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7" r:id="rId2"/>
    <p:sldId id="277" r:id="rId3"/>
    <p:sldId id="268" r:id="rId4"/>
    <p:sldId id="278" r:id="rId5"/>
    <p:sldId id="279" r:id="rId6"/>
    <p:sldId id="280" r:id="rId7"/>
    <p:sldId id="281" r:id="rId8"/>
    <p:sldId id="283" r:id="rId9"/>
    <p:sldId id="285" r:id="rId10"/>
    <p:sldId id="286" r:id="rId11"/>
    <p:sldId id="287" r:id="rId12"/>
    <p:sldId id="284" r:id="rId13"/>
    <p:sldId id="276"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42048A56-B03A-4F28-9AA8-870ECA536EDD}">
          <p14:sldIdLst>
            <p14:sldId id="257"/>
            <p14:sldId id="277"/>
            <p14:sldId id="268"/>
            <p14:sldId id="278"/>
            <p14:sldId id="279"/>
            <p14:sldId id="280"/>
            <p14:sldId id="281"/>
            <p14:sldId id="283"/>
            <p14:sldId id="285"/>
            <p14:sldId id="286"/>
            <p14:sldId id="287"/>
            <p14:sldId id="284"/>
            <p14:sldId id="276"/>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loria Moorman" initials="GM" lastIdx="0" clrIdx="0">
    <p:extLst>
      <p:ext uri="{19B8F6BF-5375-455C-9EA6-DF929625EA0E}">
        <p15:presenceInfo xmlns:p15="http://schemas.microsoft.com/office/powerpoint/2012/main" userId="Gloria Moorm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62" autoAdjust="0"/>
    <p:restoredTop sz="94660"/>
  </p:normalViewPr>
  <p:slideViewPr>
    <p:cSldViewPr snapToGrid="0">
      <p:cViewPr varScale="1">
        <p:scale>
          <a:sx n="75" d="100"/>
          <a:sy n="75" d="100"/>
        </p:scale>
        <p:origin x="168" y="6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65B68B-654A-4666-B791-EB57F354D60C}" type="datetimeFigureOut">
              <a:rPr lang="nl-NL" smtClean="0"/>
              <a:t>23-01-19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1514A7-A0F7-4563-B0BB-D1288C7D4F97}" type="slidenum">
              <a:rPr lang="nl-NL" smtClean="0"/>
              <a:t>‹nr.›</a:t>
            </a:fld>
            <a:endParaRPr lang="nl-NL"/>
          </a:p>
        </p:txBody>
      </p:sp>
    </p:spTree>
    <p:extLst>
      <p:ext uri="{BB962C8B-B14F-4D97-AF65-F5344CB8AC3E}">
        <p14:creationId xmlns:p14="http://schemas.microsoft.com/office/powerpoint/2010/main" val="1026468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nl-NL"/>
              <a:t>Klik om de stijl te bewerken</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1/23/19</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‹nr.›</a:t>
            </a:fld>
            <a:endParaRPr lang="en-US" dirty="0">
              <a:solidFill>
                <a:srgbClr val="40BAD2"/>
              </a:solidFill>
            </a:endParaRPr>
          </a:p>
        </p:txBody>
      </p:sp>
    </p:spTree>
    <p:extLst>
      <p:ext uri="{BB962C8B-B14F-4D97-AF65-F5344CB8AC3E}">
        <p14:creationId xmlns:p14="http://schemas.microsoft.com/office/powerpoint/2010/main" val="2777000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1/23/19</a:t>
            </a:fld>
            <a:endParaRPr lang="en-US" dirty="0">
              <a:solidFill>
                <a:srgbClr val="000000">
                  <a:lumMod val="50000"/>
                  <a:lumOff val="50000"/>
                </a:srgbClr>
              </a:solidFill>
            </a:endParaRPr>
          </a:p>
        </p:txBody>
      </p:sp>
      <p:sp>
        <p:nvSpPr>
          <p:cNvPr id="8" name="Footer Placeholder 7"/>
          <p:cNvSpPr>
            <a:spLocks noGrp="1"/>
          </p:cNvSpPr>
          <p:nvPr>
            <p:ph type="ftr" sz="quarter" idx="11"/>
          </p:nvPr>
        </p:nvSpPr>
        <p:spPr/>
        <p:txBody>
          <a:bodyPr/>
          <a:lstStyle/>
          <a:p>
            <a:endParaRPr lang="en-US" dirty="0">
              <a:solidFill>
                <a:srgbClr val="000000">
                  <a:lumMod val="50000"/>
                  <a:lumOff val="50000"/>
                </a:srgb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srgbClr val="40BAD2"/>
                </a:solidFill>
              </a:rPr>
              <a:pPr/>
              <a:t>‹nr.›</a:t>
            </a:fld>
            <a:endParaRPr lang="en-US" dirty="0">
              <a:solidFill>
                <a:srgbClr val="40BAD2"/>
              </a:solidFill>
            </a:endParaRPr>
          </a:p>
        </p:txBody>
      </p:sp>
    </p:spTree>
    <p:extLst>
      <p:ext uri="{BB962C8B-B14F-4D97-AF65-F5344CB8AC3E}">
        <p14:creationId xmlns:p14="http://schemas.microsoft.com/office/powerpoint/2010/main" val="2329452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1/23/19</a:t>
            </a:fld>
            <a:endParaRPr lang="en-US" dirty="0">
              <a:solidFill>
                <a:srgbClr val="000000">
                  <a:lumMod val="50000"/>
                  <a:lumOff val="50000"/>
                </a:srgbClr>
              </a:solidFill>
            </a:endParaRPr>
          </a:p>
        </p:txBody>
      </p:sp>
      <p:sp>
        <p:nvSpPr>
          <p:cNvPr id="8" name="Footer Placeholder 7"/>
          <p:cNvSpPr>
            <a:spLocks noGrp="1"/>
          </p:cNvSpPr>
          <p:nvPr>
            <p:ph type="ftr" sz="quarter" idx="11"/>
          </p:nvPr>
        </p:nvSpPr>
        <p:spPr/>
        <p:txBody>
          <a:bodyPr/>
          <a:lstStyle/>
          <a:p>
            <a:endParaRPr lang="en-US" dirty="0">
              <a:solidFill>
                <a:srgbClr val="000000">
                  <a:lumMod val="50000"/>
                  <a:lumOff val="50000"/>
                </a:srgb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solidFill>
                  <a:srgbClr val="40BAD2"/>
                </a:solidFill>
              </a:rPr>
              <a:pPr/>
              <a:t>‹nr.›</a:t>
            </a:fld>
            <a:endParaRPr lang="en-US" dirty="0">
              <a:solidFill>
                <a:srgbClr val="40BAD2"/>
              </a:solidFill>
            </a:endParaRPr>
          </a:p>
        </p:txBody>
      </p:sp>
    </p:spTree>
    <p:extLst>
      <p:ext uri="{BB962C8B-B14F-4D97-AF65-F5344CB8AC3E}">
        <p14:creationId xmlns:p14="http://schemas.microsoft.com/office/powerpoint/2010/main" val="716997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1/23/19</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‹nr.›</a:t>
            </a:fld>
            <a:endParaRPr lang="en-US" dirty="0">
              <a:solidFill>
                <a:srgbClr val="40BAD2"/>
              </a:solidFill>
            </a:endParaRPr>
          </a:p>
        </p:txBody>
      </p:sp>
    </p:spTree>
    <p:extLst>
      <p:ext uri="{BB962C8B-B14F-4D97-AF65-F5344CB8AC3E}">
        <p14:creationId xmlns:p14="http://schemas.microsoft.com/office/powerpoint/2010/main" val="1806499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nl-NL"/>
              <a:t>Klik om de stijl te bewerken</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1/23/19</a:t>
            </a:fld>
            <a:endParaRPr lang="en-US"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p>
            <a:endParaRPr lang="en-US"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solidFill>
                  <a:srgbClr val="40BAD2"/>
                </a:solidFill>
              </a:rPr>
              <a:pPr/>
              <a:t>‹nr.›</a:t>
            </a:fld>
            <a:endParaRPr lang="en-US" dirty="0">
              <a:solidFill>
                <a:srgbClr val="40BAD2"/>
              </a:solidFill>
            </a:endParaRPr>
          </a:p>
        </p:txBody>
      </p:sp>
    </p:spTree>
    <p:extLst>
      <p:ext uri="{BB962C8B-B14F-4D97-AF65-F5344CB8AC3E}">
        <p14:creationId xmlns:p14="http://schemas.microsoft.com/office/powerpoint/2010/main" val="2469909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1/23/19</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‹nr.›</a:t>
            </a:fld>
            <a:endParaRPr lang="en-US" dirty="0">
              <a:solidFill>
                <a:srgbClr val="40BAD2"/>
              </a:solidFill>
            </a:endParaRPr>
          </a:p>
        </p:txBody>
      </p:sp>
    </p:spTree>
    <p:extLst>
      <p:ext uri="{BB962C8B-B14F-4D97-AF65-F5344CB8AC3E}">
        <p14:creationId xmlns:p14="http://schemas.microsoft.com/office/powerpoint/2010/main" val="2519126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1/23/19</a:t>
            </a:fld>
            <a:endParaRPr lang="en-US" dirty="0">
              <a:solidFill>
                <a:srgbClr val="000000">
                  <a:lumMod val="50000"/>
                  <a:lumOff val="50000"/>
                </a:srgbClr>
              </a:solidFill>
            </a:endParaRPr>
          </a:p>
        </p:txBody>
      </p:sp>
      <p:sp>
        <p:nvSpPr>
          <p:cNvPr id="11" name="Footer Placeholder 10"/>
          <p:cNvSpPr>
            <a:spLocks noGrp="1"/>
          </p:cNvSpPr>
          <p:nvPr>
            <p:ph type="ftr" sz="quarter" idx="11"/>
          </p:nvPr>
        </p:nvSpPr>
        <p:spPr/>
        <p:txBody>
          <a:bodyPr/>
          <a:lstStyle/>
          <a:p>
            <a:endParaRPr lang="en-US" dirty="0">
              <a:solidFill>
                <a:srgbClr val="000000">
                  <a:lumMod val="50000"/>
                  <a:lumOff val="50000"/>
                </a:srgbClr>
              </a:solidFill>
            </a:endParaRPr>
          </a:p>
        </p:txBody>
      </p:sp>
      <p:sp>
        <p:nvSpPr>
          <p:cNvPr id="12" name="Slide Number Placeholder 11"/>
          <p:cNvSpPr>
            <a:spLocks noGrp="1"/>
          </p:cNvSpPr>
          <p:nvPr>
            <p:ph type="sldNum" sz="quarter" idx="12"/>
          </p:nvPr>
        </p:nvSpPr>
        <p:spPr/>
        <p:txBody>
          <a:bodyPr/>
          <a:lstStyle/>
          <a:p>
            <a:fld id="{4FAB73BC-B049-4115-A692-8D63A059BFB8}" type="slidenum">
              <a:rPr lang="en-US" dirty="0">
                <a:solidFill>
                  <a:srgbClr val="40BAD2"/>
                </a:solidFill>
              </a:rPr>
              <a:pPr/>
              <a:t>‹nr.›</a:t>
            </a:fld>
            <a:endParaRPr lang="en-US" dirty="0">
              <a:solidFill>
                <a:srgbClr val="40BAD2"/>
              </a:solidFill>
            </a:endParaRPr>
          </a:p>
        </p:txBody>
      </p:sp>
    </p:spTree>
    <p:extLst>
      <p:ext uri="{BB962C8B-B14F-4D97-AF65-F5344CB8AC3E}">
        <p14:creationId xmlns:p14="http://schemas.microsoft.com/office/powerpoint/2010/main" val="3227644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de stijl te bewerken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1/23/19</a:t>
            </a:fld>
            <a:endParaRPr lang="en-US" dirty="0">
              <a:solidFill>
                <a:srgbClr val="000000">
                  <a:lumMod val="50000"/>
                  <a:lumOff val="50000"/>
                </a:srgbClr>
              </a:solidFill>
            </a:endParaRPr>
          </a:p>
        </p:txBody>
      </p:sp>
      <p:sp>
        <p:nvSpPr>
          <p:cNvPr id="7" name="Footer Placeholder 6"/>
          <p:cNvSpPr>
            <a:spLocks noGrp="1"/>
          </p:cNvSpPr>
          <p:nvPr>
            <p:ph type="ftr" sz="quarter" idx="11"/>
          </p:nvPr>
        </p:nvSpPr>
        <p:spPr/>
        <p:txBody>
          <a:bodyPr/>
          <a:lstStyle/>
          <a:p>
            <a:endParaRPr lang="en-US" dirty="0">
              <a:solidFill>
                <a:srgbClr val="000000">
                  <a:lumMod val="50000"/>
                  <a:lumOff val="50000"/>
                </a:srgbClr>
              </a:solidFill>
            </a:endParaRPr>
          </a:p>
        </p:txBody>
      </p:sp>
      <p:sp>
        <p:nvSpPr>
          <p:cNvPr id="8" name="Slide Number Placeholder 7"/>
          <p:cNvSpPr>
            <a:spLocks noGrp="1"/>
          </p:cNvSpPr>
          <p:nvPr>
            <p:ph type="sldNum" sz="quarter" idx="12"/>
          </p:nvPr>
        </p:nvSpPr>
        <p:spPr/>
        <p:txBody>
          <a:bodyPr/>
          <a:lstStyle/>
          <a:p>
            <a:fld id="{4FAB73BC-B049-4115-A692-8D63A059BFB8}" type="slidenum">
              <a:rPr lang="en-US" dirty="0">
                <a:solidFill>
                  <a:srgbClr val="40BAD2"/>
                </a:solidFill>
              </a:rPr>
              <a:pPr/>
              <a:t>‹nr.›</a:t>
            </a:fld>
            <a:endParaRPr lang="en-US" dirty="0">
              <a:solidFill>
                <a:srgbClr val="40BAD2"/>
              </a:solidFill>
            </a:endParaRPr>
          </a:p>
        </p:txBody>
      </p:sp>
    </p:spTree>
    <p:extLst>
      <p:ext uri="{BB962C8B-B14F-4D97-AF65-F5344CB8AC3E}">
        <p14:creationId xmlns:p14="http://schemas.microsoft.com/office/powerpoint/2010/main" val="4018187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1/23/19</a:t>
            </a:fld>
            <a:endParaRPr lang="en-US" dirty="0">
              <a:solidFill>
                <a:srgbClr val="000000">
                  <a:lumMod val="50000"/>
                  <a:lumOff val="50000"/>
                </a:srgbClr>
              </a:solidFill>
            </a:endParaRPr>
          </a:p>
        </p:txBody>
      </p:sp>
      <p:sp>
        <p:nvSpPr>
          <p:cNvPr id="6" name="Footer Placeholder 5"/>
          <p:cNvSpPr>
            <a:spLocks noGrp="1"/>
          </p:cNvSpPr>
          <p:nvPr>
            <p:ph type="ftr" sz="quarter" idx="11"/>
          </p:nvPr>
        </p:nvSpPr>
        <p:spPr/>
        <p:txBody>
          <a:bodyPr/>
          <a:lstStyle/>
          <a:p>
            <a:endParaRPr lang="en-US" dirty="0">
              <a:solidFill>
                <a:srgbClr val="000000">
                  <a:lumMod val="50000"/>
                  <a:lumOff val="50000"/>
                </a:srgb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solidFill>
                  <a:srgbClr val="40BAD2"/>
                </a:solidFill>
              </a:rPr>
              <a:pPr/>
              <a:t>‹nr.›</a:t>
            </a:fld>
            <a:endParaRPr lang="en-US" dirty="0">
              <a:solidFill>
                <a:srgbClr val="40BAD2"/>
              </a:solidFill>
            </a:endParaRPr>
          </a:p>
        </p:txBody>
      </p:sp>
    </p:spTree>
    <p:extLst>
      <p:ext uri="{BB962C8B-B14F-4D97-AF65-F5344CB8AC3E}">
        <p14:creationId xmlns:p14="http://schemas.microsoft.com/office/powerpoint/2010/main" val="3913516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nl-NL"/>
              <a:t>Klik om de stijl te bewerken</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1/23/19</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‹nr.›</a:t>
            </a:fld>
            <a:endParaRPr lang="en-US" dirty="0">
              <a:solidFill>
                <a:srgbClr val="40BAD2"/>
              </a:solidFill>
            </a:endParaRPr>
          </a:p>
        </p:txBody>
      </p:sp>
    </p:spTree>
    <p:extLst>
      <p:ext uri="{BB962C8B-B14F-4D97-AF65-F5344CB8AC3E}">
        <p14:creationId xmlns:p14="http://schemas.microsoft.com/office/powerpoint/2010/main" val="2943393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nl-NL"/>
              <a:t>Klik om de stijl te bewerken</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8" name="Date Placeholder 7"/>
          <p:cNvSpPr>
            <a:spLocks noGrp="1"/>
          </p:cNvSpPr>
          <p:nvPr>
            <p:ph type="dt" sz="half" idx="10"/>
          </p:nvPr>
        </p:nvSpPr>
        <p:spPr/>
        <p:txBody>
          <a:bodyPr/>
          <a:lstStyle/>
          <a:p>
            <a:fld id="{5586B75A-687E-405C-8A0B-8D00578BA2C3}" type="datetimeFigureOut">
              <a:rPr lang="en-US" dirty="0">
                <a:solidFill>
                  <a:srgbClr val="000000">
                    <a:lumMod val="50000"/>
                    <a:lumOff val="50000"/>
                  </a:srgbClr>
                </a:solidFill>
              </a:rPr>
              <a:pPr/>
              <a:t>1/23/19</a:t>
            </a:fld>
            <a:endParaRPr lang="en-US" dirty="0">
              <a:solidFill>
                <a:srgbClr val="000000">
                  <a:lumMod val="50000"/>
                  <a:lumOff val="50000"/>
                </a:srgbClr>
              </a:solidFill>
            </a:endParaRPr>
          </a:p>
        </p:txBody>
      </p:sp>
      <p:sp>
        <p:nvSpPr>
          <p:cNvPr id="9" name="Footer Placeholder 8"/>
          <p:cNvSpPr>
            <a:spLocks noGrp="1"/>
          </p:cNvSpPr>
          <p:nvPr>
            <p:ph type="ftr" sz="quarter" idx="11"/>
          </p:nvPr>
        </p:nvSpPr>
        <p:spPr>
          <a:xfrm>
            <a:off x="3499101" y="6356350"/>
            <a:ext cx="5911517" cy="365125"/>
          </a:xfrm>
        </p:spPr>
        <p:txBody>
          <a:bodyPr/>
          <a:lstStyle/>
          <a:p>
            <a:endParaRPr lang="en-US" dirty="0">
              <a:solidFill>
                <a:srgbClr val="000000">
                  <a:lumMod val="50000"/>
                  <a:lumOff val="50000"/>
                </a:srgb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dirty="0">
                <a:solidFill>
                  <a:srgbClr val="40BAD2"/>
                </a:solidFill>
              </a:rPr>
              <a:pPr/>
              <a:t>‹nr.›</a:t>
            </a:fld>
            <a:endParaRPr lang="en-US" dirty="0">
              <a:solidFill>
                <a:srgbClr val="40BAD2"/>
              </a:solidFill>
            </a:endParaRPr>
          </a:p>
        </p:txBody>
      </p:sp>
    </p:spTree>
    <p:extLst>
      <p:ext uri="{BB962C8B-B14F-4D97-AF65-F5344CB8AC3E}">
        <p14:creationId xmlns:p14="http://schemas.microsoft.com/office/powerpoint/2010/main" val="3190085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fld id="{5586B75A-687E-405C-8A0B-8D00578BA2C3}" type="datetimeFigureOut">
              <a:rPr lang="en-US" dirty="0">
                <a:solidFill>
                  <a:srgbClr val="000000">
                    <a:lumMod val="50000"/>
                    <a:lumOff val="50000"/>
                  </a:srgbClr>
                </a:solidFill>
              </a:rPr>
              <a:pPr defTabSz="457200"/>
              <a:t>1/23/19</a:t>
            </a:fld>
            <a:endParaRPr lang="en-US" dirty="0">
              <a:solidFill>
                <a:srgbClr val="000000">
                  <a:lumMod val="50000"/>
                  <a:lumOff val="50000"/>
                </a:srgbClr>
              </a:solidFill>
            </a:endParaRPr>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endParaRPr lang="en-US" dirty="0">
              <a:solidFill>
                <a:srgbClr val="000000">
                  <a:lumMod val="50000"/>
                  <a:lumOff val="50000"/>
                </a:srgbClr>
              </a:solidFill>
            </a:endParaRPr>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pPr defTabSz="457200"/>
            <a:fld id="{4FAB73BC-B049-4115-A692-8D63A059BFB8}" type="slidenum">
              <a:rPr lang="en-US" dirty="0">
                <a:solidFill>
                  <a:srgbClr val="40BAD2"/>
                </a:solidFill>
              </a:rPr>
              <a:pPr defTabSz="457200"/>
              <a:t>‹nr.›</a:t>
            </a:fld>
            <a:endParaRPr lang="en-US" dirty="0">
              <a:solidFill>
                <a:srgbClr val="40BAD2"/>
              </a:solidFill>
            </a:endParaRPr>
          </a:p>
        </p:txBody>
      </p:sp>
    </p:spTree>
    <p:extLst>
      <p:ext uri="{BB962C8B-B14F-4D97-AF65-F5344CB8AC3E}">
        <p14:creationId xmlns:p14="http://schemas.microsoft.com/office/powerpoint/2010/main" val="11532824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tiff"/><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Ondertitel 2"/>
          <p:cNvSpPr>
            <a:spLocks noGrp="1"/>
          </p:cNvSpPr>
          <p:nvPr>
            <p:ph type="subTitle" idx="4294967295"/>
          </p:nvPr>
        </p:nvSpPr>
        <p:spPr>
          <a:xfrm>
            <a:off x="0" y="5263661"/>
            <a:ext cx="7653867" cy="1180173"/>
          </a:xfrm>
          <a:solidFill>
            <a:schemeClr val="tx2"/>
          </a:solidFill>
        </p:spPr>
        <p:txBody>
          <a:bodyPr>
            <a:normAutofit fontScale="32500" lnSpcReduction="20000"/>
          </a:bodyPr>
          <a:lstStyle/>
          <a:p>
            <a:pPr marL="0" indent="0" algn="ctr">
              <a:buNone/>
            </a:pPr>
            <a:br>
              <a:rPr lang="nl-NL" sz="3700" dirty="0">
                <a:solidFill>
                  <a:schemeClr val="bg1"/>
                </a:solidFill>
                <a:latin typeface="Cambria" panose="02040503050406030204" pitchFamily="18" charset="0"/>
              </a:rPr>
            </a:br>
            <a:r>
              <a:rPr lang="nl-NL" sz="3700" dirty="0">
                <a:solidFill>
                  <a:schemeClr val="bg1"/>
                </a:solidFill>
                <a:latin typeface="Cambria" panose="02040503050406030204" pitchFamily="18" charset="0"/>
              </a:rPr>
              <a:t>Gloria Moorman</a:t>
            </a:r>
            <a:br>
              <a:rPr lang="nl-NL" sz="3700" dirty="0">
                <a:solidFill>
                  <a:schemeClr val="bg1"/>
                </a:solidFill>
                <a:latin typeface="Cambria" panose="02040503050406030204" pitchFamily="18" charset="0"/>
              </a:rPr>
            </a:br>
            <a:br>
              <a:rPr lang="nl-NL" sz="3700" dirty="0">
                <a:solidFill>
                  <a:schemeClr val="bg1"/>
                </a:solidFill>
                <a:latin typeface="Cambria" panose="02040503050406030204" pitchFamily="18" charset="0"/>
              </a:rPr>
            </a:br>
            <a:r>
              <a:rPr lang="nl-NL" sz="3700" dirty="0">
                <a:solidFill>
                  <a:schemeClr val="bg1"/>
                </a:solidFill>
                <a:latin typeface="Cambria" panose="02040503050406030204" pitchFamily="18" charset="0"/>
              </a:rPr>
              <a:t>           Centre </a:t>
            </a:r>
            <a:r>
              <a:rPr lang="nl-NL" sz="3700" dirty="0" err="1">
                <a:solidFill>
                  <a:schemeClr val="bg1"/>
                </a:solidFill>
                <a:latin typeface="Cambria" panose="02040503050406030204" pitchFamily="18" charset="0"/>
              </a:rPr>
              <a:t>for</a:t>
            </a:r>
            <a:r>
              <a:rPr lang="nl-NL" sz="3700" dirty="0">
                <a:solidFill>
                  <a:schemeClr val="bg1"/>
                </a:solidFill>
                <a:latin typeface="Cambria" panose="02040503050406030204" pitchFamily="18" charset="0"/>
              </a:rPr>
              <a:t> </a:t>
            </a:r>
            <a:r>
              <a:rPr lang="nl-NL" sz="3700" dirty="0" err="1">
                <a:solidFill>
                  <a:schemeClr val="bg1"/>
                </a:solidFill>
                <a:latin typeface="Cambria" panose="02040503050406030204" pitchFamily="18" charset="0"/>
              </a:rPr>
              <a:t>the</a:t>
            </a:r>
            <a:r>
              <a:rPr lang="nl-NL" sz="3700" dirty="0">
                <a:solidFill>
                  <a:schemeClr val="bg1"/>
                </a:solidFill>
                <a:latin typeface="Cambria" panose="02040503050406030204" pitchFamily="18" charset="0"/>
              </a:rPr>
              <a:t> </a:t>
            </a:r>
            <a:r>
              <a:rPr lang="nl-NL" sz="3700" dirty="0" err="1">
                <a:solidFill>
                  <a:schemeClr val="bg1"/>
                </a:solidFill>
                <a:latin typeface="Cambria" panose="02040503050406030204" pitchFamily="18" charset="0"/>
              </a:rPr>
              <a:t>Study</a:t>
            </a:r>
            <a:r>
              <a:rPr lang="nl-NL" sz="3700" dirty="0">
                <a:solidFill>
                  <a:schemeClr val="bg1"/>
                </a:solidFill>
                <a:latin typeface="Cambria" panose="02040503050406030204" pitchFamily="18" charset="0"/>
              </a:rPr>
              <a:t> of </a:t>
            </a:r>
            <a:r>
              <a:rPr lang="nl-NL" sz="3700" dirty="0" err="1">
                <a:solidFill>
                  <a:schemeClr val="bg1"/>
                </a:solidFill>
                <a:latin typeface="Cambria" panose="02040503050406030204" pitchFamily="18" charset="0"/>
              </a:rPr>
              <a:t>the</a:t>
            </a:r>
            <a:r>
              <a:rPr lang="nl-NL" sz="3700" dirty="0">
                <a:solidFill>
                  <a:schemeClr val="bg1"/>
                </a:solidFill>
                <a:latin typeface="Cambria" panose="02040503050406030204" pitchFamily="18" charset="0"/>
              </a:rPr>
              <a:t> Renaissance, </a:t>
            </a:r>
            <a:br>
              <a:rPr lang="nl-NL" sz="3700" dirty="0">
                <a:solidFill>
                  <a:schemeClr val="bg1"/>
                </a:solidFill>
                <a:latin typeface="Cambria" panose="02040503050406030204" pitchFamily="18" charset="0"/>
              </a:rPr>
            </a:br>
            <a:r>
              <a:rPr lang="nl-NL" sz="3700" dirty="0">
                <a:solidFill>
                  <a:schemeClr val="bg1"/>
                </a:solidFill>
                <a:latin typeface="Cambria" panose="02040503050406030204" pitchFamily="18" charset="0"/>
              </a:rPr>
              <a:t>University of Warwick </a:t>
            </a:r>
            <a:br>
              <a:rPr lang="nl-NL" sz="3700" dirty="0">
                <a:solidFill>
                  <a:schemeClr val="bg1"/>
                </a:solidFill>
                <a:latin typeface="Cambria" panose="02040503050406030204" pitchFamily="18" charset="0"/>
              </a:rPr>
            </a:br>
            <a:br>
              <a:rPr lang="nl-NL" sz="3700" dirty="0">
                <a:solidFill>
                  <a:schemeClr val="bg1"/>
                </a:solidFill>
                <a:latin typeface="Cambria" panose="02040503050406030204" pitchFamily="18" charset="0"/>
              </a:rPr>
            </a:br>
            <a:r>
              <a:rPr lang="nl-NL" sz="3700" dirty="0">
                <a:solidFill>
                  <a:schemeClr val="bg1"/>
                </a:solidFill>
                <a:latin typeface="Cambria" panose="02040503050406030204" pitchFamily="18" charset="0"/>
              </a:rPr>
              <a:t>g.moorman@warwick.ac.uk</a:t>
            </a:r>
            <a:endParaRPr lang="nl-NL" sz="1200" dirty="0">
              <a:solidFill>
                <a:schemeClr val="bg1"/>
              </a:solidFill>
              <a:latin typeface="Cambria" panose="02040503050406030204" pitchFamily="18" charset="0"/>
            </a:endParaRPr>
          </a:p>
        </p:txBody>
      </p:sp>
      <p:pic>
        <p:nvPicPr>
          <p:cNvPr id="5" name="Afbeelding 4">
            <a:extLst>
              <a:ext uri="{FF2B5EF4-FFF2-40B4-BE49-F238E27FC236}">
                <a16:creationId xmlns:a16="http://schemas.microsoft.com/office/drawing/2014/main" id="{BD276FA6-98E7-4545-9D37-A82BB0B6C309}"/>
              </a:ext>
            </a:extLst>
          </p:cNvPr>
          <p:cNvPicPr>
            <a:picLocks noChangeAspect="1"/>
          </p:cNvPicPr>
          <p:nvPr/>
        </p:nvPicPr>
        <p:blipFill rotWithShape="1">
          <a:blip r:embed="rId2">
            <a:extLst>
              <a:ext uri="{28A0092B-C50C-407E-A947-70E740481C1C}">
                <a14:useLocalDpi xmlns:a14="http://schemas.microsoft.com/office/drawing/2010/main" val="0"/>
              </a:ext>
            </a:extLst>
          </a:blip>
          <a:srcRect t="3210" r="9548"/>
          <a:stretch/>
        </p:blipFill>
        <p:spPr>
          <a:xfrm>
            <a:off x="7653867" y="355600"/>
            <a:ext cx="4267199" cy="6088234"/>
          </a:xfrm>
          <a:prstGeom prst="rect">
            <a:avLst/>
          </a:prstGeom>
        </p:spPr>
      </p:pic>
      <p:sp>
        <p:nvSpPr>
          <p:cNvPr id="6" name="Tekstvak 5">
            <a:extLst>
              <a:ext uri="{FF2B5EF4-FFF2-40B4-BE49-F238E27FC236}">
                <a16:creationId xmlns:a16="http://schemas.microsoft.com/office/drawing/2014/main" id="{2E191D8A-A43A-C448-84E4-C5B83CBC417B}"/>
              </a:ext>
            </a:extLst>
          </p:cNvPr>
          <p:cNvSpPr txBox="1"/>
          <p:nvPr/>
        </p:nvSpPr>
        <p:spPr>
          <a:xfrm>
            <a:off x="628502" y="2159484"/>
            <a:ext cx="7488767" cy="954107"/>
          </a:xfrm>
          <a:prstGeom prst="rect">
            <a:avLst/>
          </a:prstGeom>
          <a:noFill/>
        </p:spPr>
        <p:txBody>
          <a:bodyPr wrap="square" rtlCol="0">
            <a:spAutoFit/>
          </a:bodyPr>
          <a:lstStyle/>
          <a:p>
            <a:r>
              <a:rPr lang="nl-NL" sz="2800" dirty="0">
                <a:solidFill>
                  <a:schemeClr val="bg1"/>
                </a:solidFill>
                <a:latin typeface="Cambria" panose="02040503050406030204" pitchFamily="18" charset="0"/>
              </a:rPr>
              <a:t>Art </a:t>
            </a:r>
            <a:r>
              <a:rPr lang="nl-NL" sz="2800" dirty="0" err="1">
                <a:solidFill>
                  <a:schemeClr val="bg1"/>
                </a:solidFill>
                <a:latin typeface="Cambria" panose="02040503050406030204" pitchFamily="18" charset="0"/>
              </a:rPr>
              <a:t>and</a:t>
            </a:r>
            <a:r>
              <a:rPr lang="nl-NL" sz="2800" dirty="0">
                <a:solidFill>
                  <a:schemeClr val="bg1"/>
                </a:solidFill>
                <a:latin typeface="Cambria" panose="02040503050406030204" pitchFamily="18" charset="0"/>
              </a:rPr>
              <a:t> </a:t>
            </a:r>
            <a:r>
              <a:rPr lang="nl-NL" sz="2800" dirty="0" err="1">
                <a:solidFill>
                  <a:schemeClr val="bg1"/>
                </a:solidFill>
                <a:latin typeface="Cambria" panose="02040503050406030204" pitchFamily="18" charset="0"/>
              </a:rPr>
              <a:t>Cartography</a:t>
            </a:r>
            <a:r>
              <a:rPr lang="nl-NL" sz="2800" dirty="0">
                <a:solidFill>
                  <a:schemeClr val="bg1"/>
                </a:solidFill>
                <a:latin typeface="Cambria" panose="02040503050406030204" pitchFamily="18" charset="0"/>
              </a:rPr>
              <a:t> in </a:t>
            </a:r>
            <a:r>
              <a:rPr lang="nl-NL" sz="2800" dirty="0" err="1">
                <a:solidFill>
                  <a:schemeClr val="bg1"/>
                </a:solidFill>
                <a:latin typeface="Cambria" panose="02040503050406030204" pitchFamily="18" charset="0"/>
              </a:rPr>
              <a:t>the</a:t>
            </a:r>
            <a:r>
              <a:rPr lang="nl-NL" sz="2800" dirty="0">
                <a:solidFill>
                  <a:schemeClr val="bg1"/>
                </a:solidFill>
                <a:latin typeface="Cambria" panose="02040503050406030204" pitchFamily="18" charset="0"/>
              </a:rPr>
              <a:t> Renaissance: </a:t>
            </a:r>
            <a:br>
              <a:rPr lang="nl-NL" sz="2800" dirty="0">
                <a:solidFill>
                  <a:schemeClr val="bg1"/>
                </a:solidFill>
                <a:latin typeface="Cambria" panose="02040503050406030204" pitchFamily="18" charset="0"/>
              </a:rPr>
            </a:br>
            <a:r>
              <a:rPr lang="nl-NL" sz="2800" dirty="0">
                <a:solidFill>
                  <a:schemeClr val="bg1"/>
                </a:solidFill>
                <a:latin typeface="Cambria" panose="02040503050406030204" pitchFamily="18" charset="0"/>
              </a:rPr>
              <a:t>The </a:t>
            </a:r>
            <a:r>
              <a:rPr lang="nl-NL" sz="2800" dirty="0" err="1">
                <a:solidFill>
                  <a:schemeClr val="bg1"/>
                </a:solidFill>
                <a:latin typeface="Cambria" panose="02040503050406030204" pitchFamily="18" charset="0"/>
              </a:rPr>
              <a:t>Influence</a:t>
            </a:r>
            <a:r>
              <a:rPr lang="nl-NL" sz="2800" dirty="0">
                <a:solidFill>
                  <a:schemeClr val="bg1"/>
                </a:solidFill>
                <a:latin typeface="Cambria" panose="02040503050406030204" pitchFamily="18" charset="0"/>
              </a:rPr>
              <a:t> of </a:t>
            </a:r>
            <a:r>
              <a:rPr lang="nl-NL" sz="2800" dirty="0" err="1">
                <a:solidFill>
                  <a:schemeClr val="bg1"/>
                </a:solidFill>
                <a:latin typeface="Cambria" panose="02040503050406030204" pitchFamily="18" charset="0"/>
              </a:rPr>
              <a:t>Ptolemy's</a:t>
            </a:r>
            <a:r>
              <a:rPr lang="nl-NL" sz="2800" dirty="0">
                <a:solidFill>
                  <a:schemeClr val="bg1"/>
                </a:solidFill>
                <a:latin typeface="Cambria" panose="02040503050406030204" pitchFamily="18" charset="0"/>
              </a:rPr>
              <a:t> </a:t>
            </a:r>
            <a:r>
              <a:rPr lang="nl-NL" sz="2800" i="1" dirty="0" err="1">
                <a:solidFill>
                  <a:schemeClr val="bg1"/>
                </a:solidFill>
                <a:latin typeface="Cambria" panose="02040503050406030204" pitchFamily="18" charset="0"/>
              </a:rPr>
              <a:t>Geography</a:t>
            </a:r>
            <a:endParaRPr lang="nl-NL" sz="2800" i="1" dirty="0">
              <a:solidFill>
                <a:schemeClr val="bg1"/>
              </a:solidFill>
              <a:latin typeface="Cambria" panose="02040503050406030204" pitchFamily="18" charset="0"/>
            </a:endParaRPr>
          </a:p>
        </p:txBody>
      </p:sp>
      <p:pic>
        <p:nvPicPr>
          <p:cNvPr id="7" name="Afbeelding 6">
            <a:extLst>
              <a:ext uri="{FF2B5EF4-FFF2-40B4-BE49-F238E27FC236}">
                <a16:creationId xmlns:a16="http://schemas.microsoft.com/office/drawing/2014/main" id="{F9670BA9-F973-9242-951F-150650C751F5}"/>
              </a:ext>
            </a:extLst>
          </p:cNvPr>
          <p:cNvPicPr>
            <a:picLocks noChangeAspect="1"/>
          </p:cNvPicPr>
          <p:nvPr/>
        </p:nvPicPr>
        <p:blipFill>
          <a:blip r:embed="rId3"/>
          <a:stretch>
            <a:fillRect/>
          </a:stretch>
        </p:blipFill>
        <p:spPr>
          <a:xfrm>
            <a:off x="628502" y="5415814"/>
            <a:ext cx="1028020" cy="1028020"/>
          </a:xfrm>
          <a:prstGeom prst="rect">
            <a:avLst/>
          </a:prstGeom>
        </p:spPr>
      </p:pic>
      <p:pic>
        <p:nvPicPr>
          <p:cNvPr id="8" name="Afbeelding 7">
            <a:extLst>
              <a:ext uri="{FF2B5EF4-FFF2-40B4-BE49-F238E27FC236}">
                <a16:creationId xmlns:a16="http://schemas.microsoft.com/office/drawing/2014/main" id="{10269BE3-3E44-CB43-959B-2CEDE20DEADF}"/>
              </a:ext>
            </a:extLst>
          </p:cNvPr>
          <p:cNvPicPr>
            <a:picLocks noChangeAspect="1"/>
          </p:cNvPicPr>
          <p:nvPr/>
        </p:nvPicPr>
        <p:blipFill>
          <a:blip r:embed="rId3"/>
          <a:stretch>
            <a:fillRect/>
          </a:stretch>
        </p:blipFill>
        <p:spPr>
          <a:xfrm>
            <a:off x="628502" y="5263661"/>
            <a:ext cx="1028020" cy="1028020"/>
          </a:xfrm>
          <a:prstGeom prst="rect">
            <a:avLst/>
          </a:prstGeom>
        </p:spPr>
      </p:pic>
    </p:spTree>
    <p:extLst>
      <p:ext uri="{BB962C8B-B14F-4D97-AF65-F5344CB8AC3E}">
        <p14:creationId xmlns:p14="http://schemas.microsoft.com/office/powerpoint/2010/main" val="24201136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8A344857-E77C-7241-A59B-7A3E12A081B0}"/>
              </a:ext>
            </a:extLst>
          </p:cNvPr>
          <p:cNvPicPr>
            <a:picLocks noChangeAspect="1"/>
          </p:cNvPicPr>
          <p:nvPr/>
        </p:nvPicPr>
        <p:blipFill>
          <a:blip r:embed="rId2"/>
          <a:stretch>
            <a:fillRect/>
          </a:stretch>
        </p:blipFill>
        <p:spPr>
          <a:xfrm>
            <a:off x="7765161" y="0"/>
            <a:ext cx="2960877" cy="6858000"/>
          </a:xfrm>
          <a:prstGeom prst="rect">
            <a:avLst/>
          </a:prstGeom>
        </p:spPr>
      </p:pic>
      <p:pic>
        <p:nvPicPr>
          <p:cNvPr id="7" name="Afbeelding 6">
            <a:extLst>
              <a:ext uri="{FF2B5EF4-FFF2-40B4-BE49-F238E27FC236}">
                <a16:creationId xmlns:a16="http://schemas.microsoft.com/office/drawing/2014/main" id="{69696B75-F0AD-EB4A-BF5B-CB9754A65BEB}"/>
              </a:ext>
            </a:extLst>
          </p:cNvPr>
          <p:cNvPicPr>
            <a:picLocks noChangeAspect="1"/>
          </p:cNvPicPr>
          <p:nvPr/>
        </p:nvPicPr>
        <p:blipFill rotWithShape="1">
          <a:blip r:embed="rId3">
            <a:extLst>
              <a:ext uri="{28A0092B-C50C-407E-A947-70E740481C1C}">
                <a14:useLocalDpi xmlns:a14="http://schemas.microsoft.com/office/drawing/2010/main" val="0"/>
              </a:ext>
            </a:extLst>
          </a:blip>
          <a:srcRect l="-359" t="-13150" r="359" b="13150"/>
          <a:stretch/>
        </p:blipFill>
        <p:spPr>
          <a:xfrm>
            <a:off x="740515" y="1763755"/>
            <a:ext cx="5367688" cy="4025766"/>
          </a:xfrm>
          <a:prstGeom prst="rect">
            <a:avLst/>
          </a:prstGeom>
        </p:spPr>
      </p:pic>
      <p:sp>
        <p:nvSpPr>
          <p:cNvPr id="8" name="Tekstvak 7">
            <a:extLst>
              <a:ext uri="{FF2B5EF4-FFF2-40B4-BE49-F238E27FC236}">
                <a16:creationId xmlns:a16="http://schemas.microsoft.com/office/drawing/2014/main" id="{FC632017-8127-B448-BEC3-E2C4F5724E68}"/>
              </a:ext>
            </a:extLst>
          </p:cNvPr>
          <p:cNvSpPr txBox="1"/>
          <p:nvPr/>
        </p:nvSpPr>
        <p:spPr>
          <a:xfrm>
            <a:off x="-916443" y="5398822"/>
            <a:ext cx="5791762" cy="523220"/>
          </a:xfrm>
          <a:prstGeom prst="rect">
            <a:avLst/>
          </a:prstGeom>
          <a:noFill/>
        </p:spPr>
        <p:txBody>
          <a:bodyPr wrap="square" rtlCol="0">
            <a:spAutoFit/>
          </a:bodyPr>
          <a:lstStyle/>
          <a:p>
            <a:pPr algn="ctr"/>
            <a:r>
              <a:rPr lang="nl-NL" sz="1400" dirty="0" err="1">
                <a:solidFill>
                  <a:schemeClr val="bg1"/>
                </a:solidFill>
                <a:latin typeface="Cambria" panose="02040503050406030204" pitchFamily="18" charset="0"/>
              </a:rPr>
              <a:t>Biblioteca</a:t>
            </a:r>
            <a:r>
              <a:rPr lang="nl-NL" sz="1400" dirty="0">
                <a:solidFill>
                  <a:schemeClr val="bg1"/>
                </a:solidFill>
                <a:latin typeface="Cambria" panose="02040503050406030204" pitchFamily="18" charset="0"/>
              </a:rPr>
              <a:t> </a:t>
            </a:r>
            <a:r>
              <a:rPr lang="nl-NL" sz="1400" dirty="0" err="1">
                <a:solidFill>
                  <a:schemeClr val="bg1"/>
                </a:solidFill>
                <a:latin typeface="Cambria" panose="02040503050406030204" pitchFamily="18" charset="0"/>
              </a:rPr>
              <a:t>Thysiana</a:t>
            </a:r>
            <a:r>
              <a:rPr lang="nl-NL" sz="1400" dirty="0">
                <a:solidFill>
                  <a:schemeClr val="bg1"/>
                </a:solidFill>
                <a:latin typeface="Cambria" panose="02040503050406030204" pitchFamily="18" charset="0"/>
              </a:rPr>
              <a:t>, Leiden. </a:t>
            </a:r>
            <a:br>
              <a:rPr lang="nl-NL" sz="1400" dirty="0">
                <a:solidFill>
                  <a:schemeClr val="bg1"/>
                </a:solidFill>
                <a:latin typeface="Cambria" panose="02040503050406030204" pitchFamily="18" charset="0"/>
              </a:rPr>
            </a:br>
            <a:endParaRPr lang="nl-NL" sz="1400" dirty="0">
              <a:solidFill>
                <a:schemeClr val="bg1"/>
              </a:solidFill>
              <a:latin typeface="Cambria" panose="02040503050406030204" pitchFamily="18" charset="0"/>
            </a:endParaRPr>
          </a:p>
        </p:txBody>
      </p:sp>
      <p:pic>
        <p:nvPicPr>
          <p:cNvPr id="10" name="Afbeelding 9">
            <a:extLst>
              <a:ext uri="{FF2B5EF4-FFF2-40B4-BE49-F238E27FC236}">
                <a16:creationId xmlns:a16="http://schemas.microsoft.com/office/drawing/2014/main" id="{A75DED53-F25F-F34A-B8BC-8927300613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516" y="1445700"/>
            <a:ext cx="5791762" cy="4343822"/>
          </a:xfrm>
          <a:prstGeom prst="rect">
            <a:avLst/>
          </a:prstGeom>
        </p:spPr>
      </p:pic>
      <p:sp>
        <p:nvSpPr>
          <p:cNvPr id="11" name="Tekstvak 10">
            <a:extLst>
              <a:ext uri="{FF2B5EF4-FFF2-40B4-BE49-F238E27FC236}">
                <a16:creationId xmlns:a16="http://schemas.microsoft.com/office/drawing/2014/main" id="{178597BD-7BB1-F742-AE44-BFA5C337B856}"/>
              </a:ext>
            </a:extLst>
          </p:cNvPr>
          <p:cNvSpPr txBox="1"/>
          <p:nvPr/>
        </p:nvSpPr>
        <p:spPr>
          <a:xfrm>
            <a:off x="7941732" y="6215966"/>
            <a:ext cx="2784306" cy="523220"/>
          </a:xfrm>
          <a:prstGeom prst="rect">
            <a:avLst/>
          </a:prstGeom>
          <a:noFill/>
        </p:spPr>
        <p:txBody>
          <a:bodyPr wrap="square" rtlCol="0">
            <a:spAutoFit/>
          </a:bodyPr>
          <a:lstStyle/>
          <a:p>
            <a:r>
              <a:rPr lang="nl-NL" sz="1400" dirty="0">
                <a:solidFill>
                  <a:schemeClr val="bg1"/>
                </a:solidFill>
                <a:latin typeface="Cambria" panose="02040503050406030204" pitchFamily="18" charset="0"/>
              </a:rPr>
              <a:t>(</a:t>
            </a:r>
            <a:r>
              <a:rPr lang="nl-NL" sz="1400" dirty="0" err="1">
                <a:solidFill>
                  <a:schemeClr val="bg1"/>
                </a:solidFill>
                <a:latin typeface="Cambria" panose="02040503050406030204" pitchFamily="18" charset="0"/>
              </a:rPr>
              <a:t>Former</a:t>
            </a:r>
            <a:r>
              <a:rPr lang="nl-NL" sz="1400" dirty="0">
                <a:solidFill>
                  <a:schemeClr val="bg1"/>
                </a:solidFill>
                <a:latin typeface="Cambria" panose="02040503050406030204" pitchFamily="18" charset="0"/>
              </a:rPr>
              <a:t>) Franeker universiteit, </a:t>
            </a:r>
            <a:r>
              <a:rPr lang="nl-NL" sz="1400" dirty="0" err="1">
                <a:solidFill>
                  <a:schemeClr val="bg1"/>
                </a:solidFill>
                <a:latin typeface="Cambria" panose="02040503050406030204" pitchFamily="18" charset="0"/>
              </a:rPr>
              <a:t>now</a:t>
            </a:r>
            <a:r>
              <a:rPr lang="nl-NL" sz="1400" dirty="0">
                <a:solidFill>
                  <a:schemeClr val="bg1"/>
                </a:solidFill>
                <a:latin typeface="Cambria" panose="02040503050406030204" pitchFamily="18" charset="0"/>
              </a:rPr>
              <a:t> </a:t>
            </a:r>
            <a:r>
              <a:rPr lang="nl-NL" sz="1400" dirty="0" err="1">
                <a:solidFill>
                  <a:schemeClr val="bg1"/>
                </a:solidFill>
                <a:latin typeface="Cambria" panose="02040503050406030204" pitchFamily="18" charset="0"/>
              </a:rPr>
              <a:t>Tresoar</a:t>
            </a:r>
            <a:r>
              <a:rPr lang="nl-NL" sz="1400" dirty="0">
                <a:solidFill>
                  <a:schemeClr val="bg1"/>
                </a:solidFill>
                <a:latin typeface="Cambria" panose="02040503050406030204" pitchFamily="18" charset="0"/>
              </a:rPr>
              <a:t> </a:t>
            </a:r>
            <a:r>
              <a:rPr lang="nl-NL" sz="1400" dirty="0" err="1">
                <a:solidFill>
                  <a:schemeClr val="bg1"/>
                </a:solidFill>
                <a:latin typeface="Cambria" panose="02040503050406030204" pitchFamily="18" charset="0"/>
              </a:rPr>
              <a:t>library</a:t>
            </a:r>
            <a:r>
              <a:rPr lang="nl-NL" sz="1400" dirty="0">
                <a:solidFill>
                  <a:schemeClr val="bg1"/>
                </a:solidFill>
                <a:latin typeface="Cambria" panose="02040503050406030204" pitchFamily="18" charset="0"/>
              </a:rPr>
              <a:t>, Leeuwarden. </a:t>
            </a:r>
          </a:p>
        </p:txBody>
      </p:sp>
    </p:spTree>
    <p:extLst>
      <p:ext uri="{BB962C8B-B14F-4D97-AF65-F5344CB8AC3E}">
        <p14:creationId xmlns:p14="http://schemas.microsoft.com/office/powerpoint/2010/main" val="83240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C23E6DD3-AD55-F54E-848E-94701F40FC46}"/>
              </a:ext>
            </a:extLst>
          </p:cNvPr>
          <p:cNvSpPr txBox="1"/>
          <p:nvPr/>
        </p:nvSpPr>
        <p:spPr>
          <a:xfrm>
            <a:off x="0" y="5757335"/>
            <a:ext cx="11887200" cy="923330"/>
          </a:xfrm>
          <a:prstGeom prst="rect">
            <a:avLst/>
          </a:prstGeom>
          <a:noFill/>
        </p:spPr>
        <p:txBody>
          <a:bodyPr wrap="square" rtlCol="0">
            <a:spAutoFit/>
          </a:bodyPr>
          <a:lstStyle/>
          <a:p>
            <a:pPr algn="ctr"/>
            <a:r>
              <a:rPr lang="en-GB" dirty="0">
                <a:solidFill>
                  <a:schemeClr val="bg1"/>
                </a:solidFill>
                <a:latin typeface="Cambria" panose="02040503050406030204" pitchFamily="18" charset="0"/>
              </a:rPr>
              <a:t>Joan </a:t>
            </a:r>
            <a:r>
              <a:rPr lang="en-GB" dirty="0" err="1">
                <a:solidFill>
                  <a:schemeClr val="bg1"/>
                </a:solidFill>
                <a:latin typeface="Cambria" panose="02040503050406030204" pitchFamily="18" charset="0"/>
              </a:rPr>
              <a:t>Blaeu</a:t>
            </a:r>
            <a:r>
              <a:rPr lang="en-GB" dirty="0">
                <a:solidFill>
                  <a:schemeClr val="bg1"/>
                </a:solidFill>
                <a:latin typeface="Cambria" panose="02040503050406030204" pitchFamily="18" charset="0"/>
              </a:rPr>
              <a:t>, </a:t>
            </a:r>
            <a:br>
              <a:rPr lang="en-GB" dirty="0">
                <a:solidFill>
                  <a:schemeClr val="bg1"/>
                </a:solidFill>
                <a:latin typeface="Cambria" panose="02040503050406030204" pitchFamily="18" charset="0"/>
              </a:rPr>
            </a:br>
            <a:r>
              <a:rPr lang="en-GB" i="1" dirty="0">
                <a:solidFill>
                  <a:schemeClr val="bg1"/>
                </a:solidFill>
                <a:latin typeface="Cambria" panose="02040503050406030204" pitchFamily="18" charset="0"/>
              </a:rPr>
              <a:t>Atlas </a:t>
            </a:r>
            <a:r>
              <a:rPr lang="en-GB" i="1" dirty="0" err="1">
                <a:solidFill>
                  <a:schemeClr val="bg1"/>
                </a:solidFill>
                <a:latin typeface="Cambria" panose="02040503050406030204" pitchFamily="18" charset="0"/>
              </a:rPr>
              <a:t>Maior</a:t>
            </a:r>
            <a:r>
              <a:rPr lang="en-GB" i="1" dirty="0">
                <a:solidFill>
                  <a:schemeClr val="bg1"/>
                </a:solidFill>
                <a:latin typeface="Cambria" panose="02040503050406030204" pitchFamily="18" charset="0"/>
              </a:rPr>
              <a:t>, </a:t>
            </a:r>
            <a:r>
              <a:rPr lang="en-GB" i="1" dirty="0" err="1">
                <a:solidFill>
                  <a:schemeClr val="bg1"/>
                </a:solidFill>
                <a:latin typeface="Cambria" panose="02040503050406030204" pitchFamily="18" charset="0"/>
              </a:rPr>
              <a:t>sive</a:t>
            </a:r>
            <a:r>
              <a:rPr lang="en-GB" i="1" dirty="0">
                <a:solidFill>
                  <a:schemeClr val="bg1"/>
                </a:solidFill>
                <a:latin typeface="Cambria" panose="02040503050406030204" pitchFamily="18" charset="0"/>
              </a:rPr>
              <a:t> Cosmographia </a:t>
            </a:r>
            <a:r>
              <a:rPr lang="en-GB" i="1" dirty="0" err="1">
                <a:solidFill>
                  <a:schemeClr val="bg1"/>
                </a:solidFill>
                <a:latin typeface="Cambria" panose="02040503050406030204" pitchFamily="18" charset="0"/>
              </a:rPr>
              <a:t>Blaviana</a:t>
            </a:r>
            <a:r>
              <a:rPr lang="en-GB" i="1" dirty="0">
                <a:solidFill>
                  <a:schemeClr val="bg1"/>
                </a:solidFill>
                <a:latin typeface="Cambria" panose="02040503050406030204" pitchFamily="18" charset="0"/>
              </a:rPr>
              <a:t>, qua </a:t>
            </a:r>
            <a:r>
              <a:rPr lang="en-GB" i="1" dirty="0" err="1">
                <a:solidFill>
                  <a:schemeClr val="bg1"/>
                </a:solidFill>
                <a:latin typeface="Cambria" panose="02040503050406030204" pitchFamily="18" charset="0"/>
              </a:rPr>
              <a:t>solum</a:t>
            </a:r>
            <a:r>
              <a:rPr lang="en-GB" i="1" dirty="0">
                <a:solidFill>
                  <a:schemeClr val="bg1"/>
                </a:solidFill>
                <a:latin typeface="Cambria" panose="02040503050406030204" pitchFamily="18" charset="0"/>
              </a:rPr>
              <a:t>, </a:t>
            </a:r>
            <a:r>
              <a:rPr lang="en-GB" i="1" dirty="0" err="1">
                <a:solidFill>
                  <a:schemeClr val="bg1"/>
                </a:solidFill>
                <a:latin typeface="Cambria" panose="02040503050406030204" pitchFamily="18" charset="0"/>
              </a:rPr>
              <a:t>salum</a:t>
            </a:r>
            <a:r>
              <a:rPr lang="en-GB" i="1" dirty="0">
                <a:solidFill>
                  <a:schemeClr val="bg1"/>
                </a:solidFill>
                <a:latin typeface="Cambria" panose="02040503050406030204" pitchFamily="18" charset="0"/>
              </a:rPr>
              <a:t>, </a:t>
            </a:r>
            <a:r>
              <a:rPr lang="en-GB" i="1" dirty="0" err="1">
                <a:solidFill>
                  <a:schemeClr val="bg1"/>
                </a:solidFill>
                <a:latin typeface="Cambria" panose="02040503050406030204" pitchFamily="18" charset="0"/>
              </a:rPr>
              <a:t>coelum</a:t>
            </a:r>
            <a:r>
              <a:rPr lang="en-GB" i="1" dirty="0">
                <a:solidFill>
                  <a:schemeClr val="bg1"/>
                </a:solidFill>
                <a:latin typeface="Cambria" panose="02040503050406030204" pitchFamily="18" charset="0"/>
              </a:rPr>
              <a:t>, </a:t>
            </a:r>
            <a:r>
              <a:rPr lang="en-GB" i="1" dirty="0" err="1">
                <a:solidFill>
                  <a:schemeClr val="bg1"/>
                </a:solidFill>
                <a:latin typeface="Cambria" panose="02040503050406030204" pitchFamily="18" charset="0"/>
              </a:rPr>
              <a:t>accuratissime</a:t>
            </a:r>
            <a:r>
              <a:rPr lang="en-GB" i="1" dirty="0">
                <a:solidFill>
                  <a:schemeClr val="bg1"/>
                </a:solidFill>
                <a:latin typeface="Cambria" panose="02040503050406030204" pitchFamily="18" charset="0"/>
              </a:rPr>
              <a:t> </a:t>
            </a:r>
            <a:r>
              <a:rPr lang="en-GB" i="1" dirty="0" err="1">
                <a:solidFill>
                  <a:schemeClr val="bg1"/>
                </a:solidFill>
                <a:latin typeface="Cambria" panose="02040503050406030204" pitchFamily="18" charset="0"/>
              </a:rPr>
              <a:t>describuntur</a:t>
            </a:r>
            <a:r>
              <a:rPr lang="nl-NL" dirty="0">
                <a:solidFill>
                  <a:schemeClr val="bg1"/>
                </a:solidFill>
                <a:latin typeface="Cambria" panose="02040503050406030204" pitchFamily="18" charset="0"/>
              </a:rPr>
              <a:t> </a:t>
            </a:r>
            <a:br>
              <a:rPr lang="nl-NL" dirty="0">
                <a:solidFill>
                  <a:schemeClr val="bg1"/>
                </a:solidFill>
                <a:latin typeface="Cambria" panose="02040503050406030204" pitchFamily="18" charset="0"/>
              </a:rPr>
            </a:br>
            <a:r>
              <a:rPr lang="nl-NL" dirty="0">
                <a:solidFill>
                  <a:schemeClr val="bg1"/>
                </a:solidFill>
                <a:latin typeface="Cambria" panose="02040503050406030204" pitchFamily="18" charset="0"/>
              </a:rPr>
              <a:t>(Amsterdam: </a:t>
            </a:r>
            <a:r>
              <a:rPr lang="nl-NL" dirty="0" err="1">
                <a:solidFill>
                  <a:schemeClr val="bg1"/>
                </a:solidFill>
                <a:latin typeface="Cambria" panose="02040503050406030204" pitchFamily="18" charset="0"/>
              </a:rPr>
              <a:t>Blaeu</a:t>
            </a:r>
            <a:r>
              <a:rPr lang="nl-NL" dirty="0">
                <a:solidFill>
                  <a:schemeClr val="bg1"/>
                </a:solidFill>
                <a:latin typeface="Cambria" panose="02040503050406030204" pitchFamily="18" charset="0"/>
              </a:rPr>
              <a:t>, 1662 </a:t>
            </a:r>
            <a:r>
              <a:rPr lang="nl-NL" dirty="0" err="1">
                <a:solidFill>
                  <a:schemeClr val="bg1"/>
                </a:solidFill>
                <a:latin typeface="Cambria" panose="02040503050406030204" pitchFamily="18" charset="0"/>
              </a:rPr>
              <a:t>onwards</a:t>
            </a:r>
            <a:r>
              <a:rPr lang="nl-NL" dirty="0">
                <a:solidFill>
                  <a:schemeClr val="bg1"/>
                </a:solidFill>
                <a:latin typeface="Cambria" panose="02040503050406030204" pitchFamily="18" charset="0"/>
              </a:rPr>
              <a:t>).</a:t>
            </a:r>
          </a:p>
        </p:txBody>
      </p:sp>
      <p:pic>
        <p:nvPicPr>
          <p:cNvPr id="5" name="Afbeelding 4">
            <a:extLst>
              <a:ext uri="{FF2B5EF4-FFF2-40B4-BE49-F238E27FC236}">
                <a16:creationId xmlns:a16="http://schemas.microsoft.com/office/drawing/2014/main" id="{E574A6A1-3793-5C4F-8C57-FB2438290D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9734" y="335799"/>
            <a:ext cx="7687732" cy="5250815"/>
          </a:xfrm>
          <a:prstGeom prst="rect">
            <a:avLst/>
          </a:prstGeom>
        </p:spPr>
      </p:pic>
    </p:spTree>
    <p:extLst>
      <p:ext uri="{BB962C8B-B14F-4D97-AF65-F5344CB8AC3E}">
        <p14:creationId xmlns:p14="http://schemas.microsoft.com/office/powerpoint/2010/main" val="2981236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EB1D4AD2-0D07-5E4D-B722-DB1341568D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067" y="1518165"/>
            <a:ext cx="4479596" cy="3780733"/>
          </a:xfrm>
          <a:prstGeom prst="rect">
            <a:avLst/>
          </a:prstGeom>
        </p:spPr>
      </p:pic>
      <p:pic>
        <p:nvPicPr>
          <p:cNvPr id="8" name="Afbeelding 7">
            <a:extLst>
              <a:ext uri="{FF2B5EF4-FFF2-40B4-BE49-F238E27FC236}">
                <a16:creationId xmlns:a16="http://schemas.microsoft.com/office/drawing/2014/main" id="{7CC055E6-95CD-E345-AEFC-C4FC630C62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0398" y="1078097"/>
            <a:ext cx="3623733" cy="4660870"/>
          </a:xfrm>
          <a:prstGeom prst="rect">
            <a:avLst/>
          </a:prstGeom>
        </p:spPr>
      </p:pic>
      <p:pic>
        <p:nvPicPr>
          <p:cNvPr id="13" name="Afbeelding 12">
            <a:extLst>
              <a:ext uri="{FF2B5EF4-FFF2-40B4-BE49-F238E27FC236}">
                <a16:creationId xmlns:a16="http://schemas.microsoft.com/office/drawing/2014/main" id="{33C0AFF9-F817-F047-B425-99CF46383E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067" y="228599"/>
            <a:ext cx="10145183" cy="6431663"/>
          </a:xfrm>
          <a:prstGeom prst="rect">
            <a:avLst/>
          </a:prstGeom>
        </p:spPr>
      </p:pic>
    </p:spTree>
    <p:extLst>
      <p:ext uri="{BB962C8B-B14F-4D97-AF65-F5344CB8AC3E}">
        <p14:creationId xmlns:p14="http://schemas.microsoft.com/office/powerpoint/2010/main" val="175487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15DF002C-0915-064D-A803-D5FF5637F5EC}"/>
              </a:ext>
            </a:extLst>
          </p:cNvPr>
          <p:cNvSpPr/>
          <p:nvPr/>
        </p:nvSpPr>
        <p:spPr>
          <a:xfrm>
            <a:off x="1125698" y="1443342"/>
            <a:ext cx="9754337" cy="3847207"/>
          </a:xfrm>
          <a:prstGeom prst="rect">
            <a:avLst/>
          </a:prstGeom>
        </p:spPr>
        <p:txBody>
          <a:bodyPr wrap="square">
            <a:spAutoFit/>
          </a:bodyPr>
          <a:lstStyle/>
          <a:p>
            <a:pPr algn="ctr"/>
            <a:r>
              <a:rPr lang="en-US" dirty="0">
                <a:solidFill>
                  <a:schemeClr val="bg1"/>
                </a:solidFill>
                <a:latin typeface="Cambria" panose="02040503050406030204" pitchFamily="18" charset="0"/>
              </a:rPr>
              <a:t>‘The distinctions of class and power are engineered, reified and legitimated in the map by means of cartographic signs. The rule seems to be: the more powerful, the more prominent. </a:t>
            </a:r>
            <a:br>
              <a:rPr lang="en-US" dirty="0">
                <a:solidFill>
                  <a:schemeClr val="bg1"/>
                </a:solidFill>
                <a:latin typeface="Cambria" panose="02040503050406030204" pitchFamily="18" charset="0"/>
              </a:rPr>
            </a:br>
            <a:r>
              <a:rPr lang="en-US" dirty="0">
                <a:solidFill>
                  <a:schemeClr val="bg1"/>
                </a:solidFill>
                <a:latin typeface="Cambria" panose="02040503050406030204" pitchFamily="18" charset="0"/>
              </a:rPr>
              <a:t>To those who have strength in the world shall be added strength in the map. Using all the tricks of the cartographic trade – size of symbol, thickness of line, height of lettering, hatching and shading, the addition of </a:t>
            </a:r>
            <a:r>
              <a:rPr lang="en-US" dirty="0" err="1">
                <a:solidFill>
                  <a:schemeClr val="bg1"/>
                </a:solidFill>
                <a:latin typeface="Cambria" panose="02040503050406030204" pitchFamily="18" charset="0"/>
              </a:rPr>
              <a:t>colour</a:t>
            </a:r>
            <a:r>
              <a:rPr lang="en-US" dirty="0">
                <a:solidFill>
                  <a:schemeClr val="bg1"/>
                </a:solidFill>
                <a:latin typeface="Cambria" panose="02040503050406030204" pitchFamily="18" charset="0"/>
              </a:rPr>
              <a:t> – we can trace this reinforcing tendency in innumerable European maps. </a:t>
            </a:r>
            <a:br>
              <a:rPr lang="en-US" dirty="0">
                <a:solidFill>
                  <a:schemeClr val="bg1"/>
                </a:solidFill>
                <a:latin typeface="Cambria" panose="02040503050406030204" pitchFamily="18" charset="0"/>
              </a:rPr>
            </a:br>
            <a:r>
              <a:rPr lang="en-US" dirty="0">
                <a:solidFill>
                  <a:schemeClr val="bg1"/>
                </a:solidFill>
                <a:latin typeface="Cambria" panose="02040503050406030204" pitchFamily="18" charset="0"/>
              </a:rPr>
              <a:t>We can begin to see how maps, like art, become a mechanism for defining social relationships, sustaining social rules and strengthening social values. […] Rather than being inconsequential marginalia, […] emblems in cartouches and decorative title pages can be regarded as basic to the way they convey their cultural meaning […], and they help to demolish the claim of cartography to produce an impartial graphic science.’</a:t>
            </a:r>
            <a:br>
              <a:rPr lang="en-GB" dirty="0">
                <a:solidFill>
                  <a:schemeClr val="bg1"/>
                </a:solidFill>
                <a:latin typeface="Cambria" panose="02040503050406030204" pitchFamily="18" charset="0"/>
              </a:rPr>
            </a:br>
            <a:br>
              <a:rPr lang="en-GB" sz="1600" dirty="0">
                <a:solidFill>
                  <a:schemeClr val="bg1"/>
                </a:solidFill>
                <a:latin typeface="Cambria" panose="02040503050406030204" pitchFamily="18" charset="0"/>
              </a:rPr>
            </a:br>
            <a:r>
              <a:rPr lang="en-GB" sz="1600" dirty="0">
                <a:solidFill>
                  <a:schemeClr val="bg1"/>
                </a:solidFill>
                <a:latin typeface="Cambria" panose="02040503050406030204" pitchFamily="18" charset="0"/>
              </a:rPr>
              <a:t>J.B. Harley, ‘Deconstructing the Map’, </a:t>
            </a:r>
            <a:br>
              <a:rPr lang="en-GB" sz="1600" dirty="0">
                <a:solidFill>
                  <a:schemeClr val="bg1"/>
                </a:solidFill>
                <a:latin typeface="Cambria" panose="02040503050406030204" pitchFamily="18" charset="0"/>
              </a:rPr>
            </a:br>
            <a:r>
              <a:rPr lang="en-GB" sz="1600" dirty="0">
                <a:solidFill>
                  <a:schemeClr val="bg1"/>
                </a:solidFill>
                <a:latin typeface="Cambria" panose="02040503050406030204" pitchFamily="18" charset="0"/>
              </a:rPr>
              <a:t>in </a:t>
            </a:r>
            <a:r>
              <a:rPr lang="en-GB" sz="1600" i="1" dirty="0">
                <a:solidFill>
                  <a:schemeClr val="bg1"/>
                </a:solidFill>
                <a:latin typeface="Cambria" panose="02040503050406030204" pitchFamily="18" charset="0"/>
              </a:rPr>
              <a:t>The Map Reader: Theories of Mapping Practice and Cartographic Representation</a:t>
            </a:r>
            <a:r>
              <a:rPr lang="en-GB" sz="1600" dirty="0">
                <a:solidFill>
                  <a:schemeClr val="bg1"/>
                </a:solidFill>
                <a:latin typeface="Cambria" panose="02040503050406030204" pitchFamily="18" charset="0"/>
              </a:rPr>
              <a:t> </a:t>
            </a:r>
            <a:br>
              <a:rPr lang="en-GB" sz="1600" dirty="0">
                <a:solidFill>
                  <a:schemeClr val="bg1"/>
                </a:solidFill>
                <a:latin typeface="Cambria" panose="02040503050406030204" pitchFamily="18" charset="0"/>
              </a:rPr>
            </a:br>
            <a:r>
              <a:rPr lang="en-GB" sz="1600" dirty="0">
                <a:solidFill>
                  <a:schemeClr val="bg1"/>
                </a:solidFill>
                <a:latin typeface="Cambria" panose="02040503050406030204" pitchFamily="18" charset="0"/>
              </a:rPr>
              <a:t>(2011), pp. 58-59. </a:t>
            </a:r>
            <a:endParaRPr lang="nl-NL" sz="1600" dirty="0">
              <a:solidFill>
                <a:schemeClr val="bg1"/>
              </a:solidFill>
              <a:latin typeface="Cambria" panose="02040503050406030204" pitchFamily="18" charset="0"/>
            </a:endParaRPr>
          </a:p>
        </p:txBody>
      </p:sp>
    </p:spTree>
    <p:extLst>
      <p:ext uri="{BB962C8B-B14F-4D97-AF65-F5344CB8AC3E}">
        <p14:creationId xmlns:p14="http://schemas.microsoft.com/office/powerpoint/2010/main" val="395975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910AA46B-0924-5A47-82D3-2B0DCD05C902}"/>
              </a:ext>
            </a:extLst>
          </p:cNvPr>
          <p:cNvSpPr txBox="1"/>
          <p:nvPr/>
        </p:nvSpPr>
        <p:spPr>
          <a:xfrm>
            <a:off x="491066" y="1049868"/>
            <a:ext cx="10752667" cy="4893647"/>
          </a:xfrm>
          <a:prstGeom prst="rect">
            <a:avLst/>
          </a:prstGeom>
          <a:noFill/>
        </p:spPr>
        <p:txBody>
          <a:bodyPr wrap="square" rtlCol="0">
            <a:spAutoFit/>
          </a:bodyPr>
          <a:lstStyle/>
          <a:p>
            <a:r>
              <a:rPr lang="nl-NL" sz="2400" b="1" dirty="0" err="1">
                <a:solidFill>
                  <a:schemeClr val="bg1"/>
                </a:solidFill>
                <a:latin typeface="Cambria" panose="02040503050406030204" pitchFamily="18" charset="0"/>
              </a:rPr>
              <a:t>Approaching</a:t>
            </a:r>
            <a:r>
              <a:rPr lang="nl-NL" sz="2400" b="1" dirty="0">
                <a:solidFill>
                  <a:schemeClr val="bg1"/>
                </a:solidFill>
                <a:latin typeface="Cambria" panose="02040503050406030204" pitchFamily="18" charset="0"/>
              </a:rPr>
              <a:t> </a:t>
            </a:r>
            <a:r>
              <a:rPr lang="nl-NL" sz="2400" b="1" dirty="0" err="1">
                <a:solidFill>
                  <a:schemeClr val="bg1"/>
                </a:solidFill>
                <a:latin typeface="Cambria" panose="02040503050406030204" pitchFamily="18" charset="0"/>
              </a:rPr>
              <a:t>Early</a:t>
            </a:r>
            <a:r>
              <a:rPr lang="nl-NL" sz="2400" b="1" dirty="0">
                <a:solidFill>
                  <a:schemeClr val="bg1"/>
                </a:solidFill>
                <a:latin typeface="Cambria" panose="02040503050406030204" pitchFamily="18" charset="0"/>
              </a:rPr>
              <a:t> Modern </a:t>
            </a:r>
            <a:r>
              <a:rPr lang="nl-NL" sz="2400" b="1" dirty="0" err="1">
                <a:solidFill>
                  <a:schemeClr val="bg1"/>
                </a:solidFill>
                <a:latin typeface="Cambria" panose="02040503050406030204" pitchFamily="18" charset="0"/>
              </a:rPr>
              <a:t>Maps</a:t>
            </a:r>
            <a:r>
              <a:rPr lang="nl-NL" sz="2400" b="1" dirty="0">
                <a:solidFill>
                  <a:schemeClr val="bg1"/>
                </a:solidFill>
                <a:latin typeface="Cambria" panose="02040503050406030204" pitchFamily="18" charset="0"/>
              </a:rPr>
              <a:t> </a:t>
            </a:r>
            <a:br>
              <a:rPr lang="nl-NL" dirty="0">
                <a:solidFill>
                  <a:schemeClr val="bg1"/>
                </a:solidFill>
                <a:latin typeface="Cambria" panose="02040503050406030204" pitchFamily="18" charset="0"/>
              </a:rPr>
            </a:br>
            <a:br>
              <a:rPr lang="nl-NL" dirty="0">
                <a:solidFill>
                  <a:schemeClr val="bg1"/>
                </a:solidFill>
                <a:latin typeface="Cambria" panose="02040503050406030204" pitchFamily="18" charset="0"/>
              </a:rPr>
            </a:b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What</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questions</a:t>
            </a:r>
            <a:r>
              <a:rPr lang="nl-NL" dirty="0">
                <a:solidFill>
                  <a:schemeClr val="bg1"/>
                </a:solidFill>
                <a:latin typeface="Cambria" panose="02040503050406030204" pitchFamily="18" charset="0"/>
              </a:rPr>
              <a:t> do we </a:t>
            </a:r>
            <a:r>
              <a:rPr lang="nl-NL" dirty="0" err="1">
                <a:solidFill>
                  <a:schemeClr val="bg1"/>
                </a:solidFill>
                <a:latin typeface="Cambria" panose="02040503050406030204" pitchFamily="18" charset="0"/>
              </a:rPr>
              <a:t>ask</a:t>
            </a:r>
            <a:r>
              <a:rPr lang="nl-NL" dirty="0">
                <a:solidFill>
                  <a:schemeClr val="bg1"/>
                </a:solidFill>
                <a:latin typeface="Cambria" panose="02040503050406030204" pitchFamily="18" charset="0"/>
              </a:rPr>
              <a:t> of </a:t>
            </a:r>
            <a:r>
              <a:rPr lang="nl-NL" dirty="0" err="1">
                <a:solidFill>
                  <a:schemeClr val="bg1"/>
                </a:solidFill>
                <a:latin typeface="Cambria" panose="02040503050406030204" pitchFamily="18" charset="0"/>
              </a:rPr>
              <a:t>maps</a:t>
            </a:r>
            <a:r>
              <a:rPr lang="nl-NL" dirty="0">
                <a:solidFill>
                  <a:schemeClr val="bg1"/>
                </a:solidFill>
                <a:latin typeface="Cambria" panose="02040503050406030204" pitchFamily="18" charset="0"/>
              </a:rPr>
              <a:t>? </a:t>
            </a:r>
            <a:br>
              <a:rPr lang="nl-NL" dirty="0">
                <a:solidFill>
                  <a:schemeClr val="bg1"/>
                </a:solidFill>
                <a:latin typeface="Cambria" panose="02040503050406030204" pitchFamily="18" charset="0"/>
              </a:rPr>
            </a:br>
            <a:br>
              <a:rPr lang="nl-NL" dirty="0">
                <a:solidFill>
                  <a:schemeClr val="bg1"/>
                </a:solidFill>
                <a:latin typeface="Cambria" panose="02040503050406030204" pitchFamily="18" charset="0"/>
              </a:rPr>
            </a:br>
            <a:r>
              <a:rPr lang="nl-NL" dirty="0">
                <a:solidFill>
                  <a:schemeClr val="bg1"/>
                </a:solidFill>
                <a:latin typeface="Cambria" panose="02040503050406030204" pitchFamily="18" charset="0"/>
              </a:rPr>
              <a:t>- How does </a:t>
            </a:r>
            <a:r>
              <a:rPr lang="nl-NL" dirty="0" err="1">
                <a:solidFill>
                  <a:schemeClr val="bg1"/>
                </a:solidFill>
                <a:latin typeface="Cambria" panose="02040503050406030204" pitchFamily="18" charset="0"/>
              </a:rPr>
              <a:t>our</a:t>
            </a:r>
            <a:r>
              <a:rPr lang="nl-NL" dirty="0">
                <a:solidFill>
                  <a:schemeClr val="bg1"/>
                </a:solidFill>
                <a:latin typeface="Cambria" panose="02040503050406030204" pitchFamily="18" charset="0"/>
              </a:rPr>
              <a:t> mode of </a:t>
            </a:r>
            <a:r>
              <a:rPr lang="nl-NL" dirty="0" err="1">
                <a:solidFill>
                  <a:schemeClr val="bg1"/>
                </a:solidFill>
                <a:latin typeface="Cambria" panose="02040503050406030204" pitchFamily="18" charset="0"/>
              </a:rPr>
              <a:t>interaction</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looking</a:t>
            </a:r>
            <a:r>
              <a:rPr lang="nl-NL" dirty="0">
                <a:solidFill>
                  <a:schemeClr val="bg1"/>
                </a:solidFill>
                <a:latin typeface="Cambria" panose="02040503050406030204" pitchFamily="18" charset="0"/>
              </a:rPr>
              <a:t> at a single-sheet map, </a:t>
            </a:r>
            <a:r>
              <a:rPr lang="nl-NL" dirty="0" err="1">
                <a:solidFill>
                  <a:schemeClr val="bg1"/>
                </a:solidFill>
                <a:latin typeface="Cambria" panose="02040503050406030204" pitchFamily="18" charset="0"/>
              </a:rPr>
              <a:t>leafing</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through</a:t>
            </a:r>
            <a:r>
              <a:rPr lang="nl-NL" dirty="0">
                <a:solidFill>
                  <a:schemeClr val="bg1"/>
                </a:solidFill>
                <a:latin typeface="Cambria" panose="02040503050406030204" pitchFamily="18" charset="0"/>
              </a:rPr>
              <a:t> atlas </a:t>
            </a:r>
            <a:r>
              <a:rPr lang="nl-NL" dirty="0" err="1">
                <a:solidFill>
                  <a:schemeClr val="bg1"/>
                </a:solidFill>
                <a:latin typeface="Cambria" panose="02040503050406030204" pitchFamily="18" charset="0"/>
              </a:rPr>
              <a:t>books</a:t>
            </a:r>
            <a:r>
              <a:rPr lang="nl-NL" dirty="0">
                <a:solidFill>
                  <a:schemeClr val="bg1"/>
                </a:solidFill>
                <a:latin typeface="Cambria" panose="02040503050406030204" pitchFamily="18" charset="0"/>
              </a:rPr>
              <a:t>, or </a:t>
            </a:r>
            <a:r>
              <a:rPr lang="nl-NL" dirty="0" err="1">
                <a:solidFill>
                  <a:schemeClr val="bg1"/>
                </a:solidFill>
                <a:latin typeface="Cambria" panose="02040503050406030204" pitchFamily="18" charset="0"/>
              </a:rPr>
              <a:t>looking</a:t>
            </a:r>
            <a:r>
              <a:rPr lang="nl-NL" dirty="0">
                <a:solidFill>
                  <a:schemeClr val="bg1"/>
                </a:solidFill>
                <a:latin typeface="Cambria" panose="02040503050406030204" pitchFamily="18" charset="0"/>
              </a:rPr>
              <a:t> up at </a:t>
            </a:r>
            <a:r>
              <a:rPr lang="nl-NL" dirty="0" err="1">
                <a:solidFill>
                  <a:schemeClr val="bg1"/>
                </a:solidFill>
                <a:latin typeface="Cambria" panose="02040503050406030204" pitchFamily="18" charset="0"/>
              </a:rPr>
              <a:t>wall</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maps</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influence</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our</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expectations</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and</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the</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answers</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potentially</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provided</a:t>
            </a:r>
            <a:r>
              <a:rPr lang="nl-NL" dirty="0">
                <a:solidFill>
                  <a:schemeClr val="bg1"/>
                </a:solidFill>
                <a:latin typeface="Cambria" panose="02040503050406030204" pitchFamily="18" charset="0"/>
              </a:rPr>
              <a:t>? </a:t>
            </a:r>
            <a:br>
              <a:rPr lang="nl-NL" dirty="0">
                <a:solidFill>
                  <a:schemeClr val="bg1"/>
                </a:solidFill>
                <a:latin typeface="Cambria" panose="02040503050406030204" pitchFamily="18" charset="0"/>
              </a:rPr>
            </a:br>
            <a:br>
              <a:rPr lang="nl-NL" dirty="0">
                <a:solidFill>
                  <a:schemeClr val="bg1"/>
                </a:solidFill>
                <a:latin typeface="Cambria" panose="02040503050406030204" pitchFamily="18" charset="0"/>
              </a:rPr>
            </a:b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What</a:t>
            </a:r>
            <a:r>
              <a:rPr lang="nl-NL" dirty="0">
                <a:solidFill>
                  <a:schemeClr val="bg1"/>
                </a:solidFill>
                <a:latin typeface="Cambria" panose="02040503050406030204" pitchFamily="18" charset="0"/>
              </a:rPr>
              <a:t> kinds of </a:t>
            </a:r>
            <a:r>
              <a:rPr lang="nl-NL" dirty="0" err="1">
                <a:solidFill>
                  <a:schemeClr val="bg1"/>
                </a:solidFill>
                <a:latin typeface="Cambria" panose="02040503050406030204" pitchFamily="18" charset="0"/>
              </a:rPr>
              <a:t>messages</a:t>
            </a:r>
            <a:r>
              <a:rPr lang="nl-NL" dirty="0">
                <a:solidFill>
                  <a:schemeClr val="bg1"/>
                </a:solidFill>
                <a:latin typeface="Cambria" panose="02040503050406030204" pitchFamily="18" charset="0"/>
              </a:rPr>
              <a:t> are </a:t>
            </a:r>
            <a:r>
              <a:rPr lang="nl-NL" dirty="0" err="1">
                <a:solidFill>
                  <a:schemeClr val="bg1"/>
                </a:solidFill>
                <a:latin typeface="Cambria" panose="02040503050406030204" pitchFamily="18" charset="0"/>
              </a:rPr>
              <a:t>conveyed</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through</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cartographic</a:t>
            </a:r>
            <a:r>
              <a:rPr lang="nl-NL" dirty="0">
                <a:solidFill>
                  <a:schemeClr val="bg1"/>
                </a:solidFill>
                <a:latin typeface="Cambria" panose="02040503050406030204" pitchFamily="18" charset="0"/>
              </a:rPr>
              <a:t> content </a:t>
            </a:r>
            <a:r>
              <a:rPr lang="nl-NL" dirty="0" err="1">
                <a:solidFill>
                  <a:schemeClr val="bg1"/>
                </a:solidFill>
                <a:latin typeface="Cambria" panose="02040503050406030204" pitchFamily="18" charset="0"/>
              </a:rPr>
              <a:t>and</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its</a:t>
            </a:r>
            <a:r>
              <a:rPr lang="nl-NL" dirty="0">
                <a:solidFill>
                  <a:schemeClr val="bg1"/>
                </a:solidFill>
                <a:latin typeface="Cambria" panose="02040503050406030204" pitchFamily="18" charset="0"/>
              </a:rPr>
              <a:t> carrier? </a:t>
            </a:r>
            <a:br>
              <a:rPr lang="nl-NL" dirty="0">
                <a:solidFill>
                  <a:schemeClr val="bg1"/>
                </a:solidFill>
                <a:latin typeface="Cambria" panose="02040503050406030204" pitchFamily="18" charset="0"/>
              </a:rPr>
            </a:br>
            <a:br>
              <a:rPr lang="nl-NL" dirty="0">
                <a:solidFill>
                  <a:schemeClr val="bg1"/>
                </a:solidFill>
                <a:latin typeface="Cambria" panose="02040503050406030204" pitchFamily="18" charset="0"/>
              </a:rPr>
            </a:b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To</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what</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extent</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may</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two-dimensional</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maps</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allow</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the</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individual</a:t>
            </a:r>
            <a:r>
              <a:rPr lang="nl-NL" dirty="0">
                <a:solidFill>
                  <a:schemeClr val="bg1"/>
                </a:solidFill>
                <a:latin typeface="Cambria" panose="02040503050406030204" pitchFamily="18" charset="0"/>
              </a:rPr>
              <a:t> viewer </a:t>
            </a:r>
            <a:r>
              <a:rPr lang="nl-NL" dirty="0" err="1">
                <a:solidFill>
                  <a:schemeClr val="bg1"/>
                </a:solidFill>
                <a:latin typeface="Cambria" panose="02040503050406030204" pitchFamily="18" charset="0"/>
              </a:rPr>
              <a:t>to</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grasp</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the</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global</a:t>
            </a:r>
            <a:r>
              <a:rPr lang="nl-NL" dirty="0">
                <a:solidFill>
                  <a:schemeClr val="bg1"/>
                </a:solidFill>
                <a:latin typeface="Cambria" panose="02040503050406030204" pitchFamily="18" charset="0"/>
              </a:rPr>
              <a:t> or </a:t>
            </a:r>
            <a:r>
              <a:rPr lang="nl-NL" dirty="0" err="1">
                <a:solidFill>
                  <a:schemeClr val="bg1"/>
                </a:solidFill>
                <a:latin typeface="Cambria" panose="02040503050406030204" pitchFamily="18" charset="0"/>
              </a:rPr>
              <a:t>the</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local</a:t>
            </a:r>
            <a:r>
              <a:rPr lang="nl-NL" dirty="0">
                <a:solidFill>
                  <a:schemeClr val="bg1"/>
                </a:solidFill>
                <a:latin typeface="Cambria" panose="02040503050406030204" pitchFamily="18" charset="0"/>
              </a:rPr>
              <a:t>, </a:t>
            </a:r>
            <a:br>
              <a:rPr lang="nl-NL" dirty="0">
                <a:solidFill>
                  <a:schemeClr val="bg1"/>
                </a:solidFill>
                <a:latin typeface="Cambria" panose="02040503050406030204" pitchFamily="18" charset="0"/>
              </a:rPr>
            </a:br>
            <a:r>
              <a:rPr lang="nl-NL" dirty="0" err="1">
                <a:solidFill>
                  <a:schemeClr val="bg1"/>
                </a:solidFill>
                <a:latin typeface="Cambria" panose="02040503050406030204" pitchFamily="18" charset="0"/>
              </a:rPr>
              <a:t>the</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natural</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and</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the</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cultural</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the</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ancient</a:t>
            </a:r>
            <a:r>
              <a:rPr lang="nl-NL" dirty="0">
                <a:solidFill>
                  <a:schemeClr val="bg1"/>
                </a:solidFill>
                <a:latin typeface="Cambria" panose="02040503050406030204" pitchFamily="18" charset="0"/>
              </a:rPr>
              <a:t> versus </a:t>
            </a:r>
            <a:r>
              <a:rPr lang="nl-NL" dirty="0" err="1">
                <a:solidFill>
                  <a:schemeClr val="bg1"/>
                </a:solidFill>
                <a:latin typeface="Cambria" panose="02040503050406030204" pitchFamily="18" charset="0"/>
              </a:rPr>
              <a:t>the</a:t>
            </a:r>
            <a:r>
              <a:rPr lang="nl-NL" dirty="0">
                <a:solidFill>
                  <a:schemeClr val="bg1"/>
                </a:solidFill>
                <a:latin typeface="Cambria" panose="02040503050406030204" pitchFamily="18" charset="0"/>
              </a:rPr>
              <a:t> modern?</a:t>
            </a:r>
            <a:br>
              <a:rPr lang="nl-NL" dirty="0">
                <a:solidFill>
                  <a:schemeClr val="bg1"/>
                </a:solidFill>
                <a:latin typeface="Cambria" panose="02040503050406030204" pitchFamily="18" charset="0"/>
              </a:rPr>
            </a:br>
            <a:br>
              <a:rPr lang="nl-NL" dirty="0">
                <a:solidFill>
                  <a:schemeClr val="bg1"/>
                </a:solidFill>
                <a:latin typeface="Cambria" panose="02040503050406030204" pitchFamily="18" charset="0"/>
              </a:rPr>
            </a:br>
            <a:r>
              <a:rPr lang="nl-NL" dirty="0">
                <a:solidFill>
                  <a:schemeClr val="bg1"/>
                </a:solidFill>
                <a:latin typeface="Cambria" panose="02040503050406030204" pitchFamily="18" charset="0"/>
              </a:rPr>
              <a:t>‘</a:t>
            </a:r>
            <a:r>
              <a:rPr lang="nl-NL" dirty="0" err="1">
                <a:solidFill>
                  <a:schemeClr val="bg1"/>
                </a:solidFill>
                <a:latin typeface="Cambria" panose="02040503050406030204" pitchFamily="18" charset="0"/>
              </a:rPr>
              <a:t>Maps</a:t>
            </a:r>
            <a:r>
              <a:rPr lang="nl-NL" dirty="0">
                <a:solidFill>
                  <a:schemeClr val="bg1"/>
                </a:solidFill>
                <a:latin typeface="Cambria" panose="02040503050406030204" pitchFamily="18" charset="0"/>
              </a:rPr>
              <a:t> are </a:t>
            </a:r>
            <a:r>
              <a:rPr lang="nl-NL" dirty="0" err="1">
                <a:solidFill>
                  <a:schemeClr val="bg1"/>
                </a:solidFill>
                <a:latin typeface="Cambria" panose="02040503050406030204" pitchFamily="18" charset="0"/>
              </a:rPr>
              <a:t>often</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thought</a:t>
            </a:r>
            <a:r>
              <a:rPr lang="nl-NL" dirty="0">
                <a:solidFill>
                  <a:schemeClr val="bg1"/>
                </a:solidFill>
                <a:latin typeface="Cambria" panose="02040503050406030204" pitchFamily="18" charset="0"/>
              </a:rPr>
              <a:t> of as records of </a:t>
            </a:r>
            <a:r>
              <a:rPr lang="nl-NL" dirty="0" err="1">
                <a:solidFill>
                  <a:schemeClr val="bg1"/>
                </a:solidFill>
                <a:latin typeface="Cambria" panose="02040503050406030204" pitchFamily="18" charset="0"/>
              </a:rPr>
              <a:t>facts</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and</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terrain</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rather</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than</a:t>
            </a:r>
            <a:r>
              <a:rPr lang="nl-NL" dirty="0">
                <a:solidFill>
                  <a:schemeClr val="bg1"/>
                </a:solidFill>
                <a:latin typeface="Cambria" panose="02040503050406030204" pitchFamily="18" charset="0"/>
              </a:rPr>
              <a:t> actors in </a:t>
            </a:r>
            <a:r>
              <a:rPr lang="nl-NL" dirty="0" err="1">
                <a:solidFill>
                  <a:schemeClr val="bg1"/>
                </a:solidFill>
                <a:latin typeface="Cambria" panose="02040503050406030204" pitchFamily="18" charset="0"/>
              </a:rPr>
              <a:t>history</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Yet</a:t>
            </a:r>
            <a:r>
              <a:rPr lang="nl-NL" dirty="0">
                <a:solidFill>
                  <a:schemeClr val="bg1"/>
                </a:solidFill>
                <a:latin typeface="Cambria" panose="02040503050406030204" pitchFamily="18" charset="0"/>
              </a:rPr>
              <a:t>] a map does </a:t>
            </a:r>
            <a:r>
              <a:rPr lang="nl-NL" dirty="0" err="1">
                <a:solidFill>
                  <a:schemeClr val="bg1"/>
                </a:solidFill>
                <a:latin typeface="Cambria" panose="02040503050406030204" pitchFamily="18" charset="0"/>
              </a:rPr>
              <a:t>not</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merely</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illustrate</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the</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lie</a:t>
            </a:r>
            <a:r>
              <a:rPr lang="nl-NL" dirty="0">
                <a:solidFill>
                  <a:schemeClr val="bg1"/>
                </a:solidFill>
                <a:latin typeface="Cambria" panose="02040503050406030204" pitchFamily="18" charset="0"/>
              </a:rPr>
              <a:t> of </a:t>
            </a:r>
            <a:r>
              <a:rPr lang="nl-NL" dirty="0" err="1">
                <a:solidFill>
                  <a:schemeClr val="bg1"/>
                </a:solidFill>
                <a:latin typeface="Cambria" panose="02040503050406030204" pitchFamily="18" charset="0"/>
              </a:rPr>
              <a:t>the</a:t>
            </a:r>
            <a:r>
              <a:rPr lang="nl-NL" dirty="0">
                <a:solidFill>
                  <a:schemeClr val="bg1"/>
                </a:solidFill>
                <a:latin typeface="Cambria" panose="02040503050406030204" pitchFamily="18" charset="0"/>
              </a:rPr>
              <a:t> land […]. It is </a:t>
            </a:r>
            <a:r>
              <a:rPr lang="nl-NL" dirty="0" err="1">
                <a:solidFill>
                  <a:schemeClr val="bg1"/>
                </a:solidFill>
                <a:latin typeface="Cambria" panose="02040503050406030204" pitchFamily="18" charset="0"/>
              </a:rPr>
              <a:t>also</a:t>
            </a:r>
            <a:r>
              <a:rPr lang="nl-NL" dirty="0">
                <a:solidFill>
                  <a:schemeClr val="bg1"/>
                </a:solidFill>
                <a:latin typeface="Cambria" panose="02040503050406030204" pitchFamily="18" charset="0"/>
              </a:rPr>
              <a:t> </a:t>
            </a:r>
            <a:r>
              <a:rPr lang="nl-NL" dirty="0" err="1">
                <a:solidFill>
                  <a:schemeClr val="bg1"/>
                </a:solidFill>
                <a:latin typeface="Cambria" panose="02040503050406030204" pitchFamily="18" charset="0"/>
              </a:rPr>
              <a:t>an</a:t>
            </a:r>
            <a:r>
              <a:rPr lang="nl-NL" dirty="0">
                <a:solidFill>
                  <a:schemeClr val="bg1"/>
                </a:solidFill>
                <a:latin typeface="Cambria" panose="02040503050406030204" pitchFamily="18" charset="0"/>
              </a:rPr>
              <a:t> instrument of </a:t>
            </a:r>
            <a:r>
              <a:rPr lang="nl-NL" dirty="0" err="1">
                <a:solidFill>
                  <a:schemeClr val="bg1"/>
                </a:solidFill>
                <a:latin typeface="Cambria" panose="02040503050406030204" pitchFamily="18" charset="0"/>
              </a:rPr>
              <a:t>persuasion</a:t>
            </a:r>
            <a:r>
              <a:rPr lang="nl-NL" dirty="0">
                <a:solidFill>
                  <a:schemeClr val="bg1"/>
                </a:solidFill>
                <a:latin typeface="Cambria" panose="02040503050406030204" pitchFamily="18" charset="0"/>
              </a:rPr>
              <a:t>.’ </a:t>
            </a:r>
            <a:br>
              <a:rPr lang="nl-NL" dirty="0">
                <a:solidFill>
                  <a:schemeClr val="bg1"/>
                </a:solidFill>
                <a:latin typeface="Cambria" panose="02040503050406030204" pitchFamily="18" charset="0"/>
              </a:rPr>
            </a:br>
            <a:r>
              <a:rPr lang="nl-NL" i="1" dirty="0">
                <a:solidFill>
                  <a:schemeClr val="bg1"/>
                </a:solidFill>
                <a:latin typeface="Cambria" panose="02040503050406030204" pitchFamily="18" charset="0"/>
              </a:rPr>
              <a:t>The Economist</a:t>
            </a:r>
            <a:r>
              <a:rPr lang="nl-NL" dirty="0">
                <a:solidFill>
                  <a:schemeClr val="bg1"/>
                </a:solidFill>
                <a:latin typeface="Cambria" panose="02040503050406030204" pitchFamily="18" charset="0"/>
              </a:rPr>
              <a:t>, November 24th 2018 </a:t>
            </a:r>
            <a:br>
              <a:rPr lang="nl-NL" dirty="0">
                <a:solidFill>
                  <a:schemeClr val="bg1"/>
                </a:solidFill>
                <a:latin typeface="Cambria" panose="02040503050406030204" pitchFamily="18" charset="0"/>
              </a:rPr>
            </a:br>
            <a:br>
              <a:rPr lang="nl-NL" dirty="0">
                <a:solidFill>
                  <a:schemeClr val="bg1"/>
                </a:solidFill>
              </a:rPr>
            </a:br>
            <a:endParaRPr lang="nl-NL" dirty="0"/>
          </a:p>
        </p:txBody>
      </p:sp>
    </p:spTree>
    <p:extLst>
      <p:ext uri="{BB962C8B-B14F-4D97-AF65-F5344CB8AC3E}">
        <p14:creationId xmlns:p14="http://schemas.microsoft.com/office/powerpoint/2010/main" val="2310864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hthoek 1"/>
          <p:cNvSpPr/>
          <p:nvPr/>
        </p:nvSpPr>
        <p:spPr>
          <a:xfrm>
            <a:off x="563007" y="1901896"/>
            <a:ext cx="11097929" cy="2893100"/>
          </a:xfrm>
          <a:prstGeom prst="rect">
            <a:avLst/>
          </a:prstGeom>
        </p:spPr>
        <p:txBody>
          <a:bodyPr wrap="square">
            <a:spAutoFit/>
          </a:bodyPr>
          <a:lstStyle/>
          <a:p>
            <a:pPr algn="ct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Geography</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is</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different</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from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chorography</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because</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the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latter</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dividing</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particular</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places</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exposes</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them</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separately</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and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each</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according</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to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itself</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and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together</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it</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describes</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almost</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all</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the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things</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contained</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within</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them</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like</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the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harbours</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the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towns</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the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peoples</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rivers</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and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other</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similar</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things</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b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br>
            <a:b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b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Where</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it</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is</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proper</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to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Geography</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to show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all</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in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one</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 the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objective</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of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chorography</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is</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to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represent</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 sole part, just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like</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it</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would</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imitate or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paint</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a single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ear</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 or an </a:t>
            </a:r>
            <a:r>
              <a:rPr lang="it-IT"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eye</a:t>
            </a:r>
            <a:r>
              <a:rPr lang="it-IT" dirty="0">
                <a:solidFill>
                  <a:schemeClr val="bg1"/>
                </a:solidFill>
                <a:latin typeface="Cambria" panose="02040503050406030204" pitchFamily="18" charset="0"/>
                <a:ea typeface="Calibri" panose="020F0502020204030204" pitchFamily="34" charset="0"/>
                <a:cs typeface="Times New Roman" panose="02020603050405020304" pitchFamily="18" charset="0"/>
              </a:rPr>
              <a:t>.’</a:t>
            </a:r>
            <a:br>
              <a:rPr lang="it-IT" i="1" dirty="0">
                <a:solidFill>
                  <a:schemeClr val="bg1"/>
                </a:solidFill>
                <a:latin typeface="Cambria" panose="02040503050406030204" pitchFamily="18" charset="0"/>
                <a:ea typeface="Calibri" panose="020F0502020204030204" pitchFamily="34" charset="0"/>
                <a:cs typeface="Times New Roman" panose="02020603050405020304" pitchFamily="18" charset="0"/>
              </a:rPr>
            </a:br>
            <a:br>
              <a:rPr lang="it-IT" i="1" dirty="0">
                <a:solidFill>
                  <a:schemeClr val="bg1"/>
                </a:solidFill>
                <a:latin typeface="Cambria" panose="02040503050406030204" pitchFamily="18" charset="0"/>
                <a:ea typeface="Calibri" panose="020F0502020204030204" pitchFamily="34" charset="0"/>
                <a:cs typeface="Times New Roman" panose="02020603050405020304" pitchFamily="18" charset="0"/>
              </a:rPr>
            </a:br>
            <a:r>
              <a:rPr lang="it-IT" sz="1400" dirty="0">
                <a:solidFill>
                  <a:schemeClr val="bg1"/>
                </a:solidFill>
                <a:latin typeface="Cambria" panose="02040503050406030204" pitchFamily="18" charset="0"/>
                <a:ea typeface="Calibri" panose="020F0502020204030204" pitchFamily="34" charset="0"/>
                <a:cs typeface="Times New Roman" panose="02020603050405020304" pitchFamily="18" charset="0"/>
              </a:rPr>
              <a:t>Giovanni Antonio Magini, </a:t>
            </a:r>
            <a:br>
              <a:rPr lang="it-IT" sz="1400" dirty="0">
                <a:solidFill>
                  <a:schemeClr val="bg1"/>
                </a:solidFill>
                <a:latin typeface="Cambria" panose="02040503050406030204" pitchFamily="18" charset="0"/>
                <a:ea typeface="Calibri" panose="020F0502020204030204" pitchFamily="34" charset="0"/>
                <a:cs typeface="Times New Roman" panose="02020603050405020304" pitchFamily="18" charset="0"/>
              </a:rPr>
            </a:br>
            <a:r>
              <a:rPr lang="it-IT" sz="1400" i="1" dirty="0">
                <a:solidFill>
                  <a:schemeClr val="bg1"/>
                </a:solidFill>
                <a:latin typeface="Cambria" panose="02040503050406030204" pitchFamily="18" charset="0"/>
                <a:ea typeface="Calibri" panose="020F0502020204030204" pitchFamily="34" charset="0"/>
                <a:cs typeface="Times New Roman" panose="02020603050405020304" pitchFamily="18" charset="0"/>
              </a:rPr>
              <a:t>Geografia cioè descrittione universale della terra [...] di Claudio Tolomeo, nuouvamente con singolare studio rincontrati, &amp; corretti dall'eccell.mo sig. Gio. Ant. Magini padovano Pubblico Matematico nello Studio di Bologna</a:t>
            </a:r>
            <a:r>
              <a:rPr lang="it-IT" sz="1400"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br>
              <a:rPr lang="it-IT" sz="1400" dirty="0">
                <a:solidFill>
                  <a:schemeClr val="bg1"/>
                </a:solidFill>
                <a:latin typeface="Cambria" panose="02040503050406030204" pitchFamily="18" charset="0"/>
                <a:ea typeface="Calibri" panose="020F0502020204030204" pitchFamily="34" charset="0"/>
                <a:cs typeface="Times New Roman" panose="02020603050405020304" pitchFamily="18" charset="0"/>
              </a:rPr>
            </a:br>
            <a:r>
              <a:rPr lang="it-IT" sz="1400" dirty="0">
                <a:solidFill>
                  <a:schemeClr val="bg1"/>
                </a:solidFill>
                <a:latin typeface="Cambria" panose="02040503050406030204" pitchFamily="18" charset="0"/>
                <a:ea typeface="Calibri" panose="020F0502020204030204" pitchFamily="34" charset="0"/>
                <a:cs typeface="Times New Roman" panose="02020603050405020304" pitchFamily="18" charset="0"/>
              </a:rPr>
              <a:t>(Venice: Gio. Battista &amp; Giorgio Galignani, 1598). </a:t>
            </a:r>
            <a:endParaRPr lang="nl-NL" sz="1400" dirty="0">
              <a:solidFill>
                <a:schemeClr val="bg1"/>
              </a:solidFill>
            </a:endParaRPr>
          </a:p>
        </p:txBody>
      </p:sp>
    </p:spTree>
    <p:extLst>
      <p:ext uri="{BB962C8B-B14F-4D97-AF65-F5344CB8AC3E}">
        <p14:creationId xmlns:p14="http://schemas.microsoft.com/office/powerpoint/2010/main" val="3686726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3FA30979-52D4-FB4B-A9EB-8D7F615202F0}"/>
              </a:ext>
            </a:extLst>
          </p:cNvPr>
          <p:cNvSpPr txBox="1"/>
          <p:nvPr/>
        </p:nvSpPr>
        <p:spPr>
          <a:xfrm>
            <a:off x="778933" y="558800"/>
            <a:ext cx="10972801" cy="5663089"/>
          </a:xfrm>
          <a:prstGeom prst="rect">
            <a:avLst/>
          </a:prstGeom>
          <a:noFill/>
        </p:spPr>
        <p:txBody>
          <a:bodyPr wrap="square" rtlCol="0">
            <a:spAutoFit/>
          </a:bodyPr>
          <a:lstStyle/>
          <a:p>
            <a:pPr algn="ctr"/>
            <a:r>
              <a:rPr lang="it-IT" dirty="0">
                <a:solidFill>
                  <a:schemeClr val="bg1"/>
                </a:solidFill>
                <a:latin typeface="Cambria" panose="02040503050406030204" pitchFamily="18" charset="0"/>
              </a:rPr>
              <a:t>'[The] science of </a:t>
            </a:r>
            <a:r>
              <a:rPr lang="it-IT" dirty="0" err="1">
                <a:solidFill>
                  <a:schemeClr val="bg1"/>
                </a:solidFill>
                <a:latin typeface="Cambria" panose="02040503050406030204" pitchFamily="18" charset="0"/>
              </a:rPr>
              <a:t>cosmography</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is</a:t>
            </a:r>
            <a:r>
              <a:rPr lang="it-IT" dirty="0">
                <a:solidFill>
                  <a:schemeClr val="bg1"/>
                </a:solidFill>
                <a:latin typeface="Cambria" panose="02040503050406030204" pitchFamily="18" charset="0"/>
              </a:rPr>
              <a:t> of use </a:t>
            </a:r>
            <a:r>
              <a:rPr lang="it-IT" dirty="0" err="1">
                <a:solidFill>
                  <a:schemeClr val="bg1"/>
                </a:solidFill>
                <a:latin typeface="Cambria" panose="02040503050406030204" pitchFamily="18" charset="0"/>
              </a:rPr>
              <a:t>not</a:t>
            </a:r>
            <a:r>
              <a:rPr lang="it-IT" dirty="0">
                <a:solidFill>
                  <a:schemeClr val="bg1"/>
                </a:solidFill>
                <a:latin typeface="Cambria" panose="02040503050406030204" pitchFamily="18" charset="0"/>
              </a:rPr>
              <a:t> just to </a:t>
            </a:r>
            <a:r>
              <a:rPr lang="it-IT" dirty="0" err="1">
                <a:solidFill>
                  <a:schemeClr val="bg1"/>
                </a:solidFill>
                <a:latin typeface="Cambria" panose="02040503050406030204" pitchFamily="18" charset="0"/>
              </a:rPr>
              <a:t>philosophers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theologists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astronomers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medics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legal</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scholars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orators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poets</a:t>
            </a:r>
            <a:r>
              <a:rPr lang="it-IT" dirty="0">
                <a:solidFill>
                  <a:schemeClr val="bg1"/>
                </a:solidFill>
                <a:latin typeface="Cambria" panose="02040503050406030204" pitchFamily="18" charset="0"/>
              </a:rPr>
              <a:t>, and </a:t>
            </a:r>
            <a:r>
              <a:rPr lang="it-IT" dirty="0" err="1">
                <a:solidFill>
                  <a:schemeClr val="bg1"/>
                </a:solidFill>
                <a:latin typeface="Cambria" panose="02040503050406030204" pitchFamily="18" charset="0"/>
              </a:rPr>
              <a:t>other</a:t>
            </a:r>
            <a:r>
              <a:rPr lang="it-IT" dirty="0">
                <a:solidFill>
                  <a:schemeClr val="bg1"/>
                </a:solidFill>
                <a:latin typeface="Cambria" panose="02040503050406030204" pitchFamily="18" charset="0"/>
              </a:rPr>
              <a:t> men </a:t>
            </a:r>
            <a:r>
              <a:rPr lang="it-IT" dirty="0" err="1">
                <a:solidFill>
                  <a:schemeClr val="bg1"/>
                </a:solidFill>
                <a:latin typeface="Cambria" panose="02040503050406030204" pitchFamily="18" charset="0"/>
              </a:rPr>
              <a:t>learned</a:t>
            </a:r>
            <a:r>
              <a:rPr lang="it-IT" dirty="0">
                <a:solidFill>
                  <a:schemeClr val="bg1"/>
                </a:solidFill>
                <a:latin typeface="Cambria" panose="02040503050406030204" pitchFamily="18" charset="0"/>
              </a:rPr>
              <a:t> in </a:t>
            </a:r>
            <a:r>
              <a:rPr lang="it-IT" dirty="0" err="1">
                <a:solidFill>
                  <a:schemeClr val="bg1"/>
                </a:solidFill>
                <a:latin typeface="Cambria" panose="02040503050406030204" pitchFamily="18" charset="0"/>
              </a:rPr>
              <a:t>any</a:t>
            </a:r>
            <a:r>
              <a:rPr lang="it-IT" dirty="0">
                <a:solidFill>
                  <a:schemeClr val="bg1"/>
                </a:solidFill>
                <a:latin typeface="Cambria" panose="02040503050406030204" pitchFamily="18" charset="0"/>
              </a:rPr>
              <a:t> science, to </a:t>
            </a:r>
            <a:r>
              <a:rPr lang="it-IT" dirty="0" err="1">
                <a:solidFill>
                  <a:schemeClr val="bg1"/>
                </a:solidFill>
                <a:latin typeface="Cambria" panose="02040503050406030204" pitchFamily="18" charset="0"/>
              </a:rPr>
              <a:t>better</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themselves</a:t>
            </a:r>
            <a:r>
              <a:rPr lang="it-IT" dirty="0">
                <a:solidFill>
                  <a:schemeClr val="bg1"/>
                </a:solidFill>
                <a:latin typeface="Cambria" panose="02040503050406030204" pitchFamily="18" charset="0"/>
              </a:rPr>
              <a:t> with the </a:t>
            </a:r>
            <a:r>
              <a:rPr lang="it-IT" dirty="0" err="1">
                <a:solidFill>
                  <a:schemeClr val="bg1"/>
                </a:solidFill>
                <a:latin typeface="Cambria" panose="02040503050406030204" pitchFamily="18" charset="0"/>
              </a:rPr>
              <a:t>truth</a:t>
            </a:r>
            <a:r>
              <a:rPr lang="it-IT" dirty="0">
                <a:solidFill>
                  <a:schemeClr val="bg1"/>
                </a:solidFill>
                <a:latin typeface="Cambria" panose="02040503050406030204" pitchFamily="18" charset="0"/>
              </a:rPr>
              <a:t> of </a:t>
            </a:r>
            <a:r>
              <a:rPr lang="it-IT" dirty="0" err="1">
                <a:solidFill>
                  <a:schemeClr val="bg1"/>
                </a:solidFill>
                <a:latin typeface="Cambria" panose="02040503050406030204" pitchFamily="18" charset="0"/>
              </a:rPr>
              <a:t>those</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things</a:t>
            </a:r>
            <a:r>
              <a:rPr lang="it-IT" dirty="0">
                <a:solidFill>
                  <a:schemeClr val="bg1"/>
                </a:solidFill>
                <a:latin typeface="Cambria" panose="02040503050406030204" pitchFamily="18" charset="0"/>
              </a:rPr>
              <a:t> of the world </a:t>
            </a:r>
            <a:r>
              <a:rPr lang="it-IT" dirty="0" err="1">
                <a:solidFill>
                  <a:schemeClr val="bg1"/>
                </a:solidFill>
                <a:latin typeface="Cambria" panose="02040503050406030204" pitchFamily="18" charset="0"/>
              </a:rPr>
              <a:t>that</a:t>
            </a:r>
            <a:r>
              <a:rPr lang="it-IT" dirty="0">
                <a:solidFill>
                  <a:schemeClr val="bg1"/>
                </a:solidFill>
                <a:latin typeface="Cambria" panose="02040503050406030204" pitchFamily="18" charset="0"/>
              </a:rPr>
              <a:t> relate to </a:t>
            </a:r>
            <a:r>
              <a:rPr lang="it-IT" dirty="0" err="1">
                <a:solidFill>
                  <a:schemeClr val="bg1"/>
                </a:solidFill>
                <a:latin typeface="Cambria" panose="02040503050406030204" pitchFamily="18" charset="0"/>
              </a:rPr>
              <a:t>their</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sciences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But</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it</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cosmography</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is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also</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necessary</a:t>
            </a:r>
            <a:r>
              <a:rPr lang="it-IT" dirty="0">
                <a:solidFill>
                  <a:schemeClr val="bg1"/>
                </a:solidFill>
                <a:latin typeface="Cambria" panose="02040503050406030204" pitchFamily="18" charset="0"/>
              </a:rPr>
              <a:t> to </a:t>
            </a:r>
            <a:r>
              <a:rPr lang="it-IT" dirty="0" err="1">
                <a:solidFill>
                  <a:schemeClr val="bg1"/>
                </a:solidFill>
                <a:latin typeface="Cambria" panose="02040503050406030204" pitchFamily="18" charset="0"/>
              </a:rPr>
              <a:t>Princes</a:t>
            </a:r>
            <a:r>
              <a:rPr lang="it-IT" dirty="0">
                <a:solidFill>
                  <a:schemeClr val="bg1"/>
                </a:solidFill>
                <a:latin typeface="Cambria" panose="02040503050406030204" pitchFamily="18" charset="0"/>
              </a:rPr>
              <a:t>, to </a:t>
            </a:r>
            <a:r>
              <a:rPr lang="it-IT" dirty="0" err="1">
                <a:solidFill>
                  <a:schemeClr val="bg1"/>
                </a:solidFill>
                <a:latin typeface="Cambria" panose="02040503050406030204" pitchFamily="18" charset="0"/>
              </a:rPr>
              <a:t>rulers</a:t>
            </a:r>
            <a:r>
              <a:rPr lang="it-IT" dirty="0">
                <a:solidFill>
                  <a:schemeClr val="bg1"/>
                </a:solidFill>
                <a:latin typeface="Cambria" panose="02040503050406030204" pitchFamily="18" charset="0"/>
              </a:rPr>
              <a:t> of </a:t>
            </a:r>
            <a:r>
              <a:rPr lang="it-IT" dirty="0" err="1">
                <a:solidFill>
                  <a:schemeClr val="bg1"/>
                </a:solidFill>
                <a:latin typeface="Cambria" panose="02040503050406030204" pitchFamily="18" charset="0"/>
              </a:rPr>
              <a:t>Republics</a:t>
            </a:r>
            <a:r>
              <a:rPr lang="it-IT" dirty="0">
                <a:solidFill>
                  <a:schemeClr val="bg1"/>
                </a:solidFill>
                <a:latin typeface="Cambria" panose="02040503050406030204" pitchFamily="18" charset="0"/>
              </a:rPr>
              <a:t>, to </a:t>
            </a:r>
            <a:r>
              <a:rPr lang="it-IT" dirty="0" err="1">
                <a:solidFill>
                  <a:schemeClr val="bg1"/>
                </a:solidFill>
                <a:latin typeface="Cambria" panose="02040503050406030204" pitchFamily="18" charset="0"/>
              </a:rPr>
              <a:t>leaders</a:t>
            </a:r>
            <a:r>
              <a:rPr lang="it-IT" dirty="0">
                <a:solidFill>
                  <a:schemeClr val="bg1"/>
                </a:solidFill>
                <a:latin typeface="Cambria" panose="02040503050406030204" pitchFamily="18" charset="0"/>
              </a:rPr>
              <a:t> of </a:t>
            </a:r>
            <a:r>
              <a:rPr lang="it-IT" dirty="0" err="1">
                <a:solidFill>
                  <a:schemeClr val="bg1"/>
                </a:solidFill>
                <a:latin typeface="Cambria" panose="02040503050406030204" pitchFamily="18" charset="0"/>
              </a:rPr>
              <a:t>armed</a:t>
            </a:r>
            <a:r>
              <a:rPr lang="it-IT" dirty="0">
                <a:solidFill>
                  <a:schemeClr val="bg1"/>
                </a:solidFill>
                <a:latin typeface="Cambria" panose="02040503050406030204" pitchFamily="18" charset="0"/>
              </a:rPr>
              <a:t> men, to </a:t>
            </a:r>
            <a:r>
              <a:rPr lang="it-IT" dirty="0" err="1">
                <a:solidFill>
                  <a:schemeClr val="bg1"/>
                </a:solidFill>
                <a:latin typeface="Cambria" panose="02040503050406030204" pitchFamily="18" charset="0"/>
              </a:rPr>
              <a:t>Captains</a:t>
            </a:r>
            <a:r>
              <a:rPr lang="it-IT" dirty="0">
                <a:solidFill>
                  <a:schemeClr val="bg1"/>
                </a:solidFill>
                <a:latin typeface="Cambria" panose="02040503050406030204" pitchFamily="18" charset="0"/>
              </a:rPr>
              <a:t> and </a:t>
            </a:r>
            <a:r>
              <a:rPr lang="it-IT" dirty="0" err="1">
                <a:solidFill>
                  <a:schemeClr val="bg1"/>
                </a:solidFill>
                <a:latin typeface="Cambria" panose="02040503050406030204" pitchFamily="18" charset="0"/>
              </a:rPr>
              <a:t>Admirals</a:t>
            </a:r>
            <a:r>
              <a:rPr lang="it-IT" dirty="0">
                <a:solidFill>
                  <a:schemeClr val="bg1"/>
                </a:solidFill>
                <a:latin typeface="Cambria" panose="02040503050406030204" pitchFamily="18" charset="0"/>
              </a:rPr>
              <a:t> of </a:t>
            </a:r>
            <a:r>
              <a:rPr lang="it-IT" dirty="0" err="1">
                <a:solidFill>
                  <a:schemeClr val="bg1"/>
                </a:solidFill>
                <a:latin typeface="Cambria" panose="02040503050406030204" pitchFamily="18" charset="0"/>
              </a:rPr>
              <a:t>armies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at</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sea</a:t>
            </a:r>
            <a:r>
              <a:rPr lang="it-IT" dirty="0">
                <a:solidFill>
                  <a:schemeClr val="bg1"/>
                </a:solidFill>
                <a:latin typeface="Cambria" panose="02040503050406030204" pitchFamily="18" charset="0"/>
              </a:rPr>
              <a:t>, to </a:t>
            </a:r>
            <a:r>
              <a:rPr lang="it-IT" dirty="0" err="1">
                <a:solidFill>
                  <a:schemeClr val="bg1"/>
                </a:solidFill>
                <a:latin typeface="Cambria" panose="02040503050406030204" pitchFamily="18" charset="0"/>
              </a:rPr>
              <a:t>privateers</a:t>
            </a:r>
            <a:r>
              <a:rPr lang="it-IT" dirty="0">
                <a:solidFill>
                  <a:schemeClr val="bg1"/>
                </a:solidFill>
                <a:latin typeface="Cambria" panose="02040503050406030204" pitchFamily="18" charset="0"/>
              </a:rPr>
              <a:t>, to </a:t>
            </a:r>
            <a:r>
              <a:rPr lang="it-IT" dirty="0" err="1">
                <a:solidFill>
                  <a:schemeClr val="bg1"/>
                </a:solidFill>
                <a:latin typeface="Cambria" panose="02040503050406030204" pitchFamily="18" charset="0"/>
              </a:rPr>
              <a:t>soldiers</a:t>
            </a:r>
            <a:r>
              <a:rPr lang="it-IT" dirty="0">
                <a:solidFill>
                  <a:schemeClr val="bg1"/>
                </a:solidFill>
                <a:latin typeface="Cambria" panose="02040503050406030204" pitchFamily="18" charset="0"/>
              </a:rPr>
              <a:t>, to </a:t>
            </a:r>
            <a:r>
              <a:rPr lang="it-IT" dirty="0" err="1">
                <a:solidFill>
                  <a:schemeClr val="bg1"/>
                </a:solidFill>
                <a:latin typeface="Cambria" panose="02040503050406030204" pitchFamily="18" charset="0"/>
              </a:rPr>
              <a:t>merchants</a:t>
            </a:r>
            <a:r>
              <a:rPr lang="it-IT" dirty="0">
                <a:solidFill>
                  <a:schemeClr val="bg1"/>
                </a:solidFill>
                <a:latin typeface="Cambria" panose="02040503050406030204" pitchFamily="18" charset="0"/>
              </a:rPr>
              <a:t>, to gentlemen and the </a:t>
            </a:r>
            <a:r>
              <a:rPr lang="it-IT" dirty="0" err="1">
                <a:solidFill>
                  <a:schemeClr val="bg1"/>
                </a:solidFill>
                <a:latin typeface="Cambria" panose="02040503050406030204" pitchFamily="18" charset="0"/>
              </a:rPr>
              <a:t>most</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gentle</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women</a:t>
            </a:r>
            <a:r>
              <a:rPr lang="it-IT" dirty="0">
                <a:solidFill>
                  <a:schemeClr val="bg1"/>
                </a:solidFill>
                <a:latin typeface="Cambria" panose="02040503050406030204" pitchFamily="18" charset="0"/>
              </a:rPr>
              <a:t>, to travellers and </a:t>
            </a:r>
            <a:r>
              <a:rPr lang="it-IT" dirty="0" err="1">
                <a:solidFill>
                  <a:schemeClr val="bg1"/>
                </a:solidFill>
                <a:latin typeface="Cambria" panose="02040503050406030204" pitchFamily="18" charset="0"/>
              </a:rPr>
              <a:t>pilgrims</a:t>
            </a:r>
            <a:r>
              <a:rPr lang="it-IT" dirty="0">
                <a:solidFill>
                  <a:schemeClr val="bg1"/>
                </a:solidFill>
                <a:latin typeface="Cambria" panose="02040503050406030204" pitchFamily="18" charset="0"/>
              </a:rPr>
              <a:t>, and </a:t>
            </a:r>
            <a:r>
              <a:rPr lang="it-IT" dirty="0" err="1">
                <a:solidFill>
                  <a:schemeClr val="bg1"/>
                </a:solidFill>
                <a:latin typeface="Cambria" panose="02040503050406030204" pitchFamily="18" charset="0"/>
              </a:rPr>
              <a:t>finally</a:t>
            </a:r>
            <a:r>
              <a:rPr lang="it-IT" dirty="0">
                <a:solidFill>
                  <a:schemeClr val="bg1"/>
                </a:solidFill>
                <a:latin typeface="Cambria" panose="02040503050406030204" pitchFamily="18" charset="0"/>
              </a:rPr>
              <a:t> to </a:t>
            </a:r>
            <a:r>
              <a:rPr lang="it-IT" dirty="0" err="1">
                <a:solidFill>
                  <a:schemeClr val="bg1"/>
                </a:solidFill>
                <a:latin typeface="Cambria" panose="02040503050406030204" pitchFamily="18" charset="0"/>
              </a:rPr>
              <a:t>each</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gentle</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spirit</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that</a:t>
            </a:r>
            <a:r>
              <a:rPr lang="it-IT" dirty="0">
                <a:solidFill>
                  <a:schemeClr val="bg1"/>
                </a:solidFill>
                <a:latin typeface="Cambria" panose="02040503050406030204" pitchFamily="18" charset="0"/>
              </a:rPr>
              <a:t> […] </a:t>
            </a:r>
            <a:r>
              <a:rPr lang="it-IT" dirty="0" err="1">
                <a:solidFill>
                  <a:schemeClr val="bg1"/>
                </a:solidFill>
                <a:latin typeface="Cambria" panose="02040503050406030204" pitchFamily="18" charset="0"/>
              </a:rPr>
              <a:t>wants</a:t>
            </a:r>
            <a:r>
              <a:rPr lang="it-IT" dirty="0">
                <a:solidFill>
                  <a:schemeClr val="bg1"/>
                </a:solidFill>
                <a:latin typeface="Cambria" panose="02040503050406030204" pitchFamily="18" charset="0"/>
              </a:rPr>
              <a:t> to </a:t>
            </a:r>
            <a:r>
              <a:rPr lang="it-IT" dirty="0" err="1">
                <a:solidFill>
                  <a:schemeClr val="bg1"/>
                </a:solidFill>
                <a:latin typeface="Cambria" panose="02040503050406030204" pitchFamily="18" charset="0"/>
              </a:rPr>
              <a:t>know</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what</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that</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this</a:t>
            </a:r>
            <a:r>
              <a:rPr lang="it-IT" dirty="0">
                <a:solidFill>
                  <a:schemeClr val="bg1"/>
                </a:solidFill>
                <a:latin typeface="Cambria" panose="02040503050406030204" pitchFamily="18" charset="0"/>
              </a:rPr>
              <a:t> world of </a:t>
            </a:r>
            <a:r>
              <a:rPr lang="it-IT" dirty="0" err="1">
                <a:solidFill>
                  <a:schemeClr val="bg1"/>
                </a:solidFill>
                <a:latin typeface="Cambria" panose="02040503050406030204" pitchFamily="18" charset="0"/>
              </a:rPr>
              <a:t>ours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is</a:t>
            </a:r>
            <a:r>
              <a:rPr lang="it-IT" dirty="0">
                <a:solidFill>
                  <a:schemeClr val="bg1"/>
                </a:solidFill>
                <a:latin typeface="Cambria" panose="02040503050406030204" pitchFamily="18" charset="0"/>
              </a:rPr>
              <a:t>.</a:t>
            </a:r>
            <a:br>
              <a:rPr lang="it-IT" dirty="0">
                <a:solidFill>
                  <a:schemeClr val="bg1"/>
                </a:solidFill>
                <a:latin typeface="Cambria" panose="02040503050406030204" pitchFamily="18" charset="0"/>
              </a:rPr>
            </a:br>
            <a:br>
              <a:rPr lang="it-IT" dirty="0">
                <a:solidFill>
                  <a:schemeClr val="bg1"/>
                </a:solidFill>
                <a:latin typeface="Cambria" panose="02040503050406030204" pitchFamily="18" charset="0"/>
              </a:rPr>
            </a:br>
            <a:r>
              <a:rPr lang="it-IT" dirty="0">
                <a:solidFill>
                  <a:schemeClr val="bg1"/>
                </a:solidFill>
                <a:latin typeface="Cambria" panose="02040503050406030204" pitchFamily="18" charset="0"/>
              </a:rPr>
              <a:t> With </a:t>
            </a:r>
            <a:r>
              <a:rPr lang="it-IT" dirty="0" err="1">
                <a:solidFill>
                  <a:schemeClr val="bg1"/>
                </a:solidFill>
                <a:latin typeface="Cambria" panose="02040503050406030204" pitchFamily="18" charset="0"/>
              </a:rPr>
              <a:t>this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knowledge</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one</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knows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not</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only</a:t>
            </a:r>
            <a:r>
              <a:rPr lang="it-IT" dirty="0">
                <a:solidFill>
                  <a:schemeClr val="bg1"/>
                </a:solidFill>
                <a:latin typeface="Cambria" panose="02040503050406030204" pitchFamily="18" charset="0"/>
              </a:rPr>
              <a:t> the world </a:t>
            </a:r>
            <a:r>
              <a:rPr lang="it-IT" dirty="0" err="1">
                <a:solidFill>
                  <a:schemeClr val="bg1"/>
                </a:solidFill>
                <a:latin typeface="Cambria" panose="02040503050406030204" pitchFamily="18" charset="0"/>
              </a:rPr>
              <a:t>as</a:t>
            </a:r>
            <a:r>
              <a:rPr lang="it-IT" dirty="0">
                <a:solidFill>
                  <a:schemeClr val="bg1"/>
                </a:solidFill>
                <a:latin typeface="Cambria" panose="02040503050406030204" pitchFamily="18" charset="0"/>
              </a:rPr>
              <a:t> a </a:t>
            </a:r>
            <a:r>
              <a:rPr lang="it-IT" dirty="0" err="1">
                <a:solidFill>
                  <a:schemeClr val="bg1"/>
                </a:solidFill>
                <a:latin typeface="Cambria" panose="02040503050406030204" pitchFamily="18" charset="0"/>
              </a:rPr>
              <a:t>whole</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but</a:t>
            </a:r>
            <a:r>
              <a:rPr lang="it-IT" dirty="0">
                <a:solidFill>
                  <a:schemeClr val="bg1"/>
                </a:solidFill>
                <a:latin typeface="Cambria" panose="02040503050406030204" pitchFamily="18" charset="0"/>
              </a:rPr>
              <a:t> in </a:t>
            </a:r>
            <a:r>
              <a:rPr lang="it-IT" dirty="0" err="1">
                <a:solidFill>
                  <a:schemeClr val="bg1"/>
                </a:solidFill>
                <a:latin typeface="Cambria" panose="02040503050406030204" pitchFamily="18" charset="0"/>
              </a:rPr>
              <a:t>particular</a:t>
            </a:r>
            <a:r>
              <a:rPr lang="it-IT" dirty="0">
                <a:solidFill>
                  <a:schemeClr val="bg1"/>
                </a:solidFill>
                <a:latin typeface="Cambria" panose="02040503050406030204" pitchFamily="18" charset="0"/>
              </a:rPr>
              <a:t> the </a:t>
            </a:r>
            <a:r>
              <a:rPr lang="it-IT" dirty="0" err="1">
                <a:solidFill>
                  <a:schemeClr val="bg1"/>
                </a:solidFill>
                <a:latin typeface="Cambria" panose="02040503050406030204" pitchFamily="18" charset="0"/>
              </a:rPr>
              <a:t>regions</a:t>
            </a:r>
            <a:r>
              <a:rPr lang="it-IT" dirty="0">
                <a:solidFill>
                  <a:schemeClr val="bg1"/>
                </a:solidFill>
                <a:latin typeface="Cambria" panose="02040503050406030204" pitchFamily="18" charset="0"/>
              </a:rPr>
              <a:t>, the </a:t>
            </a:r>
            <a:r>
              <a:rPr lang="it-IT" dirty="0" err="1">
                <a:solidFill>
                  <a:schemeClr val="bg1"/>
                </a:solidFill>
                <a:latin typeface="Cambria" panose="02040503050406030204" pitchFamily="18" charset="0"/>
              </a:rPr>
              <a:t>provinces</a:t>
            </a:r>
            <a:r>
              <a:rPr lang="it-IT" dirty="0">
                <a:solidFill>
                  <a:schemeClr val="bg1"/>
                </a:solidFill>
                <a:latin typeface="Cambria" panose="02040503050406030204" pitchFamily="18" charset="0"/>
              </a:rPr>
              <a:t>, […] the </a:t>
            </a:r>
            <a:r>
              <a:rPr lang="it-IT" dirty="0" err="1">
                <a:solidFill>
                  <a:schemeClr val="bg1"/>
                </a:solidFill>
                <a:latin typeface="Cambria" panose="02040503050406030204" pitchFamily="18" charset="0"/>
              </a:rPr>
              <a:t>islands</a:t>
            </a:r>
            <a:r>
              <a:rPr lang="it-IT" dirty="0">
                <a:solidFill>
                  <a:schemeClr val="bg1"/>
                </a:solidFill>
                <a:latin typeface="Cambria" panose="02040503050406030204" pitchFamily="18" charset="0"/>
              </a:rPr>
              <a:t>, the </a:t>
            </a:r>
            <a:r>
              <a:rPr lang="it-IT" dirty="0" err="1">
                <a:solidFill>
                  <a:schemeClr val="bg1"/>
                </a:solidFill>
                <a:latin typeface="Cambria" panose="02040503050406030204" pitchFamily="18" charset="0"/>
              </a:rPr>
              <a:t>seas</a:t>
            </a:r>
            <a:r>
              <a:rPr lang="it-IT" dirty="0">
                <a:solidFill>
                  <a:schemeClr val="bg1"/>
                </a:solidFill>
                <a:latin typeface="Cambria" panose="02040503050406030204" pitchFamily="18" charset="0"/>
              </a:rPr>
              <a:t>, […] the </a:t>
            </a:r>
            <a:r>
              <a:rPr lang="it-IT" dirty="0" err="1">
                <a:solidFill>
                  <a:schemeClr val="bg1"/>
                </a:solidFill>
                <a:latin typeface="Cambria" panose="02040503050406030204" pitchFamily="18" charset="0"/>
              </a:rPr>
              <a:t>lakes</a:t>
            </a:r>
            <a:r>
              <a:rPr lang="it-IT" dirty="0">
                <a:solidFill>
                  <a:schemeClr val="bg1"/>
                </a:solidFill>
                <a:latin typeface="Cambria" panose="02040503050406030204" pitchFamily="18" charset="0"/>
              </a:rPr>
              <a:t>, the </a:t>
            </a:r>
            <a:r>
              <a:rPr lang="it-IT" dirty="0" err="1">
                <a:solidFill>
                  <a:schemeClr val="bg1"/>
                </a:solidFill>
                <a:latin typeface="Cambria" panose="02040503050406030204" pitchFamily="18" charset="0"/>
              </a:rPr>
              <a:t>mountains</a:t>
            </a:r>
            <a:r>
              <a:rPr lang="it-IT" dirty="0">
                <a:solidFill>
                  <a:schemeClr val="bg1"/>
                </a:solidFill>
                <a:latin typeface="Cambria" panose="02040503050406030204" pitchFamily="18" charset="0"/>
              </a:rPr>
              <a:t>, the </a:t>
            </a:r>
            <a:r>
              <a:rPr lang="it-IT" dirty="0" err="1">
                <a:solidFill>
                  <a:schemeClr val="bg1"/>
                </a:solidFill>
                <a:latin typeface="Cambria" panose="02040503050406030204" pitchFamily="18" charset="0"/>
              </a:rPr>
              <a:t>forests</a:t>
            </a:r>
            <a:r>
              <a:rPr lang="it-IT" dirty="0">
                <a:solidFill>
                  <a:schemeClr val="bg1"/>
                </a:solidFill>
                <a:latin typeface="Cambria" panose="02040503050406030204" pitchFamily="18" charset="0"/>
              </a:rPr>
              <a:t>, the </a:t>
            </a:r>
            <a:r>
              <a:rPr lang="it-IT" dirty="0" err="1">
                <a:solidFill>
                  <a:schemeClr val="bg1"/>
                </a:solidFill>
                <a:latin typeface="Cambria" panose="02040503050406030204" pitchFamily="18" charset="0"/>
              </a:rPr>
              <a:t>cities</a:t>
            </a:r>
            <a:r>
              <a:rPr lang="it-IT" dirty="0">
                <a:solidFill>
                  <a:schemeClr val="bg1"/>
                </a:solidFill>
                <a:latin typeface="Cambria" panose="02040503050406030204" pitchFamily="18" charset="0"/>
              </a:rPr>
              <a:t>, […] the </a:t>
            </a:r>
            <a:r>
              <a:rPr lang="it-IT" dirty="0" err="1">
                <a:solidFill>
                  <a:schemeClr val="bg1"/>
                </a:solidFill>
                <a:latin typeface="Cambria" panose="02040503050406030204" pitchFamily="18" charset="0"/>
              </a:rPr>
              <a:t>peoples</a:t>
            </a:r>
            <a:r>
              <a:rPr lang="it-IT" dirty="0">
                <a:solidFill>
                  <a:schemeClr val="bg1"/>
                </a:solidFill>
                <a:latin typeface="Cambria" panose="02040503050406030204" pitchFamily="18" charset="0"/>
              </a:rPr>
              <a:t>, the </a:t>
            </a:r>
            <a:r>
              <a:rPr lang="it-IT" dirty="0" err="1">
                <a:solidFill>
                  <a:schemeClr val="bg1"/>
                </a:solidFill>
                <a:latin typeface="Cambria" panose="02040503050406030204" pitchFamily="18" charset="0"/>
              </a:rPr>
              <a:t>habits</a:t>
            </a:r>
            <a:r>
              <a:rPr lang="it-IT" dirty="0">
                <a:solidFill>
                  <a:schemeClr val="bg1"/>
                </a:solidFill>
                <a:latin typeface="Cambria" panose="02040503050406030204" pitchFamily="18" charset="0"/>
              </a:rPr>
              <a:t>, […] and </a:t>
            </a:r>
            <a:r>
              <a:rPr lang="it-IT" dirty="0" err="1">
                <a:solidFill>
                  <a:schemeClr val="bg1"/>
                </a:solidFill>
                <a:latin typeface="Cambria" panose="02040503050406030204" pitchFamily="18" charset="0"/>
              </a:rPr>
              <a:t>laws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one</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finds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there</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Additionally</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one</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may</a:t>
            </a:r>
            <a:r>
              <a:rPr lang="it-IT" dirty="0">
                <a:solidFill>
                  <a:schemeClr val="bg1"/>
                </a:solidFill>
                <a:latin typeface="Cambria" panose="02040503050406030204" pitchFamily="18" charset="0"/>
              </a:rPr>
              <a:t> with </a:t>
            </a:r>
            <a:r>
              <a:rPr lang="it-IT" dirty="0" err="1">
                <a:solidFill>
                  <a:schemeClr val="bg1"/>
                </a:solidFill>
                <a:latin typeface="Cambria" panose="02040503050406030204" pitchFamily="18" charset="0"/>
              </a:rPr>
              <a:t>this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noble</a:t>
            </a:r>
            <a:r>
              <a:rPr lang="it-IT" dirty="0">
                <a:solidFill>
                  <a:schemeClr val="bg1"/>
                </a:solidFill>
                <a:latin typeface="Cambria" panose="02040503050406030204" pitchFamily="18" charset="0"/>
              </a:rPr>
              <a:t> science </a:t>
            </a:r>
            <a:r>
              <a:rPr lang="it-IT" dirty="0" err="1">
                <a:solidFill>
                  <a:schemeClr val="bg1"/>
                </a:solidFill>
                <a:latin typeface="Cambria" panose="02040503050406030204" pitchFamily="18" charset="0"/>
              </a:rPr>
              <a:t>promptly</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know</a:t>
            </a:r>
            <a:r>
              <a:rPr lang="it-IT" dirty="0">
                <a:solidFill>
                  <a:schemeClr val="bg1"/>
                </a:solidFill>
                <a:latin typeface="Cambria" panose="02040503050406030204" pitchFamily="18" charset="0"/>
              </a:rPr>
              <a:t> under </a:t>
            </a:r>
            <a:r>
              <a:rPr lang="it-IT" dirty="0" err="1">
                <a:solidFill>
                  <a:schemeClr val="bg1"/>
                </a:solidFill>
                <a:latin typeface="Cambria" panose="02040503050406030204" pitchFamily="18" charset="0"/>
              </a:rPr>
              <a:t>what</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climate</a:t>
            </a:r>
            <a:r>
              <a:rPr lang="it-IT" dirty="0">
                <a:solidFill>
                  <a:schemeClr val="bg1"/>
                </a:solidFill>
                <a:latin typeface="Cambria" panose="02040503050406030204" pitchFamily="18" charset="0"/>
              </a:rPr>
              <a:t>, and […] province or city </a:t>
            </a:r>
            <a:r>
              <a:rPr lang="it-IT" dirty="0" err="1">
                <a:solidFill>
                  <a:schemeClr val="bg1"/>
                </a:solidFill>
                <a:latin typeface="Cambria" panose="02040503050406030204" pitchFamily="18" charset="0"/>
              </a:rPr>
              <a:t>any</a:t>
            </a:r>
            <a:r>
              <a:rPr lang="it-IT" dirty="0">
                <a:solidFill>
                  <a:schemeClr val="bg1"/>
                </a:solidFill>
                <a:latin typeface="Cambria" panose="02040503050406030204" pitchFamily="18" charset="0"/>
              </a:rPr>
              <a:t> part of the world [</a:t>
            </a:r>
            <a:r>
              <a:rPr lang="it-IT" dirty="0" err="1">
                <a:solidFill>
                  <a:schemeClr val="bg1"/>
                </a:solidFill>
                <a:latin typeface="Cambria" panose="02040503050406030204" pitchFamily="18" charset="0"/>
              </a:rPr>
              <a:t>lies</a:t>
            </a:r>
            <a:r>
              <a:rPr lang="it-IT" dirty="0">
                <a:solidFill>
                  <a:schemeClr val="bg1"/>
                </a:solidFill>
                <a:latin typeface="Cambria" panose="02040503050406030204" pitchFamily="18" charset="0"/>
              </a:rPr>
              <a:t>], and </a:t>
            </a:r>
            <a:r>
              <a:rPr lang="it-IT" dirty="0" err="1">
                <a:solidFill>
                  <a:schemeClr val="bg1"/>
                </a:solidFill>
                <a:latin typeface="Cambria" panose="02040503050406030204" pitchFamily="18" charset="0"/>
              </a:rPr>
              <a:t>what</a:t>
            </a:r>
            <a:r>
              <a:rPr lang="it-IT" dirty="0">
                <a:solidFill>
                  <a:schemeClr val="bg1"/>
                </a:solidFill>
                <a:latin typeface="Cambria" panose="02040503050406030204" pitchFamily="18" charset="0"/>
              </a:rPr>
              <a:t> the </a:t>
            </a:r>
            <a:r>
              <a:rPr lang="it-IT" dirty="0" err="1">
                <a:solidFill>
                  <a:schemeClr val="bg1"/>
                </a:solidFill>
                <a:latin typeface="Cambria" panose="02040503050406030204" pitchFamily="18" charset="0"/>
              </a:rPr>
              <a:t>distance</a:t>
            </a:r>
            <a:r>
              <a:rPr lang="it-IT" dirty="0">
                <a:solidFill>
                  <a:schemeClr val="bg1"/>
                </a:solidFill>
                <a:latin typeface="Cambria" panose="02040503050406030204" pitchFamily="18" charset="0"/>
              </a:rPr>
              <a:t> […] </a:t>
            </a:r>
            <a:r>
              <a:rPr lang="it-IT" dirty="0" err="1">
                <a:solidFill>
                  <a:schemeClr val="bg1"/>
                </a:solidFill>
                <a:latin typeface="Cambria" panose="02040503050406030204" pitchFamily="18" charset="0"/>
              </a:rPr>
              <a:t>is</a:t>
            </a:r>
            <a:r>
              <a:rPr lang="it-IT" dirty="0">
                <a:solidFill>
                  <a:schemeClr val="bg1"/>
                </a:solidFill>
                <a:latin typeface="Cambria" panose="02040503050406030204" pitchFamily="18" charset="0"/>
              </a:rPr>
              <a:t> from </a:t>
            </a:r>
            <a:r>
              <a:rPr lang="it-IT" dirty="0" err="1">
                <a:solidFill>
                  <a:schemeClr val="bg1"/>
                </a:solidFill>
                <a:latin typeface="Cambria" panose="02040503050406030204" pitchFamily="18" charset="0"/>
              </a:rPr>
              <a:t>one</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place</a:t>
            </a:r>
            <a:r>
              <a:rPr lang="it-IT" dirty="0">
                <a:solidFill>
                  <a:schemeClr val="bg1"/>
                </a:solidFill>
                <a:latin typeface="Cambria" panose="02040503050406030204" pitchFamily="18" charset="0"/>
              </a:rPr>
              <a:t> to </a:t>
            </a:r>
            <a:r>
              <a:rPr lang="it-IT" dirty="0" err="1">
                <a:solidFill>
                  <a:schemeClr val="bg1"/>
                </a:solidFill>
                <a:latin typeface="Cambria" panose="02040503050406030204" pitchFamily="18" charset="0"/>
              </a:rPr>
              <a:t>another</a:t>
            </a:r>
            <a:r>
              <a:rPr lang="it-IT" dirty="0">
                <a:solidFill>
                  <a:schemeClr val="bg1"/>
                </a:solidFill>
                <a:latin typeface="Cambria" panose="02040503050406030204" pitchFamily="18" charset="0"/>
              </a:rPr>
              <a:t>. </a:t>
            </a:r>
            <a:br>
              <a:rPr lang="it-IT" dirty="0">
                <a:solidFill>
                  <a:schemeClr val="bg1"/>
                </a:solidFill>
                <a:latin typeface="Cambria" panose="02040503050406030204" pitchFamily="18" charset="0"/>
              </a:rPr>
            </a:br>
            <a:br>
              <a:rPr lang="it-IT" dirty="0">
                <a:solidFill>
                  <a:schemeClr val="bg1"/>
                </a:solidFill>
                <a:latin typeface="Cambria" panose="02040503050406030204" pitchFamily="18" charset="0"/>
              </a:rPr>
            </a:br>
            <a:r>
              <a:rPr lang="it-IT" dirty="0">
                <a:solidFill>
                  <a:schemeClr val="bg1"/>
                </a:solidFill>
                <a:latin typeface="Cambria" panose="02040503050406030204" pitchFamily="18" charset="0"/>
              </a:rPr>
              <a:t> In </a:t>
            </a:r>
            <a:r>
              <a:rPr lang="it-IT" dirty="0" err="1">
                <a:solidFill>
                  <a:schemeClr val="bg1"/>
                </a:solidFill>
                <a:latin typeface="Cambria" panose="02040503050406030204" pitchFamily="18" charset="0"/>
              </a:rPr>
              <a:t>this</a:t>
            </a:r>
            <a:r>
              <a:rPr lang="it-IT" dirty="0">
                <a:solidFill>
                  <a:schemeClr val="bg1"/>
                </a:solidFill>
                <a:latin typeface="Cambria" panose="02040503050406030204" pitchFamily="18" charset="0"/>
              </a:rPr>
              <a:t> way, with the science of </a:t>
            </a:r>
            <a:r>
              <a:rPr lang="it-IT" dirty="0" err="1">
                <a:solidFill>
                  <a:schemeClr val="bg1"/>
                </a:solidFill>
                <a:latin typeface="Cambria" panose="02040503050406030204" pitchFamily="18" charset="0"/>
              </a:rPr>
              <a:t>geography</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anyone</a:t>
            </a:r>
            <a:r>
              <a:rPr lang="it-IT" dirty="0">
                <a:solidFill>
                  <a:schemeClr val="bg1"/>
                </a:solidFill>
                <a:latin typeface="Cambria" panose="02040503050406030204" pitchFamily="18" charset="0"/>
              </a:rPr>
              <a:t> can be </a:t>
            </a:r>
            <a:r>
              <a:rPr lang="it-IT" dirty="0" err="1">
                <a:solidFill>
                  <a:schemeClr val="bg1"/>
                </a:solidFill>
                <a:latin typeface="Cambria" panose="02040503050406030204" pitchFamily="18" charset="0"/>
              </a:rPr>
              <a:t>like</a:t>
            </a:r>
            <a:r>
              <a:rPr lang="it-IT" dirty="0">
                <a:solidFill>
                  <a:schemeClr val="bg1"/>
                </a:solidFill>
                <a:latin typeface="Cambria" panose="02040503050406030204" pitchFamily="18" charset="0"/>
              </a:rPr>
              <a:t> an </a:t>
            </a:r>
            <a:r>
              <a:rPr lang="it-IT" dirty="0" err="1">
                <a:solidFill>
                  <a:schemeClr val="bg1"/>
                </a:solidFill>
                <a:latin typeface="Cambria" panose="02040503050406030204" pitchFamily="18" charset="0"/>
              </a:rPr>
              <a:t>eagle</a:t>
            </a:r>
            <a:r>
              <a:rPr lang="it-IT" dirty="0">
                <a:solidFill>
                  <a:schemeClr val="bg1"/>
                </a:solidFill>
                <a:latin typeface="Cambria" panose="02040503050406030204" pitchFamily="18" charset="0"/>
              </a:rPr>
              <a:t>, or a </a:t>
            </a:r>
            <a:r>
              <a:rPr lang="it-IT" dirty="0" err="1">
                <a:solidFill>
                  <a:schemeClr val="bg1"/>
                </a:solidFill>
                <a:latin typeface="Cambria" panose="02040503050406030204" pitchFamily="18" charset="0"/>
              </a:rPr>
              <a:t>falcon</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which</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soared</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into</a:t>
            </a:r>
            <a:r>
              <a:rPr lang="it-IT" dirty="0">
                <a:solidFill>
                  <a:schemeClr val="bg1"/>
                </a:solidFill>
                <a:latin typeface="Cambria" panose="02040503050406030204" pitchFamily="18" charset="0"/>
              </a:rPr>
              <a:t> the </a:t>
            </a:r>
            <a:r>
              <a:rPr lang="it-IT" dirty="0" err="1">
                <a:solidFill>
                  <a:schemeClr val="bg1"/>
                </a:solidFill>
                <a:latin typeface="Cambria" panose="02040503050406030204" pitchFamily="18" charset="0"/>
              </a:rPr>
              <a:t>upper</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regions</a:t>
            </a:r>
            <a:r>
              <a:rPr lang="it-IT" dirty="0">
                <a:solidFill>
                  <a:schemeClr val="bg1"/>
                </a:solidFill>
                <a:latin typeface="Cambria" panose="02040503050406030204" pitchFamily="18" charset="0"/>
              </a:rPr>
              <a:t> of the </a:t>
            </a:r>
            <a:r>
              <a:rPr lang="it-IT" dirty="0" err="1">
                <a:solidFill>
                  <a:schemeClr val="bg1"/>
                </a:solidFill>
                <a:latin typeface="Cambria" panose="02040503050406030204" pitchFamily="18" charset="0"/>
              </a:rPr>
              <a:t>sky</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circles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there</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thanks</a:t>
            </a:r>
            <a:r>
              <a:rPr lang="it-IT" dirty="0">
                <a:solidFill>
                  <a:schemeClr val="bg1"/>
                </a:solidFill>
                <a:latin typeface="Cambria" panose="02040503050406030204" pitchFamily="18" charset="0"/>
              </a:rPr>
              <a:t> to </a:t>
            </a:r>
            <a:r>
              <a:rPr lang="it-IT" dirty="0" err="1">
                <a:solidFill>
                  <a:schemeClr val="bg1"/>
                </a:solidFill>
                <a:latin typeface="Cambria" panose="02040503050406030204" pitchFamily="18" charset="0"/>
              </a:rPr>
              <a:t>one</a:t>
            </a:r>
            <a:r>
              <a:rPr lang="it-IT" dirty="0">
                <a:solidFill>
                  <a:schemeClr val="bg1"/>
                </a:solidFill>
                <a:latin typeface="Cambria" panose="02040503050406030204" pitchFamily="18" charset="0"/>
              </a:rPr>
              <a:t> of </a:t>
            </a:r>
            <a:r>
              <a:rPr lang="it-IT" dirty="0" err="1">
                <a:solidFill>
                  <a:schemeClr val="bg1"/>
                </a:solidFill>
                <a:latin typeface="Cambria" panose="02040503050406030204" pitchFamily="18" charset="0"/>
              </a:rPr>
              <a:t>nature’s</a:t>
            </a:r>
            <a:r>
              <a:rPr lang="it-IT" dirty="0">
                <a:solidFill>
                  <a:schemeClr val="bg1"/>
                </a:solidFill>
                <a:latin typeface="Cambria" panose="02040503050406030204" pitchFamily="18" charset="0"/>
              </a:rPr>
              <a:t> special </a:t>
            </a:r>
            <a:r>
              <a:rPr lang="it-IT" dirty="0" err="1">
                <a:solidFill>
                  <a:schemeClr val="bg1"/>
                </a:solidFill>
                <a:latin typeface="Cambria" panose="02040503050406030204" pitchFamily="18" charset="0"/>
              </a:rPr>
              <a:t>gifts</a:t>
            </a:r>
            <a:r>
              <a:rPr lang="it-IT" dirty="0">
                <a:solidFill>
                  <a:schemeClr val="bg1"/>
                </a:solidFill>
                <a:latin typeface="Cambria" panose="02040503050406030204" pitchFamily="18" charset="0"/>
              </a:rPr>
              <a:t> and </a:t>
            </a:r>
            <a:r>
              <a:rPr lang="it-IT" dirty="0" err="1">
                <a:solidFill>
                  <a:schemeClr val="bg1"/>
                </a:solidFill>
                <a:latin typeface="Cambria" panose="02040503050406030204" pitchFamily="18" charset="0"/>
              </a:rPr>
              <a:t>surveys</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all</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parts</a:t>
            </a:r>
            <a:r>
              <a:rPr lang="it-IT" dirty="0">
                <a:solidFill>
                  <a:schemeClr val="bg1"/>
                </a:solidFill>
                <a:latin typeface="Cambria" panose="02040503050406030204" pitchFamily="18" charset="0"/>
              </a:rPr>
              <a:t> of the world. […] So </a:t>
            </a:r>
            <a:r>
              <a:rPr lang="it-IT" dirty="0" err="1">
                <a:solidFill>
                  <a:schemeClr val="bg1"/>
                </a:solidFill>
                <a:latin typeface="Cambria" panose="02040503050406030204" pitchFamily="18" charset="0"/>
              </a:rPr>
              <a:t>we</a:t>
            </a:r>
            <a:r>
              <a:rPr lang="it-IT" dirty="0">
                <a:solidFill>
                  <a:schemeClr val="bg1"/>
                </a:solidFill>
                <a:latin typeface="Cambria" panose="02040503050406030204" pitchFamily="18" charset="0"/>
              </a:rPr>
              <a:t> conclude </a:t>
            </a:r>
            <a:r>
              <a:rPr lang="it-IT" dirty="0" err="1">
                <a:solidFill>
                  <a:schemeClr val="bg1"/>
                </a:solidFill>
                <a:latin typeface="Cambria" panose="02040503050406030204" pitchFamily="18" charset="0"/>
              </a:rPr>
              <a:t>that</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without</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any</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risk</a:t>
            </a:r>
            <a:r>
              <a:rPr lang="it-IT" dirty="0">
                <a:solidFill>
                  <a:schemeClr val="bg1"/>
                </a:solidFill>
                <a:latin typeface="Cambria" panose="02040503050406030204" pitchFamily="18" charset="0"/>
              </a:rPr>
              <a:t> and </a:t>
            </a:r>
            <a:r>
              <a:rPr lang="it-IT" dirty="0" err="1">
                <a:solidFill>
                  <a:schemeClr val="bg1"/>
                </a:solidFill>
                <a:latin typeface="Cambria" panose="02040503050406030204" pitchFamily="18" charset="0"/>
              </a:rPr>
              <a:t>without</a:t>
            </a:r>
            <a:r>
              <a:rPr lang="it-IT" dirty="0">
                <a:solidFill>
                  <a:schemeClr val="bg1"/>
                </a:solidFill>
                <a:latin typeface="Cambria" panose="02040503050406030204" pitchFamily="18" charset="0"/>
              </a:rPr>
              <a:t> the </a:t>
            </a:r>
            <a:r>
              <a:rPr lang="it-IT" dirty="0" err="1">
                <a:solidFill>
                  <a:schemeClr val="bg1"/>
                </a:solidFill>
                <a:latin typeface="Cambria" panose="02040503050406030204" pitchFamily="18" charset="0"/>
              </a:rPr>
              <a:t>effort</a:t>
            </a:r>
            <a:r>
              <a:rPr lang="it-IT" dirty="0">
                <a:solidFill>
                  <a:schemeClr val="bg1"/>
                </a:solidFill>
                <a:latin typeface="Cambria" panose="02040503050406030204" pitchFamily="18" charset="0"/>
              </a:rPr>
              <a:t> of long </a:t>
            </a:r>
            <a:r>
              <a:rPr lang="it-IT" dirty="0" err="1">
                <a:solidFill>
                  <a:schemeClr val="bg1"/>
                </a:solidFill>
                <a:latin typeface="Cambria" panose="02040503050406030204" pitchFamily="18" charset="0"/>
              </a:rPr>
              <a:t>journeys</a:t>
            </a:r>
            <a:r>
              <a:rPr lang="it-IT" dirty="0">
                <a:solidFill>
                  <a:schemeClr val="bg1"/>
                </a:solidFill>
                <a:latin typeface="Cambria" panose="02040503050406030204" pitchFamily="18" charset="0"/>
              </a:rPr>
              <a:t>, [the </a:t>
            </a:r>
            <a:r>
              <a:rPr lang="it-IT" dirty="0" err="1">
                <a:solidFill>
                  <a:schemeClr val="bg1"/>
                </a:solidFill>
                <a:latin typeface="Cambria" panose="02040503050406030204" pitchFamily="18" charset="0"/>
              </a:rPr>
              <a:t>reader</a:t>
            </a:r>
            <a:r>
              <a:rPr lang="it-IT" dirty="0">
                <a:solidFill>
                  <a:schemeClr val="bg1"/>
                </a:solidFill>
                <a:latin typeface="Cambria" panose="02040503050406030204" pitchFamily="18" charset="0"/>
              </a:rPr>
              <a:t>] can with the </a:t>
            </a:r>
            <a:r>
              <a:rPr lang="it-IT" dirty="0" err="1">
                <a:solidFill>
                  <a:schemeClr val="bg1"/>
                </a:solidFill>
                <a:latin typeface="Cambria" panose="02040503050406030204" pitchFamily="18" charset="0"/>
              </a:rPr>
              <a:t>sciences</a:t>
            </a:r>
            <a:r>
              <a:rPr lang="it-IT" dirty="0">
                <a:solidFill>
                  <a:schemeClr val="bg1"/>
                </a:solidFill>
                <a:latin typeface="Cambria" panose="02040503050406030204" pitchFamily="18" charset="0"/>
              </a:rPr>
              <a:t> of </a:t>
            </a:r>
            <a:r>
              <a:rPr lang="it-IT" dirty="0" err="1">
                <a:solidFill>
                  <a:schemeClr val="bg1"/>
                </a:solidFill>
                <a:latin typeface="Cambria" panose="02040503050406030204" pitchFamily="18" charset="0"/>
              </a:rPr>
              <a:t>both</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cosmography</a:t>
            </a:r>
            <a:r>
              <a:rPr lang="it-IT" dirty="0">
                <a:solidFill>
                  <a:schemeClr val="bg1"/>
                </a:solidFill>
                <a:latin typeface="Cambria" panose="02040503050406030204" pitchFamily="18" charset="0"/>
              </a:rPr>
              <a:t> and </a:t>
            </a:r>
            <a:r>
              <a:rPr lang="it-IT" dirty="0" err="1">
                <a:solidFill>
                  <a:schemeClr val="bg1"/>
                </a:solidFill>
                <a:latin typeface="Cambria" panose="02040503050406030204" pitchFamily="18" charset="0"/>
              </a:rPr>
              <a:t>geography</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know</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clearly</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every</a:t>
            </a:r>
            <a:r>
              <a:rPr lang="it-IT" dirty="0">
                <a:solidFill>
                  <a:schemeClr val="bg1"/>
                </a:solidFill>
                <a:latin typeface="Cambria" panose="02040503050406030204" pitchFamily="18" charset="0"/>
              </a:rPr>
              <a:t> single </a:t>
            </a:r>
            <a:r>
              <a:rPr lang="it-IT" dirty="0" err="1">
                <a:solidFill>
                  <a:schemeClr val="bg1"/>
                </a:solidFill>
                <a:latin typeface="Cambria" panose="02040503050406030204" pitchFamily="18" charset="0"/>
              </a:rPr>
              <a:t>detail</a:t>
            </a:r>
            <a:r>
              <a:rPr lang="it-IT" dirty="0">
                <a:solidFill>
                  <a:schemeClr val="bg1"/>
                </a:solidFill>
                <a:latin typeface="Cambria" panose="02040503050406030204" pitchFamily="18" charset="0"/>
              </a:rPr>
              <a:t> of the </a:t>
            </a:r>
            <a:r>
              <a:rPr lang="it-IT" dirty="0" err="1">
                <a:solidFill>
                  <a:schemeClr val="bg1"/>
                </a:solidFill>
                <a:latin typeface="Cambria" panose="02040503050406030204" pitchFamily="18" charset="0"/>
              </a:rPr>
              <a:t>entire</a:t>
            </a:r>
            <a:r>
              <a:rPr lang="it-IT" dirty="0">
                <a:solidFill>
                  <a:schemeClr val="bg1"/>
                </a:solidFill>
                <a:latin typeface="Cambria" panose="02040503050406030204" pitchFamily="18" charset="0"/>
              </a:rPr>
              <a:t> </a:t>
            </a:r>
            <a:r>
              <a:rPr lang="it-IT" dirty="0" err="1">
                <a:solidFill>
                  <a:schemeClr val="bg1"/>
                </a:solidFill>
                <a:latin typeface="Cambria" panose="02040503050406030204" pitchFamily="18" charset="0"/>
              </a:rPr>
              <a:t>universe</a:t>
            </a:r>
            <a:r>
              <a:rPr lang="it-IT" dirty="0">
                <a:solidFill>
                  <a:schemeClr val="bg1"/>
                </a:solidFill>
                <a:latin typeface="Cambria" panose="02040503050406030204" pitchFamily="18" charset="0"/>
              </a:rPr>
              <a:t>.’ </a:t>
            </a:r>
          </a:p>
          <a:p>
            <a:pPr algn="ctr"/>
            <a:endParaRPr lang="it-IT" dirty="0">
              <a:solidFill>
                <a:schemeClr val="bg1"/>
              </a:solidFill>
              <a:latin typeface="Cambria" panose="02040503050406030204" pitchFamily="18" charset="0"/>
            </a:endParaRPr>
          </a:p>
          <a:p>
            <a:pPr algn="ctr"/>
            <a:r>
              <a:rPr lang="nl-NL" sz="1400" dirty="0">
                <a:solidFill>
                  <a:schemeClr val="bg1"/>
                </a:solidFill>
                <a:latin typeface="Cambria" panose="02040503050406030204" pitchFamily="18" charset="0"/>
              </a:rPr>
              <a:t>Pietro Andrea </a:t>
            </a:r>
            <a:r>
              <a:rPr lang="nl-NL" sz="1400" dirty="0" err="1">
                <a:solidFill>
                  <a:schemeClr val="bg1"/>
                </a:solidFill>
                <a:latin typeface="Cambria" panose="02040503050406030204" pitchFamily="18" charset="0"/>
              </a:rPr>
              <a:t>Mattioli</a:t>
            </a:r>
            <a:r>
              <a:rPr lang="nl-NL" sz="1400" dirty="0">
                <a:solidFill>
                  <a:schemeClr val="bg1"/>
                </a:solidFill>
                <a:latin typeface="Cambria" panose="02040503050406030204" pitchFamily="18" charset="0"/>
              </a:rPr>
              <a:t>, </a:t>
            </a:r>
            <a:br>
              <a:rPr lang="nl-NL" sz="1400" dirty="0">
                <a:solidFill>
                  <a:schemeClr val="bg1"/>
                </a:solidFill>
                <a:latin typeface="Cambria" panose="02040503050406030204" pitchFamily="18" charset="0"/>
              </a:rPr>
            </a:br>
            <a:r>
              <a:rPr lang="nl-NL" sz="1400" i="1" dirty="0">
                <a:solidFill>
                  <a:schemeClr val="bg1"/>
                </a:solidFill>
                <a:latin typeface="Cambria" panose="02040503050406030204" pitchFamily="18" charset="0"/>
              </a:rPr>
              <a:t>La </a:t>
            </a:r>
            <a:r>
              <a:rPr lang="nl-NL" sz="1400" i="1" dirty="0" err="1">
                <a:solidFill>
                  <a:schemeClr val="bg1"/>
                </a:solidFill>
                <a:latin typeface="Cambria" panose="02040503050406030204" pitchFamily="18" charset="0"/>
              </a:rPr>
              <a:t>geografia</a:t>
            </a:r>
            <a:r>
              <a:rPr lang="nl-NL" sz="1400" i="1" dirty="0">
                <a:solidFill>
                  <a:schemeClr val="bg1"/>
                </a:solidFill>
                <a:latin typeface="Cambria" panose="02040503050406030204" pitchFamily="18" charset="0"/>
              </a:rPr>
              <a:t> di Claudio </a:t>
            </a:r>
            <a:r>
              <a:rPr lang="nl-NL" sz="1400" i="1" dirty="0" err="1">
                <a:solidFill>
                  <a:schemeClr val="bg1"/>
                </a:solidFill>
                <a:latin typeface="Cambria" panose="02040503050406030204" pitchFamily="18" charset="0"/>
              </a:rPr>
              <a:t>Ptolemeo</a:t>
            </a:r>
            <a:r>
              <a:rPr lang="nl-NL" sz="1400" i="1" dirty="0">
                <a:solidFill>
                  <a:schemeClr val="bg1"/>
                </a:solidFill>
                <a:latin typeface="Cambria" panose="02040503050406030204" pitchFamily="18" charset="0"/>
              </a:rPr>
              <a:t> </a:t>
            </a:r>
            <a:r>
              <a:rPr lang="nl-NL" sz="1400" i="1" dirty="0" err="1">
                <a:solidFill>
                  <a:schemeClr val="bg1"/>
                </a:solidFill>
                <a:latin typeface="Cambria" panose="02040503050406030204" pitchFamily="18" charset="0"/>
              </a:rPr>
              <a:t>alessandrino</a:t>
            </a:r>
            <a:r>
              <a:rPr lang="nl-NL" sz="1400" i="1" dirty="0">
                <a:solidFill>
                  <a:schemeClr val="bg1"/>
                </a:solidFill>
                <a:latin typeface="Cambria" panose="02040503050406030204" pitchFamily="18" charset="0"/>
              </a:rPr>
              <a:t> […] con </a:t>
            </a:r>
            <a:r>
              <a:rPr lang="nl-NL" sz="1400" i="1" dirty="0" err="1">
                <a:solidFill>
                  <a:schemeClr val="bg1"/>
                </a:solidFill>
                <a:latin typeface="Cambria" panose="02040503050406030204" pitchFamily="18" charset="0"/>
              </a:rPr>
              <a:t>le</a:t>
            </a:r>
            <a:r>
              <a:rPr lang="nl-NL" sz="1400" i="1" dirty="0">
                <a:solidFill>
                  <a:schemeClr val="bg1"/>
                </a:solidFill>
                <a:latin typeface="Cambria" panose="02040503050406030204" pitchFamily="18" charset="0"/>
              </a:rPr>
              <a:t> </a:t>
            </a:r>
            <a:r>
              <a:rPr lang="nl-NL" sz="1400" i="1" dirty="0" err="1">
                <a:solidFill>
                  <a:schemeClr val="bg1"/>
                </a:solidFill>
                <a:latin typeface="Cambria" panose="02040503050406030204" pitchFamily="18" charset="0"/>
              </a:rPr>
              <a:t>tavole</a:t>
            </a:r>
            <a:r>
              <a:rPr lang="nl-NL" sz="1400" i="1" dirty="0">
                <a:solidFill>
                  <a:schemeClr val="bg1"/>
                </a:solidFill>
                <a:latin typeface="Cambria" panose="02040503050406030204" pitchFamily="18" charset="0"/>
              </a:rPr>
              <a:t> non </a:t>
            </a:r>
            <a:r>
              <a:rPr lang="nl-NL" sz="1400" i="1" dirty="0" err="1">
                <a:solidFill>
                  <a:schemeClr val="bg1"/>
                </a:solidFill>
                <a:latin typeface="Cambria" panose="02040503050406030204" pitchFamily="18" charset="0"/>
              </a:rPr>
              <a:t>solamente</a:t>
            </a:r>
            <a:r>
              <a:rPr lang="nl-NL" sz="1400" i="1" dirty="0">
                <a:solidFill>
                  <a:schemeClr val="bg1"/>
                </a:solidFill>
                <a:latin typeface="Cambria" panose="02040503050406030204" pitchFamily="18" charset="0"/>
              </a:rPr>
              <a:t> </a:t>
            </a:r>
            <a:r>
              <a:rPr lang="nl-NL" sz="1400" i="1" dirty="0" err="1">
                <a:solidFill>
                  <a:schemeClr val="bg1"/>
                </a:solidFill>
                <a:latin typeface="Cambria" panose="02040503050406030204" pitchFamily="18" charset="0"/>
              </a:rPr>
              <a:t>antiche</a:t>
            </a:r>
            <a:r>
              <a:rPr lang="nl-NL" sz="1400" i="1" dirty="0">
                <a:solidFill>
                  <a:schemeClr val="bg1"/>
                </a:solidFill>
                <a:latin typeface="Cambria" panose="02040503050406030204" pitchFamily="18" charset="0"/>
              </a:rPr>
              <a:t> &amp; moderne </a:t>
            </a:r>
            <a:r>
              <a:rPr lang="nl-NL" sz="1400" i="1" dirty="0" err="1">
                <a:solidFill>
                  <a:schemeClr val="bg1"/>
                </a:solidFill>
                <a:latin typeface="Cambria" panose="02040503050406030204" pitchFamily="18" charset="0"/>
              </a:rPr>
              <a:t>solite</a:t>
            </a:r>
            <a:r>
              <a:rPr lang="nl-NL" sz="1400" i="1" dirty="0">
                <a:solidFill>
                  <a:schemeClr val="bg1"/>
                </a:solidFill>
                <a:latin typeface="Cambria" panose="02040503050406030204" pitchFamily="18" charset="0"/>
              </a:rPr>
              <a:t> di </a:t>
            </a:r>
            <a:r>
              <a:rPr lang="nl-NL" sz="1400" i="1" dirty="0" err="1">
                <a:solidFill>
                  <a:schemeClr val="bg1"/>
                </a:solidFill>
                <a:latin typeface="Cambria" panose="02040503050406030204" pitchFamily="18" charset="0"/>
              </a:rPr>
              <a:t>stamparsi</a:t>
            </a:r>
            <a:r>
              <a:rPr lang="nl-NL" sz="1400" i="1" dirty="0">
                <a:solidFill>
                  <a:schemeClr val="bg1"/>
                </a:solidFill>
                <a:latin typeface="Cambria" panose="02040503050406030204" pitchFamily="18" charset="0"/>
              </a:rPr>
              <a:t>, ma </a:t>
            </a:r>
            <a:r>
              <a:rPr lang="nl-NL" sz="1400" i="1" dirty="0" err="1">
                <a:solidFill>
                  <a:schemeClr val="bg1"/>
                </a:solidFill>
                <a:latin typeface="Cambria" panose="02040503050406030204" pitchFamily="18" charset="0"/>
              </a:rPr>
              <a:t>altre</a:t>
            </a:r>
            <a:r>
              <a:rPr lang="nl-NL" sz="1400" i="1" dirty="0">
                <a:solidFill>
                  <a:schemeClr val="bg1"/>
                </a:solidFill>
                <a:latin typeface="Cambria" panose="02040503050406030204" pitchFamily="18" charset="0"/>
              </a:rPr>
              <a:t> </a:t>
            </a:r>
            <a:r>
              <a:rPr lang="nl-NL" sz="1400" i="1" dirty="0" err="1">
                <a:solidFill>
                  <a:schemeClr val="bg1"/>
                </a:solidFill>
                <a:latin typeface="Cambria" panose="02040503050406030204" pitchFamily="18" charset="0"/>
              </a:rPr>
              <a:t>nuove</a:t>
            </a:r>
            <a:r>
              <a:rPr lang="nl-NL" sz="1400" i="1" dirty="0">
                <a:solidFill>
                  <a:schemeClr val="bg1"/>
                </a:solidFill>
                <a:latin typeface="Cambria" panose="02040503050406030204" pitchFamily="18" charset="0"/>
              </a:rPr>
              <a:t> </a:t>
            </a:r>
            <a:r>
              <a:rPr lang="nl-NL" sz="1400" i="1" dirty="0" err="1">
                <a:solidFill>
                  <a:schemeClr val="bg1"/>
                </a:solidFill>
                <a:latin typeface="Cambria" panose="02040503050406030204" pitchFamily="18" charset="0"/>
              </a:rPr>
              <a:t>aggiuntevi</a:t>
            </a:r>
            <a:r>
              <a:rPr lang="nl-NL" sz="1400" i="1" dirty="0">
                <a:solidFill>
                  <a:schemeClr val="bg1"/>
                </a:solidFill>
                <a:latin typeface="Cambria" panose="02040503050406030204" pitchFamily="18" charset="0"/>
              </a:rPr>
              <a:t> di </a:t>
            </a:r>
            <a:r>
              <a:rPr lang="nl-NL" sz="1400" i="1" dirty="0" err="1">
                <a:solidFill>
                  <a:schemeClr val="bg1"/>
                </a:solidFill>
                <a:latin typeface="Cambria" panose="02040503050406030204" pitchFamily="18" charset="0"/>
              </a:rPr>
              <a:t>messer</a:t>
            </a:r>
            <a:r>
              <a:rPr lang="nl-NL" sz="1400" i="1" dirty="0">
                <a:solidFill>
                  <a:schemeClr val="bg1"/>
                </a:solidFill>
                <a:latin typeface="Cambria" panose="02040503050406030204" pitchFamily="18" charset="0"/>
              </a:rPr>
              <a:t> </a:t>
            </a:r>
            <a:r>
              <a:rPr lang="nl-NL" sz="1400" i="1" dirty="0" err="1">
                <a:solidFill>
                  <a:schemeClr val="bg1"/>
                </a:solidFill>
                <a:latin typeface="Cambria" panose="02040503050406030204" pitchFamily="18" charset="0"/>
              </a:rPr>
              <a:t>Iacopo</a:t>
            </a:r>
            <a:r>
              <a:rPr lang="nl-NL" sz="1400" i="1" dirty="0">
                <a:solidFill>
                  <a:schemeClr val="bg1"/>
                </a:solidFill>
                <a:latin typeface="Cambria" panose="02040503050406030204" pitchFamily="18" charset="0"/>
              </a:rPr>
              <a:t> </a:t>
            </a:r>
            <a:r>
              <a:rPr lang="nl-NL" sz="1400" i="1" dirty="0" err="1">
                <a:solidFill>
                  <a:schemeClr val="bg1"/>
                </a:solidFill>
                <a:latin typeface="Cambria" panose="02040503050406030204" pitchFamily="18" charset="0"/>
              </a:rPr>
              <a:t>Gastaldo</a:t>
            </a:r>
            <a:r>
              <a:rPr lang="nl-NL" sz="1400" i="1" dirty="0">
                <a:solidFill>
                  <a:schemeClr val="bg1"/>
                </a:solidFill>
                <a:latin typeface="Cambria" panose="02040503050406030204" pitchFamily="18" charset="0"/>
              </a:rPr>
              <a:t> </a:t>
            </a:r>
            <a:r>
              <a:rPr lang="nl-NL" sz="1400" i="1" dirty="0" err="1">
                <a:solidFill>
                  <a:schemeClr val="bg1"/>
                </a:solidFill>
                <a:latin typeface="Cambria" panose="02040503050406030204" pitchFamily="18" charset="0"/>
              </a:rPr>
              <a:t>piamontese</a:t>
            </a:r>
            <a:r>
              <a:rPr lang="nl-NL" sz="1400" i="1" dirty="0">
                <a:solidFill>
                  <a:schemeClr val="bg1"/>
                </a:solidFill>
                <a:latin typeface="Cambria" panose="02040503050406030204" pitchFamily="18" charset="0"/>
              </a:rPr>
              <a:t> </a:t>
            </a:r>
            <a:r>
              <a:rPr lang="nl-NL" sz="1400" i="1" dirty="0" err="1">
                <a:solidFill>
                  <a:schemeClr val="bg1"/>
                </a:solidFill>
                <a:latin typeface="Cambria" panose="02040503050406030204" pitchFamily="18" charset="0"/>
              </a:rPr>
              <a:t>cosmographo</a:t>
            </a:r>
            <a:r>
              <a:rPr lang="nl-NL" sz="1400" i="1" dirty="0">
                <a:solidFill>
                  <a:schemeClr val="bg1"/>
                </a:solidFill>
                <a:latin typeface="Cambria" panose="02040503050406030204" pitchFamily="18" charset="0"/>
              </a:rPr>
              <a:t>, </a:t>
            </a:r>
            <a:r>
              <a:rPr lang="nl-NL" sz="1400" i="1" dirty="0" err="1">
                <a:solidFill>
                  <a:schemeClr val="bg1"/>
                </a:solidFill>
                <a:latin typeface="Cambria" panose="02040503050406030204" pitchFamily="18" charset="0"/>
              </a:rPr>
              <a:t>ridotta</a:t>
            </a:r>
            <a:r>
              <a:rPr lang="nl-NL" sz="1400" i="1" dirty="0">
                <a:solidFill>
                  <a:schemeClr val="bg1"/>
                </a:solidFill>
                <a:latin typeface="Cambria" panose="02040503050406030204" pitchFamily="18" charset="0"/>
              </a:rPr>
              <a:t> in </a:t>
            </a:r>
            <a:r>
              <a:rPr lang="nl-NL" sz="1400" i="1" dirty="0" err="1">
                <a:solidFill>
                  <a:schemeClr val="bg1"/>
                </a:solidFill>
                <a:latin typeface="Cambria" panose="02040503050406030204" pitchFamily="18" charset="0"/>
              </a:rPr>
              <a:t>volgare</a:t>
            </a:r>
            <a:r>
              <a:rPr lang="nl-NL" sz="1400" i="1" dirty="0">
                <a:solidFill>
                  <a:schemeClr val="bg1"/>
                </a:solidFill>
                <a:latin typeface="Cambria" panose="02040503050406030204" pitchFamily="18" charset="0"/>
              </a:rPr>
              <a:t> </a:t>
            </a:r>
            <a:r>
              <a:rPr lang="nl-NL" sz="1400" i="1" dirty="0" err="1">
                <a:solidFill>
                  <a:schemeClr val="bg1"/>
                </a:solidFill>
                <a:latin typeface="Cambria" panose="02040503050406030204" pitchFamily="18" charset="0"/>
              </a:rPr>
              <a:t>italiano</a:t>
            </a:r>
            <a:r>
              <a:rPr lang="nl-NL" sz="1400" i="1" dirty="0">
                <a:solidFill>
                  <a:schemeClr val="bg1"/>
                </a:solidFill>
                <a:latin typeface="Cambria" panose="02040503050406030204" pitchFamily="18" charset="0"/>
              </a:rPr>
              <a:t> </a:t>
            </a:r>
            <a:br>
              <a:rPr lang="nl-NL" sz="1400" i="1" dirty="0">
                <a:solidFill>
                  <a:schemeClr val="bg1"/>
                </a:solidFill>
                <a:latin typeface="Cambria" panose="02040503050406030204" pitchFamily="18" charset="0"/>
              </a:rPr>
            </a:br>
            <a:r>
              <a:rPr lang="nl-NL" sz="1400" dirty="0">
                <a:solidFill>
                  <a:schemeClr val="bg1"/>
                </a:solidFill>
                <a:latin typeface="Cambria" panose="02040503050406030204" pitchFamily="18" charset="0"/>
              </a:rPr>
              <a:t>(</a:t>
            </a:r>
            <a:r>
              <a:rPr lang="nl-NL" sz="1400" dirty="0" err="1">
                <a:solidFill>
                  <a:schemeClr val="bg1"/>
                </a:solidFill>
                <a:latin typeface="Cambria" panose="02040503050406030204" pitchFamily="18" charset="0"/>
              </a:rPr>
              <a:t>Venice</a:t>
            </a:r>
            <a:r>
              <a:rPr lang="nl-NL" sz="1400" dirty="0">
                <a:solidFill>
                  <a:schemeClr val="bg1"/>
                </a:solidFill>
                <a:latin typeface="Cambria" panose="02040503050406030204" pitchFamily="18" charset="0"/>
              </a:rPr>
              <a:t>: </a:t>
            </a:r>
            <a:r>
              <a:rPr lang="nl-NL" sz="1400" dirty="0" err="1">
                <a:solidFill>
                  <a:schemeClr val="bg1"/>
                </a:solidFill>
                <a:latin typeface="Cambria" panose="02040503050406030204" pitchFamily="18" charset="0"/>
              </a:rPr>
              <a:t>Gio</a:t>
            </a:r>
            <a:r>
              <a:rPr lang="nl-NL" sz="1400" dirty="0">
                <a:solidFill>
                  <a:schemeClr val="bg1"/>
                </a:solidFill>
                <a:latin typeface="Cambria" panose="02040503050406030204" pitchFamily="18" charset="0"/>
              </a:rPr>
              <a:t>. Baptista </a:t>
            </a:r>
            <a:r>
              <a:rPr lang="nl-NL" sz="1400" dirty="0" err="1">
                <a:solidFill>
                  <a:schemeClr val="bg1"/>
                </a:solidFill>
                <a:latin typeface="Cambria" panose="02040503050406030204" pitchFamily="18" charset="0"/>
              </a:rPr>
              <a:t>Pedrezano</a:t>
            </a:r>
            <a:r>
              <a:rPr lang="nl-NL" sz="1400" dirty="0">
                <a:solidFill>
                  <a:schemeClr val="bg1"/>
                </a:solidFill>
                <a:latin typeface="Cambria" panose="02040503050406030204" pitchFamily="18" charset="0"/>
              </a:rPr>
              <a:t>, 1548). </a:t>
            </a:r>
          </a:p>
        </p:txBody>
      </p:sp>
    </p:spTree>
    <p:extLst>
      <p:ext uri="{BB962C8B-B14F-4D97-AF65-F5344CB8AC3E}">
        <p14:creationId xmlns:p14="http://schemas.microsoft.com/office/powerpoint/2010/main" val="293098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CA94D4CA-8AA6-2C40-AC24-ECB167B7B292}"/>
              </a:ext>
            </a:extLst>
          </p:cNvPr>
          <p:cNvSpPr txBox="1"/>
          <p:nvPr/>
        </p:nvSpPr>
        <p:spPr>
          <a:xfrm>
            <a:off x="856239" y="1809659"/>
            <a:ext cx="10481734" cy="3170099"/>
          </a:xfrm>
          <a:prstGeom prst="rect">
            <a:avLst/>
          </a:prstGeom>
          <a:noFill/>
        </p:spPr>
        <p:txBody>
          <a:bodyPr wrap="square" rtlCol="0">
            <a:spAutoFit/>
          </a:bodyPr>
          <a:lstStyle/>
          <a:p>
            <a:pPr algn="ctr"/>
            <a:r>
              <a:rPr lang="en-GB" dirty="0">
                <a:solidFill>
                  <a:schemeClr val="bg1"/>
                </a:solidFill>
                <a:latin typeface="Cambria" panose="02040503050406030204" pitchFamily="18" charset="0"/>
              </a:rPr>
              <a:t>‘We wander through and visit the entire world […], at no cost, and swiftly move, without any trouble or discomfort, from east to west, from south to north, at the speed of our eyes and thoughts. And yet what is more fun and entertaining than to see before one’s eyes, from [mere] images and  descriptions of the world, the great empires and far-flung countries of so many Kings and Sovereigns? than to know the differences between so many landscapes, cities, and villages? how, and how far, they are positioned in respect of one another? than to note the situation of waters, coves, and promontories? to understand, moreover, the diverse nature and cities of so many peoples, and what such a land produces and renders?’ </a:t>
            </a:r>
            <a:br>
              <a:rPr lang="en-GB" dirty="0">
                <a:solidFill>
                  <a:schemeClr val="bg1"/>
                </a:solidFill>
                <a:latin typeface="Cambria" panose="02040503050406030204" pitchFamily="18" charset="0"/>
              </a:rPr>
            </a:br>
            <a:br>
              <a:rPr lang="en-GB" dirty="0">
                <a:solidFill>
                  <a:schemeClr val="bg1"/>
                </a:solidFill>
                <a:latin typeface="Cambria" panose="02040503050406030204" pitchFamily="18" charset="0"/>
              </a:rPr>
            </a:br>
            <a:r>
              <a:rPr lang="en-GB" sz="1400" dirty="0">
                <a:solidFill>
                  <a:schemeClr val="bg1"/>
                </a:solidFill>
                <a:latin typeface="Cambria" panose="02040503050406030204" pitchFamily="18" charset="0"/>
              </a:rPr>
              <a:t>Willem &amp; Joan </a:t>
            </a:r>
            <a:r>
              <a:rPr lang="en-GB" sz="1400" dirty="0" err="1">
                <a:solidFill>
                  <a:schemeClr val="bg1"/>
                </a:solidFill>
                <a:latin typeface="Cambria" panose="02040503050406030204" pitchFamily="18" charset="0"/>
              </a:rPr>
              <a:t>Blaeu</a:t>
            </a:r>
            <a:r>
              <a:rPr lang="en-GB" sz="1400" dirty="0">
                <a:solidFill>
                  <a:schemeClr val="bg1"/>
                </a:solidFill>
                <a:latin typeface="Cambria" panose="02040503050406030204" pitchFamily="18" charset="0"/>
              </a:rPr>
              <a:t>,</a:t>
            </a:r>
            <a:br>
              <a:rPr lang="en-GB" sz="1400" dirty="0">
                <a:solidFill>
                  <a:schemeClr val="bg1"/>
                </a:solidFill>
                <a:latin typeface="Cambria" panose="02040503050406030204" pitchFamily="18" charset="0"/>
              </a:rPr>
            </a:br>
            <a:r>
              <a:rPr lang="en-GB" sz="1400" dirty="0">
                <a:solidFill>
                  <a:schemeClr val="bg1"/>
                </a:solidFill>
                <a:latin typeface="Cambria" panose="02040503050406030204" pitchFamily="18" charset="0"/>
              </a:rPr>
              <a:t> </a:t>
            </a:r>
            <a:r>
              <a:rPr lang="en-GB" sz="1400" i="1" dirty="0" err="1">
                <a:solidFill>
                  <a:schemeClr val="bg1"/>
                </a:solidFill>
                <a:latin typeface="Cambria" panose="02040503050406030204" pitchFamily="18" charset="0"/>
              </a:rPr>
              <a:t>Toonneel</a:t>
            </a:r>
            <a:r>
              <a:rPr lang="en-GB" sz="1400" i="1" dirty="0">
                <a:solidFill>
                  <a:schemeClr val="bg1"/>
                </a:solidFill>
                <a:latin typeface="Cambria" panose="02040503050406030204" pitchFamily="18" charset="0"/>
              </a:rPr>
              <a:t> des </a:t>
            </a:r>
            <a:r>
              <a:rPr lang="en-GB" sz="1400" i="1" dirty="0" err="1">
                <a:solidFill>
                  <a:schemeClr val="bg1"/>
                </a:solidFill>
                <a:latin typeface="Cambria" panose="02040503050406030204" pitchFamily="18" charset="0"/>
              </a:rPr>
              <a:t>aerdriicx</a:t>
            </a:r>
            <a:r>
              <a:rPr lang="en-GB" sz="1400" i="1" dirty="0">
                <a:solidFill>
                  <a:schemeClr val="bg1"/>
                </a:solidFill>
                <a:latin typeface="Cambria" panose="02040503050406030204" pitchFamily="18" charset="0"/>
              </a:rPr>
              <a:t>, </a:t>
            </a:r>
            <a:r>
              <a:rPr lang="en-GB" sz="1400" i="1" dirty="0" err="1">
                <a:solidFill>
                  <a:schemeClr val="bg1"/>
                </a:solidFill>
                <a:latin typeface="Cambria" panose="02040503050406030204" pitchFamily="18" charset="0"/>
              </a:rPr>
              <a:t>ofte</a:t>
            </a:r>
            <a:r>
              <a:rPr lang="en-GB" sz="1400" i="1" dirty="0">
                <a:solidFill>
                  <a:schemeClr val="bg1"/>
                </a:solidFill>
                <a:latin typeface="Cambria" panose="02040503050406030204" pitchFamily="18" charset="0"/>
              </a:rPr>
              <a:t> </a:t>
            </a:r>
            <a:r>
              <a:rPr lang="en-GB" sz="1400" i="1" dirty="0" err="1">
                <a:solidFill>
                  <a:schemeClr val="bg1"/>
                </a:solidFill>
                <a:latin typeface="Cambria" panose="02040503050406030204" pitchFamily="18" charset="0"/>
              </a:rPr>
              <a:t>nieuwe</a:t>
            </a:r>
            <a:r>
              <a:rPr lang="en-GB" sz="1400" i="1" dirty="0">
                <a:solidFill>
                  <a:schemeClr val="bg1"/>
                </a:solidFill>
                <a:latin typeface="Cambria" panose="02040503050406030204" pitchFamily="18" charset="0"/>
              </a:rPr>
              <a:t> Atlas, </a:t>
            </a:r>
            <a:r>
              <a:rPr lang="en-GB" sz="1400" i="1" dirty="0" err="1">
                <a:solidFill>
                  <a:schemeClr val="bg1"/>
                </a:solidFill>
                <a:latin typeface="Cambria" panose="02040503050406030204" pitchFamily="18" charset="0"/>
              </a:rPr>
              <a:t>dat</a:t>
            </a:r>
            <a:r>
              <a:rPr lang="en-GB" sz="1400" i="1" dirty="0">
                <a:solidFill>
                  <a:schemeClr val="bg1"/>
                </a:solidFill>
                <a:latin typeface="Cambria" panose="02040503050406030204" pitchFamily="18" charset="0"/>
              </a:rPr>
              <a:t> is </a:t>
            </a:r>
            <a:r>
              <a:rPr lang="en-GB" sz="1400" i="1" dirty="0" err="1">
                <a:solidFill>
                  <a:schemeClr val="bg1"/>
                </a:solidFill>
                <a:latin typeface="Cambria" panose="02040503050406030204" pitchFamily="18" charset="0"/>
              </a:rPr>
              <a:t>beschryving</a:t>
            </a:r>
            <a:r>
              <a:rPr lang="en-GB" sz="1400" i="1" dirty="0">
                <a:solidFill>
                  <a:schemeClr val="bg1"/>
                </a:solidFill>
                <a:latin typeface="Cambria" panose="02040503050406030204" pitchFamily="18" charset="0"/>
              </a:rPr>
              <a:t> van </a:t>
            </a:r>
            <a:r>
              <a:rPr lang="en-GB" sz="1400" i="1" dirty="0" err="1">
                <a:solidFill>
                  <a:schemeClr val="bg1"/>
                </a:solidFill>
                <a:latin typeface="Cambria" panose="02040503050406030204" pitchFamily="18" charset="0"/>
              </a:rPr>
              <a:t>alle</a:t>
            </a:r>
            <a:r>
              <a:rPr lang="en-GB" sz="1400" i="1" dirty="0">
                <a:solidFill>
                  <a:schemeClr val="bg1"/>
                </a:solidFill>
                <a:latin typeface="Cambria" panose="02040503050406030204" pitchFamily="18" charset="0"/>
              </a:rPr>
              <a:t> </a:t>
            </a:r>
            <a:r>
              <a:rPr lang="en-GB" sz="1400" i="1" dirty="0" err="1">
                <a:solidFill>
                  <a:schemeClr val="bg1"/>
                </a:solidFill>
                <a:latin typeface="Cambria" panose="02040503050406030204" pitchFamily="18" charset="0"/>
              </a:rPr>
              <a:t>landen</a:t>
            </a:r>
            <a:r>
              <a:rPr lang="en-GB" sz="1400" i="1" dirty="0">
                <a:solidFill>
                  <a:schemeClr val="bg1"/>
                </a:solidFill>
                <a:latin typeface="Cambria" panose="02040503050406030204" pitchFamily="18" charset="0"/>
              </a:rPr>
              <a:t> / </a:t>
            </a:r>
            <a:br>
              <a:rPr lang="en-GB" sz="1400" i="1" dirty="0">
                <a:solidFill>
                  <a:schemeClr val="bg1"/>
                </a:solidFill>
                <a:latin typeface="Cambria" panose="02040503050406030204" pitchFamily="18" charset="0"/>
              </a:rPr>
            </a:br>
            <a:r>
              <a:rPr lang="en-GB" sz="1400" i="1"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Theatrum</a:t>
            </a:r>
            <a:r>
              <a:rPr lang="en-GB" sz="1400" i="1"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en-GB" sz="1400" i="1"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orbis</a:t>
            </a:r>
            <a:r>
              <a:rPr lang="en-GB" sz="1400" i="1" dirty="0">
                <a:solidFill>
                  <a:schemeClr val="bg1"/>
                </a:solidFill>
                <a:latin typeface="Cambria" panose="02040503050406030204" pitchFamily="18" charset="0"/>
                <a:ea typeface="Calibri" panose="020F0502020204030204" pitchFamily="34" charset="0"/>
                <a:cs typeface="Times New Roman" panose="02020603050405020304" pitchFamily="18" charset="0"/>
              </a:rPr>
              <a:t> </a:t>
            </a:r>
            <a:r>
              <a:rPr lang="en-GB" sz="1400" i="1" dirty="0" err="1">
                <a:solidFill>
                  <a:schemeClr val="bg1"/>
                </a:solidFill>
                <a:latin typeface="Cambria" panose="02040503050406030204" pitchFamily="18" charset="0"/>
                <a:ea typeface="Calibri" panose="020F0502020204030204" pitchFamily="34" charset="0"/>
                <a:cs typeface="Times New Roman" panose="02020603050405020304" pitchFamily="18" charset="0"/>
              </a:rPr>
              <a:t>terrarum</a:t>
            </a:r>
            <a:r>
              <a:rPr lang="nl-NL" sz="1400" dirty="0">
                <a:solidFill>
                  <a:schemeClr val="bg1"/>
                </a:solidFill>
              </a:rPr>
              <a:t> </a:t>
            </a:r>
            <a:br>
              <a:rPr lang="en-GB" sz="1400" dirty="0">
                <a:solidFill>
                  <a:schemeClr val="bg1"/>
                </a:solidFill>
                <a:latin typeface="Cambria" panose="02040503050406030204" pitchFamily="18" charset="0"/>
              </a:rPr>
            </a:br>
            <a:r>
              <a:rPr lang="en-GB" sz="1400" dirty="0">
                <a:solidFill>
                  <a:schemeClr val="bg1"/>
                </a:solidFill>
                <a:latin typeface="Cambria" panose="02040503050406030204" pitchFamily="18" charset="0"/>
              </a:rPr>
              <a:t>(Amsterdam: </a:t>
            </a:r>
            <a:r>
              <a:rPr lang="en-GB" sz="1400" dirty="0" err="1">
                <a:solidFill>
                  <a:schemeClr val="bg1"/>
                </a:solidFill>
                <a:latin typeface="Cambria" panose="02040503050406030204" pitchFamily="18" charset="0"/>
              </a:rPr>
              <a:t>Blaeu</a:t>
            </a:r>
            <a:r>
              <a:rPr lang="en-GB" sz="1400" dirty="0">
                <a:solidFill>
                  <a:schemeClr val="bg1"/>
                </a:solidFill>
                <a:latin typeface="Cambria" panose="02040503050406030204" pitchFamily="18" charset="0"/>
              </a:rPr>
              <a:t>, 1635).</a:t>
            </a:r>
            <a:endParaRPr lang="nl-NL" sz="1400" dirty="0">
              <a:solidFill>
                <a:schemeClr val="bg1"/>
              </a:solidFill>
              <a:latin typeface="Cambria" panose="02040503050406030204" pitchFamily="18" charset="0"/>
            </a:endParaRPr>
          </a:p>
        </p:txBody>
      </p:sp>
    </p:spTree>
    <p:extLst>
      <p:ext uri="{BB962C8B-B14F-4D97-AF65-F5344CB8AC3E}">
        <p14:creationId xmlns:p14="http://schemas.microsoft.com/office/powerpoint/2010/main" val="2129137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2F23FF69-0688-1647-815D-53D9A8C9920D}"/>
              </a:ext>
            </a:extLst>
          </p:cNvPr>
          <p:cNvSpPr txBox="1"/>
          <p:nvPr/>
        </p:nvSpPr>
        <p:spPr>
          <a:xfrm>
            <a:off x="904829" y="1601305"/>
            <a:ext cx="10430934" cy="3877985"/>
          </a:xfrm>
          <a:prstGeom prst="rect">
            <a:avLst/>
          </a:prstGeom>
          <a:noFill/>
        </p:spPr>
        <p:txBody>
          <a:bodyPr wrap="square" rtlCol="0">
            <a:spAutoFit/>
          </a:bodyPr>
          <a:lstStyle/>
          <a:p>
            <a:pPr algn="ctr"/>
            <a:r>
              <a:rPr lang="en-GB" dirty="0">
                <a:solidFill>
                  <a:schemeClr val="bg1"/>
                </a:solidFill>
                <a:latin typeface="Cambria" panose="02040503050406030204" pitchFamily="18" charset="0"/>
              </a:rPr>
              <a:t>‘Therefore, the maps help the student whose main interest lies in the study of history, who have what they intended to buy, or would willingly spend money on them, were it not that because of limited space, large charts cannot be opened and inspected easily because of their size. For to speak the truth, those large geographical maps and charts which are folded or rolled up are not so commodious, nor, when they are being read, are they easy to inspect. And whoever wants to hang them on a wall will not only need a very large house, but even a king’s gallery or a theatre. Since I have often experienced this, I began to wonder whether it is possible to redress these inconveniences or possibly remove them altogether. And finally, it seemed that this might be accomplished by what we have done in this book of ours, which I earnestly wish that every student will include among his books.’ </a:t>
            </a:r>
            <a:br>
              <a:rPr lang="en-GB" dirty="0">
                <a:solidFill>
                  <a:schemeClr val="bg1"/>
                </a:solidFill>
                <a:latin typeface="Cambria" panose="02040503050406030204" pitchFamily="18" charset="0"/>
              </a:rPr>
            </a:br>
            <a:br>
              <a:rPr lang="en-GB" sz="1400" dirty="0">
                <a:solidFill>
                  <a:schemeClr val="bg1"/>
                </a:solidFill>
                <a:latin typeface="Cambria" panose="02040503050406030204" pitchFamily="18" charset="0"/>
              </a:rPr>
            </a:br>
            <a:r>
              <a:rPr lang="en-GB" sz="1400" dirty="0">
                <a:solidFill>
                  <a:schemeClr val="bg1"/>
                </a:solidFill>
                <a:latin typeface="Cambria" panose="02040503050406030204" pitchFamily="18" charset="0"/>
              </a:rPr>
              <a:t>Abraham Ortelius, </a:t>
            </a:r>
            <a:br>
              <a:rPr lang="en-GB" sz="1400" dirty="0">
                <a:solidFill>
                  <a:schemeClr val="bg1"/>
                </a:solidFill>
                <a:latin typeface="Cambria" panose="02040503050406030204" pitchFamily="18" charset="0"/>
              </a:rPr>
            </a:br>
            <a:r>
              <a:rPr lang="en-GB" sz="1400" i="1" dirty="0" err="1">
                <a:solidFill>
                  <a:schemeClr val="bg1"/>
                </a:solidFill>
                <a:latin typeface="Cambria" panose="02040503050406030204" pitchFamily="18" charset="0"/>
              </a:rPr>
              <a:t>Theatrum</a:t>
            </a:r>
            <a:r>
              <a:rPr lang="en-GB" sz="1400" i="1" dirty="0">
                <a:solidFill>
                  <a:schemeClr val="bg1"/>
                </a:solidFill>
                <a:latin typeface="Cambria" panose="02040503050406030204" pitchFamily="18" charset="0"/>
              </a:rPr>
              <a:t> </a:t>
            </a:r>
            <a:r>
              <a:rPr lang="en-GB" sz="1400" i="1" dirty="0" err="1">
                <a:solidFill>
                  <a:schemeClr val="bg1"/>
                </a:solidFill>
                <a:latin typeface="Cambria" panose="02040503050406030204" pitchFamily="18" charset="0"/>
              </a:rPr>
              <a:t>orbis</a:t>
            </a:r>
            <a:r>
              <a:rPr lang="en-GB" sz="1400" i="1" dirty="0">
                <a:solidFill>
                  <a:schemeClr val="bg1"/>
                </a:solidFill>
                <a:latin typeface="Cambria" panose="02040503050406030204" pitchFamily="18" charset="0"/>
              </a:rPr>
              <a:t> </a:t>
            </a:r>
            <a:r>
              <a:rPr lang="en-GB" sz="1400" i="1" dirty="0" err="1">
                <a:solidFill>
                  <a:schemeClr val="bg1"/>
                </a:solidFill>
                <a:latin typeface="Cambria" panose="02040503050406030204" pitchFamily="18" charset="0"/>
              </a:rPr>
              <a:t>terrarum</a:t>
            </a:r>
            <a:br>
              <a:rPr lang="en-GB" sz="1400" i="1" dirty="0">
                <a:solidFill>
                  <a:schemeClr val="bg1"/>
                </a:solidFill>
                <a:latin typeface="Cambria" panose="02040503050406030204" pitchFamily="18" charset="0"/>
              </a:rPr>
            </a:br>
            <a:r>
              <a:rPr lang="en-GB" sz="1400" i="1" dirty="0">
                <a:solidFill>
                  <a:schemeClr val="bg1"/>
                </a:solidFill>
                <a:latin typeface="Cambria" panose="02040503050406030204" pitchFamily="18" charset="0"/>
              </a:rPr>
              <a:t> </a:t>
            </a:r>
            <a:r>
              <a:rPr lang="en-GB" sz="1400" dirty="0">
                <a:solidFill>
                  <a:schemeClr val="bg1"/>
                </a:solidFill>
                <a:latin typeface="Cambria" panose="02040503050406030204" pitchFamily="18" charset="0"/>
              </a:rPr>
              <a:t>(Antwerp, 1570 onwards).</a:t>
            </a:r>
            <a:br>
              <a:rPr lang="en-GB" sz="1400" dirty="0">
                <a:solidFill>
                  <a:schemeClr val="bg1"/>
                </a:solidFill>
                <a:latin typeface="Cambria" panose="02040503050406030204" pitchFamily="18" charset="0"/>
              </a:rPr>
            </a:br>
            <a:br>
              <a:rPr lang="en-GB" sz="1400" dirty="0">
                <a:solidFill>
                  <a:schemeClr val="bg1"/>
                </a:solidFill>
                <a:latin typeface="Cambria" panose="02040503050406030204" pitchFamily="18" charset="0"/>
              </a:rPr>
            </a:br>
            <a:r>
              <a:rPr lang="en-GB" sz="1400" dirty="0">
                <a:solidFill>
                  <a:schemeClr val="bg1"/>
                </a:solidFill>
                <a:latin typeface="Cambria" panose="02040503050406030204" pitchFamily="18" charset="0"/>
              </a:rPr>
              <a:t>[translation in Marcel van den </a:t>
            </a:r>
            <a:r>
              <a:rPr lang="en-GB" sz="1400" dirty="0" err="1">
                <a:solidFill>
                  <a:schemeClr val="bg1"/>
                </a:solidFill>
                <a:latin typeface="Cambria" panose="02040503050406030204" pitchFamily="18" charset="0"/>
              </a:rPr>
              <a:t>Broecke</a:t>
            </a:r>
            <a:r>
              <a:rPr lang="en-GB" sz="1400" dirty="0">
                <a:solidFill>
                  <a:schemeClr val="bg1"/>
                </a:solidFill>
                <a:latin typeface="Cambria" panose="02040503050406030204" pitchFamily="18" charset="0"/>
              </a:rPr>
              <a:t>, ‘Abraham Ortelius’ Library Reconstructed’, </a:t>
            </a:r>
            <a:r>
              <a:rPr lang="en-GB" sz="1400" i="1" dirty="0">
                <a:solidFill>
                  <a:schemeClr val="bg1"/>
                </a:solidFill>
                <a:latin typeface="Cambria" panose="02040503050406030204" pitchFamily="18" charset="0"/>
              </a:rPr>
              <a:t>Imago Mundi</a:t>
            </a:r>
            <a:r>
              <a:rPr lang="en-GB" sz="1400" dirty="0">
                <a:solidFill>
                  <a:schemeClr val="bg1"/>
                </a:solidFill>
                <a:latin typeface="Cambria" panose="02040503050406030204" pitchFamily="18" charset="0"/>
              </a:rPr>
              <a:t>, 66:1 (2014), 25-50 (27).] </a:t>
            </a:r>
            <a:endParaRPr lang="nl-NL" sz="1400" dirty="0">
              <a:solidFill>
                <a:schemeClr val="bg1"/>
              </a:solidFill>
              <a:latin typeface="Cambria" panose="02040503050406030204" pitchFamily="18" charset="0"/>
            </a:endParaRPr>
          </a:p>
        </p:txBody>
      </p:sp>
    </p:spTree>
    <p:extLst>
      <p:ext uri="{BB962C8B-B14F-4D97-AF65-F5344CB8AC3E}">
        <p14:creationId xmlns:p14="http://schemas.microsoft.com/office/powerpoint/2010/main" val="3962080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2B2CA7E1-E994-8942-B402-DEB710B94974}"/>
              </a:ext>
            </a:extLst>
          </p:cNvPr>
          <p:cNvPicPr/>
          <p:nvPr/>
        </p:nvPicPr>
        <p:blipFill>
          <a:blip r:embed="rId2"/>
          <a:stretch>
            <a:fillRect/>
          </a:stretch>
        </p:blipFill>
        <p:spPr>
          <a:xfrm>
            <a:off x="186267" y="777915"/>
            <a:ext cx="5740400" cy="3776133"/>
          </a:xfrm>
          <a:prstGeom prst="rect">
            <a:avLst/>
          </a:prstGeom>
        </p:spPr>
      </p:pic>
      <p:sp>
        <p:nvSpPr>
          <p:cNvPr id="4" name="Tekstvak 3">
            <a:extLst>
              <a:ext uri="{FF2B5EF4-FFF2-40B4-BE49-F238E27FC236}">
                <a16:creationId xmlns:a16="http://schemas.microsoft.com/office/drawing/2014/main" id="{621E3BF9-B482-E648-A9EC-0A4D09E3EFB2}"/>
              </a:ext>
            </a:extLst>
          </p:cNvPr>
          <p:cNvSpPr txBox="1"/>
          <p:nvPr/>
        </p:nvSpPr>
        <p:spPr>
          <a:xfrm>
            <a:off x="339978" y="4876801"/>
            <a:ext cx="5723467" cy="954107"/>
          </a:xfrm>
          <a:prstGeom prst="rect">
            <a:avLst/>
          </a:prstGeom>
          <a:noFill/>
        </p:spPr>
        <p:txBody>
          <a:bodyPr wrap="square" rtlCol="0">
            <a:spAutoFit/>
          </a:bodyPr>
          <a:lstStyle/>
          <a:p>
            <a:r>
              <a:rPr lang="en-GB" sz="1400" dirty="0">
                <a:solidFill>
                  <a:schemeClr val="bg1"/>
                </a:solidFill>
                <a:latin typeface="Cambria" panose="02040503050406030204" pitchFamily="18" charset="0"/>
              </a:rPr>
              <a:t>Philip van </a:t>
            </a:r>
            <a:r>
              <a:rPr lang="en-GB" sz="1400" dirty="0" err="1">
                <a:solidFill>
                  <a:schemeClr val="bg1"/>
                </a:solidFill>
                <a:latin typeface="Cambria" panose="02040503050406030204" pitchFamily="18" charset="0"/>
              </a:rPr>
              <a:t>Winghe</a:t>
            </a:r>
            <a:r>
              <a:rPr lang="en-GB" sz="1400" dirty="0">
                <a:solidFill>
                  <a:schemeClr val="bg1"/>
                </a:solidFill>
                <a:latin typeface="Cambria" panose="02040503050406030204" pitchFamily="18" charset="0"/>
              </a:rPr>
              <a:t>, drawing after </a:t>
            </a:r>
            <a:r>
              <a:rPr lang="en-GB" sz="1400" i="1" dirty="0" err="1">
                <a:solidFill>
                  <a:schemeClr val="bg1"/>
                </a:solidFill>
                <a:latin typeface="Cambria" panose="02040503050406030204" pitchFamily="18" charset="0"/>
              </a:rPr>
              <a:t>Patrimonium</a:t>
            </a:r>
            <a:r>
              <a:rPr lang="en-GB" sz="1400" i="1" dirty="0">
                <a:solidFill>
                  <a:schemeClr val="bg1"/>
                </a:solidFill>
                <a:latin typeface="Cambria" panose="02040503050406030204" pitchFamily="18" charset="0"/>
              </a:rPr>
              <a:t> San Petri</a:t>
            </a:r>
            <a:r>
              <a:rPr lang="en-GB" sz="1400" dirty="0">
                <a:solidFill>
                  <a:schemeClr val="bg1"/>
                </a:solidFill>
                <a:latin typeface="Cambria" panose="02040503050406030204" pitchFamily="18" charset="0"/>
              </a:rPr>
              <a:t> and </a:t>
            </a:r>
            <a:r>
              <a:rPr lang="en-GB" sz="1400" i="1" dirty="0">
                <a:solidFill>
                  <a:schemeClr val="bg1"/>
                </a:solidFill>
                <a:latin typeface="Cambria" panose="02040503050406030204" pitchFamily="18" charset="0"/>
              </a:rPr>
              <a:t>Latium et Sabina </a:t>
            </a:r>
            <a:r>
              <a:rPr lang="en-GB" sz="1400" dirty="0">
                <a:solidFill>
                  <a:schemeClr val="bg1"/>
                </a:solidFill>
                <a:latin typeface="Cambria" panose="02040503050406030204" pitchFamily="18" charset="0"/>
              </a:rPr>
              <a:t>(attached to letter, 1592), in Vatican </a:t>
            </a:r>
            <a:r>
              <a:rPr lang="en-GB" sz="1400" i="1" dirty="0">
                <a:solidFill>
                  <a:schemeClr val="bg1"/>
                </a:solidFill>
                <a:latin typeface="Cambria" panose="02040503050406030204" pitchFamily="18" charset="0"/>
              </a:rPr>
              <a:t>Galleria di carte </a:t>
            </a:r>
            <a:r>
              <a:rPr lang="en-GB" sz="1400" i="1" dirty="0" err="1">
                <a:solidFill>
                  <a:schemeClr val="bg1"/>
                </a:solidFill>
                <a:latin typeface="Cambria" panose="02040503050406030204" pitchFamily="18" charset="0"/>
              </a:rPr>
              <a:t>geografiche</a:t>
            </a:r>
            <a:r>
              <a:rPr lang="en-GB" sz="1400" dirty="0">
                <a:solidFill>
                  <a:schemeClr val="bg1"/>
                </a:solidFill>
                <a:latin typeface="Cambria" panose="02040503050406030204" pitchFamily="18" charset="0"/>
              </a:rPr>
              <a:t>.</a:t>
            </a:r>
            <a:r>
              <a:rPr lang="en-GB" sz="1400" i="1" dirty="0">
                <a:solidFill>
                  <a:schemeClr val="bg1"/>
                </a:solidFill>
                <a:latin typeface="Cambria" panose="02040503050406030204" pitchFamily="18" charset="0"/>
              </a:rPr>
              <a:t> </a:t>
            </a:r>
            <a:br>
              <a:rPr lang="en-GB" sz="1400" dirty="0">
                <a:solidFill>
                  <a:schemeClr val="bg1"/>
                </a:solidFill>
                <a:latin typeface="Cambria" panose="02040503050406030204" pitchFamily="18" charset="0"/>
              </a:rPr>
            </a:br>
            <a:br>
              <a:rPr lang="en-GB" sz="1400" dirty="0">
                <a:solidFill>
                  <a:schemeClr val="bg1"/>
                </a:solidFill>
                <a:latin typeface="Cambria" panose="02040503050406030204" pitchFamily="18" charset="0"/>
              </a:rPr>
            </a:br>
            <a:r>
              <a:rPr lang="en-GB" sz="1400" dirty="0">
                <a:solidFill>
                  <a:schemeClr val="bg1"/>
                </a:solidFill>
                <a:latin typeface="Cambria" panose="02040503050406030204" pitchFamily="18" charset="0"/>
              </a:rPr>
              <a:t>[</a:t>
            </a:r>
            <a:r>
              <a:rPr lang="en-GB" sz="1200" dirty="0" err="1">
                <a:solidFill>
                  <a:schemeClr val="bg1"/>
                </a:solidFill>
                <a:latin typeface="Cambria" panose="02040503050406030204" pitchFamily="18" charset="0"/>
              </a:rPr>
              <a:t>Bijzondere</a:t>
            </a:r>
            <a:r>
              <a:rPr lang="en-GB" sz="1200" dirty="0">
                <a:solidFill>
                  <a:schemeClr val="bg1"/>
                </a:solidFill>
                <a:latin typeface="Cambria" panose="02040503050406030204" pitchFamily="18" charset="0"/>
              </a:rPr>
              <a:t> </a:t>
            </a:r>
            <a:r>
              <a:rPr lang="en-GB" sz="1200" dirty="0" err="1">
                <a:solidFill>
                  <a:schemeClr val="bg1"/>
                </a:solidFill>
                <a:latin typeface="Cambria" panose="02040503050406030204" pitchFamily="18" charset="0"/>
              </a:rPr>
              <a:t>Collecties</a:t>
            </a:r>
            <a:r>
              <a:rPr lang="en-GB" sz="1200" dirty="0">
                <a:solidFill>
                  <a:schemeClr val="bg1"/>
                </a:solidFill>
                <a:latin typeface="Cambria" panose="02040503050406030204" pitchFamily="18" charset="0"/>
              </a:rPr>
              <a:t>: BPL 2766, </a:t>
            </a:r>
            <a:r>
              <a:rPr lang="en-GB" sz="1200" dirty="0" err="1">
                <a:solidFill>
                  <a:schemeClr val="bg1"/>
                </a:solidFill>
                <a:latin typeface="Cambria" panose="02040503050406030204" pitchFamily="18" charset="0"/>
              </a:rPr>
              <a:t>Universiteitsbibliotheek</a:t>
            </a:r>
            <a:r>
              <a:rPr lang="en-GB" sz="1200" dirty="0">
                <a:solidFill>
                  <a:schemeClr val="bg1"/>
                </a:solidFill>
                <a:latin typeface="Cambria" panose="02040503050406030204" pitchFamily="18" charset="0"/>
              </a:rPr>
              <a:t> Leiden.]</a:t>
            </a:r>
            <a:endParaRPr lang="nl-NL" sz="1200" dirty="0">
              <a:solidFill>
                <a:schemeClr val="bg1"/>
              </a:solidFill>
              <a:latin typeface="Cambria" panose="02040503050406030204" pitchFamily="18" charset="0"/>
            </a:endParaRPr>
          </a:p>
        </p:txBody>
      </p:sp>
      <p:pic>
        <p:nvPicPr>
          <p:cNvPr id="7" name="Afbeelding 6">
            <a:extLst>
              <a:ext uri="{FF2B5EF4-FFF2-40B4-BE49-F238E27FC236}">
                <a16:creationId xmlns:a16="http://schemas.microsoft.com/office/drawing/2014/main" id="{C138ABD1-CB19-3545-BC7C-06B1681508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8765" y="523111"/>
            <a:ext cx="5727778" cy="5092353"/>
          </a:xfrm>
          <a:prstGeom prst="rect">
            <a:avLst/>
          </a:prstGeom>
        </p:spPr>
      </p:pic>
    </p:spTree>
    <p:extLst>
      <p:ext uri="{BB962C8B-B14F-4D97-AF65-F5344CB8AC3E}">
        <p14:creationId xmlns:p14="http://schemas.microsoft.com/office/powerpoint/2010/main" val="1607946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4377512B-F2BD-474C-BBC8-CE7136CC59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9199" y="469797"/>
            <a:ext cx="6614583" cy="5033536"/>
          </a:xfrm>
          <a:prstGeom prst="rect">
            <a:avLst/>
          </a:prstGeom>
        </p:spPr>
      </p:pic>
      <p:sp>
        <p:nvSpPr>
          <p:cNvPr id="4" name="Tekstvak 3">
            <a:extLst>
              <a:ext uri="{FF2B5EF4-FFF2-40B4-BE49-F238E27FC236}">
                <a16:creationId xmlns:a16="http://schemas.microsoft.com/office/drawing/2014/main" id="{54205CB5-18B7-984C-9852-4D7A675E5873}"/>
              </a:ext>
            </a:extLst>
          </p:cNvPr>
          <p:cNvSpPr txBox="1"/>
          <p:nvPr/>
        </p:nvSpPr>
        <p:spPr>
          <a:xfrm>
            <a:off x="2719915" y="5689601"/>
            <a:ext cx="6383867" cy="304800"/>
          </a:xfrm>
          <a:prstGeom prst="rect">
            <a:avLst/>
          </a:prstGeom>
          <a:noFill/>
        </p:spPr>
        <p:txBody>
          <a:bodyPr wrap="square" rtlCol="0">
            <a:spAutoFit/>
          </a:bodyPr>
          <a:lstStyle/>
          <a:p>
            <a:pPr algn="ctr"/>
            <a:r>
              <a:rPr lang="en-GB" sz="1400" dirty="0">
                <a:solidFill>
                  <a:schemeClr val="bg1"/>
                </a:solidFill>
                <a:latin typeface="Cambria" panose="02040503050406030204" pitchFamily="18" charset="0"/>
              </a:rPr>
              <a:t>Mario </a:t>
            </a:r>
            <a:r>
              <a:rPr lang="en-GB" sz="1400" dirty="0" err="1">
                <a:solidFill>
                  <a:schemeClr val="bg1"/>
                </a:solidFill>
                <a:latin typeface="Cambria" panose="02040503050406030204" pitchFamily="18" charset="0"/>
              </a:rPr>
              <a:t>Cartaro</a:t>
            </a:r>
            <a:r>
              <a:rPr lang="en-GB" sz="1400" dirty="0">
                <a:solidFill>
                  <a:schemeClr val="bg1"/>
                </a:solidFill>
                <a:latin typeface="Cambria" panose="02040503050406030204" pitchFamily="18" charset="0"/>
              </a:rPr>
              <a:t> and Giulio </a:t>
            </a:r>
            <a:r>
              <a:rPr lang="en-GB" sz="1400" dirty="0" err="1">
                <a:solidFill>
                  <a:schemeClr val="bg1"/>
                </a:solidFill>
                <a:latin typeface="Cambria" panose="02040503050406030204" pitchFamily="18" charset="0"/>
              </a:rPr>
              <a:t>Iasolino</a:t>
            </a:r>
            <a:r>
              <a:rPr lang="en-GB" sz="1400" dirty="0">
                <a:solidFill>
                  <a:schemeClr val="bg1"/>
                </a:solidFill>
                <a:latin typeface="Cambria" panose="02040503050406030204" pitchFamily="18" charset="0"/>
              </a:rPr>
              <a:t>, </a:t>
            </a:r>
            <a:r>
              <a:rPr lang="en-GB" sz="1400" i="1" dirty="0">
                <a:solidFill>
                  <a:schemeClr val="bg1"/>
                </a:solidFill>
                <a:latin typeface="Cambria" panose="02040503050406030204" pitchFamily="18" charset="0"/>
              </a:rPr>
              <a:t>Insula </a:t>
            </a:r>
            <a:r>
              <a:rPr lang="en-GB" sz="1400" i="1" dirty="0" err="1">
                <a:solidFill>
                  <a:schemeClr val="bg1"/>
                </a:solidFill>
                <a:latin typeface="Cambria" panose="02040503050406030204" pitchFamily="18" charset="0"/>
              </a:rPr>
              <a:t>Aenaria</a:t>
            </a:r>
            <a:r>
              <a:rPr lang="en-GB" sz="1400" i="1" dirty="0">
                <a:solidFill>
                  <a:schemeClr val="bg1"/>
                </a:solidFill>
                <a:latin typeface="Cambria" panose="02040503050406030204" pitchFamily="18" charset="0"/>
              </a:rPr>
              <a:t> </a:t>
            </a:r>
            <a:r>
              <a:rPr lang="en-GB" sz="1400" i="1" dirty="0" err="1">
                <a:solidFill>
                  <a:schemeClr val="bg1"/>
                </a:solidFill>
                <a:latin typeface="Cambria" panose="02040503050406030204" pitchFamily="18" charset="0"/>
              </a:rPr>
              <a:t>hodie</a:t>
            </a:r>
            <a:r>
              <a:rPr lang="en-GB" sz="1400" i="1" dirty="0">
                <a:solidFill>
                  <a:schemeClr val="bg1"/>
                </a:solidFill>
                <a:latin typeface="Cambria" panose="02040503050406030204" pitchFamily="18" charset="0"/>
              </a:rPr>
              <a:t> Ischia</a:t>
            </a:r>
            <a:r>
              <a:rPr lang="en-GB" sz="1400" dirty="0">
                <a:solidFill>
                  <a:schemeClr val="bg1"/>
                </a:solidFill>
                <a:latin typeface="Cambria" panose="02040503050406030204" pitchFamily="18" charset="0"/>
              </a:rPr>
              <a:t> (1586). </a:t>
            </a:r>
            <a:endParaRPr lang="nl-NL" sz="1400" dirty="0">
              <a:solidFill>
                <a:schemeClr val="bg1"/>
              </a:solidFill>
              <a:latin typeface="Cambria" panose="02040503050406030204" pitchFamily="18" charset="0"/>
            </a:endParaRPr>
          </a:p>
        </p:txBody>
      </p:sp>
      <p:pic>
        <p:nvPicPr>
          <p:cNvPr id="5" name="Afbeelding 4">
            <a:extLst>
              <a:ext uri="{FF2B5EF4-FFF2-40B4-BE49-F238E27FC236}">
                <a16:creationId xmlns:a16="http://schemas.microsoft.com/office/drawing/2014/main" id="{3B50D0D0-44E5-8A45-A8F0-0D1163876C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735170" cy="6858000"/>
          </a:xfrm>
          <a:prstGeom prst="rect">
            <a:avLst/>
          </a:prstGeom>
        </p:spPr>
      </p:pic>
      <p:pic>
        <p:nvPicPr>
          <p:cNvPr id="8" name="Afbeelding 7">
            <a:extLst>
              <a:ext uri="{FF2B5EF4-FFF2-40B4-BE49-F238E27FC236}">
                <a16:creationId xmlns:a16="http://schemas.microsoft.com/office/drawing/2014/main" id="{F21D9302-D46A-A543-894B-0651255309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07194" y="0"/>
            <a:ext cx="4677629" cy="6858000"/>
          </a:xfrm>
          <a:prstGeom prst="rect">
            <a:avLst/>
          </a:prstGeom>
        </p:spPr>
      </p:pic>
      <p:pic>
        <p:nvPicPr>
          <p:cNvPr id="11" name="Afbeelding 10">
            <a:extLst>
              <a:ext uri="{FF2B5EF4-FFF2-40B4-BE49-F238E27FC236}">
                <a16:creationId xmlns:a16="http://schemas.microsoft.com/office/drawing/2014/main" id="{93523DA4-632F-BB4F-9B17-67214C20C6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58263" y="0"/>
            <a:ext cx="4448931" cy="6858000"/>
          </a:xfrm>
          <a:prstGeom prst="rect">
            <a:avLst/>
          </a:prstGeom>
        </p:spPr>
      </p:pic>
    </p:spTree>
    <p:extLst>
      <p:ext uri="{BB962C8B-B14F-4D97-AF65-F5344CB8AC3E}">
        <p14:creationId xmlns:p14="http://schemas.microsoft.com/office/powerpoint/2010/main" val="1038698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C23E6DD3-AD55-F54E-848E-94701F40FC46}"/>
              </a:ext>
            </a:extLst>
          </p:cNvPr>
          <p:cNvSpPr txBox="1"/>
          <p:nvPr/>
        </p:nvSpPr>
        <p:spPr>
          <a:xfrm>
            <a:off x="0" y="5757335"/>
            <a:ext cx="11887200" cy="923330"/>
          </a:xfrm>
          <a:prstGeom prst="rect">
            <a:avLst/>
          </a:prstGeom>
          <a:noFill/>
        </p:spPr>
        <p:txBody>
          <a:bodyPr wrap="square" rtlCol="0">
            <a:spAutoFit/>
          </a:bodyPr>
          <a:lstStyle/>
          <a:p>
            <a:pPr algn="ctr"/>
            <a:r>
              <a:rPr lang="en-GB" dirty="0">
                <a:solidFill>
                  <a:schemeClr val="bg1"/>
                </a:solidFill>
                <a:latin typeface="Cambria" panose="02040503050406030204" pitchFamily="18" charset="0"/>
              </a:rPr>
              <a:t>Joan </a:t>
            </a:r>
            <a:r>
              <a:rPr lang="en-GB" dirty="0" err="1">
                <a:solidFill>
                  <a:schemeClr val="bg1"/>
                </a:solidFill>
                <a:latin typeface="Cambria" panose="02040503050406030204" pitchFamily="18" charset="0"/>
              </a:rPr>
              <a:t>Blaeu</a:t>
            </a:r>
            <a:r>
              <a:rPr lang="en-GB" dirty="0">
                <a:solidFill>
                  <a:schemeClr val="bg1"/>
                </a:solidFill>
                <a:latin typeface="Cambria" panose="02040503050406030204" pitchFamily="18" charset="0"/>
              </a:rPr>
              <a:t>, </a:t>
            </a:r>
            <a:br>
              <a:rPr lang="en-GB" dirty="0">
                <a:solidFill>
                  <a:schemeClr val="bg1"/>
                </a:solidFill>
                <a:latin typeface="Cambria" panose="02040503050406030204" pitchFamily="18" charset="0"/>
              </a:rPr>
            </a:br>
            <a:r>
              <a:rPr lang="en-GB" i="1" dirty="0">
                <a:solidFill>
                  <a:schemeClr val="bg1"/>
                </a:solidFill>
                <a:latin typeface="Cambria" panose="02040503050406030204" pitchFamily="18" charset="0"/>
              </a:rPr>
              <a:t>Atlas </a:t>
            </a:r>
            <a:r>
              <a:rPr lang="en-GB" i="1" dirty="0" err="1">
                <a:solidFill>
                  <a:schemeClr val="bg1"/>
                </a:solidFill>
                <a:latin typeface="Cambria" panose="02040503050406030204" pitchFamily="18" charset="0"/>
              </a:rPr>
              <a:t>Maior</a:t>
            </a:r>
            <a:r>
              <a:rPr lang="en-GB" i="1" dirty="0">
                <a:solidFill>
                  <a:schemeClr val="bg1"/>
                </a:solidFill>
                <a:latin typeface="Cambria" panose="02040503050406030204" pitchFamily="18" charset="0"/>
              </a:rPr>
              <a:t>, </a:t>
            </a:r>
            <a:r>
              <a:rPr lang="en-GB" i="1" dirty="0" err="1">
                <a:solidFill>
                  <a:schemeClr val="bg1"/>
                </a:solidFill>
                <a:latin typeface="Cambria" panose="02040503050406030204" pitchFamily="18" charset="0"/>
              </a:rPr>
              <a:t>sive</a:t>
            </a:r>
            <a:r>
              <a:rPr lang="en-GB" i="1" dirty="0">
                <a:solidFill>
                  <a:schemeClr val="bg1"/>
                </a:solidFill>
                <a:latin typeface="Cambria" panose="02040503050406030204" pitchFamily="18" charset="0"/>
              </a:rPr>
              <a:t> Cosmographia </a:t>
            </a:r>
            <a:r>
              <a:rPr lang="en-GB" i="1" dirty="0" err="1">
                <a:solidFill>
                  <a:schemeClr val="bg1"/>
                </a:solidFill>
                <a:latin typeface="Cambria" panose="02040503050406030204" pitchFamily="18" charset="0"/>
              </a:rPr>
              <a:t>Blaviana</a:t>
            </a:r>
            <a:r>
              <a:rPr lang="en-GB" i="1" dirty="0">
                <a:solidFill>
                  <a:schemeClr val="bg1"/>
                </a:solidFill>
                <a:latin typeface="Cambria" panose="02040503050406030204" pitchFamily="18" charset="0"/>
              </a:rPr>
              <a:t>, qua </a:t>
            </a:r>
            <a:r>
              <a:rPr lang="en-GB" i="1" dirty="0" err="1">
                <a:solidFill>
                  <a:schemeClr val="bg1"/>
                </a:solidFill>
                <a:latin typeface="Cambria" panose="02040503050406030204" pitchFamily="18" charset="0"/>
              </a:rPr>
              <a:t>solum</a:t>
            </a:r>
            <a:r>
              <a:rPr lang="en-GB" i="1" dirty="0">
                <a:solidFill>
                  <a:schemeClr val="bg1"/>
                </a:solidFill>
                <a:latin typeface="Cambria" panose="02040503050406030204" pitchFamily="18" charset="0"/>
              </a:rPr>
              <a:t>, </a:t>
            </a:r>
            <a:r>
              <a:rPr lang="en-GB" i="1" dirty="0" err="1">
                <a:solidFill>
                  <a:schemeClr val="bg1"/>
                </a:solidFill>
                <a:latin typeface="Cambria" panose="02040503050406030204" pitchFamily="18" charset="0"/>
              </a:rPr>
              <a:t>salum</a:t>
            </a:r>
            <a:r>
              <a:rPr lang="en-GB" i="1" dirty="0">
                <a:solidFill>
                  <a:schemeClr val="bg1"/>
                </a:solidFill>
                <a:latin typeface="Cambria" panose="02040503050406030204" pitchFamily="18" charset="0"/>
              </a:rPr>
              <a:t>, </a:t>
            </a:r>
            <a:r>
              <a:rPr lang="en-GB" i="1" dirty="0" err="1">
                <a:solidFill>
                  <a:schemeClr val="bg1"/>
                </a:solidFill>
                <a:latin typeface="Cambria" panose="02040503050406030204" pitchFamily="18" charset="0"/>
              </a:rPr>
              <a:t>coelum</a:t>
            </a:r>
            <a:r>
              <a:rPr lang="en-GB" i="1" dirty="0">
                <a:solidFill>
                  <a:schemeClr val="bg1"/>
                </a:solidFill>
                <a:latin typeface="Cambria" panose="02040503050406030204" pitchFamily="18" charset="0"/>
              </a:rPr>
              <a:t>, </a:t>
            </a:r>
            <a:r>
              <a:rPr lang="en-GB" i="1" dirty="0" err="1">
                <a:solidFill>
                  <a:schemeClr val="bg1"/>
                </a:solidFill>
                <a:latin typeface="Cambria" panose="02040503050406030204" pitchFamily="18" charset="0"/>
              </a:rPr>
              <a:t>accuratissime</a:t>
            </a:r>
            <a:r>
              <a:rPr lang="en-GB" i="1" dirty="0">
                <a:solidFill>
                  <a:schemeClr val="bg1"/>
                </a:solidFill>
                <a:latin typeface="Cambria" panose="02040503050406030204" pitchFamily="18" charset="0"/>
              </a:rPr>
              <a:t> </a:t>
            </a:r>
            <a:r>
              <a:rPr lang="en-GB" i="1" dirty="0" err="1">
                <a:solidFill>
                  <a:schemeClr val="bg1"/>
                </a:solidFill>
                <a:latin typeface="Cambria" panose="02040503050406030204" pitchFamily="18" charset="0"/>
              </a:rPr>
              <a:t>describuntur</a:t>
            </a:r>
            <a:r>
              <a:rPr lang="nl-NL" dirty="0">
                <a:solidFill>
                  <a:schemeClr val="bg1"/>
                </a:solidFill>
                <a:latin typeface="Cambria" panose="02040503050406030204" pitchFamily="18" charset="0"/>
              </a:rPr>
              <a:t> </a:t>
            </a:r>
            <a:br>
              <a:rPr lang="nl-NL" dirty="0">
                <a:solidFill>
                  <a:schemeClr val="bg1"/>
                </a:solidFill>
                <a:latin typeface="Cambria" panose="02040503050406030204" pitchFamily="18" charset="0"/>
              </a:rPr>
            </a:br>
            <a:r>
              <a:rPr lang="nl-NL" dirty="0">
                <a:solidFill>
                  <a:schemeClr val="bg1"/>
                </a:solidFill>
                <a:latin typeface="Cambria" panose="02040503050406030204" pitchFamily="18" charset="0"/>
              </a:rPr>
              <a:t>(Amsterdam: </a:t>
            </a:r>
            <a:r>
              <a:rPr lang="nl-NL" dirty="0" err="1">
                <a:solidFill>
                  <a:schemeClr val="bg1"/>
                </a:solidFill>
                <a:latin typeface="Cambria" panose="02040503050406030204" pitchFamily="18" charset="0"/>
              </a:rPr>
              <a:t>Blaeu</a:t>
            </a:r>
            <a:r>
              <a:rPr lang="nl-NL" dirty="0">
                <a:solidFill>
                  <a:schemeClr val="bg1"/>
                </a:solidFill>
                <a:latin typeface="Cambria" panose="02040503050406030204" pitchFamily="18" charset="0"/>
              </a:rPr>
              <a:t>, 1662 </a:t>
            </a:r>
            <a:r>
              <a:rPr lang="nl-NL" dirty="0" err="1">
                <a:solidFill>
                  <a:schemeClr val="bg1"/>
                </a:solidFill>
                <a:latin typeface="Cambria" panose="02040503050406030204" pitchFamily="18" charset="0"/>
              </a:rPr>
              <a:t>onwards</a:t>
            </a:r>
            <a:r>
              <a:rPr lang="nl-NL" dirty="0">
                <a:solidFill>
                  <a:schemeClr val="bg1"/>
                </a:solidFill>
                <a:latin typeface="Cambria" panose="02040503050406030204" pitchFamily="18" charset="0"/>
              </a:rPr>
              <a:t>).</a:t>
            </a:r>
          </a:p>
        </p:txBody>
      </p:sp>
      <p:pic>
        <p:nvPicPr>
          <p:cNvPr id="5" name="Afbeelding 4">
            <a:extLst>
              <a:ext uri="{FF2B5EF4-FFF2-40B4-BE49-F238E27FC236}">
                <a16:creationId xmlns:a16="http://schemas.microsoft.com/office/drawing/2014/main" id="{E574A6A1-3793-5C4F-8C57-FB2438290D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9734" y="335799"/>
            <a:ext cx="7687732" cy="5250815"/>
          </a:xfrm>
          <a:prstGeom prst="rect">
            <a:avLst/>
          </a:prstGeom>
        </p:spPr>
      </p:pic>
    </p:spTree>
    <p:extLst>
      <p:ext uri="{BB962C8B-B14F-4D97-AF65-F5344CB8AC3E}">
        <p14:creationId xmlns:p14="http://schemas.microsoft.com/office/powerpoint/2010/main" val="3089616075"/>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2332</TotalTime>
  <Words>621</Words>
  <Application>Microsoft Macintosh PowerPoint</Application>
  <PresentationFormat>Breedbeeld</PresentationFormat>
  <Paragraphs>16</Paragraphs>
  <Slides>13</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13</vt:i4>
      </vt:variant>
    </vt:vector>
  </HeadingPairs>
  <TitlesOfParts>
    <vt:vector size="19" baseType="lpstr">
      <vt:lpstr>Calibri</vt:lpstr>
      <vt:lpstr>Cambria</vt:lpstr>
      <vt:lpstr>Corbel</vt:lpstr>
      <vt:lpstr>Times New Roman</vt:lpstr>
      <vt:lpstr>Wingdings 2</vt:lpstr>
      <vt:lpstr>Frame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HP</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Broadening Horizons through Books:  town atlases in the 16th - 17th century</dc:title>
  <dc:creator>G</dc:creator>
  <cp:lastModifiedBy>Gloria Moorman</cp:lastModifiedBy>
  <cp:revision>223</cp:revision>
  <dcterms:created xsi:type="dcterms:W3CDTF">2015-04-27T08:49:19Z</dcterms:created>
  <dcterms:modified xsi:type="dcterms:W3CDTF">2019-01-23T15:08:50Z</dcterms:modified>
</cp:coreProperties>
</file>