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0" d="100"/>
          <a:sy n="80" d="100"/>
        </p:scale>
        <p:origin x="-192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C295150-4FD7-4802-B0EB-D52217513A72}" type="datetime1">
              <a:rPr lang="en-US" smtClean="0"/>
              <a:pPr/>
              <a:t>18/01/19</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36DD0FD-55B0-48C4-8AF2-8A69533EDFC3}" type="slidenum">
              <a:rPr lang="en-US" smtClean="0"/>
              <a:pPr/>
              <a:t>‹#›</a:t>
            </a:fld>
            <a:endParaRPr lang="en-US"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GB"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461895A-832A-4167-BE9B-7448CA062309}" type="datetime1">
              <a:rPr lang="en-US" smtClean="0"/>
              <a:pPr/>
              <a:t>18/01/19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27571FF-D602-4BB6-9683-7A1E909D4296}" type="datetime1">
              <a:rPr lang="en-US" smtClean="0"/>
              <a:pPr/>
              <a:t>18/01/19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C392BEB-5202-498C-89F7-BBD3BEE1B887}" type="datetime1">
              <a:rPr lang="en-US" smtClean="0"/>
              <a:pPr/>
              <a:t>18/01/19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
        <p:nvSpPr>
          <p:cNvPr id="11" name="Title 10"/>
          <p:cNvSpPr>
            <a:spLocks noGrp="1"/>
          </p:cNvSpPr>
          <p:nvPr>
            <p:ph type="title"/>
          </p:nvPr>
        </p:nvSpPr>
        <p:spPr/>
        <p:txBody>
          <a:bodyPr/>
          <a:lstStyle/>
          <a:p>
            <a:r>
              <a:rPr lang="en-GB"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GB"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242B6C6-10FF-4510-A888-F0B9C6A788B0}" type="datetime1">
              <a:rPr lang="en-US" smtClean="0"/>
              <a:pPr/>
              <a:t>18/01/19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2847B31-A4E1-4FCE-8661-5EC33A675437}" type="datetime1">
              <a:rPr lang="en-US" smtClean="0"/>
              <a:pPr/>
              <a:t>18/01/19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GB"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pPr/>
              <a:t>18/01/19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6DD0FD-55B0-48C4-8AF2-8A69533EDFC3}"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Date Placeholder 2"/>
          <p:cNvSpPr>
            <a:spLocks noGrp="1"/>
          </p:cNvSpPr>
          <p:nvPr>
            <p:ph type="dt" sz="half" idx="10"/>
          </p:nvPr>
        </p:nvSpPr>
        <p:spPr/>
        <p:txBody>
          <a:bodyPr/>
          <a:lstStyle/>
          <a:p>
            <a:fld id="{E10B34F3-05F7-41C1-B84E-68CE2E00C83C}" type="datetime1">
              <a:rPr lang="en-US" smtClean="0"/>
              <a:pPr/>
              <a:t>18/01/19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6DD0FD-55B0-48C4-8AF2-8A69533EDFC3}"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pPr/>
              <a:t>18/01/19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GB"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1E57738-F4B0-48EA-9B71-E0F723F8BF6C}" type="datetime1">
              <a:rPr lang="en-US" smtClean="0"/>
              <a:pPr/>
              <a:t>18/01/19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GB"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600D5EF-7D26-425F-8C45-B9312ACE18BC}" type="datetime1">
              <a:rPr lang="en-US" smtClean="0"/>
              <a:pPr/>
              <a:t>18/01/19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GB"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F1909345-DEE0-4B07-8E32-441AC9DA095E}" type="datetime1">
              <a:rPr lang="en-US" smtClean="0"/>
              <a:pPr/>
              <a:t>18/01/19</a:t>
            </a:fld>
            <a:endParaRPr lang="en-US"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36DD0FD-55B0-48C4-8AF2-8A69533EDFC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3341" y="1482987"/>
            <a:ext cx="6777318" cy="1731982"/>
          </a:xfrm>
        </p:spPr>
        <p:txBody>
          <a:bodyPr/>
          <a:lstStyle/>
          <a:p>
            <a:r>
              <a:rPr lang="en-US" sz="4800" dirty="0" smtClean="0"/>
              <a:t>‘John Milton and the Ancient World’</a:t>
            </a:r>
            <a:r>
              <a:rPr lang="en-US" dirty="0" smtClean="0"/>
              <a:t/>
            </a:r>
            <a:br>
              <a:rPr lang="en-US" dirty="0" smtClean="0"/>
            </a:br>
            <a:r>
              <a:rPr lang="en-US" sz="3200" dirty="0" smtClean="0"/>
              <a:t>Renaissance Reinterpretations of the Ancient World</a:t>
            </a:r>
            <a:endParaRPr lang="en-US" sz="3200" dirty="0"/>
          </a:p>
        </p:txBody>
      </p:sp>
      <p:sp>
        <p:nvSpPr>
          <p:cNvPr id="3" name="Subtitle 2"/>
          <p:cNvSpPr>
            <a:spLocks noGrp="1"/>
          </p:cNvSpPr>
          <p:nvPr>
            <p:ph type="subTitle" idx="1"/>
          </p:nvPr>
        </p:nvSpPr>
        <p:spPr>
          <a:xfrm>
            <a:off x="1371600" y="4228237"/>
            <a:ext cx="6400800" cy="1752600"/>
          </a:xfrm>
        </p:spPr>
        <p:txBody>
          <a:bodyPr/>
          <a:lstStyle/>
          <a:p>
            <a:r>
              <a:rPr lang="en-US" dirty="0" smtClean="0"/>
              <a:t>Dr. Katie Forsyth</a:t>
            </a:r>
          </a:p>
          <a:p>
            <a:r>
              <a:rPr lang="en-US" dirty="0" smtClean="0"/>
              <a:t>Teaching Fellow in Medieval and Early Modern Literature</a:t>
            </a:r>
          </a:p>
          <a:p>
            <a:r>
              <a:rPr lang="en-US" dirty="0" err="1" smtClean="0"/>
              <a:t>K.Forsyth@warwick.ac.uk</a:t>
            </a:r>
            <a:endParaRPr lang="en-US" dirty="0" smtClean="0"/>
          </a:p>
        </p:txBody>
      </p:sp>
      <p:sp>
        <p:nvSpPr>
          <p:cNvPr id="4" name="TextBox 3"/>
          <p:cNvSpPr txBox="1"/>
          <p:nvPr/>
        </p:nvSpPr>
        <p:spPr>
          <a:xfrm>
            <a:off x="5810250" y="33655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19019101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Up to 1629 – clear preference for poems in languages other than English:</a:t>
            </a:r>
          </a:p>
          <a:p>
            <a:pPr lvl="1"/>
            <a:r>
              <a:rPr lang="en-US" dirty="0" smtClean="0"/>
              <a:t>1 poem in Greek</a:t>
            </a:r>
          </a:p>
          <a:p>
            <a:pPr lvl="1"/>
            <a:r>
              <a:rPr lang="en-US" dirty="0" smtClean="0"/>
              <a:t>6 in Italian</a:t>
            </a:r>
          </a:p>
          <a:p>
            <a:pPr lvl="1"/>
            <a:r>
              <a:rPr lang="en-US" dirty="0" smtClean="0"/>
              <a:t>19 in Latin</a:t>
            </a:r>
          </a:p>
          <a:p>
            <a:pPr lvl="1"/>
            <a:r>
              <a:rPr lang="en-US" dirty="0" smtClean="0"/>
              <a:t>7 in English (3 translations)</a:t>
            </a:r>
          </a:p>
          <a:p>
            <a:pPr lvl="1"/>
            <a:endParaRPr lang="en-US" dirty="0" smtClean="0"/>
          </a:p>
          <a:p>
            <a:pPr lvl="1"/>
            <a:r>
              <a:rPr lang="en-US" dirty="0" smtClean="0"/>
              <a:t>Then after 1629, a clear move towards vernacular poetry.  Just one poem in Latin between 1629 and 1637-38.</a:t>
            </a:r>
          </a:p>
        </p:txBody>
      </p:sp>
      <p:sp>
        <p:nvSpPr>
          <p:cNvPr id="3" name="Title 2"/>
          <p:cNvSpPr>
            <a:spLocks noGrp="1"/>
          </p:cNvSpPr>
          <p:nvPr>
            <p:ph type="title"/>
          </p:nvPr>
        </p:nvSpPr>
        <p:spPr/>
        <p:txBody>
          <a:bodyPr/>
          <a:lstStyle/>
          <a:p>
            <a:r>
              <a:rPr lang="en-US" dirty="0" smtClean="0"/>
              <a:t>Milton’s Early Poetry</a:t>
            </a:r>
            <a:endParaRPr lang="en-US" dirty="0"/>
          </a:p>
        </p:txBody>
      </p:sp>
    </p:spTree>
    <p:extLst>
      <p:ext uri="{BB962C8B-B14F-4D97-AF65-F5344CB8AC3E}">
        <p14:creationId xmlns:p14="http://schemas.microsoft.com/office/powerpoint/2010/main" val="359136267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5501" b="5501"/>
          <a:stretch>
            <a:fillRect/>
          </a:stretch>
        </p:blipFill>
        <p:spPr/>
      </p:pic>
      <p:sp>
        <p:nvSpPr>
          <p:cNvPr id="3" name="Title 2"/>
          <p:cNvSpPr>
            <a:spLocks noGrp="1"/>
          </p:cNvSpPr>
          <p:nvPr>
            <p:ph type="title"/>
          </p:nvPr>
        </p:nvSpPr>
        <p:spPr/>
        <p:txBody>
          <a:bodyPr/>
          <a:lstStyle/>
          <a:p>
            <a:r>
              <a:rPr lang="en-US" dirty="0" smtClean="0"/>
              <a:t>Milton’s Early Poetry</a:t>
            </a:r>
            <a:endParaRPr lang="en-US" dirty="0"/>
          </a:p>
        </p:txBody>
      </p:sp>
    </p:spTree>
    <p:extLst>
      <p:ext uri="{BB962C8B-B14F-4D97-AF65-F5344CB8AC3E}">
        <p14:creationId xmlns:p14="http://schemas.microsoft.com/office/powerpoint/2010/main" val="127688996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Milton’s Early Poetry</a:t>
            </a:r>
            <a:endParaRPr lang="en-US" dirty="0"/>
          </a:p>
        </p:txBody>
      </p:sp>
      <p:pic>
        <p:nvPicPr>
          <p:cNvPr id="5" name="Picture 4"/>
          <p:cNvPicPr>
            <a:picLocks noChangeAspect="1"/>
          </p:cNvPicPr>
          <p:nvPr/>
        </p:nvPicPr>
        <p:blipFill>
          <a:blip r:embed="rId2"/>
          <a:stretch>
            <a:fillRect/>
          </a:stretch>
        </p:blipFill>
        <p:spPr>
          <a:xfrm>
            <a:off x="688490" y="2339975"/>
            <a:ext cx="3657600" cy="3848100"/>
          </a:xfrm>
          <a:prstGeom prst="rect">
            <a:avLst/>
          </a:prstGeom>
        </p:spPr>
      </p:pic>
      <p:sp>
        <p:nvSpPr>
          <p:cNvPr id="6" name="TextBox 5"/>
          <p:cNvSpPr txBox="1"/>
          <p:nvPr/>
        </p:nvSpPr>
        <p:spPr>
          <a:xfrm>
            <a:off x="952500" y="6429375"/>
            <a:ext cx="923037" cy="369332"/>
          </a:xfrm>
          <a:prstGeom prst="rect">
            <a:avLst/>
          </a:prstGeom>
          <a:noFill/>
        </p:spPr>
        <p:txBody>
          <a:bodyPr wrap="none" rtlCol="0">
            <a:spAutoFit/>
          </a:bodyPr>
          <a:lstStyle/>
          <a:p>
            <a:r>
              <a:rPr lang="en-US" dirty="0" smtClean="0"/>
              <a:t>Aurora</a:t>
            </a:r>
            <a:endParaRPr lang="en-US" dirty="0"/>
          </a:p>
        </p:txBody>
      </p:sp>
      <p:pic>
        <p:nvPicPr>
          <p:cNvPr id="7" name="Picture 6"/>
          <p:cNvPicPr>
            <a:picLocks noChangeAspect="1"/>
          </p:cNvPicPr>
          <p:nvPr/>
        </p:nvPicPr>
        <p:blipFill>
          <a:blip r:embed="rId3"/>
          <a:stretch>
            <a:fillRect/>
          </a:stretch>
        </p:blipFill>
        <p:spPr>
          <a:xfrm>
            <a:off x="4714875" y="2524124"/>
            <a:ext cx="4254500" cy="3190875"/>
          </a:xfrm>
          <a:prstGeom prst="rect">
            <a:avLst/>
          </a:prstGeom>
        </p:spPr>
      </p:pic>
      <p:sp>
        <p:nvSpPr>
          <p:cNvPr id="8" name="TextBox 7"/>
          <p:cNvSpPr txBox="1"/>
          <p:nvPr/>
        </p:nvSpPr>
        <p:spPr>
          <a:xfrm>
            <a:off x="6048375" y="6429375"/>
            <a:ext cx="941859" cy="369332"/>
          </a:xfrm>
          <a:prstGeom prst="rect">
            <a:avLst/>
          </a:prstGeom>
          <a:noFill/>
        </p:spPr>
        <p:txBody>
          <a:bodyPr wrap="none" rtlCol="0">
            <a:spAutoFit/>
          </a:bodyPr>
          <a:lstStyle/>
          <a:p>
            <a:r>
              <a:rPr lang="en-US" dirty="0" smtClean="0"/>
              <a:t>Zephyr</a:t>
            </a:r>
            <a:endParaRPr lang="en-US" dirty="0"/>
          </a:p>
        </p:txBody>
      </p:sp>
    </p:spTree>
    <p:extLst>
      <p:ext uri="{BB962C8B-B14F-4D97-AF65-F5344CB8AC3E}">
        <p14:creationId xmlns:p14="http://schemas.microsoft.com/office/powerpoint/2010/main" val="203224068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8125" y="2248347"/>
            <a:ext cx="8636000" cy="4435028"/>
          </a:xfrm>
        </p:spPr>
        <p:txBody>
          <a:bodyPr>
            <a:normAutofit fontScale="25000" lnSpcReduction="20000"/>
          </a:bodyPr>
          <a:lstStyle/>
          <a:p>
            <a:r>
              <a:rPr lang="en-US" sz="6400" dirty="0"/>
              <a:t>Book 1 – we start in media res – in the middle of things – I will come back to this term shortly - and we meet Satan and the fallen rebel angels in Hell.</a:t>
            </a:r>
            <a:endParaRPr lang="en-GB" sz="6400" dirty="0"/>
          </a:p>
          <a:p>
            <a:endParaRPr lang="en-GB" sz="6400" dirty="0"/>
          </a:p>
          <a:p>
            <a:r>
              <a:rPr lang="en-US" sz="6400" dirty="0"/>
              <a:t>Book 2 – Satan assembles a council of rebel angels and they decide their next step.  They decide Satan should go to explore the newly-created Earth.</a:t>
            </a:r>
            <a:endParaRPr lang="en-GB" sz="6400" dirty="0"/>
          </a:p>
          <a:p>
            <a:endParaRPr lang="en-GB" sz="6400" dirty="0"/>
          </a:p>
          <a:p>
            <a:r>
              <a:rPr lang="en-US" sz="6400" dirty="0"/>
              <a:t>Book 3 – We meet God and the Son for the first time and God prophesizes the fall of man, but explains to the Son that he gave Adam and Eve free will to stand or fall as they choose.  The son then offers himself to save mankind.  Satan reaches Earth.</a:t>
            </a:r>
            <a:endParaRPr lang="en-GB" sz="6400" dirty="0"/>
          </a:p>
          <a:p>
            <a:endParaRPr lang="en-GB" sz="6400" dirty="0"/>
          </a:p>
          <a:p>
            <a:r>
              <a:rPr lang="en-US" sz="6400" dirty="0"/>
              <a:t>Book 4 – Satan enters Eden and we see Adam and Eve for the first time.  Satan spies on them – and interestingly expresses strong emotions, particularly jealousy when watching them together.  However, Satan is caught and expelled from Eden</a:t>
            </a:r>
            <a:endParaRPr lang="en-GB" sz="6400" dirty="0"/>
          </a:p>
          <a:p>
            <a:endParaRPr lang="en-GB" sz="6400" dirty="0"/>
          </a:p>
          <a:p>
            <a:r>
              <a:rPr lang="en-US" sz="6400" dirty="0"/>
              <a:t>Book 5- the angel, Raphael, goes to Eden to warn Adam and Eve of Satan.  Raphael relates the story of the war in Heaven between Satan (then Lucifer) and God to Adam.</a:t>
            </a:r>
            <a:endParaRPr lang="en-GB" sz="6400" dirty="0"/>
          </a:p>
          <a:p>
            <a:endParaRPr lang="en-GB" sz="6400" dirty="0"/>
          </a:p>
          <a:p>
            <a:r>
              <a:rPr lang="en-US" sz="6400" dirty="0"/>
              <a:t>Book 6 – Raphael continues to recount the war in Heaven.</a:t>
            </a:r>
            <a:endParaRPr lang="en-GB" sz="6400" dirty="0"/>
          </a:p>
          <a:p>
            <a:endParaRPr lang="en-GB" sz="4300" dirty="0"/>
          </a:p>
        </p:txBody>
      </p:sp>
      <p:sp>
        <p:nvSpPr>
          <p:cNvPr id="3" name="Title 2"/>
          <p:cNvSpPr>
            <a:spLocks noGrp="1"/>
          </p:cNvSpPr>
          <p:nvPr>
            <p:ph type="title"/>
          </p:nvPr>
        </p:nvSpPr>
        <p:spPr/>
        <p:txBody>
          <a:bodyPr/>
          <a:lstStyle/>
          <a:p>
            <a:r>
              <a:rPr lang="en-US" dirty="0" smtClean="0"/>
              <a:t>Paradise Lost</a:t>
            </a:r>
            <a:endParaRPr lang="en-US" dirty="0"/>
          </a:p>
        </p:txBody>
      </p:sp>
    </p:spTree>
    <p:extLst>
      <p:ext uri="{BB962C8B-B14F-4D97-AF65-F5344CB8AC3E}">
        <p14:creationId xmlns:p14="http://schemas.microsoft.com/office/powerpoint/2010/main" val="74295838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387403"/>
          </a:xfrm>
        </p:spPr>
        <p:txBody>
          <a:bodyPr>
            <a:normAutofit fontScale="62500" lnSpcReduction="20000"/>
          </a:bodyPr>
          <a:lstStyle/>
          <a:p>
            <a:r>
              <a:rPr lang="en-US" sz="2600" dirty="0"/>
              <a:t>Book 7 – He describes the creation of the world to Adam.</a:t>
            </a:r>
            <a:endParaRPr lang="en-GB" sz="2600" dirty="0"/>
          </a:p>
          <a:p>
            <a:endParaRPr lang="en-GB" sz="2600" dirty="0"/>
          </a:p>
          <a:p>
            <a:r>
              <a:rPr lang="en-US" sz="2600" dirty="0"/>
              <a:t>Book 8 – He describes the creation of Adam and then Eve.</a:t>
            </a:r>
            <a:endParaRPr lang="en-GB" sz="2600" dirty="0"/>
          </a:p>
          <a:p>
            <a:endParaRPr lang="en-GB" sz="2600" dirty="0"/>
          </a:p>
          <a:p>
            <a:r>
              <a:rPr lang="en-US" sz="2600" dirty="0"/>
              <a:t>Book 9 – The Fall.  Satan returns to Eden disguised as a serpent and tempts Eve with the apple from the tree of knowledge – he tempts her with knowledge.  She eats the apple and falls and Adam quickly follows.  </a:t>
            </a:r>
            <a:endParaRPr lang="en-GB" sz="2600" dirty="0"/>
          </a:p>
          <a:p>
            <a:endParaRPr lang="en-GB" sz="2600" dirty="0"/>
          </a:p>
          <a:p>
            <a:r>
              <a:rPr lang="en-US" sz="2600" dirty="0"/>
              <a:t>Book 10 – God judges Adam and Eve and the allegorical figures of Sin and Death who have been gatekeepers to Hell until now build a bridge between Earth and Hell and enter Earth for the first time.  Satan returns to Hell and informs the rebel angels of his success, but God punishes them by turning them into snakes.</a:t>
            </a:r>
            <a:endParaRPr lang="en-GB" sz="2600" dirty="0"/>
          </a:p>
          <a:p>
            <a:endParaRPr lang="en-GB" sz="2600" dirty="0"/>
          </a:p>
          <a:p>
            <a:r>
              <a:rPr lang="en-US" sz="2600" dirty="0"/>
              <a:t>Book 11 – Michael is sent to Eden to expel Adam and Eve but he does show Adam the future (up until the Flood and Noah).</a:t>
            </a:r>
            <a:endParaRPr lang="en-GB" sz="2600" dirty="0"/>
          </a:p>
          <a:p>
            <a:endParaRPr lang="en-GB" sz="2600" dirty="0"/>
          </a:p>
          <a:p>
            <a:r>
              <a:rPr lang="en-US" sz="2600" dirty="0"/>
              <a:t>Book 12 – Michael shows Adam more of the future before Adam and Eve leave Paradise for ever hand-in-hand.   </a:t>
            </a:r>
            <a:endParaRPr lang="en-GB" sz="2600" dirty="0"/>
          </a:p>
          <a:p>
            <a:endParaRPr lang="en-US" dirty="0"/>
          </a:p>
          <a:p>
            <a:endParaRPr lang="en-US" dirty="0"/>
          </a:p>
        </p:txBody>
      </p:sp>
      <p:sp>
        <p:nvSpPr>
          <p:cNvPr id="3" name="Title 2"/>
          <p:cNvSpPr>
            <a:spLocks noGrp="1"/>
          </p:cNvSpPr>
          <p:nvPr>
            <p:ph type="title"/>
          </p:nvPr>
        </p:nvSpPr>
        <p:spPr/>
        <p:txBody>
          <a:bodyPr/>
          <a:lstStyle/>
          <a:p>
            <a:r>
              <a:rPr lang="en-US" dirty="0" smtClean="0"/>
              <a:t>Paradise Lost</a:t>
            </a:r>
            <a:endParaRPr lang="en-US" dirty="0"/>
          </a:p>
        </p:txBody>
      </p:sp>
    </p:spTree>
    <p:extLst>
      <p:ext uri="{BB962C8B-B14F-4D97-AF65-F5344CB8AC3E}">
        <p14:creationId xmlns:p14="http://schemas.microsoft.com/office/powerpoint/2010/main" val="375251321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Paradise Lost</a:t>
            </a:r>
            <a:endParaRPr lang="en-US" dirty="0"/>
          </a:p>
        </p:txBody>
      </p:sp>
      <p:pic>
        <p:nvPicPr>
          <p:cNvPr id="4" name="Picture 3"/>
          <p:cNvPicPr>
            <a:picLocks noChangeAspect="1"/>
          </p:cNvPicPr>
          <p:nvPr/>
        </p:nvPicPr>
        <p:blipFill>
          <a:blip r:embed="rId2"/>
          <a:stretch>
            <a:fillRect/>
          </a:stretch>
        </p:blipFill>
        <p:spPr>
          <a:xfrm>
            <a:off x="619125" y="2127250"/>
            <a:ext cx="3095625" cy="3095625"/>
          </a:xfrm>
          <a:prstGeom prst="rect">
            <a:avLst/>
          </a:prstGeom>
        </p:spPr>
      </p:pic>
      <p:sp>
        <p:nvSpPr>
          <p:cNvPr id="5" name="TextBox 4"/>
          <p:cNvSpPr txBox="1"/>
          <p:nvPr/>
        </p:nvSpPr>
        <p:spPr>
          <a:xfrm>
            <a:off x="688490" y="5969000"/>
            <a:ext cx="908271" cy="369332"/>
          </a:xfrm>
          <a:prstGeom prst="rect">
            <a:avLst/>
          </a:prstGeom>
          <a:noFill/>
        </p:spPr>
        <p:txBody>
          <a:bodyPr wrap="none" rtlCol="0">
            <a:spAutoFit/>
          </a:bodyPr>
          <a:lstStyle/>
          <a:p>
            <a:r>
              <a:rPr lang="en-US" dirty="0" smtClean="0"/>
              <a:t>Homer</a:t>
            </a:r>
            <a:endParaRPr lang="en-US" dirty="0"/>
          </a:p>
        </p:txBody>
      </p:sp>
      <p:pic>
        <p:nvPicPr>
          <p:cNvPr id="6" name="Picture 5"/>
          <p:cNvPicPr>
            <a:picLocks noChangeAspect="1"/>
          </p:cNvPicPr>
          <p:nvPr/>
        </p:nvPicPr>
        <p:blipFill>
          <a:blip r:embed="rId3"/>
          <a:stretch>
            <a:fillRect/>
          </a:stretch>
        </p:blipFill>
        <p:spPr>
          <a:xfrm>
            <a:off x="5127372" y="2127250"/>
            <a:ext cx="3095625" cy="3095625"/>
          </a:xfrm>
          <a:prstGeom prst="rect">
            <a:avLst/>
          </a:prstGeom>
        </p:spPr>
      </p:pic>
      <p:sp>
        <p:nvSpPr>
          <p:cNvPr id="7" name="TextBox 6"/>
          <p:cNvSpPr txBox="1"/>
          <p:nvPr/>
        </p:nvSpPr>
        <p:spPr>
          <a:xfrm>
            <a:off x="5127372" y="5969000"/>
            <a:ext cx="761747" cy="369332"/>
          </a:xfrm>
          <a:prstGeom prst="rect">
            <a:avLst/>
          </a:prstGeom>
          <a:noFill/>
        </p:spPr>
        <p:txBody>
          <a:bodyPr wrap="none" rtlCol="0">
            <a:spAutoFit/>
          </a:bodyPr>
          <a:lstStyle/>
          <a:p>
            <a:r>
              <a:rPr lang="en-US" dirty="0" smtClean="0"/>
              <a:t>Virgil</a:t>
            </a:r>
            <a:endParaRPr lang="en-US" dirty="0"/>
          </a:p>
        </p:txBody>
      </p:sp>
    </p:spTree>
    <p:extLst>
      <p:ext uri="{BB962C8B-B14F-4D97-AF65-F5344CB8AC3E}">
        <p14:creationId xmlns:p14="http://schemas.microsoft.com/office/powerpoint/2010/main" val="185574663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Paradise Lost</a:t>
            </a:r>
            <a:endParaRPr lang="en-US" dirty="0"/>
          </a:p>
        </p:txBody>
      </p:sp>
      <p:pic>
        <p:nvPicPr>
          <p:cNvPr id="6" name="Picture 5"/>
          <p:cNvPicPr>
            <a:picLocks noChangeAspect="1"/>
          </p:cNvPicPr>
          <p:nvPr/>
        </p:nvPicPr>
        <p:blipFill>
          <a:blip r:embed="rId2"/>
          <a:stretch>
            <a:fillRect/>
          </a:stretch>
        </p:blipFill>
        <p:spPr>
          <a:xfrm>
            <a:off x="3063875" y="2571749"/>
            <a:ext cx="3183548" cy="3762375"/>
          </a:xfrm>
          <a:prstGeom prst="rect">
            <a:avLst/>
          </a:prstGeom>
        </p:spPr>
      </p:pic>
      <p:sp>
        <p:nvSpPr>
          <p:cNvPr id="7" name="TextBox 6"/>
          <p:cNvSpPr txBox="1"/>
          <p:nvPr/>
        </p:nvSpPr>
        <p:spPr>
          <a:xfrm>
            <a:off x="6794500" y="3730625"/>
            <a:ext cx="1085003" cy="646331"/>
          </a:xfrm>
          <a:prstGeom prst="rect">
            <a:avLst/>
          </a:prstGeom>
          <a:noFill/>
        </p:spPr>
        <p:txBody>
          <a:bodyPr wrap="none" rtlCol="0">
            <a:spAutoFit/>
          </a:bodyPr>
          <a:lstStyle/>
          <a:p>
            <a:r>
              <a:rPr lang="en-US" dirty="0" smtClean="0"/>
              <a:t>Edmund </a:t>
            </a:r>
          </a:p>
          <a:p>
            <a:r>
              <a:rPr lang="en-US" dirty="0" smtClean="0"/>
              <a:t>Spenser</a:t>
            </a:r>
            <a:endParaRPr lang="en-US" dirty="0"/>
          </a:p>
        </p:txBody>
      </p:sp>
    </p:spTree>
    <p:extLst>
      <p:ext uri="{BB962C8B-B14F-4D97-AF65-F5344CB8AC3E}">
        <p14:creationId xmlns:p14="http://schemas.microsoft.com/office/powerpoint/2010/main" val="248315915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308028"/>
          </a:xfrm>
        </p:spPr>
        <p:txBody>
          <a:bodyPr>
            <a:normAutofit lnSpcReduction="10000"/>
          </a:bodyPr>
          <a:lstStyle/>
          <a:p>
            <a:r>
              <a:rPr lang="en-US" dirty="0" smtClean="0"/>
              <a:t>Long narrative poem</a:t>
            </a:r>
          </a:p>
          <a:p>
            <a:r>
              <a:rPr lang="en-US" dirty="0" smtClean="0"/>
              <a:t>Usually of national or universal importance</a:t>
            </a:r>
          </a:p>
          <a:p>
            <a:r>
              <a:rPr lang="en-US" dirty="0" smtClean="0"/>
              <a:t>Elevated and dignified style</a:t>
            </a:r>
          </a:p>
          <a:p>
            <a:r>
              <a:rPr lang="en-US" dirty="0" smtClean="0"/>
              <a:t>Makes use of extensive and detailed description – ‘catalogues’</a:t>
            </a:r>
          </a:p>
          <a:p>
            <a:r>
              <a:rPr lang="en-US" dirty="0" smtClean="0"/>
              <a:t>Extensive and detailed description of objects – ‘</a:t>
            </a:r>
            <a:r>
              <a:rPr lang="en-US" dirty="0" err="1" smtClean="0"/>
              <a:t>ekphrasis</a:t>
            </a:r>
            <a:r>
              <a:rPr lang="en-US" dirty="0" smtClean="0"/>
              <a:t>’</a:t>
            </a:r>
          </a:p>
          <a:p>
            <a:r>
              <a:rPr lang="en-US" dirty="0" smtClean="0"/>
              <a:t>Epic similes:</a:t>
            </a:r>
          </a:p>
          <a:p>
            <a:pPr lvl="1"/>
            <a:r>
              <a:rPr lang="en-US" dirty="0" smtClean="0"/>
              <a:t>“a detailed, often complex poetic comparison that unfolds over the course of several lines.”  </a:t>
            </a:r>
            <a:r>
              <a:rPr lang="en-US" dirty="0" err="1" smtClean="0"/>
              <a:t>poetryfoundation.org</a:t>
            </a:r>
            <a:endParaRPr lang="en-US" dirty="0" smtClean="0"/>
          </a:p>
          <a:p>
            <a:endParaRPr lang="en-US" dirty="0" smtClean="0"/>
          </a:p>
        </p:txBody>
      </p:sp>
      <p:sp>
        <p:nvSpPr>
          <p:cNvPr id="3" name="Title 2"/>
          <p:cNvSpPr>
            <a:spLocks noGrp="1"/>
          </p:cNvSpPr>
          <p:nvPr>
            <p:ph type="title"/>
          </p:nvPr>
        </p:nvSpPr>
        <p:spPr/>
        <p:txBody>
          <a:bodyPr/>
          <a:lstStyle/>
          <a:p>
            <a:r>
              <a:rPr lang="en-US" dirty="0" smtClean="0"/>
              <a:t>Paradise Lost</a:t>
            </a:r>
            <a:endParaRPr lang="en-US" dirty="0"/>
          </a:p>
        </p:txBody>
      </p:sp>
    </p:spTree>
    <p:extLst>
      <p:ext uri="{BB962C8B-B14F-4D97-AF65-F5344CB8AC3E}">
        <p14:creationId xmlns:p14="http://schemas.microsoft.com/office/powerpoint/2010/main" val="240149494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Epic simile – rebel angels as bees:</a:t>
            </a:r>
          </a:p>
          <a:p>
            <a:pPr marL="0" indent="0">
              <a:buNone/>
            </a:pPr>
            <a:r>
              <a:rPr lang="en-US" dirty="0" smtClean="0"/>
              <a:t>“As bees </a:t>
            </a:r>
          </a:p>
          <a:p>
            <a:pPr marL="0" indent="0">
              <a:buNone/>
            </a:pPr>
            <a:r>
              <a:rPr lang="en-US" dirty="0" smtClean="0"/>
              <a:t>in springtime, when the sun with Taurus rides,</a:t>
            </a:r>
          </a:p>
          <a:p>
            <a:pPr marL="0" indent="0">
              <a:buNone/>
            </a:pPr>
            <a:r>
              <a:rPr lang="en-US" dirty="0" smtClean="0"/>
              <a:t>Pour forth their populous youth above the hive</a:t>
            </a:r>
          </a:p>
          <a:p>
            <a:pPr marL="0" indent="0">
              <a:buNone/>
            </a:pPr>
            <a:r>
              <a:rPr lang="en-US" dirty="0" smtClean="0"/>
              <a:t>In clusters; they among fresh dews and flowers</a:t>
            </a:r>
          </a:p>
          <a:p>
            <a:pPr marL="0" indent="0">
              <a:buNone/>
            </a:pPr>
            <a:r>
              <a:rPr lang="en-US" dirty="0" smtClean="0"/>
              <a:t>Fly to and fro, or on the smoothed plank,</a:t>
            </a:r>
          </a:p>
          <a:p>
            <a:pPr marL="0" indent="0">
              <a:buNone/>
            </a:pPr>
            <a:r>
              <a:rPr lang="en-US" dirty="0" smtClean="0"/>
              <a:t>The suburb of their straw-built citadel,</a:t>
            </a:r>
          </a:p>
          <a:p>
            <a:pPr marL="0" indent="0">
              <a:buNone/>
            </a:pPr>
            <a:r>
              <a:rPr lang="en-US" dirty="0" smtClean="0"/>
              <a:t>New rubbed with balm, expatiate and confer </a:t>
            </a:r>
          </a:p>
          <a:p>
            <a:pPr marL="0" indent="0">
              <a:buNone/>
            </a:pPr>
            <a:r>
              <a:rPr lang="en-US" dirty="0" smtClean="0"/>
              <a:t>Their state affairs.”  (1.752-766)</a:t>
            </a:r>
            <a:endParaRPr lang="en-US" dirty="0"/>
          </a:p>
        </p:txBody>
      </p:sp>
      <p:sp>
        <p:nvSpPr>
          <p:cNvPr id="3" name="Title 2"/>
          <p:cNvSpPr>
            <a:spLocks noGrp="1"/>
          </p:cNvSpPr>
          <p:nvPr>
            <p:ph type="title"/>
          </p:nvPr>
        </p:nvSpPr>
        <p:spPr/>
        <p:txBody>
          <a:bodyPr/>
          <a:lstStyle/>
          <a:p>
            <a:r>
              <a:rPr lang="en-US" dirty="0" smtClean="0"/>
              <a:t>Paradise Lost</a:t>
            </a:r>
            <a:endParaRPr lang="en-US" dirty="0"/>
          </a:p>
        </p:txBody>
      </p:sp>
    </p:spTree>
    <p:extLst>
      <p:ext uri="{BB962C8B-B14F-4D97-AF65-F5344CB8AC3E}">
        <p14:creationId xmlns:p14="http://schemas.microsoft.com/office/powerpoint/2010/main" val="272005116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371528"/>
          </a:xfrm>
        </p:spPr>
        <p:txBody>
          <a:bodyPr>
            <a:normAutofit fontScale="85000" lnSpcReduction="20000"/>
          </a:bodyPr>
          <a:lstStyle/>
          <a:p>
            <a:r>
              <a:rPr lang="en-US" dirty="0" smtClean="0"/>
              <a:t>Invocation of the muse:</a:t>
            </a:r>
          </a:p>
          <a:p>
            <a:pPr marL="0" indent="0">
              <a:buNone/>
            </a:pPr>
            <a:endParaRPr lang="en-US" dirty="0" smtClean="0"/>
          </a:p>
          <a:p>
            <a:r>
              <a:rPr lang="en-US" dirty="0" smtClean="0"/>
              <a:t>“Sing, goddess, the anger of Peleus’ son Achilles and its devastation, which put pains </a:t>
            </a:r>
            <a:r>
              <a:rPr lang="en-US" dirty="0" err="1" smtClean="0"/>
              <a:t>thousandfold</a:t>
            </a:r>
            <a:r>
              <a:rPr lang="en-US" dirty="0" smtClean="0"/>
              <a:t> upon the </a:t>
            </a:r>
            <a:r>
              <a:rPr lang="en-US" dirty="0" err="1" smtClean="0"/>
              <a:t>Achaians</a:t>
            </a:r>
            <a:r>
              <a:rPr lang="en-US" dirty="0" smtClean="0"/>
              <a:t>.”  	</a:t>
            </a:r>
            <a:r>
              <a:rPr lang="en-US" i="1" dirty="0" smtClean="0"/>
              <a:t>The Iliad</a:t>
            </a:r>
          </a:p>
          <a:p>
            <a:pPr marL="0" indent="0">
              <a:buNone/>
            </a:pPr>
            <a:endParaRPr lang="en-US" i="1" dirty="0" smtClean="0"/>
          </a:p>
          <a:p>
            <a:r>
              <a:rPr lang="en-US" dirty="0" smtClean="0"/>
              <a:t>“Tell me, Muse, of the man of many ways, who was driven far journeys, after he had sacked Troy’s sacred citadel.”  </a:t>
            </a:r>
          </a:p>
          <a:p>
            <a:pPr marL="0" indent="0">
              <a:buNone/>
            </a:pPr>
            <a:r>
              <a:rPr lang="en-US" i="1" dirty="0"/>
              <a:t>	</a:t>
            </a:r>
            <a:r>
              <a:rPr lang="en-US" i="1" dirty="0" smtClean="0"/>
              <a:t>The Odyssey</a:t>
            </a:r>
          </a:p>
          <a:p>
            <a:pPr marL="0" indent="0">
              <a:buNone/>
            </a:pPr>
            <a:endParaRPr lang="en-US" i="1" dirty="0" smtClean="0"/>
          </a:p>
          <a:p>
            <a:r>
              <a:rPr lang="en-US" dirty="0" smtClean="0"/>
              <a:t>“Tell me the causes now, O Muse, how galled in her divine pride, and how sore at heart from her old wound, the queen of Gods compelled him – a man apart, devoted to his mission- to undergo so many perilous days and enter on so many trials.”  </a:t>
            </a:r>
          </a:p>
          <a:p>
            <a:pPr marL="0" indent="0">
              <a:buNone/>
            </a:pPr>
            <a:r>
              <a:rPr lang="en-US" i="1" dirty="0"/>
              <a:t>	</a:t>
            </a:r>
            <a:r>
              <a:rPr lang="en-US" i="1" dirty="0" smtClean="0"/>
              <a:t>The </a:t>
            </a:r>
            <a:r>
              <a:rPr lang="en-US" i="1" dirty="0" err="1" smtClean="0"/>
              <a:t>Aeneid</a:t>
            </a:r>
            <a:endParaRPr lang="en-US" i="1" dirty="0"/>
          </a:p>
        </p:txBody>
      </p:sp>
      <p:sp>
        <p:nvSpPr>
          <p:cNvPr id="3" name="Title 2"/>
          <p:cNvSpPr>
            <a:spLocks noGrp="1"/>
          </p:cNvSpPr>
          <p:nvPr>
            <p:ph type="title"/>
          </p:nvPr>
        </p:nvSpPr>
        <p:spPr/>
        <p:txBody>
          <a:bodyPr/>
          <a:lstStyle/>
          <a:p>
            <a:r>
              <a:rPr lang="en-US" dirty="0" smtClean="0"/>
              <a:t>Paradise Lost</a:t>
            </a:r>
            <a:endParaRPr lang="en-US" dirty="0"/>
          </a:p>
        </p:txBody>
      </p:sp>
    </p:spTree>
    <p:extLst>
      <p:ext uri="{BB962C8B-B14F-4D97-AF65-F5344CB8AC3E}">
        <p14:creationId xmlns:p14="http://schemas.microsoft.com/office/powerpoint/2010/main" val="268042052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1.  Biography of John Milton</a:t>
            </a:r>
          </a:p>
          <a:p>
            <a:pPr marL="0" indent="0">
              <a:buNone/>
            </a:pPr>
            <a:endParaRPr lang="en-US" sz="3200" dirty="0" smtClean="0"/>
          </a:p>
          <a:p>
            <a:r>
              <a:rPr lang="en-US" sz="3200" dirty="0" smtClean="0"/>
              <a:t>2.  Introduction to Milton’s earlier poetry – </a:t>
            </a:r>
            <a:r>
              <a:rPr lang="en-US" sz="3200" i="1" dirty="0" err="1" smtClean="0"/>
              <a:t>L’Allegro</a:t>
            </a:r>
            <a:r>
              <a:rPr lang="en-US" sz="3200" dirty="0" smtClean="0"/>
              <a:t> and </a:t>
            </a:r>
            <a:r>
              <a:rPr lang="en-US" sz="3200" i="1" dirty="0" smtClean="0"/>
              <a:t>Il </a:t>
            </a:r>
            <a:r>
              <a:rPr lang="en-US" sz="3200" i="1" dirty="0" err="1" smtClean="0"/>
              <a:t>Penseroso</a:t>
            </a:r>
            <a:endParaRPr lang="en-US" sz="3200" i="1" dirty="0" smtClean="0"/>
          </a:p>
          <a:p>
            <a:pPr marL="0" indent="0">
              <a:buNone/>
            </a:pPr>
            <a:endParaRPr lang="en-US" sz="3200" i="1" dirty="0" smtClean="0"/>
          </a:p>
          <a:p>
            <a:r>
              <a:rPr lang="en-US" sz="3200" dirty="0" smtClean="0"/>
              <a:t>3.  Paradise Lost and the Epic Tradition</a:t>
            </a:r>
            <a:endParaRPr lang="en-US" sz="3200" dirty="0"/>
          </a:p>
        </p:txBody>
      </p:sp>
      <p:sp>
        <p:nvSpPr>
          <p:cNvPr id="3" name="Title 2"/>
          <p:cNvSpPr>
            <a:spLocks noGrp="1"/>
          </p:cNvSpPr>
          <p:nvPr>
            <p:ph type="title"/>
          </p:nvPr>
        </p:nvSpPr>
        <p:spPr/>
        <p:txBody>
          <a:bodyPr/>
          <a:lstStyle/>
          <a:p>
            <a:r>
              <a:rPr lang="en-US" dirty="0" smtClean="0"/>
              <a:t>Structure of Lecture</a:t>
            </a:r>
            <a:endParaRPr lang="en-US" dirty="0"/>
          </a:p>
        </p:txBody>
      </p:sp>
    </p:spTree>
    <p:extLst>
      <p:ext uri="{BB962C8B-B14F-4D97-AF65-F5344CB8AC3E}">
        <p14:creationId xmlns:p14="http://schemas.microsoft.com/office/powerpoint/2010/main" val="413778883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“Of man’s first disobedience and the fruit of that forbidden tree, whose mortal taste brought death into the world, and all our woe, with loss of Eden, till one greater man restore us, and regain the blissful seat, sing heavenly muse, that on the secret top of </a:t>
            </a:r>
            <a:r>
              <a:rPr lang="en-US" dirty="0" err="1" smtClean="0"/>
              <a:t>Oreb</a:t>
            </a:r>
            <a:r>
              <a:rPr lang="en-US" dirty="0" smtClean="0"/>
              <a:t>, or of Sinai, didst inspire that shepherd, who first taught the chosen seed, in the beginning how the heavens and earth rose out of Chaos..”  (1. 1-10)</a:t>
            </a:r>
            <a:endParaRPr lang="en-US" dirty="0"/>
          </a:p>
        </p:txBody>
      </p:sp>
      <p:sp>
        <p:nvSpPr>
          <p:cNvPr id="3" name="Title 2"/>
          <p:cNvSpPr>
            <a:spLocks noGrp="1"/>
          </p:cNvSpPr>
          <p:nvPr>
            <p:ph type="title"/>
          </p:nvPr>
        </p:nvSpPr>
        <p:spPr/>
        <p:txBody>
          <a:bodyPr/>
          <a:lstStyle/>
          <a:p>
            <a:r>
              <a:rPr lang="en-US" dirty="0" smtClean="0"/>
              <a:t>Paradise Lost</a:t>
            </a:r>
            <a:endParaRPr lang="en-US" dirty="0"/>
          </a:p>
        </p:txBody>
      </p:sp>
    </p:spTree>
    <p:extLst>
      <p:ext uri="{BB962C8B-B14F-4D97-AF65-F5344CB8AC3E}">
        <p14:creationId xmlns:p14="http://schemas.microsoft.com/office/powerpoint/2010/main" val="28879403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842124" y="15875"/>
            <a:ext cx="2301875" cy="2898270"/>
          </a:xfrm>
          <a:prstGeom prst="rect">
            <a:avLst/>
          </a:prstGeom>
        </p:spPr>
      </p:pic>
      <p:sp>
        <p:nvSpPr>
          <p:cNvPr id="2" name="Content Placeholder 1"/>
          <p:cNvSpPr>
            <a:spLocks noGrp="1"/>
          </p:cNvSpPr>
          <p:nvPr>
            <p:ph idx="1"/>
          </p:nvPr>
        </p:nvSpPr>
        <p:spPr/>
        <p:txBody>
          <a:bodyPr>
            <a:normAutofit fontScale="92500" lnSpcReduction="10000"/>
          </a:bodyPr>
          <a:lstStyle/>
          <a:p>
            <a:r>
              <a:rPr lang="en-US" dirty="0" smtClean="0"/>
              <a:t>b. 9</a:t>
            </a:r>
            <a:r>
              <a:rPr lang="en-US" baseline="30000" dirty="0" smtClean="0"/>
              <a:t>th</a:t>
            </a:r>
            <a:r>
              <a:rPr lang="en-US" dirty="0" smtClean="0"/>
              <a:t> December, 1608.  Bread Street, London.</a:t>
            </a:r>
          </a:p>
          <a:p>
            <a:r>
              <a:rPr lang="en-US" dirty="0" smtClean="0"/>
              <a:t>Affluent family.</a:t>
            </a:r>
          </a:p>
          <a:p>
            <a:r>
              <a:rPr lang="en-US" dirty="0" smtClean="0"/>
              <a:t>Childhood filled with music and learning.</a:t>
            </a:r>
          </a:p>
          <a:p>
            <a:r>
              <a:rPr lang="en-US" dirty="0" smtClean="0"/>
              <a:t>Education began at home with private tutor.</a:t>
            </a:r>
          </a:p>
          <a:p>
            <a:r>
              <a:rPr lang="en-US" dirty="0" smtClean="0"/>
              <a:t>Then moved to St. Paul’s School.</a:t>
            </a:r>
          </a:p>
          <a:p>
            <a:pPr lvl="1"/>
            <a:r>
              <a:rPr lang="en-US" dirty="0" smtClean="0"/>
              <a:t>Principal goal: “the preparation of young men for public life through the study of classical languages and literature.” (Chaplin, p.282)</a:t>
            </a:r>
          </a:p>
          <a:p>
            <a:pPr lvl="1"/>
            <a:r>
              <a:rPr lang="en-US" dirty="0" smtClean="0"/>
              <a:t>“boys must be instructed in…Greek, of course, and Latin…because almost everything worth learning is set forth in these two languages.”  Erasmus.</a:t>
            </a:r>
          </a:p>
          <a:p>
            <a:pPr lvl="1"/>
            <a:endParaRPr lang="en-US" dirty="0" smtClean="0"/>
          </a:p>
        </p:txBody>
      </p:sp>
      <p:sp>
        <p:nvSpPr>
          <p:cNvPr id="3" name="Title 2"/>
          <p:cNvSpPr>
            <a:spLocks noGrp="1"/>
          </p:cNvSpPr>
          <p:nvPr>
            <p:ph type="title"/>
          </p:nvPr>
        </p:nvSpPr>
        <p:spPr>
          <a:xfrm>
            <a:off x="-190500" y="570156"/>
            <a:ext cx="7756263" cy="1054250"/>
          </a:xfrm>
        </p:spPr>
        <p:txBody>
          <a:bodyPr/>
          <a:lstStyle/>
          <a:p>
            <a:r>
              <a:rPr lang="en-US" dirty="0" smtClean="0"/>
              <a:t>John Milton</a:t>
            </a:r>
            <a:endParaRPr lang="en-US" dirty="0"/>
          </a:p>
        </p:txBody>
      </p:sp>
    </p:spTree>
    <p:extLst>
      <p:ext uri="{BB962C8B-B14F-4D97-AF65-F5344CB8AC3E}">
        <p14:creationId xmlns:p14="http://schemas.microsoft.com/office/powerpoint/2010/main" val="235823705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Age 11 – built on Latin grammar.  Started conversational Latin via Erasmus and Comedies of Terrence.  Also read Ovid’s </a:t>
            </a:r>
            <a:r>
              <a:rPr lang="en-US" dirty="0" err="1" smtClean="0"/>
              <a:t>Tristia</a:t>
            </a:r>
            <a:r>
              <a:rPr lang="en-US" dirty="0" smtClean="0"/>
              <a:t>.</a:t>
            </a:r>
          </a:p>
          <a:p>
            <a:r>
              <a:rPr lang="en-US" dirty="0" smtClean="0"/>
              <a:t>Age 12 – more poetry.  Started to read history.  Works such as Ovid’s Metamorphoses and Caesar for history.</a:t>
            </a:r>
          </a:p>
          <a:p>
            <a:r>
              <a:rPr lang="en-US" dirty="0" smtClean="0"/>
              <a:t>Age 13 – Sallust’s Histories and Virgil’s Eclogues.  Began study of Greek.</a:t>
            </a:r>
          </a:p>
          <a:p>
            <a:r>
              <a:rPr lang="en-US" dirty="0" smtClean="0"/>
              <a:t>Age 14 – Biblical Greek of New Testament.  Cicero, Martial, Virgil.</a:t>
            </a:r>
          </a:p>
          <a:p>
            <a:r>
              <a:rPr lang="en-US" dirty="0" smtClean="0"/>
              <a:t>Age 15 – Additional Greek dialects added to repertoire and relevant literature from those dialects.</a:t>
            </a:r>
          </a:p>
          <a:p>
            <a:r>
              <a:rPr lang="en-US" dirty="0" smtClean="0"/>
              <a:t>Age 16 – Studied Hebrew.  Read more widely in Greek Literature (Homer, Euripides, Isocrates, Demosthenes).  Latin satirists.  History reading in Greek. </a:t>
            </a:r>
            <a:endParaRPr lang="en-US" dirty="0"/>
          </a:p>
        </p:txBody>
      </p:sp>
      <p:sp>
        <p:nvSpPr>
          <p:cNvPr id="3" name="Title 2"/>
          <p:cNvSpPr>
            <a:spLocks noGrp="1"/>
          </p:cNvSpPr>
          <p:nvPr>
            <p:ph type="title"/>
          </p:nvPr>
        </p:nvSpPr>
        <p:spPr/>
        <p:txBody>
          <a:bodyPr/>
          <a:lstStyle/>
          <a:p>
            <a:r>
              <a:rPr lang="en-US" dirty="0" smtClean="0"/>
              <a:t>John Milton</a:t>
            </a:r>
            <a:endParaRPr lang="en-US" dirty="0"/>
          </a:p>
        </p:txBody>
      </p:sp>
    </p:spTree>
    <p:extLst>
      <p:ext uri="{BB962C8B-B14F-4D97-AF65-F5344CB8AC3E}">
        <p14:creationId xmlns:p14="http://schemas.microsoft.com/office/powerpoint/2010/main" val="131355568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894" r="894"/>
          <a:stretch>
            <a:fillRect/>
          </a:stretch>
        </p:blipFill>
        <p:spPr/>
      </p:pic>
      <p:sp>
        <p:nvSpPr>
          <p:cNvPr id="3" name="Title 2"/>
          <p:cNvSpPr>
            <a:spLocks noGrp="1"/>
          </p:cNvSpPr>
          <p:nvPr>
            <p:ph type="title"/>
          </p:nvPr>
        </p:nvSpPr>
        <p:spPr/>
        <p:txBody>
          <a:bodyPr/>
          <a:lstStyle/>
          <a:p>
            <a:r>
              <a:rPr lang="en-US" dirty="0" smtClean="0"/>
              <a:t>John Milton</a:t>
            </a:r>
            <a:endParaRPr lang="en-US" dirty="0"/>
          </a:p>
        </p:txBody>
      </p:sp>
      <p:sp>
        <p:nvSpPr>
          <p:cNvPr id="5" name="TextBox 4"/>
          <p:cNvSpPr txBox="1"/>
          <p:nvPr/>
        </p:nvSpPr>
        <p:spPr>
          <a:xfrm>
            <a:off x="1174750" y="6350000"/>
            <a:ext cx="3071649" cy="369332"/>
          </a:xfrm>
          <a:prstGeom prst="rect">
            <a:avLst/>
          </a:prstGeom>
          <a:noFill/>
        </p:spPr>
        <p:txBody>
          <a:bodyPr wrap="none" rtlCol="0">
            <a:spAutoFit/>
          </a:bodyPr>
          <a:lstStyle/>
          <a:p>
            <a:r>
              <a:rPr lang="en-US" dirty="0" smtClean="0"/>
              <a:t>Christ’s College, Cambridge</a:t>
            </a:r>
            <a:endParaRPr lang="en-US" dirty="0"/>
          </a:p>
        </p:txBody>
      </p:sp>
    </p:spTree>
    <p:extLst>
      <p:ext uri="{BB962C8B-B14F-4D97-AF65-F5344CB8AC3E}">
        <p14:creationId xmlns:p14="http://schemas.microsoft.com/office/powerpoint/2010/main" val="330291309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John Milton</a:t>
            </a:r>
            <a:endParaRPr lang="en-US" dirty="0"/>
          </a:p>
        </p:txBody>
      </p:sp>
      <p:pic>
        <p:nvPicPr>
          <p:cNvPr id="6" name="Content Placeholder 5"/>
          <p:cNvPicPr>
            <a:picLocks noGrp="1" noChangeAspect="1"/>
          </p:cNvPicPr>
          <p:nvPr>
            <p:ph idx="1"/>
          </p:nvPr>
        </p:nvPicPr>
        <p:blipFill>
          <a:blip r:embed="rId2"/>
          <a:srcRect t="9951" b="9951"/>
          <a:stretch>
            <a:fillRect/>
          </a:stretch>
        </p:blipFill>
        <p:spPr/>
      </p:pic>
      <p:sp>
        <p:nvSpPr>
          <p:cNvPr id="7" name="TextBox 6"/>
          <p:cNvSpPr txBox="1"/>
          <p:nvPr/>
        </p:nvSpPr>
        <p:spPr>
          <a:xfrm>
            <a:off x="699247" y="6212959"/>
            <a:ext cx="1051189" cy="369332"/>
          </a:xfrm>
          <a:prstGeom prst="rect">
            <a:avLst/>
          </a:prstGeom>
          <a:noFill/>
        </p:spPr>
        <p:txBody>
          <a:bodyPr wrap="none" rtlCol="0">
            <a:spAutoFit/>
          </a:bodyPr>
          <a:lstStyle/>
          <a:p>
            <a:r>
              <a:rPr lang="en-US" dirty="0" smtClean="0"/>
              <a:t>Florence</a:t>
            </a:r>
            <a:endParaRPr lang="en-US" dirty="0"/>
          </a:p>
        </p:txBody>
      </p:sp>
    </p:spTree>
    <p:extLst>
      <p:ext uri="{BB962C8B-B14F-4D97-AF65-F5344CB8AC3E}">
        <p14:creationId xmlns:p14="http://schemas.microsoft.com/office/powerpoint/2010/main" val="354183498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John Milton</a:t>
            </a:r>
            <a:endParaRPr lang="en-US" dirty="0"/>
          </a:p>
        </p:txBody>
      </p:sp>
      <p:pic>
        <p:nvPicPr>
          <p:cNvPr id="6" name="Picture 5"/>
          <p:cNvPicPr>
            <a:picLocks noChangeAspect="1"/>
          </p:cNvPicPr>
          <p:nvPr/>
        </p:nvPicPr>
        <p:blipFill>
          <a:blip r:embed="rId2"/>
          <a:stretch>
            <a:fillRect/>
          </a:stretch>
        </p:blipFill>
        <p:spPr>
          <a:xfrm>
            <a:off x="2619375" y="2203026"/>
            <a:ext cx="3508376" cy="4527973"/>
          </a:xfrm>
          <a:prstGeom prst="rect">
            <a:avLst/>
          </a:prstGeom>
        </p:spPr>
      </p:pic>
    </p:spTree>
    <p:extLst>
      <p:ext uri="{BB962C8B-B14F-4D97-AF65-F5344CB8AC3E}">
        <p14:creationId xmlns:p14="http://schemas.microsoft.com/office/powerpoint/2010/main" val="133794924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John Milton</a:t>
            </a:r>
            <a:endParaRPr lang="en-US" dirty="0"/>
          </a:p>
        </p:txBody>
      </p:sp>
      <p:pic>
        <p:nvPicPr>
          <p:cNvPr id="6" name="Picture 5"/>
          <p:cNvPicPr>
            <a:picLocks noChangeAspect="1"/>
          </p:cNvPicPr>
          <p:nvPr/>
        </p:nvPicPr>
        <p:blipFill>
          <a:blip r:embed="rId2"/>
          <a:stretch>
            <a:fillRect/>
          </a:stretch>
        </p:blipFill>
        <p:spPr>
          <a:xfrm>
            <a:off x="2349500" y="2644775"/>
            <a:ext cx="4445000" cy="3873500"/>
          </a:xfrm>
          <a:prstGeom prst="rect">
            <a:avLst/>
          </a:prstGeom>
        </p:spPr>
      </p:pic>
    </p:spTree>
    <p:extLst>
      <p:ext uri="{BB962C8B-B14F-4D97-AF65-F5344CB8AC3E}">
        <p14:creationId xmlns:p14="http://schemas.microsoft.com/office/powerpoint/2010/main" val="115407557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John Milton</a:t>
            </a:r>
            <a:endParaRPr lang="en-US" dirty="0"/>
          </a:p>
        </p:txBody>
      </p:sp>
      <p:pic>
        <p:nvPicPr>
          <p:cNvPr id="6" name="Picture 5"/>
          <p:cNvPicPr>
            <a:picLocks noChangeAspect="1"/>
          </p:cNvPicPr>
          <p:nvPr/>
        </p:nvPicPr>
        <p:blipFill>
          <a:blip r:embed="rId2"/>
          <a:stretch>
            <a:fillRect/>
          </a:stretch>
        </p:blipFill>
        <p:spPr>
          <a:xfrm>
            <a:off x="1546626" y="2307455"/>
            <a:ext cx="6216249" cy="4225107"/>
          </a:xfrm>
          <a:prstGeom prst="rect">
            <a:avLst/>
          </a:prstGeom>
        </p:spPr>
      </p:pic>
    </p:spTree>
    <p:extLst>
      <p:ext uri="{BB962C8B-B14F-4D97-AF65-F5344CB8AC3E}">
        <p14:creationId xmlns:p14="http://schemas.microsoft.com/office/powerpoint/2010/main" val="38586165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Hardcover.thmx</Template>
  <TotalTime>45</TotalTime>
  <Words>1030</Words>
  <Application>Microsoft Macintosh PowerPoint</Application>
  <PresentationFormat>On-screen Show (4:3)</PresentationFormat>
  <Paragraphs>104</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Hardcover</vt:lpstr>
      <vt:lpstr>‘John Milton and the Ancient World’ Renaissance Reinterpretations of the Ancient World</vt:lpstr>
      <vt:lpstr>Structure of Lecture</vt:lpstr>
      <vt:lpstr>John Milton</vt:lpstr>
      <vt:lpstr>John Milton</vt:lpstr>
      <vt:lpstr>John Milton</vt:lpstr>
      <vt:lpstr>John Milton</vt:lpstr>
      <vt:lpstr>John Milton</vt:lpstr>
      <vt:lpstr>John Milton</vt:lpstr>
      <vt:lpstr>John Milton</vt:lpstr>
      <vt:lpstr>Milton’s Early Poetry</vt:lpstr>
      <vt:lpstr>Milton’s Early Poetry</vt:lpstr>
      <vt:lpstr>Milton’s Early Poetry</vt:lpstr>
      <vt:lpstr>Paradise Lost</vt:lpstr>
      <vt:lpstr>Paradise Lost</vt:lpstr>
      <vt:lpstr>Paradise Lost</vt:lpstr>
      <vt:lpstr>Paradise Lost</vt:lpstr>
      <vt:lpstr>Paradise Lost</vt:lpstr>
      <vt:lpstr>Paradise Lost</vt:lpstr>
      <vt:lpstr>Paradise Lost</vt:lpstr>
      <vt:lpstr>Paradise Lost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Milton and the Ancient World</dc:title>
  <dc:creator>Katie Forsyth</dc:creator>
  <cp:lastModifiedBy>Katie Forsyth</cp:lastModifiedBy>
  <cp:revision>23</cp:revision>
  <dcterms:created xsi:type="dcterms:W3CDTF">2019-01-18T17:33:13Z</dcterms:created>
  <dcterms:modified xsi:type="dcterms:W3CDTF">2019-01-18T18:19:10Z</dcterms:modified>
</cp:coreProperties>
</file>