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58" r:id="rId4"/>
    <p:sldId id="263" r:id="rId5"/>
    <p:sldId id="261" r:id="rId6"/>
    <p:sldId id="265" r:id="rId7"/>
    <p:sldId id="267" r:id="rId8"/>
    <p:sldId id="260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2"/>
  </p:normalViewPr>
  <p:slideViewPr>
    <p:cSldViewPr snapToGrid="0" snapToObjects="1">
      <p:cViewPr varScale="1">
        <p:scale>
          <a:sx n="97" d="100"/>
          <a:sy n="97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5AFD8-5B5C-4D4C-937D-D7F5BF2080AA}" type="datetimeFigureOut">
              <a:t>16/01/19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4D21C-1E2D-BA4A-97E1-FA20F1F79B32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562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4D21C-1E2D-BA4A-97E1-FA20F1F79B32}" type="slidenum"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150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17298-3719-7A45-A30B-5D8F71240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95B27-A0B4-424F-8EA4-EAFDDD25F9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31EE7-3536-B947-A92D-AA4AF05D5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4EC92-0393-1B44-8928-C481C36F6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7E383-8E9D-3042-8EBA-F4EF64700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0124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C4DE9-4BAD-C043-BFF3-41A650427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AC4D2E-88CA-A845-8163-B6334781C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96D0F-E275-2547-8872-84E3F6453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710BC-B17B-FB48-9DF5-97936868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9E1C4-0565-A942-8D02-6FF23E8A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608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E4FCD5-CBE1-7E40-8993-B23A88B087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2AB88-2928-284B-9343-DD2278F239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8ACB-E795-0145-98D4-B1ADCC3C1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1BB84-D831-3347-A70D-A3E1856D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964C2-FBA3-894B-B107-7FB7FCB6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47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4EABE-E105-6E47-9788-B81F54D32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686D-3F38-854A-A20B-07F067F52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439B8-2732-7E43-A6BA-5CC8E3B75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CF8A6-340C-F342-8389-7342D71B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8DCA5-7394-344A-A58C-ACDB54B0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8307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1C812-AAE3-6943-A484-9A53B0451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5266C4-9FDA-F444-AEA9-9CB8FF620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71C53-671C-3D4D-B146-B26A4687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B0D2C-5AE4-C64D-9DA4-C32B7C362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3D06E-CB12-9C48-AE41-9BA6A67BB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05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D1B9A-7194-3742-B6AA-13DD0F35F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A809F-157C-7D44-AF3F-521A62F919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99D69-EB59-2145-88F2-2BF86CAE8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B2994-DC58-3E48-ABEB-A6D20A9F9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51E1E-BD64-5D4B-9756-209CAAEFB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9011A6-7A18-2742-A468-F298A25C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46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969B2-CAF9-B14D-AA8D-DBD80F39C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A5373B-8AAA-884C-8FE0-880190EB3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EEE0FD-1EDA-6548-8781-A82F9AEEF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1C5B7E-CD08-DA4B-A256-81A4A89FDD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40222-D91F-D44D-8803-A078CDCE6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4FD4B7-605A-0E4F-837A-F11637FE8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49580-7ADB-E241-B506-436F5074C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F89F17-FEF2-9348-86C1-B23AF0E3D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6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6F3B-036A-E947-AED0-87C2F721A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DD8D08-4C52-B945-98E8-E04411AD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EDA4D3-36A5-1641-BB73-3F219E3DB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F25E5F-B4A1-4947-93F3-F89A464CD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0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368136-5CA4-2D4B-A6D9-AD97582B4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3A296E-1594-B349-8202-537974622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F83A68-6F05-AF48-80F5-711A6FB63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70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66-672D-DB4D-85AA-E823321D6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7B2F1-B711-6947-A2BA-CAD8B0568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2C00B2-8BE3-514C-AD82-5E260B410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EA7998-04EC-834D-8DD1-3076CD603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C7298-59CC-EF4B-A47F-093177464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C31FB6-BCD4-304E-8A04-2B85B9985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8323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CC502-62A1-8B4D-897F-FC8928850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26968C-6DDF-3F40-A943-ADBA293BBC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15F470-22B8-904E-8A1A-489D8A6AB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F9D6F-6E33-B648-93A1-A1A457907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70300-0C69-4149-B82C-560A4C215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95226-41A9-7C46-8032-5C5BA012C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697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E92DFD-7EEE-7A4E-925A-8F0B6219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DC014-4A1D-C840-8BE1-00F66D998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F023B-6E44-174F-A3A6-2BF5A6373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2530F-A75C-2C44-A410-DB3473158947}" type="datetimeFigureOut">
              <a:t>16/01/19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B74F2-2A90-5F41-BF2F-DDE3E354B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19C6A-5E77-D54E-BC02-1780F4F8F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44447-A586-3F4F-AE97-D5A88AF4B2F5}" type="slidenum"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396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1E8B2-D557-0E47-8E78-29828DD467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b="1">
                <a:solidFill>
                  <a:schemeClr val="bg1"/>
                </a:solidFill>
              </a:rPr>
              <a:t>Renaissance Reinterpretations of the Ancient World</a:t>
            </a:r>
            <a:br>
              <a:rPr lang="it-IT"/>
            </a:b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35BAA-745D-F341-BBCF-929166EC64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FFC000"/>
              </a:gs>
              <a:gs pos="100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r>
              <a:rPr lang="it-IT" sz="3600">
                <a:latin typeface="Calisto MT" panose="02040603050505030304" pitchFamily="18" charset="77"/>
              </a:rPr>
              <a:t>Ariosto and the ancient world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EDC702-BFCB-8243-B4F4-77FFA888F021}"/>
              </a:ext>
            </a:extLst>
          </p:cNvPr>
          <p:cNvSpPr txBox="1"/>
          <p:nvPr/>
        </p:nvSpPr>
        <p:spPr>
          <a:xfrm>
            <a:off x="8386417" y="5825803"/>
            <a:ext cx="3460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Dr Maria Pavlova</a:t>
            </a:r>
          </a:p>
          <a:p>
            <a:r>
              <a:rPr lang="it-IT">
                <a:solidFill>
                  <a:schemeClr val="bg1"/>
                </a:solidFill>
              </a:rPr>
              <a:t>Maria.Pavlova@warwick.ac.uk</a:t>
            </a:r>
          </a:p>
        </p:txBody>
      </p:sp>
    </p:spTree>
    <p:extLst>
      <p:ext uri="{BB962C8B-B14F-4D97-AF65-F5344CB8AC3E}">
        <p14:creationId xmlns:p14="http://schemas.microsoft.com/office/powerpoint/2010/main" val="4137687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32CCDE-211C-FD4A-941A-08AE47120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544" y="0"/>
            <a:ext cx="5290646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D46F75-AD1B-2941-98EC-7B739C2B4E5A}"/>
              </a:ext>
            </a:extLst>
          </p:cNvPr>
          <p:cNvSpPr txBox="1"/>
          <p:nvPr/>
        </p:nvSpPr>
        <p:spPr>
          <a:xfrm>
            <a:off x="8521190" y="5808134"/>
            <a:ext cx="339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Palma il Vecchio,</a:t>
            </a:r>
            <a:r>
              <a:rPr lang="it-IT" i="1">
                <a:solidFill>
                  <a:schemeClr val="bg1"/>
                </a:solidFill>
              </a:rPr>
              <a:t> Portrait of a Poet</a:t>
            </a:r>
          </a:p>
          <a:p>
            <a:r>
              <a:rPr lang="it-IT">
                <a:solidFill>
                  <a:schemeClr val="bg1"/>
                </a:solidFill>
              </a:rPr>
              <a:t>(1516), National Gallery</a:t>
            </a:r>
          </a:p>
        </p:txBody>
      </p:sp>
    </p:spTree>
    <p:extLst>
      <p:ext uri="{BB962C8B-B14F-4D97-AF65-F5344CB8AC3E}">
        <p14:creationId xmlns:p14="http://schemas.microsoft.com/office/powerpoint/2010/main" val="413948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-20306"/>
            <a:ext cx="5078980" cy="6878306"/>
          </a:xfrm>
          <a:prstGeom prst="rect">
            <a:avLst/>
          </a:prstGeom>
          <a:solidFill>
            <a:srgbClr val="002060">
              <a:alpha val="62000"/>
            </a:srgb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D411C9-C84F-5543-9D4F-E4FF494870D7}"/>
              </a:ext>
            </a:extLst>
          </p:cNvPr>
          <p:cNvSpPr txBox="1"/>
          <p:nvPr/>
        </p:nvSpPr>
        <p:spPr>
          <a:xfrm>
            <a:off x="8703732" y="5672666"/>
            <a:ext cx="33437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1516 edition of </a:t>
            </a:r>
            <a:r>
              <a:rPr lang="it-IT" i="1">
                <a:solidFill>
                  <a:schemeClr val="bg1"/>
                </a:solidFill>
              </a:rPr>
              <a:t>Orlando furioso</a:t>
            </a:r>
          </a:p>
          <a:p>
            <a:r>
              <a:rPr lang="it-IT">
                <a:solidFill>
                  <a:schemeClr val="bg1"/>
                </a:solidFill>
              </a:rPr>
              <a:t>Francis I’s copy</a:t>
            </a:r>
          </a:p>
          <a:p>
            <a:r>
              <a:rPr lang="it-IT">
                <a:solidFill>
                  <a:schemeClr val="bg1"/>
                </a:solidFill>
              </a:rPr>
              <a:t>Bibliothèque nationale de France </a:t>
            </a:r>
          </a:p>
        </p:txBody>
      </p:sp>
    </p:spTree>
    <p:extLst>
      <p:ext uri="{BB962C8B-B14F-4D97-AF65-F5344CB8AC3E}">
        <p14:creationId xmlns:p14="http://schemas.microsoft.com/office/powerpoint/2010/main" val="27317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A7AD81-DEC0-9B44-A8CA-B440D52C0420}"/>
              </a:ext>
            </a:extLst>
          </p:cNvPr>
          <p:cNvSpPr txBox="1"/>
          <p:nvPr/>
        </p:nvSpPr>
        <p:spPr>
          <a:xfrm>
            <a:off x="1642534" y="948267"/>
            <a:ext cx="454425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Of ladies, cavaliers, of love and war,</a:t>
            </a:r>
          </a:p>
          <a:p>
            <a:r>
              <a:rPr lang="it-IT"/>
              <a:t>Of courtesies and of brave deeds I sing,</a:t>
            </a:r>
          </a:p>
          <a:p>
            <a:r>
              <a:rPr lang="it-IT"/>
              <a:t>In times of high endeavour when the Moor</a:t>
            </a:r>
          </a:p>
          <a:p>
            <a:r>
              <a:rPr lang="it-IT"/>
              <a:t>Had crossed the sea from Africa to bring</a:t>
            </a:r>
          </a:p>
          <a:p>
            <a:r>
              <a:rPr lang="it-IT"/>
              <a:t>Great harm to France, when Agramante swore</a:t>
            </a:r>
          </a:p>
          <a:p>
            <a:r>
              <a:rPr lang="it-IT"/>
              <a:t>In wrath, being now the youthful Moorish king</a:t>
            </a:r>
          </a:p>
          <a:p>
            <a:r>
              <a:rPr lang="it-IT"/>
              <a:t>To avenge Troiano, who was lately slain,</a:t>
            </a:r>
          </a:p>
          <a:p>
            <a:r>
              <a:rPr lang="it-IT"/>
              <a:t>Upon the Roman Emperor Charlemagne.</a:t>
            </a:r>
          </a:p>
          <a:p>
            <a:endParaRPr lang="it-IT"/>
          </a:p>
          <a:p>
            <a:r>
              <a:rPr lang="it-IT" i="1"/>
              <a:t>And of Orlando I will also tell</a:t>
            </a:r>
          </a:p>
          <a:p>
            <a:r>
              <a:rPr lang="it-IT" i="1"/>
              <a:t>Things unattempted yet in prose or rhyme,</a:t>
            </a:r>
          </a:p>
          <a:p>
            <a:r>
              <a:rPr lang="it-IT" i="1"/>
              <a:t>Of the mad frenzy that for love befell</a:t>
            </a:r>
          </a:p>
          <a:p>
            <a:r>
              <a:rPr lang="it-IT" i="1"/>
              <a:t>One who so wise was held in former time,</a:t>
            </a:r>
          </a:p>
          <a:p>
            <a:r>
              <a:rPr lang="it-IT"/>
              <a:t>If she who my poor talent by her spell </a:t>
            </a:r>
          </a:p>
          <a:p>
            <a:r>
              <a:rPr lang="it-IT"/>
              <a:t>Has so reduced that I resemble him,</a:t>
            </a:r>
          </a:p>
          <a:p>
            <a:r>
              <a:rPr lang="it-IT"/>
              <a:t>Will grant me now sufficient for my task:</a:t>
            </a:r>
          </a:p>
          <a:p>
            <a:r>
              <a:rPr lang="it-IT"/>
              <a:t>The wit to reach the end is all I ask.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A8B5E3-7232-B941-9670-38870CC6A5F1}"/>
              </a:ext>
            </a:extLst>
          </p:cNvPr>
          <p:cNvSpPr txBox="1"/>
          <p:nvPr/>
        </p:nvSpPr>
        <p:spPr>
          <a:xfrm>
            <a:off x="6333067" y="948267"/>
            <a:ext cx="465614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Most generous and Herculean son,</a:t>
            </a:r>
          </a:p>
          <a:p>
            <a:r>
              <a:rPr lang="it-IT"/>
              <a:t>The ornament and splendour of our age,</a:t>
            </a:r>
          </a:p>
          <a:p>
            <a:r>
              <a:rPr lang="it-IT"/>
              <a:t>Ippolito, pray take as for your own</a:t>
            </a:r>
          </a:p>
          <a:p>
            <a:r>
              <a:rPr lang="it-IT"/>
              <a:t>Your humble servant’s gift, that men may gauge</a:t>
            </a:r>
          </a:p>
          <a:p>
            <a:r>
              <a:rPr lang="it-IT"/>
              <a:t>The debt I owe to you, which words alone</a:t>
            </a:r>
          </a:p>
          <a:p>
            <a:r>
              <a:rPr lang="it-IT"/>
              <a:t>Cannot repay, nor ink upon the page.</a:t>
            </a:r>
          </a:p>
          <a:p>
            <a:r>
              <a:rPr lang="it-IT"/>
              <a:t>And let it not be said my gift is small,</a:t>
            </a:r>
          </a:p>
          <a:p>
            <a:r>
              <a:rPr lang="it-IT"/>
              <a:t>For giving this, my lord, I give my all.</a:t>
            </a:r>
          </a:p>
          <a:p>
            <a:endParaRPr lang="it-IT"/>
          </a:p>
          <a:p>
            <a:r>
              <a:rPr lang="it-IT" i="1"/>
              <a:t>Among the heroes most deserving praise</a:t>
            </a:r>
          </a:p>
          <a:p>
            <a:r>
              <a:rPr lang="it-IT" i="1"/>
              <a:t>Whose catalogue of names I now prepare,</a:t>
            </a:r>
          </a:p>
          <a:p>
            <a:r>
              <a:rPr lang="it-IT" i="1"/>
              <a:t>Ruggiero I will bring before your gaze,</a:t>
            </a:r>
          </a:p>
          <a:p>
            <a:r>
              <a:rPr lang="it-IT" i="1"/>
              <a:t>The founder of the lineage you bear.</a:t>
            </a:r>
          </a:p>
          <a:p>
            <a:r>
              <a:rPr lang="it-IT"/>
              <a:t>His valiant deeds which time cannot erase</a:t>
            </a:r>
          </a:p>
          <a:p>
            <a:r>
              <a:rPr lang="it-IT"/>
              <a:t>I will make known to you if you’ll lend ear</a:t>
            </a:r>
          </a:p>
          <a:p>
            <a:r>
              <a:rPr lang="it-IT"/>
              <a:t>And from your lofty thoughts your mind incline</a:t>
            </a:r>
          </a:p>
          <a:p>
            <a:r>
              <a:rPr lang="it-IT"/>
              <a:t>To grant admittance to this tale of mine.</a:t>
            </a:r>
          </a:p>
          <a:p>
            <a:endParaRPr lang="it-IT"/>
          </a:p>
          <a:p>
            <a:pPr algn="r"/>
            <a:r>
              <a:rPr lang="it-IT" i="1"/>
              <a:t>Orlando furioso</a:t>
            </a:r>
            <a:r>
              <a:rPr lang="it-IT"/>
              <a:t>, I 1-4 </a:t>
            </a:r>
          </a:p>
        </p:txBody>
      </p:sp>
    </p:spTree>
    <p:extLst>
      <p:ext uri="{BB962C8B-B14F-4D97-AF65-F5344CB8AC3E}">
        <p14:creationId xmlns:p14="http://schemas.microsoft.com/office/powerpoint/2010/main" val="348150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EFDA82-7334-234F-80D1-D3F563443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102" y="0"/>
            <a:ext cx="5045529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8A0B85-DCF5-AE4C-9B4D-23EAAF566080}"/>
              </a:ext>
            </a:extLst>
          </p:cNvPr>
          <p:cNvSpPr txBox="1"/>
          <p:nvPr/>
        </p:nvSpPr>
        <p:spPr>
          <a:xfrm>
            <a:off x="8432800" y="5334000"/>
            <a:ext cx="3437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>
                <a:solidFill>
                  <a:schemeClr val="bg1"/>
                </a:solidFill>
              </a:rPr>
              <a:t>Chanson de Roland</a:t>
            </a:r>
          </a:p>
          <a:p>
            <a:r>
              <a:rPr lang="it-IT">
                <a:solidFill>
                  <a:schemeClr val="bg1"/>
                </a:solidFill>
              </a:rPr>
              <a:t>MS Digby 23</a:t>
            </a:r>
          </a:p>
          <a:p>
            <a:r>
              <a:rPr lang="it-IT">
                <a:solidFill>
                  <a:schemeClr val="bg1"/>
                </a:solidFill>
              </a:rPr>
              <a:t>Bodleian Libraries</a:t>
            </a:r>
          </a:p>
          <a:p>
            <a:r>
              <a:rPr lang="it-IT">
                <a:solidFill>
                  <a:schemeClr val="bg1"/>
                </a:solidFill>
              </a:rPr>
              <a:t>University of Oxford</a:t>
            </a:r>
          </a:p>
        </p:txBody>
      </p:sp>
    </p:spTree>
    <p:extLst>
      <p:ext uri="{BB962C8B-B14F-4D97-AF65-F5344CB8AC3E}">
        <p14:creationId xmlns:p14="http://schemas.microsoft.com/office/powerpoint/2010/main" val="3590714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F810-C71D-8543-9F20-638F21BE5B88}" type="slidenum">
              <a:rPr lang="en-US" sz="1600"/>
              <a:t>6</a:t>
            </a:fld>
            <a:endParaRPr lang="en-US" sz="1600"/>
          </a:p>
        </p:txBody>
      </p:sp>
      <p:pic>
        <p:nvPicPr>
          <p:cNvPr id="3" name="Picture 2" descr="Ippolito d’Este, di Bartolomeo Veneto(1502-153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0"/>
            <a:ext cx="546836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93200" y="5065730"/>
            <a:ext cx="226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sto MT" panose="02040603050505030304" pitchFamily="18" charset="77"/>
              </a:rPr>
              <a:t>Bartolomeo Veneto </a:t>
            </a:r>
            <a:r>
              <a:rPr lang="en-US" i="1">
                <a:solidFill>
                  <a:schemeClr val="bg1"/>
                </a:solidFill>
                <a:latin typeface="Calisto MT" panose="02040603050505030304" pitchFamily="18" charset="77"/>
              </a:rPr>
              <a:t> Ippolito d’Este</a:t>
            </a:r>
            <a:r>
              <a:rPr lang="en-US">
                <a:solidFill>
                  <a:schemeClr val="bg1"/>
                </a:solidFill>
                <a:latin typeface="Calisto MT" panose="02040603050505030304" pitchFamily="18" charset="77"/>
              </a:rPr>
              <a:t>, private collection</a:t>
            </a:r>
          </a:p>
        </p:txBody>
      </p:sp>
    </p:spTree>
    <p:extLst>
      <p:ext uri="{BB962C8B-B14F-4D97-AF65-F5344CB8AC3E}">
        <p14:creationId xmlns:p14="http://schemas.microsoft.com/office/powerpoint/2010/main" val="64076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9525DB-7014-1E40-85CC-3FEB50A243C8}"/>
              </a:ext>
            </a:extLst>
          </p:cNvPr>
          <p:cNvSpPr/>
          <p:nvPr/>
        </p:nvSpPr>
        <p:spPr>
          <a:xfrm>
            <a:off x="1066800" y="1631370"/>
            <a:ext cx="10363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Giovanni Bonsignori, </a:t>
            </a:r>
            <a:r>
              <a:rPr lang="it-IT" sz="3200" i="1">
                <a:solidFill>
                  <a:schemeClr val="bg1"/>
                </a:solidFill>
                <a:latin typeface="Calisto MT" panose="02040603050505030304" pitchFamily="18" charset="77"/>
              </a:rPr>
              <a:t>Ovidio metamorphoseos vulgare</a:t>
            </a:r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 (1497).</a:t>
            </a:r>
          </a:p>
          <a:p>
            <a:endParaRPr lang="it-IT" sz="3200">
              <a:solidFill>
                <a:schemeClr val="bg1"/>
              </a:solidFill>
              <a:latin typeface="Calisto MT" panose="02040603050505030304" pitchFamily="18" charset="77"/>
            </a:endParaRPr>
          </a:p>
          <a:p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Nicolò degli Agostini, </a:t>
            </a:r>
            <a:r>
              <a:rPr lang="it-IT" sz="3200" i="1">
                <a:solidFill>
                  <a:schemeClr val="bg1"/>
                </a:solidFill>
                <a:latin typeface="Calisto MT" panose="02040603050505030304" pitchFamily="18" charset="77"/>
              </a:rPr>
              <a:t>Tutti li libri de Ovidio Metamorphoseo, in verso vulgar con le sue allegorie in prosa et istoriato </a:t>
            </a:r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(1522)</a:t>
            </a:r>
          </a:p>
          <a:p>
            <a:endParaRPr lang="it-IT" sz="3200">
              <a:solidFill>
                <a:schemeClr val="bg1"/>
              </a:solidFill>
              <a:latin typeface="Calisto MT" panose="02040603050505030304" pitchFamily="18" charset="77"/>
            </a:endParaRPr>
          </a:p>
          <a:p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Ludovico Dolce, </a:t>
            </a:r>
            <a:r>
              <a:rPr lang="it-IT" sz="3200" i="1">
                <a:solidFill>
                  <a:schemeClr val="bg1"/>
                </a:solidFill>
                <a:latin typeface="Calisto MT" panose="02040603050505030304" pitchFamily="18" charset="77"/>
              </a:rPr>
              <a:t>Le Trasformationi</a:t>
            </a:r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 (1553).</a:t>
            </a:r>
          </a:p>
          <a:p>
            <a:endParaRPr lang="it-IT" sz="3200">
              <a:solidFill>
                <a:schemeClr val="bg1"/>
              </a:solidFill>
              <a:latin typeface="Calisto MT" panose="02040603050505030304" pitchFamily="18" charset="77"/>
            </a:endParaRPr>
          </a:p>
          <a:p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Giovanni Andrea dell’Anguillara, </a:t>
            </a:r>
            <a:r>
              <a:rPr lang="it-IT" sz="3200" i="1">
                <a:solidFill>
                  <a:schemeClr val="bg1"/>
                </a:solidFill>
                <a:latin typeface="Calisto MT" panose="02040603050505030304" pitchFamily="18" charset="77"/>
              </a:rPr>
              <a:t>Le Metamorfosi di Ovidio </a:t>
            </a:r>
            <a:r>
              <a:rPr lang="it-IT" sz="3200">
                <a:solidFill>
                  <a:schemeClr val="bg1"/>
                </a:solidFill>
                <a:latin typeface="Calisto MT" panose="02040603050505030304" pitchFamily="18" charset="77"/>
              </a:rPr>
              <a:t>(1561)</a:t>
            </a:r>
            <a:endParaRPr lang="it-IT" sz="3200" b="0" i="0">
              <a:solidFill>
                <a:schemeClr val="bg1"/>
              </a:solidFill>
              <a:effectLst/>
              <a:latin typeface="Calisto MT" panose="02040603050505030304" pitchFamily="18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8AF5D3-1842-EB4C-B291-D8BC268CD80F}"/>
              </a:ext>
            </a:extLst>
          </p:cNvPr>
          <p:cNvSpPr txBox="1"/>
          <p:nvPr/>
        </p:nvSpPr>
        <p:spPr>
          <a:xfrm>
            <a:off x="2164589" y="728134"/>
            <a:ext cx="8347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>
                <a:solidFill>
                  <a:schemeClr val="bg1"/>
                </a:solidFill>
              </a:rPr>
              <a:t>Renaissance translations of the</a:t>
            </a:r>
            <a:r>
              <a:rPr lang="it-IT" sz="3200" b="1" i="1">
                <a:solidFill>
                  <a:schemeClr val="bg1"/>
                </a:solidFill>
              </a:rPr>
              <a:t> Metamorphoses</a:t>
            </a:r>
          </a:p>
        </p:txBody>
      </p:sp>
    </p:spTree>
    <p:extLst>
      <p:ext uri="{BB962C8B-B14F-4D97-AF65-F5344CB8AC3E}">
        <p14:creationId xmlns:p14="http://schemas.microsoft.com/office/powerpoint/2010/main" val="508679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17BC48-EDC8-0E40-B320-B59D79634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9" y="0"/>
            <a:ext cx="1205802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635BE1-B625-BE42-B484-DA669BF97AEA}"/>
              </a:ext>
            </a:extLst>
          </p:cNvPr>
          <p:cNvSpPr txBox="1"/>
          <p:nvPr/>
        </p:nvSpPr>
        <p:spPr>
          <a:xfrm>
            <a:off x="6824133" y="6197599"/>
            <a:ext cx="5043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Piero di Cosimo, </a:t>
            </a:r>
            <a:r>
              <a:rPr lang="it-IT" i="1">
                <a:solidFill>
                  <a:schemeClr val="bg1"/>
                </a:solidFill>
              </a:rPr>
              <a:t>Perseus freeing Andromeda</a:t>
            </a:r>
            <a:r>
              <a:rPr lang="it-IT">
                <a:solidFill>
                  <a:schemeClr val="bg1"/>
                </a:solidFill>
              </a:rPr>
              <a:t>, Uffizi </a:t>
            </a:r>
            <a:r>
              <a:rPr lang="it-IT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3675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364</Words>
  <Application>Microsoft Macintosh PowerPoint</Application>
  <PresentationFormat>Widescreen</PresentationFormat>
  <Paragraphs>61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Calisto MT</vt:lpstr>
      <vt:lpstr>Office Theme</vt:lpstr>
      <vt:lpstr>Renaissance Reinterpretations of the Ancient World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Renaissance</dc:title>
  <dc:creator>Maria Pavlova</dc:creator>
  <cp:lastModifiedBy>Maria Pavlova</cp:lastModifiedBy>
  <cp:revision>29</cp:revision>
  <dcterms:created xsi:type="dcterms:W3CDTF">2019-01-08T16:43:14Z</dcterms:created>
  <dcterms:modified xsi:type="dcterms:W3CDTF">2019-01-16T14:54:28Z</dcterms:modified>
</cp:coreProperties>
</file>