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320" r:id="rId2"/>
    <p:sldId id="321" r:id="rId3"/>
    <p:sldId id="298" r:id="rId4"/>
    <p:sldId id="322" r:id="rId5"/>
    <p:sldId id="323" r:id="rId6"/>
    <p:sldId id="324" r:id="rId7"/>
    <p:sldId id="300" r:id="rId8"/>
    <p:sldId id="326" r:id="rId9"/>
    <p:sldId id="329" r:id="rId10"/>
    <p:sldId id="327" r:id="rId11"/>
    <p:sldId id="335" r:id="rId12"/>
    <p:sldId id="349" r:id="rId13"/>
    <p:sldId id="336" r:id="rId14"/>
    <p:sldId id="350" r:id="rId15"/>
    <p:sldId id="337" r:id="rId16"/>
    <p:sldId id="303" r:id="rId17"/>
    <p:sldId id="346" r:id="rId18"/>
    <p:sldId id="340" r:id="rId19"/>
    <p:sldId id="345" r:id="rId20"/>
    <p:sldId id="347" r:id="rId21"/>
    <p:sldId id="351" r:id="rId22"/>
    <p:sldId id="367" r:id="rId23"/>
    <p:sldId id="355" r:id="rId24"/>
    <p:sldId id="358" r:id="rId25"/>
    <p:sldId id="390" r:id="rId26"/>
    <p:sldId id="371" r:id="rId27"/>
    <p:sldId id="361" r:id="rId28"/>
    <p:sldId id="363" r:id="rId29"/>
    <p:sldId id="364" r:id="rId30"/>
    <p:sldId id="365" r:id="rId31"/>
    <p:sldId id="285" r:id="rId32"/>
    <p:sldId id="370" r:id="rId33"/>
    <p:sldId id="391" r:id="rId34"/>
    <p:sldId id="373" r:id="rId35"/>
    <p:sldId id="374" r:id="rId36"/>
    <p:sldId id="375" r:id="rId37"/>
    <p:sldId id="376" r:id="rId38"/>
    <p:sldId id="377" r:id="rId39"/>
    <p:sldId id="378" r:id="rId40"/>
    <p:sldId id="380" r:id="rId41"/>
    <p:sldId id="381" r:id="rId42"/>
    <p:sldId id="379" r:id="rId43"/>
    <p:sldId id="261" r:id="rId44"/>
    <p:sldId id="383" r:id="rId45"/>
    <p:sldId id="385" r:id="rId46"/>
    <p:sldId id="382" r:id="rId47"/>
    <p:sldId id="384" r:id="rId4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5" autoAdjust="0"/>
  </p:normalViewPr>
  <p:slideViewPr>
    <p:cSldViewPr snapToGrid="0" snapToObjects="1">
      <p:cViewPr>
        <p:scale>
          <a:sx n="112" d="100"/>
          <a:sy n="112" d="100"/>
        </p:scale>
        <p:origin x="-968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4509-B489-7844-8D43-8AA0919D6811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69EB6-A384-1A48-82D7-D00B21EBF4F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790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‘Lest any unchaste woman live by </a:t>
            </a:r>
            <a:r>
              <a:rPr lang="en-US" dirty="0" err="1" smtClean="0"/>
              <a:t>Lucretia's</a:t>
            </a:r>
            <a:r>
              <a:rPr lang="en-US" dirty="0" smtClean="0"/>
              <a:t> example‘</a:t>
            </a:r>
          </a:p>
          <a:p>
            <a:endParaRPr lang="en-US" dirty="0" smtClean="0"/>
          </a:p>
          <a:p>
            <a:r>
              <a:rPr lang="en-US" dirty="0" smtClean="0"/>
              <a:t>	Livy 1. 58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5BBC5-731C-434B-9BB2-31E38D8862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12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9552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942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792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834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072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992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516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415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754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97650-2ED6-8248-8929-4197FA5CEE54}" type="datetimeFigureOut">
              <a:rPr lang="it-IT" smtClean="0"/>
              <a:t>04/02/19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30A67-09C2-E748-9469-DD1AE55963A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8409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en.wikipedia.org/wiki/Triumphs_of_Caesar_(Mantegna)" TargetMode="External"/><Relationship Id="rId3" Type="http://schemas.openxmlformats.org/officeDocument/2006/relationships/hyperlink" Target="https://www.rct.uk/collection/search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Relationship Id="rId3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hyperlink" Target="https://www.britishmuseum.org/whats_on/exhibitions/d%C3%BCrers_paper_triumph.aspx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29094" y="1556987"/>
            <a:ext cx="84617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3200" dirty="0" smtClean="0">
                <a:solidFill>
                  <a:srgbClr val="FFFFFF"/>
                </a:solidFill>
                <a:latin typeface="Courier New"/>
                <a:cs typeface="Courier New"/>
              </a:rPr>
              <a:t>Visual </a:t>
            </a:r>
            <a:r>
              <a:rPr lang="it-IT" sz="3200" dirty="0">
                <a:solidFill>
                  <a:srgbClr val="FFFFFF"/>
                </a:solidFill>
                <a:latin typeface="Courier New"/>
                <a:cs typeface="Courier New"/>
              </a:rPr>
              <a:t>Culture </a:t>
            </a:r>
            <a:r>
              <a:rPr lang="it-IT" sz="3200" dirty="0" smtClean="0">
                <a:solidFill>
                  <a:srgbClr val="FFFFFF"/>
                </a:solidFill>
                <a:latin typeface="Courier New"/>
                <a:cs typeface="Courier New"/>
              </a:rPr>
              <a:t>of the </a:t>
            </a:r>
            <a:r>
              <a:rPr lang="it-IT" sz="32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Renaissance</a:t>
            </a:r>
            <a:r>
              <a:rPr lang="it-IT" sz="3200" dirty="0" smtClean="0">
                <a:solidFill>
                  <a:srgbClr val="FFFFFF"/>
                </a:solidFill>
                <a:latin typeface="Courier New"/>
                <a:cs typeface="Courier New"/>
              </a:rPr>
              <a:t> and </a:t>
            </a:r>
            <a:r>
              <a:rPr lang="it-IT" sz="3200" dirty="0">
                <a:solidFill>
                  <a:srgbClr val="FFFFFF"/>
                </a:solidFill>
                <a:latin typeface="Courier New"/>
                <a:cs typeface="Courier New"/>
              </a:rPr>
              <a:t>the </a:t>
            </a:r>
            <a:r>
              <a:rPr lang="it-IT" sz="3200" dirty="0" err="1">
                <a:solidFill>
                  <a:srgbClr val="FFFFFF"/>
                </a:solidFill>
                <a:latin typeface="Courier New"/>
                <a:cs typeface="Courier New"/>
              </a:rPr>
              <a:t>Classical</a:t>
            </a:r>
            <a:r>
              <a:rPr lang="it-IT" sz="320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it-IT" sz="32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Tradition</a:t>
            </a:r>
            <a:endParaRPr lang="en-GB" sz="320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81494" y="4390498"/>
            <a:ext cx="846174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18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Kenilworth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 Community Course 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“</a:t>
            </a:r>
            <a:r>
              <a:rPr lang="it-IT" sz="18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Renaissance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it-IT" sz="1800" dirty="0" err="1">
                <a:solidFill>
                  <a:srgbClr val="FFFFFF"/>
                </a:solidFill>
                <a:latin typeface="Courier New"/>
                <a:cs typeface="Courier New"/>
              </a:rPr>
              <a:t>Reinterpretations</a:t>
            </a:r>
            <a:r>
              <a:rPr lang="it-IT" sz="1800" dirty="0">
                <a:solidFill>
                  <a:srgbClr val="FFFFFF"/>
                </a:solidFill>
                <a:latin typeface="Courier New"/>
                <a:cs typeface="Courier New"/>
              </a:rPr>
              <a:t> of the Ancient 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World”</a:t>
            </a:r>
            <a:endParaRPr lang="it-IT" sz="1800" dirty="0">
              <a:solidFill>
                <a:srgbClr val="FFFFFF"/>
              </a:solidFill>
              <a:latin typeface="Courier New"/>
              <a:cs typeface="Courier New"/>
            </a:endParaRPr>
          </a:p>
          <a:p>
            <a:pPr algn="ctr" eaLnBrk="1" hangingPunct="1"/>
            <a:endParaRPr lang="it-IT" sz="1800" dirty="0" smtClean="0">
              <a:solidFill>
                <a:srgbClr val="FFFFFF"/>
              </a:solidFill>
              <a:latin typeface="Courier New"/>
              <a:cs typeface="Courier New"/>
            </a:endParaRPr>
          </a:p>
          <a:p>
            <a:pPr algn="ctr" eaLnBrk="1" hangingPunct="1"/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01 </a:t>
            </a:r>
            <a:r>
              <a:rPr lang="it-IT" sz="18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February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 2019</a:t>
            </a:r>
          </a:p>
          <a:p>
            <a:pPr algn="ctr" eaLnBrk="1" hangingPunct="1"/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Centre for the </a:t>
            </a:r>
            <a:r>
              <a:rPr lang="it-IT" sz="18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Study</a:t>
            </a:r>
            <a:r>
              <a:rPr lang="it-IT" sz="1800" dirty="0" smtClean="0">
                <a:solidFill>
                  <a:srgbClr val="FFFFFF"/>
                </a:solidFill>
                <a:latin typeface="Courier New"/>
                <a:cs typeface="Courier New"/>
              </a:rPr>
              <a:t> of the </a:t>
            </a:r>
            <a:r>
              <a:rPr lang="it-IT" sz="18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Renaissance</a:t>
            </a:r>
            <a:endParaRPr lang="en-GB" sz="180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14542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799700" y="1970779"/>
            <a:ext cx="39404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ourier New"/>
                <a:cs typeface="Courier New"/>
              </a:rPr>
              <a:t>Luca Signorelli, A </a:t>
            </a:r>
            <a:r>
              <a:rPr lang="it-IT" sz="1600" dirty="0" err="1">
                <a:latin typeface="Courier New"/>
                <a:cs typeface="Courier New"/>
              </a:rPr>
              <a:t>Portrait</a:t>
            </a:r>
            <a:r>
              <a:rPr lang="it-IT" sz="1600" dirty="0">
                <a:latin typeface="Courier New"/>
                <a:cs typeface="Courier New"/>
              </a:rPr>
              <a:t> of Niccolò </a:t>
            </a:r>
            <a:r>
              <a:rPr lang="it-IT" sz="1600" dirty="0" smtClean="0">
                <a:latin typeface="Courier New"/>
                <a:cs typeface="Courier New"/>
              </a:rPr>
              <a:t>Vitelli, 1492-’93, </a:t>
            </a:r>
            <a:r>
              <a:rPr lang="it-IT" sz="1600" dirty="0" err="1">
                <a:latin typeface="Courier New"/>
                <a:cs typeface="Courier New"/>
              </a:rPr>
              <a:t>oil</a:t>
            </a:r>
            <a:r>
              <a:rPr lang="it-IT" sz="1600" dirty="0">
                <a:latin typeface="Courier New"/>
                <a:cs typeface="Courier New"/>
              </a:rPr>
              <a:t> on </a:t>
            </a:r>
            <a:r>
              <a:rPr lang="it-IT" sz="1600" dirty="0" err="1">
                <a:latin typeface="Courier New"/>
                <a:cs typeface="Courier New"/>
              </a:rPr>
              <a:t>wood</a:t>
            </a:r>
            <a:endParaRPr lang="it-IT" sz="1600" dirty="0">
              <a:latin typeface="Courier New"/>
              <a:cs typeface="Courier New"/>
            </a:endParaRPr>
          </a:p>
          <a:p>
            <a:r>
              <a:rPr lang="it-IT" sz="1600" dirty="0" smtClean="0">
                <a:solidFill>
                  <a:srgbClr val="800000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rgbClr val="800000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rgbClr val="800000"/>
                </a:solidFill>
                <a:latin typeface="Courier New"/>
                <a:cs typeface="Courier New"/>
              </a:rPr>
              <a:t>/luca-signorelli-about-1441-1523/</a:t>
            </a:r>
            <a:endParaRPr lang="it-IT" sz="1600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08" y="870109"/>
            <a:ext cx="3990106" cy="496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4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55" y="633367"/>
            <a:ext cx="3847125" cy="2491014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9655" y="3283826"/>
            <a:ext cx="5080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Grotesques, </a:t>
            </a:r>
            <a:r>
              <a:rPr lang="en-GB" sz="1600" b="0" dirty="0" err="1" smtClean="0">
                <a:solidFill>
                  <a:schemeClr val="tx1"/>
                </a:solidFill>
                <a:latin typeface="Courier New"/>
                <a:cs typeface="Courier New"/>
              </a:rPr>
              <a:t>Domus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GB" sz="1600" b="0" dirty="0" err="1" smtClean="0">
                <a:solidFill>
                  <a:schemeClr val="tx1"/>
                </a:solidFill>
                <a:latin typeface="Courier New"/>
                <a:cs typeface="Courier New"/>
              </a:rPr>
              <a:t>Aurea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b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</a:b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middle of 1st century AD</a:t>
            </a:r>
            <a:endParaRPr lang="en-GB" sz="1600" b="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774948" y="5252769"/>
            <a:ext cx="583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 smtClean="0">
                <a:latin typeface="Courier New"/>
                <a:cs typeface="Courier New"/>
              </a:rPr>
              <a:t>Raphael</a:t>
            </a:r>
            <a:r>
              <a:rPr lang="it-IT" sz="1600" dirty="0" smtClean="0">
                <a:latin typeface="Courier New"/>
                <a:cs typeface="Courier New"/>
              </a:rPr>
              <a:t> and workshop – Giovanni da Udine, </a:t>
            </a:r>
            <a:r>
              <a:rPr lang="it-IT" sz="1600" dirty="0" err="1" smtClean="0">
                <a:latin typeface="Courier New"/>
                <a:cs typeface="Courier New"/>
              </a:rPr>
              <a:t>Grotesques</a:t>
            </a:r>
            <a:r>
              <a:rPr lang="it-IT" sz="1600" dirty="0" smtClean="0">
                <a:latin typeface="Courier New"/>
                <a:cs typeface="Courier New"/>
              </a:rPr>
              <a:t>, Loggetta </a:t>
            </a:r>
            <a:r>
              <a:rPr lang="it-IT" sz="1600" dirty="0">
                <a:latin typeface="Courier New"/>
                <a:cs typeface="Courier New"/>
              </a:rPr>
              <a:t>of </a:t>
            </a:r>
            <a:r>
              <a:rPr lang="it-IT" sz="1600" dirty="0" smtClean="0">
                <a:latin typeface="Courier New"/>
                <a:cs typeface="Courier New"/>
              </a:rPr>
              <a:t>Cardinal Bibbiena, fresco, 1516-</a:t>
            </a:r>
            <a:r>
              <a:rPr lang="fr-FR" sz="1600" dirty="0" smtClean="0">
                <a:latin typeface="Courier New"/>
                <a:cs typeface="Courier New"/>
              </a:rPr>
              <a:t>’</a:t>
            </a:r>
            <a:r>
              <a:rPr lang="it-IT" sz="1600" dirty="0" smtClean="0">
                <a:latin typeface="Courier New"/>
                <a:cs typeface="Courier New"/>
              </a:rPr>
              <a:t>17, Vatican Palace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7" name="Immagine 6" descr="Screenshot 2019-01-29 16.19.2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3" b="2933"/>
          <a:stretch/>
        </p:blipFill>
        <p:spPr>
          <a:xfrm>
            <a:off x="4885153" y="633367"/>
            <a:ext cx="3690532" cy="445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93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95751" y="5677448"/>
            <a:ext cx="73685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latin typeface="Courier New"/>
                <a:cs typeface="Courier New"/>
              </a:rPr>
              <a:t>Raphael</a:t>
            </a:r>
            <a:r>
              <a:rPr lang="it-IT" sz="1600" dirty="0">
                <a:latin typeface="Courier New"/>
                <a:cs typeface="Courier New"/>
              </a:rPr>
              <a:t> and </a:t>
            </a:r>
            <a:r>
              <a:rPr lang="it-IT" sz="1600" dirty="0" smtClean="0">
                <a:latin typeface="Courier New"/>
                <a:cs typeface="Courier New"/>
              </a:rPr>
              <a:t>workshop, Loggia with </a:t>
            </a:r>
            <a:r>
              <a:rPr lang="it-IT" sz="1600" dirty="0" err="1" smtClean="0">
                <a:latin typeface="Courier New"/>
                <a:cs typeface="Courier New"/>
              </a:rPr>
              <a:t>biblical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scenes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frescoes</a:t>
            </a:r>
            <a:r>
              <a:rPr lang="it-IT" sz="1600" dirty="0" smtClean="0">
                <a:latin typeface="Courier New"/>
                <a:cs typeface="Courier New"/>
              </a:rPr>
              <a:t>, 1517-’20, Vatican Palace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5" name="Immagine 4" descr="Screenshot 2019-01-29 20.23.5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744" r="1" b="2600"/>
          <a:stretch/>
        </p:blipFill>
        <p:spPr>
          <a:xfrm>
            <a:off x="830916" y="768315"/>
            <a:ext cx="3581400" cy="4327656"/>
          </a:xfrm>
          <a:prstGeom prst="rect">
            <a:avLst/>
          </a:prstGeom>
        </p:spPr>
      </p:pic>
      <p:pic>
        <p:nvPicPr>
          <p:cNvPr id="6" name="Immagine 5" descr="Screenshot 2019-01-29 20.24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22" y="1456070"/>
            <a:ext cx="3407143" cy="296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92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03" y="689917"/>
            <a:ext cx="4233576" cy="381021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79803" y="4714161"/>
            <a:ext cx="46467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Courier New"/>
                <a:cs typeface="Courier New"/>
              </a:rPr>
              <a:t>Hagesandros, </a:t>
            </a:r>
            <a:r>
              <a:rPr lang="it-IT" sz="1600" dirty="0" err="1" smtClean="0">
                <a:latin typeface="Courier New"/>
                <a:cs typeface="Courier New"/>
              </a:rPr>
              <a:t>Polydoros</a:t>
            </a:r>
            <a:r>
              <a:rPr lang="it-IT" sz="1600" dirty="0" smtClean="0">
                <a:latin typeface="Courier New"/>
                <a:cs typeface="Courier New"/>
              </a:rPr>
              <a:t>, and </a:t>
            </a:r>
            <a:r>
              <a:rPr lang="it-IT" sz="1600" dirty="0" err="1" smtClean="0">
                <a:latin typeface="Courier New"/>
                <a:cs typeface="Courier New"/>
              </a:rPr>
              <a:t>Athanadoros</a:t>
            </a:r>
            <a:r>
              <a:rPr lang="it-IT" sz="1600" dirty="0" smtClean="0">
                <a:latin typeface="Courier New"/>
                <a:cs typeface="Courier New"/>
              </a:rPr>
              <a:t> from </a:t>
            </a:r>
            <a:r>
              <a:rPr lang="it-IT" sz="1600" dirty="0" err="1" smtClean="0">
                <a:latin typeface="Courier New"/>
                <a:cs typeface="Courier New"/>
              </a:rPr>
              <a:t>Rhodos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>
                <a:latin typeface="Courier New"/>
                <a:cs typeface="Courier New"/>
              </a:rPr>
              <a:t>Laoc</a:t>
            </a:r>
            <a:r>
              <a:rPr lang="it-IT" sz="1600" dirty="0" err="1" smtClean="0">
                <a:latin typeface="Courier New"/>
                <a:cs typeface="Courier New"/>
              </a:rPr>
              <a:t>oön</a:t>
            </a:r>
            <a:r>
              <a:rPr lang="it-IT" sz="1600" dirty="0" smtClean="0">
                <a:latin typeface="Courier New"/>
                <a:cs typeface="Courier New"/>
              </a:rPr>
              <a:t> and </a:t>
            </a:r>
            <a:r>
              <a:rPr lang="it-IT" sz="1600" dirty="0" err="1" smtClean="0">
                <a:latin typeface="Courier New"/>
                <a:cs typeface="Courier New"/>
              </a:rPr>
              <a:t>his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sons</a:t>
            </a:r>
            <a:r>
              <a:rPr lang="it-IT" sz="1600" dirty="0" smtClean="0">
                <a:latin typeface="Courier New"/>
                <a:cs typeface="Courier New"/>
              </a:rPr>
              <a:t>, Roman copy from 2nd </a:t>
            </a:r>
            <a:r>
              <a:rPr lang="it-IT" sz="1600" dirty="0" err="1" smtClean="0">
                <a:latin typeface="Courier New"/>
                <a:cs typeface="Courier New"/>
              </a:rPr>
              <a:t>century</a:t>
            </a:r>
            <a:r>
              <a:rPr lang="it-IT" sz="1600" dirty="0" smtClean="0">
                <a:latin typeface="Courier New"/>
                <a:cs typeface="Courier New"/>
              </a:rPr>
              <a:t> BC </a:t>
            </a:r>
            <a:r>
              <a:rPr lang="it-IT" sz="1600" dirty="0" err="1" smtClean="0">
                <a:latin typeface="Courier New"/>
                <a:cs typeface="Courier New"/>
              </a:rPr>
              <a:t>original</a:t>
            </a:r>
            <a:r>
              <a:rPr lang="it-IT" sz="1600" dirty="0" smtClean="0">
                <a:latin typeface="Courier New"/>
                <a:cs typeface="Courier New"/>
              </a:rPr>
              <a:t>, Vatican Palace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098" y="1033595"/>
            <a:ext cx="3184601" cy="424613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914904" y="5609294"/>
            <a:ext cx="46467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 smtClean="0">
                <a:latin typeface="Courier New"/>
                <a:cs typeface="Courier New"/>
              </a:rPr>
              <a:t>Apollonios</a:t>
            </a:r>
            <a:r>
              <a:rPr lang="it-IT" sz="1600" dirty="0" smtClean="0">
                <a:latin typeface="Courier New"/>
                <a:cs typeface="Courier New"/>
              </a:rPr>
              <a:t> from </a:t>
            </a:r>
            <a:r>
              <a:rPr lang="it-IT" sz="1600" dirty="0" err="1" smtClean="0">
                <a:latin typeface="Courier New"/>
                <a:cs typeface="Courier New"/>
              </a:rPr>
              <a:t>Athens</a:t>
            </a:r>
            <a:r>
              <a:rPr lang="it-IT" sz="1600" dirty="0" smtClean="0">
                <a:latin typeface="Courier New"/>
                <a:cs typeface="Courier New"/>
              </a:rPr>
              <a:t>, Torso Belvedere,</a:t>
            </a:r>
            <a:r>
              <a:rPr lang="it-IT" sz="1600" dirty="0">
                <a:latin typeface="Courier New"/>
                <a:cs typeface="Courier New"/>
              </a:rPr>
              <a:t> </a:t>
            </a:r>
            <a:r>
              <a:rPr lang="it-IT" sz="1600" dirty="0" smtClean="0">
                <a:latin typeface="Courier New"/>
                <a:cs typeface="Courier New"/>
              </a:rPr>
              <a:t>Roman copy from 2nd </a:t>
            </a:r>
            <a:r>
              <a:rPr lang="it-IT" sz="1600" dirty="0" err="1" smtClean="0">
                <a:latin typeface="Courier New"/>
                <a:cs typeface="Courier New"/>
              </a:rPr>
              <a:t>century</a:t>
            </a:r>
            <a:r>
              <a:rPr lang="it-IT" sz="1600" dirty="0" smtClean="0">
                <a:latin typeface="Courier New"/>
                <a:cs typeface="Courier New"/>
              </a:rPr>
              <a:t> BC </a:t>
            </a:r>
            <a:r>
              <a:rPr lang="it-IT" sz="1600" dirty="0" err="1" smtClean="0">
                <a:latin typeface="Courier New"/>
                <a:cs typeface="Courier New"/>
              </a:rPr>
              <a:t>original</a:t>
            </a:r>
            <a:r>
              <a:rPr lang="it-IT" sz="1600" dirty="0" smtClean="0">
                <a:latin typeface="Courier New"/>
                <a:cs typeface="Courier New"/>
              </a:rPr>
              <a:t>, Vatican </a:t>
            </a:r>
            <a:r>
              <a:rPr lang="it-IT" sz="1600" dirty="0" err="1" smtClean="0">
                <a:latin typeface="Courier New"/>
                <a:cs typeface="Courier New"/>
              </a:rPr>
              <a:t>Museums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84682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36850" y="5545158"/>
            <a:ext cx="75096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Michelangelo, </a:t>
            </a:r>
            <a:r>
              <a:rPr lang="it-IT" sz="1600" dirty="0" err="1" smtClean="0">
                <a:latin typeface="Courier New"/>
                <a:cs typeface="Courier New"/>
              </a:rPr>
              <a:t>Slaves</a:t>
            </a:r>
            <a:r>
              <a:rPr lang="it-IT" sz="1600" dirty="0" smtClean="0">
                <a:latin typeface="Courier New"/>
                <a:cs typeface="Courier New"/>
              </a:rPr>
              <a:t> – </a:t>
            </a:r>
            <a:r>
              <a:rPr lang="it-IT" sz="1600" dirty="0" err="1" smtClean="0">
                <a:latin typeface="Courier New"/>
                <a:cs typeface="Courier New"/>
              </a:rPr>
              <a:t>Rebelliou</a:t>
            </a:r>
            <a:r>
              <a:rPr lang="it-IT" sz="1600" dirty="0" err="1">
                <a:latin typeface="Courier New"/>
                <a:cs typeface="Courier New"/>
              </a:rPr>
              <a:t>s</a:t>
            </a:r>
            <a:r>
              <a:rPr lang="it-IT" sz="1600" dirty="0" smtClean="0">
                <a:latin typeface="Courier New"/>
                <a:cs typeface="Courier New"/>
              </a:rPr>
              <a:t> c.1513 &amp; Atlas c. 1530-’34, </a:t>
            </a:r>
            <a:r>
              <a:rPr lang="it-IT" sz="1600" dirty="0" err="1" smtClean="0">
                <a:latin typeface="Courier New"/>
                <a:cs typeface="Courier New"/>
              </a:rPr>
              <a:t>Tomb</a:t>
            </a:r>
            <a:r>
              <a:rPr lang="it-IT" sz="1600" dirty="0" smtClean="0">
                <a:latin typeface="Courier New"/>
                <a:cs typeface="Courier New"/>
              </a:rPr>
              <a:t> of Julius II 1505-’45, </a:t>
            </a:r>
            <a:r>
              <a:rPr lang="it-IT" sz="1600" dirty="0" err="1" smtClean="0">
                <a:latin typeface="Courier New"/>
                <a:cs typeface="Courier New"/>
              </a:rPr>
              <a:t>marble</a:t>
            </a:r>
            <a:r>
              <a:rPr lang="it-IT" sz="1600" dirty="0" smtClean="0">
                <a:latin typeface="Courier New"/>
                <a:cs typeface="Courier New"/>
              </a:rPr>
              <a:t>, Louvre, Paris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5" name="Immagine 4" descr="Screenshot 2019-01-29 20.32.4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7"/>
          <a:stretch/>
        </p:blipFill>
        <p:spPr>
          <a:xfrm>
            <a:off x="1402422" y="674523"/>
            <a:ext cx="2830549" cy="4468488"/>
          </a:xfrm>
          <a:prstGeom prst="rect">
            <a:avLst/>
          </a:prstGeom>
        </p:spPr>
      </p:pic>
      <p:pic>
        <p:nvPicPr>
          <p:cNvPr id="6" name="Immagine 5" descr="Screenshot 2019-01-29 20.35.2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 b="5783"/>
          <a:stretch/>
        </p:blipFill>
        <p:spPr>
          <a:xfrm>
            <a:off x="4816180" y="674525"/>
            <a:ext cx="2928589" cy="446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76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static.panoramio.com/photos/large/61135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359" y="560105"/>
            <a:ext cx="7114933" cy="533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3512331" y="6265473"/>
            <a:ext cx="2277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latin typeface="Courier New"/>
                <a:cs typeface="Courier New"/>
              </a:rPr>
              <a:t>Pisa, Campo Santo</a:t>
            </a:r>
          </a:p>
        </p:txBody>
      </p:sp>
    </p:spTree>
    <p:extLst>
      <p:ext uri="{BB962C8B-B14F-4D97-AF65-F5344CB8AC3E}">
        <p14:creationId xmlns:p14="http://schemas.microsoft.com/office/powerpoint/2010/main" val="142762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70332" y="5485583"/>
            <a:ext cx="807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Giovan</a:t>
            </a:r>
            <a:r>
              <a:rPr lang="it-IT" sz="1600" dirty="0" smtClean="0">
                <a:latin typeface="Courier New"/>
                <a:cs typeface="Courier New"/>
              </a:rPr>
              <a:t> Battista </a:t>
            </a:r>
            <a:r>
              <a:rPr lang="it-IT" sz="1600" dirty="0" err="1" smtClean="0">
                <a:latin typeface="Courier New"/>
                <a:cs typeface="Courier New"/>
              </a:rPr>
              <a:t>Piranesi</a:t>
            </a:r>
            <a:r>
              <a:rPr lang="it-IT" sz="1600" dirty="0" smtClean="0">
                <a:latin typeface="Courier New"/>
                <a:cs typeface="Courier New"/>
              </a:rPr>
              <a:t>, Villa d’Este in Tivoli, </a:t>
            </a:r>
            <a:r>
              <a:rPr lang="it-IT" sz="1600" dirty="0" err="1" smtClean="0">
                <a:latin typeface="Courier New"/>
                <a:cs typeface="Courier New"/>
              </a:rPr>
              <a:t>etching</a:t>
            </a:r>
            <a:r>
              <a:rPr lang="it-IT" sz="1600" dirty="0" smtClean="0">
                <a:latin typeface="Courier New"/>
                <a:cs typeface="Courier New"/>
              </a:rPr>
              <a:t>, 1773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chemeClr val="accent2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/giovanni-battista-piranesi-1720-1778/</a:t>
            </a:r>
            <a:endParaRPr lang="it-IT" sz="1600" dirty="0">
              <a:solidFill>
                <a:schemeClr val="accent2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184" y="818832"/>
            <a:ext cx="6680918" cy="443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73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reenshot 2019-01-29 18.14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85"/>
          <a:stretch/>
        </p:blipFill>
        <p:spPr>
          <a:xfrm>
            <a:off x="976900" y="931402"/>
            <a:ext cx="3428525" cy="4619288"/>
          </a:xfrm>
          <a:prstGeom prst="rect">
            <a:avLst/>
          </a:prstGeom>
        </p:spPr>
      </p:pic>
      <p:pic>
        <p:nvPicPr>
          <p:cNvPr id="3" name="Immagine 2" descr="Screenshot 2019-01-29 18.14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95"/>
          <a:stretch/>
        </p:blipFill>
        <p:spPr>
          <a:xfrm>
            <a:off x="4640590" y="931402"/>
            <a:ext cx="3357302" cy="461928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95751" y="5723167"/>
            <a:ext cx="7776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Sebastiano </a:t>
            </a:r>
            <a:r>
              <a:rPr lang="it-IT" sz="1600" dirty="0" err="1" smtClean="0">
                <a:latin typeface="Courier New"/>
                <a:cs typeface="Courier New"/>
              </a:rPr>
              <a:t>Serlio</a:t>
            </a:r>
            <a:r>
              <a:rPr lang="it-IT" sz="1600" dirty="0" smtClean="0">
                <a:latin typeface="Courier New"/>
                <a:cs typeface="Courier New"/>
              </a:rPr>
              <a:t>, Libro quarto de l’architettura, </a:t>
            </a:r>
            <a:r>
              <a:rPr lang="it-IT" sz="1600" dirty="0" err="1" smtClean="0">
                <a:latin typeface="Courier New"/>
                <a:cs typeface="Courier New"/>
              </a:rPr>
              <a:t>Venice</a:t>
            </a:r>
            <a:r>
              <a:rPr lang="it-IT" sz="1600" dirty="0" smtClean="0">
                <a:latin typeface="Courier New"/>
                <a:cs typeface="Courier New"/>
              </a:rPr>
              <a:t> 1537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34531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0419" y="5835330"/>
            <a:ext cx="89735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Domenico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Ghirlandaio, Republican Romans,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Sala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dei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Gigli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FFFFFF"/>
                </a:solidFill>
                <a:latin typeface="Courier New"/>
                <a:cs typeface="Courier New"/>
              </a:rPr>
              <a:t>1482-’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85,</a:t>
            </a:r>
            <a:b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frescoes, </a:t>
            </a:r>
            <a:r>
              <a:rPr lang="en-US" sz="1600" dirty="0">
                <a:solidFill>
                  <a:srgbClr val="FFFFFF"/>
                </a:solidFill>
                <a:latin typeface="Courier New"/>
                <a:cs typeface="Courier New"/>
              </a:rPr>
              <a:t>Palazzo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Vecchio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Florence</a:t>
            </a:r>
            <a:endParaRPr lang="en-US" sz="160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  <p:pic>
        <p:nvPicPr>
          <p:cNvPr id="7" name="Picture 6" descr="Screen Shot 2013-10-29 at 14.58.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27" y="556161"/>
            <a:ext cx="7576232" cy="518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5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47182" y="5048931"/>
            <a:ext cx="8215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ourier New"/>
                <a:cs typeface="Courier New"/>
              </a:rPr>
              <a:t>Vincenzo </a:t>
            </a:r>
            <a:r>
              <a:rPr lang="it-IT" dirty="0" smtClean="0">
                <a:latin typeface="Courier New"/>
                <a:cs typeface="Courier New"/>
              </a:rPr>
              <a:t>Cartari, </a:t>
            </a:r>
            <a:r>
              <a:rPr lang="it-IT" i="1" dirty="0" err="1" smtClean="0">
                <a:latin typeface="Courier New"/>
                <a:cs typeface="Courier New"/>
              </a:rPr>
              <a:t>Imagini</a:t>
            </a:r>
            <a:r>
              <a:rPr lang="it-IT" i="1" dirty="0" smtClean="0">
                <a:latin typeface="Courier New"/>
                <a:cs typeface="Courier New"/>
              </a:rPr>
              <a:t> </a:t>
            </a:r>
            <a:r>
              <a:rPr lang="it-IT" i="1" dirty="0">
                <a:latin typeface="Courier New"/>
                <a:cs typeface="Courier New"/>
              </a:rPr>
              <a:t>colla </a:t>
            </a:r>
            <a:r>
              <a:rPr lang="it-IT" i="1" dirty="0" err="1">
                <a:latin typeface="Courier New"/>
                <a:cs typeface="Courier New"/>
              </a:rPr>
              <a:t>sposizione</a:t>
            </a:r>
            <a:r>
              <a:rPr lang="it-IT" i="1" dirty="0">
                <a:latin typeface="Courier New"/>
                <a:cs typeface="Courier New"/>
              </a:rPr>
              <a:t> degli dei degli </a:t>
            </a:r>
            <a:r>
              <a:rPr lang="it-IT" i="1" dirty="0" smtClean="0">
                <a:latin typeface="Courier New"/>
                <a:cs typeface="Courier New"/>
              </a:rPr>
              <a:t>antichi, </a:t>
            </a:r>
            <a:r>
              <a:rPr lang="it-IT" dirty="0" err="1" smtClean="0">
                <a:latin typeface="Courier New"/>
                <a:cs typeface="Courier New"/>
              </a:rPr>
              <a:t>Venice</a:t>
            </a:r>
            <a:r>
              <a:rPr lang="it-IT" dirty="0" smtClean="0">
                <a:latin typeface="Courier New"/>
                <a:cs typeface="Courier New"/>
              </a:rPr>
              <a:t> 1617</a:t>
            </a:r>
            <a:endParaRPr lang="it-IT" dirty="0">
              <a:latin typeface="Courier New"/>
              <a:cs typeface="Courier New"/>
            </a:endParaRPr>
          </a:p>
        </p:txBody>
      </p:sp>
      <p:pic>
        <p:nvPicPr>
          <p:cNvPr id="3" name="Immagine 2" descr="Screenshot 2019-01-29 17.39.3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" b="6954"/>
          <a:stretch/>
        </p:blipFill>
        <p:spPr>
          <a:xfrm>
            <a:off x="486008" y="974643"/>
            <a:ext cx="3821738" cy="3948850"/>
          </a:xfrm>
          <a:prstGeom prst="rect">
            <a:avLst/>
          </a:prstGeom>
        </p:spPr>
      </p:pic>
      <p:pic>
        <p:nvPicPr>
          <p:cNvPr id="4" name="Immagine 3" descr="Screenshot 2019-01-29 17.39.5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"/>
          <a:stretch/>
        </p:blipFill>
        <p:spPr>
          <a:xfrm>
            <a:off x="4492019" y="974643"/>
            <a:ext cx="4209087" cy="39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5568" y="5002883"/>
            <a:ext cx="51675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Raphael, Villa </a:t>
            </a:r>
            <a:r>
              <a:rPr lang="en-GB" sz="1600" b="0" dirty="0" err="1" smtClean="0">
                <a:solidFill>
                  <a:schemeClr val="tx1"/>
                </a:solidFill>
                <a:latin typeface="Courier New"/>
                <a:cs typeface="Courier New"/>
              </a:rPr>
              <a:t>Madama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, 1519-’20, Rome</a:t>
            </a:r>
            <a:endParaRPr lang="en-GB" sz="1600" b="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 descr="Screenshot 2019-01-29 12.13.5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t="2596" r="4203" b="1718"/>
          <a:stretch/>
        </p:blipFill>
        <p:spPr>
          <a:xfrm>
            <a:off x="320700" y="341172"/>
            <a:ext cx="3039592" cy="4501197"/>
          </a:xfrm>
          <a:prstGeom prst="rect">
            <a:avLst/>
          </a:prstGeom>
        </p:spPr>
      </p:pic>
      <p:pic>
        <p:nvPicPr>
          <p:cNvPr id="4" name="Immagine 3" descr="Screenshot 2019-01-29 12.22.4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 b="5997"/>
          <a:stretch/>
        </p:blipFill>
        <p:spPr>
          <a:xfrm>
            <a:off x="3607248" y="341173"/>
            <a:ext cx="3907281" cy="2863278"/>
          </a:xfrm>
          <a:prstGeom prst="rect">
            <a:avLst/>
          </a:prstGeom>
        </p:spPr>
      </p:pic>
      <p:pic>
        <p:nvPicPr>
          <p:cNvPr id="5" name="Immagine 4" descr="Screenshot 2019-01-29 12.23.3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" r="2339"/>
          <a:stretch/>
        </p:blipFill>
        <p:spPr>
          <a:xfrm>
            <a:off x="5785836" y="2976879"/>
            <a:ext cx="2545364" cy="342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82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170419" y="5835330"/>
            <a:ext cx="8973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Ulisse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Aldrovandi,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Monstrorum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Historia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Bologna 1642</a:t>
            </a:r>
            <a:endParaRPr lang="en-US" sz="160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 descr="Screenshot 2019-01-29 18.2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46" y="487211"/>
            <a:ext cx="3073400" cy="5207000"/>
          </a:xfrm>
          <a:prstGeom prst="rect">
            <a:avLst/>
          </a:prstGeom>
        </p:spPr>
      </p:pic>
      <p:pic>
        <p:nvPicPr>
          <p:cNvPr id="4" name="Immagine 3" descr="Screenshot 2019-01-29 18.27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134" y="487211"/>
            <a:ext cx="2921000" cy="51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44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34726" y="5506101"/>
            <a:ext cx="7525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Giorgio </a:t>
            </a:r>
            <a:r>
              <a:rPr lang="it-IT" sz="1600" dirty="0" err="1" smtClean="0">
                <a:latin typeface="Courier New"/>
                <a:cs typeface="Courier New"/>
              </a:rPr>
              <a:t>Ghisi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>
                <a:latin typeface="Courier New"/>
                <a:cs typeface="Courier New"/>
              </a:rPr>
              <a:t>An </a:t>
            </a:r>
            <a:r>
              <a:rPr lang="it-IT" sz="1600" dirty="0" err="1">
                <a:latin typeface="Courier New"/>
                <a:cs typeface="Courier New"/>
              </a:rPr>
              <a:t>allegory</a:t>
            </a:r>
            <a:r>
              <a:rPr lang="it-IT" sz="1600" dirty="0">
                <a:latin typeface="Courier New"/>
                <a:cs typeface="Courier New"/>
              </a:rPr>
              <a:t> of life (‘The </a:t>
            </a:r>
            <a:r>
              <a:rPr lang="it-IT" sz="1600" dirty="0" err="1">
                <a:latin typeface="Courier New"/>
                <a:cs typeface="Courier New"/>
              </a:rPr>
              <a:t>dream</a:t>
            </a:r>
            <a:r>
              <a:rPr lang="it-IT" sz="1600" dirty="0">
                <a:latin typeface="Courier New"/>
                <a:cs typeface="Courier New"/>
              </a:rPr>
              <a:t> of </a:t>
            </a:r>
            <a:r>
              <a:rPr lang="it-IT" sz="1600" dirty="0" err="1">
                <a:latin typeface="Courier New"/>
                <a:cs typeface="Courier New"/>
              </a:rPr>
              <a:t>Raphael</a:t>
            </a:r>
            <a:r>
              <a:rPr lang="it-IT" sz="1600" dirty="0">
                <a:latin typeface="Courier New"/>
                <a:cs typeface="Courier New"/>
              </a:rPr>
              <a:t>’</a:t>
            </a:r>
            <a:r>
              <a:rPr lang="it-IT" sz="1600" dirty="0" smtClean="0">
                <a:latin typeface="Courier New"/>
                <a:cs typeface="Courier New"/>
              </a:rPr>
              <a:t>), 1561, </a:t>
            </a:r>
            <a:r>
              <a:rPr lang="it-IT" sz="1600" dirty="0" err="1" smtClean="0">
                <a:latin typeface="Courier New"/>
                <a:cs typeface="Courier New"/>
              </a:rPr>
              <a:t>engraving</a:t>
            </a:r>
            <a:endParaRPr lang="it-IT" sz="1600" dirty="0">
              <a:latin typeface="Courier New"/>
              <a:cs typeface="Courier New"/>
            </a:endParaRPr>
          </a:p>
          <a:p>
            <a:pPr algn="ctr"/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rgbClr val="C0504D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/giorgio-ghisi-1520-4-1582/</a:t>
            </a:r>
            <a:endParaRPr lang="it-IT" sz="1600" dirty="0">
              <a:solidFill>
                <a:srgbClr val="C0504D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470" y="502377"/>
            <a:ext cx="7020799" cy="495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8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6" descr="Melancholia; a winged woman representing Melancholy wearing a wreath is sitting amongst numerous objects, including a bell, hourglass, scales, and a magic square; with a putto sitting on a grindstone, next to which a dog is sleeping; in the background a bat is flying, carrying a banner with the inscription 'Melencolia I'; in the foreground are carpenter tools and a sphere.  1514&#10;Engra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" t="3331" r="4913" b="10828"/>
          <a:stretch>
            <a:fillRect/>
          </a:stretch>
        </p:blipFill>
        <p:spPr bwMode="auto">
          <a:xfrm>
            <a:off x="2465168" y="468352"/>
            <a:ext cx="4034305" cy="525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Text Box 7"/>
          <p:cNvSpPr txBox="1">
            <a:spLocks noChangeArrowheads="1"/>
          </p:cNvSpPr>
          <p:nvPr/>
        </p:nvSpPr>
        <p:spPr bwMode="auto">
          <a:xfrm>
            <a:off x="893763" y="1992313"/>
            <a:ext cx="17287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/>
              <a:t>Albrecht Dürer,</a:t>
            </a:r>
          </a:p>
          <a:p>
            <a:pPr algn="ctr" eaLnBrk="1" hangingPunct="1"/>
            <a:r>
              <a:rPr lang="en-GB"/>
              <a:t>Melencolia I, 1516,</a:t>
            </a:r>
          </a:p>
          <a:p>
            <a:pPr algn="ctr" eaLnBrk="1" hangingPunct="1"/>
            <a:r>
              <a:rPr lang="en-GB"/>
              <a:t>Bartsch VII. 87. 74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04238" y="5882287"/>
            <a:ext cx="8310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Albrecht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Dürer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Melancholia</a:t>
            </a:r>
            <a:r>
              <a:rPr lang="it-IT" sz="1600" dirty="0" smtClean="0">
                <a:latin typeface="Courier New"/>
                <a:cs typeface="Courier New"/>
              </a:rPr>
              <a:t> I, </a:t>
            </a:r>
            <a:r>
              <a:rPr lang="it-IT" sz="1600" dirty="0" err="1" smtClean="0">
                <a:latin typeface="Courier New"/>
                <a:cs typeface="Courier New"/>
              </a:rPr>
              <a:t>engraving</a:t>
            </a:r>
            <a:r>
              <a:rPr lang="it-IT" sz="1600" dirty="0" smtClean="0">
                <a:latin typeface="Courier New"/>
                <a:cs typeface="Courier New"/>
              </a:rPr>
              <a:t>, 1514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4353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955386" y="5761453"/>
            <a:ext cx="728322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Andrea Mantegna, Expulsion of the Vices from the Garden of Virtue, 1502, 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tempera on canvas, Louvre</a:t>
            </a:r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, Paris</a:t>
            </a:r>
          </a:p>
        </p:txBody>
      </p:sp>
      <p:pic>
        <p:nvPicPr>
          <p:cNvPr id="2" name="Picture 1" descr="Mantegna, Vic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38" y="417848"/>
            <a:ext cx="6291418" cy="518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03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 descr="Perugino,_lotta_tra_amore_e_castità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297" y="486079"/>
            <a:ext cx="4197262" cy="335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creen Shot 2013-02-02 at 00.29.2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0559" y="3052291"/>
            <a:ext cx="4221646" cy="334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3297" y="4095852"/>
            <a:ext cx="35745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Courier New"/>
                <a:cs typeface="Courier New"/>
              </a:rPr>
              <a:t>Perugino, Battle of Love and Chastity, 1504</a:t>
            </a:r>
            <a:r>
              <a:rPr lang="en-GB" sz="1600" dirty="0" smtClean="0">
                <a:latin typeface="Courier New"/>
                <a:cs typeface="Courier New"/>
              </a:rPr>
              <a:t>,tempera on canvas, </a:t>
            </a:r>
            <a:r>
              <a:rPr lang="en-GB" sz="1600" dirty="0">
                <a:latin typeface="Courier New"/>
                <a:cs typeface="Courier New"/>
              </a:rPr>
              <a:t>Louvre, Paris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267697" y="2084425"/>
            <a:ext cx="35745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600" dirty="0" smtClean="0">
                <a:latin typeface="Courier New"/>
                <a:cs typeface="Courier New"/>
              </a:rPr>
              <a:t>Mantegna, Parnassus, 1497, tempera and gold on canvas, Louvre</a:t>
            </a:r>
            <a:r>
              <a:rPr lang="en-GB" sz="1600" dirty="0">
                <a:latin typeface="Courier New"/>
                <a:cs typeface="Courier New"/>
              </a:rPr>
              <a:t>, Paris</a:t>
            </a:r>
          </a:p>
        </p:txBody>
      </p:sp>
    </p:spTree>
    <p:extLst>
      <p:ext uri="{BB962C8B-B14F-4D97-AF65-F5344CB8AC3E}">
        <p14:creationId xmlns:p14="http://schemas.microsoft.com/office/powerpoint/2010/main" val="220894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7732" y="3315446"/>
            <a:ext cx="9030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Courier New"/>
                <a:cs typeface="Courier New"/>
                <a:hlinkClick r:id="rId2"/>
              </a:rPr>
              <a:t>http:</a:t>
            </a:r>
            <a:r>
              <a:rPr lang="it-IT" b="1" dirty="0">
                <a:latin typeface="Courier New"/>
                <a:cs typeface="Courier New"/>
                <a:hlinkClick r:id="rId2"/>
              </a:rPr>
              <a:t>//en.wikipedia.org/wiki/Triumphs_of_Caesar_%28Mantegna%</a:t>
            </a:r>
            <a:r>
              <a:rPr lang="it-IT" b="1" dirty="0" smtClean="0">
                <a:latin typeface="Courier New"/>
                <a:cs typeface="Courier New"/>
                <a:hlinkClick r:id="rId2"/>
              </a:rPr>
              <a:t>29</a:t>
            </a:r>
            <a:endParaRPr lang="it-IT" b="1" dirty="0" smtClean="0">
              <a:latin typeface="Courier New"/>
              <a:cs typeface="Courier New"/>
            </a:endParaRPr>
          </a:p>
          <a:p>
            <a:pPr algn="ctr"/>
            <a:endParaRPr lang="it-IT" b="1" dirty="0">
              <a:latin typeface="Courier New"/>
              <a:cs typeface="Courier New"/>
            </a:endParaRPr>
          </a:p>
          <a:p>
            <a:pPr algn="ctr"/>
            <a:r>
              <a:rPr lang="it-IT" b="1" dirty="0">
                <a:latin typeface="Courier New"/>
                <a:cs typeface="Courier New"/>
                <a:hlinkClick r:id="rId3"/>
              </a:rPr>
              <a:t>https://www.rct.uk/collection/search</a:t>
            </a:r>
            <a:r>
              <a:rPr lang="it-IT" b="1" dirty="0" smtClean="0">
                <a:latin typeface="Courier New"/>
                <a:cs typeface="Courier New"/>
                <a:hlinkClick r:id="rId3"/>
              </a:rPr>
              <a:t>#</a:t>
            </a:r>
            <a:endParaRPr lang="it-IT" b="1" dirty="0" smtClean="0">
              <a:latin typeface="Courier New"/>
              <a:cs typeface="Courier New"/>
            </a:endParaRPr>
          </a:p>
          <a:p>
            <a:pPr algn="ctr"/>
            <a:endParaRPr lang="it-IT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169278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30728" y="2977816"/>
            <a:ext cx="901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ourier New"/>
                <a:cs typeface="Courier New"/>
              </a:rPr>
              <a:t>Botticelli, Story of </a:t>
            </a:r>
            <a:r>
              <a:rPr lang="it-IT" sz="1400" dirty="0" err="1" smtClean="0">
                <a:latin typeface="Courier New"/>
                <a:cs typeface="Courier New"/>
              </a:rPr>
              <a:t>Lucretia</a:t>
            </a:r>
            <a:r>
              <a:rPr lang="it-IT" sz="1400" dirty="0" smtClean="0">
                <a:latin typeface="Courier New"/>
                <a:cs typeface="Courier New"/>
              </a:rPr>
              <a:t>, 1490, tempera &amp; </a:t>
            </a:r>
            <a:r>
              <a:rPr lang="it-IT" sz="1400" dirty="0" err="1" smtClean="0">
                <a:latin typeface="Courier New"/>
                <a:cs typeface="Courier New"/>
              </a:rPr>
              <a:t>oil</a:t>
            </a:r>
            <a:r>
              <a:rPr lang="it-IT" sz="1400" dirty="0" smtClean="0">
                <a:latin typeface="Courier New"/>
                <a:cs typeface="Courier New"/>
              </a:rPr>
              <a:t> on </a:t>
            </a:r>
            <a:r>
              <a:rPr lang="it-IT" sz="1400" dirty="0" err="1" smtClean="0">
                <a:latin typeface="Courier New"/>
                <a:cs typeface="Courier New"/>
              </a:rPr>
              <a:t>wood</a:t>
            </a:r>
            <a:r>
              <a:rPr lang="it-IT" sz="1400" dirty="0" smtClean="0">
                <a:latin typeface="Courier New"/>
                <a:cs typeface="Courier New"/>
              </a:rPr>
              <a:t>, Gardner </a:t>
            </a:r>
            <a:r>
              <a:rPr lang="it-IT" sz="1400" dirty="0" err="1" smtClean="0">
                <a:latin typeface="Courier New"/>
                <a:cs typeface="Courier New"/>
              </a:rPr>
              <a:t>Museum</a:t>
            </a:r>
            <a:r>
              <a:rPr lang="it-IT" sz="1400" dirty="0" smtClean="0">
                <a:latin typeface="Courier New"/>
                <a:cs typeface="Courier New"/>
              </a:rPr>
              <a:t>, Boston</a:t>
            </a:r>
            <a:endParaRPr lang="it-IT" sz="1400" dirty="0">
              <a:latin typeface="Courier New"/>
              <a:cs typeface="Courier New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461" y="392153"/>
            <a:ext cx="5352334" cy="253566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09" y="3510700"/>
            <a:ext cx="3388811" cy="253737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l="5556"/>
          <a:stretch/>
        </p:blipFill>
        <p:spPr>
          <a:xfrm>
            <a:off x="4463450" y="3510700"/>
            <a:ext cx="3540128" cy="253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588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5568" y="5002883"/>
            <a:ext cx="51675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Raphael, Villa </a:t>
            </a:r>
            <a:r>
              <a:rPr lang="en-GB" sz="1600" b="0" dirty="0" err="1" smtClean="0">
                <a:solidFill>
                  <a:schemeClr val="tx1"/>
                </a:solidFill>
                <a:latin typeface="Courier New"/>
                <a:cs typeface="Courier New"/>
              </a:rPr>
              <a:t>Madama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, 1519-’20, Rome</a:t>
            </a:r>
            <a:endParaRPr lang="en-GB" sz="1600" b="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 descr="Screenshot 2019-01-29 12.13.5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t="2596" r="4203" b="1718"/>
          <a:stretch/>
        </p:blipFill>
        <p:spPr>
          <a:xfrm>
            <a:off x="320700" y="341172"/>
            <a:ext cx="3039592" cy="4501197"/>
          </a:xfrm>
          <a:prstGeom prst="rect">
            <a:avLst/>
          </a:prstGeom>
        </p:spPr>
      </p:pic>
      <p:pic>
        <p:nvPicPr>
          <p:cNvPr id="4" name="Immagine 3" descr="Screenshot 2019-01-29 12.22.4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 b="5997"/>
          <a:stretch/>
        </p:blipFill>
        <p:spPr>
          <a:xfrm>
            <a:off x="3607248" y="341173"/>
            <a:ext cx="3907281" cy="2863278"/>
          </a:xfrm>
          <a:prstGeom prst="rect">
            <a:avLst/>
          </a:prstGeom>
        </p:spPr>
      </p:pic>
      <p:pic>
        <p:nvPicPr>
          <p:cNvPr id="5" name="Immagine 4" descr="Screenshot 2019-01-29 12.23.3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" r="2339"/>
          <a:stretch/>
        </p:blipFill>
        <p:spPr>
          <a:xfrm>
            <a:off x="5785836" y="2976879"/>
            <a:ext cx="2545364" cy="342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84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10968" y="4675558"/>
            <a:ext cx="4345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Courier New"/>
                <a:cs typeface="Courier New"/>
              </a:rPr>
              <a:t>Hendrik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Goltzius</a:t>
            </a:r>
            <a:r>
              <a:rPr lang="it-IT" sz="1600" dirty="0" smtClean="0">
                <a:latin typeface="Courier New"/>
                <a:cs typeface="Courier New"/>
              </a:rPr>
              <a:t>, Hercules and </a:t>
            </a:r>
            <a:r>
              <a:rPr lang="it-IT" sz="1600" dirty="0" err="1" smtClean="0">
                <a:latin typeface="Courier New"/>
                <a:cs typeface="Courier New"/>
              </a:rPr>
              <a:t>Cacus</a:t>
            </a:r>
            <a:r>
              <a:rPr lang="it-IT" sz="1600" dirty="0" smtClean="0">
                <a:latin typeface="Courier New"/>
                <a:cs typeface="Courier New"/>
              </a:rPr>
              <a:t>, chiaroscuro </a:t>
            </a:r>
            <a:r>
              <a:rPr lang="it-IT" sz="1600" dirty="0" err="1" smtClean="0">
                <a:latin typeface="Courier New"/>
                <a:cs typeface="Courier New"/>
              </a:rPr>
              <a:t>woodcut</a:t>
            </a:r>
            <a:r>
              <a:rPr lang="it-IT" sz="1600" dirty="0" smtClean="0">
                <a:latin typeface="Courier New"/>
                <a:cs typeface="Courier New"/>
              </a:rPr>
              <a:t>, 1588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chemeClr val="accent2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/hendrick-goltzius-1558-1617-2/</a:t>
            </a:r>
            <a:endParaRPr lang="it-IT" sz="1600" dirty="0">
              <a:solidFill>
                <a:schemeClr val="accent2"/>
              </a:solidFill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13" y="379439"/>
            <a:ext cx="3267071" cy="407365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638" y="2022707"/>
            <a:ext cx="3013550" cy="434630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940273" y="851332"/>
            <a:ext cx="5678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 smtClean="0">
                <a:latin typeface="Courier New"/>
                <a:cs typeface="Courier New"/>
              </a:rPr>
              <a:t>Jan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Gossaert</a:t>
            </a:r>
            <a:r>
              <a:rPr lang="it-IT" sz="1600" dirty="0" smtClean="0">
                <a:latin typeface="Courier New"/>
                <a:cs typeface="Courier New"/>
              </a:rPr>
              <a:t>, Hercules and Deianira, 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latin typeface="Courier New"/>
                <a:cs typeface="Courier New"/>
              </a:rPr>
              <a:t>1517, </a:t>
            </a:r>
            <a:r>
              <a:rPr lang="it-IT" sz="1600" dirty="0" err="1" smtClean="0">
                <a:latin typeface="Courier New"/>
                <a:cs typeface="Courier New"/>
              </a:rPr>
              <a:t>oil</a:t>
            </a:r>
            <a:r>
              <a:rPr lang="it-IT" sz="1600" dirty="0" smtClean="0">
                <a:latin typeface="Courier New"/>
                <a:cs typeface="Courier New"/>
              </a:rPr>
              <a:t> on </a:t>
            </a:r>
            <a:r>
              <a:rPr lang="it-IT" sz="1600" dirty="0" err="1" smtClean="0">
                <a:latin typeface="Courier New"/>
                <a:cs typeface="Courier New"/>
              </a:rPr>
              <a:t>wood</a:t>
            </a:r>
            <a:r>
              <a:rPr lang="it-IT" sz="1600" dirty="0" smtClean="0">
                <a:latin typeface="Courier New"/>
                <a:cs typeface="Courier New"/>
              </a:rPr>
              <a:t/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rgbClr val="C0504D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/jan-gossaert-about-1478-1532/</a:t>
            </a:r>
            <a:endParaRPr lang="it-IT" sz="1600" dirty="0">
              <a:solidFill>
                <a:srgbClr val="C0504D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62790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435" y="721417"/>
            <a:ext cx="6917771" cy="477326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128791" y="5636946"/>
            <a:ext cx="6663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Lucas </a:t>
            </a:r>
            <a:r>
              <a:rPr lang="it-IT" sz="1600" dirty="0" err="1" smtClean="0">
                <a:latin typeface="Courier New"/>
                <a:cs typeface="Courier New"/>
              </a:rPr>
              <a:t>Cranach</a:t>
            </a:r>
            <a:r>
              <a:rPr lang="it-IT" sz="1600" dirty="0" smtClean="0">
                <a:latin typeface="Courier New"/>
                <a:cs typeface="Courier New"/>
              </a:rPr>
              <a:t> The </a:t>
            </a:r>
            <a:r>
              <a:rPr lang="it-IT" sz="1600" dirty="0" err="1" smtClean="0">
                <a:latin typeface="Courier New"/>
                <a:cs typeface="Courier New"/>
              </a:rPr>
              <a:t>Elder</a:t>
            </a:r>
            <a:r>
              <a:rPr lang="it-IT" sz="1600" dirty="0" smtClean="0">
                <a:latin typeface="Courier New"/>
                <a:cs typeface="Courier New"/>
              </a:rPr>
              <a:t>, Hercules and </a:t>
            </a:r>
            <a:r>
              <a:rPr lang="it-IT" sz="1600" dirty="0" err="1" smtClean="0">
                <a:latin typeface="Courier New"/>
                <a:cs typeface="Courier New"/>
              </a:rPr>
              <a:t>Omphale’s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maids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oil</a:t>
            </a:r>
            <a:r>
              <a:rPr lang="it-IT" sz="1600" dirty="0" smtClean="0">
                <a:latin typeface="Courier New"/>
                <a:cs typeface="Courier New"/>
              </a:rPr>
              <a:t> on </a:t>
            </a:r>
            <a:r>
              <a:rPr lang="it-IT" sz="1600" dirty="0" err="1" smtClean="0">
                <a:latin typeface="Courier New"/>
                <a:cs typeface="Courier New"/>
              </a:rPr>
              <a:t>canvas</a:t>
            </a:r>
            <a:r>
              <a:rPr lang="it-IT" sz="1600" dirty="0" smtClean="0">
                <a:latin typeface="Courier New"/>
                <a:cs typeface="Courier New"/>
              </a:rPr>
              <a:t>, 1537, Herzog Anton Ulrich </a:t>
            </a:r>
            <a:r>
              <a:rPr lang="it-IT" sz="1600" dirty="0" err="1" smtClean="0">
                <a:latin typeface="Courier New"/>
                <a:cs typeface="Courier New"/>
              </a:rPr>
              <a:t>Museum</a:t>
            </a:r>
            <a:r>
              <a:rPr lang="it-IT" sz="1600" dirty="0" smtClean="0">
                <a:latin typeface="Courier New"/>
                <a:cs typeface="Courier New"/>
              </a:rPr>
              <a:t>, Braunschweig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9589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194" y="646153"/>
            <a:ext cx="3958833" cy="466843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93375" y="5606488"/>
            <a:ext cx="9461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Arent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>
                <a:latin typeface="Courier New"/>
                <a:cs typeface="Courier New"/>
              </a:rPr>
              <a:t>van </a:t>
            </a:r>
            <a:r>
              <a:rPr lang="it-IT" sz="1600" dirty="0" err="1" smtClean="0">
                <a:latin typeface="Courier New"/>
                <a:cs typeface="Courier New"/>
              </a:rPr>
              <a:t>Bolten</a:t>
            </a:r>
            <a:r>
              <a:rPr lang="it-IT" sz="1600" dirty="0" smtClean="0">
                <a:latin typeface="Courier New"/>
                <a:cs typeface="Courier New"/>
              </a:rPr>
              <a:t> (1573-1633), </a:t>
            </a:r>
            <a:r>
              <a:rPr lang="it-IT" sz="1600" dirty="0" err="1">
                <a:latin typeface="Courier New"/>
                <a:cs typeface="Courier New"/>
              </a:rPr>
              <a:t>bronze</a:t>
            </a:r>
            <a:r>
              <a:rPr lang="it-IT" sz="1600" dirty="0">
                <a:latin typeface="Courier New"/>
                <a:cs typeface="Courier New"/>
              </a:rPr>
              <a:t> </a:t>
            </a:r>
            <a:r>
              <a:rPr lang="it-IT" sz="1600" dirty="0" err="1">
                <a:latin typeface="Courier New"/>
                <a:cs typeface="Courier New"/>
              </a:rPr>
              <a:t>lamp</a:t>
            </a:r>
            <a:r>
              <a:rPr lang="it-IT" sz="1600" dirty="0">
                <a:latin typeface="Courier New"/>
                <a:cs typeface="Courier New"/>
              </a:rPr>
              <a:t> </a:t>
            </a:r>
            <a:r>
              <a:rPr lang="it-IT" sz="1600" dirty="0" smtClean="0">
                <a:latin typeface="Courier New"/>
                <a:cs typeface="Courier New"/>
              </a:rPr>
              <a:t>in the </a:t>
            </a:r>
            <a:r>
              <a:rPr lang="it-IT" sz="1600" dirty="0" err="1" smtClean="0">
                <a:latin typeface="Courier New"/>
                <a:cs typeface="Courier New"/>
              </a:rPr>
              <a:t>form</a:t>
            </a:r>
            <a:r>
              <a:rPr lang="it-IT" sz="1600" dirty="0" smtClean="0">
                <a:latin typeface="Courier New"/>
                <a:cs typeface="Courier New"/>
              </a:rPr>
              <a:t> of a 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err="1" smtClean="0">
                <a:latin typeface="Courier New"/>
                <a:cs typeface="Courier New"/>
              </a:rPr>
              <a:t>grotesque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bird</a:t>
            </a:r>
            <a:r>
              <a:rPr lang="it-IT" sz="1600" dirty="0" smtClean="0">
                <a:latin typeface="Courier New"/>
                <a:cs typeface="Courier New"/>
              </a:rPr>
              <a:t>, c</a:t>
            </a:r>
            <a:r>
              <a:rPr lang="it-IT" sz="1600" dirty="0">
                <a:latin typeface="Courier New"/>
                <a:cs typeface="Courier New"/>
              </a:rPr>
              <a:t>.</a:t>
            </a:r>
            <a:r>
              <a:rPr lang="it-IT" sz="1600" dirty="0" smtClean="0">
                <a:latin typeface="Courier New"/>
                <a:cs typeface="Courier New"/>
              </a:rPr>
              <a:t>1620, Amsterdam 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chemeClr val="accent2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/bolten-arent-van-about-1573-1633/</a:t>
            </a:r>
            <a:endParaRPr lang="it-IT" sz="1600" dirty="0">
              <a:solidFill>
                <a:schemeClr val="accent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00239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Lotto, Lorenzo, Lady with drawing of Lucretia, London, National Galle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t="699" r="606" b="699"/>
          <a:stretch>
            <a:fillRect/>
          </a:stretch>
        </p:blipFill>
        <p:spPr bwMode="auto">
          <a:xfrm>
            <a:off x="1581256" y="719078"/>
            <a:ext cx="5391897" cy="465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 Box 6"/>
          <p:cNvSpPr txBox="1">
            <a:spLocks noChangeArrowheads="1"/>
          </p:cNvSpPr>
          <p:nvPr/>
        </p:nvSpPr>
        <p:spPr bwMode="auto">
          <a:xfrm>
            <a:off x="1028968" y="5690805"/>
            <a:ext cx="683372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Lorenzo Lotto, Woman with drawing of </a:t>
            </a:r>
            <a:r>
              <a:rPr lang="en-GB" sz="1600" b="0" dirty="0" err="1">
                <a:solidFill>
                  <a:schemeClr val="tx1"/>
                </a:solidFill>
                <a:latin typeface="Courier New"/>
                <a:cs typeface="Courier New"/>
              </a:rPr>
              <a:t>Lucretia</a:t>
            </a:r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en-GB" sz="1600" b="0" i="1" dirty="0" smtClean="0">
                <a:solidFill>
                  <a:schemeClr val="tx1"/>
                </a:solidFill>
                <a:latin typeface="Courier New"/>
                <a:cs typeface="Courier New"/>
              </a:rPr>
              <a:t>c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.1530</a:t>
            </a:r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/>
            </a:r>
            <a:b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</a:br>
            <a:r>
              <a:rPr lang="en-GB" sz="1600" b="0" dirty="0" smtClean="0">
                <a:solidFill>
                  <a:schemeClr val="tx1"/>
                </a:solidFill>
                <a:latin typeface="Courier New"/>
                <a:cs typeface="Courier New"/>
              </a:rPr>
              <a:t>oil on canvas, London</a:t>
            </a:r>
            <a:r>
              <a:rPr lang="en-GB" sz="1600" b="0" dirty="0">
                <a:solidFill>
                  <a:schemeClr val="tx1"/>
                </a:solidFill>
                <a:latin typeface="Courier New"/>
                <a:cs typeface="Courier New"/>
              </a:rPr>
              <a:t>, National Gallery</a:t>
            </a:r>
          </a:p>
        </p:txBody>
      </p:sp>
    </p:spTree>
    <p:extLst>
      <p:ext uri="{BB962C8B-B14F-4D97-AF65-F5344CB8AC3E}">
        <p14:creationId xmlns:p14="http://schemas.microsoft.com/office/powerpoint/2010/main" val="192583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ubens, P P, Medici cycle, 12, Majority of Louis XIII, Paris, Louv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53" y="511147"/>
            <a:ext cx="3189843" cy="426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0516" y="479786"/>
            <a:ext cx="4001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Marie handing over </a:t>
            </a:r>
          </a:p>
          <a:p>
            <a:r>
              <a:rPr lang="en-US" sz="1600" dirty="0">
                <a:latin typeface="Courier New"/>
                <a:cs typeface="Courier New"/>
              </a:rPr>
              <a:t>t</a:t>
            </a:r>
            <a:r>
              <a:rPr lang="en-US" sz="1600" dirty="0" smtClean="0">
                <a:latin typeface="Courier New"/>
                <a:cs typeface="Courier New"/>
              </a:rPr>
              <a:t>he rudder of the Ship of State</a:t>
            </a:r>
          </a:p>
          <a:p>
            <a:r>
              <a:rPr lang="en-US" sz="1600" dirty="0">
                <a:latin typeface="Courier New"/>
                <a:cs typeface="Courier New"/>
              </a:rPr>
              <a:t>t</a:t>
            </a:r>
            <a:r>
              <a:rPr lang="en-US" sz="1600" dirty="0" smtClean="0">
                <a:latin typeface="Courier New"/>
                <a:cs typeface="Courier New"/>
              </a:rPr>
              <a:t>o Louis XIII</a:t>
            </a:r>
            <a:endParaRPr lang="en-US" sz="1600" dirty="0">
              <a:latin typeface="Courier New"/>
              <a:cs typeface="Courier New"/>
            </a:endParaRPr>
          </a:p>
        </p:txBody>
      </p:sp>
      <p:pic>
        <p:nvPicPr>
          <p:cNvPr id="4" name="Picture 1" descr="Rubens, P P, Medici cycle, 5, Arrival of Marie de' Medici in Marseilles, Paris, Louv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62" y="2110496"/>
            <a:ext cx="3189843" cy="4264497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1536413" y="5990277"/>
            <a:ext cx="3616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Courier New"/>
                <a:cs typeface="Courier New"/>
              </a:rPr>
              <a:t>Marie </a:t>
            </a:r>
            <a:r>
              <a:rPr lang="en-US" sz="1600" dirty="0">
                <a:latin typeface="Courier New"/>
                <a:cs typeface="Courier New"/>
              </a:rPr>
              <a:t>a</a:t>
            </a:r>
            <a:r>
              <a:rPr lang="en-US" sz="1600" dirty="0" smtClean="0">
                <a:latin typeface="Courier New"/>
                <a:cs typeface="Courier New"/>
              </a:rPr>
              <a:t>rriving in Marseilles</a:t>
            </a: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11263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682" y="470398"/>
            <a:ext cx="4280005" cy="524300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-297876" y="5854078"/>
            <a:ext cx="99553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Triumphal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Arch</a:t>
            </a:r>
            <a:r>
              <a:rPr lang="it-IT" sz="1600" dirty="0" smtClean="0">
                <a:latin typeface="Courier New"/>
                <a:cs typeface="Courier New"/>
              </a:rPr>
              <a:t> of Maximilian I, 1515, </a:t>
            </a:r>
            <a:r>
              <a:rPr lang="it-IT" sz="1600" dirty="0" err="1" smtClean="0">
                <a:latin typeface="Courier New"/>
                <a:cs typeface="Courier New"/>
              </a:rPr>
              <a:t>woodcut</a:t>
            </a:r>
            <a:r>
              <a:rPr lang="it-IT" sz="1600" dirty="0" smtClean="0">
                <a:latin typeface="Courier New"/>
                <a:cs typeface="Courier New"/>
              </a:rPr>
              <a:t/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err="1">
                <a:latin typeface="Courier New"/>
                <a:cs typeface="Courier New"/>
                <a:hlinkClick r:id="rId3"/>
              </a:rPr>
              <a:t>https</a:t>
            </a:r>
            <a:r>
              <a:rPr lang="it-IT" sz="1600" dirty="0">
                <a:latin typeface="Courier New"/>
                <a:cs typeface="Courier New"/>
                <a:hlinkClick r:id="rId3"/>
              </a:rPr>
              <a:t>://</a:t>
            </a:r>
            <a:r>
              <a:rPr lang="it-IT" sz="1600" dirty="0" err="1">
                <a:latin typeface="Courier New"/>
                <a:cs typeface="Courier New"/>
                <a:hlinkClick r:id="rId3"/>
              </a:rPr>
              <a:t>www.britishmuseum.org</a:t>
            </a:r>
            <a:r>
              <a:rPr lang="it-IT" sz="1600" dirty="0">
                <a:latin typeface="Courier New"/>
                <a:cs typeface="Courier New"/>
                <a:hlinkClick r:id="rId3"/>
              </a:rPr>
              <a:t>/</a:t>
            </a:r>
            <a:r>
              <a:rPr lang="it-IT" sz="1600" dirty="0" err="1">
                <a:latin typeface="Courier New"/>
                <a:cs typeface="Courier New"/>
                <a:hlinkClick r:id="rId3"/>
              </a:rPr>
              <a:t>whats_on</a:t>
            </a:r>
            <a:r>
              <a:rPr lang="it-IT" sz="1600" dirty="0">
                <a:latin typeface="Courier New"/>
                <a:cs typeface="Courier New"/>
                <a:hlinkClick r:id="rId3"/>
              </a:rPr>
              <a:t>/</a:t>
            </a:r>
            <a:r>
              <a:rPr lang="it-IT" sz="1600" dirty="0" err="1">
                <a:latin typeface="Courier New"/>
                <a:cs typeface="Courier New"/>
                <a:hlinkClick r:id="rId3"/>
              </a:rPr>
              <a:t>exhibitions</a:t>
            </a:r>
            <a:r>
              <a:rPr lang="it-IT" sz="1600" dirty="0">
                <a:latin typeface="Courier New"/>
                <a:cs typeface="Courier New"/>
                <a:hlinkClick r:id="rId3"/>
              </a:rPr>
              <a:t>/</a:t>
            </a:r>
            <a:r>
              <a:rPr lang="it-IT" sz="1600" dirty="0" smtClean="0">
                <a:latin typeface="Courier New"/>
                <a:cs typeface="Courier New"/>
                <a:hlinkClick r:id="rId3"/>
              </a:rPr>
              <a:t>d%C3</a:t>
            </a:r>
            <a:r>
              <a:rPr lang="it-IT" sz="1600" dirty="0">
                <a:latin typeface="Courier New"/>
                <a:cs typeface="Courier New"/>
                <a:hlinkClick r:id="rId3"/>
              </a:rPr>
              <a:t>%BCrers_paper_triumph.aspx</a:t>
            </a:r>
            <a:endParaRPr lang="it-IT" sz="1600" dirty="0">
              <a:latin typeface="Courier New"/>
              <a:cs typeface="Courier New"/>
            </a:endParaRPr>
          </a:p>
          <a:p>
            <a:pPr algn="ctr"/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664771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9129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82" y="1064414"/>
            <a:ext cx="3112321" cy="466848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/>
          <a:srcRect t="10822" b="9816"/>
          <a:stretch/>
        </p:blipFill>
        <p:spPr>
          <a:xfrm>
            <a:off x="3879512" y="1647764"/>
            <a:ext cx="4729902" cy="281530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879513" y="4687155"/>
            <a:ext cx="47299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smtClean="0">
                <a:latin typeface="Courier New"/>
                <a:cs typeface="Courier New"/>
              </a:rPr>
              <a:t>Castel Sant’Angelo, </a:t>
            </a:r>
            <a:r>
              <a:rPr lang="it-IT" sz="1600" dirty="0" err="1" smtClean="0">
                <a:latin typeface="Courier New"/>
                <a:cs typeface="Courier New"/>
              </a:rPr>
              <a:t>formerly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Tomb</a:t>
            </a:r>
            <a:r>
              <a:rPr lang="it-IT" sz="1600" dirty="0" smtClean="0">
                <a:latin typeface="Courier New"/>
                <a:cs typeface="Courier New"/>
              </a:rPr>
              <a:t> of </a:t>
            </a:r>
            <a:r>
              <a:rPr lang="it-IT" sz="1600" dirty="0" err="1" smtClean="0">
                <a:latin typeface="Courier New"/>
                <a:cs typeface="Courier New"/>
              </a:rPr>
              <a:t>Hadrien</a:t>
            </a:r>
            <a:r>
              <a:rPr lang="it-IT" sz="1600" dirty="0" smtClean="0">
                <a:latin typeface="Courier New"/>
                <a:cs typeface="Courier New"/>
              </a:rPr>
              <a:t> the </a:t>
            </a:r>
            <a:r>
              <a:rPr lang="it-IT" sz="1600" dirty="0" err="1" smtClean="0">
                <a:latin typeface="Courier New"/>
                <a:cs typeface="Courier New"/>
              </a:rPr>
              <a:t>Emperor</a:t>
            </a:r>
            <a:endParaRPr lang="it-IT" sz="1600" dirty="0" smtClean="0">
              <a:latin typeface="Courier New"/>
              <a:cs typeface="Courier New"/>
            </a:endParaRPr>
          </a:p>
          <a:p>
            <a:pPr algn="r"/>
            <a:endParaRPr lang="it-IT" sz="1600" dirty="0">
              <a:latin typeface="Courier New"/>
              <a:cs typeface="Courier New"/>
            </a:endParaRPr>
          </a:p>
          <a:p>
            <a:r>
              <a:rPr lang="it-IT" sz="1600" dirty="0" err="1">
                <a:latin typeface="Courier New"/>
                <a:cs typeface="Courier New"/>
              </a:rPr>
              <a:t>Coliseum</a:t>
            </a:r>
            <a:endParaRPr lang="it-IT" sz="1600" dirty="0">
              <a:latin typeface="Courier New"/>
              <a:cs typeface="Courier New"/>
            </a:endParaRPr>
          </a:p>
          <a:p>
            <a:pPr algn="r"/>
            <a:r>
              <a:rPr lang="it-IT" sz="1600" dirty="0">
                <a:latin typeface="Courier New"/>
                <a:cs typeface="Courier New"/>
              </a:rPr>
              <a:t>	 </a:t>
            </a:r>
            <a:br>
              <a:rPr lang="it-IT" sz="1600" dirty="0">
                <a:latin typeface="Courier New"/>
                <a:cs typeface="Courier New"/>
              </a:rPr>
            </a:b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17044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97" y="772358"/>
            <a:ext cx="2595767" cy="433979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974" y="772357"/>
            <a:ext cx="2174238" cy="434847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35097" y="5546155"/>
            <a:ext cx="8123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Courier New"/>
                <a:cs typeface="Courier New"/>
              </a:rPr>
              <a:t>Diskobolos</a:t>
            </a:r>
            <a:r>
              <a:rPr lang="it-IT" sz="1600" dirty="0" smtClean="0">
                <a:latin typeface="Courier New"/>
                <a:cs typeface="Courier New"/>
              </a:rPr>
              <a:t> by </a:t>
            </a:r>
            <a:r>
              <a:rPr lang="it-IT" sz="1600" dirty="0" err="1" smtClean="0">
                <a:latin typeface="Courier New"/>
                <a:cs typeface="Courier New"/>
              </a:rPr>
              <a:t>Myron</a:t>
            </a:r>
            <a:r>
              <a:rPr lang="it-IT" sz="1600" dirty="0" smtClean="0">
                <a:latin typeface="Courier New"/>
                <a:cs typeface="Courier New"/>
              </a:rPr>
              <a:t>, Museo Nazionale Romano</a:t>
            </a:r>
          </a:p>
          <a:p>
            <a:pPr algn="r"/>
            <a:r>
              <a:rPr lang="it-IT" sz="1600" dirty="0" smtClean="0">
                <a:latin typeface="Courier New"/>
                <a:cs typeface="Courier New"/>
              </a:rPr>
              <a:t> 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err="1" smtClean="0">
                <a:latin typeface="Courier New"/>
                <a:cs typeface="Courier New"/>
              </a:rPr>
              <a:t>Doruphoros</a:t>
            </a:r>
            <a:r>
              <a:rPr lang="it-IT" sz="1600" dirty="0" smtClean="0">
                <a:latin typeface="Courier New"/>
                <a:cs typeface="Courier New"/>
              </a:rPr>
              <a:t> by </a:t>
            </a:r>
            <a:r>
              <a:rPr lang="it-IT" sz="1600" dirty="0" err="1" smtClean="0">
                <a:latin typeface="Courier New"/>
                <a:cs typeface="Courier New"/>
              </a:rPr>
              <a:t>Polykleitos</a:t>
            </a:r>
            <a:r>
              <a:rPr lang="it-IT" sz="1600" dirty="0" smtClean="0">
                <a:latin typeface="Courier New"/>
                <a:cs typeface="Courier New"/>
              </a:rPr>
              <a:t>, Museo Archeologico of </a:t>
            </a:r>
            <a:r>
              <a:rPr lang="it-IT" sz="1600" dirty="0" err="1" smtClean="0">
                <a:latin typeface="Courier New"/>
                <a:cs typeface="Courier New"/>
              </a:rPr>
              <a:t>Naples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63797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5097" y="5866034"/>
            <a:ext cx="8123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ourier New"/>
                <a:cs typeface="Courier New"/>
              </a:rPr>
              <a:t>Botticelli, Calunnia d’</a:t>
            </a:r>
            <a:r>
              <a:rPr lang="it-IT" sz="1600" dirty="0" err="1" smtClean="0">
                <a:latin typeface="Courier New"/>
                <a:cs typeface="Courier New"/>
              </a:rPr>
              <a:t>Apelle</a:t>
            </a:r>
            <a:r>
              <a:rPr lang="it-IT" sz="1600" dirty="0" smtClean="0">
                <a:latin typeface="Courier New"/>
                <a:cs typeface="Courier New"/>
              </a:rPr>
              <a:t>, 1495, tempera on </a:t>
            </a:r>
            <a:r>
              <a:rPr lang="it-IT" sz="1600" dirty="0" err="1" smtClean="0">
                <a:latin typeface="Courier New"/>
                <a:cs typeface="Courier New"/>
              </a:rPr>
              <a:t>woodpanel</a:t>
            </a:r>
            <a:r>
              <a:rPr lang="it-IT" sz="1600" dirty="0" smtClean="0">
                <a:latin typeface="Courier New"/>
                <a:cs typeface="Courier New"/>
              </a:rPr>
              <a:t>, Uffizi 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802" y="903225"/>
            <a:ext cx="6947293" cy="465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566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12854" y="1755349"/>
            <a:ext cx="41833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Courier New"/>
                <a:cs typeface="Courier New"/>
              </a:rPr>
              <a:t>Giotto’s</a:t>
            </a:r>
            <a:r>
              <a:rPr lang="it-IT" sz="1600" dirty="0" smtClean="0">
                <a:latin typeface="Courier New"/>
                <a:cs typeface="Courier New"/>
              </a:rPr>
              <a:t> Campanile, Santa Maria del Fiore in Florence, 1259-1358 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4" y="578892"/>
            <a:ext cx="3576089" cy="566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934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82" y="700988"/>
            <a:ext cx="3463002" cy="256695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532" y="700988"/>
            <a:ext cx="3502967" cy="256913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6772" y="3267939"/>
            <a:ext cx="2913520" cy="255297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84372" y="5876933"/>
            <a:ext cx="77129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Pantheon — Dome of </a:t>
            </a:r>
            <a:r>
              <a:rPr lang="it-IT" sz="1600" dirty="0" err="1" smtClean="0">
                <a:latin typeface="Courier New"/>
                <a:cs typeface="Courier New"/>
              </a:rPr>
              <a:t>S.ta</a:t>
            </a:r>
            <a:r>
              <a:rPr lang="it-IT" sz="1600" dirty="0" smtClean="0">
                <a:latin typeface="Courier New"/>
                <a:cs typeface="Courier New"/>
              </a:rPr>
              <a:t> Maria del Fiore, 1418-’36 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latin typeface="Courier New"/>
                <a:cs typeface="Courier New"/>
              </a:rPr>
              <a:t>Dome of St. Peter, 1506-’64 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625464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72455" y="1021712"/>
            <a:ext cx="451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Masaccio, Trinità, 1425-’27, fresco, </a:t>
            </a:r>
            <a:r>
              <a:rPr lang="it-IT" sz="1600" dirty="0" err="1" smtClean="0">
                <a:latin typeface="Courier New"/>
                <a:cs typeface="Courier New"/>
              </a:rPr>
              <a:t>S.ta</a:t>
            </a:r>
            <a:r>
              <a:rPr lang="it-IT" sz="1600" dirty="0" smtClean="0">
                <a:latin typeface="Courier New"/>
                <a:cs typeface="Courier New"/>
              </a:rPr>
              <a:t> Maria Novella in Florence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372" y="579422"/>
            <a:ext cx="2540051" cy="556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51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6" descr="Melancholia; a winged woman representing Melancholy wearing a wreath is sitting amongst numerous objects, including a bell, hourglass, scales, and a magic square; with a putto sitting on a grindstone, next to which a dog is sleeping; in the background a bat is flying, carrying a banner with the inscription 'Melencolia I'; in the foreground are carpenter tools and a sphere.  1514&#10;Engra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" t="3331" r="4913" b="10828"/>
          <a:stretch>
            <a:fillRect/>
          </a:stretch>
        </p:blipFill>
        <p:spPr bwMode="auto">
          <a:xfrm>
            <a:off x="2465168" y="468352"/>
            <a:ext cx="4034305" cy="525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Text Box 7"/>
          <p:cNvSpPr txBox="1">
            <a:spLocks noChangeArrowheads="1"/>
          </p:cNvSpPr>
          <p:nvPr/>
        </p:nvSpPr>
        <p:spPr bwMode="auto">
          <a:xfrm>
            <a:off x="893763" y="1992313"/>
            <a:ext cx="17287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/>
              <a:t>Albrecht Dürer,</a:t>
            </a:r>
          </a:p>
          <a:p>
            <a:pPr algn="ctr" eaLnBrk="1" hangingPunct="1"/>
            <a:r>
              <a:rPr lang="en-GB"/>
              <a:t>Melencolia I, 1516,</a:t>
            </a:r>
          </a:p>
          <a:p>
            <a:pPr algn="ctr" eaLnBrk="1" hangingPunct="1"/>
            <a:r>
              <a:rPr lang="en-GB"/>
              <a:t>Bartsch VII. 87. 74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04238" y="5882287"/>
            <a:ext cx="8310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Albrecht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Dürer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Melancholia</a:t>
            </a:r>
            <a:r>
              <a:rPr lang="it-IT" sz="1600" dirty="0" smtClean="0">
                <a:latin typeface="Courier New"/>
                <a:cs typeface="Courier New"/>
              </a:rPr>
              <a:t> I, </a:t>
            </a:r>
            <a:r>
              <a:rPr lang="it-IT" sz="1600" dirty="0" err="1" smtClean="0">
                <a:latin typeface="Courier New"/>
                <a:cs typeface="Courier New"/>
              </a:rPr>
              <a:t>engraving</a:t>
            </a:r>
            <a:r>
              <a:rPr lang="it-IT" sz="1600" dirty="0" smtClean="0">
                <a:latin typeface="Courier New"/>
                <a:cs typeface="Courier New"/>
              </a:rPr>
              <a:t>, 1514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231810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803" y="411357"/>
            <a:ext cx="2745301" cy="601392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614" y="1083088"/>
            <a:ext cx="3626277" cy="483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249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3510" y="5092628"/>
            <a:ext cx="8460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>
                <a:latin typeface="Courier New"/>
                <a:cs typeface="Courier New"/>
              </a:rPr>
              <a:t>Sacrifice</a:t>
            </a:r>
            <a:r>
              <a:rPr lang="it-IT" sz="1600" dirty="0" smtClean="0">
                <a:latin typeface="Courier New"/>
                <a:cs typeface="Courier New"/>
              </a:rPr>
              <a:t> of Isaac, North Door of the </a:t>
            </a:r>
            <a:r>
              <a:rPr lang="it-IT" sz="1600" dirty="0" err="1" smtClean="0">
                <a:latin typeface="Courier New"/>
                <a:cs typeface="Courier New"/>
              </a:rPr>
              <a:t>Baptistery</a:t>
            </a:r>
            <a:r>
              <a:rPr lang="it-IT" sz="1600" dirty="0" smtClean="0">
                <a:latin typeface="Courier New"/>
                <a:cs typeface="Courier New"/>
              </a:rPr>
              <a:t> of St. Maria del Fiore in Florence</a:t>
            </a:r>
          </a:p>
          <a:p>
            <a:pPr algn="ctr"/>
            <a:endParaRPr lang="it-IT" sz="1600" dirty="0" smtClean="0">
              <a:latin typeface="Courier New"/>
              <a:cs typeface="Courier New"/>
            </a:endParaRPr>
          </a:p>
          <a:p>
            <a:pPr algn="ctr"/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dirty="0" err="1" smtClean="0">
                <a:latin typeface="Courier New"/>
                <a:cs typeface="Courier New"/>
              </a:rPr>
              <a:t>Ghiberti</a:t>
            </a:r>
            <a:r>
              <a:rPr lang="it-IT" sz="1600" dirty="0">
                <a:latin typeface="Courier New"/>
                <a:cs typeface="Courier New"/>
              </a:rPr>
              <a:t>	</a:t>
            </a:r>
            <a:r>
              <a:rPr lang="it-IT" sz="1600" dirty="0" smtClean="0">
                <a:latin typeface="Courier New"/>
                <a:cs typeface="Courier New"/>
              </a:rPr>
              <a:t>							Brunelleschi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58" y="578892"/>
            <a:ext cx="3606000" cy="405224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572" y="578892"/>
            <a:ext cx="3553505" cy="405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262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92" y="522870"/>
            <a:ext cx="3422079" cy="270772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252" y="522870"/>
            <a:ext cx="2502306" cy="375345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189" y="3548045"/>
            <a:ext cx="2801089" cy="285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769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87" y="1139110"/>
            <a:ext cx="3407794" cy="461246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0588" y="1694106"/>
            <a:ext cx="4012265" cy="295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199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b="2737"/>
          <a:stretch/>
        </p:blipFill>
        <p:spPr>
          <a:xfrm>
            <a:off x="1269999" y="677333"/>
            <a:ext cx="6981211" cy="509263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467555" y="5926668"/>
            <a:ext cx="64911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Leonardo, </a:t>
            </a:r>
            <a:r>
              <a:rPr lang="it-IT" sz="1600" dirty="0" err="1" smtClean="0">
                <a:latin typeface="Courier New"/>
                <a:cs typeface="Courier New"/>
              </a:rPr>
              <a:t>Profile</a:t>
            </a:r>
            <a:r>
              <a:rPr lang="it-IT" sz="1600" dirty="0" smtClean="0">
                <a:latin typeface="Courier New"/>
                <a:cs typeface="Courier New"/>
              </a:rPr>
              <a:t> of </a:t>
            </a:r>
            <a:r>
              <a:rPr lang="it-IT" sz="1600" dirty="0" err="1" smtClean="0">
                <a:latin typeface="Courier New"/>
                <a:cs typeface="Courier New"/>
              </a:rPr>
              <a:t>soldier</a:t>
            </a:r>
            <a:r>
              <a:rPr lang="it-IT" sz="1600" dirty="0" smtClean="0">
                <a:latin typeface="Courier New"/>
                <a:cs typeface="Courier New"/>
              </a:rPr>
              <a:t> </a:t>
            </a:r>
            <a:r>
              <a:rPr lang="it-IT" sz="1600" i="1" dirty="0" smtClean="0">
                <a:latin typeface="Courier New"/>
                <a:cs typeface="Courier New"/>
              </a:rPr>
              <a:t>all’antico, </a:t>
            </a:r>
            <a:r>
              <a:rPr lang="it-IT" sz="1600" dirty="0" err="1" smtClean="0">
                <a:latin typeface="Courier New"/>
                <a:cs typeface="Courier New"/>
              </a:rPr>
              <a:t>drawing</a:t>
            </a:r>
            <a:r>
              <a:rPr lang="it-IT" sz="1600" dirty="0" smtClean="0">
                <a:latin typeface="Courier New"/>
                <a:cs typeface="Courier New"/>
              </a:rPr>
              <a:t>, c.1472, Uffizi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6075172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153" y="1076448"/>
            <a:ext cx="7239097" cy="446081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18444" y="5898445"/>
            <a:ext cx="74478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ourier New"/>
                <a:cs typeface="Courier New"/>
              </a:rPr>
              <a:t>Giorgione, Sleeping Venus, 1507-’10, </a:t>
            </a:r>
            <a:r>
              <a:rPr lang="it-IT" sz="1600" dirty="0" err="1" smtClean="0">
                <a:latin typeface="Courier New"/>
                <a:cs typeface="Courier New"/>
              </a:rPr>
              <a:t>oil</a:t>
            </a:r>
            <a:r>
              <a:rPr lang="it-IT" sz="1600" dirty="0" smtClean="0">
                <a:latin typeface="Courier New"/>
                <a:cs typeface="Courier New"/>
              </a:rPr>
              <a:t> on </a:t>
            </a:r>
            <a:r>
              <a:rPr lang="it-IT" sz="1600" dirty="0" err="1" smtClean="0">
                <a:latin typeface="Courier New"/>
                <a:cs typeface="Courier New"/>
              </a:rPr>
              <a:t>canvas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Gemaldgalerie</a:t>
            </a:r>
            <a:r>
              <a:rPr lang="it-IT" sz="1600" dirty="0" smtClean="0">
                <a:latin typeface="Courier New"/>
                <a:cs typeface="Courier New"/>
              </a:rPr>
              <a:t> of Dresden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928012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54" y="844392"/>
            <a:ext cx="2984832" cy="427950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10088" y="5293226"/>
            <a:ext cx="372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Courier New"/>
                <a:cs typeface="Courier New"/>
              </a:rPr>
              <a:t>Raphael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Wedding</a:t>
            </a:r>
            <a:r>
              <a:rPr lang="it-IT" sz="1600" dirty="0" smtClean="0">
                <a:latin typeface="Courier New"/>
                <a:cs typeface="Courier New"/>
              </a:rPr>
              <a:t> of the Virgin, 1502, </a:t>
            </a:r>
            <a:r>
              <a:rPr lang="it-IT" sz="1600" dirty="0" err="1" smtClean="0">
                <a:latin typeface="Courier New"/>
                <a:cs typeface="Courier New"/>
              </a:rPr>
              <a:t>oil</a:t>
            </a:r>
            <a:r>
              <a:rPr lang="it-IT" sz="1600" dirty="0" smtClean="0">
                <a:latin typeface="Courier New"/>
                <a:cs typeface="Courier New"/>
              </a:rPr>
              <a:t> on panel, Pinacoteca di Brera of Milan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3333" y="1862667"/>
            <a:ext cx="2826903" cy="426155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581211" y="765636"/>
            <a:ext cx="372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 smtClean="0">
                <a:latin typeface="Courier New"/>
                <a:cs typeface="Courier New"/>
              </a:rPr>
              <a:t>Raphael</a:t>
            </a:r>
            <a:r>
              <a:rPr lang="it-IT" sz="1600" dirty="0" smtClean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Transfiguration</a:t>
            </a:r>
            <a:r>
              <a:rPr lang="it-IT" sz="1600" dirty="0" smtClean="0">
                <a:latin typeface="Courier New"/>
                <a:cs typeface="Courier New"/>
              </a:rPr>
              <a:t>, 1520, </a:t>
            </a:r>
            <a:r>
              <a:rPr lang="it-IT" sz="1600" dirty="0" err="1" smtClean="0">
                <a:latin typeface="Courier New"/>
                <a:cs typeface="Courier New"/>
              </a:rPr>
              <a:t>oil</a:t>
            </a:r>
            <a:r>
              <a:rPr lang="it-IT" sz="1600" dirty="0" smtClean="0">
                <a:latin typeface="Courier New"/>
                <a:cs typeface="Courier New"/>
              </a:rPr>
              <a:t> on </a:t>
            </a:r>
            <a:r>
              <a:rPr lang="it-IT" sz="1600" dirty="0" err="1" smtClean="0">
                <a:latin typeface="Courier New"/>
                <a:cs typeface="Courier New"/>
              </a:rPr>
              <a:t>canvas</a:t>
            </a:r>
            <a:r>
              <a:rPr lang="it-IT" sz="1600" dirty="0" smtClean="0">
                <a:latin typeface="Courier New"/>
                <a:cs typeface="Courier New"/>
              </a:rPr>
              <a:t>, Pinacoteca Vaticana</a:t>
            </a:r>
            <a:endParaRPr lang="it-IT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664792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27779" y="4615557"/>
            <a:ext cx="47413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smtClean="0">
                <a:latin typeface="Courier New"/>
                <a:cs typeface="Courier New"/>
              </a:rPr>
              <a:t>Michelangelo, Dome of St. Peter, 1546-’64</a:t>
            </a:r>
          </a:p>
          <a:p>
            <a:endParaRPr lang="it-IT" sz="1600" dirty="0">
              <a:latin typeface="Courier New"/>
              <a:cs typeface="Courier New"/>
            </a:endParaRPr>
          </a:p>
          <a:p>
            <a:r>
              <a:rPr lang="it-IT" sz="1600" dirty="0" err="1" smtClean="0">
                <a:latin typeface="Courier New"/>
                <a:cs typeface="Courier New"/>
              </a:rPr>
              <a:t>Baccus</a:t>
            </a:r>
            <a:r>
              <a:rPr lang="it-IT" sz="1600" dirty="0">
                <a:latin typeface="Courier New"/>
                <a:cs typeface="Courier New"/>
              </a:rPr>
              <a:t>, 1497, </a:t>
            </a:r>
            <a:r>
              <a:rPr lang="it-IT" sz="1600" dirty="0" err="1">
                <a:latin typeface="Courier New"/>
                <a:cs typeface="Courier New"/>
              </a:rPr>
              <a:t>marble</a:t>
            </a:r>
            <a:r>
              <a:rPr lang="it-IT" sz="1600" dirty="0">
                <a:latin typeface="Courier New"/>
                <a:cs typeface="Courier New"/>
              </a:rPr>
              <a:t>, Museo Nazionale del Bargello of </a:t>
            </a:r>
            <a:r>
              <a:rPr lang="it-IT" sz="1600" dirty="0" smtClean="0">
                <a:latin typeface="Courier New"/>
                <a:cs typeface="Courier New"/>
              </a:rPr>
              <a:t>Florence 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978" y="366889"/>
            <a:ext cx="2089022" cy="564688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11166" r="7266"/>
          <a:stretch/>
        </p:blipFill>
        <p:spPr>
          <a:xfrm>
            <a:off x="3527778" y="533400"/>
            <a:ext cx="4741334" cy="367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4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67" y="354806"/>
            <a:ext cx="4632105" cy="356672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51863" y="4238982"/>
            <a:ext cx="86750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ourier New"/>
                <a:cs typeface="Courier New"/>
              </a:rPr>
              <a:t>Giotto, Scrovegni </a:t>
            </a:r>
            <a:r>
              <a:rPr lang="it-IT" sz="1600" dirty="0" err="1">
                <a:latin typeface="Courier New"/>
                <a:cs typeface="Courier New"/>
              </a:rPr>
              <a:t>Chapel</a:t>
            </a:r>
            <a:r>
              <a:rPr lang="it-IT" sz="1600" dirty="0">
                <a:latin typeface="Courier New"/>
                <a:cs typeface="Courier New"/>
              </a:rPr>
              <a:t>, </a:t>
            </a:r>
            <a:r>
              <a:rPr lang="it-IT" sz="1600" dirty="0" err="1" smtClean="0">
                <a:latin typeface="Courier New"/>
                <a:cs typeface="Courier New"/>
              </a:rPr>
              <a:t>frescoes</a:t>
            </a:r>
            <a:r>
              <a:rPr lang="it-IT" sz="1600" dirty="0" smtClean="0">
                <a:latin typeface="Courier New"/>
                <a:cs typeface="Courier New"/>
              </a:rPr>
              <a:t>,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err="1" smtClean="0">
                <a:latin typeface="Courier New"/>
                <a:cs typeface="Courier New"/>
              </a:rPr>
              <a:t>Padua</a:t>
            </a:r>
            <a:r>
              <a:rPr lang="it-IT" sz="1600" dirty="0" smtClean="0">
                <a:latin typeface="Courier New"/>
                <a:cs typeface="Courier New"/>
              </a:rPr>
              <a:t> 1304-’06</a:t>
            </a:r>
            <a:endParaRPr lang="it-IT" sz="1600" dirty="0">
              <a:latin typeface="Courier New"/>
              <a:cs typeface="Courier New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022" y="354806"/>
            <a:ext cx="3173089" cy="300650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778" y="3457100"/>
            <a:ext cx="3149333" cy="29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53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pic>
        <p:nvPicPr>
          <p:cNvPr id="57347" name="Picture 5" descr="Pisanello, Leonello d'Este with device of blindfold lynx, National Gallery of Art, Washington, Kress medals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2" y="214313"/>
            <a:ext cx="9144000" cy="527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457200" y="5194012"/>
            <a:ext cx="83058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0" dirty="0" err="1">
                <a:solidFill>
                  <a:srgbClr val="FFFFFF"/>
                </a:solidFill>
                <a:latin typeface="Courier New"/>
                <a:cs typeface="Courier New"/>
              </a:rPr>
              <a:t>Pisanello</a:t>
            </a:r>
            <a:r>
              <a:rPr lang="en-GB" sz="1600" b="0" dirty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GB" sz="1600" b="0" dirty="0" err="1" smtClean="0">
                <a:solidFill>
                  <a:srgbClr val="FFFFFF"/>
                </a:solidFill>
                <a:latin typeface="Courier New"/>
                <a:cs typeface="Courier New"/>
              </a:rPr>
              <a:t>Lionello</a:t>
            </a:r>
            <a:r>
              <a:rPr lang="en-GB" sz="1600" b="0" dirty="0" smtClean="0">
                <a:solidFill>
                  <a:srgbClr val="FFFFFF"/>
                </a:solidFill>
                <a:latin typeface="Courier New"/>
                <a:cs typeface="Courier New"/>
              </a:rPr>
              <a:t> d</a:t>
            </a:r>
            <a:r>
              <a:rPr lang="ja-JP" altLang="en-GB" sz="1600" b="0" dirty="0" smtClean="0">
                <a:solidFill>
                  <a:srgbClr val="FFFFFF"/>
                </a:solidFill>
                <a:latin typeface="Courier New"/>
                <a:cs typeface="Courier New"/>
              </a:rPr>
              <a:t>’</a:t>
            </a:r>
            <a:r>
              <a:rPr lang="en-GB" altLang="ja-JP" sz="1600" b="0" dirty="0" smtClean="0">
                <a:solidFill>
                  <a:srgbClr val="FFFFFF"/>
                </a:solidFill>
                <a:latin typeface="Courier New"/>
                <a:cs typeface="Courier New"/>
              </a:rPr>
              <a:t>Este with device of blindfold lynx, 1449, British Museum, London</a:t>
            </a:r>
            <a:endParaRPr lang="en-GB" sz="1600" b="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8763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07" y="641831"/>
            <a:ext cx="5374456" cy="275172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77603" y="3723577"/>
            <a:ext cx="80154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Courier New"/>
                <a:cs typeface="Courier New"/>
              </a:rPr>
              <a:t>coin</a:t>
            </a:r>
            <a:r>
              <a:rPr lang="it-IT" sz="1600" dirty="0" smtClean="0">
                <a:latin typeface="Courier New"/>
                <a:cs typeface="Courier New"/>
              </a:rPr>
              <a:t> of </a:t>
            </a:r>
            <a:r>
              <a:rPr lang="it-IT" sz="1600" dirty="0" err="1" smtClean="0">
                <a:latin typeface="Courier New"/>
                <a:cs typeface="Courier New"/>
              </a:rPr>
              <a:t>Nero’s</a:t>
            </a:r>
            <a:r>
              <a:rPr lang="it-IT" sz="1600" dirty="0" smtClean="0">
                <a:latin typeface="Courier New"/>
                <a:cs typeface="Courier New"/>
              </a:rPr>
              <a:t> time, 54-68</a:t>
            </a:r>
            <a:br>
              <a:rPr lang="it-IT" sz="1600" dirty="0" smtClean="0"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/>
            </a:r>
            <a:b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</a:b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http</a:t>
            </a:r>
            <a:r>
              <a:rPr lang="it-IT" sz="1600" dirty="0">
                <a:solidFill>
                  <a:schemeClr val="accent2"/>
                </a:solidFill>
                <a:latin typeface="Courier New"/>
                <a:cs typeface="Courier New"/>
              </a:rPr>
              <a:t>://</a:t>
            </a:r>
            <a:r>
              <a:rPr lang="it-IT" sz="1600" dirty="0" err="1">
                <a:solidFill>
                  <a:schemeClr val="accent2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>
                <a:solidFill>
                  <a:schemeClr val="accent2"/>
                </a:solidFill>
                <a:latin typeface="Courier New"/>
                <a:cs typeface="Courier New"/>
              </a:rPr>
              <a:t>/</a:t>
            </a:r>
            <a:r>
              <a:rPr lang="it-IT" sz="1600" dirty="0" err="1">
                <a:solidFill>
                  <a:schemeClr val="accent2"/>
                </a:solidFill>
                <a:latin typeface="Courier New"/>
                <a:cs typeface="Courier New"/>
              </a:rPr>
              <a:t>roman-coins</a:t>
            </a:r>
            <a:r>
              <a:rPr lang="it-IT" sz="1600" dirty="0" smtClean="0">
                <a:solidFill>
                  <a:schemeClr val="accent2"/>
                </a:solidFill>
                <a:latin typeface="Courier New"/>
                <a:cs typeface="Courier New"/>
              </a:rPr>
              <a:t>/</a:t>
            </a:r>
            <a:endParaRPr lang="it-IT" sz="1600" dirty="0" smtClean="0">
              <a:solidFill>
                <a:srgbClr val="C0504D"/>
              </a:solidFill>
              <a:latin typeface="Courier New"/>
              <a:cs typeface="Courier New"/>
            </a:endParaRPr>
          </a:p>
          <a:p>
            <a:r>
              <a:rPr lang="it-IT" sz="1600" dirty="0">
                <a:solidFill>
                  <a:srgbClr val="C0504D"/>
                </a:solidFill>
                <a:latin typeface="Courier New"/>
                <a:cs typeface="Courier New"/>
              </a:rPr>
              <a:t>http://barber.org.uk/anthony-cleopatra</a:t>
            </a: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/</a:t>
            </a:r>
          </a:p>
          <a:p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http://</a:t>
            </a:r>
            <a:r>
              <a:rPr lang="it-IT" sz="1600" dirty="0" err="1" smtClean="0">
                <a:solidFill>
                  <a:srgbClr val="C0504D"/>
                </a:solidFill>
                <a:latin typeface="Courier New"/>
                <a:cs typeface="Courier New"/>
              </a:rPr>
              <a:t>barber.org.uk</a:t>
            </a: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/</a:t>
            </a:r>
            <a:r>
              <a:rPr lang="it-IT" sz="1600" dirty="0" err="1" smtClean="0">
                <a:solidFill>
                  <a:srgbClr val="C0504D"/>
                </a:solidFill>
                <a:latin typeface="Courier New"/>
                <a:cs typeface="Courier New"/>
              </a:rPr>
              <a:t>miscellaneous</a:t>
            </a:r>
            <a:r>
              <a:rPr lang="it-IT" sz="1600" dirty="0" smtClean="0">
                <a:solidFill>
                  <a:srgbClr val="C0504D"/>
                </a:solidFill>
                <a:latin typeface="Courier New"/>
                <a:cs typeface="Courier New"/>
              </a:rPr>
              <a:t>/</a:t>
            </a:r>
            <a:endParaRPr lang="it-IT" sz="1600" dirty="0">
              <a:solidFill>
                <a:srgbClr val="C0504D"/>
              </a:solidFill>
              <a:latin typeface="Courier New"/>
              <a:cs typeface="Courier New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2718" y="3094768"/>
            <a:ext cx="3544610" cy="259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85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5713148"/>
            <a:ext cx="83058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GB" sz="1600" dirty="0" err="1">
                <a:solidFill>
                  <a:srgbClr val="FFFFFF"/>
                </a:solidFill>
                <a:latin typeface="Courier New"/>
                <a:cs typeface="Courier New"/>
              </a:rPr>
              <a:t>Pisanello</a:t>
            </a:r>
            <a:r>
              <a:rPr lang="en-GB" sz="1600" dirty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GB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Portrait of </a:t>
            </a:r>
            <a:r>
              <a:rPr lang="en-GB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Lionello</a:t>
            </a:r>
            <a:r>
              <a:rPr lang="en-GB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d</a:t>
            </a:r>
            <a:r>
              <a:rPr lang="ja-JP" altLang="en-GB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’</a:t>
            </a:r>
            <a:r>
              <a:rPr lang="en-GB" altLang="ja-JP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Este, 1441,</a:t>
            </a:r>
            <a:br>
              <a:rPr lang="en-GB" altLang="ja-JP" sz="1600" dirty="0" smtClean="0">
                <a:solidFill>
                  <a:srgbClr val="FFFFFF"/>
                </a:solidFill>
                <a:latin typeface="Courier New"/>
                <a:cs typeface="Courier New"/>
              </a:rPr>
            </a:br>
            <a:r>
              <a:rPr lang="en-GB" altLang="ja-JP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GB" altLang="ja-JP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Accademia</a:t>
            </a:r>
            <a:r>
              <a:rPr lang="en-GB" altLang="ja-JP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GB" altLang="ja-JP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Carrara</a:t>
            </a:r>
            <a:r>
              <a:rPr lang="en-GB" altLang="ja-JP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Bergamo</a:t>
            </a:r>
            <a:endParaRPr lang="en-GB" sz="1600" dirty="0">
              <a:solidFill>
                <a:srgbClr val="FFFFFF"/>
              </a:solidFill>
              <a:latin typeface="Courier New"/>
              <a:cs typeface="Courier New"/>
            </a:endParaRPr>
          </a:p>
        </p:txBody>
      </p:sp>
      <p:pic>
        <p:nvPicPr>
          <p:cNvPr id="5" name="Immagine 4" descr="Screenshot 2019-01-29 15.30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211" y="414342"/>
            <a:ext cx="3503994" cy="5171895"/>
          </a:xfrm>
          <a:prstGeom prst="rect">
            <a:avLst/>
          </a:prstGeom>
        </p:spPr>
      </p:pic>
      <p:pic>
        <p:nvPicPr>
          <p:cNvPr id="6" name="Picture 5" descr="Pisanello, Leonello d'Este with device of blindfold lynx, National Gallery of Art, Washington, Kress medals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83" b="5944"/>
          <a:stretch/>
        </p:blipFill>
        <p:spPr bwMode="auto">
          <a:xfrm>
            <a:off x="883704" y="1222706"/>
            <a:ext cx="3270868" cy="337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18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3379232690_f259a361c3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t="-2" r="14244" b="2107"/>
          <a:stretch>
            <a:fillRect/>
          </a:stretch>
        </p:blipFill>
        <p:spPr bwMode="auto">
          <a:xfrm>
            <a:off x="5022814" y="588385"/>
            <a:ext cx="2777967" cy="4350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5022814" y="5380561"/>
            <a:ext cx="38193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smtClean="0">
                <a:solidFill>
                  <a:srgbClr val="FFFFFF"/>
                </a:solidFill>
                <a:latin typeface="Courier New"/>
                <a:cs typeface="Courier New"/>
              </a:rPr>
              <a:t>Anon. Roman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US" b="0" dirty="0" smtClean="0">
                <a:solidFill>
                  <a:srgbClr val="FFFFFF"/>
                </a:solidFill>
                <a:latin typeface="Courier New"/>
                <a:cs typeface="Courier New"/>
              </a:rPr>
              <a:t>1st 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century BC-</a:t>
            </a:r>
          </a:p>
          <a:p>
            <a:pPr eaLnBrk="1" hangingPunct="1"/>
            <a:r>
              <a:rPr lang="en-US" b="0" dirty="0" smtClean="0">
                <a:solidFill>
                  <a:srgbClr val="FFFFFF"/>
                </a:solidFill>
                <a:latin typeface="Courier New"/>
                <a:cs typeface="Courier New"/>
              </a:rPr>
              <a:t>AC, 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Museum of Fine Arts, Boston</a:t>
            </a: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172454" y="5333522"/>
            <a:ext cx="40605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Pericles, </a:t>
            </a:r>
            <a:r>
              <a:rPr lang="en-US" b="0" dirty="0" smtClean="0">
                <a:solidFill>
                  <a:srgbClr val="FFFFFF"/>
                </a:solidFill>
                <a:latin typeface="Courier New"/>
                <a:cs typeface="Courier New"/>
              </a:rPr>
              <a:t>1st century 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copy of Greek </a:t>
            </a:r>
            <a:r>
              <a:rPr lang="en-US" b="0" dirty="0" smtClean="0">
                <a:solidFill>
                  <a:srgbClr val="FFFFFF"/>
                </a:solidFill>
                <a:latin typeface="Courier New"/>
                <a:cs typeface="Courier New"/>
              </a:rPr>
              <a:t>5th 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century BC bust,</a:t>
            </a:r>
          </a:p>
          <a:p>
            <a:pPr algn="r" eaLnBrk="1" hangingPunct="1"/>
            <a:r>
              <a:rPr lang="en-US" b="0" dirty="0" err="1">
                <a:solidFill>
                  <a:srgbClr val="FFFFFF"/>
                </a:solidFill>
                <a:latin typeface="Courier New"/>
                <a:cs typeface="Courier New"/>
              </a:rPr>
              <a:t>Museo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b="0" dirty="0" err="1">
                <a:solidFill>
                  <a:srgbClr val="FFFFFF"/>
                </a:solidFill>
                <a:latin typeface="Courier New"/>
                <a:cs typeface="Courier New"/>
              </a:rPr>
              <a:t>Pio-Clementino</a:t>
            </a:r>
            <a:r>
              <a:rPr lang="en-US" b="0" dirty="0">
                <a:solidFill>
                  <a:srgbClr val="FFFFFF"/>
                </a:solidFill>
                <a:latin typeface="Courier New"/>
                <a:cs typeface="Courier New"/>
              </a:rPr>
              <a:t>, Rome</a:t>
            </a:r>
          </a:p>
        </p:txBody>
      </p:sp>
      <p:pic>
        <p:nvPicPr>
          <p:cNvPr id="23556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90" y="595837"/>
            <a:ext cx="2895556" cy="434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070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798</Words>
  <Application>Microsoft Macintosh PowerPoint</Application>
  <PresentationFormat>Presentazione su schermo (4:3)</PresentationFormat>
  <Paragraphs>82</Paragraphs>
  <Slides>47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48" baseType="lpstr"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Rebecca</dc:creator>
  <cp:lastModifiedBy>Rebecca</cp:lastModifiedBy>
  <cp:revision>55</cp:revision>
  <dcterms:created xsi:type="dcterms:W3CDTF">2019-01-22T13:35:07Z</dcterms:created>
  <dcterms:modified xsi:type="dcterms:W3CDTF">2019-02-04T11:39:43Z</dcterms:modified>
</cp:coreProperties>
</file>