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7" r:id="rId2"/>
    <p:sldId id="259" r:id="rId3"/>
    <p:sldId id="260" r:id="rId4"/>
    <p:sldId id="261" r:id="rId5"/>
    <p:sldId id="262" r:id="rId6"/>
    <p:sldId id="264" r:id="rId7"/>
    <p:sldId id="265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1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2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141746-BF2E-4733-83D4-220A6F79DA26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FD322-627A-42B8-BBF0-4DD6CEBCBF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7541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C2DAD5D-ECB7-4E9C-B529-AE1AF3C01136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111617" name="Text Box 1"/>
          <p:cNvSpPr txBox="1">
            <a:spLocks noChangeArrowheads="1"/>
          </p:cNvSpPr>
          <p:nvPr/>
        </p:nvSpPr>
        <p:spPr bwMode="auto">
          <a:xfrm>
            <a:off x="4278313" y="10155238"/>
            <a:ext cx="3273425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>
              <a:lnSpc>
                <a:spcPct val="93000"/>
              </a:lnSpc>
              <a:buClrTx/>
              <a:buFontTx/>
              <a:buNone/>
            </a:pPr>
            <a:fld id="{C59159B1-B134-4878-8AFF-312BDC11AB39}" type="slidenum">
              <a:rPr lang="en-US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algn="r" eaLnBrk="1">
                <a:lnSpc>
                  <a:spcPct val="93000"/>
                </a:lnSpc>
                <a:buClrTx/>
                <a:buFontTx/>
                <a:buNone/>
              </a:pPr>
              <a:t>1</a:t>
            </a:fld>
            <a:endParaRPr lang="en-US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1618" name="Rectangle 2"/>
          <p:cNvSpPr txBox="1">
            <a:spLocks noChangeArrowheads="1"/>
          </p:cNvSpPr>
          <p:nvPr>
            <p:ph type="sldImg"/>
          </p:nvPr>
        </p:nvSpPr>
        <p:spPr bwMode="auto">
          <a:xfrm>
            <a:off x="220663" y="812800"/>
            <a:ext cx="7107237" cy="39989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1619" name="Text Box 3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38850" cy="480218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en-US" sz="1800">
                <a:ea typeface="WenQuanYi Micro Hei" charset="0"/>
                <a:cs typeface="WenQuanYi Micro Hei" charset="0"/>
              </a:rPr>
              <a:t>[Don't read out French!]</a:t>
            </a:r>
          </a:p>
          <a:p>
            <a:pPr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altLang="en-US" sz="1800">
              <a:ea typeface="WenQuanYi Micro Hei" charset="0"/>
              <a:cs typeface="WenQuanYi Micro Hei" charset="0"/>
            </a:endParaRPr>
          </a:p>
          <a:p>
            <a:pPr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en-US" sz="1800">
                <a:ea typeface="WenQuanYi Micro Hei" charset="0"/>
                <a:cs typeface="WenQuanYi Micro Hei" charset="0"/>
              </a:rPr>
              <a:t>1. On location, seems unlikely that DF transported </a:t>
            </a:r>
          </a:p>
          <a:p>
            <a:pPr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altLang="en-US" sz="1800">
              <a:ea typeface="WenQuanYi Micro Hei" charset="0"/>
              <a:cs typeface="WenQuanYi Micro Hei" charset="0"/>
            </a:endParaRPr>
          </a:p>
          <a:p>
            <a:pPr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en-US" sz="1800">
                <a:ea typeface="WenQuanYi Micro Hei" charset="0"/>
                <a:cs typeface="WenQuanYi Micro Hei" charset="0"/>
              </a:rPr>
              <a:t>2. Very expensive stones from important people.</a:t>
            </a:r>
          </a:p>
          <a:p>
            <a:pPr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altLang="en-US" sz="1800">
              <a:ea typeface="WenQuanYi Micro Hei" charset="0"/>
              <a:cs typeface="WenQuanYi Micro Hei" charset="0"/>
            </a:endParaRPr>
          </a:p>
          <a:p>
            <a:pPr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en-US" sz="1800">
                <a:ea typeface="WenQuanYi Micro Hei" charset="0"/>
                <a:cs typeface="WenQuanYi Micro Hei" charset="0"/>
              </a:rPr>
              <a:t>3. Not just items from a cabinet but personal jewellery.</a:t>
            </a:r>
          </a:p>
          <a:p>
            <a:pPr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en-US" sz="1800">
                <a:ea typeface="WenQuanYi Micro Hei" charset="0"/>
                <a:cs typeface="WenQuanYi Micro Hei" charset="0"/>
              </a:rPr>
              <a:t>Did not shy away from using other people's.</a:t>
            </a:r>
          </a:p>
          <a:p>
            <a:pPr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altLang="en-US" sz="1800">
              <a:ea typeface="WenQuanYi Micro Hei" charset="0"/>
              <a:cs typeface="WenQuanYi Micro Hei" charset="0"/>
            </a:endParaRPr>
          </a:p>
          <a:p>
            <a:pPr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en-US" sz="1800">
                <a:ea typeface="WenQuanYi Micro Hei" charset="0"/>
                <a:cs typeface="WenQuanYi Micro Hei" charset="0"/>
              </a:rPr>
              <a:t>4. Intrusive tests.</a:t>
            </a:r>
          </a:p>
          <a:p>
            <a:pPr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altLang="en-US" sz="1800">
              <a:ea typeface="WenQuanYi Micro Hei" charset="0"/>
              <a:cs typeface="WenQuanYi Micro Hei" charset="0"/>
            </a:endParaRPr>
          </a:p>
          <a:p>
            <a:pPr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en-US" sz="1800">
                <a:ea typeface="WenQuanYi Micro Hei" charset="0"/>
                <a:cs typeface="WenQuanYi Micro Hei" charset="0"/>
              </a:rPr>
              <a:t>Truly aristocratic science! </a:t>
            </a:r>
          </a:p>
          <a:p>
            <a:pPr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en-US" sz="1800">
                <a:ea typeface="WenQuanYi Micro Hei" charset="0"/>
                <a:cs typeface="WenQuanYi Micro Hei" charset="0"/>
              </a:rPr>
              <a:t>Nor was it just research on l of diamonds</a:t>
            </a:r>
          </a:p>
        </p:txBody>
      </p:sp>
    </p:spTree>
    <p:extLst>
      <p:ext uri="{BB962C8B-B14F-4D97-AF65-F5344CB8AC3E}">
        <p14:creationId xmlns:p14="http://schemas.microsoft.com/office/powerpoint/2010/main" val="4170023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63071C94-6C03-4A28-8723-8C3F87FCFE1F}" type="slidenum">
              <a:rPr lang="en-US" altLang="en-US" sz="1400" smtClean="0"/>
              <a:pPr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US" altLang="en-US" sz="1400" smtClean="0"/>
          </a:p>
        </p:txBody>
      </p:sp>
      <p:sp>
        <p:nvSpPr>
          <p:cNvPr id="45059" name="Text Box 1"/>
          <p:cNvSpPr txBox="1">
            <a:spLocks noChangeArrowheads="1"/>
          </p:cNvSpPr>
          <p:nvPr/>
        </p:nvSpPr>
        <p:spPr bwMode="auto">
          <a:xfrm>
            <a:off x="4278313" y="10155238"/>
            <a:ext cx="3273425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F7B4DDDF-CE89-494D-BA19-C4B90ADF1E82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US" altLang="en-US" sz="1400"/>
          </a:p>
        </p:txBody>
      </p:sp>
      <p:sp>
        <p:nvSpPr>
          <p:cNvPr id="45060" name="Text Box 2"/>
          <p:cNvSpPr txBox="1">
            <a:spLocks noChangeArrowheads="1"/>
          </p:cNvSpPr>
          <p:nvPr/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DD919D9F-68ED-4D67-97E8-7618CD824C60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US" altLang="en-US" sz="1400"/>
          </a:p>
        </p:txBody>
      </p:sp>
      <p:sp>
        <p:nvSpPr>
          <p:cNvPr id="45061" name="Rectangle 3"/>
          <p:cNvSpPr>
            <a:spLocks noChangeArrowheads="1" noTextEdi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5062" name="Rectangle 4"/>
          <p:cNvSpPr>
            <a:spLocks noChangeArrowheads="1"/>
          </p:cNvSpPr>
          <p:nvPr>
            <p:ph type="body" idx="1"/>
          </p:nvPr>
        </p:nvSpPr>
        <p:spPr>
          <a:xfrm>
            <a:off x="755650" y="4970463"/>
            <a:ext cx="6048375" cy="589597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altLang="en-US" smtClean="0">
              <a:ea typeface="Droid Sans Fallback" charset="0"/>
              <a:cs typeface="Droid Sans Fallbac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5283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F89B394-0B7C-4144-95D9-2A649C1E1E51}" type="slidenum">
              <a:rPr lang="en-US" altLang="en-US" sz="1400" smtClean="0"/>
              <a:pPr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US" altLang="en-US" sz="1400" smtClean="0"/>
          </a:p>
        </p:txBody>
      </p:sp>
      <p:sp>
        <p:nvSpPr>
          <p:cNvPr id="22531" name="Text Box 1"/>
          <p:cNvSpPr txBox="1">
            <a:spLocks noChangeArrowheads="1"/>
          </p:cNvSpPr>
          <p:nvPr/>
        </p:nvSpPr>
        <p:spPr bwMode="auto">
          <a:xfrm>
            <a:off x="4278313" y="10155238"/>
            <a:ext cx="3273425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6F1A9526-299D-4E9F-BCA1-DBA4F24AA339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US" altLang="en-US" sz="1400"/>
          </a:p>
        </p:txBody>
      </p:sp>
      <p:sp>
        <p:nvSpPr>
          <p:cNvPr id="22532" name="Text Box 2"/>
          <p:cNvSpPr txBox="1">
            <a:spLocks noChangeArrowheads="1"/>
          </p:cNvSpPr>
          <p:nvPr/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82D1307B-597A-4543-9308-3407706837BC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US" altLang="en-US" sz="1400"/>
          </a:p>
        </p:txBody>
      </p:sp>
      <p:sp>
        <p:nvSpPr>
          <p:cNvPr id="22533" name="Rectangle 3"/>
          <p:cNvSpPr>
            <a:spLocks noChangeArrowheads="1" noTextEdi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2534" name="Text Box 4"/>
          <p:cNvSpPr>
            <a:spLocks noChangeArrowheads="1"/>
          </p:cNvSpPr>
          <p:nvPr>
            <p:ph type="body" idx="1"/>
          </p:nvPr>
        </p:nvSpPr>
        <p:spPr>
          <a:xfrm>
            <a:off x="611188" y="5078413"/>
            <a:ext cx="6048375" cy="481171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 anchorCtr="1"/>
          <a:lstStyle/>
          <a:p>
            <a:pPr>
              <a:spcBef>
                <a:spcPts val="6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en-US" sz="1600" smtClean="0">
                <a:ea typeface="Droid Sans Fallback" charset="0"/>
                <a:cs typeface="Droid Sans Fallback" charset="0"/>
              </a:rPr>
              <a:t>Divided minerals into acidic, earthy, combustible, metallic.</a:t>
            </a:r>
          </a:p>
          <a:p>
            <a:pPr>
              <a:spcBef>
                <a:spcPts val="6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en-US" sz="1600" smtClean="0">
                <a:ea typeface="Droid Sans Fallback" charset="0"/>
                <a:cs typeface="Droid Sans Fallback" charset="0"/>
              </a:rPr>
              <a:t>Criteria were chemical but especially geometrical.</a:t>
            </a:r>
          </a:p>
          <a:p>
            <a:pPr>
              <a:spcBef>
                <a:spcPts val="6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altLang="en-US" sz="1600" smtClean="0">
              <a:ea typeface="Droid Sans Fallback" charset="0"/>
              <a:cs typeface="Droid Sans Fallback" charset="0"/>
            </a:endParaRPr>
          </a:p>
          <a:p>
            <a:pPr>
              <a:spcBef>
                <a:spcPts val="6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en-US" sz="1600" smtClean="0">
                <a:ea typeface="Droid Sans Fallback" charset="0"/>
                <a:cs typeface="Droid Sans Fallback" charset="0"/>
              </a:rPr>
              <a:t>Gems disappeared in the sense that:</a:t>
            </a:r>
          </a:p>
          <a:p>
            <a:pPr>
              <a:spcBef>
                <a:spcPts val="6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en-US" sz="1600" smtClean="0">
                <a:ea typeface="Droid Sans Fallback" charset="0"/>
                <a:cs typeface="Droid Sans Fallback" charset="0"/>
              </a:rPr>
              <a:t>1. no category called ‘pierres precieuses’ or ‘pierres fines.’ </a:t>
            </a:r>
          </a:p>
          <a:p>
            <a:pPr>
              <a:spcBef>
                <a:spcPts val="6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en-US" sz="1600" smtClean="0">
                <a:ea typeface="Droid Sans Fallback" charset="0"/>
                <a:cs typeface="Droid Sans Fallback" charset="0"/>
              </a:rPr>
              <a:t>Did use the terms ‘pierres précieuses’ and ‘gemmes’, </a:t>
            </a:r>
          </a:p>
          <a:p>
            <a:pPr>
              <a:spcBef>
                <a:spcPts val="6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en-US" sz="1600" smtClean="0">
                <a:ea typeface="Droid Sans Fallback" charset="0"/>
                <a:cs typeface="Droid Sans Fallback" charset="0"/>
              </a:rPr>
              <a:t>but did not correspond to any formal categories in his mineralogy.</a:t>
            </a:r>
          </a:p>
          <a:p>
            <a:pPr>
              <a:spcBef>
                <a:spcPts val="6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altLang="en-US" sz="1600" smtClean="0">
              <a:ea typeface="Droid Sans Fallback" charset="0"/>
              <a:cs typeface="Droid Sans Fallback" charset="0"/>
            </a:endParaRPr>
          </a:p>
          <a:p>
            <a:pPr>
              <a:spcBef>
                <a:spcPts val="6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en-US" sz="1600" smtClean="0">
                <a:ea typeface="Droid Sans Fallback" charset="0"/>
                <a:cs typeface="Droid Sans Fallback" charset="0"/>
              </a:rPr>
              <a:t>2. did not just move gem species from one genus to another </a:t>
            </a:r>
          </a:p>
          <a:p>
            <a:pPr>
              <a:spcBef>
                <a:spcPts val="6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en-US" sz="1600" smtClean="0">
                <a:ea typeface="Droid Sans Fallback" charset="0"/>
                <a:cs typeface="Droid Sans Fallback" charset="0"/>
              </a:rPr>
              <a:t>but also revised the species themselves. </a:t>
            </a:r>
          </a:p>
          <a:p>
            <a:pPr>
              <a:spcBef>
                <a:spcPts val="6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en-US" sz="1600" smtClean="0">
                <a:ea typeface="Droid Sans Fallback" charset="0"/>
                <a:cs typeface="Droid Sans Fallback" charset="0"/>
              </a:rPr>
              <a:t>Eg. ruby, sapphire, topaz = differently coloured varieties of same kind of stuff.</a:t>
            </a:r>
          </a:p>
          <a:p>
            <a:pPr>
              <a:spcBef>
                <a:spcPts val="6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en-US" sz="1600" smtClean="0">
                <a:ea typeface="Droid Sans Fallback" charset="0"/>
                <a:cs typeface="Droid Sans Fallback" charset="0"/>
              </a:rPr>
              <a:t>Chrysolite: previously single kind of stuff, now three different kinds of stuff</a:t>
            </a:r>
          </a:p>
          <a:p>
            <a:pPr>
              <a:spcBef>
                <a:spcPts val="6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altLang="en-US" sz="1600" smtClean="0">
              <a:ea typeface="Droid Sans Fallback" charset="0"/>
              <a:cs typeface="Droid Sans Fallbac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26694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C8A4AC-4A67-4C53-9FEE-FD3FC8D9F48A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96567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C8A4AC-4A67-4C53-9FEE-FD3FC8D9F48A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2750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EC015-17BF-489D-9A14-1B819AC62DF7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9FD2B-5263-448B-B4D0-95D25E21DA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2182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EC015-17BF-489D-9A14-1B819AC62DF7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9FD2B-5263-448B-B4D0-95D25E21DA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6639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EC015-17BF-489D-9A14-1B819AC62DF7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9FD2B-5263-448B-B4D0-95D25E21DA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7285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EC015-17BF-489D-9A14-1B819AC62DF7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9FD2B-5263-448B-B4D0-95D25E21DA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1612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EC015-17BF-489D-9A14-1B819AC62DF7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9FD2B-5263-448B-B4D0-95D25E21DA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0426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EC015-17BF-489D-9A14-1B819AC62DF7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9FD2B-5263-448B-B4D0-95D25E21DA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2858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EC015-17BF-489D-9A14-1B819AC62DF7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9FD2B-5263-448B-B4D0-95D25E21DA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557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EC015-17BF-489D-9A14-1B819AC62DF7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9FD2B-5263-448B-B4D0-95D25E21DA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583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EC015-17BF-489D-9A14-1B819AC62DF7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9FD2B-5263-448B-B4D0-95D25E21DA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5004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EC015-17BF-489D-9A14-1B819AC62DF7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9FD2B-5263-448B-B4D0-95D25E21DA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888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EC015-17BF-489D-9A14-1B819AC62DF7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9FD2B-5263-448B-B4D0-95D25E21DA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3256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AEC015-17BF-489D-9A14-1B819AC62DF7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9FD2B-5263-448B-B4D0-95D25E21DA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5184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328" y="44646"/>
            <a:ext cx="9013906" cy="7497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0178" name="Line 2"/>
          <p:cNvSpPr>
            <a:spLocks noChangeShapeType="1"/>
          </p:cNvSpPr>
          <p:nvPr/>
        </p:nvSpPr>
        <p:spPr bwMode="auto">
          <a:xfrm>
            <a:off x="1915242" y="2089661"/>
            <a:ext cx="2220713" cy="1440"/>
          </a:xfrm>
          <a:prstGeom prst="line">
            <a:avLst/>
          </a:prstGeom>
          <a:noFill/>
          <a:ln w="360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z="1633"/>
          </a:p>
        </p:txBody>
      </p:sp>
      <p:sp>
        <p:nvSpPr>
          <p:cNvPr id="50179" name="Line 3"/>
          <p:cNvSpPr>
            <a:spLocks noChangeShapeType="1"/>
          </p:cNvSpPr>
          <p:nvPr/>
        </p:nvSpPr>
        <p:spPr bwMode="auto">
          <a:xfrm>
            <a:off x="1719381" y="456529"/>
            <a:ext cx="2089660" cy="1440"/>
          </a:xfrm>
          <a:prstGeom prst="line">
            <a:avLst/>
          </a:prstGeom>
          <a:noFill/>
          <a:ln w="360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z="1633"/>
          </a:p>
        </p:txBody>
      </p:sp>
      <p:sp>
        <p:nvSpPr>
          <p:cNvPr id="50180" name="Line 4"/>
          <p:cNvSpPr>
            <a:spLocks noChangeShapeType="1"/>
          </p:cNvSpPr>
          <p:nvPr/>
        </p:nvSpPr>
        <p:spPr bwMode="auto">
          <a:xfrm>
            <a:off x="2373210" y="3886969"/>
            <a:ext cx="4572481" cy="1440"/>
          </a:xfrm>
          <a:prstGeom prst="line">
            <a:avLst/>
          </a:prstGeom>
          <a:noFill/>
          <a:ln w="360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z="1633"/>
          </a:p>
        </p:txBody>
      </p:sp>
      <p:sp>
        <p:nvSpPr>
          <p:cNvPr id="50181" name="Line 5"/>
          <p:cNvSpPr>
            <a:spLocks noChangeShapeType="1"/>
          </p:cNvSpPr>
          <p:nvPr/>
        </p:nvSpPr>
        <p:spPr bwMode="auto">
          <a:xfrm>
            <a:off x="2306963" y="6335226"/>
            <a:ext cx="5095255" cy="1440"/>
          </a:xfrm>
          <a:prstGeom prst="line">
            <a:avLst/>
          </a:prstGeom>
          <a:noFill/>
          <a:ln w="360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z="1633"/>
          </a:p>
        </p:txBody>
      </p:sp>
    </p:spTree>
    <p:extLst>
      <p:ext uri="{BB962C8B-B14F-4D97-AF65-F5344CB8AC3E}">
        <p14:creationId xmlns:p14="http://schemas.microsoft.com/office/powerpoint/2010/main" val="2644906341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75306" y="178513"/>
            <a:ext cx="3716694" cy="651153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sz="3200" dirty="0" err="1"/>
              <a:t>Niccola</a:t>
            </a:r>
            <a:r>
              <a:rPr lang="en-GB" sz="3200" dirty="0"/>
              <a:t> </a:t>
            </a:r>
            <a:r>
              <a:rPr lang="en-GB" sz="3200" dirty="0" err="1"/>
              <a:t>Leoniceno</a:t>
            </a:r>
            <a:r>
              <a:rPr lang="en-GB" sz="3200" dirty="0"/>
              <a:t> (Ferrara)</a:t>
            </a:r>
          </a:p>
          <a:p>
            <a:pPr marL="0" indent="0">
              <a:buNone/>
            </a:pPr>
            <a:r>
              <a:rPr lang="en-GB" sz="3200" dirty="0"/>
              <a:t>Luca </a:t>
            </a:r>
            <a:r>
              <a:rPr lang="en-GB" sz="3200" dirty="0" err="1"/>
              <a:t>Ghini</a:t>
            </a:r>
            <a:r>
              <a:rPr lang="en-GB" sz="3200" dirty="0"/>
              <a:t> (Pisa, Bologna)</a:t>
            </a:r>
          </a:p>
          <a:p>
            <a:pPr marL="0" indent="0">
              <a:buNone/>
            </a:pPr>
            <a:r>
              <a:rPr lang="en-GB" sz="3200" dirty="0"/>
              <a:t>Pietro </a:t>
            </a:r>
            <a:r>
              <a:rPr lang="en-GB" sz="3200" dirty="0" err="1"/>
              <a:t>Mattioli</a:t>
            </a:r>
            <a:r>
              <a:rPr lang="en-GB" sz="3200" dirty="0"/>
              <a:t> (Sienna)</a:t>
            </a:r>
          </a:p>
          <a:p>
            <a:pPr marL="0" indent="0">
              <a:buNone/>
            </a:pPr>
            <a:r>
              <a:rPr lang="en-GB" sz="3200" dirty="0"/>
              <a:t>Andrea </a:t>
            </a:r>
            <a:r>
              <a:rPr lang="en-GB" sz="3200" dirty="0" err="1"/>
              <a:t>Cesalpino</a:t>
            </a:r>
            <a:r>
              <a:rPr lang="en-GB" sz="3200" dirty="0"/>
              <a:t> (Pisa)</a:t>
            </a:r>
          </a:p>
          <a:p>
            <a:pPr marL="0" indent="0">
              <a:buNone/>
            </a:pPr>
            <a:r>
              <a:rPr lang="en-GB" sz="3200" dirty="0" err="1"/>
              <a:t>Ulisse</a:t>
            </a:r>
            <a:r>
              <a:rPr lang="en-GB" sz="3200" dirty="0"/>
              <a:t> </a:t>
            </a:r>
            <a:r>
              <a:rPr lang="en-GB" sz="3200" dirty="0" err="1"/>
              <a:t>Aldrovandi</a:t>
            </a:r>
            <a:r>
              <a:rPr lang="en-GB" sz="3200" dirty="0"/>
              <a:t> (Bologna)</a:t>
            </a:r>
          </a:p>
          <a:p>
            <a:pPr marL="0" indent="0">
              <a:buNone/>
            </a:pPr>
            <a:endParaRPr lang="en-GB" sz="3200" dirty="0"/>
          </a:p>
          <a:p>
            <a:pPr marL="0" indent="0">
              <a:buNone/>
            </a:pPr>
            <a:r>
              <a:rPr lang="en-GB" sz="3200" dirty="0" err="1"/>
              <a:t>Euricius</a:t>
            </a:r>
            <a:r>
              <a:rPr lang="en-GB" sz="3200" dirty="0"/>
              <a:t> </a:t>
            </a:r>
            <a:r>
              <a:rPr lang="en-GB" sz="3200" dirty="0" err="1"/>
              <a:t>Cordus</a:t>
            </a:r>
            <a:r>
              <a:rPr lang="en-GB" sz="3200" dirty="0"/>
              <a:t> (Marburg)</a:t>
            </a:r>
          </a:p>
          <a:p>
            <a:pPr marL="0" indent="0">
              <a:buNone/>
            </a:pPr>
            <a:r>
              <a:rPr lang="en-GB" sz="3200" dirty="0" err="1"/>
              <a:t>Valerius</a:t>
            </a:r>
            <a:r>
              <a:rPr lang="en-GB" sz="3200" dirty="0"/>
              <a:t> </a:t>
            </a:r>
            <a:r>
              <a:rPr lang="en-GB" sz="3200" dirty="0" err="1"/>
              <a:t>Cordus</a:t>
            </a:r>
            <a:r>
              <a:rPr lang="en-GB" sz="3200" dirty="0"/>
              <a:t> (Wittenberg)</a:t>
            </a:r>
          </a:p>
          <a:p>
            <a:pPr marL="0" indent="0">
              <a:buNone/>
            </a:pPr>
            <a:r>
              <a:rPr lang="en-GB" sz="3200" dirty="0"/>
              <a:t>Otto </a:t>
            </a:r>
            <a:r>
              <a:rPr lang="en-GB" sz="3200" dirty="0" err="1"/>
              <a:t>Brunfels</a:t>
            </a:r>
            <a:r>
              <a:rPr lang="en-GB" sz="3200" dirty="0"/>
              <a:t> (Strasbourg)</a:t>
            </a:r>
          </a:p>
          <a:p>
            <a:pPr marL="0" indent="0">
              <a:buNone/>
            </a:pPr>
            <a:r>
              <a:rPr lang="en-GB" sz="3200" dirty="0" err="1"/>
              <a:t>Hieronymous</a:t>
            </a:r>
            <a:r>
              <a:rPr lang="en-GB" sz="3200" dirty="0"/>
              <a:t> Bock (</a:t>
            </a:r>
            <a:r>
              <a:rPr lang="en-GB" sz="3200" dirty="0" err="1"/>
              <a:t>Hornbach</a:t>
            </a:r>
            <a:r>
              <a:rPr lang="en-GB" sz="3200" dirty="0"/>
              <a:t>)</a:t>
            </a:r>
          </a:p>
          <a:p>
            <a:pPr marL="0" indent="0">
              <a:buNone/>
            </a:pPr>
            <a:r>
              <a:rPr lang="en-GB" sz="3200" dirty="0" err="1"/>
              <a:t>Leonhart</a:t>
            </a:r>
            <a:r>
              <a:rPr lang="en-GB" sz="3200" dirty="0"/>
              <a:t> Fuchs (Tubingen)</a:t>
            </a:r>
          </a:p>
          <a:p>
            <a:pPr marL="0" indent="0">
              <a:buNone/>
            </a:pPr>
            <a:endParaRPr lang="en-GB" sz="3200" dirty="0"/>
          </a:p>
          <a:p>
            <a:pPr marL="0" indent="0">
              <a:buNone/>
            </a:pPr>
            <a:r>
              <a:rPr lang="en-GB" sz="3200" dirty="0"/>
              <a:t>Rembert </a:t>
            </a:r>
            <a:r>
              <a:rPr lang="en-GB" sz="3200" dirty="0" err="1"/>
              <a:t>Dodoens</a:t>
            </a:r>
            <a:r>
              <a:rPr lang="en-GB" sz="3200" dirty="0"/>
              <a:t> (Vienna, Leiden)</a:t>
            </a:r>
          </a:p>
          <a:p>
            <a:pPr marL="0" indent="0">
              <a:buNone/>
            </a:pPr>
            <a:r>
              <a:rPr lang="en-GB" sz="3200" dirty="0" err="1"/>
              <a:t>Carolus</a:t>
            </a:r>
            <a:r>
              <a:rPr lang="en-GB" sz="3200" dirty="0"/>
              <a:t> </a:t>
            </a:r>
            <a:r>
              <a:rPr lang="en-GB" sz="3200" dirty="0" err="1"/>
              <a:t>Clusius</a:t>
            </a:r>
            <a:r>
              <a:rPr lang="en-GB" sz="3200" dirty="0"/>
              <a:t> (ibid.)</a:t>
            </a:r>
          </a:p>
          <a:p>
            <a:pPr marL="0" indent="0">
              <a:buNone/>
            </a:pPr>
            <a:endParaRPr lang="en-GB" sz="3200" dirty="0"/>
          </a:p>
          <a:p>
            <a:pPr marL="0" indent="0">
              <a:buNone/>
            </a:pPr>
            <a:r>
              <a:rPr lang="en-GB" sz="3200" dirty="0"/>
              <a:t>Conrad </a:t>
            </a:r>
            <a:r>
              <a:rPr lang="en-GB" sz="3200" dirty="0" err="1"/>
              <a:t>Gessner</a:t>
            </a:r>
            <a:r>
              <a:rPr lang="en-GB" sz="3200" dirty="0"/>
              <a:t> (Zurich)</a:t>
            </a:r>
          </a:p>
          <a:p>
            <a:pPr marL="0" indent="0">
              <a:buNone/>
            </a:pPr>
            <a:r>
              <a:rPr lang="en-GB" sz="3200" dirty="0"/>
              <a:t>Caspar </a:t>
            </a:r>
            <a:r>
              <a:rPr lang="en-GB" sz="3200" dirty="0" err="1"/>
              <a:t>Bauhin</a:t>
            </a:r>
            <a:r>
              <a:rPr lang="en-GB" sz="3200" dirty="0"/>
              <a:t> (Basel)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106184" cy="685800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>
            <a:off x="5740400" y="1041400"/>
            <a:ext cx="2734906" cy="387350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8475306" y="2222500"/>
            <a:ext cx="3627794" cy="44675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22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75306" y="178513"/>
            <a:ext cx="3716694" cy="651153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sz="3200" dirty="0" err="1"/>
              <a:t>Niccola</a:t>
            </a:r>
            <a:r>
              <a:rPr lang="en-GB" sz="3200" dirty="0"/>
              <a:t> </a:t>
            </a:r>
            <a:r>
              <a:rPr lang="en-GB" sz="3200" dirty="0" err="1"/>
              <a:t>Leoniceno</a:t>
            </a:r>
            <a:r>
              <a:rPr lang="en-GB" sz="3200" dirty="0"/>
              <a:t> (Ferrara)</a:t>
            </a:r>
          </a:p>
          <a:p>
            <a:pPr marL="0" indent="0">
              <a:buNone/>
            </a:pPr>
            <a:r>
              <a:rPr lang="en-GB" sz="3200" dirty="0"/>
              <a:t>Luca </a:t>
            </a:r>
            <a:r>
              <a:rPr lang="en-GB" sz="3200" dirty="0" err="1"/>
              <a:t>Ghini</a:t>
            </a:r>
            <a:r>
              <a:rPr lang="en-GB" sz="3200" dirty="0"/>
              <a:t> (Pisa, Bologna)</a:t>
            </a:r>
          </a:p>
          <a:p>
            <a:pPr marL="0" indent="0">
              <a:buNone/>
            </a:pPr>
            <a:r>
              <a:rPr lang="en-GB" sz="3200" dirty="0"/>
              <a:t>Pietro </a:t>
            </a:r>
            <a:r>
              <a:rPr lang="en-GB" sz="3200" dirty="0" err="1"/>
              <a:t>Mattioli</a:t>
            </a:r>
            <a:r>
              <a:rPr lang="en-GB" sz="3200" dirty="0"/>
              <a:t> (Sienna)</a:t>
            </a:r>
          </a:p>
          <a:p>
            <a:pPr marL="0" indent="0">
              <a:buNone/>
            </a:pPr>
            <a:r>
              <a:rPr lang="en-GB" sz="3200" dirty="0"/>
              <a:t>Andrea </a:t>
            </a:r>
            <a:r>
              <a:rPr lang="en-GB" sz="3200" dirty="0" err="1"/>
              <a:t>Cesalpino</a:t>
            </a:r>
            <a:r>
              <a:rPr lang="en-GB" sz="3200" dirty="0"/>
              <a:t> (Pisa)</a:t>
            </a:r>
          </a:p>
          <a:p>
            <a:pPr marL="0" indent="0">
              <a:buNone/>
            </a:pPr>
            <a:r>
              <a:rPr lang="en-GB" sz="3200" dirty="0" err="1"/>
              <a:t>Ulisse</a:t>
            </a:r>
            <a:r>
              <a:rPr lang="en-GB" sz="3200" dirty="0"/>
              <a:t> </a:t>
            </a:r>
            <a:r>
              <a:rPr lang="en-GB" sz="3200" dirty="0" err="1"/>
              <a:t>Aldrovandi</a:t>
            </a:r>
            <a:r>
              <a:rPr lang="en-GB" sz="3200" dirty="0"/>
              <a:t> (Bologna)</a:t>
            </a:r>
          </a:p>
          <a:p>
            <a:pPr marL="0" indent="0">
              <a:buNone/>
            </a:pPr>
            <a:endParaRPr lang="en-GB" sz="3200" dirty="0"/>
          </a:p>
          <a:p>
            <a:pPr marL="0" indent="0">
              <a:buNone/>
            </a:pPr>
            <a:r>
              <a:rPr lang="en-GB" sz="3200" dirty="0" err="1"/>
              <a:t>Euricius</a:t>
            </a:r>
            <a:r>
              <a:rPr lang="en-GB" sz="3200" dirty="0"/>
              <a:t> </a:t>
            </a:r>
            <a:r>
              <a:rPr lang="en-GB" sz="3200" dirty="0" err="1"/>
              <a:t>Cordus</a:t>
            </a:r>
            <a:r>
              <a:rPr lang="en-GB" sz="3200" dirty="0"/>
              <a:t> (Marburg)</a:t>
            </a:r>
          </a:p>
          <a:p>
            <a:pPr marL="0" indent="0">
              <a:buNone/>
            </a:pPr>
            <a:r>
              <a:rPr lang="en-GB" sz="3200" dirty="0" err="1"/>
              <a:t>Valerius</a:t>
            </a:r>
            <a:r>
              <a:rPr lang="en-GB" sz="3200" dirty="0"/>
              <a:t> </a:t>
            </a:r>
            <a:r>
              <a:rPr lang="en-GB" sz="3200" dirty="0" err="1"/>
              <a:t>Cordus</a:t>
            </a:r>
            <a:r>
              <a:rPr lang="en-GB" sz="3200" dirty="0"/>
              <a:t> (Wittenberg)</a:t>
            </a:r>
          </a:p>
          <a:p>
            <a:pPr marL="0" indent="0">
              <a:buNone/>
            </a:pPr>
            <a:r>
              <a:rPr lang="en-GB" sz="3200" dirty="0"/>
              <a:t>Otto </a:t>
            </a:r>
            <a:r>
              <a:rPr lang="en-GB" sz="3200" dirty="0" err="1"/>
              <a:t>Brunfels</a:t>
            </a:r>
            <a:r>
              <a:rPr lang="en-GB" sz="3200" dirty="0"/>
              <a:t> (Strasbourg)</a:t>
            </a:r>
          </a:p>
          <a:p>
            <a:pPr marL="0" indent="0">
              <a:buNone/>
            </a:pPr>
            <a:r>
              <a:rPr lang="en-GB" sz="3200" dirty="0" err="1"/>
              <a:t>Hieronymous</a:t>
            </a:r>
            <a:r>
              <a:rPr lang="en-GB" sz="3200" dirty="0"/>
              <a:t> Bock (</a:t>
            </a:r>
            <a:r>
              <a:rPr lang="en-GB" sz="3200" dirty="0" err="1"/>
              <a:t>Hornbach</a:t>
            </a:r>
            <a:r>
              <a:rPr lang="en-GB" sz="3200" dirty="0"/>
              <a:t>)</a:t>
            </a:r>
          </a:p>
          <a:p>
            <a:pPr marL="0" indent="0">
              <a:buNone/>
            </a:pPr>
            <a:r>
              <a:rPr lang="en-GB" sz="3200" dirty="0" err="1"/>
              <a:t>Leonhart</a:t>
            </a:r>
            <a:r>
              <a:rPr lang="en-GB" sz="3200" dirty="0"/>
              <a:t> Fuchs (Tubingen)</a:t>
            </a:r>
          </a:p>
          <a:p>
            <a:pPr marL="0" indent="0">
              <a:buNone/>
            </a:pPr>
            <a:endParaRPr lang="en-GB" sz="3200" dirty="0"/>
          </a:p>
          <a:p>
            <a:pPr marL="0" indent="0">
              <a:buNone/>
            </a:pPr>
            <a:r>
              <a:rPr lang="en-GB" sz="3200" dirty="0"/>
              <a:t>Rembert </a:t>
            </a:r>
            <a:r>
              <a:rPr lang="en-GB" sz="3200" dirty="0" err="1"/>
              <a:t>Dodoens</a:t>
            </a:r>
            <a:r>
              <a:rPr lang="en-GB" sz="3200" dirty="0"/>
              <a:t> (Vienna, Leiden)</a:t>
            </a:r>
          </a:p>
          <a:p>
            <a:pPr marL="0" indent="0">
              <a:buNone/>
            </a:pPr>
            <a:r>
              <a:rPr lang="en-GB" sz="3200" dirty="0" err="1"/>
              <a:t>Carolus</a:t>
            </a:r>
            <a:r>
              <a:rPr lang="en-GB" sz="3200" dirty="0"/>
              <a:t> </a:t>
            </a:r>
            <a:r>
              <a:rPr lang="en-GB" sz="3200" dirty="0" err="1"/>
              <a:t>Clusius</a:t>
            </a:r>
            <a:r>
              <a:rPr lang="en-GB" sz="3200" dirty="0"/>
              <a:t> (ibid.)</a:t>
            </a:r>
          </a:p>
          <a:p>
            <a:pPr marL="0" indent="0">
              <a:buNone/>
            </a:pPr>
            <a:endParaRPr lang="en-GB" sz="3200" dirty="0"/>
          </a:p>
          <a:p>
            <a:pPr marL="0" indent="0">
              <a:buNone/>
            </a:pPr>
            <a:r>
              <a:rPr lang="en-GB" sz="3200" dirty="0"/>
              <a:t>Conrad </a:t>
            </a:r>
            <a:r>
              <a:rPr lang="en-GB" sz="3200" dirty="0" err="1"/>
              <a:t>Gessner</a:t>
            </a:r>
            <a:r>
              <a:rPr lang="en-GB" sz="3200" dirty="0"/>
              <a:t> (Zurich)</a:t>
            </a:r>
          </a:p>
          <a:p>
            <a:pPr marL="0" indent="0">
              <a:buNone/>
            </a:pPr>
            <a:r>
              <a:rPr lang="en-GB" sz="3200" dirty="0"/>
              <a:t>Caspar </a:t>
            </a:r>
            <a:r>
              <a:rPr lang="en-GB" sz="3200" dirty="0" err="1"/>
              <a:t>Bauhin</a:t>
            </a:r>
            <a:r>
              <a:rPr lang="en-GB" sz="3200" dirty="0"/>
              <a:t> (Basel)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106184" cy="685800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>
            <a:off x="5740400" y="1041400"/>
            <a:ext cx="2734906" cy="387350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8475306" y="4267200"/>
            <a:ext cx="3627794" cy="24228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" name="Straight Arrow Connector 3"/>
          <p:cNvCxnSpPr/>
          <p:nvPr/>
        </p:nvCxnSpPr>
        <p:spPr>
          <a:xfrm flipH="1" flipV="1">
            <a:off x="4648200" y="2692400"/>
            <a:ext cx="3827106" cy="44450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085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75306" y="178513"/>
            <a:ext cx="3716694" cy="651153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sz="3200" dirty="0" err="1"/>
              <a:t>Niccola</a:t>
            </a:r>
            <a:r>
              <a:rPr lang="en-GB" sz="3200" dirty="0"/>
              <a:t> </a:t>
            </a:r>
            <a:r>
              <a:rPr lang="en-GB" sz="3200" dirty="0" err="1"/>
              <a:t>Leoniceno</a:t>
            </a:r>
            <a:r>
              <a:rPr lang="en-GB" sz="3200" dirty="0"/>
              <a:t> (Ferrara)</a:t>
            </a:r>
          </a:p>
          <a:p>
            <a:pPr marL="0" indent="0">
              <a:buNone/>
            </a:pPr>
            <a:r>
              <a:rPr lang="en-GB" sz="3200" dirty="0"/>
              <a:t>Luca </a:t>
            </a:r>
            <a:r>
              <a:rPr lang="en-GB" sz="3200" dirty="0" err="1"/>
              <a:t>Ghini</a:t>
            </a:r>
            <a:r>
              <a:rPr lang="en-GB" sz="3200" dirty="0"/>
              <a:t> (Pisa, Bologna)</a:t>
            </a:r>
          </a:p>
          <a:p>
            <a:pPr marL="0" indent="0">
              <a:buNone/>
            </a:pPr>
            <a:r>
              <a:rPr lang="en-GB" sz="3200" dirty="0"/>
              <a:t>Pietro </a:t>
            </a:r>
            <a:r>
              <a:rPr lang="en-GB" sz="3200" dirty="0" err="1"/>
              <a:t>Mattioli</a:t>
            </a:r>
            <a:r>
              <a:rPr lang="en-GB" sz="3200" dirty="0"/>
              <a:t> (Sienna)</a:t>
            </a:r>
          </a:p>
          <a:p>
            <a:pPr marL="0" indent="0">
              <a:buNone/>
            </a:pPr>
            <a:r>
              <a:rPr lang="en-GB" sz="3200" dirty="0"/>
              <a:t>Andrea </a:t>
            </a:r>
            <a:r>
              <a:rPr lang="en-GB" sz="3200" dirty="0" err="1"/>
              <a:t>Cesalpino</a:t>
            </a:r>
            <a:r>
              <a:rPr lang="en-GB" sz="3200" dirty="0"/>
              <a:t> (Pisa)</a:t>
            </a:r>
          </a:p>
          <a:p>
            <a:pPr marL="0" indent="0">
              <a:buNone/>
            </a:pPr>
            <a:r>
              <a:rPr lang="en-GB" sz="3200" dirty="0" err="1"/>
              <a:t>Ulisse</a:t>
            </a:r>
            <a:r>
              <a:rPr lang="en-GB" sz="3200" dirty="0"/>
              <a:t> </a:t>
            </a:r>
            <a:r>
              <a:rPr lang="en-GB" sz="3200" dirty="0" err="1"/>
              <a:t>Aldrovandi</a:t>
            </a:r>
            <a:r>
              <a:rPr lang="en-GB" sz="3200" dirty="0"/>
              <a:t> (Bologna)</a:t>
            </a:r>
          </a:p>
          <a:p>
            <a:pPr marL="0" indent="0">
              <a:buNone/>
            </a:pPr>
            <a:endParaRPr lang="en-GB" sz="3200" dirty="0"/>
          </a:p>
          <a:p>
            <a:pPr marL="0" indent="0">
              <a:buNone/>
            </a:pPr>
            <a:r>
              <a:rPr lang="en-GB" sz="3200" dirty="0" err="1"/>
              <a:t>Euricius</a:t>
            </a:r>
            <a:r>
              <a:rPr lang="en-GB" sz="3200" dirty="0"/>
              <a:t> </a:t>
            </a:r>
            <a:r>
              <a:rPr lang="en-GB" sz="3200" dirty="0" err="1"/>
              <a:t>Cordus</a:t>
            </a:r>
            <a:r>
              <a:rPr lang="en-GB" sz="3200" dirty="0"/>
              <a:t> (Marburg)</a:t>
            </a:r>
          </a:p>
          <a:p>
            <a:pPr marL="0" indent="0">
              <a:buNone/>
            </a:pPr>
            <a:r>
              <a:rPr lang="en-GB" sz="3200" dirty="0" err="1"/>
              <a:t>Valerius</a:t>
            </a:r>
            <a:r>
              <a:rPr lang="en-GB" sz="3200" dirty="0"/>
              <a:t> </a:t>
            </a:r>
            <a:r>
              <a:rPr lang="en-GB" sz="3200" dirty="0" err="1"/>
              <a:t>Cordus</a:t>
            </a:r>
            <a:r>
              <a:rPr lang="en-GB" sz="3200" dirty="0"/>
              <a:t> (Wittenberg)</a:t>
            </a:r>
          </a:p>
          <a:p>
            <a:pPr marL="0" indent="0">
              <a:buNone/>
            </a:pPr>
            <a:r>
              <a:rPr lang="en-GB" sz="3200" dirty="0"/>
              <a:t>Otto </a:t>
            </a:r>
            <a:r>
              <a:rPr lang="en-GB" sz="3200" dirty="0" err="1"/>
              <a:t>Brunfels</a:t>
            </a:r>
            <a:r>
              <a:rPr lang="en-GB" sz="3200" dirty="0"/>
              <a:t> (Strasbourg)</a:t>
            </a:r>
          </a:p>
          <a:p>
            <a:pPr marL="0" indent="0">
              <a:buNone/>
            </a:pPr>
            <a:r>
              <a:rPr lang="en-GB" sz="3200" dirty="0" err="1"/>
              <a:t>Hieronymous</a:t>
            </a:r>
            <a:r>
              <a:rPr lang="en-GB" sz="3200" dirty="0"/>
              <a:t> Bock (</a:t>
            </a:r>
            <a:r>
              <a:rPr lang="en-GB" sz="3200" dirty="0" err="1"/>
              <a:t>Hornbach</a:t>
            </a:r>
            <a:r>
              <a:rPr lang="en-GB" sz="3200" dirty="0"/>
              <a:t>)</a:t>
            </a:r>
          </a:p>
          <a:p>
            <a:pPr marL="0" indent="0">
              <a:buNone/>
            </a:pPr>
            <a:r>
              <a:rPr lang="en-GB" sz="3200" dirty="0" err="1"/>
              <a:t>Leonhart</a:t>
            </a:r>
            <a:r>
              <a:rPr lang="en-GB" sz="3200" dirty="0"/>
              <a:t> Fuchs (Tubingen)</a:t>
            </a:r>
          </a:p>
          <a:p>
            <a:pPr marL="0" indent="0">
              <a:buNone/>
            </a:pPr>
            <a:endParaRPr lang="en-GB" sz="3200" dirty="0"/>
          </a:p>
          <a:p>
            <a:pPr marL="0" indent="0">
              <a:buNone/>
            </a:pPr>
            <a:r>
              <a:rPr lang="en-GB" sz="3200" dirty="0"/>
              <a:t>Rembert </a:t>
            </a:r>
            <a:r>
              <a:rPr lang="en-GB" sz="3200" dirty="0" err="1"/>
              <a:t>Dodoens</a:t>
            </a:r>
            <a:r>
              <a:rPr lang="en-GB" sz="3200" dirty="0"/>
              <a:t> (Vienna, Leiden)</a:t>
            </a:r>
          </a:p>
          <a:p>
            <a:pPr marL="0" indent="0">
              <a:buNone/>
            </a:pPr>
            <a:r>
              <a:rPr lang="en-GB" sz="3200" dirty="0" err="1"/>
              <a:t>Carolus</a:t>
            </a:r>
            <a:r>
              <a:rPr lang="en-GB" sz="3200" dirty="0"/>
              <a:t> </a:t>
            </a:r>
            <a:r>
              <a:rPr lang="en-GB" sz="3200" dirty="0" err="1"/>
              <a:t>Clusius</a:t>
            </a:r>
            <a:r>
              <a:rPr lang="en-GB" sz="3200" dirty="0"/>
              <a:t> (ibid.)</a:t>
            </a:r>
          </a:p>
          <a:p>
            <a:pPr marL="0" indent="0">
              <a:buNone/>
            </a:pPr>
            <a:endParaRPr lang="en-GB" sz="3200" dirty="0"/>
          </a:p>
          <a:p>
            <a:pPr marL="0" indent="0">
              <a:buNone/>
            </a:pPr>
            <a:r>
              <a:rPr lang="en-GB" sz="3200" dirty="0"/>
              <a:t>Conrad </a:t>
            </a:r>
            <a:r>
              <a:rPr lang="en-GB" sz="3200" dirty="0" err="1"/>
              <a:t>Gessner</a:t>
            </a:r>
            <a:r>
              <a:rPr lang="en-GB" sz="3200" dirty="0"/>
              <a:t> (Zurich)</a:t>
            </a:r>
          </a:p>
          <a:p>
            <a:pPr marL="0" indent="0">
              <a:buNone/>
            </a:pPr>
            <a:r>
              <a:rPr lang="en-GB" sz="3200" dirty="0"/>
              <a:t>Caspar </a:t>
            </a:r>
            <a:r>
              <a:rPr lang="en-GB" sz="3200" dirty="0" err="1"/>
              <a:t>Bauhin</a:t>
            </a:r>
            <a:r>
              <a:rPr lang="en-GB" sz="3200" dirty="0"/>
              <a:t> (Basel)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106184" cy="685800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>
            <a:off x="5740400" y="1041400"/>
            <a:ext cx="2734906" cy="387350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8475306" y="5777787"/>
            <a:ext cx="3627794" cy="9122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" name="Straight Arrow Connector 3"/>
          <p:cNvCxnSpPr/>
          <p:nvPr/>
        </p:nvCxnSpPr>
        <p:spPr>
          <a:xfrm flipH="1" flipV="1">
            <a:off x="4648200" y="2692400"/>
            <a:ext cx="3827106" cy="44450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H="1" flipV="1">
            <a:off x="6781800" y="3225800"/>
            <a:ext cx="1693506" cy="168910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3848100" y="1829514"/>
            <a:ext cx="4627206" cy="3085386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103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75306" y="178513"/>
            <a:ext cx="3716694" cy="651153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sz="3200" dirty="0" err="1"/>
              <a:t>Niccola</a:t>
            </a:r>
            <a:r>
              <a:rPr lang="en-GB" sz="3200" dirty="0"/>
              <a:t> </a:t>
            </a:r>
            <a:r>
              <a:rPr lang="en-GB" sz="3200" dirty="0" err="1"/>
              <a:t>Leoniceno</a:t>
            </a:r>
            <a:r>
              <a:rPr lang="en-GB" sz="3200" dirty="0"/>
              <a:t> (Ferrara)</a:t>
            </a:r>
          </a:p>
          <a:p>
            <a:pPr marL="0" indent="0">
              <a:buNone/>
            </a:pPr>
            <a:r>
              <a:rPr lang="en-GB" sz="3200" dirty="0"/>
              <a:t>Luca </a:t>
            </a:r>
            <a:r>
              <a:rPr lang="en-GB" sz="3200" dirty="0" err="1"/>
              <a:t>Ghini</a:t>
            </a:r>
            <a:r>
              <a:rPr lang="en-GB" sz="3200" dirty="0"/>
              <a:t> (Pisa, Bologna)</a:t>
            </a:r>
          </a:p>
          <a:p>
            <a:pPr marL="0" indent="0">
              <a:buNone/>
            </a:pPr>
            <a:r>
              <a:rPr lang="en-GB" sz="3200" dirty="0"/>
              <a:t>Pietro </a:t>
            </a:r>
            <a:r>
              <a:rPr lang="en-GB" sz="3200" dirty="0" err="1"/>
              <a:t>Mattioli</a:t>
            </a:r>
            <a:r>
              <a:rPr lang="en-GB" sz="3200" dirty="0"/>
              <a:t> (Sienna)</a:t>
            </a:r>
          </a:p>
          <a:p>
            <a:pPr marL="0" indent="0">
              <a:buNone/>
            </a:pPr>
            <a:r>
              <a:rPr lang="en-GB" sz="3200" dirty="0"/>
              <a:t>Andrea </a:t>
            </a:r>
            <a:r>
              <a:rPr lang="en-GB" sz="3200" dirty="0" err="1"/>
              <a:t>Cesalpino</a:t>
            </a:r>
            <a:r>
              <a:rPr lang="en-GB" sz="3200" dirty="0"/>
              <a:t> (Pisa)</a:t>
            </a:r>
          </a:p>
          <a:p>
            <a:pPr marL="0" indent="0">
              <a:buNone/>
            </a:pPr>
            <a:r>
              <a:rPr lang="en-GB" sz="3200" dirty="0" err="1"/>
              <a:t>Ulisse</a:t>
            </a:r>
            <a:r>
              <a:rPr lang="en-GB" sz="3200" dirty="0"/>
              <a:t> </a:t>
            </a:r>
            <a:r>
              <a:rPr lang="en-GB" sz="3200" dirty="0" err="1"/>
              <a:t>Aldrovandi</a:t>
            </a:r>
            <a:r>
              <a:rPr lang="en-GB" sz="3200" dirty="0"/>
              <a:t> (Bologna)</a:t>
            </a:r>
          </a:p>
          <a:p>
            <a:pPr marL="0" indent="0">
              <a:buNone/>
            </a:pPr>
            <a:endParaRPr lang="en-GB" sz="3200" dirty="0"/>
          </a:p>
          <a:p>
            <a:pPr marL="0" indent="0">
              <a:buNone/>
            </a:pPr>
            <a:r>
              <a:rPr lang="en-GB" sz="3200" dirty="0" err="1"/>
              <a:t>Euricius</a:t>
            </a:r>
            <a:r>
              <a:rPr lang="en-GB" sz="3200" dirty="0"/>
              <a:t> </a:t>
            </a:r>
            <a:r>
              <a:rPr lang="en-GB" sz="3200" dirty="0" err="1"/>
              <a:t>Cordus</a:t>
            </a:r>
            <a:r>
              <a:rPr lang="en-GB" sz="3200" dirty="0"/>
              <a:t> (Marburg)</a:t>
            </a:r>
          </a:p>
          <a:p>
            <a:pPr marL="0" indent="0">
              <a:buNone/>
            </a:pPr>
            <a:r>
              <a:rPr lang="en-GB" sz="3200" dirty="0" err="1"/>
              <a:t>Valerius</a:t>
            </a:r>
            <a:r>
              <a:rPr lang="en-GB" sz="3200" dirty="0"/>
              <a:t> </a:t>
            </a:r>
            <a:r>
              <a:rPr lang="en-GB" sz="3200" dirty="0" err="1"/>
              <a:t>Cordus</a:t>
            </a:r>
            <a:r>
              <a:rPr lang="en-GB" sz="3200" dirty="0"/>
              <a:t> (Wittenberg)</a:t>
            </a:r>
          </a:p>
          <a:p>
            <a:pPr marL="0" indent="0">
              <a:buNone/>
            </a:pPr>
            <a:r>
              <a:rPr lang="en-GB" sz="3200" dirty="0"/>
              <a:t>Otto </a:t>
            </a:r>
            <a:r>
              <a:rPr lang="en-GB" sz="3200" dirty="0" err="1"/>
              <a:t>Brunfels</a:t>
            </a:r>
            <a:r>
              <a:rPr lang="en-GB" sz="3200" dirty="0"/>
              <a:t> (Strasbourg)</a:t>
            </a:r>
          </a:p>
          <a:p>
            <a:pPr marL="0" indent="0">
              <a:buNone/>
            </a:pPr>
            <a:r>
              <a:rPr lang="en-GB" sz="3200" dirty="0" err="1"/>
              <a:t>Hieronymous</a:t>
            </a:r>
            <a:r>
              <a:rPr lang="en-GB" sz="3200" dirty="0"/>
              <a:t> Bock (</a:t>
            </a:r>
            <a:r>
              <a:rPr lang="en-GB" sz="3200" dirty="0" err="1"/>
              <a:t>Hornbach</a:t>
            </a:r>
            <a:r>
              <a:rPr lang="en-GB" sz="3200" dirty="0"/>
              <a:t>)</a:t>
            </a:r>
          </a:p>
          <a:p>
            <a:pPr marL="0" indent="0">
              <a:buNone/>
            </a:pPr>
            <a:r>
              <a:rPr lang="en-GB" sz="3200" dirty="0" err="1"/>
              <a:t>Leonhart</a:t>
            </a:r>
            <a:r>
              <a:rPr lang="en-GB" sz="3200" dirty="0"/>
              <a:t> Fuchs (Tubingen)</a:t>
            </a:r>
          </a:p>
          <a:p>
            <a:pPr marL="0" indent="0">
              <a:buNone/>
            </a:pPr>
            <a:endParaRPr lang="en-GB" sz="3200" dirty="0"/>
          </a:p>
          <a:p>
            <a:pPr marL="0" indent="0">
              <a:buNone/>
            </a:pPr>
            <a:r>
              <a:rPr lang="en-GB" sz="3200" dirty="0"/>
              <a:t>Rembert </a:t>
            </a:r>
            <a:r>
              <a:rPr lang="en-GB" sz="3200" dirty="0" err="1"/>
              <a:t>Dodoens</a:t>
            </a:r>
            <a:r>
              <a:rPr lang="en-GB" sz="3200" dirty="0"/>
              <a:t> (Vienna, Leiden)</a:t>
            </a:r>
          </a:p>
          <a:p>
            <a:pPr marL="0" indent="0">
              <a:buNone/>
            </a:pPr>
            <a:r>
              <a:rPr lang="en-GB" sz="3200" dirty="0" err="1"/>
              <a:t>Carolus</a:t>
            </a:r>
            <a:r>
              <a:rPr lang="en-GB" sz="3200" dirty="0"/>
              <a:t> </a:t>
            </a:r>
            <a:r>
              <a:rPr lang="en-GB" sz="3200" dirty="0" err="1"/>
              <a:t>Clusius</a:t>
            </a:r>
            <a:r>
              <a:rPr lang="en-GB" sz="3200" dirty="0"/>
              <a:t> (ibid.)</a:t>
            </a:r>
          </a:p>
          <a:p>
            <a:pPr marL="0" indent="0">
              <a:buNone/>
            </a:pPr>
            <a:endParaRPr lang="en-GB" sz="3200" dirty="0"/>
          </a:p>
          <a:p>
            <a:pPr marL="0" indent="0">
              <a:buNone/>
            </a:pPr>
            <a:r>
              <a:rPr lang="en-GB" sz="3200" dirty="0"/>
              <a:t>Conrad </a:t>
            </a:r>
            <a:r>
              <a:rPr lang="en-GB" sz="3200" dirty="0" err="1"/>
              <a:t>Gessner</a:t>
            </a:r>
            <a:r>
              <a:rPr lang="en-GB" sz="3200" dirty="0"/>
              <a:t> (Zurich)</a:t>
            </a:r>
          </a:p>
          <a:p>
            <a:pPr marL="0" indent="0">
              <a:buNone/>
            </a:pPr>
            <a:r>
              <a:rPr lang="en-GB" sz="3200" dirty="0"/>
              <a:t>Caspar </a:t>
            </a:r>
            <a:r>
              <a:rPr lang="en-GB" sz="3200" dirty="0" err="1"/>
              <a:t>Bauhin</a:t>
            </a:r>
            <a:r>
              <a:rPr lang="en-GB" sz="3200" dirty="0"/>
              <a:t> (Basel)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106184" cy="685800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>
            <a:off x="5740400" y="1041400"/>
            <a:ext cx="2734906" cy="387350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 flipH="1" flipV="1">
            <a:off x="4648200" y="2692400"/>
            <a:ext cx="3827106" cy="44450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H="1" flipV="1">
            <a:off x="6781800" y="3225800"/>
            <a:ext cx="1693506" cy="168910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3721100" y="1600200"/>
            <a:ext cx="4754206" cy="331470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4546600" y="3898900"/>
            <a:ext cx="3928706" cy="223520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2921000" y="2692400"/>
            <a:ext cx="228600" cy="203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3035300" y="5156200"/>
            <a:ext cx="228600" cy="203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2055867" y="4368800"/>
            <a:ext cx="228600" cy="203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148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2804" y="1647205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3600" dirty="0" smtClean="0"/>
              <a:t>Compare different versions of same text</a:t>
            </a:r>
          </a:p>
          <a:p>
            <a:pPr marL="0" indent="0" algn="ctr">
              <a:buNone/>
            </a:pPr>
            <a:endParaRPr lang="en-GB" sz="3600" dirty="0"/>
          </a:p>
          <a:p>
            <a:pPr marL="0" indent="0" algn="ctr">
              <a:buNone/>
            </a:pPr>
            <a:r>
              <a:rPr lang="en-GB" sz="3600" dirty="0" smtClean="0"/>
              <a:t>Compare text with a plant</a:t>
            </a:r>
          </a:p>
          <a:p>
            <a:pPr marL="0" indent="0" algn="ctr">
              <a:buNone/>
            </a:pPr>
            <a:endParaRPr lang="en-GB" sz="3600" dirty="0"/>
          </a:p>
          <a:p>
            <a:pPr marL="0" indent="0" algn="ctr">
              <a:buNone/>
            </a:pPr>
            <a:r>
              <a:rPr lang="en-GB" sz="3600" dirty="0" smtClean="0"/>
              <a:t>Compare text with new plant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51995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www.nybg.org/images/press_room/images/exhibition_images/wild_medicine/the_renaissance_herbal/Paduagard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5612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299700" y="241300"/>
            <a:ext cx="1752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Botanical garden of the University of Padua, 1545</a:t>
            </a:r>
          </a:p>
          <a:p>
            <a:r>
              <a:rPr lang="en-GB" dirty="0"/>
              <a:t>(19</a:t>
            </a:r>
            <a:r>
              <a:rPr lang="en-GB" baseline="30000" dirty="0"/>
              <a:t>th</a:t>
            </a:r>
            <a:r>
              <a:rPr lang="en-GB" dirty="0"/>
              <a:t>-century print)</a:t>
            </a:r>
          </a:p>
        </p:txBody>
      </p:sp>
    </p:spTree>
    <p:extLst>
      <p:ext uri="{BB962C8B-B14F-4D97-AF65-F5344CB8AC3E}">
        <p14:creationId xmlns:p14="http://schemas.microsoft.com/office/powerpoint/2010/main" val="89206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5679" y="6172200"/>
            <a:ext cx="5584721" cy="952500"/>
          </a:xfrm>
        </p:spPr>
        <p:txBody>
          <a:bodyPr>
            <a:normAutofit/>
          </a:bodyPr>
          <a:lstStyle/>
          <a:p>
            <a:r>
              <a:rPr lang="en-GB" sz="1600" dirty="0"/>
              <a:t>Dried specimen from oldest tomato collection in Europe (1540s)</a:t>
            </a:r>
          </a:p>
        </p:txBody>
      </p:sp>
      <p:pic>
        <p:nvPicPr>
          <p:cNvPr id="7172" name="Picture 4" descr="https://upload.wikimedia.org/wikipedia/commons/thumb/1/1d/Naturalis_Biodiversity_Center_-_Solanum_lycopersicum_var._lycopersicum_-_old_tomato_herbarium_sheet.jpg/640px-Naturalis_Biodiversity_Center_-_Solanum_lycopersicum_var._lycopersicum_-_old_tomato_herbarium_sheet.jpg?14453358810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505679" cy="9362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652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73100"/>
            <a:ext cx="6934200" cy="60071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[it has] broad, fat </a:t>
            </a:r>
            <a:r>
              <a:rPr lang="en-GB" dirty="0">
                <a:solidFill>
                  <a:srgbClr val="FF0000"/>
                </a:solidFill>
              </a:rPr>
              <a:t>leaves</a:t>
            </a:r>
            <a:r>
              <a:rPr lang="en-GB" dirty="0"/>
              <a:t>, like little tongues, thick about the root, describing as it were an eye in the middle, like the greater </a:t>
            </a:r>
            <a:r>
              <a:rPr lang="en-GB" dirty="0" err="1"/>
              <a:t>Sempervivum</a:t>
            </a:r>
            <a:r>
              <a:rPr lang="en-GB" dirty="0"/>
              <a:t>, and is binding to the taste</a:t>
            </a:r>
          </a:p>
          <a:p>
            <a:pPr marL="0" indent="0">
              <a:buNone/>
            </a:pPr>
            <a:r>
              <a:rPr lang="en-GB" dirty="0"/>
              <a:t>a little thin </a:t>
            </a:r>
            <a:r>
              <a:rPr lang="en-GB" dirty="0">
                <a:solidFill>
                  <a:srgbClr val="FF0000"/>
                </a:solidFill>
              </a:rPr>
              <a:t>stalk</a:t>
            </a:r>
            <a:r>
              <a:rPr lang="en-GB" dirty="0"/>
              <a:t>, and upon it </a:t>
            </a:r>
            <a:r>
              <a:rPr lang="en-GB" dirty="0">
                <a:solidFill>
                  <a:srgbClr val="FF0000"/>
                </a:solidFill>
              </a:rPr>
              <a:t>flowers</a:t>
            </a:r>
            <a:r>
              <a:rPr lang="en-GB" dirty="0"/>
              <a:t>, and </a:t>
            </a:r>
            <a:r>
              <a:rPr lang="en-GB" dirty="0">
                <a:solidFill>
                  <a:srgbClr val="FF0000"/>
                </a:solidFill>
              </a:rPr>
              <a:t>seeds</a:t>
            </a:r>
            <a:r>
              <a:rPr lang="en-GB" dirty="0"/>
              <a:t> like to </a:t>
            </a:r>
            <a:r>
              <a:rPr lang="en-GB" dirty="0" err="1"/>
              <a:t>Hypericum</a:t>
            </a:r>
            <a:r>
              <a:rPr lang="en-GB" dirty="0"/>
              <a:t>, but the root greater. </a:t>
            </a:r>
          </a:p>
          <a:p>
            <a:pPr marL="0" indent="0">
              <a:buNone/>
            </a:pPr>
            <a:r>
              <a:rPr lang="en-GB" dirty="0"/>
              <a:t>It is good for the same </a:t>
            </a:r>
            <a:r>
              <a:rPr lang="en-GB" dirty="0">
                <a:solidFill>
                  <a:srgbClr val="FF0000"/>
                </a:solidFill>
              </a:rPr>
              <a:t>uses</a:t>
            </a:r>
            <a:r>
              <a:rPr lang="en-GB" dirty="0"/>
              <a:t> as the </a:t>
            </a:r>
            <a:r>
              <a:rPr lang="en-GB" dirty="0" err="1"/>
              <a:t>Sempervivum</a:t>
            </a:r>
            <a:r>
              <a:rPr lang="en-GB" dirty="0"/>
              <a:t> is.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-- </a:t>
            </a:r>
            <a:r>
              <a:rPr lang="en-GB" dirty="0" err="1"/>
              <a:t>Dioscorides</a:t>
            </a:r>
            <a:r>
              <a:rPr lang="en-GB" dirty="0"/>
              <a:t> and </a:t>
            </a:r>
            <a:r>
              <a:rPr lang="en-GB" dirty="0" err="1"/>
              <a:t>Mattioli</a:t>
            </a:r>
            <a:r>
              <a:rPr lang="en-GB" dirty="0"/>
              <a:t>, on the plant </a:t>
            </a:r>
            <a:r>
              <a:rPr lang="en-GB" i="1" dirty="0"/>
              <a:t>Cotyledon </a:t>
            </a:r>
            <a:r>
              <a:rPr lang="en-GB" i="1" dirty="0" err="1"/>
              <a:t>altera</a:t>
            </a:r>
            <a:r>
              <a:rPr lang="en-GB" i="1" dirty="0"/>
              <a:t> </a:t>
            </a:r>
            <a:r>
              <a:rPr lang="en-GB" i="1" dirty="0" err="1"/>
              <a:t>Matthioli</a:t>
            </a:r>
            <a:endParaRPr lang="en-GB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7400" y="0"/>
            <a:ext cx="5054600" cy="8706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25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200" y="342900"/>
            <a:ext cx="6934200" cy="60071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/>
              <a:t>This plant has numerous, densely-packed </a:t>
            </a:r>
            <a:r>
              <a:rPr lang="en-GB" dirty="0">
                <a:solidFill>
                  <a:srgbClr val="FF0000"/>
                </a:solidFill>
              </a:rPr>
              <a:t>leaves</a:t>
            </a:r>
            <a:r>
              <a:rPr lang="en-GB" dirty="0"/>
              <a:t>, similar to oblong little tongues, rather thick, </a:t>
            </a:r>
            <a:r>
              <a:rPr lang="en-GB" dirty="0">
                <a:solidFill>
                  <a:schemeClr val="accent5"/>
                </a:solidFill>
              </a:rPr>
              <a:t>pointed</a:t>
            </a:r>
            <a:r>
              <a:rPr lang="en-GB" dirty="0"/>
              <a:t>, somewhat </a:t>
            </a:r>
            <a:r>
              <a:rPr lang="en-GB" dirty="0">
                <a:solidFill>
                  <a:schemeClr val="accent5"/>
                </a:solidFill>
              </a:rPr>
              <a:t>toothed on the edges</a:t>
            </a:r>
            <a:r>
              <a:rPr lang="en-GB" dirty="0"/>
              <a:t>, with an acid and somewhat astringent taste.</a:t>
            </a:r>
          </a:p>
          <a:p>
            <a:pPr marL="0" indent="0">
              <a:buNone/>
            </a:pPr>
            <a:r>
              <a:rPr lang="en-GB" dirty="0"/>
              <a:t>From the centre of the leaves rises up a </a:t>
            </a:r>
            <a:r>
              <a:rPr lang="en-GB" dirty="0">
                <a:solidFill>
                  <a:srgbClr val="FF0000"/>
                </a:solidFill>
              </a:rPr>
              <a:t>stem</a:t>
            </a:r>
            <a:r>
              <a:rPr lang="en-GB" dirty="0"/>
              <a:t> </a:t>
            </a:r>
            <a:r>
              <a:rPr lang="en-GB" dirty="0">
                <a:solidFill>
                  <a:schemeClr val="accent5"/>
                </a:solidFill>
              </a:rPr>
              <a:t>eighteen inches long</a:t>
            </a:r>
            <a:r>
              <a:rPr lang="en-GB" dirty="0"/>
              <a:t>, or </a:t>
            </a:r>
            <a:r>
              <a:rPr lang="en-GB" dirty="0">
                <a:solidFill>
                  <a:schemeClr val="accent5"/>
                </a:solidFill>
              </a:rPr>
              <a:t>sometimes only a foot</a:t>
            </a:r>
            <a:r>
              <a:rPr lang="en-GB" dirty="0"/>
              <a:t>, </a:t>
            </a:r>
            <a:r>
              <a:rPr lang="en-GB" dirty="0">
                <a:solidFill>
                  <a:schemeClr val="accent5"/>
                </a:solidFill>
              </a:rPr>
              <a:t>hairy on the upper part</a:t>
            </a:r>
            <a:r>
              <a:rPr lang="en-GB" dirty="0"/>
              <a:t>, with </a:t>
            </a:r>
            <a:r>
              <a:rPr lang="en-GB" dirty="0">
                <a:solidFill>
                  <a:schemeClr val="accent5"/>
                </a:solidFill>
              </a:rPr>
              <a:t>shorter leaves </a:t>
            </a:r>
            <a:r>
              <a:rPr lang="en-GB" dirty="0"/>
              <a:t>here and there.</a:t>
            </a:r>
          </a:p>
          <a:p>
            <a:pPr marL="0" indent="0">
              <a:buNone/>
            </a:pPr>
            <a:r>
              <a:rPr lang="en-GB" dirty="0"/>
              <a:t>At the top of the stem, it puts out little </a:t>
            </a:r>
            <a:r>
              <a:rPr lang="en-GB" dirty="0" err="1">
                <a:solidFill>
                  <a:schemeClr val="accent5"/>
                </a:solidFill>
              </a:rPr>
              <a:t>pedicules</a:t>
            </a:r>
            <a:r>
              <a:rPr lang="en-GB" dirty="0"/>
              <a:t> between the leaves, on which rest two or three white </a:t>
            </a:r>
            <a:r>
              <a:rPr lang="en-GB" dirty="0">
                <a:solidFill>
                  <a:srgbClr val="FF0000"/>
                </a:solidFill>
              </a:rPr>
              <a:t>flowers</a:t>
            </a:r>
            <a:r>
              <a:rPr lang="en-GB" dirty="0"/>
              <a:t> composed of </a:t>
            </a:r>
            <a:r>
              <a:rPr lang="en-GB" dirty="0">
                <a:solidFill>
                  <a:schemeClr val="accent5"/>
                </a:solidFill>
              </a:rPr>
              <a:t>five petals</a:t>
            </a:r>
            <a:r>
              <a:rPr lang="en-GB" dirty="0"/>
              <a:t>, which on the inside appear to be </a:t>
            </a:r>
            <a:r>
              <a:rPr lang="en-GB" dirty="0">
                <a:solidFill>
                  <a:schemeClr val="accent5"/>
                </a:solidFill>
              </a:rPr>
              <a:t>spotted with drops of blood</a:t>
            </a:r>
            <a:r>
              <a:rPr lang="en-GB" dirty="0"/>
              <a:t>…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-- C. </a:t>
            </a:r>
            <a:r>
              <a:rPr lang="en-GB" dirty="0" err="1"/>
              <a:t>Clusius</a:t>
            </a:r>
            <a:r>
              <a:rPr lang="en-GB" dirty="0"/>
              <a:t> on </a:t>
            </a:r>
            <a:r>
              <a:rPr lang="en-GB" i="1" dirty="0"/>
              <a:t>Cotyledon </a:t>
            </a:r>
            <a:r>
              <a:rPr lang="en-GB" i="1" dirty="0" err="1"/>
              <a:t>altera</a:t>
            </a:r>
            <a:r>
              <a:rPr lang="en-GB" i="1" dirty="0"/>
              <a:t> </a:t>
            </a:r>
            <a:r>
              <a:rPr lang="en-GB" i="1" dirty="0" err="1"/>
              <a:t>Matthioli</a:t>
            </a:r>
            <a:endParaRPr lang="en-GB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7400" y="0"/>
            <a:ext cx="5054600" cy="8706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44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3752" y="710502"/>
            <a:ext cx="8930267" cy="564569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Precious stones, and of various kinds, are found in plenty in this island, namely, rubies, sapphires, </a:t>
            </a:r>
            <a:r>
              <a:rPr lang="en-US" dirty="0" err="1" smtClean="0"/>
              <a:t>jacinths</a:t>
            </a:r>
            <a:r>
              <a:rPr lang="en-US" dirty="0" smtClean="0"/>
              <a:t>, zircons, yellow sapphires, </a:t>
            </a:r>
            <a:r>
              <a:rPr lang="en-US" dirty="0" err="1" smtClean="0"/>
              <a:t>chrysoberyls</a:t>
            </a:r>
            <a:r>
              <a:rPr lang="en-US" dirty="0" smtClean="0"/>
              <a:t> and cat’s eyes, all highly-prized by the Indians [i.e. the local Sinhalese], of which the king takes all to himself and are sold on his behalf.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[The island] has men which plough and sift on the hillslopes and riverbeds, and many lapidaries who are skilled to such an extent, that if one should bring one of them a handful, or two or three of gravel he would say at once: you will find such in this one, and sapphires in that one, and of all sorts of gemstones.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2915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1"/>
          <p:cNvSpPr txBox="1">
            <a:spLocks noChangeArrowheads="1"/>
          </p:cNvSpPr>
          <p:nvPr/>
        </p:nvSpPr>
        <p:spPr bwMode="auto">
          <a:xfrm>
            <a:off x="2177349" y="391721"/>
            <a:ext cx="3722791" cy="558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46" tIns="40823" rIns="81646" bIns="40823"/>
          <a:lstStyle>
            <a:lvl1pPr>
              <a:lnSpc>
                <a:spcPct val="93000"/>
              </a:lnSpc>
              <a:spcAft>
                <a:spcPts val="14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>
              <a:spcAft>
                <a:spcPct val="0"/>
              </a:spcAft>
              <a:buClrTx/>
              <a:buFontTx/>
              <a:buNone/>
            </a:pPr>
            <a:endParaRPr lang="en-US" altLang="en-US" sz="1996" b="1" dirty="0"/>
          </a:p>
          <a:p>
            <a:pPr eaLnBrk="1">
              <a:lnSpc>
                <a:spcPct val="140000"/>
              </a:lnSpc>
              <a:spcAft>
                <a:spcPct val="0"/>
              </a:spcAft>
              <a:buClrTx/>
              <a:buFontTx/>
              <a:buNone/>
            </a:pPr>
            <a:endParaRPr lang="en-US" altLang="en-US" sz="1633" dirty="0"/>
          </a:p>
          <a:p>
            <a:pPr eaLnBrk="1">
              <a:lnSpc>
                <a:spcPct val="140000"/>
              </a:lnSpc>
              <a:spcAft>
                <a:spcPct val="0"/>
              </a:spcAft>
              <a:buClrTx/>
              <a:buFontTx/>
              <a:buNone/>
            </a:pPr>
            <a:endParaRPr lang="en-US" altLang="en-US" sz="1633" b="1" dirty="0"/>
          </a:p>
          <a:p>
            <a:pPr eaLnBrk="1">
              <a:lnSpc>
                <a:spcPct val="14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633" b="1" dirty="0"/>
              <a:t>1. Transparent and </a:t>
            </a:r>
            <a:r>
              <a:rPr lang="en-US" altLang="en-US" sz="1633" b="1" dirty="0" err="1"/>
              <a:t>colourless</a:t>
            </a:r>
            <a:endParaRPr lang="en-US" altLang="en-US" sz="1633" b="1" dirty="0"/>
          </a:p>
          <a:p>
            <a:pPr eaLnBrk="1">
              <a:lnSpc>
                <a:spcPct val="14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633" u="sng" dirty="0"/>
              <a:t>Diamond</a:t>
            </a:r>
          </a:p>
          <a:p>
            <a:pPr eaLnBrk="1">
              <a:lnSpc>
                <a:spcPct val="140000"/>
              </a:lnSpc>
              <a:spcAft>
                <a:spcPct val="0"/>
              </a:spcAft>
              <a:buClrTx/>
              <a:buFontTx/>
              <a:buNone/>
            </a:pPr>
            <a:endParaRPr lang="en-US" altLang="en-US" sz="1633" dirty="0"/>
          </a:p>
          <a:p>
            <a:pPr eaLnBrk="1">
              <a:lnSpc>
                <a:spcPct val="14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633" b="1" dirty="0"/>
              <a:t>2. Transparent and </a:t>
            </a:r>
            <a:r>
              <a:rPr lang="en-US" altLang="en-US" sz="1633" b="1" dirty="0" err="1"/>
              <a:t>coloured</a:t>
            </a:r>
            <a:endParaRPr lang="en-US" altLang="en-US" sz="1633" b="1" dirty="0"/>
          </a:p>
          <a:p>
            <a:pPr eaLnBrk="1">
              <a:lnSpc>
                <a:spcPct val="14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633" u="sng" dirty="0">
                <a:solidFill>
                  <a:srgbClr val="FF0000"/>
                </a:solidFill>
              </a:rPr>
              <a:t>Ruby</a:t>
            </a:r>
            <a:r>
              <a:rPr lang="en-US" altLang="en-US" sz="1633" dirty="0">
                <a:solidFill>
                  <a:srgbClr val="FF0000"/>
                </a:solidFill>
              </a:rPr>
              <a:t> &gt; </a:t>
            </a:r>
            <a:r>
              <a:rPr lang="en-US" altLang="en-US" sz="1633" dirty="0" err="1">
                <a:solidFill>
                  <a:srgbClr val="FF0000"/>
                </a:solidFill>
              </a:rPr>
              <a:t>balais</a:t>
            </a:r>
            <a:r>
              <a:rPr lang="en-US" altLang="en-US" sz="1633" dirty="0">
                <a:solidFill>
                  <a:srgbClr val="FF0000"/>
                </a:solidFill>
              </a:rPr>
              <a:t> ruby, spinel ruby, garnet, </a:t>
            </a:r>
            <a:r>
              <a:rPr lang="en-US" altLang="en-US" sz="1633" dirty="0" err="1">
                <a:solidFill>
                  <a:srgbClr val="FF0000"/>
                </a:solidFill>
              </a:rPr>
              <a:t>almadine</a:t>
            </a:r>
            <a:r>
              <a:rPr lang="en-US" altLang="en-US" sz="1633" dirty="0">
                <a:solidFill>
                  <a:srgbClr val="FF0000"/>
                </a:solidFill>
              </a:rPr>
              <a:t>**, hyacinth, amethyst</a:t>
            </a:r>
          </a:p>
          <a:p>
            <a:pPr eaLnBrk="1">
              <a:lnSpc>
                <a:spcPct val="14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633" u="sng" dirty="0"/>
              <a:t>Pearl</a:t>
            </a:r>
          </a:p>
          <a:p>
            <a:pPr eaLnBrk="1">
              <a:lnSpc>
                <a:spcPct val="14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633" u="sng" dirty="0">
                <a:solidFill>
                  <a:srgbClr val="0000FF"/>
                </a:solidFill>
              </a:rPr>
              <a:t>Sapphire</a:t>
            </a:r>
            <a:r>
              <a:rPr lang="en-US" altLang="en-US" sz="1633" dirty="0">
                <a:solidFill>
                  <a:srgbClr val="0000FF"/>
                </a:solidFill>
              </a:rPr>
              <a:t>, </a:t>
            </a:r>
            <a:r>
              <a:rPr lang="en-US" altLang="en-US" sz="1633" u="sng" dirty="0">
                <a:solidFill>
                  <a:srgbClr val="0000FF"/>
                </a:solidFill>
              </a:rPr>
              <a:t>opal</a:t>
            </a:r>
          </a:p>
          <a:p>
            <a:pPr eaLnBrk="1">
              <a:lnSpc>
                <a:spcPct val="14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633" dirty="0">
                <a:solidFill>
                  <a:srgbClr val="008000"/>
                </a:solidFill>
              </a:rPr>
              <a:t>Emerald &gt; </a:t>
            </a:r>
            <a:r>
              <a:rPr lang="en-US" altLang="en-US" sz="1633" dirty="0" err="1">
                <a:solidFill>
                  <a:srgbClr val="008000"/>
                </a:solidFill>
              </a:rPr>
              <a:t>prase</a:t>
            </a:r>
            <a:endParaRPr lang="en-US" altLang="en-US" sz="1633" dirty="0">
              <a:solidFill>
                <a:srgbClr val="008000"/>
              </a:solidFill>
            </a:endParaRPr>
          </a:p>
          <a:p>
            <a:pPr eaLnBrk="1">
              <a:lnSpc>
                <a:spcPct val="14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633" dirty="0" err="1">
                <a:solidFill>
                  <a:srgbClr val="E6E64C"/>
                </a:solidFill>
              </a:rPr>
              <a:t>Chrysoprase</a:t>
            </a:r>
            <a:r>
              <a:rPr lang="en-US" altLang="en-US" sz="1633" dirty="0">
                <a:solidFill>
                  <a:srgbClr val="E6E64C"/>
                </a:solidFill>
              </a:rPr>
              <a:t> &gt; </a:t>
            </a:r>
            <a:r>
              <a:rPr lang="en-US" altLang="en-US" sz="1633" dirty="0" err="1">
                <a:solidFill>
                  <a:srgbClr val="E6E64C"/>
                </a:solidFill>
              </a:rPr>
              <a:t>chrysolite</a:t>
            </a:r>
            <a:r>
              <a:rPr lang="en-US" altLang="en-US" sz="1633" dirty="0">
                <a:solidFill>
                  <a:srgbClr val="E6E64C"/>
                </a:solidFill>
              </a:rPr>
              <a:t>, topaz, beryl</a:t>
            </a:r>
          </a:p>
          <a:p>
            <a:pPr eaLnBrk="1">
              <a:lnSpc>
                <a:spcPct val="14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633" dirty="0"/>
              <a:t>Rock crystal</a:t>
            </a:r>
          </a:p>
          <a:p>
            <a:pPr eaLnBrk="1">
              <a:lnSpc>
                <a:spcPct val="14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633" dirty="0" err="1"/>
              <a:t>Girasole</a:t>
            </a:r>
            <a:r>
              <a:rPr lang="en-US" altLang="en-US" sz="1633" dirty="0"/>
              <a:t>*</a:t>
            </a:r>
          </a:p>
          <a:p>
            <a:pPr eaLnBrk="1">
              <a:lnSpc>
                <a:spcPct val="14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633" dirty="0"/>
              <a:t>Cat’s eye</a:t>
            </a:r>
          </a:p>
        </p:txBody>
      </p:sp>
      <p:sp>
        <p:nvSpPr>
          <p:cNvPr id="44035" name="Text Box 2"/>
          <p:cNvSpPr txBox="1">
            <a:spLocks noChangeArrowheads="1"/>
          </p:cNvSpPr>
          <p:nvPr/>
        </p:nvSpPr>
        <p:spPr bwMode="auto">
          <a:xfrm>
            <a:off x="6258738" y="1502079"/>
            <a:ext cx="4082829" cy="6114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46" tIns="40823" rIns="81646" bIns="40823"/>
          <a:lstStyle>
            <a:lvl1pPr>
              <a:lnSpc>
                <a:spcPct val="93000"/>
              </a:lnSpc>
              <a:spcAft>
                <a:spcPts val="14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>
              <a:spcAft>
                <a:spcPct val="0"/>
              </a:spcAft>
              <a:buClrTx/>
              <a:buFontTx/>
              <a:buNone/>
            </a:pPr>
            <a:r>
              <a:rPr lang="en-US" altLang="en-US" sz="1633" b="1"/>
              <a:t>3. Semi-transparent</a:t>
            </a:r>
          </a:p>
          <a:p>
            <a:pPr eaLnBrk="1">
              <a:lnSpc>
                <a:spcPct val="14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633"/>
              <a:t>Carnelian, sardonix, chalcedony, onyx, agate, agate-like cat’s eye*, jasper, heliotrope, jade*, malachite</a:t>
            </a:r>
          </a:p>
          <a:p>
            <a:pPr eaLnBrk="1">
              <a:lnSpc>
                <a:spcPct val="140000"/>
              </a:lnSpc>
              <a:spcAft>
                <a:spcPct val="0"/>
              </a:spcAft>
              <a:buClrTx/>
              <a:buFontTx/>
              <a:buNone/>
            </a:pPr>
            <a:endParaRPr lang="en-US" altLang="en-US" sz="1633" b="1"/>
          </a:p>
          <a:p>
            <a:pPr eaLnBrk="1">
              <a:lnSpc>
                <a:spcPct val="14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633" b="1"/>
              <a:t>4. Opaque and used in gold/silver rings</a:t>
            </a:r>
          </a:p>
          <a:p>
            <a:pPr eaLnBrk="1">
              <a:lnSpc>
                <a:spcPct val="14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633"/>
              <a:t>Turquoise, lapis lazuli, Armenian stone**, aventurine*, star-stone, toad-stone</a:t>
            </a:r>
          </a:p>
          <a:p>
            <a:pPr eaLnBrk="1">
              <a:lnSpc>
                <a:spcPct val="140000"/>
              </a:lnSpc>
              <a:spcAft>
                <a:spcPct val="0"/>
              </a:spcAft>
              <a:buClrTx/>
              <a:buFontTx/>
              <a:buNone/>
            </a:pPr>
            <a:endParaRPr lang="en-US" altLang="en-US" sz="1633" b="1">
              <a:solidFill>
                <a:srgbClr val="999999"/>
              </a:solidFill>
            </a:endParaRPr>
          </a:p>
          <a:p>
            <a:pPr eaLnBrk="1">
              <a:lnSpc>
                <a:spcPct val="14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633" b="1">
                <a:solidFill>
                  <a:srgbClr val="999999"/>
                </a:solidFill>
              </a:rPr>
              <a:t>5. Opaque and not used in gold/silver rings</a:t>
            </a:r>
          </a:p>
          <a:p>
            <a:pPr eaLnBrk="1">
              <a:lnSpc>
                <a:spcPct val="14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633">
                <a:solidFill>
                  <a:srgbClr val="999999"/>
                </a:solidFill>
              </a:rPr>
              <a:t>Coral, amber, marble, alabaster</a:t>
            </a:r>
          </a:p>
          <a:p>
            <a:pPr eaLnBrk="1">
              <a:lnSpc>
                <a:spcPct val="14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633">
                <a:solidFill>
                  <a:srgbClr val="999999"/>
                </a:solidFill>
              </a:rPr>
              <a:t>...</a:t>
            </a:r>
          </a:p>
          <a:p>
            <a:pPr eaLnBrk="1">
              <a:lnSpc>
                <a:spcPct val="140000"/>
              </a:lnSpc>
              <a:spcAft>
                <a:spcPct val="0"/>
              </a:spcAft>
              <a:buClrTx/>
              <a:buFontTx/>
              <a:buNone/>
            </a:pPr>
            <a:endParaRPr lang="en-US" altLang="en-US" sz="1633" b="1"/>
          </a:p>
          <a:p>
            <a:pPr eaLnBrk="1">
              <a:lnSpc>
                <a:spcPct val="140000"/>
              </a:lnSpc>
              <a:spcAft>
                <a:spcPct val="0"/>
              </a:spcAft>
              <a:buClrTx/>
              <a:buFontTx/>
              <a:buNone/>
            </a:pPr>
            <a:endParaRPr lang="en-US" altLang="en-US" sz="1633" b="1"/>
          </a:p>
          <a:p>
            <a:pPr eaLnBrk="1">
              <a:lnSpc>
                <a:spcPct val="140000"/>
              </a:lnSpc>
              <a:spcAft>
                <a:spcPct val="0"/>
              </a:spcAft>
              <a:buClrTx/>
              <a:buFontTx/>
              <a:buNone/>
            </a:pPr>
            <a:endParaRPr lang="en-US" altLang="en-US" sz="1633" b="1"/>
          </a:p>
        </p:txBody>
      </p:sp>
      <p:sp>
        <p:nvSpPr>
          <p:cNvPr id="44036" name="Text Box 3"/>
          <p:cNvSpPr txBox="1">
            <a:spLocks noChangeArrowheads="1"/>
          </p:cNvSpPr>
          <p:nvPr/>
        </p:nvSpPr>
        <p:spPr bwMode="auto">
          <a:xfrm>
            <a:off x="3940094" y="502073"/>
            <a:ext cx="4506234" cy="313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46" tIns="55193" rIns="81646" bIns="40823"/>
          <a:lstStyle>
            <a:lvl1pPr>
              <a:lnSpc>
                <a:spcPct val="93000"/>
              </a:lnSpc>
              <a:spcAft>
                <a:spcPts val="14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>
              <a:spcAft>
                <a:spcPct val="0"/>
              </a:spcAft>
              <a:buClrTx/>
              <a:buFontTx/>
              <a:buNone/>
            </a:pPr>
            <a:r>
              <a:rPr lang="en-US" altLang="en-US" sz="1633" dirty="0"/>
              <a:t>BOODT (1644 [1609])</a:t>
            </a:r>
          </a:p>
        </p:txBody>
      </p:sp>
    </p:spTree>
    <p:extLst>
      <p:ext uri="{BB962C8B-B14F-4D97-AF65-F5344CB8AC3E}">
        <p14:creationId xmlns:p14="http://schemas.microsoft.com/office/powerpoint/2010/main" val="482902542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74182" y="1022737"/>
            <a:ext cx="9487829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/>
              <a:t>The rubies that grow in Ceylon have such a perfect </a:t>
            </a:r>
            <a:r>
              <a:rPr lang="en-US" dirty="0" err="1" smtClean="0"/>
              <a:t>colour</a:t>
            </a:r>
            <a:r>
              <a:rPr lang="en-US" dirty="0" smtClean="0"/>
              <a:t> that among the Indians they are valued more and deemed finer than those from </a:t>
            </a:r>
            <a:r>
              <a:rPr lang="en-US" dirty="0" err="1" smtClean="0"/>
              <a:t>Pegu</a:t>
            </a:r>
            <a:r>
              <a:rPr lang="en-US" dirty="0" smtClean="0"/>
              <a:t>; and to enhance their </a:t>
            </a:r>
            <a:r>
              <a:rPr lang="en-US" dirty="0" err="1" smtClean="0"/>
              <a:t>colour</a:t>
            </a:r>
            <a:r>
              <a:rPr lang="en-US" dirty="0" smtClean="0"/>
              <a:t> they throw them into the fire.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said rubies, sapphires, yellow sapphires and cat’s eyes are all the same kind of gemstone, as all four are hard, cold and heavy and Nature gives them their </a:t>
            </a:r>
            <a:r>
              <a:rPr lang="en-US" dirty="0" err="1" smtClean="0"/>
              <a:t>colour</a:t>
            </a:r>
            <a:r>
              <a:rPr lang="en-US" dirty="0" smtClean="0"/>
              <a:t>, and some are half ruby and half sapphire, and others half sapphire and half yellow sapphire; and also cat’s eyes have the </a:t>
            </a:r>
            <a:r>
              <a:rPr lang="en-US" dirty="0" err="1" smtClean="0"/>
              <a:t>colour</a:t>
            </a:r>
            <a:r>
              <a:rPr lang="en-US" dirty="0" smtClean="0"/>
              <a:t> of sapphire and of yellow sapphires.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3974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389327" y="5988205"/>
            <a:ext cx="2620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From work by </a:t>
            </a:r>
            <a:r>
              <a:rPr lang="en-GB" dirty="0" err="1" smtClean="0"/>
              <a:t>Peder</a:t>
            </a:r>
            <a:r>
              <a:rPr lang="en-GB" dirty="0" smtClean="0"/>
              <a:t> </a:t>
            </a:r>
            <a:r>
              <a:rPr lang="en-GB" dirty="0" err="1" smtClean="0"/>
              <a:t>Månsson</a:t>
            </a:r>
            <a:r>
              <a:rPr lang="en-GB" dirty="0" smtClean="0"/>
              <a:t>, d. 1534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030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0592" y="651221"/>
            <a:ext cx="11179628" cy="573132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 err="1"/>
              <a:t>Benvenuto</a:t>
            </a:r>
            <a:r>
              <a:rPr lang="en-GB" dirty="0"/>
              <a:t> Cellini on </a:t>
            </a:r>
            <a:r>
              <a:rPr lang="en-GB" dirty="0" err="1"/>
              <a:t>goldsmithery</a:t>
            </a:r>
            <a:r>
              <a:rPr lang="en-GB" dirty="0"/>
              <a:t> and sculpture (Italy, 1568)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Konrad Keyser on instruments of warfare (Germany, 1405)</a:t>
            </a:r>
          </a:p>
          <a:p>
            <a:pPr marL="0" indent="0">
              <a:buNone/>
            </a:pPr>
            <a:r>
              <a:rPr lang="en-GB" dirty="0"/>
              <a:t>Roberto </a:t>
            </a:r>
            <a:r>
              <a:rPr lang="en-GB" dirty="0" err="1"/>
              <a:t>Valturio</a:t>
            </a:r>
            <a:r>
              <a:rPr lang="en-GB" dirty="0"/>
              <a:t> on military machines (Italy, 1472)</a:t>
            </a:r>
          </a:p>
          <a:p>
            <a:pPr marL="0" indent="0">
              <a:buNone/>
            </a:pPr>
            <a:r>
              <a:rPr lang="en-GB" dirty="0"/>
              <a:t>Albrecht Durer on descriptive geometry and fortifications (Germany, 1525 and 1527)</a:t>
            </a:r>
          </a:p>
          <a:p>
            <a:pPr marL="0" indent="0">
              <a:buNone/>
            </a:pPr>
            <a:r>
              <a:rPr lang="en-GB" dirty="0"/>
              <a:t>Nicola </a:t>
            </a:r>
            <a:r>
              <a:rPr lang="en-GB" dirty="0" err="1"/>
              <a:t>Tartaglia</a:t>
            </a:r>
            <a:r>
              <a:rPr lang="en-GB" dirty="0"/>
              <a:t> on ballistics </a:t>
            </a:r>
            <a:r>
              <a:rPr lang="en-GB" dirty="0" err="1"/>
              <a:t>ie</a:t>
            </a:r>
            <a:r>
              <a:rPr lang="en-GB" dirty="0"/>
              <a:t>. trajectories of cannons (Italy, 1537)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Georg Agricola on mining and metallurgy (Germany, 1546 and 1556)</a:t>
            </a:r>
          </a:p>
          <a:p>
            <a:pPr marL="0" indent="0">
              <a:buNone/>
            </a:pPr>
            <a:r>
              <a:rPr lang="en-GB" dirty="0" err="1"/>
              <a:t>Vannoccio</a:t>
            </a:r>
            <a:r>
              <a:rPr lang="en-GB" dirty="0"/>
              <a:t> </a:t>
            </a:r>
            <a:r>
              <a:rPr lang="en-GB" dirty="0" err="1"/>
              <a:t>Biringuccio</a:t>
            </a:r>
            <a:r>
              <a:rPr lang="en-GB" dirty="0"/>
              <a:t> on metals and metallurgy (Italy, 1570)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Simon Stevin on machines, </a:t>
            </a:r>
            <a:r>
              <a:rPr lang="en-GB" dirty="0" err="1"/>
              <a:t>eg</a:t>
            </a:r>
            <a:r>
              <a:rPr lang="en-GB" dirty="0"/>
              <a:t> windmills and drainage systems (Low Countries, 1586)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Pedro </a:t>
            </a:r>
            <a:r>
              <a:rPr lang="en-GB" dirty="0" err="1"/>
              <a:t>Nunes</a:t>
            </a:r>
            <a:r>
              <a:rPr lang="en-GB" dirty="0"/>
              <a:t> on navigation (Portugal, 1530s and 1540s)</a:t>
            </a:r>
          </a:p>
          <a:p>
            <a:pPr marL="0" indent="0">
              <a:buNone/>
            </a:pPr>
            <a:r>
              <a:rPr lang="en-GB" dirty="0"/>
              <a:t>Robert Norman on navigating with a magnet (England, 1581)</a:t>
            </a:r>
          </a:p>
          <a:p>
            <a:pPr marL="0" indent="0">
              <a:buNone/>
            </a:pPr>
            <a:r>
              <a:rPr lang="en-GB" dirty="0"/>
              <a:t>Thomas </a:t>
            </a:r>
            <a:r>
              <a:rPr lang="en-GB" dirty="0" err="1"/>
              <a:t>Harriot</a:t>
            </a:r>
            <a:r>
              <a:rPr lang="en-GB" dirty="0"/>
              <a:t> on navigation (England, 1594)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7920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4233"/>
    </mc:Choice>
    <mc:Fallback xmlns="">
      <p:transition spd="slow" advTm="134233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00164"/>
            <a:ext cx="11179628" cy="573132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 err="1">
                <a:solidFill>
                  <a:srgbClr val="FF0000"/>
                </a:solidFill>
              </a:rPr>
              <a:t>Benvenuto</a:t>
            </a:r>
            <a:r>
              <a:rPr lang="en-GB" dirty="0">
                <a:solidFill>
                  <a:srgbClr val="FF0000"/>
                </a:solidFill>
              </a:rPr>
              <a:t> Cellini </a:t>
            </a:r>
            <a:r>
              <a:rPr lang="en-GB" dirty="0"/>
              <a:t>on </a:t>
            </a:r>
            <a:r>
              <a:rPr lang="en-GB" dirty="0" err="1"/>
              <a:t>goldsmithery</a:t>
            </a:r>
            <a:r>
              <a:rPr lang="en-GB" dirty="0"/>
              <a:t> and sculpture (Italy, 1568)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Konrad Keyser on instruments of warfare (Germany, 1405)</a:t>
            </a:r>
          </a:p>
          <a:p>
            <a:pPr marL="0" indent="0">
              <a:buNone/>
            </a:pPr>
            <a:r>
              <a:rPr lang="en-GB" dirty="0"/>
              <a:t>Roberto </a:t>
            </a:r>
            <a:r>
              <a:rPr lang="en-GB" dirty="0" err="1"/>
              <a:t>Valturio</a:t>
            </a:r>
            <a:r>
              <a:rPr lang="en-GB" dirty="0"/>
              <a:t> on military machines (Italy, 1472)</a:t>
            </a:r>
          </a:p>
          <a:p>
            <a:pPr marL="0" indent="0">
              <a:buNone/>
            </a:pPr>
            <a:r>
              <a:rPr lang="en-GB" dirty="0"/>
              <a:t>Albrecht Durer on descriptive geometry and fortifications (Germany, 1525 and 1527)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Nicola </a:t>
            </a:r>
            <a:r>
              <a:rPr lang="en-GB" dirty="0" err="1">
                <a:solidFill>
                  <a:srgbClr val="FF0000"/>
                </a:solidFill>
              </a:rPr>
              <a:t>Tartaglia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on ballistics </a:t>
            </a:r>
            <a:r>
              <a:rPr lang="en-GB" dirty="0" err="1"/>
              <a:t>ie</a:t>
            </a:r>
            <a:r>
              <a:rPr lang="en-GB" dirty="0"/>
              <a:t>. trajectories of cannons (Italy, 1537)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</a:rPr>
              <a:t>Georg Agricola </a:t>
            </a:r>
            <a:r>
              <a:rPr lang="en-GB" dirty="0"/>
              <a:t>on mining and metallurgy (Germany, 1546 and 1556)</a:t>
            </a:r>
          </a:p>
          <a:p>
            <a:pPr marL="0" indent="0">
              <a:buNone/>
            </a:pPr>
            <a:r>
              <a:rPr lang="en-GB" dirty="0" err="1">
                <a:solidFill>
                  <a:srgbClr val="FF0000"/>
                </a:solidFill>
              </a:rPr>
              <a:t>Vannoccio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Biringuccio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on metals and metallurgy (Italy, 1570)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</a:rPr>
              <a:t>Simon Stevin </a:t>
            </a:r>
            <a:r>
              <a:rPr lang="en-GB" dirty="0"/>
              <a:t>on machines, </a:t>
            </a:r>
            <a:r>
              <a:rPr lang="en-GB" dirty="0" err="1"/>
              <a:t>eg</a:t>
            </a:r>
            <a:r>
              <a:rPr lang="en-GB" dirty="0"/>
              <a:t> windmills and drainage systems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Pedro </a:t>
            </a:r>
            <a:r>
              <a:rPr lang="en-GB" dirty="0" err="1"/>
              <a:t>Nunes</a:t>
            </a:r>
            <a:r>
              <a:rPr lang="en-GB" dirty="0"/>
              <a:t> on navigation (Portugal, 1530s and 1540s)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Robert Norman </a:t>
            </a:r>
            <a:r>
              <a:rPr lang="en-GB" dirty="0"/>
              <a:t>on navigating with a magnet (England, 1581)</a:t>
            </a:r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</a:rPr>
              <a:t>Thomas </a:t>
            </a:r>
            <a:r>
              <a:rPr lang="en-GB" dirty="0" err="1">
                <a:solidFill>
                  <a:srgbClr val="0070C0"/>
                </a:solidFill>
              </a:rPr>
              <a:t>Harriot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/>
              <a:t>on navigation (England, 1594)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686799" y="0"/>
            <a:ext cx="33800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425541" y="4062752"/>
            <a:ext cx="3641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131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9163"/>
    </mc:Choice>
    <mc:Fallback xmlns="">
      <p:transition spd="slow" advTm="149163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"/>
          <p:cNvSpPr txBox="1">
            <a:spLocks noChangeArrowheads="1"/>
          </p:cNvSpPr>
          <p:nvPr/>
        </p:nvSpPr>
        <p:spPr bwMode="auto">
          <a:xfrm>
            <a:off x="2041975" y="499734"/>
            <a:ext cx="8279430" cy="6391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46" tIns="40823" rIns="81646" bIns="40823"/>
          <a:lstStyle>
            <a:lvl1pPr>
              <a:lnSpc>
                <a:spcPct val="93000"/>
              </a:lnSpc>
              <a:spcAft>
                <a:spcPts val="14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>
              <a:spcAft>
                <a:spcPct val="0"/>
              </a:spcAft>
              <a:buClrTx/>
              <a:buFontTx/>
              <a:buNone/>
            </a:pPr>
            <a:r>
              <a:rPr lang="en-US" altLang="en-US" sz="1814" b="1"/>
              <a:t>1. Acidic: </a:t>
            </a:r>
            <a:r>
              <a:rPr lang="en-US" altLang="en-US" sz="1814"/>
              <a:t>marble, turquoise, </a:t>
            </a:r>
            <a:r>
              <a:rPr lang="en-US" altLang="en-US" sz="1814">
                <a:solidFill>
                  <a:srgbClr val="B3B3B3"/>
                </a:solidFill>
              </a:rPr>
              <a:t>chalk...</a:t>
            </a:r>
          </a:p>
          <a:p>
            <a:pPr eaLnBrk="1">
              <a:lnSpc>
                <a:spcPct val="140000"/>
              </a:lnSpc>
              <a:spcAft>
                <a:spcPct val="0"/>
              </a:spcAft>
              <a:buClrTx/>
              <a:buFontTx/>
              <a:buNone/>
            </a:pPr>
            <a:endParaRPr lang="en-US" altLang="en-US" sz="1270" b="1"/>
          </a:p>
          <a:p>
            <a:pPr eaLnBrk="1">
              <a:lnSpc>
                <a:spcPct val="14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814" b="1"/>
              <a:t>2. Earthy</a:t>
            </a:r>
          </a:p>
          <a:p>
            <a:pPr eaLnBrk="1">
              <a:lnSpc>
                <a:spcPct val="14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814"/>
              <a:t>	</a:t>
            </a:r>
            <a:r>
              <a:rPr lang="en-US" altLang="en-US" sz="1814" b="1"/>
              <a:t>Quartz</a:t>
            </a:r>
          </a:p>
          <a:p>
            <a:pPr eaLnBrk="1">
              <a:lnSpc>
                <a:spcPct val="14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814"/>
              <a:t>		I. Water-quartz: rock crystal, amethyst, </a:t>
            </a:r>
            <a:r>
              <a:rPr lang="en-US" altLang="en-US" sz="1814">
                <a:solidFill>
                  <a:srgbClr val="B3B3B3"/>
                </a:solidFill>
              </a:rPr>
              <a:t>sand, sand-stone</a:t>
            </a:r>
          </a:p>
          <a:p>
            <a:pPr eaLnBrk="1">
              <a:lnSpc>
                <a:spcPct val="14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814"/>
              <a:t>		II. Agate-quartz: carnelian, sardony, cat's eye, onyx...</a:t>
            </a:r>
          </a:p>
          <a:p>
            <a:pPr eaLnBrk="1">
              <a:lnSpc>
                <a:spcPct val="14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814"/>
              <a:t>		III. Resin-quartz: opal, girasol, hydrophane...</a:t>
            </a:r>
          </a:p>
          <a:p>
            <a:pPr eaLnBrk="1">
              <a:lnSpc>
                <a:spcPct val="14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814"/>
              <a:t>		IV. Jasper-quartz</a:t>
            </a:r>
          </a:p>
          <a:p>
            <a:pPr eaLnBrk="1">
              <a:lnSpc>
                <a:spcPct val="14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814"/>
              <a:t>	</a:t>
            </a:r>
            <a:r>
              <a:rPr lang="en-US" altLang="en-US" sz="1814" b="1"/>
              <a:t>Zircon:</a:t>
            </a:r>
            <a:r>
              <a:rPr lang="en-US" altLang="en-US" sz="1814"/>
              <a:t> jargon diamond, hyacinth ...</a:t>
            </a:r>
          </a:p>
          <a:p>
            <a:pPr eaLnBrk="1">
              <a:lnSpc>
                <a:spcPct val="14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814"/>
              <a:t>	</a:t>
            </a:r>
            <a:r>
              <a:rPr lang="en-US" altLang="en-US" sz="1814" b="1"/>
              <a:t>Corundum:</a:t>
            </a:r>
            <a:r>
              <a:rPr lang="en-US" altLang="en-US" sz="1814"/>
              <a:t> </a:t>
            </a:r>
            <a:r>
              <a:rPr lang="en-US" altLang="en-US" sz="1814">
                <a:solidFill>
                  <a:srgbClr val="FF0000"/>
                </a:solidFill>
              </a:rPr>
              <a:t>ruby</a:t>
            </a:r>
            <a:r>
              <a:rPr lang="en-US" altLang="en-US" sz="1814"/>
              <a:t>, </a:t>
            </a:r>
            <a:r>
              <a:rPr lang="en-US" altLang="en-US" sz="1814">
                <a:solidFill>
                  <a:srgbClr val="0000FF"/>
                </a:solidFill>
              </a:rPr>
              <a:t>sapphire</a:t>
            </a:r>
            <a:r>
              <a:rPr lang="en-US" altLang="en-US" sz="1814"/>
              <a:t>, </a:t>
            </a:r>
            <a:r>
              <a:rPr lang="en-US" altLang="en-US" sz="1814">
                <a:solidFill>
                  <a:srgbClr val="FFD320"/>
                </a:solidFill>
              </a:rPr>
              <a:t>topaz </a:t>
            </a:r>
            <a:r>
              <a:rPr lang="en-US" altLang="en-US" sz="1814"/>
              <a:t>...</a:t>
            </a:r>
          </a:p>
          <a:p>
            <a:pPr eaLnBrk="1">
              <a:lnSpc>
                <a:spcPct val="14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814"/>
              <a:t>	</a:t>
            </a:r>
            <a:r>
              <a:rPr lang="en-US" altLang="en-US" sz="1814" b="1"/>
              <a:t>Cymophane:</a:t>
            </a:r>
            <a:r>
              <a:rPr lang="en-US" altLang="en-US" sz="1814"/>
              <a:t> </a:t>
            </a:r>
            <a:r>
              <a:rPr lang="en-US" altLang="en-US" sz="1814">
                <a:solidFill>
                  <a:srgbClr val="7DA647"/>
                </a:solidFill>
              </a:rPr>
              <a:t>chrysolite</a:t>
            </a:r>
          </a:p>
          <a:p>
            <a:pPr eaLnBrk="1">
              <a:lnSpc>
                <a:spcPct val="14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814"/>
              <a:t>	</a:t>
            </a:r>
            <a:r>
              <a:rPr lang="en-US" altLang="en-US" sz="1814" b="1"/>
              <a:t>Spinel:</a:t>
            </a:r>
            <a:r>
              <a:rPr lang="en-US" altLang="en-US" sz="1814"/>
              <a:t> ruby balais, ruby spinel, vermillion ...</a:t>
            </a:r>
          </a:p>
          <a:p>
            <a:pPr eaLnBrk="1">
              <a:lnSpc>
                <a:spcPct val="14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814"/>
              <a:t>	</a:t>
            </a:r>
            <a:r>
              <a:rPr lang="en-US" altLang="en-US" sz="1814" b="1"/>
              <a:t>Topaz:</a:t>
            </a:r>
            <a:r>
              <a:rPr lang="en-US" altLang="en-US" sz="1814"/>
              <a:t> topaz, Brazilian ruby, </a:t>
            </a:r>
            <a:r>
              <a:rPr lang="en-US" altLang="en-US" sz="1814">
                <a:solidFill>
                  <a:srgbClr val="94BD5E"/>
                </a:solidFill>
              </a:rPr>
              <a:t>chrysolite</a:t>
            </a:r>
          </a:p>
          <a:p>
            <a:pPr eaLnBrk="1">
              <a:lnSpc>
                <a:spcPct val="14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814">
                <a:solidFill>
                  <a:srgbClr val="94BD5E"/>
                </a:solidFill>
              </a:rPr>
              <a:t>	</a:t>
            </a:r>
            <a:r>
              <a:rPr lang="en-US" altLang="en-US" sz="1814" b="1"/>
              <a:t>Emerald:</a:t>
            </a:r>
            <a:r>
              <a:rPr lang="en-US" altLang="en-US" sz="1814"/>
              <a:t> Siberian aqua-marine, Peruvian emerald, </a:t>
            </a:r>
            <a:r>
              <a:rPr lang="en-US" altLang="en-US" sz="1814">
                <a:solidFill>
                  <a:srgbClr val="94BD5E"/>
                </a:solidFill>
              </a:rPr>
              <a:t>chrysolite</a:t>
            </a:r>
          </a:p>
          <a:p>
            <a:pPr eaLnBrk="1">
              <a:lnSpc>
                <a:spcPct val="14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814"/>
              <a:t>	</a:t>
            </a:r>
          </a:p>
          <a:p>
            <a:pPr eaLnBrk="1">
              <a:lnSpc>
                <a:spcPct val="14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814" b="1"/>
              <a:t>3. Combustible:</a:t>
            </a:r>
            <a:r>
              <a:rPr lang="en-US" altLang="en-US" sz="1814"/>
              <a:t> diamond</a:t>
            </a:r>
            <a:r>
              <a:rPr lang="en-US" altLang="en-US" sz="1814">
                <a:solidFill>
                  <a:srgbClr val="808080"/>
                </a:solidFill>
              </a:rPr>
              <a:t>, amber, bitumen	</a:t>
            </a:r>
          </a:p>
          <a:p>
            <a:pPr eaLnBrk="1">
              <a:lnSpc>
                <a:spcPct val="14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1814"/>
              <a:t>	</a:t>
            </a:r>
          </a:p>
        </p:txBody>
      </p:sp>
      <p:sp>
        <p:nvSpPr>
          <p:cNvPr id="21507" name="Text Box 2"/>
          <p:cNvSpPr txBox="1">
            <a:spLocks noChangeArrowheads="1"/>
          </p:cNvSpPr>
          <p:nvPr/>
        </p:nvSpPr>
        <p:spPr bwMode="auto">
          <a:xfrm>
            <a:off x="9588613" y="342757"/>
            <a:ext cx="2155906" cy="313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46" tIns="55193" rIns="81646" bIns="40823"/>
          <a:lstStyle>
            <a:lvl1pPr>
              <a:lnSpc>
                <a:spcPct val="93000"/>
              </a:lnSpc>
              <a:spcAft>
                <a:spcPts val="14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>
              <a:spcAft>
                <a:spcPct val="0"/>
              </a:spcAft>
              <a:buClrTx/>
              <a:buFontTx/>
              <a:buNone/>
            </a:pPr>
            <a:r>
              <a:rPr lang="en-US" altLang="en-US" sz="1633" dirty="0"/>
              <a:t>HAÜY (1801)</a:t>
            </a:r>
          </a:p>
        </p:txBody>
      </p:sp>
    </p:spTree>
    <p:extLst>
      <p:ext uri="{BB962C8B-B14F-4D97-AF65-F5344CB8AC3E}">
        <p14:creationId xmlns:p14="http://schemas.microsoft.com/office/powerpoint/2010/main" val="3094076548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1346" y="148431"/>
            <a:ext cx="3638550" cy="6589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691376" y="6589713"/>
            <a:ext cx="3519488" cy="56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8320" rIns="90000" bIns="45000"/>
          <a:lstStyle>
            <a:lvl1pPr>
              <a:lnSpc>
                <a:spcPct val="93000"/>
              </a:lnSpc>
              <a:spcAft>
                <a:spcPts val="14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>
              <a:spcAft>
                <a:spcPct val="0"/>
              </a:spcAft>
              <a:buClrTx/>
              <a:buFontTx/>
              <a:buNone/>
            </a:pPr>
            <a:r>
              <a:rPr lang="en-US" altLang="en-US" sz="1500">
                <a:solidFill>
                  <a:srgbClr val="F2F2F2"/>
                </a:solidFill>
              </a:rPr>
              <a:t>Boodt, </a:t>
            </a:r>
            <a:r>
              <a:rPr lang="en-US" altLang="en-US" sz="1500" i="1">
                <a:solidFill>
                  <a:srgbClr val="F2F2F2"/>
                </a:solidFill>
              </a:rPr>
              <a:t>Parfait joaillier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661" y="148431"/>
            <a:ext cx="3771900" cy="64198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3681" y="14288"/>
            <a:ext cx="42166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70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428" y="1875263"/>
            <a:ext cx="11249025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4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7800" y="1330325"/>
            <a:ext cx="6197600" cy="4351338"/>
          </a:xfrm>
        </p:spPr>
        <p:txBody>
          <a:bodyPr/>
          <a:lstStyle/>
          <a:p>
            <a:pPr marL="0" indent="0">
              <a:buNone/>
            </a:pPr>
            <a:r>
              <a:rPr lang="en-GB" sz="3600" dirty="0" smtClean="0"/>
              <a:t>‘Natural </a:t>
            </a:r>
            <a:r>
              <a:rPr lang="en-GB" sz="3600" dirty="0"/>
              <a:t>history was invented in the </a:t>
            </a:r>
            <a:r>
              <a:rPr lang="en-GB" sz="3600" dirty="0" smtClean="0"/>
              <a:t>Renaissance’</a:t>
            </a:r>
            <a:endParaRPr lang="en-GB" sz="3600" dirty="0"/>
          </a:p>
        </p:txBody>
      </p:sp>
      <p:pic>
        <p:nvPicPr>
          <p:cNvPr id="1026" name="Picture 2" descr="http://tmm.chicagodistributioncenter.com/IsbnImages/97802266208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1150"/>
            <a:ext cx="4645025" cy="701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494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elasmodiver.com/Sharkive%20images/SmoothDogfish0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0213" y="261258"/>
            <a:ext cx="8128058" cy="5404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338136" y="5893569"/>
            <a:ext cx="93122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Smooth dogfish</a:t>
            </a:r>
          </a:p>
          <a:p>
            <a:pPr algn="ctr"/>
            <a:r>
              <a:rPr lang="en-GB" b="1" dirty="0">
                <a:solidFill>
                  <a:srgbClr val="FF0000"/>
                </a:solidFill>
              </a:rPr>
              <a:t>externally viviparous</a:t>
            </a:r>
            <a:r>
              <a:rPr lang="en-GB" dirty="0"/>
              <a:t> = rears young first as egg inside body, then gives birth to live young</a:t>
            </a:r>
          </a:p>
        </p:txBody>
      </p:sp>
    </p:spTree>
    <p:extLst>
      <p:ext uri="{BB962C8B-B14F-4D97-AF65-F5344CB8AC3E}">
        <p14:creationId xmlns:p14="http://schemas.microsoft.com/office/powerpoint/2010/main" val="345643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58417" y="436133"/>
            <a:ext cx="1043162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The </a:t>
            </a:r>
            <a:r>
              <a:rPr lang="en-GB" sz="2800" dirty="0">
                <a:solidFill>
                  <a:srgbClr val="0070C0"/>
                </a:solidFill>
              </a:rPr>
              <a:t>smooth dogfish </a:t>
            </a:r>
            <a:r>
              <a:rPr lang="en-GB" sz="2800" dirty="0"/>
              <a:t>has its </a:t>
            </a:r>
            <a:r>
              <a:rPr lang="en-GB" sz="2800" dirty="0">
                <a:solidFill>
                  <a:srgbClr val="FF0000"/>
                </a:solidFill>
              </a:rPr>
              <a:t>eggs in between the wombs</a:t>
            </a:r>
            <a:r>
              <a:rPr lang="en-GB" sz="2800" dirty="0"/>
              <a:t>..</a:t>
            </a:r>
          </a:p>
          <a:p>
            <a:endParaRPr lang="en-GB" sz="2800" dirty="0"/>
          </a:p>
          <a:p>
            <a:r>
              <a:rPr lang="en-GB" sz="2800" dirty="0"/>
              <a:t>these eggs </a:t>
            </a:r>
            <a:r>
              <a:rPr lang="en-GB" sz="2800" dirty="0">
                <a:solidFill>
                  <a:srgbClr val="FF0000"/>
                </a:solidFill>
              </a:rPr>
              <a:t>shift</a:t>
            </a:r>
            <a:r>
              <a:rPr lang="en-GB" sz="2800" dirty="0"/>
              <a:t> into each of the two horns of the womb and </a:t>
            </a:r>
            <a:r>
              <a:rPr lang="en-GB" sz="2800" dirty="0">
                <a:solidFill>
                  <a:srgbClr val="FF0000"/>
                </a:solidFill>
              </a:rPr>
              <a:t>descend</a:t>
            </a:r>
          </a:p>
          <a:p>
            <a:endParaRPr lang="en-GB" sz="2800" dirty="0"/>
          </a:p>
          <a:p>
            <a:r>
              <a:rPr lang="en-GB" sz="2800" dirty="0"/>
              <a:t>And the young develop with the </a:t>
            </a:r>
            <a:r>
              <a:rPr lang="en-GB" sz="2800" dirty="0">
                <a:solidFill>
                  <a:srgbClr val="FF0000"/>
                </a:solidFill>
              </a:rPr>
              <a:t>navel-string</a:t>
            </a:r>
            <a:r>
              <a:rPr lang="en-GB" sz="2800" dirty="0"/>
              <a:t> attached to the womb, so that, as the </a:t>
            </a:r>
            <a:r>
              <a:rPr lang="en-GB" sz="2800" dirty="0">
                <a:solidFill>
                  <a:srgbClr val="FF0000"/>
                </a:solidFill>
              </a:rPr>
              <a:t>egg-substance</a:t>
            </a:r>
            <a:r>
              <a:rPr lang="en-GB" sz="2800" dirty="0"/>
              <a:t> gets used up, the embryo is sustained to all appearance just as in the case of quadrupeds.</a:t>
            </a:r>
          </a:p>
          <a:p>
            <a:endParaRPr lang="en-GB" sz="2800" dirty="0"/>
          </a:p>
          <a:p>
            <a:r>
              <a:rPr lang="en-GB" sz="2800" dirty="0"/>
              <a:t>The navel-string is long and adheres to the </a:t>
            </a:r>
            <a:r>
              <a:rPr lang="en-GB" sz="2800" dirty="0">
                <a:solidFill>
                  <a:srgbClr val="FF0000"/>
                </a:solidFill>
              </a:rPr>
              <a:t>under part of the womb </a:t>
            </a:r>
            <a:r>
              <a:rPr lang="en-GB" sz="2800" dirty="0"/>
              <a:t>(each navel-string being attached as it were by a </a:t>
            </a:r>
            <a:r>
              <a:rPr lang="en-GB" sz="2800" dirty="0">
                <a:solidFill>
                  <a:srgbClr val="FF0000"/>
                </a:solidFill>
              </a:rPr>
              <a:t>sucker</a:t>
            </a:r>
            <a:r>
              <a:rPr lang="en-GB" sz="2800" dirty="0"/>
              <a:t>)</a:t>
            </a:r>
          </a:p>
          <a:p>
            <a:endParaRPr lang="en-GB" sz="2800" dirty="0"/>
          </a:p>
          <a:p>
            <a:pPr algn="r"/>
            <a:r>
              <a:rPr lang="en-GB" sz="2800" dirty="0"/>
              <a:t>-- Aristotle, </a:t>
            </a:r>
            <a:r>
              <a:rPr lang="en-GB" sz="2800" i="1" dirty="0"/>
              <a:t>History of Animals</a:t>
            </a:r>
          </a:p>
        </p:txBody>
      </p:sp>
    </p:spTree>
    <p:extLst>
      <p:ext uri="{BB962C8B-B14F-4D97-AF65-F5344CB8AC3E}">
        <p14:creationId xmlns:p14="http://schemas.microsoft.com/office/powerpoint/2010/main" val="364258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600" y="1"/>
            <a:ext cx="10515600" cy="914399"/>
          </a:xfrm>
        </p:spPr>
        <p:txBody>
          <a:bodyPr/>
          <a:lstStyle/>
          <a:p>
            <a:pPr algn="ctr"/>
            <a:r>
              <a:rPr lang="en-GB" dirty="0"/>
              <a:t>Pliny’s </a:t>
            </a:r>
            <a:r>
              <a:rPr lang="en-GB" i="1" dirty="0" err="1"/>
              <a:t>Historia</a:t>
            </a:r>
            <a:r>
              <a:rPr lang="en-GB" i="1" dirty="0"/>
              <a:t> </a:t>
            </a:r>
            <a:r>
              <a:rPr lang="en-GB" i="1" dirty="0" err="1" smtClean="0"/>
              <a:t>naturalis</a:t>
            </a:r>
            <a:r>
              <a:rPr lang="en-GB" dirty="0" smtClean="0"/>
              <a:t>, </a:t>
            </a:r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century AD</a:t>
            </a:r>
          </a:p>
        </p:txBody>
      </p:sp>
      <p:pic>
        <p:nvPicPr>
          <p:cNvPr id="4098" name="Picture 2" descr="Lancellotti Discobolus (Discus Thrower), II c. CE. From Rome, quartiere Esquil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5354" y="869796"/>
            <a:ext cx="3871687" cy="5377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61364" y="6298761"/>
            <a:ext cx="40168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Discus thrower, 2cad, copied from lost Greek bronze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450" y="1071563"/>
            <a:ext cx="4032250" cy="494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37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1501</Words>
  <Application>Microsoft Office PowerPoint</Application>
  <PresentationFormat>Widescreen</PresentationFormat>
  <Paragraphs>225</Paragraphs>
  <Slides>23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ＭＳ Ｐゴシック</vt:lpstr>
      <vt:lpstr>Arial</vt:lpstr>
      <vt:lpstr>Calibri</vt:lpstr>
      <vt:lpstr>Calibri Light</vt:lpstr>
      <vt:lpstr>Droid Sans Fallback</vt:lpstr>
      <vt:lpstr>Times New Roman</vt:lpstr>
      <vt:lpstr>WenQuanYi Micro Hei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Pliny’s Historia naturalis, 1st century AD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Dried specimen from oldest tomato collection in Europe (1540s)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Bycroft, Michael</dc:creator>
  <cp:lastModifiedBy>Bycroft, Michael</cp:lastModifiedBy>
  <cp:revision>12</cp:revision>
  <dcterms:created xsi:type="dcterms:W3CDTF">2019-03-08T15:12:46Z</dcterms:created>
  <dcterms:modified xsi:type="dcterms:W3CDTF">2019-03-08T18:46:44Z</dcterms:modified>
</cp:coreProperties>
</file>