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4" r:id="rId2"/>
    <p:sldId id="272" r:id="rId3"/>
    <p:sldId id="293" r:id="rId4"/>
    <p:sldId id="285" r:id="rId5"/>
    <p:sldId id="267" r:id="rId6"/>
    <p:sldId id="269" r:id="rId7"/>
    <p:sldId id="271" r:id="rId8"/>
    <p:sldId id="270" r:id="rId9"/>
    <p:sldId id="263" r:id="rId10"/>
    <p:sldId id="273" r:id="rId11"/>
    <p:sldId id="291" r:id="rId12"/>
    <p:sldId id="292" r:id="rId13"/>
    <p:sldId id="274" r:id="rId14"/>
    <p:sldId id="275" r:id="rId15"/>
    <p:sldId id="277" r:id="rId16"/>
    <p:sldId id="294" r:id="rId17"/>
    <p:sldId id="279" r:id="rId1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572" autoAdjust="0"/>
    <p:restoredTop sz="94206"/>
  </p:normalViewPr>
  <p:slideViewPr>
    <p:cSldViewPr snapToGrid="0">
      <p:cViewPr varScale="1">
        <p:scale>
          <a:sx n="67" d="100"/>
          <a:sy n="67" d="100"/>
        </p:scale>
        <p:origin x="584" y="6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95269" y="1122363"/>
            <a:ext cx="9001462" cy="2387600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95269" y="3602038"/>
            <a:ext cx="9001462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9D6376-C5A5-47A8-A799-7226F2125C2D}" type="datetimeFigureOut">
              <a:rPr lang="en-GB" smtClean="0"/>
              <a:pPr/>
              <a:t>05/03/2019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B2CAF2-7B67-4328-A721-D156F6B7701F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539586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806" y="4289372"/>
            <a:ext cx="10367564" cy="819355"/>
          </a:xfrm>
        </p:spPr>
        <p:txBody>
          <a:bodyPr anchor="b">
            <a:normAutofit/>
          </a:bodyPr>
          <a:lstStyle>
            <a:lvl1pPr>
              <a:defRPr sz="2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13806" y="621321"/>
            <a:ext cx="10367564" cy="3379735"/>
          </a:xfrm>
          <a:noFill/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5108728"/>
            <a:ext cx="10365998" cy="682472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9D6376-C5A5-47A8-A799-7226F2125C2D}" type="datetimeFigureOut">
              <a:rPr lang="en-GB" smtClean="0"/>
              <a:pPr/>
              <a:t>05/03/2019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B2CAF2-7B67-4328-A721-D156F6B7701F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542152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3424859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4204820"/>
            <a:ext cx="10353761" cy="1592186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9D6376-C5A5-47A8-A799-7226F2125C2D}" type="datetimeFigureOut">
              <a:rPr lang="en-GB" smtClean="0"/>
              <a:pPr/>
              <a:t>05/03/2019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B2CAF2-7B67-4328-A721-D156F6B7701F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9098432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426812"/>
          </a:xfrm>
        </p:spPr>
        <p:txBody>
          <a:bodyPr anchor="t">
            <a:normAutofit/>
          </a:bodyPr>
          <a:lstStyle>
            <a:lvl1pPr marL="0" indent="0" algn="r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4204821"/>
            <a:ext cx="10353762" cy="1586380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9D6376-C5A5-47A8-A799-7226F2125C2D}" type="datetimeFigureOut">
              <a:rPr lang="en-GB" smtClean="0"/>
              <a:pPr/>
              <a:t>05/03/2019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B2CAF2-7B67-4328-A721-D156F6B7701F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1" name="TextBox 10"/>
          <p:cNvSpPr txBox="1"/>
          <p:nvPr/>
        </p:nvSpPr>
        <p:spPr>
          <a:xfrm>
            <a:off x="836612" y="73524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57956" y="297209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6101456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806" y="2126942"/>
            <a:ext cx="10355327" cy="25118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4650556"/>
            <a:ext cx="10353763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9D6376-C5A5-47A8-A799-7226F2125C2D}" type="datetimeFigureOut">
              <a:rPr lang="en-GB" smtClean="0"/>
              <a:pPr/>
              <a:t>05/03/2019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B2CAF2-7B67-4328-A721-D156F6B7701F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3925686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94" y="609600"/>
            <a:ext cx="10353762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94" y="2088319"/>
            <a:ext cx="3298956" cy="823305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94" y="2911624"/>
            <a:ext cx="3298956" cy="2879576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4878" y="2088320"/>
            <a:ext cx="3298558" cy="823304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4878" y="2911624"/>
            <a:ext cx="3299821" cy="2879576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088320"/>
            <a:ext cx="3291211" cy="823304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6346" y="2911624"/>
            <a:ext cx="3291211" cy="2879576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9D6376-C5A5-47A8-A799-7226F2125C2D}" type="datetimeFigureOut">
              <a:rPr lang="en-GB" smtClean="0"/>
              <a:pPr/>
              <a:t>05/03/2019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B2CAF2-7B67-4328-A721-D156F6B7701F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0488577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95" y="4195899"/>
            <a:ext cx="3298955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092020" y="2298987"/>
            <a:ext cx="2940050" cy="1524000"/>
          </a:xfrm>
          <a:prstGeom prst="roundRect">
            <a:avLst>
              <a:gd name="adj" fmla="val 0"/>
            </a:avLst>
          </a:prstGeom>
          <a:noFill/>
          <a:ln w="14605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95" y="4772161"/>
            <a:ext cx="3298955" cy="101903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01" y="4195899"/>
            <a:ext cx="3298983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68996" y="2298987"/>
            <a:ext cx="2930525" cy="1524000"/>
          </a:xfrm>
          <a:prstGeom prst="roundRect">
            <a:avLst>
              <a:gd name="adj" fmla="val 0"/>
            </a:avLst>
          </a:prstGeom>
          <a:noFill/>
          <a:ln w="14605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72160"/>
            <a:ext cx="3300336" cy="101903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423" y="4195899"/>
            <a:ext cx="3289900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52803" y="2298987"/>
            <a:ext cx="2932113" cy="1524000"/>
          </a:xfrm>
          <a:prstGeom prst="roundRect">
            <a:avLst>
              <a:gd name="adj" fmla="val 0"/>
            </a:avLst>
          </a:prstGeom>
          <a:noFill/>
          <a:ln w="14605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298" y="4772161"/>
            <a:ext cx="3294258" cy="1019037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9D6376-C5A5-47A8-A799-7226F2125C2D}" type="datetimeFigureOut">
              <a:rPr lang="en-GB" smtClean="0"/>
              <a:pPr/>
              <a:t>05/03/2019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B2CAF2-7B67-4328-A721-D156F6B7701F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4774713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9D6376-C5A5-47A8-A799-7226F2125C2D}" type="datetimeFigureOut">
              <a:rPr lang="en-GB" smtClean="0"/>
              <a:pPr/>
              <a:t>05/03/2019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B2CAF2-7B67-4328-A721-D156F6B7701F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7237456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599"/>
            <a:ext cx="2542657" cy="518160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3794" y="609599"/>
            <a:ext cx="7658705" cy="5181601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9D6376-C5A5-47A8-A799-7226F2125C2D}" type="datetimeFigureOut">
              <a:rPr lang="en-GB" smtClean="0"/>
              <a:pPr/>
              <a:t>05/03/2019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B2CAF2-7B67-4328-A721-D156F6B7701F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836163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9D6376-C5A5-47A8-A799-7226F2125C2D}" type="datetimeFigureOut">
              <a:rPr lang="en-GB" smtClean="0"/>
              <a:pPr/>
              <a:t>05/03/2019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B2CAF2-7B67-4328-A721-D156F6B7701F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842180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29244" y="657226"/>
            <a:ext cx="9733512" cy="2852737"/>
          </a:xfrm>
        </p:spPr>
        <p:txBody>
          <a:bodyPr anchor="b">
            <a:normAutofit/>
          </a:bodyPr>
          <a:lstStyle>
            <a:lvl1pPr>
              <a:defRPr sz="3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29244" y="3602038"/>
            <a:ext cx="9733512" cy="1500187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9D6376-C5A5-47A8-A799-7226F2125C2D}" type="datetimeFigureOut">
              <a:rPr lang="en-GB" smtClean="0"/>
              <a:pPr/>
              <a:t>05/03/2019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B2CAF2-7B67-4328-A721-D156F6B7701F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482939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1" cy="1326321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3795" y="2088319"/>
            <a:ext cx="5106004" cy="370288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3403" y="2088319"/>
            <a:ext cx="5094154" cy="370288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9D6376-C5A5-47A8-A799-7226F2125C2D}" type="datetimeFigureOut">
              <a:rPr lang="en-GB" smtClean="0"/>
              <a:pPr/>
              <a:t>05/03/2019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B2CAF2-7B67-4328-A721-D156F6B7701F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579618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1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804" y="2088320"/>
            <a:ext cx="4879199" cy="823912"/>
          </a:xfrm>
        </p:spPr>
        <p:txBody>
          <a:bodyPr anchor="b"/>
          <a:lstStyle>
            <a:lvl1pPr marL="0" indent="0">
              <a:lnSpc>
                <a:spcPct val="100000"/>
              </a:lnSpc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13795" y="2912232"/>
            <a:ext cx="5107208" cy="287896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2003" y="2088320"/>
            <a:ext cx="4865554" cy="823912"/>
          </a:xfrm>
        </p:spPr>
        <p:txBody>
          <a:bodyPr anchor="b"/>
          <a:lstStyle>
            <a:lvl1pPr marL="0" indent="0">
              <a:lnSpc>
                <a:spcPct val="100000"/>
              </a:lnSpc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912232"/>
            <a:ext cx="5095357" cy="287896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9D6376-C5A5-47A8-A799-7226F2125C2D}" type="datetimeFigureOut">
              <a:rPr lang="en-GB" smtClean="0"/>
              <a:pPr/>
              <a:t>05/03/2019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B2CAF2-7B67-4328-A721-D156F6B7701F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0396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9D6376-C5A5-47A8-A799-7226F2125C2D}" type="datetimeFigureOut">
              <a:rPr lang="en-GB" smtClean="0"/>
              <a:pPr/>
              <a:t>05/03/2019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B2CAF2-7B67-4328-A721-D156F6B7701F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802090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9D6376-C5A5-47A8-A799-7226F2125C2D}" type="datetimeFigureOut">
              <a:rPr lang="en-GB" smtClean="0"/>
              <a:pPr/>
              <a:t>05/03/2019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B2CAF2-7B67-4328-A721-D156F6B7701F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58718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7228" y="609600"/>
            <a:ext cx="3932237" cy="2362200"/>
          </a:xfrm>
        </p:spPr>
        <p:txBody>
          <a:bodyPr anchor="b">
            <a:normAutofit/>
          </a:bodyPr>
          <a:lstStyle>
            <a:lvl1pPr>
              <a:defRPr sz="2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78064" y="609600"/>
            <a:ext cx="6189492" cy="5181600"/>
          </a:xfrm>
        </p:spPr>
        <p:txBody>
          <a:bodyPr anchor="ctr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7228" y="2971800"/>
            <a:ext cx="3932237" cy="2819399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9D6376-C5A5-47A8-A799-7226F2125C2D}" type="datetimeFigureOut">
              <a:rPr lang="en-GB" smtClean="0"/>
              <a:pPr/>
              <a:t>05/03/2019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B2CAF2-7B67-4328-A721-D156F6B7701F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589824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7227" y="609600"/>
            <a:ext cx="5929773" cy="2362200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4" y="758881"/>
            <a:ext cx="3255356" cy="4883038"/>
          </a:xfrm>
          <a:noFill/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971800"/>
            <a:ext cx="5934950" cy="28194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9D6376-C5A5-47A8-A799-7226F2125C2D}" type="datetimeFigureOut">
              <a:rPr lang="en-GB" smtClean="0"/>
              <a:pPr/>
              <a:t>05/03/2019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B2CAF2-7B67-4328-A721-D156F6B7701F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441251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1" cy="132632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95" y="2096064"/>
            <a:ext cx="10353762" cy="36951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6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9D6376-C5A5-47A8-A799-7226F2125C2D}" type="datetimeFigureOut">
              <a:rPr lang="en-GB" smtClean="0"/>
              <a:pPr/>
              <a:t>05/03/2019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94" y="5883275"/>
            <a:ext cx="66728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5354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B2CAF2-7B67-4328-A721-D156F6B7701F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277407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400" b="1" i="0" kern="1200" cap="all">
          <a:solidFill>
            <a:schemeClr val="tx1"/>
          </a:solidFill>
          <a:effectLst>
            <a:outerShdw blurRad="50800" dist="63500" dir="2700000" algn="tl" rotWithShape="0">
              <a:srgbClr val="000000">
                <a:alpha val="48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69942" y="1178569"/>
            <a:ext cx="10136777" cy="41242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sz="2800" dirty="0">
              <a:ea typeface="Times New Roman" charset="0"/>
              <a:cs typeface="Times New Roman" charset="0"/>
            </a:endParaRPr>
          </a:p>
          <a:p>
            <a:pPr algn="ctr"/>
            <a:r>
              <a:rPr lang="en-US" sz="2600" cap="all" dirty="0"/>
              <a:t>Political Thought, Conspiracies, and Tyranny </a:t>
            </a:r>
          </a:p>
          <a:p>
            <a:pPr algn="ctr"/>
            <a:r>
              <a:rPr lang="en-US" sz="2600" cap="all" dirty="0"/>
              <a:t>in the Italian Renaissance</a:t>
            </a:r>
            <a:r>
              <a:rPr lang="en-GB" sz="2600" cap="all" dirty="0"/>
              <a:t> </a:t>
            </a:r>
          </a:p>
          <a:p>
            <a:pPr algn="ctr"/>
            <a:endParaRPr lang="en-GB" sz="2600" dirty="0">
              <a:ea typeface="Times New Roman" charset="0"/>
              <a:cs typeface="Times New Roman" charset="0"/>
            </a:endParaRPr>
          </a:p>
          <a:p>
            <a:pPr algn="ctr"/>
            <a:endParaRPr lang="en-GB" sz="2600" dirty="0">
              <a:cs typeface="Times New Roman" panose="02020603050405020304" pitchFamily="18" charset="0"/>
            </a:endParaRPr>
          </a:p>
          <a:p>
            <a:pPr algn="ctr"/>
            <a:endParaRPr lang="en-GB" sz="2600" i="1" dirty="0">
              <a:cs typeface="Times New Roman" panose="02020603050405020304" pitchFamily="18" charset="0"/>
            </a:endParaRPr>
          </a:p>
          <a:p>
            <a:pPr algn="ctr"/>
            <a:endParaRPr lang="en-GB" sz="2600" i="1" dirty="0">
              <a:cs typeface="Times New Roman" panose="02020603050405020304" pitchFamily="18" charset="0"/>
            </a:endParaRPr>
          </a:p>
          <a:p>
            <a:pPr algn="ctr"/>
            <a:endParaRPr lang="en-GB" sz="2600" i="1" dirty="0">
              <a:cs typeface="Times New Roman" panose="02020603050405020304" pitchFamily="18" charset="0"/>
            </a:endParaRPr>
          </a:p>
          <a:p>
            <a:r>
              <a:rPr lang="en-GB" sz="2600" i="1" dirty="0">
                <a:cs typeface="Times New Roman" panose="02020603050405020304" pitchFamily="18" charset="0"/>
              </a:rPr>
              <a:t>Marta </a:t>
            </a:r>
            <a:r>
              <a:rPr lang="en-GB" sz="2600" i="1" dirty="0" err="1">
                <a:cs typeface="Times New Roman" panose="02020603050405020304" pitchFamily="18" charset="0"/>
              </a:rPr>
              <a:t>Celati</a:t>
            </a:r>
            <a:endParaRPr lang="en-GB" sz="2600" i="1" dirty="0">
              <a:cs typeface="Times New Roman" panose="02020603050405020304" pitchFamily="18" charset="0"/>
            </a:endParaRPr>
          </a:p>
          <a:p>
            <a:r>
              <a:rPr lang="en-GB" sz="2600" dirty="0">
                <a:cs typeface="Times New Roman" panose="02020603050405020304" pitchFamily="18" charset="0"/>
              </a:rPr>
              <a:t>Marta.Celati@warwick.ac.uk</a:t>
            </a:r>
          </a:p>
        </p:txBody>
      </p:sp>
    </p:spTree>
    <p:extLst>
      <p:ext uri="{BB962C8B-B14F-4D97-AF65-F5344CB8AC3E}">
        <p14:creationId xmlns:p14="http://schemas.microsoft.com/office/powerpoint/2010/main" val="155649856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20485" y="390553"/>
            <a:ext cx="11234057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/>
              <a:t>AGE OF CONSPIRACIES</a:t>
            </a:r>
          </a:p>
          <a:p>
            <a:pPr algn="ctr"/>
            <a:endParaRPr lang="en-US" sz="2400" dirty="0"/>
          </a:p>
          <a:p>
            <a:pPr algn="ctr"/>
            <a:r>
              <a:rPr lang="en-US" sz="2400" dirty="0"/>
              <a:t>ROME</a:t>
            </a:r>
          </a:p>
          <a:p>
            <a:pPr algn="ctr"/>
            <a:endParaRPr lang="en-US" sz="2400" dirty="0"/>
          </a:p>
          <a:p>
            <a:r>
              <a:rPr lang="en-GB" sz="2400" b="1" dirty="0"/>
              <a:t>Stefano </a:t>
            </a:r>
            <a:r>
              <a:rPr lang="en-GB" sz="2400" b="1" dirty="0" err="1"/>
              <a:t>Porcari’s</a:t>
            </a:r>
            <a:r>
              <a:rPr lang="en-GB" sz="2400" b="1" dirty="0"/>
              <a:t> plot against pope Nicholas V in 1453</a:t>
            </a:r>
            <a:endParaRPr lang="en-US" sz="2400" b="1" dirty="0"/>
          </a:p>
          <a:p>
            <a:pPr marL="285750" indent="-285750">
              <a:buFont typeface="Arial" charset="0"/>
              <a:buChar char="•"/>
            </a:pPr>
            <a:endParaRPr lang="en-US" sz="2400" dirty="0"/>
          </a:p>
          <a:p>
            <a:pPr marL="285750" indent="-285750">
              <a:buFont typeface="Arial" charset="0"/>
              <a:buChar char="•"/>
            </a:pPr>
            <a:r>
              <a:rPr lang="en-US" sz="2400" dirty="0"/>
              <a:t>Leon Battista Alberti, </a:t>
            </a:r>
            <a:r>
              <a:rPr lang="en-US" sz="2400" i="1" dirty="0" err="1"/>
              <a:t>Porcaria</a:t>
            </a:r>
            <a:r>
              <a:rPr lang="en-US" sz="2400" i="1" dirty="0"/>
              <a:t> </a:t>
            </a:r>
            <a:r>
              <a:rPr lang="en-US" sz="2400" i="1" dirty="0" err="1"/>
              <a:t>coniuratio</a:t>
            </a:r>
            <a:r>
              <a:rPr lang="en-US" sz="2400" i="1" dirty="0"/>
              <a:t> </a:t>
            </a:r>
            <a:r>
              <a:rPr lang="en-US" sz="2400" dirty="0"/>
              <a:t>(epistle)</a:t>
            </a:r>
            <a:endParaRPr lang="en-US" sz="2400" i="1" dirty="0"/>
          </a:p>
          <a:p>
            <a:pPr marL="285750" indent="-285750">
              <a:buFont typeface="Arial" charset="0"/>
              <a:buChar char="•"/>
            </a:pPr>
            <a:r>
              <a:rPr lang="en-US" sz="2400" dirty="0" err="1"/>
              <a:t>Orazio</a:t>
            </a:r>
            <a:r>
              <a:rPr lang="en-US" sz="2400" dirty="0"/>
              <a:t> Romano, </a:t>
            </a:r>
            <a:r>
              <a:rPr lang="en-US" sz="2400" i="1" dirty="0" err="1"/>
              <a:t>Porcaria</a:t>
            </a:r>
            <a:r>
              <a:rPr lang="en-US" sz="2400" i="1" dirty="0"/>
              <a:t> </a:t>
            </a:r>
            <a:r>
              <a:rPr lang="en-US" sz="2400" dirty="0"/>
              <a:t>(poem)</a:t>
            </a:r>
          </a:p>
          <a:p>
            <a:pPr marL="285750" indent="-285750">
              <a:buFont typeface="Symbol" charset="2"/>
              <a:buChar char="Þ"/>
            </a:pP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887186" y="5736771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31C62E1-F46A-4F2C-95F6-E922B3B172E2}"/>
              </a:ext>
            </a:extLst>
          </p:cNvPr>
          <p:cNvSpPr txBox="1"/>
          <p:nvPr/>
        </p:nvSpPr>
        <p:spPr>
          <a:xfrm>
            <a:off x="152400" y="4981974"/>
            <a:ext cx="8839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ctr">
              <a:buFont typeface="Symbol" charset="2"/>
              <a:buChar char="Þ"/>
            </a:pPr>
            <a:r>
              <a:rPr lang="en-US" sz="2400" dirty="0"/>
              <a:t>CLASSICAL MODEL: Sallust’s </a:t>
            </a:r>
            <a:r>
              <a:rPr lang="en-US" sz="2400" i="1" dirty="0"/>
              <a:t>De </a:t>
            </a:r>
            <a:r>
              <a:rPr lang="en-US" sz="2400" i="1" dirty="0" err="1"/>
              <a:t>coniuratione</a:t>
            </a:r>
            <a:r>
              <a:rPr lang="en-US" sz="2400" i="1" dirty="0"/>
              <a:t> </a:t>
            </a:r>
            <a:r>
              <a:rPr lang="en-US" sz="2400" i="1" dirty="0" err="1"/>
              <a:t>Catilinae</a:t>
            </a:r>
            <a:endParaRPr lang="en-US" sz="2400" i="1" dirty="0"/>
          </a:p>
          <a:p>
            <a:pPr marL="285750" indent="-285750" algn="ctr">
              <a:buFont typeface="Symbol" charset="2"/>
              <a:buChar char="Þ"/>
            </a:pPr>
            <a:endParaRPr lang="en-US" sz="2400" i="1" dirty="0"/>
          </a:p>
          <a:p>
            <a:pPr algn="ctr"/>
            <a:r>
              <a:rPr lang="en-US" sz="2400" dirty="0"/>
              <a:t>Thematic motifs / Style / Political perspective in the narrative</a:t>
            </a:r>
          </a:p>
        </p:txBody>
      </p:sp>
      <p:pic>
        <p:nvPicPr>
          <p:cNvPr id="6" name="Picture 5" descr="porcari busto del Pincio.jpg">
            <a:extLst>
              <a:ext uri="{FF2B5EF4-FFF2-40B4-BE49-F238E27FC236}">
                <a16:creationId xmlns:a16="http://schemas.microsoft.com/office/drawing/2014/main" id="{5A770886-B072-48A6-9FB9-D0E887E2898E}"/>
              </a:ext>
            </a:extLst>
          </p:cNvPr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8778240" y="229137"/>
            <a:ext cx="3413760" cy="45776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28737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5E63D6A5-89E2-41C4-99EA-C5DFD3844DB5}"/>
              </a:ext>
            </a:extLst>
          </p:cNvPr>
          <p:cNvSpPr txBox="1"/>
          <p:nvPr/>
        </p:nvSpPr>
        <p:spPr>
          <a:xfrm>
            <a:off x="677932" y="1330315"/>
            <a:ext cx="9757658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/>
              <a:t>FLORENCE</a:t>
            </a:r>
          </a:p>
          <a:p>
            <a:pPr algn="ctr"/>
            <a:endParaRPr lang="en-GB" sz="2400" b="1" dirty="0"/>
          </a:p>
          <a:p>
            <a:r>
              <a:rPr lang="en-GB" sz="2400" b="1" dirty="0" err="1"/>
              <a:t>Pazzi</a:t>
            </a:r>
            <a:r>
              <a:rPr lang="en-GB" sz="2400" b="1" dirty="0"/>
              <a:t> conspiracy against the Medici brothers on 26</a:t>
            </a:r>
            <a:r>
              <a:rPr lang="en-GB" sz="2400" b="1" baseline="30000" dirty="0"/>
              <a:t>th</a:t>
            </a:r>
            <a:r>
              <a:rPr lang="en-GB" sz="2400" b="1" dirty="0"/>
              <a:t> April 1478</a:t>
            </a:r>
          </a:p>
          <a:p>
            <a:endParaRPr lang="en-GB" sz="2400" b="1" dirty="0"/>
          </a:p>
          <a:p>
            <a:endParaRPr lang="en-GB" sz="2400" b="1" dirty="0"/>
          </a:p>
          <a:p>
            <a:pPr marL="285750" indent="-285750">
              <a:buFont typeface="Arial" charset="0"/>
              <a:buChar char="•"/>
            </a:pPr>
            <a:r>
              <a:rPr lang="en-GB" sz="2400" dirty="0"/>
              <a:t>Angelo </a:t>
            </a:r>
            <a:r>
              <a:rPr lang="en-GB" sz="2400" dirty="0" err="1"/>
              <a:t>Poliziano</a:t>
            </a:r>
            <a:r>
              <a:rPr lang="en-GB" sz="2400" dirty="0"/>
              <a:t>, </a:t>
            </a:r>
            <a:r>
              <a:rPr lang="en-GB" sz="2400" i="1" dirty="0" err="1"/>
              <a:t>Coniurationis</a:t>
            </a:r>
            <a:r>
              <a:rPr lang="en-GB" sz="2400" i="1" dirty="0"/>
              <a:t> </a:t>
            </a:r>
            <a:r>
              <a:rPr lang="en-GB" sz="2400" i="1" dirty="0" err="1"/>
              <a:t>commentarium</a:t>
            </a:r>
            <a:endParaRPr lang="en-GB" sz="2400" i="1" dirty="0"/>
          </a:p>
          <a:p>
            <a:pPr marL="285750" indent="-285750">
              <a:buFont typeface="Arial" charset="0"/>
              <a:buChar char="•"/>
            </a:pPr>
            <a:endParaRPr lang="en-GB" sz="2400" i="1" dirty="0"/>
          </a:p>
          <a:p>
            <a:pPr marL="285750" indent="-285750">
              <a:buFont typeface="Arial" charset="0"/>
              <a:buChar char="•"/>
            </a:pPr>
            <a:r>
              <a:rPr lang="en-GB" sz="2400" dirty="0"/>
              <a:t>Lorenzo de’ Medici’s system of propaganda </a:t>
            </a:r>
          </a:p>
          <a:p>
            <a:r>
              <a:rPr lang="en-GB" sz="2400" dirty="0"/>
              <a:t>was successful in strengthening his power</a:t>
            </a:r>
            <a:endParaRPr lang="en-US" sz="2400" i="1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FD8E51C5-EF4C-4518-84A3-C6FFBD4C97EA}"/>
              </a:ext>
            </a:extLst>
          </p:cNvPr>
          <p:cNvSpPr/>
          <p:nvPr/>
        </p:nvSpPr>
        <p:spPr>
          <a:xfrm>
            <a:off x="3949189" y="501134"/>
            <a:ext cx="361900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400" dirty="0"/>
              <a:t>AGE OF CONSPIRACIES</a:t>
            </a:r>
          </a:p>
        </p:txBody>
      </p:sp>
      <p:pic>
        <p:nvPicPr>
          <p:cNvPr id="4" name="Picture 3" descr="C:\Users\Marta\Documents\Marta\Marta\Libro Poliziano\Immagini\1 Stefano Ussi - La congiura dei Pazzi.jpg">
            <a:extLst>
              <a:ext uri="{FF2B5EF4-FFF2-40B4-BE49-F238E27FC236}">
                <a16:creationId xmlns:a16="http://schemas.microsoft.com/office/drawing/2014/main" id="{07032F9C-BA21-44C5-95BD-20BA8D3A810C}"/>
              </a:ext>
            </a:extLst>
          </p:cNvPr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77150" y="3038475"/>
            <a:ext cx="4514850" cy="3819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0891479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490619F8-9919-475D-B4CD-E8A8C7CDC694}"/>
              </a:ext>
            </a:extLst>
          </p:cNvPr>
          <p:cNvSpPr/>
          <p:nvPr/>
        </p:nvSpPr>
        <p:spPr>
          <a:xfrm>
            <a:off x="518160" y="290959"/>
            <a:ext cx="1024128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dirty="0"/>
              <a:t>AGE OF CONSPIRACIES</a:t>
            </a:r>
          </a:p>
          <a:p>
            <a:endParaRPr lang="en-GB" sz="2400" b="1" dirty="0"/>
          </a:p>
          <a:p>
            <a:pPr algn="ctr"/>
            <a:r>
              <a:rPr lang="en-GB" sz="2400" b="1" dirty="0"/>
              <a:t>NAPLES</a:t>
            </a:r>
          </a:p>
          <a:p>
            <a:pPr algn="ctr"/>
            <a:endParaRPr lang="en-GB" sz="2400" b="1" dirty="0"/>
          </a:p>
          <a:p>
            <a:r>
              <a:rPr lang="en-GB" sz="2400" b="1" dirty="0"/>
              <a:t>‘First conspiracy of the barons’ against Ferdinando of Aragon, king of Naples, 1459-1465</a:t>
            </a:r>
          </a:p>
          <a:p>
            <a:endParaRPr lang="en-GB" sz="2400" dirty="0"/>
          </a:p>
          <a:p>
            <a:pPr marL="285750" indent="-285750">
              <a:buFont typeface="Arial" charset="0"/>
              <a:buChar char="•"/>
            </a:pPr>
            <a:r>
              <a:rPr lang="en-GB" sz="2400" dirty="0"/>
              <a:t>Giovanni </a:t>
            </a:r>
            <a:r>
              <a:rPr lang="en-GB" sz="2400" dirty="0" err="1"/>
              <a:t>Pontano’s</a:t>
            </a:r>
            <a:r>
              <a:rPr lang="en-GB" sz="2400" dirty="0"/>
              <a:t> </a:t>
            </a:r>
            <a:r>
              <a:rPr lang="en-GB" sz="2400" i="1" dirty="0"/>
              <a:t>De bello </a:t>
            </a:r>
            <a:r>
              <a:rPr lang="en-GB" sz="2400" i="1" dirty="0" err="1"/>
              <a:t>Neapolitano</a:t>
            </a:r>
            <a:r>
              <a:rPr lang="en-GB" sz="2400" i="1" dirty="0"/>
              <a:t> (On the Neapolitan war)</a:t>
            </a:r>
          </a:p>
          <a:p>
            <a:pPr marL="285750" indent="-285750">
              <a:buFont typeface="Arial" charset="0"/>
              <a:buChar char="•"/>
            </a:pPr>
            <a:endParaRPr lang="en-GB" sz="2400" i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Connection with the </a:t>
            </a:r>
            <a:r>
              <a:rPr lang="en-US" sz="2400" dirty="0" err="1"/>
              <a:t>Pontano’s</a:t>
            </a:r>
            <a:r>
              <a:rPr lang="en-US" sz="2400" dirty="0"/>
              <a:t> major political treatises: </a:t>
            </a:r>
          </a:p>
          <a:p>
            <a:r>
              <a:rPr lang="en-US" sz="2400" i="1" dirty="0"/>
              <a:t>De </a:t>
            </a:r>
            <a:r>
              <a:rPr lang="en-US" sz="2400" i="1" dirty="0" err="1"/>
              <a:t>principe</a:t>
            </a:r>
            <a:r>
              <a:rPr lang="en-US" sz="2400" i="1" dirty="0"/>
              <a:t> (On the prince)</a:t>
            </a:r>
          </a:p>
          <a:p>
            <a:r>
              <a:rPr lang="en-US" sz="2400" i="1" dirty="0"/>
              <a:t>De </a:t>
            </a:r>
            <a:r>
              <a:rPr lang="en-US" sz="2400" i="1" dirty="0" err="1"/>
              <a:t>obedientia</a:t>
            </a:r>
            <a:r>
              <a:rPr lang="en-US" sz="2400" i="1" dirty="0"/>
              <a:t> (On obedience)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38AF8BE-186E-4CE5-A28F-D2CEBED113A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47761" y="3434635"/>
            <a:ext cx="3444240" cy="34233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508359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89165" y="415939"/>
            <a:ext cx="1141367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/>
              <a:t>AGE OF CONSPIRACIES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i="1" dirty="0"/>
          </a:p>
        </p:txBody>
      </p:sp>
      <p:sp>
        <p:nvSpPr>
          <p:cNvPr id="3" name="TextBox 2"/>
          <p:cNvSpPr txBox="1"/>
          <p:nvPr/>
        </p:nvSpPr>
        <p:spPr>
          <a:xfrm>
            <a:off x="389165" y="1363471"/>
            <a:ext cx="11413671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/>
              <a:t>MILAN</a:t>
            </a:r>
          </a:p>
          <a:p>
            <a:endParaRPr lang="en-GB" sz="2400" b="1" dirty="0"/>
          </a:p>
          <a:p>
            <a:r>
              <a:rPr lang="en-GB" sz="2400" b="1" dirty="0"/>
              <a:t>Murder of the Duke of Milan, </a:t>
            </a:r>
            <a:r>
              <a:rPr lang="en-GB" sz="2400" b="1" dirty="0" err="1"/>
              <a:t>Galeazzo</a:t>
            </a:r>
            <a:r>
              <a:rPr lang="en-GB" sz="2400" b="1" dirty="0"/>
              <a:t> Maria Sforza</a:t>
            </a:r>
          </a:p>
          <a:p>
            <a:r>
              <a:rPr lang="en-GB" sz="2400" b="1" dirty="0"/>
              <a:t> 26</a:t>
            </a:r>
            <a:r>
              <a:rPr lang="en-GB" sz="2400" b="1" baseline="30000" dirty="0"/>
              <a:t>th</a:t>
            </a:r>
            <a:r>
              <a:rPr lang="en-GB" sz="2400" b="1" dirty="0"/>
              <a:t> December 1476</a:t>
            </a:r>
          </a:p>
          <a:p>
            <a:endParaRPr lang="en-GB" sz="2400" b="1" dirty="0"/>
          </a:p>
          <a:p>
            <a:endParaRPr lang="en-GB" sz="2400" i="1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295CE1B-194C-483B-8C16-F96CD52A38EE}"/>
              </a:ext>
            </a:extLst>
          </p:cNvPr>
          <p:cNvSpPr txBox="1"/>
          <p:nvPr/>
        </p:nvSpPr>
        <p:spPr>
          <a:xfrm>
            <a:off x="389164" y="4311451"/>
            <a:ext cx="11413671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=&gt; Conspirators presented themselves as followers of the anti-tyrannical tradition </a:t>
            </a:r>
          </a:p>
          <a:p>
            <a:endParaRPr lang="en-GB" sz="2400" dirty="0"/>
          </a:p>
          <a:p>
            <a:r>
              <a:rPr lang="en-GB" sz="2400" dirty="0"/>
              <a:t>=&gt; The standpoint that generally prevailed</a:t>
            </a:r>
            <a:r>
              <a:rPr lang="en-US" sz="2400" dirty="0"/>
              <a:t> condemned </a:t>
            </a:r>
            <a:r>
              <a:rPr lang="en-GB" sz="2400" dirty="0"/>
              <a:t>the plot as a subversive despotic threat against a legitimate government</a:t>
            </a:r>
            <a:r>
              <a:rPr lang="en-US" sz="2400" dirty="0"/>
              <a:t> </a:t>
            </a:r>
          </a:p>
        </p:txBody>
      </p:sp>
      <p:pic>
        <p:nvPicPr>
          <p:cNvPr id="5" name="Picture 4" descr="http://bbncloud.it/files/immagini/medium/115_235_pic.jpg">
            <a:extLst>
              <a:ext uri="{FF2B5EF4-FFF2-40B4-BE49-F238E27FC236}">
                <a16:creationId xmlns:a16="http://schemas.microsoft.com/office/drawing/2014/main" id="{B808BFAB-4760-4FDF-8EBF-190CAA6DF92F}"/>
              </a:ext>
            </a:extLst>
          </p:cNvPr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412480" y="4711"/>
            <a:ext cx="3779520" cy="3845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7351481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58923" y="829440"/>
            <a:ext cx="7147717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u="sng" dirty="0"/>
              <a:t>Classical interpretation of the idea of ‘conspiracy’</a:t>
            </a:r>
            <a:r>
              <a:rPr lang="en-US" sz="2400" u="sng" dirty="0"/>
              <a:t> </a:t>
            </a:r>
          </a:p>
          <a:p>
            <a:pPr algn="ctr"/>
            <a:endParaRPr lang="en-US" sz="2400" dirty="0"/>
          </a:p>
          <a:p>
            <a:pPr algn="ctr"/>
            <a:endParaRPr lang="en-US" sz="2400" dirty="0"/>
          </a:p>
          <a:p>
            <a:pPr algn="ctr"/>
            <a:endParaRPr lang="en-US" sz="2400" dirty="0"/>
          </a:p>
          <a:p>
            <a:pPr algn="ctr"/>
            <a:r>
              <a:rPr lang="en-US" sz="2400" dirty="0"/>
              <a:t>CONSPIRATIO = </a:t>
            </a:r>
            <a:r>
              <a:rPr lang="en-GB" sz="2400" dirty="0"/>
              <a:t>‘an act of taking an oath’ </a:t>
            </a:r>
          </a:p>
          <a:p>
            <a:pPr algn="ctr"/>
            <a:endParaRPr lang="en-GB" sz="2400" dirty="0"/>
          </a:p>
          <a:p>
            <a:pPr algn="ctr"/>
            <a:endParaRPr lang="en-GB" sz="2400" dirty="0"/>
          </a:p>
          <a:p>
            <a:pPr algn="ctr"/>
            <a:endParaRPr lang="en-GB" sz="2400" dirty="0"/>
          </a:p>
          <a:p>
            <a:pPr algn="ctr"/>
            <a:endParaRPr lang="en-GB" sz="2400" dirty="0"/>
          </a:p>
          <a:p>
            <a:pPr marL="285750" indent="-285750" algn="ctr">
              <a:buFont typeface="Symbol" charset="2"/>
              <a:buChar char="Þ"/>
            </a:pPr>
            <a:r>
              <a:rPr lang="en-GB" sz="2400" dirty="0"/>
              <a:t>After Cicero’s denunciation of </a:t>
            </a:r>
            <a:r>
              <a:rPr lang="en-GB" sz="2400" dirty="0" err="1"/>
              <a:t>Catiline’s</a:t>
            </a:r>
            <a:r>
              <a:rPr lang="en-GB" sz="2400" dirty="0"/>
              <a:t> conspiracy</a:t>
            </a:r>
          </a:p>
          <a:p>
            <a:pPr marL="285750" indent="-285750" algn="ctr">
              <a:buFont typeface="Symbol" charset="2"/>
              <a:buChar char="Þ"/>
            </a:pPr>
            <a:endParaRPr lang="en-GB" sz="2400" dirty="0"/>
          </a:p>
          <a:p>
            <a:pPr algn="ctr"/>
            <a:endParaRPr lang="en-GB" sz="2400" dirty="0"/>
          </a:p>
          <a:p>
            <a:pPr algn="ctr"/>
            <a:r>
              <a:rPr lang="en-US" sz="2400" dirty="0"/>
              <a:t>CONSPIRATIO = </a:t>
            </a:r>
            <a:r>
              <a:rPr lang="en-GB" sz="2400" dirty="0"/>
              <a:t>sedition, insubordination</a:t>
            </a:r>
            <a:endParaRPr lang="en-US" sz="2400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95F7DD1-BBA6-49AD-8ADC-ECDB7DE322C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47811" y="3407790"/>
            <a:ext cx="5044189" cy="3144736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B02D1653-4A28-42EB-B6C7-19A18D94E99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45466" y="380479"/>
            <a:ext cx="3282099" cy="27642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422529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9198" y="284926"/>
            <a:ext cx="7958002" cy="68634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/>
              <a:t>POLIZIANO (1454-1494)</a:t>
            </a:r>
          </a:p>
          <a:p>
            <a:pPr algn="ctr"/>
            <a:endParaRPr lang="en-US" sz="2400" dirty="0"/>
          </a:p>
          <a:p>
            <a:pPr marL="285750" indent="-285750" algn="ctr">
              <a:buFont typeface="Symbol" charset="2"/>
              <a:buChar char="Þ"/>
            </a:pPr>
            <a:r>
              <a:rPr lang="en-GB" sz="2400" dirty="0"/>
              <a:t>Poet, Historian, Philologist, Professor</a:t>
            </a:r>
            <a:endParaRPr lang="en-GB" sz="2400" i="1" dirty="0"/>
          </a:p>
          <a:p>
            <a:pPr algn="ctr"/>
            <a:endParaRPr lang="en-GB" sz="2400" i="1" dirty="0"/>
          </a:p>
          <a:p>
            <a:pPr marL="285750" indent="-285750" algn="ctr">
              <a:buFont typeface="Symbol" charset="2"/>
              <a:buChar char="Þ"/>
            </a:pPr>
            <a:endParaRPr lang="en-GB" sz="2400" i="1" dirty="0"/>
          </a:p>
          <a:p>
            <a:pPr marL="285750" indent="-285750">
              <a:buFont typeface="Arial" charset="0"/>
              <a:buChar char="•"/>
            </a:pPr>
            <a:r>
              <a:rPr lang="en-GB" sz="2400" dirty="0" err="1"/>
              <a:t>Poliziano</a:t>
            </a:r>
            <a:r>
              <a:rPr lang="en-GB" sz="2400" dirty="0"/>
              <a:t> was born in Montepulciano in 1454</a:t>
            </a:r>
          </a:p>
          <a:p>
            <a:endParaRPr lang="en-GB" sz="2400" dirty="0"/>
          </a:p>
          <a:p>
            <a:endParaRPr lang="en-GB" sz="2400" dirty="0"/>
          </a:p>
          <a:p>
            <a:pPr marL="285750" indent="-285750">
              <a:buFont typeface="Arial" charset="0"/>
              <a:buChar char="•"/>
            </a:pPr>
            <a:r>
              <a:rPr lang="en-GB" sz="2400" dirty="0"/>
              <a:t>He moved to Florence in 1469</a:t>
            </a:r>
          </a:p>
          <a:p>
            <a:endParaRPr lang="en-GB" sz="2400" dirty="0"/>
          </a:p>
          <a:p>
            <a:endParaRPr lang="en-GB" sz="2400" dirty="0"/>
          </a:p>
          <a:p>
            <a:pPr marL="285750" indent="-285750">
              <a:buFont typeface="Arial" charset="0"/>
              <a:buChar char="•"/>
            </a:pPr>
            <a:r>
              <a:rPr lang="en-GB" sz="2400" dirty="0"/>
              <a:t>Officially appointed by the Medici to write poems on for special events (The </a:t>
            </a:r>
            <a:r>
              <a:rPr lang="en-GB" sz="2400" i="1" dirty="0" err="1"/>
              <a:t>Stanze</a:t>
            </a:r>
            <a:r>
              <a:rPr lang="en-GB" sz="2400" i="1" dirty="0"/>
              <a:t> per la </a:t>
            </a:r>
            <a:r>
              <a:rPr lang="en-GB" sz="2400" i="1" dirty="0" err="1"/>
              <a:t>Giostra</a:t>
            </a:r>
            <a:r>
              <a:rPr lang="en-GB" sz="2400" i="1" dirty="0"/>
              <a:t> di Giuliano de’ Medici 1475</a:t>
            </a:r>
            <a:r>
              <a:rPr lang="en-GB" sz="2400" dirty="0"/>
              <a:t>)</a:t>
            </a:r>
          </a:p>
          <a:p>
            <a:endParaRPr lang="en-GB" sz="2400" dirty="0"/>
          </a:p>
          <a:p>
            <a:pPr marL="285750" indent="-285750">
              <a:buFont typeface="Arial" charset="0"/>
              <a:buChar char="•"/>
            </a:pPr>
            <a:r>
              <a:rPr lang="en-GB" sz="2400" i="1" dirty="0"/>
              <a:t>Commentary on the </a:t>
            </a:r>
            <a:r>
              <a:rPr lang="en-GB" sz="2400" i="1" dirty="0" err="1"/>
              <a:t>Pazzi</a:t>
            </a:r>
            <a:r>
              <a:rPr lang="en-GB" sz="2400" i="1" dirty="0"/>
              <a:t> conspiracy </a:t>
            </a:r>
            <a:r>
              <a:rPr lang="en-GB" sz="2400" dirty="0"/>
              <a:t>1478</a:t>
            </a:r>
          </a:p>
          <a:p>
            <a:pPr marL="285750" indent="-285750">
              <a:buFont typeface="Arial" charset="0"/>
              <a:buChar char="•"/>
            </a:pPr>
            <a:endParaRPr lang="en-GB" sz="2000" dirty="0"/>
          </a:p>
          <a:p>
            <a:pPr algn="ctr"/>
            <a:endParaRPr lang="en-GB" dirty="0"/>
          </a:p>
          <a:p>
            <a:pPr algn="ctr"/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BC752A1-3799-48CC-AFB5-525C20B09F5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4052" y="392807"/>
            <a:ext cx="3848750" cy="5856794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460E6EF9-49FC-41AE-8320-2CD444BF194E}"/>
              </a:ext>
            </a:extLst>
          </p:cNvPr>
          <p:cNvSpPr txBox="1"/>
          <p:nvPr/>
        </p:nvSpPr>
        <p:spPr>
          <a:xfrm>
            <a:off x="7488794" y="6357481"/>
            <a:ext cx="52130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i="1" dirty="0"/>
              <a:t>Angelo Poliziano e Giuliano di Lorenzo de’ Medici</a:t>
            </a:r>
            <a:r>
              <a:rPr lang="it-IT" sz="1200" dirty="0"/>
              <a:t>, </a:t>
            </a:r>
          </a:p>
          <a:p>
            <a:r>
              <a:rPr lang="it-IT" sz="1200" dirty="0"/>
              <a:t>                      Domenico Ghirlandaio, Chiesa Santa Trinità, Firenze</a:t>
            </a:r>
          </a:p>
        </p:txBody>
      </p:sp>
    </p:spTree>
    <p:extLst>
      <p:ext uri="{BB962C8B-B14F-4D97-AF65-F5344CB8AC3E}">
        <p14:creationId xmlns:p14="http://schemas.microsoft.com/office/powerpoint/2010/main" val="172701469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B81B84CC-DC7E-41C1-A726-F5920EF2818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0"/>
            <a:ext cx="5036852" cy="685800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75DE15F4-6EC5-49D6-9FA2-A30E62FD9833}"/>
              </a:ext>
            </a:extLst>
          </p:cNvPr>
          <p:cNvSpPr txBox="1"/>
          <p:nvPr/>
        </p:nvSpPr>
        <p:spPr>
          <a:xfrm flipH="1">
            <a:off x="411479" y="472440"/>
            <a:ext cx="5356889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dirty="0"/>
              <a:t>Angelo Poliziano</a:t>
            </a:r>
          </a:p>
          <a:p>
            <a:endParaRPr lang="it-IT" sz="2400" dirty="0"/>
          </a:p>
          <a:p>
            <a:r>
              <a:rPr lang="it-IT" sz="2400" i="1" dirty="0"/>
              <a:t>Commentary on the Pazzi conspiracy</a:t>
            </a:r>
          </a:p>
          <a:p>
            <a:endParaRPr lang="it-IT" sz="2400" dirty="0"/>
          </a:p>
          <a:p>
            <a:r>
              <a:rPr lang="it-IT" sz="2400" dirty="0"/>
              <a:t>First Printed Edition 1478</a:t>
            </a:r>
          </a:p>
        </p:txBody>
      </p:sp>
    </p:spTree>
    <p:extLst>
      <p:ext uri="{BB962C8B-B14F-4D97-AF65-F5344CB8AC3E}">
        <p14:creationId xmlns:p14="http://schemas.microsoft.com/office/powerpoint/2010/main" val="100772519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ownload.jpg">
            <a:extLst>
              <a:ext uri="{FF2B5EF4-FFF2-40B4-BE49-F238E27FC236}">
                <a16:creationId xmlns:a16="http://schemas.microsoft.com/office/drawing/2014/main" id="{B8D2AB96-A0C3-4577-9915-3A7B03D66352}"/>
              </a:ext>
            </a:extLst>
          </p:cNvPr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532774" y="832760"/>
            <a:ext cx="5200455" cy="4879884"/>
          </a:xfrm>
          <a:prstGeom prst="rect">
            <a:avLst/>
          </a:prstGeom>
        </p:spPr>
      </p:pic>
      <p:pic>
        <p:nvPicPr>
          <p:cNvPr id="8" name="Immagine 11" descr="luctus publicus 2.jpg">
            <a:extLst>
              <a:ext uri="{FF2B5EF4-FFF2-40B4-BE49-F238E27FC236}">
                <a16:creationId xmlns:a16="http://schemas.microsoft.com/office/drawing/2014/main" id="{F40EC7A1-6D02-4B32-BD02-16CDC0A5150C}"/>
              </a:ext>
            </a:extLst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5291" y="832760"/>
            <a:ext cx="5005633" cy="48798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1FB73BB0-FBF4-4D5E-8FBA-7959985BCC12}"/>
              </a:ext>
            </a:extLst>
          </p:cNvPr>
          <p:cNvSpPr txBox="1"/>
          <p:nvPr/>
        </p:nvSpPr>
        <p:spPr>
          <a:xfrm flipH="1">
            <a:off x="1886224" y="181731"/>
            <a:ext cx="88720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dirty="0"/>
              <a:t>BERTOLDO DI GIOVANNI, </a:t>
            </a:r>
            <a:r>
              <a:rPr lang="it-IT" sz="2400" i="1" dirty="0"/>
              <a:t>Medal of the Pazzi conspiracy</a:t>
            </a:r>
            <a:r>
              <a:rPr lang="it-IT" sz="2400" dirty="0"/>
              <a:t>, 1478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724FA95-7C9D-495C-BB23-8D69270D3A2B}"/>
              </a:ext>
            </a:extLst>
          </p:cNvPr>
          <p:cNvSpPr txBox="1"/>
          <p:nvPr/>
        </p:nvSpPr>
        <p:spPr>
          <a:xfrm>
            <a:off x="136688" y="5948173"/>
            <a:ext cx="620283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dirty="0"/>
              <a:t>Giuliano de’ Medici - Luctus Publicus (Public Grief)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D434D97-9264-41A5-91FF-FF64843F90E1}"/>
              </a:ext>
            </a:extLst>
          </p:cNvPr>
          <p:cNvSpPr txBox="1"/>
          <p:nvPr/>
        </p:nvSpPr>
        <p:spPr>
          <a:xfrm>
            <a:off x="6339526" y="5963562"/>
            <a:ext cx="595915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dirty="0"/>
              <a:t>Lorenzo de’ Mecici - Salus Publica (Public Safety</a:t>
            </a:r>
            <a:r>
              <a:rPr lang="it-IT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2895972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65570" y="630465"/>
            <a:ext cx="10708509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dirty="0"/>
              <a:t>CONSPIRACIES IN THE FIFTEENTH CENTURY </a:t>
            </a:r>
          </a:p>
          <a:p>
            <a:endParaRPr lang="en-US" sz="2200" dirty="0"/>
          </a:p>
          <a:p>
            <a:r>
              <a:rPr lang="en-US" sz="2200" dirty="0"/>
              <a:t>1)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200" dirty="0"/>
              <a:t>Second half of the fifteenth century</a:t>
            </a:r>
          </a:p>
          <a:p>
            <a:endParaRPr lang="en-US" sz="2200" dirty="0"/>
          </a:p>
          <a:p>
            <a:pPr marL="285750" indent="-285750">
              <a:buFont typeface="Arial" charset="0"/>
              <a:buChar char="•"/>
            </a:pPr>
            <a:r>
              <a:rPr lang="en-GB" sz="2200" dirty="0"/>
              <a:t>Conspiracies were very frequent in Italian states</a:t>
            </a:r>
            <a:r>
              <a:rPr lang="en-US" sz="2200" dirty="0"/>
              <a:t> </a:t>
            </a:r>
          </a:p>
          <a:p>
            <a:endParaRPr lang="en-US" dirty="0"/>
          </a:p>
          <a:p>
            <a:pPr marL="285750" indent="-285750">
              <a:buFont typeface="Wingdings" charset="2"/>
              <a:buChar char="Ø"/>
            </a:pP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0E4C210-0235-4E1E-8889-96FAFBCF9D26}"/>
              </a:ext>
            </a:extLst>
          </p:cNvPr>
          <p:cNvSpPr txBox="1"/>
          <p:nvPr/>
        </p:nvSpPr>
        <p:spPr>
          <a:xfrm>
            <a:off x="865570" y="3473679"/>
            <a:ext cx="9539727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dirty="0"/>
              <a:t>2)</a:t>
            </a:r>
          </a:p>
          <a:p>
            <a:r>
              <a:rPr lang="en-GB" sz="2200" dirty="0"/>
              <a:t>Considerable diffusion of literary works that deal with the topic of conspiracy</a:t>
            </a:r>
          </a:p>
          <a:p>
            <a:pPr marL="285750" indent="-285750">
              <a:buFont typeface="Arial" charset="0"/>
              <a:buChar char="•"/>
            </a:pPr>
            <a:endParaRPr lang="en-GB" sz="2200" dirty="0"/>
          </a:p>
          <a:p>
            <a:pPr marL="285750" indent="-285750">
              <a:buFont typeface="Wingdings" charset="2"/>
              <a:buChar char="Ø"/>
            </a:pPr>
            <a:r>
              <a:rPr lang="en-US" sz="2200" dirty="0"/>
              <a:t>     Histories of the cities (Histories of Florence, histories of Milan, etc.)</a:t>
            </a:r>
          </a:p>
          <a:p>
            <a:pPr marL="285750" indent="-285750">
              <a:buFont typeface="Wingdings" charset="2"/>
              <a:buChar char="Ø"/>
            </a:pPr>
            <a:r>
              <a:rPr lang="en-US" sz="2200" dirty="0"/>
              <a:t>     </a:t>
            </a:r>
            <a:r>
              <a:rPr lang="en-GB" sz="2200" dirty="0"/>
              <a:t>Specific works devoted to the narrative of a political plot</a:t>
            </a: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15556938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9FA73778-E90D-4BFB-A668-A79BA10F1BA1}"/>
              </a:ext>
            </a:extLst>
          </p:cNvPr>
          <p:cNvSpPr/>
          <p:nvPr/>
        </p:nvSpPr>
        <p:spPr>
          <a:xfrm>
            <a:off x="1203960" y="1536174"/>
            <a:ext cx="1005840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>
                <a:ea typeface="Calibri" panose="020F0502020204030204" pitchFamily="34" charset="0"/>
              </a:rPr>
              <a:t>The development of this literary theme is closely connected with the emergence of a centralized political ideology in most Italian states.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400" dirty="0">
              <a:ea typeface="Calibri" panose="020F050202020403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400" dirty="0">
              <a:ea typeface="Calibri" panose="020F050202020403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>
                <a:ea typeface="Calibri" panose="020F0502020204030204" pitchFamily="34" charset="0"/>
              </a:rPr>
              <a:t>This age is characterized by a substantial concentration of political power in the hand of newly established leaders.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400" dirty="0">
              <a:ea typeface="Calibri" panose="020F050202020403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400" dirty="0">
              <a:ea typeface="Calibri" panose="020F050202020403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>
                <a:ea typeface="Calibri" panose="020F0502020204030204" pitchFamily="34" charset="0"/>
              </a:rPr>
              <a:t>Now most Italian states are “</a:t>
            </a:r>
            <a:r>
              <a:rPr lang="en-GB" sz="2400" dirty="0" err="1">
                <a:ea typeface="Calibri" panose="020F0502020204030204" pitchFamily="34" charset="0"/>
              </a:rPr>
              <a:t>signorie</a:t>
            </a:r>
            <a:r>
              <a:rPr lang="en-GB" sz="2400" dirty="0">
                <a:ea typeface="Calibri" panose="020F0502020204030204" pitchFamily="34" charset="0"/>
              </a:rPr>
              <a:t>”, states ruled by a </a:t>
            </a:r>
            <a:r>
              <a:rPr lang="en-GB" sz="2400" i="1" dirty="0" err="1">
                <a:ea typeface="Calibri" panose="020F0502020204030204" pitchFamily="34" charset="0"/>
              </a:rPr>
              <a:t>singore</a:t>
            </a:r>
            <a:r>
              <a:rPr lang="en-GB" sz="2400" dirty="0">
                <a:ea typeface="Calibri" panose="020F0502020204030204" pitchFamily="34" charset="0"/>
              </a:rPr>
              <a:t>, a lord, or more in general by a prince, or a king. </a:t>
            </a:r>
            <a:endParaRPr lang="it-IT" sz="240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BCE00A4-B763-4B25-9B06-EF28C6183BB9}"/>
              </a:ext>
            </a:extLst>
          </p:cNvPr>
          <p:cNvSpPr txBox="1"/>
          <p:nvPr/>
        </p:nvSpPr>
        <p:spPr>
          <a:xfrm>
            <a:off x="4350746" y="640080"/>
            <a:ext cx="349050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400" dirty="0"/>
              <a:t>HISTORICAL CONTEXT</a:t>
            </a:r>
          </a:p>
        </p:txBody>
      </p:sp>
    </p:spTree>
    <p:extLst>
      <p:ext uri="{BB962C8B-B14F-4D97-AF65-F5344CB8AC3E}">
        <p14:creationId xmlns:p14="http://schemas.microsoft.com/office/powerpoint/2010/main" val="27779347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836951" y="-37707"/>
            <a:ext cx="5385705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200" b="1" dirty="0">
                <a:latin typeface="Rockwell" panose="02060603020205020403" pitchFamily="18" charset="0"/>
                <a:cs typeface="Times New Roman" pitchFamily="18" charset="0"/>
              </a:rPr>
              <a:t>Italian States in the Fifteenth Century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0B4EDE6-F185-4CB2-8D2D-8721FFDB360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6214" y="386499"/>
            <a:ext cx="5448693" cy="6465978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E4BAADDB-7872-4660-A80D-2C235AEEB38B}"/>
              </a:ext>
            </a:extLst>
          </p:cNvPr>
          <p:cNvSpPr txBox="1"/>
          <p:nvPr/>
        </p:nvSpPr>
        <p:spPr>
          <a:xfrm flipH="1">
            <a:off x="441490" y="1259876"/>
            <a:ext cx="594202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200" b="1" dirty="0"/>
              <a:t>Duchy of Milan </a:t>
            </a:r>
            <a:r>
              <a:rPr lang="it-IT" sz="2200" dirty="0"/>
              <a:t>=&gt; Ruled by the Visconti and then by the Sforza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1EF2A86-1D2B-4F36-9BCF-5ECB3C0570AF}"/>
              </a:ext>
            </a:extLst>
          </p:cNvPr>
          <p:cNvSpPr txBox="1"/>
          <p:nvPr/>
        </p:nvSpPr>
        <p:spPr>
          <a:xfrm flipH="1">
            <a:off x="402995" y="2558539"/>
            <a:ext cx="5942027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2200" b="1" dirty="0"/>
              <a:t>Florence </a:t>
            </a:r>
            <a:r>
              <a:rPr lang="it-IT" sz="2200" dirty="0"/>
              <a:t>=&gt; Oligarchic Republic</a:t>
            </a:r>
            <a:endParaRPr lang="it-IT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13DD721-169E-41E2-841C-30D64D64D6F3}"/>
              </a:ext>
            </a:extLst>
          </p:cNvPr>
          <p:cNvSpPr txBox="1"/>
          <p:nvPr/>
        </p:nvSpPr>
        <p:spPr>
          <a:xfrm>
            <a:off x="402995" y="3653131"/>
            <a:ext cx="5116657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200" b="1" dirty="0"/>
              <a:t>Papal State</a:t>
            </a:r>
            <a:r>
              <a:rPr lang="it-IT" sz="2200" dirty="0"/>
              <a:t>: Territories in central Italy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C396826-2847-445D-85EF-685AABAA48A7}"/>
              </a:ext>
            </a:extLst>
          </p:cNvPr>
          <p:cNvSpPr txBox="1"/>
          <p:nvPr/>
        </p:nvSpPr>
        <p:spPr>
          <a:xfrm>
            <a:off x="380213" y="4747723"/>
            <a:ext cx="598758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2200" b="1" dirty="0"/>
              <a:t>Kingdom of Naples</a:t>
            </a:r>
            <a:r>
              <a:rPr lang="it-IT" sz="2200" dirty="0"/>
              <a:t>: Monarchy of the Aragonese family (1442-1494)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  <p:bldP spid="8" grpId="0"/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 flipH="1">
            <a:off x="6632713" y="5844089"/>
            <a:ext cx="571168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Francesco </a:t>
            </a:r>
            <a:r>
              <a:rPr lang="en-US" sz="1600" dirty="0" err="1"/>
              <a:t>Hayez</a:t>
            </a:r>
            <a:r>
              <a:rPr lang="en-US" sz="1600" dirty="0"/>
              <a:t>, </a:t>
            </a:r>
            <a:r>
              <a:rPr lang="en-US" sz="1600" i="1" dirty="0"/>
              <a:t>La </a:t>
            </a:r>
            <a:r>
              <a:rPr lang="en-US" sz="1600" i="1" dirty="0" err="1"/>
              <a:t>congiura</a:t>
            </a:r>
            <a:r>
              <a:rPr lang="en-US" sz="1600" i="1" dirty="0"/>
              <a:t> </a:t>
            </a:r>
            <a:r>
              <a:rPr lang="en-US" sz="1600" i="1" dirty="0" err="1"/>
              <a:t>dei</a:t>
            </a:r>
            <a:r>
              <a:rPr lang="en-US" sz="1600" i="1" dirty="0"/>
              <a:t> </a:t>
            </a:r>
            <a:r>
              <a:rPr lang="en-US" sz="1600" i="1" dirty="0" err="1"/>
              <a:t>Lampugnani</a:t>
            </a:r>
            <a:r>
              <a:rPr lang="en-US" sz="1600" dirty="0"/>
              <a:t>, 1826-1829 (Milan, Pinacoteca di Brera)</a:t>
            </a:r>
          </a:p>
        </p:txBody>
      </p:sp>
      <p:pic>
        <p:nvPicPr>
          <p:cNvPr id="4" name="Picture 3" descr="http://bbncloud.it/files/immagini/medium/115_235_pic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8627" y="209550"/>
            <a:ext cx="5711686" cy="61735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71062" y="574765"/>
            <a:ext cx="495082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it-IT" sz="2400" dirty="0">
              <a:latin typeface="Times New Roman" pitchFamily="18" charset="0"/>
              <a:cs typeface="Times New Roman" pitchFamily="18" charset="0"/>
            </a:endParaRPr>
          </a:p>
          <a:p>
            <a:endParaRPr lang="it-IT" dirty="0"/>
          </a:p>
          <a:p>
            <a:endParaRPr lang="it-IT" dirty="0"/>
          </a:p>
        </p:txBody>
      </p:sp>
      <p:pic>
        <p:nvPicPr>
          <p:cNvPr id="13" name="Picture 12" descr="C:\Users\Marta\Documents\Marta\Marta\Libro Poliziano\Immagini\1 Stefano Ussi - La congiura dei Pazzi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0560" y="574765"/>
            <a:ext cx="7426519" cy="57084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8401878" y="5698460"/>
            <a:ext cx="342000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Stefano </a:t>
            </a:r>
            <a:r>
              <a:rPr lang="en-US" sz="1600" dirty="0" err="1"/>
              <a:t>Ussi</a:t>
            </a:r>
            <a:r>
              <a:rPr lang="en-US" sz="1600" dirty="0"/>
              <a:t>, </a:t>
            </a:r>
            <a:r>
              <a:rPr lang="en-US" sz="1600" i="1" dirty="0"/>
              <a:t>La </a:t>
            </a:r>
            <a:r>
              <a:rPr lang="en-US" sz="1600" i="1" dirty="0" err="1"/>
              <a:t>congiura</a:t>
            </a:r>
            <a:r>
              <a:rPr lang="en-US" sz="1600" i="1" dirty="0"/>
              <a:t> </a:t>
            </a:r>
            <a:r>
              <a:rPr lang="en-US" sz="1600" i="1" dirty="0" err="1"/>
              <a:t>dei</a:t>
            </a:r>
            <a:r>
              <a:rPr lang="en-US" sz="1600" i="1" dirty="0"/>
              <a:t> </a:t>
            </a:r>
            <a:r>
              <a:rPr lang="en-US" sz="1600" i="1" dirty="0" err="1"/>
              <a:t>Pazzi</a:t>
            </a:r>
            <a:r>
              <a:rPr lang="en-US" sz="1600" dirty="0"/>
              <a:t>, 19th Century. (Private Collection)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ttp://www.treccani.it/export/sites/default/machiavelli/immagini-machiavelli/13-medium.jpg"/>
          <p:cNvPicPr/>
          <p:nvPr/>
        </p:nvPicPr>
        <p:blipFill>
          <a:blip r:embed="rId2" cstate="print">
            <a:lum contrast="10000"/>
          </a:blip>
          <a:srcRect/>
          <a:stretch>
            <a:fillRect/>
          </a:stretch>
        </p:blipFill>
        <p:spPr bwMode="auto">
          <a:xfrm>
            <a:off x="796457" y="606286"/>
            <a:ext cx="6374294" cy="56454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7421880" y="5331264"/>
            <a:ext cx="466344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600" dirty="0"/>
              <a:t>Giulio </a:t>
            </a:r>
            <a:r>
              <a:rPr lang="en-US" sz="1600" dirty="0" err="1"/>
              <a:t>Piatti</a:t>
            </a:r>
            <a:r>
              <a:rPr lang="en-US" sz="1600" dirty="0"/>
              <a:t>, </a:t>
            </a:r>
            <a:r>
              <a:rPr lang="en-US" sz="1600" i="1" dirty="0"/>
              <a:t>Raimondo de’ </a:t>
            </a:r>
            <a:r>
              <a:rPr lang="en-US" sz="1600" i="1" dirty="0" err="1"/>
              <a:t>Pazzi</a:t>
            </a:r>
            <a:r>
              <a:rPr lang="en-US" sz="1600" i="1" dirty="0"/>
              <a:t> </a:t>
            </a:r>
            <a:r>
              <a:rPr lang="en-US" sz="1600" i="1" dirty="0" err="1"/>
              <a:t>lascia</a:t>
            </a:r>
            <a:r>
              <a:rPr lang="en-US" sz="1600" i="1" dirty="0"/>
              <a:t> la </a:t>
            </a:r>
            <a:r>
              <a:rPr lang="en-US" sz="1600" i="1" dirty="0" err="1"/>
              <a:t>moglie</a:t>
            </a:r>
            <a:r>
              <a:rPr lang="en-US" sz="1600" i="1" dirty="0"/>
              <a:t> per </a:t>
            </a:r>
            <a:r>
              <a:rPr lang="en-US" sz="1600" i="1" dirty="0" err="1"/>
              <a:t>unirsi</a:t>
            </a:r>
            <a:r>
              <a:rPr lang="en-US" sz="1600" i="1" dirty="0"/>
              <a:t> </a:t>
            </a:r>
            <a:r>
              <a:rPr lang="en-US" sz="1600" i="1" dirty="0" err="1"/>
              <a:t>agli</a:t>
            </a:r>
            <a:r>
              <a:rPr lang="en-US" sz="1600" i="1" dirty="0"/>
              <a:t> </a:t>
            </a:r>
            <a:r>
              <a:rPr lang="en-US" sz="1600" i="1" dirty="0" err="1"/>
              <a:t>altri</a:t>
            </a:r>
            <a:r>
              <a:rPr lang="en-US" sz="1600" i="1" dirty="0"/>
              <a:t> </a:t>
            </a:r>
            <a:r>
              <a:rPr lang="en-US" sz="1600" i="1" dirty="0" err="1"/>
              <a:t>congiurati</a:t>
            </a:r>
            <a:r>
              <a:rPr lang="en-US" sz="1600" dirty="0"/>
              <a:t>, 1837. (Pistoia, Museo Civico)</a:t>
            </a:r>
          </a:p>
        </p:txBody>
      </p:sp>
    </p:spTree>
    <p:extLst>
      <p:ext uri="{BB962C8B-B14F-4D97-AF65-F5344CB8AC3E}">
        <p14:creationId xmlns:p14="http://schemas.microsoft.com/office/powerpoint/2010/main" val="182501007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:\Users\Marta\Documents\Marta\Marta\varie\Immagni congiura\Odoardo Borrani _Disseppellimento del cadavere di Jacopo Pazzi)_1864_ Galleria d'arte moderna di Palazzo Pitti.jpg"/>
          <p:cNvPicPr/>
          <p:nvPr/>
        </p:nvPicPr>
        <p:blipFill>
          <a:blip r:embed="rId2" cstate="print">
            <a:lum contrast="20000"/>
          </a:blip>
          <a:srcRect/>
          <a:stretch>
            <a:fillRect/>
          </a:stretch>
        </p:blipFill>
        <p:spPr bwMode="auto">
          <a:xfrm>
            <a:off x="914401" y="400878"/>
            <a:ext cx="5314121" cy="60562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6518082" y="5508844"/>
            <a:ext cx="542543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600" dirty="0" err="1"/>
              <a:t>Odoardo</a:t>
            </a:r>
            <a:r>
              <a:rPr lang="en-US" sz="1600" dirty="0"/>
              <a:t> </a:t>
            </a:r>
            <a:r>
              <a:rPr lang="en-US" sz="1600" dirty="0" err="1"/>
              <a:t>Borrani</a:t>
            </a:r>
            <a:r>
              <a:rPr lang="en-US" sz="1600" dirty="0"/>
              <a:t>, </a:t>
            </a:r>
            <a:r>
              <a:rPr lang="en-US" sz="1600" i="1" dirty="0" err="1"/>
              <a:t>Disseppellimento</a:t>
            </a:r>
            <a:r>
              <a:rPr lang="en-US" sz="1600" i="1" dirty="0"/>
              <a:t> del </a:t>
            </a:r>
            <a:r>
              <a:rPr lang="en-US" sz="1600" i="1" dirty="0" err="1"/>
              <a:t>cadavere</a:t>
            </a:r>
            <a:r>
              <a:rPr lang="en-US" sz="1600" i="1" dirty="0"/>
              <a:t> di </a:t>
            </a:r>
            <a:r>
              <a:rPr lang="en-US" sz="1600" i="1" dirty="0" err="1"/>
              <a:t>Iacopo</a:t>
            </a:r>
            <a:r>
              <a:rPr lang="en-US" sz="1600" i="1" dirty="0"/>
              <a:t> </a:t>
            </a:r>
            <a:r>
              <a:rPr lang="en-US" sz="1600" i="1" dirty="0" err="1"/>
              <a:t>Pazzi</a:t>
            </a:r>
            <a:r>
              <a:rPr lang="en-US" sz="1600" dirty="0"/>
              <a:t>, 1859-1864. (Florence, Palazzo </a:t>
            </a:r>
            <a:r>
              <a:rPr lang="en-US" sz="1600" dirty="0" err="1"/>
              <a:t>Pitti</a:t>
            </a:r>
            <a:r>
              <a:rPr lang="en-US" sz="1600" dirty="0"/>
              <a:t>, Galleria </a:t>
            </a:r>
            <a:r>
              <a:rPr lang="en-US" sz="1600" dirty="0" err="1"/>
              <a:t>d’Arte</a:t>
            </a:r>
            <a:r>
              <a:rPr lang="en-US" sz="1600" dirty="0"/>
              <a:t> </a:t>
            </a:r>
            <a:r>
              <a:rPr lang="en-US" sz="1600" dirty="0" err="1"/>
              <a:t>Moderna</a:t>
            </a:r>
            <a:r>
              <a:rPr lang="en-US" sz="1600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45482492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575" y="472877"/>
            <a:ext cx="3837508" cy="586851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36042" y="510585"/>
            <a:ext cx="4015443" cy="585045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8799444" y="5088836"/>
            <a:ext cx="323353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600" dirty="0"/>
              <a:t>Renato </a:t>
            </a:r>
            <a:r>
              <a:rPr lang="en-US" sz="1600" dirty="0" err="1"/>
              <a:t>Guttuso</a:t>
            </a:r>
            <a:r>
              <a:rPr lang="en-US" sz="1600" dirty="0"/>
              <a:t>,  </a:t>
            </a:r>
            <a:r>
              <a:rPr lang="en-US" sz="1600" i="1" dirty="0"/>
              <a:t>The </a:t>
            </a:r>
            <a:r>
              <a:rPr lang="en-US" sz="1600" i="1" dirty="0" err="1"/>
              <a:t>Pazzi</a:t>
            </a:r>
            <a:r>
              <a:rPr lang="en-US" sz="1600" i="1" dirty="0"/>
              <a:t> conspiracy</a:t>
            </a:r>
            <a:r>
              <a:rPr lang="en-US" sz="1600" dirty="0"/>
              <a:t>: </a:t>
            </a:r>
            <a:r>
              <a:rPr lang="en-US" sz="1600" dirty="0" err="1"/>
              <a:t>Lithographies</a:t>
            </a:r>
            <a:r>
              <a:rPr lang="en-US" sz="1600" dirty="0"/>
              <a:t> in the edition of Angelo </a:t>
            </a:r>
            <a:r>
              <a:rPr lang="en-US" sz="1600" dirty="0" err="1"/>
              <a:t>Poliziano</a:t>
            </a:r>
            <a:r>
              <a:rPr lang="en-US" sz="1600" dirty="0"/>
              <a:t>, </a:t>
            </a:r>
            <a:r>
              <a:rPr lang="en-US" sz="1600" i="1" dirty="0" err="1"/>
              <a:t>Coniurationis</a:t>
            </a:r>
            <a:r>
              <a:rPr lang="en-US" sz="1600" i="1" dirty="0"/>
              <a:t> </a:t>
            </a:r>
            <a:r>
              <a:rPr lang="en-US" sz="1600" i="1" dirty="0" err="1"/>
              <a:t>commentarium</a:t>
            </a:r>
            <a:r>
              <a:rPr lang="en-US" sz="1600" dirty="0"/>
              <a:t>, ed. by Alessandro </a:t>
            </a:r>
            <a:r>
              <a:rPr lang="en-US" sz="1600" dirty="0" err="1"/>
              <a:t>Perosa</a:t>
            </a:r>
            <a:r>
              <a:rPr lang="en-US" sz="1600" dirty="0"/>
              <a:t>, 1958.</a:t>
            </a:r>
          </a:p>
        </p:txBody>
      </p:sp>
    </p:spTree>
    <p:extLst>
      <p:ext uri="{BB962C8B-B14F-4D97-AF65-F5344CB8AC3E}">
        <p14:creationId xmlns:p14="http://schemas.microsoft.com/office/powerpoint/2010/main" val="8041505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Damask">
  <a:themeElements>
    <a:clrScheme name="Damask">
      <a:dk1>
        <a:sysClr val="windowText" lastClr="000000"/>
      </a:dk1>
      <a:lt1>
        <a:sysClr val="window" lastClr="FFFFFF"/>
      </a:lt1>
      <a:dk2>
        <a:srgbClr val="2A5B7F"/>
      </a:dk2>
      <a:lt2>
        <a:srgbClr val="ABDAFC"/>
      </a:lt2>
      <a:accent1>
        <a:srgbClr val="9EC544"/>
      </a:accent1>
      <a:accent2>
        <a:srgbClr val="50BEA3"/>
      </a:accent2>
      <a:accent3>
        <a:srgbClr val="4A9CCC"/>
      </a:accent3>
      <a:accent4>
        <a:srgbClr val="9A66CA"/>
      </a:accent4>
      <a:accent5>
        <a:srgbClr val="C54F71"/>
      </a:accent5>
      <a:accent6>
        <a:srgbClr val="DE9C3C"/>
      </a:accent6>
      <a:hlink>
        <a:srgbClr val="6BA9DA"/>
      </a:hlink>
      <a:folHlink>
        <a:srgbClr val="A0BCD3"/>
      </a:folHlink>
    </a:clrScheme>
    <a:fontScheme name="Damask">
      <a:majorFont>
        <a:latin typeface="Bookman Old Style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Rockwel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amask">
      <a: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105000"/>
                <a:lumMod val="110000"/>
              </a:schemeClr>
            </a:gs>
            <a:gs pos="100000">
              <a:schemeClr val="phClr">
                <a:tint val="78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0000"/>
                <a:lumMod val="104000"/>
              </a:schemeClr>
            </a:gs>
            <a:gs pos="69000">
              <a:schemeClr val="phClr">
                <a:shade val="86000"/>
                <a:satMod val="130000"/>
                <a:lumMod val="102000"/>
              </a:schemeClr>
            </a:gs>
            <a:gs pos="100000">
              <a:schemeClr val="phClr">
                <a:shade val="72000"/>
                <a:satMod val="130000"/>
                <a:lumMod val="100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38100" dir="5400000" sy="96000" rotWithShape="0">
              <a:srgbClr val="000000">
                <a:alpha val="54000"/>
              </a:srgbClr>
            </a:outerShdw>
          </a:effectLst>
        </a:effectStyle>
        <a:effectStyle>
          <a:effectLst>
            <a:outerShdw blurRad="76200" dist="38100" dir="5400000" algn="ctr" rotWithShape="0">
              <a:srgbClr val="000000">
                <a:alpha val="76000"/>
              </a:srgbClr>
            </a:outerShdw>
          </a:effectLst>
          <a:scene3d>
            <a:camera prst="orthographicFront">
              <a:rot lat="0" lon="0" rev="0"/>
            </a:camera>
            <a:lightRig rig="balanced" dir="t"/>
          </a:scene3d>
          <a:sp3d prstMaterial="matte">
            <a:bevelT w="25400" h="25400" prst="relaxedInse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18000"/>
                <a:satMod val="160000"/>
                <a:lumMod val="28000"/>
              </a:schemeClr>
              <a:schemeClr val="phClr">
                <a:tint val="95000"/>
                <a:satMod val="160000"/>
                <a:lumMod val="116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amask" id="{F9A299A0-33D0-4E0F-9F3F-7163E3744208}" vid="{746EEEEA-FB6A-406B-B510-531588D5481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TM04033921[[fn=Damask]]</Template>
  <TotalTime>1179</TotalTime>
  <Words>614</Words>
  <Application>Microsoft Office PowerPoint</Application>
  <PresentationFormat>Widescreen</PresentationFormat>
  <Paragraphs>118</Paragraphs>
  <Slides>17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4" baseType="lpstr">
      <vt:lpstr>Arial</vt:lpstr>
      <vt:lpstr>Bookman Old Style</vt:lpstr>
      <vt:lpstr>Rockwell</vt:lpstr>
      <vt:lpstr>Symbol</vt:lpstr>
      <vt:lpstr>Times New Roman</vt:lpstr>
      <vt:lpstr>Wingdings</vt:lpstr>
      <vt:lpstr>Damask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De Cicco Misici, Leonardo</dc:creator>
  <cp:lastModifiedBy>Asus</cp:lastModifiedBy>
  <cp:revision>131</cp:revision>
  <dcterms:created xsi:type="dcterms:W3CDTF">2018-01-24T14:52:24Z</dcterms:created>
  <dcterms:modified xsi:type="dcterms:W3CDTF">2019-03-05T15:55:08Z</dcterms:modified>
</cp:coreProperties>
</file>