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8" r:id="rId2"/>
    <p:sldId id="294" r:id="rId3"/>
    <p:sldId id="256" r:id="rId4"/>
    <p:sldId id="292" r:id="rId5"/>
    <p:sldId id="274" r:id="rId6"/>
    <p:sldId id="287" r:id="rId7"/>
    <p:sldId id="290" r:id="rId8"/>
    <p:sldId id="293" r:id="rId9"/>
    <p:sldId id="270" r:id="rId10"/>
    <p:sldId id="271" r:id="rId11"/>
    <p:sldId id="285" r:id="rId12"/>
    <p:sldId id="288" r:id="rId13"/>
    <p:sldId id="291" r:id="rId14"/>
    <p:sldId id="282" r:id="rId15"/>
    <p:sldId id="286" r:id="rId16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626" autoAdjust="0"/>
    <p:restoredTop sz="86458" autoAdjust="0"/>
  </p:normalViewPr>
  <p:slideViewPr>
    <p:cSldViewPr>
      <p:cViewPr varScale="1">
        <p:scale>
          <a:sx n="81" d="100"/>
          <a:sy n="81" d="100"/>
        </p:scale>
        <p:origin x="184" y="4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A332E2-8038-4160-9B86-2232528640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46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50C7C6-CDB5-426A-8BAE-ED25754D79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171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E9B64-EEEC-47E1-8BEF-6715C761E733}" type="slidenum">
              <a:rPr lang="en-GB"/>
              <a:pPr/>
              <a:t>1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12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214573-465E-49CA-A9DB-A687A61E797A}" type="slidenum">
              <a:rPr lang="en-GB"/>
              <a:pPr/>
              <a:t>3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32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0C7C6-CDB5-426A-8BAE-ED25754D79C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304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0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933C0-F86F-401A-8E38-F933927FB5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476250"/>
            <a:ext cx="1943100" cy="4979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76250"/>
            <a:ext cx="5676900" cy="4979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74715-A71A-4616-963A-F8531AA14F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4213" y="1989138"/>
            <a:ext cx="3810000" cy="3467100"/>
          </a:xfrm>
        </p:spPr>
        <p:txBody>
          <a:bodyPr/>
          <a:lstStyle/>
          <a:p>
            <a:r>
              <a:rPr lang="en-US"/>
              <a:t>Click icon to add clip art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1989138"/>
            <a:ext cx="3810000" cy="3467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5562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76600" y="5562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5562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EE481BF-7418-459E-BAE2-22D013A08F5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1989138"/>
            <a:ext cx="3810000" cy="1657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989138"/>
            <a:ext cx="3810000" cy="1657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4213" y="3798888"/>
            <a:ext cx="7772400" cy="1657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52400" y="5562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76600" y="5562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5562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93D023-60E0-41B3-9579-0EE37197B1A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989138"/>
            <a:ext cx="3810000" cy="3467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989138"/>
            <a:ext cx="3810000" cy="1657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798888"/>
            <a:ext cx="3810000" cy="1657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52400" y="5562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76600" y="5562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5562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1B0975-6DF6-4507-AEDE-DDB4ADE54EF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B817C-BB95-4673-B5E3-B2983B9A9C0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EAD83-D946-44D2-8E6E-1F07BEEB38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989138"/>
            <a:ext cx="3810000" cy="3467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9138"/>
            <a:ext cx="3810000" cy="3467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A7BE2-CB46-4B48-8D2A-81C9E2162AA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E7B50-20C7-4761-B66D-8B2C85C6F07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8DB78-6C55-4BA1-A4F2-C8AADB95033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56A0-A777-4866-8EF1-37AA1C6CACF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58769-3A35-4867-BAC0-29E6837D5F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DACC0-EC7E-4C09-A0F7-542B71E98B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7625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y-GB"/>
              <a:t>1. Why do Renaissance specialists work with mss?</a:t>
            </a:r>
            <a:br>
              <a:rPr lang="fr-FR"/>
            </a:b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2445BB8-EFD7-49ED-B18B-A167032D341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3" r:id="rId13"/>
    <p:sldLayoutId id="214748367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Monotype Corsiva" pitchFamily="66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jpeg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h-net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2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886518"/>
            <a:ext cx="6322998" cy="1546885"/>
          </a:xfrm>
          <a:prstGeom prst="rect">
            <a:avLst/>
          </a:prstGeom>
          <a:noFill/>
        </p:spPr>
      </p:pic>
      <p:sp>
        <p:nvSpPr>
          <p:cNvPr id="14339" name="Text Box 1027"/>
          <p:cNvSpPr txBox="1">
            <a:spLocks noChangeArrowheads="1"/>
          </p:cNvSpPr>
          <p:nvPr/>
        </p:nvSpPr>
        <p:spPr bwMode="auto">
          <a:xfrm>
            <a:off x="762000" y="1981200"/>
            <a:ext cx="7467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GB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GB" sz="2800">
              <a:latin typeface="Arial Black" pitchFamily="34" charset="0"/>
            </a:endParaRPr>
          </a:p>
        </p:txBody>
      </p:sp>
      <p:sp>
        <p:nvSpPr>
          <p:cNvPr id="14346" name="Rectangle 1034"/>
          <p:cNvSpPr>
            <a:spLocks noGrp="1" noChangeArrowheads="1"/>
          </p:cNvSpPr>
          <p:nvPr>
            <p:ph type="subTitle" idx="1"/>
          </p:nvPr>
        </p:nvSpPr>
        <p:spPr>
          <a:xfrm>
            <a:off x="1773106" y="2177676"/>
            <a:ext cx="5857916" cy="960438"/>
          </a:xfrm>
        </p:spPr>
        <p:txBody>
          <a:bodyPr/>
          <a:lstStyle/>
          <a:p>
            <a:r>
              <a:rPr lang="en-GB" dirty="0"/>
              <a:t>Warwick-Warburg Postgraduate Training Programme</a:t>
            </a:r>
          </a:p>
          <a:p>
            <a:endParaRPr lang="en-GB" dirty="0"/>
          </a:p>
          <a:p>
            <a:r>
              <a:rPr lang="en-GB" sz="2000" dirty="0">
                <a:solidFill>
                  <a:srgbClr val="C00000"/>
                </a:solidFill>
              </a:rPr>
              <a:t>Louise </a:t>
            </a:r>
            <a:r>
              <a:rPr lang="en-GB" sz="2000" dirty="0" err="1">
                <a:solidFill>
                  <a:srgbClr val="C00000"/>
                </a:solidFill>
              </a:rPr>
              <a:t>Bourdua</a:t>
            </a:r>
            <a:r>
              <a:rPr lang="en-GB" sz="2000" dirty="0">
                <a:solidFill>
                  <a:srgbClr val="C00000"/>
                </a:solidFill>
              </a:rPr>
              <a:t> &amp; Sara </a:t>
            </a:r>
            <a:r>
              <a:rPr lang="en-GB" sz="2000" dirty="0" err="1">
                <a:solidFill>
                  <a:srgbClr val="C00000"/>
                </a:solidFill>
              </a:rPr>
              <a:t>Miglietti</a:t>
            </a:r>
            <a:endParaRPr lang="en-GB" sz="2000" dirty="0">
              <a:solidFill>
                <a:srgbClr val="C00000"/>
              </a:solidFill>
            </a:endParaRPr>
          </a:p>
          <a:p>
            <a:r>
              <a:rPr lang="en-GB" sz="2000" dirty="0">
                <a:solidFill>
                  <a:srgbClr val="C00000"/>
                </a:solidFill>
              </a:rPr>
              <a:t>(slides prepared with Ingrid De Smet)</a:t>
            </a:r>
          </a:p>
        </p:txBody>
      </p:sp>
      <p:sp>
        <p:nvSpPr>
          <p:cNvPr id="14352" name="Rectangle 1040"/>
          <p:cNvSpPr>
            <a:spLocks noGrp="1" noChangeArrowheads="1"/>
          </p:cNvSpPr>
          <p:nvPr>
            <p:ph type="ctrTitle"/>
          </p:nvPr>
        </p:nvSpPr>
        <p:spPr>
          <a:xfrm>
            <a:off x="609600" y="514709"/>
            <a:ext cx="7772400" cy="2041409"/>
          </a:xfrm>
        </p:spPr>
        <p:txBody>
          <a:bodyPr/>
          <a:lstStyle/>
          <a:p>
            <a:r>
              <a:rPr lang="cy-GB" sz="6600" dirty="0">
                <a:solidFill>
                  <a:srgbClr val="3333CC"/>
                </a:solidFill>
              </a:rPr>
              <a:t>Getting published</a:t>
            </a:r>
            <a:endParaRPr lang="en-GB" sz="6600" dirty="0">
              <a:solidFill>
                <a:srgbClr val="3333CC"/>
              </a:solidFill>
            </a:endParaRPr>
          </a:p>
        </p:txBody>
      </p:sp>
      <p:pic>
        <p:nvPicPr>
          <p:cNvPr id="6" name="Picture 11" descr="MPj04054020000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6256" y="3072645"/>
            <a:ext cx="1892297" cy="1351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5268806"/>
            <a:ext cx="3240597" cy="9610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708363" y="356220"/>
            <a:ext cx="7772400" cy="1066800"/>
          </a:xfrm>
        </p:spPr>
        <p:txBody>
          <a:bodyPr/>
          <a:lstStyle/>
          <a:p>
            <a:r>
              <a:rPr lang="cy-GB" dirty="0">
                <a:solidFill>
                  <a:schemeClr val="accent2"/>
                </a:solidFill>
              </a:rPr>
              <a:t>Sharing one’s published work</a:t>
            </a:r>
            <a:endParaRPr lang="en-GB" b="0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5" y="1423020"/>
            <a:ext cx="5786479" cy="414340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b="1" dirty="0">
                <a:solidFill>
                  <a:schemeClr val="accent5">
                    <a:lumMod val="50000"/>
                  </a:schemeClr>
                </a:solidFill>
              </a:rPr>
              <a:t>Copyright issues: </a:t>
            </a:r>
            <a:r>
              <a:rPr lang="en-GB" sz="1800" dirty="0"/>
              <a:t>did you sign a contract?</a:t>
            </a:r>
          </a:p>
          <a:p>
            <a:pPr lvl="1">
              <a:lnSpc>
                <a:spcPct val="80000"/>
              </a:lnSpc>
            </a:pPr>
            <a:endParaRPr lang="en-GB" sz="1800" dirty="0"/>
          </a:p>
          <a:p>
            <a:pPr>
              <a:lnSpc>
                <a:spcPct val="80000"/>
              </a:lnSpc>
            </a:pPr>
            <a:r>
              <a:rPr lang="en-GB" sz="1800" b="1" dirty="0">
                <a:solidFill>
                  <a:schemeClr val="accent5">
                    <a:lumMod val="50000"/>
                  </a:schemeClr>
                </a:solidFill>
              </a:rPr>
              <a:t>PDF offprints </a:t>
            </a:r>
            <a:r>
              <a:rPr lang="en-GB" sz="1800" dirty="0"/>
              <a:t>(limited sharing rights)</a:t>
            </a:r>
          </a:p>
          <a:p>
            <a:pPr>
              <a:lnSpc>
                <a:spcPct val="80000"/>
              </a:lnSpc>
            </a:pPr>
            <a:endParaRPr lang="en-GB" sz="18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GB" sz="1800" b="1" dirty="0" err="1">
                <a:solidFill>
                  <a:schemeClr val="accent5">
                    <a:lumMod val="50000"/>
                  </a:schemeClr>
                </a:solidFill>
              </a:rPr>
              <a:t>Academia.edu</a:t>
            </a:r>
            <a:r>
              <a:rPr lang="en-GB" sz="1800" b="1" dirty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en-GB" sz="1800" dirty="0"/>
              <a:t>am I free to share?</a:t>
            </a:r>
          </a:p>
          <a:p>
            <a:pPr>
              <a:lnSpc>
                <a:spcPct val="80000"/>
              </a:lnSpc>
            </a:pPr>
            <a:endParaRPr lang="en-GB" sz="18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GB" sz="1800" b="1" dirty="0">
                <a:solidFill>
                  <a:schemeClr val="accent5">
                    <a:lumMod val="50000"/>
                  </a:schemeClr>
                </a:solidFill>
              </a:rPr>
              <a:t>Institutional platforms </a:t>
            </a:r>
            <a:r>
              <a:rPr lang="en-GB" sz="1800" dirty="0"/>
              <a:t>(e.g. Warwick’s WRAP, Warburg’s digital repository...)</a:t>
            </a:r>
          </a:p>
          <a:p>
            <a:pPr>
              <a:lnSpc>
                <a:spcPct val="80000"/>
              </a:lnSpc>
            </a:pPr>
            <a:endParaRPr lang="en-GB" sz="18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GB" sz="1800" b="1" dirty="0">
                <a:solidFill>
                  <a:schemeClr val="accent5">
                    <a:lumMod val="50000"/>
                  </a:schemeClr>
                </a:solidFill>
              </a:rPr>
              <a:t>the golden rule: </a:t>
            </a:r>
            <a:r>
              <a:rPr lang="en-GB" sz="1800" dirty="0"/>
              <a:t>‘accepted version before copy-editing’</a:t>
            </a:r>
          </a:p>
          <a:p>
            <a:pPr lvl="1">
              <a:lnSpc>
                <a:spcPct val="80000"/>
              </a:lnSpc>
            </a:pPr>
            <a:endParaRPr lang="en-GB" sz="1800" dirty="0"/>
          </a:p>
          <a:p>
            <a:pPr>
              <a:lnSpc>
                <a:spcPct val="80000"/>
              </a:lnSpc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</a:rPr>
              <a:t>Thesis regulations </a:t>
            </a:r>
          </a:p>
          <a:p>
            <a:pPr lvl="1">
              <a:lnSpc>
                <a:spcPct val="80000"/>
              </a:lnSpc>
            </a:pPr>
            <a:r>
              <a:rPr lang="en-GB" sz="1800" dirty="0"/>
              <a:t>Don’t just ask your supervisor – check the rules regarding the incorporation of published work in your PhD</a:t>
            </a:r>
            <a:endParaRPr lang="en-GB" sz="1600" dirty="0"/>
          </a:p>
          <a:p>
            <a:endParaRPr lang="en-GB" sz="2400" dirty="0"/>
          </a:p>
        </p:txBody>
      </p:sp>
      <p:pic>
        <p:nvPicPr>
          <p:cNvPr id="53257" name="Picture 9" descr="C:\Users\INGRID DE SMET\AppData\Local\Microsoft\Windows\Temporary Internet Files\Content.IE5\I1E016VW\MC9004457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2904" y="3729340"/>
            <a:ext cx="1003710" cy="1500198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  <p:pic>
        <p:nvPicPr>
          <p:cNvPr id="7" name="Picture 13" descr="C:\Users\INGRID DE SMET\AppData\Local\Microsoft\Windows\Temporary Internet Files\Content.IE5\I1E016VW\MC900391698[1].wmf">
            <a:extLst>
              <a:ext uri="{FF2B5EF4-FFF2-40B4-BE49-F238E27FC236}">
                <a16:creationId xmlns:a16="http://schemas.microsoft.com/office/drawing/2014/main" id="{02436355-73CD-7B45-8ED5-0EB07816F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5198" y="1015563"/>
            <a:ext cx="1803197" cy="1856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Print or on-line?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4143403" cy="4357718"/>
          </a:xfrm>
        </p:spPr>
        <p:txBody>
          <a:bodyPr/>
          <a:lstStyle/>
          <a:p>
            <a:r>
              <a:rPr lang="en-GB" sz="2400" dirty="0"/>
              <a:t>Provisional / permanent?</a:t>
            </a:r>
          </a:p>
          <a:p>
            <a:r>
              <a:rPr lang="en-GB" sz="2400" dirty="0"/>
              <a:t>Changeable by you / others?</a:t>
            </a:r>
          </a:p>
          <a:p>
            <a:r>
              <a:rPr lang="en-GB" sz="2400" dirty="0"/>
              <a:t>Stable URL? Refereed?</a:t>
            </a:r>
          </a:p>
          <a:p>
            <a:r>
              <a:rPr lang="en-GB" sz="2400" dirty="0"/>
              <a:t>Electronic archives of established ‘print’ resources; eBooks</a:t>
            </a:r>
          </a:p>
          <a:p>
            <a:r>
              <a:rPr lang="en-GB" sz="2400" dirty="0"/>
              <a:t>Print-on-demand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6" descr="archives et bibilothèque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492" y="1928802"/>
            <a:ext cx="4249954" cy="2786082"/>
          </a:xfrm>
          <a:prstGeom prst="rect">
            <a:avLst/>
          </a:prstGeom>
          <a:noFill/>
          <a:ln/>
        </p:spPr>
      </p:pic>
      <p:sp>
        <p:nvSpPr>
          <p:cNvPr id="5" name="Content Placeholder 6"/>
          <p:cNvSpPr txBox="1">
            <a:spLocks/>
          </p:cNvSpPr>
          <p:nvPr/>
        </p:nvSpPr>
        <p:spPr>
          <a:xfrm>
            <a:off x="5000628" y="4643446"/>
            <a:ext cx="3500462" cy="50006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Paris, BNF, ms. fr. 782, f. 2v.</a:t>
            </a:r>
            <a:endParaRPr kumimoji="0" lang="fr-FR" sz="1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 useBgFill="1">
        <p:nvSpPr>
          <p:cNvPr id="6" name="Oval Callout 5"/>
          <p:cNvSpPr/>
          <p:nvPr/>
        </p:nvSpPr>
        <p:spPr bwMode="auto">
          <a:xfrm>
            <a:off x="4714876" y="428604"/>
            <a:ext cx="3714776" cy="1327028"/>
          </a:xfrm>
          <a:prstGeom prst="wedgeEllipseCallout">
            <a:avLst>
              <a:gd name="adj1" fmla="val 30805"/>
              <a:gd name="adj2" fmla="val 112997"/>
            </a:avLst>
          </a:prstGeom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i="1" dirty="0"/>
              <a:t>Vellum, parchment or palimpsest</a:t>
            </a:r>
            <a:r>
              <a:rPr kumimoji="0" lang="en-GB" sz="24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?</a:t>
            </a:r>
            <a:endParaRPr kumimoji="0" lang="en-GB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4450" name="Picture 2" descr="http://www.jstor.org/templates/jsp/_jstor/images/jstor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075" y="-1089025"/>
            <a:ext cx="571500" cy="7620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>
                <a:solidFill>
                  <a:schemeClr val="accent2"/>
                </a:solidFill>
              </a:rPr>
              <a:t>Publishing </a:t>
            </a:r>
            <a:r>
              <a:rPr lang="en-GB" dirty="0">
                <a:solidFill>
                  <a:schemeClr val="accent2"/>
                </a:solidFill>
              </a:rPr>
              <a:t>‘The Book’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500174"/>
            <a:ext cx="8001056" cy="4500594"/>
          </a:xfrm>
        </p:spPr>
        <p:txBody>
          <a:bodyPr/>
          <a:lstStyle/>
          <a:p>
            <a:r>
              <a:rPr lang="en-GB" sz="2000" dirty="0"/>
              <a:t>Seek advice from your supervisor(s) and thesis examiners</a:t>
            </a:r>
          </a:p>
          <a:p>
            <a:r>
              <a:rPr lang="en-GB" sz="2000" dirty="0"/>
              <a:t>Do your homework – identify the right publisher for your topic</a:t>
            </a:r>
          </a:p>
          <a:p>
            <a:r>
              <a:rPr lang="en-GB" sz="2000" dirty="0"/>
              <a:t>Draw up a book proposal (tailored to academic publisher), usually:</a:t>
            </a:r>
          </a:p>
          <a:p>
            <a:pPr lvl="2"/>
            <a:r>
              <a:rPr lang="en-GB" sz="1400" dirty="0"/>
              <a:t>Summary</a:t>
            </a:r>
          </a:p>
          <a:p>
            <a:pPr lvl="2"/>
            <a:r>
              <a:rPr lang="en-GB" sz="1400" dirty="0"/>
              <a:t>what’s new / special</a:t>
            </a:r>
          </a:p>
          <a:p>
            <a:pPr lvl="2"/>
            <a:r>
              <a:rPr lang="en-GB" sz="1400" dirty="0"/>
              <a:t>chapter list</a:t>
            </a:r>
          </a:p>
          <a:p>
            <a:pPr lvl="2"/>
            <a:r>
              <a:rPr lang="en-GB" sz="1400" dirty="0"/>
              <a:t>sample chapter</a:t>
            </a:r>
          </a:p>
          <a:p>
            <a:pPr lvl="2"/>
            <a:r>
              <a:rPr lang="en-GB" sz="1400" dirty="0"/>
              <a:t>your CV</a:t>
            </a:r>
            <a:endParaRPr lang="en-GB" sz="1100" dirty="0"/>
          </a:p>
          <a:p>
            <a:r>
              <a:rPr lang="en-GB" sz="2000" dirty="0"/>
              <a:t>If approaching several publishers, let them know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071546"/>
            <a:ext cx="8286807" cy="5000660"/>
          </a:xfrm>
        </p:spPr>
        <p:txBody>
          <a:bodyPr/>
          <a:lstStyle/>
          <a:p>
            <a:pPr marL="457200" lvl="1" indent="0">
              <a:buNone/>
            </a:pPr>
            <a:r>
              <a:rPr lang="en-GB" dirty="0">
                <a:solidFill>
                  <a:srgbClr val="FF0000"/>
                </a:solidFill>
                <a:latin typeface="+mj-lt"/>
              </a:rPr>
              <a:t>The peer review process</a:t>
            </a:r>
            <a:r>
              <a:rPr lang="en-GB" sz="2000" dirty="0">
                <a:solidFill>
                  <a:srgbClr val="FF0000"/>
                </a:solidFill>
              </a:rPr>
              <a:t>: </a:t>
            </a:r>
          </a:p>
          <a:p>
            <a:pPr lvl="1">
              <a:buFontTx/>
              <a:buChar char="-"/>
            </a:pPr>
            <a:r>
              <a:rPr lang="en-GB" sz="2000" dirty="0"/>
              <a:t>Be prepared for frank/brutal/contradictory feedback from reviewers </a:t>
            </a:r>
          </a:p>
          <a:p>
            <a:pPr lvl="1">
              <a:buFontTx/>
              <a:buChar char="-"/>
            </a:pPr>
            <a:r>
              <a:rPr lang="en-GB" sz="2000" dirty="0"/>
              <a:t>Be prepared to make changes/rewrite completely</a:t>
            </a:r>
          </a:p>
          <a:p>
            <a:pPr lvl="1">
              <a:buFontTx/>
              <a:buChar char="-"/>
            </a:pPr>
            <a:r>
              <a:rPr lang="en-GB" sz="2000" dirty="0"/>
              <a:t>What if my book is rejected after entire review process?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+mj-lt"/>
              </a:rPr>
              <a:t>At contract stage:</a:t>
            </a:r>
          </a:p>
          <a:p>
            <a:r>
              <a:rPr lang="en-GB" sz="2000" dirty="0"/>
              <a:t>Who does the copy-editing and setting? Camera-ready or not? Index?</a:t>
            </a:r>
          </a:p>
          <a:p>
            <a:r>
              <a:rPr lang="en-GB" sz="2000" dirty="0"/>
              <a:t>Are the deadlines feasible? If not, renegotiate.</a:t>
            </a:r>
          </a:p>
          <a:p>
            <a:r>
              <a:rPr lang="en-GB" sz="2000" dirty="0"/>
              <a:t>Beware of any subsidies required: are they feasible / realistic? Where will you find the funds? Should you? Seek advice from a senior academic.</a:t>
            </a:r>
          </a:p>
          <a:p>
            <a:pPr lvl="1">
              <a:buFontTx/>
              <a:buChar char="-"/>
            </a:pPr>
            <a:endParaRPr lang="en-GB" sz="20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674001" cy="666734"/>
          </a:xfrm>
        </p:spPr>
        <p:txBody>
          <a:bodyPr/>
          <a:lstStyle/>
          <a:p>
            <a:r>
              <a:rPr lang="cy-GB" sz="2800" dirty="0">
                <a:solidFill>
                  <a:schemeClr val="accent2"/>
                </a:solidFill>
              </a:rPr>
              <a:t>Publishing the “book”? (cont’d)</a:t>
            </a:r>
            <a:br>
              <a:rPr lang="fr-FR" sz="2800" dirty="0">
                <a:solidFill>
                  <a:schemeClr val="accent2"/>
                </a:solidFill>
              </a:rPr>
            </a:br>
            <a:endParaRPr lang="en-GB" sz="28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04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Do’s and don’ts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959" y="1715373"/>
            <a:ext cx="7813703" cy="409894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/>
              <a:t>Do check a publisher’s guidelines for the submission of your work (number of copies, format, referencing system)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Do talk to publishers at conferences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A PhD dissertation is not a book – be prepared to trim (literature review; methodology) and do some rewriting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When co-editing or co-authoring, do make the distribution of each individual’s input clear</a:t>
            </a:r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dirty="0"/>
              <a:t>Don’t send a book manuscript without prior discussion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Don’t be vague in your dealings with the publisher – they have a business to run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Don’t necessarily expect to have your book proposal / manuscript accepted at a first approach, but persevere</a:t>
            </a:r>
          </a:p>
          <a:p>
            <a:pPr>
              <a:lnSpc>
                <a:spcPct val="80000"/>
              </a:lnSpc>
            </a:pPr>
            <a:endParaRPr lang="en-GB" sz="2000" dirty="0"/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fr-FR" sz="2000" dirty="0"/>
          </a:p>
          <a:p>
            <a:pPr marL="533400" indent="-533400">
              <a:lnSpc>
                <a:spcPct val="80000"/>
              </a:lnSpc>
            </a:pPr>
            <a:endParaRPr lang="en-GB" sz="2000" dirty="0"/>
          </a:p>
          <a:p>
            <a:pPr marL="990600" lvl="1" indent="-533400">
              <a:lnSpc>
                <a:spcPct val="80000"/>
              </a:lnSpc>
              <a:buFontTx/>
              <a:buNone/>
            </a:pPr>
            <a:endParaRPr lang="en-GB" sz="2400" dirty="0"/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5CCDC8E7-5F51-A14A-BD27-6BF989B90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355" y="310010"/>
            <a:ext cx="7674001" cy="66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00"/>
                </a:solidFill>
                <a:latin typeface="Monotype Corsiva" pitchFamily="66" charset="0"/>
                <a:cs typeface="Arial" charset="0"/>
              </a:defRPr>
            </a:lvl9pPr>
          </a:lstStyle>
          <a:p>
            <a:r>
              <a:rPr lang="cy-GB" sz="2800" kern="0" dirty="0">
                <a:solidFill>
                  <a:schemeClr val="accent2"/>
                </a:solidFill>
              </a:rPr>
              <a:t>Publishing the “book”? (cont’d)</a:t>
            </a:r>
            <a:endParaRPr lang="fr-FR" sz="2800" kern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Remember...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/>
              <a:t>	Most academic publications are aimed at a small readership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small print-runs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not a very cost effective market for the publisher</a:t>
            </a:r>
          </a:p>
          <a:p>
            <a:pPr lvl="1">
              <a:buNone/>
            </a:pPr>
            <a:endParaRPr lang="en-GB" dirty="0"/>
          </a:p>
          <a:p>
            <a:pPr lvl="1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571BC-3A8E-B542-AF3F-A807581AA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248233"/>
            <a:ext cx="7772400" cy="1066800"/>
          </a:xfrm>
        </p:spPr>
        <p:txBody>
          <a:bodyPr/>
          <a:lstStyle/>
          <a:p>
            <a:r>
              <a:rPr lang="en-US" dirty="0"/>
              <a:t>Let’s start (discuss for 5 minutes)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1B8FC-1288-8446-AF2B-7A4237139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135" y="1339441"/>
            <a:ext cx="7772400" cy="3467100"/>
          </a:xfrm>
        </p:spPr>
        <p:txBody>
          <a:bodyPr/>
          <a:lstStyle/>
          <a:p>
            <a:r>
              <a:rPr lang="en-US" sz="2400" dirty="0"/>
              <a:t>Do you think it’s vital to publish during your PhD? yes/no/why? </a:t>
            </a:r>
          </a:p>
          <a:p>
            <a:endParaRPr lang="en-US" sz="2400" dirty="0"/>
          </a:p>
          <a:p>
            <a:r>
              <a:rPr lang="en-US" sz="2400" dirty="0"/>
              <a:t>Is it a normal expectation for PhD students in your country to publish while registered as a student?</a:t>
            </a:r>
          </a:p>
          <a:p>
            <a:endParaRPr lang="en-US" sz="2400" dirty="0"/>
          </a:p>
          <a:p>
            <a:r>
              <a:rPr lang="en-US" sz="2400" dirty="0"/>
              <a:t>What do you expect from the publication process? (challenges, opportunities, etc.) If you have already published something, how did you find the whole process?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FF8BFC-4CA1-E34D-9075-14E2158201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1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599397" y="1039226"/>
            <a:ext cx="7168880" cy="407196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Expected of academics</a:t>
            </a:r>
          </a:p>
          <a:p>
            <a:pPr lvl="1">
              <a:lnSpc>
                <a:spcPct val="80000"/>
              </a:lnSpc>
            </a:pPr>
            <a:r>
              <a:rPr lang="cy-GB" sz="1800" dirty="0">
                <a:solidFill>
                  <a:schemeClr val="accent2">
                    <a:lumMod val="50000"/>
                  </a:schemeClr>
                </a:solidFill>
              </a:rPr>
              <a:t>CV building</a:t>
            </a:r>
          </a:p>
          <a:p>
            <a:pPr lvl="1">
              <a:lnSpc>
                <a:spcPct val="80000"/>
              </a:lnSpc>
            </a:pPr>
            <a:r>
              <a:rPr lang="cy-GB" sz="1800" dirty="0">
                <a:solidFill>
                  <a:schemeClr val="accent2">
                    <a:lumMod val="50000"/>
                  </a:schemeClr>
                </a:solidFill>
              </a:rPr>
              <a:t>career development (scholarships, first job, promotion...)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cy-GB" sz="18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Divulging the results of your research</a:t>
            </a:r>
          </a:p>
          <a:p>
            <a:pPr lvl="1"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To specialists </a:t>
            </a:r>
            <a:r>
              <a:rPr lang="cy-GB" sz="1800" dirty="0">
                <a:solidFill>
                  <a:schemeClr val="accent2">
                    <a:lumMod val="50000"/>
                  </a:schemeClr>
                </a:solidFill>
              </a:rPr>
              <a:t>(research articles, monographs)</a:t>
            </a:r>
          </a:p>
          <a:p>
            <a:pPr lvl="1"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To the broader public </a:t>
            </a:r>
            <a:r>
              <a:rPr lang="cy-GB" sz="1800" dirty="0">
                <a:solidFill>
                  <a:schemeClr val="accent2">
                    <a:lumMod val="50000"/>
                  </a:schemeClr>
                </a:solidFill>
              </a:rPr>
              <a:t>(encyclopedia entries; newspapers, blogs and other online publications; popularizing work)</a:t>
            </a:r>
            <a:endParaRPr lang="fr-FR" sz="1800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fr-FR" sz="18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Engaging in a critical debate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cy-GB" sz="1800" dirty="0">
                <a:solidFill>
                  <a:schemeClr val="accent2">
                    <a:lumMod val="50000"/>
                  </a:schemeClr>
                </a:solidFill>
              </a:rPr>
              <a:t>(e.g. Book reviews; review articles; responses...)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fr-FR" sz="18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Getting feedback from peer-reviewers</a:t>
            </a:r>
            <a:endParaRPr lang="cy-GB" sz="18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cy-GB" sz="18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cy-GB" sz="1800" b="1" dirty="0">
                <a:solidFill>
                  <a:schemeClr val="accent2">
                    <a:lumMod val="50000"/>
                  </a:schemeClr>
                </a:solidFill>
              </a:rPr>
              <a:t>For pleasure / Out of scholarly pride or ambition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cy-GB" sz="1800" b="1" dirty="0">
                <a:solidFill>
                  <a:schemeClr val="accent2"/>
                </a:solidFill>
                <a:sym typeface="Wingdings" pitchFamily="2" charset="2"/>
              </a:rPr>
              <a:t></a:t>
            </a:r>
            <a:r>
              <a:rPr lang="cy-GB" sz="1800" b="1" dirty="0">
                <a:solidFill>
                  <a:schemeClr val="accent2"/>
                </a:solidFill>
              </a:rPr>
              <a:t> 	always think about the motives and merit of publishing your work – what works best for the discipline and for you?</a:t>
            </a:r>
            <a:endParaRPr lang="en-GB" sz="2000" b="1" dirty="0">
              <a:solidFill>
                <a:schemeClr val="accent2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42910" y="285728"/>
            <a:ext cx="7959753" cy="73817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3333CC"/>
                </a:solidFill>
              </a:rPr>
              <a:t>Why publish?</a:t>
            </a:r>
          </a:p>
        </p:txBody>
      </p:sp>
      <p:pic>
        <p:nvPicPr>
          <p:cNvPr id="103428" name="Picture 4" descr="C:\Users\INGRID DE SMET\AppData\Local\Microsoft\Windows\Temporary Internet Files\Content.IE5\1FSWGBIP\MC900197802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000504"/>
            <a:ext cx="1272336" cy="1272336"/>
          </a:xfrm>
          <a:prstGeom prst="rect">
            <a:avLst/>
          </a:prstGeom>
          <a:noFill/>
        </p:spPr>
      </p:pic>
      <p:pic>
        <p:nvPicPr>
          <p:cNvPr id="103437" name="Picture 13" descr="C:\Users\INGRID DE SMET\AppData\Local\Microsoft\Windows\Temporary Internet Files\Content.IE5\I1E016VW\MC90039169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5527" y="724546"/>
            <a:ext cx="1803197" cy="1856232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674001" cy="738172"/>
          </a:xfrm>
        </p:spPr>
        <p:txBody>
          <a:bodyPr/>
          <a:lstStyle/>
          <a:p>
            <a:r>
              <a:rPr lang="cy-GB" dirty="0">
                <a:solidFill>
                  <a:schemeClr val="accent2"/>
                </a:solidFill>
              </a:rPr>
              <a:t>What kind of </a:t>
            </a:r>
            <a:r>
              <a:rPr lang="en-GB" dirty="0">
                <a:solidFill>
                  <a:schemeClr val="accent2"/>
                </a:solidFill>
              </a:rPr>
              <a:t>publication?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73753" y="1157861"/>
            <a:ext cx="6000793" cy="492922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fr-FR" sz="1000" dirty="0"/>
          </a:p>
          <a:p>
            <a:r>
              <a:rPr lang="fr-FR" sz="1800" dirty="0">
                <a:solidFill>
                  <a:srgbClr val="00B050"/>
                </a:solidFill>
              </a:rPr>
              <a:t>Journal article (</a:t>
            </a:r>
            <a:r>
              <a:rPr lang="fr-FR" sz="1800" dirty="0" err="1">
                <a:solidFill>
                  <a:srgbClr val="00B050"/>
                </a:solidFill>
              </a:rPr>
              <a:t>refereed</a:t>
            </a:r>
            <a:r>
              <a:rPr lang="fr-FR" sz="1800" dirty="0">
                <a:solidFill>
                  <a:srgbClr val="00B050"/>
                </a:solidFill>
              </a:rPr>
              <a:t> or not)</a:t>
            </a:r>
          </a:p>
          <a:p>
            <a:r>
              <a:rPr lang="fr-FR" sz="1800" dirty="0" err="1">
                <a:solidFill>
                  <a:srgbClr val="00B050"/>
                </a:solidFill>
              </a:rPr>
              <a:t>Chapter</a:t>
            </a:r>
            <a:r>
              <a:rPr lang="fr-FR" sz="1800" dirty="0">
                <a:solidFill>
                  <a:srgbClr val="00B050"/>
                </a:solidFill>
              </a:rPr>
              <a:t> in book</a:t>
            </a:r>
          </a:p>
          <a:p>
            <a:r>
              <a:rPr lang="fr-FR" sz="1800" dirty="0">
                <a:solidFill>
                  <a:srgbClr val="00B050"/>
                </a:solidFill>
              </a:rPr>
              <a:t>Book </a:t>
            </a:r>
            <a:r>
              <a:rPr lang="fr-FR" sz="1800" dirty="0" err="1">
                <a:solidFill>
                  <a:srgbClr val="00B050"/>
                </a:solidFill>
              </a:rPr>
              <a:t>review</a:t>
            </a:r>
            <a:r>
              <a:rPr lang="fr-FR" sz="1800" dirty="0">
                <a:solidFill>
                  <a:srgbClr val="00B050"/>
                </a:solidFill>
              </a:rPr>
              <a:t>/</a:t>
            </a:r>
            <a:r>
              <a:rPr lang="fr-FR" sz="1800" dirty="0" err="1">
                <a:solidFill>
                  <a:srgbClr val="00B050"/>
                </a:solidFill>
              </a:rPr>
              <a:t>Review</a:t>
            </a:r>
            <a:r>
              <a:rPr lang="fr-FR" sz="1800" dirty="0">
                <a:solidFill>
                  <a:srgbClr val="00B050"/>
                </a:solidFill>
              </a:rPr>
              <a:t> article</a:t>
            </a:r>
          </a:p>
          <a:p>
            <a:r>
              <a:rPr lang="fr-FR" sz="1800" dirty="0" err="1">
                <a:solidFill>
                  <a:srgbClr val="00B050"/>
                </a:solidFill>
              </a:rPr>
              <a:t>Encyclopedia</a:t>
            </a:r>
            <a:r>
              <a:rPr lang="fr-FR" sz="1800" dirty="0">
                <a:solidFill>
                  <a:srgbClr val="00B050"/>
                </a:solidFill>
              </a:rPr>
              <a:t> or </a:t>
            </a:r>
            <a:r>
              <a:rPr lang="fr-FR" sz="1800" dirty="0" err="1">
                <a:solidFill>
                  <a:srgbClr val="00B050"/>
                </a:solidFill>
              </a:rPr>
              <a:t>dictionary</a:t>
            </a:r>
            <a:r>
              <a:rPr lang="fr-FR" sz="1800" dirty="0">
                <a:solidFill>
                  <a:srgbClr val="00B050"/>
                </a:solidFill>
              </a:rPr>
              <a:t> entries</a:t>
            </a:r>
          </a:p>
          <a:p>
            <a:r>
              <a:rPr lang="fr-FR" sz="1800" dirty="0">
                <a:solidFill>
                  <a:srgbClr val="00B050"/>
                </a:solidFill>
              </a:rPr>
              <a:t>Exhibition catalogue entry/</a:t>
            </a:r>
            <a:r>
              <a:rPr lang="fr-FR" sz="1800" dirty="0" err="1">
                <a:solidFill>
                  <a:srgbClr val="00B050"/>
                </a:solidFill>
              </a:rPr>
              <a:t>essay</a:t>
            </a:r>
            <a:endParaRPr lang="fr-FR" sz="1800" dirty="0">
              <a:solidFill>
                <a:srgbClr val="00B050"/>
              </a:solidFill>
            </a:endParaRPr>
          </a:p>
          <a:p>
            <a:r>
              <a:rPr lang="fr-FR" sz="1800" dirty="0" err="1">
                <a:solidFill>
                  <a:srgbClr val="00B050"/>
                </a:solidFill>
              </a:rPr>
              <a:t>Edited</a:t>
            </a:r>
            <a:r>
              <a:rPr lang="fr-FR" sz="1800" dirty="0">
                <a:solidFill>
                  <a:srgbClr val="00B050"/>
                </a:solidFill>
              </a:rPr>
              <a:t> (or </a:t>
            </a:r>
            <a:r>
              <a:rPr lang="fr-FR" sz="1800" dirty="0" err="1">
                <a:solidFill>
                  <a:srgbClr val="00B050"/>
                </a:solidFill>
              </a:rPr>
              <a:t>co-edited</a:t>
            </a:r>
            <a:r>
              <a:rPr lang="fr-FR" sz="1800" dirty="0">
                <a:solidFill>
                  <a:srgbClr val="00B050"/>
                </a:solidFill>
              </a:rPr>
              <a:t>) volume / </a:t>
            </a:r>
            <a:r>
              <a:rPr lang="fr-FR" sz="1800" dirty="0" err="1">
                <a:solidFill>
                  <a:srgbClr val="00B050"/>
                </a:solidFill>
              </a:rPr>
              <a:t>special</a:t>
            </a:r>
            <a:r>
              <a:rPr lang="fr-FR" sz="1800" dirty="0">
                <a:solidFill>
                  <a:srgbClr val="00B050"/>
                </a:solidFill>
              </a:rPr>
              <a:t> 	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00B050"/>
                </a:solidFill>
              </a:rPr>
              <a:t>	issue of journal</a:t>
            </a:r>
          </a:p>
          <a:p>
            <a:r>
              <a:rPr lang="fr-FR" sz="1800" dirty="0">
                <a:solidFill>
                  <a:srgbClr val="00B050"/>
                </a:solidFill>
              </a:rPr>
              <a:t>Critical </a:t>
            </a:r>
            <a:r>
              <a:rPr lang="fr-FR" sz="1800" dirty="0" err="1">
                <a:solidFill>
                  <a:srgbClr val="00B050"/>
                </a:solidFill>
              </a:rPr>
              <a:t>edition</a:t>
            </a:r>
            <a:endParaRPr lang="fr-FR" sz="1800" dirty="0">
              <a:solidFill>
                <a:srgbClr val="00B050"/>
              </a:solidFill>
            </a:endParaRPr>
          </a:p>
          <a:p>
            <a:r>
              <a:rPr lang="fr-FR" sz="1800" dirty="0" err="1">
                <a:solidFill>
                  <a:srgbClr val="00B050"/>
                </a:solidFill>
              </a:rPr>
              <a:t>Wider</a:t>
            </a:r>
            <a:r>
              <a:rPr lang="fr-FR" sz="1800" dirty="0">
                <a:solidFill>
                  <a:srgbClr val="00B050"/>
                </a:solidFill>
              </a:rPr>
              <a:t> </a:t>
            </a:r>
            <a:r>
              <a:rPr lang="fr-FR" sz="1800" dirty="0" err="1">
                <a:solidFill>
                  <a:srgbClr val="00B050"/>
                </a:solidFill>
              </a:rPr>
              <a:t>dissemination</a:t>
            </a:r>
            <a:r>
              <a:rPr lang="fr-FR" sz="1800" dirty="0">
                <a:solidFill>
                  <a:srgbClr val="00B050"/>
                </a:solidFill>
              </a:rPr>
              <a:t>: </a:t>
            </a:r>
            <a:r>
              <a:rPr lang="fr-FR" sz="1800" dirty="0" err="1">
                <a:solidFill>
                  <a:srgbClr val="00B050"/>
                </a:solidFill>
              </a:rPr>
              <a:t>newspaper</a:t>
            </a:r>
            <a:r>
              <a:rPr lang="fr-FR" sz="1800" dirty="0">
                <a:solidFill>
                  <a:srgbClr val="00B050"/>
                </a:solidFill>
              </a:rPr>
              <a:t>, blog </a:t>
            </a:r>
            <a:r>
              <a:rPr lang="fr-FR" sz="1800" dirty="0" err="1">
                <a:solidFill>
                  <a:srgbClr val="00B050"/>
                </a:solidFill>
              </a:rPr>
              <a:t>posts</a:t>
            </a:r>
            <a:r>
              <a:rPr lang="fr-FR" sz="1800" dirty="0">
                <a:solidFill>
                  <a:srgbClr val="00B050"/>
                </a:solidFill>
              </a:rPr>
              <a:t>, twitter (« impact »)</a:t>
            </a:r>
          </a:p>
          <a:p>
            <a:r>
              <a:rPr lang="fr-FR" sz="1800" dirty="0" err="1">
                <a:solidFill>
                  <a:srgbClr val="00B050"/>
                </a:solidFill>
              </a:rPr>
              <a:t>Monograph</a:t>
            </a:r>
            <a:endParaRPr lang="fr-FR" sz="1800" dirty="0">
              <a:solidFill>
                <a:srgbClr val="00B05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fr-FR" sz="1000" dirty="0"/>
          </a:p>
          <a:p>
            <a:pPr>
              <a:lnSpc>
                <a:spcPct val="80000"/>
              </a:lnSpc>
              <a:buNone/>
            </a:pPr>
            <a:r>
              <a:rPr lang="cy-GB" sz="1600" b="1" dirty="0">
                <a:solidFill>
                  <a:schemeClr val="accent2"/>
                </a:solidFill>
                <a:sym typeface="Wingdings" pitchFamily="2" charset="2"/>
              </a:rPr>
              <a:t></a:t>
            </a:r>
            <a:r>
              <a:rPr lang="cy-GB" sz="1600" b="1" dirty="0">
                <a:solidFill>
                  <a:schemeClr val="accent2"/>
                </a:solidFill>
              </a:rPr>
              <a:t> 	</a:t>
            </a:r>
            <a:r>
              <a:rPr lang="cy-GB" sz="2000" b="1" dirty="0">
                <a:solidFill>
                  <a:schemeClr val="accent2"/>
                </a:solidFill>
              </a:rPr>
              <a:t>different value of different types of publications – what</a:t>
            </a:r>
            <a:r>
              <a:rPr lang="it-IT" sz="2000" b="1" dirty="0">
                <a:solidFill>
                  <a:schemeClr val="accent2"/>
                </a:solidFill>
              </a:rPr>
              <a:t> </a:t>
            </a:r>
            <a:r>
              <a:rPr lang="it-IT" sz="2000" b="1" dirty="0" err="1">
                <a:solidFill>
                  <a:schemeClr val="accent2"/>
                </a:solidFill>
              </a:rPr>
              <a:t>is</a:t>
            </a:r>
            <a:r>
              <a:rPr lang="it-IT" sz="2000" b="1" dirty="0">
                <a:solidFill>
                  <a:schemeClr val="accent2"/>
                </a:solidFill>
              </a:rPr>
              <a:t> the best </a:t>
            </a:r>
            <a:r>
              <a:rPr lang="it-IT" sz="2000" b="1" dirty="0" err="1">
                <a:solidFill>
                  <a:schemeClr val="accent2"/>
                </a:solidFill>
              </a:rPr>
              <a:t>investment</a:t>
            </a:r>
            <a:r>
              <a:rPr lang="it-IT" sz="2000" b="1" dirty="0">
                <a:solidFill>
                  <a:schemeClr val="accent2"/>
                </a:solidFill>
              </a:rPr>
              <a:t> of </a:t>
            </a:r>
            <a:r>
              <a:rPr lang="it-IT" sz="2000" b="1" dirty="0" err="1">
                <a:solidFill>
                  <a:schemeClr val="accent2"/>
                </a:solidFill>
              </a:rPr>
              <a:t>your</a:t>
            </a:r>
            <a:r>
              <a:rPr lang="it-IT" sz="2000" b="1" dirty="0">
                <a:solidFill>
                  <a:schemeClr val="accent2"/>
                </a:solidFill>
              </a:rPr>
              <a:t> time </a:t>
            </a:r>
            <a:r>
              <a:rPr lang="it-IT" sz="2000" b="1" dirty="0" err="1">
                <a:solidFill>
                  <a:schemeClr val="accent2"/>
                </a:solidFill>
              </a:rPr>
              <a:t>during</a:t>
            </a:r>
            <a:r>
              <a:rPr lang="it-IT" sz="2000" b="1" dirty="0">
                <a:solidFill>
                  <a:schemeClr val="accent2"/>
                </a:solidFill>
              </a:rPr>
              <a:t> a </a:t>
            </a:r>
            <a:r>
              <a:rPr lang="it-IT" sz="2000" b="1" dirty="0" err="1">
                <a:solidFill>
                  <a:schemeClr val="accent2"/>
                </a:solidFill>
              </a:rPr>
              <a:t>PhD</a:t>
            </a:r>
            <a:r>
              <a:rPr lang="it-IT" sz="2000" b="1" dirty="0">
                <a:solidFill>
                  <a:schemeClr val="accent2"/>
                </a:solidFill>
              </a:rPr>
              <a:t>?</a:t>
            </a:r>
            <a:endParaRPr lang="en-GB" sz="2000" b="1" dirty="0">
              <a:solidFill>
                <a:schemeClr val="accent2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fr-FR" sz="1000" dirty="0"/>
          </a:p>
        </p:txBody>
      </p:sp>
      <p:pic>
        <p:nvPicPr>
          <p:cNvPr id="14" name="Content Placeholder 13" descr="A Bosse Les Imprimeurs en Taille-Douce 164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062" y="986456"/>
            <a:ext cx="3358357" cy="2664296"/>
          </a:xfrm>
        </p:spPr>
      </p:pic>
      <p:pic>
        <p:nvPicPr>
          <p:cNvPr id="51208" name="Picture 8" descr="C:\Users\INGRID DE SMET\AppData\Local\Microsoft\Windows\Temporary Internet Files\Content.IE5\HNTR32P3\MC9002907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929066"/>
            <a:ext cx="2445625" cy="178595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46784"/>
      </p:ext>
    </p:extLst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56248"/>
            <a:ext cx="7772400" cy="792163"/>
          </a:xfrm>
        </p:spPr>
        <p:txBody>
          <a:bodyPr/>
          <a:lstStyle/>
          <a:p>
            <a:r>
              <a:rPr lang="cy-GB" sz="2800" dirty="0">
                <a:solidFill>
                  <a:schemeClr val="accent2"/>
                </a:solidFill>
              </a:rPr>
              <a:t>How does one get published?</a:t>
            </a:r>
            <a:br>
              <a:rPr lang="fr-FR" sz="2800" dirty="0">
                <a:solidFill>
                  <a:schemeClr val="accent2"/>
                </a:solidFill>
              </a:rPr>
            </a:br>
            <a:endParaRPr lang="en-GB" sz="2800" dirty="0">
              <a:solidFill>
                <a:schemeClr val="accent2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731" y="980728"/>
            <a:ext cx="8238664" cy="473394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Respond to calls for papers to conferences, and get published in the proceedings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Be selective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Do the organisers have a publisher lined up?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Ask about any restrictions / guide-lines / time-frame</a:t>
            </a:r>
          </a:p>
          <a:p>
            <a:pPr lvl="1"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Organise your own conference and edit the proceedings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You will need to approach publishers with a proposal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You may need subsidies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Very time-consuming</a:t>
            </a:r>
          </a:p>
          <a:p>
            <a:pPr>
              <a:lnSpc>
                <a:spcPct val="80000"/>
              </a:lnSpc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Book reviews: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Make it known your supervisor or other academics that you’re interested in writing book reviews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Check ‘Books received’ sections in journals and websites which post messages looking for reviewers (e.g</a:t>
            </a:r>
            <a:r>
              <a:rPr lang="en-GB" sz="2000" dirty="0">
                <a:solidFill>
                  <a:srgbClr val="FF6600"/>
                </a:solidFill>
              </a:rPr>
              <a:t>.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www.h-net.org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000" dirty="0"/>
              <a:t>)</a:t>
            </a:r>
          </a:p>
          <a:p>
            <a:pPr>
              <a:lnSpc>
                <a:spcPct val="80000"/>
              </a:lnSpc>
              <a:buNone/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  <a:buNone/>
            </a:pPr>
            <a:endParaRPr lang="en-GB" sz="2000" dirty="0"/>
          </a:p>
          <a:p>
            <a:pPr>
              <a:lnSpc>
                <a:spcPct val="80000"/>
              </a:lnSpc>
              <a:buNone/>
            </a:pPr>
            <a:endParaRPr lang="en-GB" sz="2000" dirty="0"/>
          </a:p>
          <a:p>
            <a:pPr>
              <a:lnSpc>
                <a:spcPct val="80000"/>
              </a:lnSpc>
              <a:buNone/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071546"/>
            <a:ext cx="8286807" cy="5000660"/>
          </a:xfrm>
        </p:spPr>
        <p:txBody>
          <a:bodyPr/>
          <a:lstStyle/>
          <a:p>
            <a:r>
              <a:rPr lang="en-GB" dirty="0" err="1"/>
              <a:t>Encyclopedia</a:t>
            </a:r>
            <a:r>
              <a:rPr lang="en-GB" dirty="0"/>
              <a:t> articles etc.:</a:t>
            </a:r>
          </a:p>
          <a:p>
            <a:pPr lvl="1"/>
            <a:r>
              <a:rPr lang="en-GB" sz="2000" dirty="0"/>
              <a:t>Usually on commission; may be modestly paid</a:t>
            </a:r>
          </a:p>
          <a:p>
            <a:pPr lvl="1"/>
            <a:r>
              <a:rPr lang="en-GB" sz="2000" dirty="0"/>
              <a:t>Strict criteria; for a larger public</a:t>
            </a:r>
          </a:p>
          <a:p>
            <a:pPr lvl="1"/>
            <a:r>
              <a:rPr lang="en-GB" sz="2000" dirty="0"/>
              <a:t>Don’t “waste” your key findings here (keep for article)</a:t>
            </a:r>
          </a:p>
          <a:p>
            <a:pPr lvl="1">
              <a:buNone/>
            </a:pPr>
            <a:endParaRPr lang="en-GB" sz="1600" dirty="0"/>
          </a:p>
          <a:p>
            <a:r>
              <a:rPr lang="en-GB" dirty="0"/>
              <a:t>Articles in peer-reviewed journals (print or online)</a:t>
            </a:r>
          </a:p>
          <a:p>
            <a:pPr lvl="1">
              <a:buFontTx/>
              <a:buChar char="-"/>
            </a:pPr>
            <a:r>
              <a:rPr lang="en-GB" sz="2000" dirty="0"/>
              <a:t>Most prestigious (after a single-authored book)</a:t>
            </a:r>
          </a:p>
          <a:p>
            <a:pPr lvl="1">
              <a:buFontTx/>
              <a:buChar char="-"/>
            </a:pPr>
            <a:r>
              <a:rPr lang="en-GB" sz="2000" dirty="0">
                <a:solidFill>
                  <a:srgbClr val="FF0000"/>
                </a:solidFill>
              </a:rPr>
              <a:t>Choose the right journal </a:t>
            </a:r>
            <a:r>
              <a:rPr lang="en-GB" sz="2000" dirty="0"/>
              <a:t>(quality/prestige, fit, distribution and access, language, intended readership, interdisciplinarity...)</a:t>
            </a:r>
          </a:p>
          <a:p>
            <a:pPr lvl="1">
              <a:buFontTx/>
              <a:buChar char="-"/>
            </a:pPr>
            <a:r>
              <a:rPr lang="en-GB" sz="2000" dirty="0"/>
              <a:t>Ask supervisor(s)/mentors/thesis examiners for advice </a:t>
            </a:r>
          </a:p>
          <a:p>
            <a:pPr lvl="1">
              <a:buFontTx/>
              <a:buChar char="-"/>
            </a:pPr>
            <a:r>
              <a:rPr lang="en-GB" sz="2000" dirty="0"/>
              <a:t>Always submit article in accordance with journal’s stylesheet / guidelines for authors</a:t>
            </a:r>
          </a:p>
          <a:p>
            <a:pPr lvl="1">
              <a:buFontTx/>
              <a:buChar char="-"/>
            </a:pPr>
            <a:r>
              <a:rPr lang="en-GB" sz="2000" dirty="0"/>
              <a:t>Expect to wait (peer-review process + there may be a queue)</a:t>
            </a:r>
          </a:p>
          <a:p>
            <a:pPr lvl="1">
              <a:buFontTx/>
              <a:buChar char="-"/>
            </a:pPr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674001" cy="666734"/>
          </a:xfrm>
        </p:spPr>
        <p:txBody>
          <a:bodyPr/>
          <a:lstStyle/>
          <a:p>
            <a:r>
              <a:rPr lang="cy-GB" sz="2800" dirty="0">
                <a:solidFill>
                  <a:schemeClr val="accent2"/>
                </a:solidFill>
              </a:rPr>
              <a:t>How does one get published?</a:t>
            </a:r>
            <a:r>
              <a:rPr lang="fr-FR" sz="2800" dirty="0">
                <a:solidFill>
                  <a:schemeClr val="accent2"/>
                </a:solidFill>
              </a:rPr>
              <a:t> </a:t>
            </a:r>
            <a:r>
              <a:rPr lang="cy-GB" sz="2800" dirty="0">
                <a:solidFill>
                  <a:schemeClr val="accent2"/>
                </a:solidFill>
              </a:rPr>
              <a:t>(cont’d)</a:t>
            </a:r>
            <a:br>
              <a:rPr lang="fr-FR" sz="2800" dirty="0">
                <a:solidFill>
                  <a:schemeClr val="accent2"/>
                </a:solidFill>
              </a:rPr>
            </a:br>
            <a:endParaRPr lang="en-GB" sz="28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64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150" y="1556792"/>
            <a:ext cx="8286807" cy="3581590"/>
          </a:xfrm>
        </p:spPr>
        <p:txBody>
          <a:bodyPr/>
          <a:lstStyle/>
          <a:p>
            <a:pPr marL="457200" lvl="1" indent="0">
              <a:buNone/>
            </a:pPr>
            <a:r>
              <a:rPr lang="en-GB" sz="2600" dirty="0">
                <a:solidFill>
                  <a:srgbClr val="FF0000"/>
                </a:solidFill>
                <a:latin typeface="+mj-lt"/>
              </a:rPr>
              <a:t>The peer review process</a:t>
            </a:r>
            <a:r>
              <a:rPr lang="en-GB" sz="2600" dirty="0">
                <a:solidFill>
                  <a:srgbClr val="FF0000"/>
                </a:solidFill>
              </a:rPr>
              <a:t>: </a:t>
            </a:r>
          </a:p>
          <a:p>
            <a:pPr lvl="1">
              <a:buFontTx/>
              <a:buChar char="-"/>
            </a:pPr>
            <a:r>
              <a:rPr lang="en-GB" sz="2200" dirty="0"/>
              <a:t>Be prepared for frank/brutal/contradictory feedback from reviewers </a:t>
            </a:r>
          </a:p>
          <a:p>
            <a:pPr lvl="1">
              <a:buFontTx/>
              <a:buChar char="-"/>
            </a:pPr>
            <a:r>
              <a:rPr lang="en-GB" sz="2200" dirty="0"/>
              <a:t>Be prepared to make changes/rewrite completely</a:t>
            </a:r>
          </a:p>
          <a:p>
            <a:pPr lvl="1">
              <a:buFontTx/>
              <a:buChar char="-"/>
            </a:pPr>
            <a:r>
              <a:rPr lang="en-GB" sz="2200" dirty="0"/>
              <a:t>Be prepared to wait (especially for peer-reviewed journals and chapters in edited volumes)</a:t>
            </a:r>
          </a:p>
          <a:p>
            <a:pPr lvl="1">
              <a:buFontTx/>
              <a:buChar char="-"/>
            </a:pPr>
            <a:r>
              <a:rPr lang="en-GB" sz="2200" dirty="0"/>
              <a:t>What if my article is rejected? </a:t>
            </a:r>
            <a:r>
              <a:rPr lang="en-GB" sz="2200" dirty="0">
                <a:sym typeface="Wingdings" pitchFamily="2" charset="2"/>
              </a:rPr>
              <a:t> </a:t>
            </a:r>
            <a:r>
              <a:rPr lang="en-GB" sz="2200" i="1" dirty="0"/>
              <a:t>Don’t be discouraged!</a:t>
            </a:r>
            <a:endParaRPr lang="en-GB" sz="22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749075"/>
            <a:ext cx="7674001" cy="666734"/>
          </a:xfrm>
        </p:spPr>
        <p:txBody>
          <a:bodyPr/>
          <a:lstStyle/>
          <a:p>
            <a:r>
              <a:rPr lang="cy-GB" sz="2800" dirty="0">
                <a:solidFill>
                  <a:schemeClr val="accent2"/>
                </a:solidFill>
              </a:rPr>
              <a:t>How does one get published?(cont’d)</a:t>
            </a:r>
            <a:br>
              <a:rPr lang="fr-FR" sz="2800" dirty="0">
                <a:solidFill>
                  <a:schemeClr val="accent2"/>
                </a:solidFill>
              </a:rPr>
            </a:br>
            <a:endParaRPr lang="en-GB" sz="28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33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150" y="1556792"/>
            <a:ext cx="8286807" cy="3581590"/>
          </a:xfrm>
        </p:spPr>
        <p:txBody>
          <a:bodyPr/>
          <a:lstStyle/>
          <a:p>
            <a:pPr marL="457200" lvl="1" indent="0">
              <a:buNone/>
            </a:pPr>
            <a:r>
              <a:rPr lang="en-GB" sz="2600" dirty="0">
                <a:solidFill>
                  <a:srgbClr val="FF0000"/>
                </a:solidFill>
                <a:latin typeface="+mj-lt"/>
              </a:rPr>
              <a:t>The peer review process</a:t>
            </a:r>
            <a:r>
              <a:rPr lang="en-GB" sz="2600" dirty="0">
                <a:solidFill>
                  <a:srgbClr val="FF0000"/>
                </a:solidFill>
              </a:rPr>
              <a:t> </a:t>
            </a:r>
          </a:p>
          <a:p>
            <a:pPr lvl="1">
              <a:buFontTx/>
              <a:buChar char="-"/>
            </a:pPr>
            <a:r>
              <a:rPr lang="en-GB" sz="2200" dirty="0"/>
              <a:t>Be prepared for frank/brutal/contradictory feedback from reviewers </a:t>
            </a:r>
          </a:p>
          <a:p>
            <a:pPr lvl="1">
              <a:buFontTx/>
              <a:buChar char="-"/>
            </a:pPr>
            <a:r>
              <a:rPr lang="en-GB" sz="2200" dirty="0"/>
              <a:t>Be prepared to make changes/rewrite completely</a:t>
            </a:r>
          </a:p>
          <a:p>
            <a:pPr lvl="1">
              <a:buFontTx/>
              <a:buChar char="-"/>
            </a:pPr>
            <a:r>
              <a:rPr lang="en-GB" sz="2200" dirty="0"/>
              <a:t>Be prepared to wait (especially for peer-reviewed journals and chapters in edited volumes)</a:t>
            </a:r>
          </a:p>
          <a:p>
            <a:pPr lvl="1">
              <a:buFontTx/>
              <a:buChar char="-"/>
            </a:pPr>
            <a:r>
              <a:rPr lang="en-GB" sz="2200" dirty="0"/>
              <a:t>What if my article is rejected? </a:t>
            </a:r>
            <a:r>
              <a:rPr lang="en-GB" sz="2200" dirty="0">
                <a:sym typeface="Wingdings" pitchFamily="2" charset="2"/>
              </a:rPr>
              <a:t> </a:t>
            </a:r>
            <a:r>
              <a:rPr lang="en-GB" sz="2200" i="1" dirty="0"/>
              <a:t>Don’t be discouraged!</a:t>
            </a:r>
            <a:endParaRPr lang="en-GB" sz="22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46552" y="746308"/>
            <a:ext cx="7674001" cy="666734"/>
          </a:xfrm>
        </p:spPr>
        <p:txBody>
          <a:bodyPr/>
          <a:lstStyle/>
          <a:p>
            <a:r>
              <a:rPr lang="cy-GB" sz="2800" dirty="0">
                <a:solidFill>
                  <a:schemeClr val="accent2"/>
                </a:solidFill>
              </a:rPr>
              <a:t>How does one get published?(cont’d)</a:t>
            </a:r>
            <a:br>
              <a:rPr lang="fr-FR" sz="2800" dirty="0">
                <a:solidFill>
                  <a:schemeClr val="accent2"/>
                </a:solidFill>
              </a:rPr>
            </a:br>
            <a:endParaRPr lang="en-GB" sz="28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1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500042"/>
            <a:ext cx="1080473" cy="1772946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428604"/>
            <a:ext cx="7745439" cy="666734"/>
          </a:xfrm>
        </p:spPr>
        <p:txBody>
          <a:bodyPr/>
          <a:lstStyle/>
          <a:p>
            <a:r>
              <a:rPr lang="cy-GB" dirty="0">
                <a:solidFill>
                  <a:schemeClr val="accent2"/>
                </a:solidFill>
              </a:rPr>
              <a:t>Things to consider:</a:t>
            </a:r>
            <a:endParaRPr lang="en-GB" sz="6600" dirty="0">
              <a:solidFill>
                <a:schemeClr val="accent2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59"/>
            <a:ext cx="7215238" cy="464347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Your audience</a:t>
            </a:r>
            <a:r>
              <a:rPr lang="en-GB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who is it intended for? Is your product well-matched to the target audience of the collection / journal / series / publisher?</a:t>
            </a:r>
          </a:p>
          <a:p>
            <a:pPr lvl="1"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Distribution and access </a:t>
            </a:r>
          </a:p>
          <a:p>
            <a:pPr lvl="1">
              <a:lnSpc>
                <a:spcPct val="80000"/>
              </a:lnSpc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2000" dirty="0"/>
              <a:t>national vs. international; academic vs. broad public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 print/online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 Who owns the rights? (Open Access issues)</a:t>
            </a:r>
          </a:p>
          <a:p>
            <a:pPr lvl="1"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cy-GB" sz="2000" b="1" dirty="0">
                <a:solidFill>
                  <a:schemeClr val="accent5">
                    <a:lumMod val="50000"/>
                  </a:schemeClr>
                </a:solidFill>
              </a:rPr>
              <a:t>Quality</a:t>
            </a:r>
            <a:r>
              <a:rPr lang="cy-GB" sz="2000" dirty="0"/>
              <a:t> of the journal / publisher</a:t>
            </a:r>
          </a:p>
          <a:p>
            <a:pPr lvl="1">
              <a:lnSpc>
                <a:spcPct val="80000"/>
              </a:lnSpc>
            </a:pPr>
            <a:r>
              <a:rPr lang="cy-GB" sz="2000" dirty="0"/>
              <a:t>Refereed / Peer reviewed? Citationality?</a:t>
            </a:r>
          </a:p>
          <a:p>
            <a:pPr lvl="1">
              <a:lnSpc>
                <a:spcPct val="80000"/>
              </a:lnSpc>
            </a:pPr>
            <a:endParaRPr lang="fr-FR" sz="2000" dirty="0"/>
          </a:p>
          <a:p>
            <a:pPr>
              <a:lnSpc>
                <a:spcPct val="80000"/>
              </a:lnSpc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Language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endParaRPr lang="en-GB" sz="2000" dirty="0"/>
          </a:p>
          <a:p>
            <a:pPr lvl="1">
              <a:lnSpc>
                <a:spcPct val="80000"/>
              </a:lnSpc>
            </a:pPr>
            <a:r>
              <a:rPr lang="en-GB" sz="2000" dirty="0"/>
              <a:t>English vs. other languages? Will you need help from a native speaker?</a:t>
            </a:r>
            <a:endParaRPr lang="fr-FR" sz="2000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endParaRPr lang="cy-GB" sz="2000" dirty="0"/>
          </a:p>
          <a:p>
            <a:pPr>
              <a:lnSpc>
                <a:spcPct val="80000"/>
              </a:lnSpc>
            </a:pPr>
            <a:endParaRPr lang="cy-GB" sz="2000" dirty="0"/>
          </a:p>
          <a:p>
            <a:pPr>
              <a:lnSpc>
                <a:spcPct val="80000"/>
              </a:lnSpc>
              <a:buFontTx/>
              <a:buNone/>
            </a:pPr>
            <a:endParaRPr lang="en-GB" sz="2000" dirty="0"/>
          </a:p>
          <a:p>
            <a:pPr>
              <a:lnSpc>
                <a:spcPct val="80000"/>
              </a:lnSpc>
              <a:buFont typeface="Wingdings" pitchFamily="2" charset="2"/>
              <a:buChar char="F"/>
            </a:pPr>
            <a:endParaRPr lang="en-GB" sz="20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895" y="6087083"/>
            <a:ext cx="2599500" cy="77091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Working with mss Powerpoint 07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Monotype Corsiva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Working with mss Powerpoint 07</Template>
  <TotalTime>2233</TotalTime>
  <Words>1029</Words>
  <Application>Microsoft Macintosh PowerPoint</Application>
  <PresentationFormat>On-screen Show (4:3)</PresentationFormat>
  <Paragraphs>161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Monotype Corsiva</vt:lpstr>
      <vt:lpstr>Times New Roman</vt:lpstr>
      <vt:lpstr>Wingdings</vt:lpstr>
      <vt:lpstr>Working with mss Powerpoint 07</vt:lpstr>
      <vt:lpstr>Getting published</vt:lpstr>
      <vt:lpstr>Let’s start (discuss for 5 minutes)</vt:lpstr>
      <vt:lpstr>Why publish?</vt:lpstr>
      <vt:lpstr>What kind of publication?</vt:lpstr>
      <vt:lpstr>How does one get published? </vt:lpstr>
      <vt:lpstr>How does one get published? (cont’d) </vt:lpstr>
      <vt:lpstr>How does one get published?(cont’d) </vt:lpstr>
      <vt:lpstr>How does one get published?(cont’d) </vt:lpstr>
      <vt:lpstr>Things to consider:</vt:lpstr>
      <vt:lpstr>Sharing one’s published work</vt:lpstr>
      <vt:lpstr>Print or on-line?</vt:lpstr>
      <vt:lpstr>Publishing ‘The Book’</vt:lpstr>
      <vt:lpstr>Publishing the “book”? (cont’d) </vt:lpstr>
      <vt:lpstr> Do’s and don’ts</vt:lpstr>
      <vt:lpstr>Remember...</vt:lpstr>
    </vt:vector>
  </TitlesOfParts>
  <Company>DELLNBX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published</dc:title>
  <dc:creator>INGRID DE SMET</dc:creator>
  <cp:lastModifiedBy>Sara Miglietti</cp:lastModifiedBy>
  <cp:revision>32</cp:revision>
  <cp:lastPrinted>2001-12-07T16:14:49Z</cp:lastPrinted>
  <dcterms:created xsi:type="dcterms:W3CDTF">2010-05-12T20:38:52Z</dcterms:created>
  <dcterms:modified xsi:type="dcterms:W3CDTF">2019-05-24T12:51:25Z</dcterms:modified>
</cp:coreProperties>
</file>