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64" r:id="rId2"/>
    <p:sldId id="256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361" r:id="rId11"/>
    <p:sldId id="265" r:id="rId12"/>
    <p:sldId id="362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363" r:id="rId22"/>
    <p:sldId id="278" r:id="rId23"/>
    <p:sldId id="279" r:id="rId24"/>
    <p:sldId id="280" r:id="rId25"/>
    <p:sldId id="282" r:id="rId26"/>
    <p:sldId id="283" r:id="rId27"/>
    <p:sldId id="284" r:id="rId28"/>
    <p:sldId id="285" r:id="rId29"/>
    <p:sldId id="286" r:id="rId30"/>
    <p:sldId id="290" r:id="rId31"/>
    <p:sldId id="293" r:id="rId32"/>
    <p:sldId id="294" r:id="rId33"/>
    <p:sldId id="295" r:id="rId34"/>
    <p:sldId id="296" r:id="rId35"/>
    <p:sldId id="297" r:id="rId36"/>
    <p:sldId id="298" r:id="rId37"/>
    <p:sldId id="299" r:id="rId38"/>
    <p:sldId id="300" r:id="rId39"/>
    <p:sldId id="301" r:id="rId40"/>
    <p:sldId id="302" r:id="rId41"/>
    <p:sldId id="303" r:id="rId42"/>
    <p:sldId id="304" r:id="rId43"/>
    <p:sldId id="305" r:id="rId44"/>
    <p:sldId id="306" r:id="rId45"/>
    <p:sldId id="307" r:id="rId46"/>
    <p:sldId id="308" r:id="rId47"/>
    <p:sldId id="309" r:id="rId48"/>
    <p:sldId id="310" r:id="rId49"/>
    <p:sldId id="311" r:id="rId50"/>
    <p:sldId id="313" r:id="rId51"/>
    <p:sldId id="314" r:id="rId52"/>
    <p:sldId id="315" r:id="rId53"/>
    <p:sldId id="316" r:id="rId54"/>
    <p:sldId id="317" r:id="rId55"/>
    <p:sldId id="318" r:id="rId56"/>
    <p:sldId id="319" r:id="rId57"/>
    <p:sldId id="320" r:id="rId58"/>
    <p:sldId id="321" r:id="rId59"/>
    <p:sldId id="324" r:id="rId60"/>
    <p:sldId id="332" r:id="rId61"/>
    <p:sldId id="335" r:id="rId62"/>
    <p:sldId id="336" r:id="rId63"/>
    <p:sldId id="337" r:id="rId64"/>
    <p:sldId id="338" r:id="rId65"/>
    <p:sldId id="339" r:id="rId66"/>
    <p:sldId id="340" r:id="rId67"/>
    <p:sldId id="341" r:id="rId68"/>
    <p:sldId id="342" r:id="rId69"/>
    <p:sldId id="343" r:id="rId70"/>
    <p:sldId id="344" r:id="rId71"/>
    <p:sldId id="345" r:id="rId72"/>
    <p:sldId id="346" r:id="rId73"/>
    <p:sldId id="347" r:id="rId74"/>
    <p:sldId id="348" r:id="rId75"/>
    <p:sldId id="349" r:id="rId76"/>
    <p:sldId id="350" r:id="rId77"/>
    <p:sldId id="351" r:id="rId78"/>
    <p:sldId id="352" r:id="rId79"/>
    <p:sldId id="353" r:id="rId80"/>
    <p:sldId id="354" r:id="rId81"/>
    <p:sldId id="355" r:id="rId82"/>
    <p:sldId id="356" r:id="rId83"/>
    <p:sldId id="357" r:id="rId84"/>
    <p:sldId id="358" r:id="rId85"/>
    <p:sldId id="359" r:id="rId86"/>
    <p:sldId id="360" r:id="rId87"/>
  </p:sldIdLst>
  <p:sldSz cx="10680700" cy="75565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 &amp; basics" id="{063F9CB7-AE35-4F44-A431-EEA38A27CEB8}">
          <p14:sldIdLst>
            <p14:sldId id="364"/>
            <p14:sldId id="256"/>
            <p14:sldId id="258"/>
            <p14:sldId id="260"/>
            <p14:sldId id="259"/>
            <p14:sldId id="261"/>
            <p14:sldId id="262"/>
            <p14:sldId id="263"/>
            <p14:sldId id="264"/>
            <p14:sldId id="361"/>
            <p14:sldId id="265"/>
            <p14:sldId id="362"/>
            <p14:sldId id="270"/>
            <p14:sldId id="271"/>
            <p14:sldId id="272"/>
            <p14:sldId id="273"/>
            <p14:sldId id="274"/>
            <p14:sldId id="275"/>
            <p14:sldId id="276"/>
            <p14:sldId id="277"/>
            <p14:sldId id="363"/>
            <p14:sldId id="278"/>
            <p14:sldId id="279"/>
            <p14:sldId id="280"/>
            <p14:sldId id="282"/>
            <p14:sldId id="283"/>
            <p14:sldId id="284"/>
            <p14:sldId id="285"/>
            <p14:sldId id="286"/>
            <p14:sldId id="290"/>
          </p14:sldIdLst>
        </p14:section>
        <p14:section name="Goals" id="{9BF5DE95-3C5D-4624-973F-5F23BF9AAF10}">
          <p14:sldIdLst>
            <p14:sldId id="293"/>
            <p14:sldId id="294"/>
            <p14:sldId id="295"/>
            <p14:sldId id="296"/>
            <p14:sldId id="297"/>
            <p14:sldId id="298"/>
            <p14:sldId id="299"/>
            <p14:sldId id="300"/>
            <p14:sldId id="301"/>
            <p14:sldId id="302"/>
          </p14:sldIdLst>
        </p14:section>
        <p14:section name="Reports" id="{EEBA8E0E-4793-4317-BA4F-8636F8778435}">
          <p14:sldIdLst>
            <p14:sldId id="303"/>
            <p14:sldId id="304"/>
            <p14:sldId id="305"/>
            <p14:sldId id="306"/>
            <p14:sldId id="307"/>
            <p14:sldId id="308"/>
            <p14:sldId id="309"/>
            <p14:sldId id="310"/>
            <p14:sldId id="311"/>
            <p14:sldId id="313"/>
          </p14:sldIdLst>
        </p14:section>
        <p14:section name="Dashboards, emails etc." id="{A79F3E32-6FA5-4775-9164-6ACFF5A41372}">
          <p14:sldIdLst>
            <p14:sldId id="314"/>
            <p14:sldId id="315"/>
            <p14:sldId id="316"/>
            <p14:sldId id="317"/>
            <p14:sldId id="318"/>
            <p14:sldId id="319"/>
            <p14:sldId id="320"/>
            <p14:sldId id="321"/>
            <p14:sldId id="324"/>
            <p14:sldId id="332"/>
          </p14:sldIdLst>
        </p14:section>
        <p14:section name="Advanced" id="{C3A0F75B-F6E9-49E9-80A8-8BA341117798}">
          <p14:sldIdLst>
            <p14:sldId id="335"/>
            <p14:sldId id="336"/>
            <p14:sldId id="337"/>
            <p14:sldId id="338"/>
            <p14:sldId id="339"/>
            <p14:sldId id="340"/>
            <p14:sldId id="341"/>
            <p14:sldId id="342"/>
            <p14:sldId id="343"/>
            <p14:sldId id="344"/>
            <p14:sldId id="345"/>
            <p14:sldId id="346"/>
            <p14:sldId id="347"/>
            <p14:sldId id="348"/>
            <p14:sldId id="349"/>
            <p14:sldId id="350"/>
            <p14:sldId id="351"/>
            <p14:sldId id="352"/>
            <p14:sldId id="353"/>
            <p14:sldId id="354"/>
            <p14:sldId id="355"/>
            <p14:sldId id="356"/>
            <p14:sldId id="357"/>
            <p14:sldId id="358"/>
            <p14:sldId id="359"/>
            <p14:sldId id="36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016">
          <p15:clr>
            <a:srgbClr val="A4A3A4"/>
          </p15:clr>
        </p15:guide>
        <p15:guide id="2" pos="23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3" d="100"/>
          <a:sy n="93" d="100"/>
        </p:scale>
        <p:origin x="1674" y="84"/>
      </p:cViewPr>
      <p:guideLst>
        <p:guide orient="horz" pos="3016"/>
        <p:guide pos="23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theme" Target="theme/theme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presProps" Target="presProps.xml"/><Relationship Id="rId9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2450" y="2974705"/>
            <a:ext cx="6261100" cy="20525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4900" y="5426288"/>
            <a:ext cx="5156200" cy="244714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8523B-E035-4CAE-A96A-58211FC229D1}" type="datetimeFigureOut">
              <a:rPr lang="en-US" smtClean="0"/>
              <a:t>10/11/2013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8523B-E035-4CAE-A96A-58211FC229D1}" type="datetimeFigureOut">
              <a:rPr lang="en-US" smtClean="0"/>
              <a:t>10/11/2013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340350" y="536423"/>
            <a:ext cx="1657350" cy="114067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68300" y="536423"/>
            <a:ext cx="4849283" cy="1140672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8523B-E035-4CAE-A96A-58211FC229D1}" type="datetimeFigureOut">
              <a:rPr lang="en-US" smtClean="0"/>
              <a:t>10/11/2013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8523B-E035-4CAE-A96A-58211FC229D1}" type="datetimeFigureOut">
              <a:rPr lang="en-US" smtClean="0"/>
              <a:t>10/11/2013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863" y="6153339"/>
            <a:ext cx="6261100" cy="190186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863" y="4058633"/>
            <a:ext cx="6261100" cy="209470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8523B-E035-4CAE-A96A-58211FC229D1}" type="datetimeFigureOut">
              <a:rPr lang="en-US" smtClean="0"/>
              <a:t>10/11/2013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8300" y="2234355"/>
            <a:ext cx="3253317" cy="631958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44383" y="2234355"/>
            <a:ext cx="3253317" cy="631958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8523B-E035-4CAE-A96A-58211FC229D1}" type="datetimeFigureOut">
              <a:rPr lang="en-US" smtClean="0"/>
              <a:t>10/11/2013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8300" y="2143474"/>
            <a:ext cx="3254596" cy="89329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8300" y="3036771"/>
            <a:ext cx="3254596" cy="551716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741827" y="2143474"/>
            <a:ext cx="3255874" cy="89329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741827" y="3036771"/>
            <a:ext cx="3255874" cy="551716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8523B-E035-4CAE-A96A-58211FC229D1}" type="datetimeFigureOut">
              <a:rPr lang="en-US" smtClean="0"/>
              <a:t>10/11/2013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8523B-E035-4CAE-A96A-58211FC229D1}" type="datetimeFigureOut">
              <a:rPr lang="en-US" smtClean="0"/>
              <a:t>10/11/2013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8523B-E035-4CAE-A96A-58211FC229D1}" type="datetimeFigureOut">
              <a:rPr lang="en-US" smtClean="0"/>
              <a:t>10/11/2013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8301" y="381259"/>
            <a:ext cx="2423363" cy="162256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79901" y="381259"/>
            <a:ext cx="4117799" cy="817268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8301" y="2003825"/>
            <a:ext cx="2423363" cy="655011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8523B-E035-4CAE-A96A-58211FC229D1}" type="datetimeFigureOut">
              <a:rPr lang="en-US" smtClean="0"/>
              <a:t>10/11/2013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3788" y="6703060"/>
            <a:ext cx="4419600" cy="79133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443788" y="855615"/>
            <a:ext cx="4419600" cy="574548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3788" y="7494394"/>
            <a:ext cx="4419600" cy="11238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8523B-E035-4CAE-A96A-58211FC229D1}" type="datetimeFigureOut">
              <a:rPr lang="en-US" smtClean="0"/>
              <a:t>10/11/2013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8300" y="383477"/>
            <a:ext cx="6629400" cy="15959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8300" y="2234355"/>
            <a:ext cx="6629400" cy="63195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8300" y="8875350"/>
            <a:ext cx="1718733" cy="5098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88523B-E035-4CAE-A96A-58211FC229D1}" type="datetimeFigureOut">
              <a:rPr lang="en-US" smtClean="0"/>
              <a:t>10/11/2013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16717" y="8875350"/>
            <a:ext cx="2332567" cy="5098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278967" y="8875350"/>
            <a:ext cx="1718733" cy="5098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7DFF54-6BA4-4515-87CA-28703F844993}" type="slidenum">
              <a:rPr lang="en-CA" smtClean="0"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google.com/analytics/" TargetMode="Externa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googleanalytics.netskills.biz/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9790" y="177850"/>
            <a:ext cx="1022513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We will start around 12:15</a:t>
            </a:r>
          </a:p>
          <a:p>
            <a:r>
              <a:rPr lang="en-GB" dirty="0" smtClean="0"/>
              <a:t>If you have not used google analytics </a:t>
            </a:r>
            <a:r>
              <a:rPr lang="en-GB" dirty="0"/>
              <a:t>before please visit </a:t>
            </a:r>
            <a:r>
              <a:rPr lang="en-GB" dirty="0">
                <a:hlinkClick r:id="rId2"/>
              </a:rPr>
              <a:t>www.google.com/analytics</a:t>
            </a:r>
            <a:r>
              <a:rPr lang="en-GB" dirty="0" smtClean="0">
                <a:hlinkClick r:id="rId2"/>
              </a:rPr>
              <a:t>/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Click on “create an account” in the top-right, then:</a:t>
            </a:r>
          </a:p>
          <a:p>
            <a:r>
              <a:rPr lang="en-GB" dirty="0"/>
              <a:t>	</a:t>
            </a:r>
            <a:r>
              <a:rPr lang="en-GB" dirty="0" smtClean="0"/>
              <a:t>If you have a google account, sign in</a:t>
            </a:r>
          </a:p>
          <a:p>
            <a:r>
              <a:rPr lang="en-GB" dirty="0"/>
              <a:t>	</a:t>
            </a:r>
            <a:r>
              <a:rPr lang="en-GB" dirty="0" smtClean="0"/>
              <a:t>If you don’t, click on “sign up” in the top-right, enter the information requested (I’d suggest using your Warwick e-mail address). You’ll then have to wait for an e-mail to arrive, click on the link within it to “verify”, then go back to </a:t>
            </a:r>
            <a:r>
              <a:rPr lang="en-GB" dirty="0">
                <a:hlinkClick r:id="rId2"/>
              </a:rPr>
              <a:t>www.google.com/analytics</a:t>
            </a:r>
            <a:r>
              <a:rPr lang="en-GB" dirty="0" smtClean="0">
                <a:hlinkClick r:id="rId2"/>
              </a:rPr>
              <a:t>/</a:t>
            </a:r>
            <a:r>
              <a:rPr lang="en-GB" dirty="0" smtClean="0"/>
              <a:t>, click on “create an account” and then sign in using your new details!!</a:t>
            </a:r>
          </a:p>
          <a:p>
            <a:endParaRPr lang="en-GB" dirty="0"/>
          </a:p>
          <a:p>
            <a:endParaRPr lang="en-GB" dirty="0"/>
          </a:p>
          <a:p>
            <a:endParaRPr lang="en-GB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4126" y="2693968"/>
            <a:ext cx="7019925" cy="481965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99790" y="2986162"/>
            <a:ext cx="288032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When you hit sign up on the following screen, you’ll see a long page including the details on the right. Fill in the boxes and submit, then leave your browser open on the next page.</a:t>
            </a:r>
          </a:p>
          <a:p>
            <a:endParaRPr lang="en-GB" dirty="0"/>
          </a:p>
          <a:p>
            <a:r>
              <a:rPr lang="en-GB" dirty="0" smtClean="0"/>
              <a:t>Note when you are filling this in that an “Account” can contain several “properties” (each property is a code, e.g. for a website or set of pages thereon).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0021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283" y="1041946"/>
            <a:ext cx="10386338" cy="570467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71798" y="177850"/>
            <a:ext cx="95770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Click on “admin” in the top right corner of google analytics, and the relationship of account to property to view becomes a little clearer…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8240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680700" cy="7543800"/>
          </a:xfrm>
          <a:prstGeom prst="rect">
            <a:avLst/>
          </a:prstGeom>
        </p:spPr>
      </p:pic>
      <p:sp>
        <p:nvSpPr>
          <p:cNvPr id="8" name="TextBox 2"/>
          <p:cNvSpPr txBox="1"/>
          <p:nvPr/>
        </p:nvSpPr>
        <p:spPr>
          <a:xfrm>
            <a:off x="1130300" y="304800"/>
            <a:ext cx="95504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35"/>
              </a:lnSpc>
            </a:pPr>
            <a:r>
              <a:rPr lang="en-CA" sz="1153" spc="-20" smtClean="0">
                <a:solidFill>
                  <a:srgbClr val="3A0E56"/>
                </a:solidFill>
                <a:latin typeface="Arial"/>
                <a:cs typeface="Arial"/>
              </a:rPr>
              <a:t>Getting the most from your Google Analytics</a:t>
            </a:r>
          </a:p>
          <a:p>
            <a:pPr>
              <a:lnSpc>
                <a:spcPts val="1435"/>
              </a:lnSpc>
            </a:pPr>
            <a:endParaRPr lang="en-CA" sz="124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117600" y="1320800"/>
            <a:ext cx="9563100" cy="660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080"/>
              </a:lnSpc>
            </a:pPr>
            <a:r>
              <a:rPr lang="en-CA" sz="3327" b="1" spc="-20" smtClean="0">
                <a:solidFill>
                  <a:srgbClr val="4D1C65"/>
                </a:solidFill>
                <a:latin typeface="Arial Bold"/>
                <a:cs typeface="Arial Bold"/>
              </a:rPr>
              <a:t>Getting the helicopter view</a:t>
            </a:r>
          </a:p>
          <a:p>
            <a:pPr>
              <a:lnSpc>
                <a:spcPts val="4080"/>
              </a:lnSpc>
            </a:pPr>
            <a:endParaRPr lang="en-CA" sz="3566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117600" y="3543300"/>
            <a:ext cx="9563100" cy="736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105"/>
              </a:lnSpc>
            </a:pPr>
            <a:r>
              <a:rPr lang="en-CA" sz="3756" spc="-10" smtClean="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504" spc="-10" smtClean="0">
                <a:solidFill>
                  <a:srgbClr val="4D1C65"/>
                </a:solidFill>
                <a:latin typeface="Arial"/>
                <a:cs typeface="Arial"/>
              </a:rPr>
              <a:t> Standard report</a:t>
            </a:r>
          </a:p>
          <a:p>
            <a:pPr>
              <a:lnSpc>
                <a:spcPts val="3105"/>
              </a:lnSpc>
            </a:pPr>
            <a:endParaRPr lang="en-CA" sz="2713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117600" y="3962400"/>
            <a:ext cx="9563100" cy="736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105"/>
              </a:lnSpc>
            </a:pPr>
            <a:r>
              <a:rPr lang="en-CA" sz="3756" spc="-10" smtClean="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504" spc="-10" smtClean="0">
                <a:solidFill>
                  <a:srgbClr val="4D1C65"/>
                </a:solidFill>
                <a:latin typeface="Arial"/>
                <a:cs typeface="Arial"/>
              </a:rPr>
              <a:t> Custom report</a:t>
            </a:r>
          </a:p>
          <a:p>
            <a:pPr>
              <a:lnSpc>
                <a:spcPts val="3105"/>
              </a:lnSpc>
            </a:pPr>
            <a:endParaRPr lang="en-CA" sz="2724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117600" y="4381500"/>
            <a:ext cx="9563100" cy="736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160"/>
              </a:lnSpc>
            </a:pPr>
            <a:r>
              <a:rPr lang="en-CA" sz="3756" spc="-10" smtClean="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504" spc="-10" smtClean="0">
                <a:solidFill>
                  <a:srgbClr val="4D1C65"/>
                </a:solidFill>
                <a:latin typeface="Arial"/>
                <a:cs typeface="Arial"/>
              </a:rPr>
              <a:t> Dashboard</a:t>
            </a:r>
          </a:p>
          <a:p>
            <a:pPr>
              <a:lnSpc>
                <a:spcPts val="3160"/>
              </a:lnSpc>
            </a:pPr>
            <a:endParaRPr lang="en-CA" sz="2756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117600" y="4800600"/>
            <a:ext cx="9563100" cy="736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3756" smtClean="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504" smtClean="0">
                <a:solidFill>
                  <a:srgbClr val="4D1C65"/>
                </a:solidFill>
                <a:latin typeface="Arial"/>
                <a:cs typeface="Arial"/>
              </a:rPr>
              <a:t> Widget</a:t>
            </a:r>
          </a:p>
          <a:p>
            <a:pPr>
              <a:lnSpc>
                <a:spcPts val="3220"/>
              </a:lnSpc>
            </a:pPr>
            <a:endParaRPr lang="en-CA" sz="2801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788" y="609898"/>
            <a:ext cx="10554911" cy="6629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3488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680700" cy="7543800"/>
          </a:xfrm>
          <a:prstGeom prst="rect">
            <a:avLst/>
          </a:prstGeom>
        </p:spPr>
      </p:pic>
      <p:sp>
        <p:nvSpPr>
          <p:cNvPr id="13" name="TextBox 2"/>
          <p:cNvSpPr txBox="1"/>
          <p:nvPr/>
        </p:nvSpPr>
        <p:spPr>
          <a:xfrm>
            <a:off x="1130300" y="304800"/>
            <a:ext cx="95504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35"/>
              </a:lnSpc>
            </a:pPr>
            <a:r>
              <a:rPr lang="en-CA" sz="1153" spc="-20" smtClean="0">
                <a:solidFill>
                  <a:srgbClr val="3A0E56"/>
                </a:solidFill>
                <a:latin typeface="Arial"/>
                <a:cs typeface="Arial"/>
              </a:rPr>
              <a:t>Getting the most from your Google Analytics</a:t>
            </a:r>
          </a:p>
          <a:p>
            <a:pPr>
              <a:lnSpc>
                <a:spcPts val="1435"/>
              </a:lnSpc>
            </a:pPr>
            <a:endParaRPr lang="en-CA" sz="124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117600" y="1320800"/>
            <a:ext cx="9563100" cy="660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080"/>
              </a:lnSpc>
            </a:pPr>
            <a:r>
              <a:rPr lang="en-CA" sz="3327" b="1" spc="-20" smtClean="0">
                <a:solidFill>
                  <a:srgbClr val="4D1C65"/>
                </a:solidFill>
                <a:latin typeface="Arial Bold"/>
                <a:cs typeface="Arial Bold"/>
              </a:rPr>
              <a:t>Common metrics</a:t>
            </a:r>
          </a:p>
          <a:p>
            <a:pPr>
              <a:lnSpc>
                <a:spcPts val="4080"/>
              </a:lnSpc>
            </a:pPr>
            <a:endParaRPr lang="en-CA" sz="3566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117600" y="2438400"/>
            <a:ext cx="9563100" cy="736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3954" smtClean="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636" smtClean="0">
                <a:solidFill>
                  <a:srgbClr val="4D1C65"/>
                </a:solidFill>
                <a:latin typeface="Arial"/>
                <a:cs typeface="Arial"/>
              </a:rPr>
              <a:t> Visits</a:t>
            </a:r>
          </a:p>
          <a:p>
            <a:pPr>
              <a:lnSpc>
                <a:spcPts val="3220"/>
              </a:lnSpc>
            </a:pPr>
            <a:endParaRPr lang="en-CA" sz="2801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511300" y="2882900"/>
            <a:ext cx="9169400" cy="317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955"/>
              </a:lnSpc>
            </a:pPr>
            <a:r>
              <a:rPr lang="en-CA" sz="1586" spc="-10" smtClean="0">
                <a:solidFill>
                  <a:srgbClr val="000000"/>
                </a:solidFill>
                <a:latin typeface="Arial"/>
                <a:cs typeface="Arial"/>
              </a:rPr>
              <a:t>a period of interaction between a web browser and a web site</a:t>
            </a:r>
          </a:p>
          <a:p>
            <a:pPr>
              <a:lnSpc>
                <a:spcPts val="1955"/>
              </a:lnSpc>
            </a:pPr>
            <a:endParaRPr lang="en-CA" sz="1705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511300" y="3225800"/>
            <a:ext cx="9169400" cy="317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955"/>
              </a:lnSpc>
            </a:pPr>
            <a:r>
              <a:rPr lang="en-CA" sz="1586" spc="-10" smtClean="0">
                <a:solidFill>
                  <a:srgbClr val="000000"/>
                </a:solidFill>
                <a:latin typeface="Arial"/>
                <a:cs typeface="Arial"/>
              </a:rPr>
              <a:t>closing the browser or staying inactive for &gt;30 minutes ends the visit</a:t>
            </a:r>
          </a:p>
          <a:p>
            <a:pPr>
              <a:lnSpc>
                <a:spcPts val="1955"/>
              </a:lnSpc>
            </a:pPr>
            <a:endParaRPr lang="en-CA" sz="1705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117600" y="3568700"/>
            <a:ext cx="9563100" cy="736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105"/>
              </a:lnSpc>
            </a:pPr>
            <a:r>
              <a:rPr lang="en-CA" sz="3756" spc="-10" smtClean="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504" spc="-10" smtClean="0">
                <a:solidFill>
                  <a:srgbClr val="4D1C65"/>
                </a:solidFill>
                <a:latin typeface="Arial"/>
                <a:cs typeface="Arial"/>
              </a:rPr>
              <a:t> Unique Visitors</a:t>
            </a:r>
          </a:p>
          <a:p>
            <a:pPr>
              <a:lnSpc>
                <a:spcPts val="3105"/>
              </a:lnSpc>
            </a:pPr>
            <a:endParaRPr lang="en-CA" sz="2713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1511300" y="4000500"/>
            <a:ext cx="9169400" cy="317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955"/>
              </a:lnSpc>
            </a:pPr>
            <a:r>
              <a:rPr lang="en-CA" sz="1586" spc="-10" smtClean="0">
                <a:solidFill>
                  <a:srgbClr val="000000"/>
                </a:solidFill>
                <a:latin typeface="Arial"/>
                <a:cs typeface="Arial"/>
              </a:rPr>
              <a:t>counts each visitor only once during the selected date range</a:t>
            </a:r>
          </a:p>
          <a:p>
            <a:pPr>
              <a:lnSpc>
                <a:spcPts val="1955"/>
              </a:lnSpc>
            </a:pPr>
            <a:endParaRPr lang="en-CA" sz="1705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1511300" y="4305300"/>
            <a:ext cx="9169400" cy="647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586" spc="-10" smtClean="0">
                <a:solidFill>
                  <a:srgbClr val="000000"/>
                </a:solidFill>
                <a:latin typeface="Arial"/>
                <a:cs typeface="Arial"/>
              </a:rPr>
              <a:t>uniquely identified by a GA visitor cookie, assigns a random visitor ID to the user, combines it</a:t>
            </a:r>
            <a:r>
              <a:rPr lang="en-CA" sz="1705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705" smtClean="0">
                <a:solidFill>
                  <a:srgbClr val="000000"/>
                </a:solidFill>
                <a:latin typeface="Times New Roman"/>
              </a:rPr>
            </a:br>
            <a:r>
              <a:rPr lang="en-CA" sz="1586" spc="-10" smtClean="0">
                <a:solidFill>
                  <a:srgbClr val="000000"/>
                </a:solidFill>
                <a:latin typeface="Arial"/>
                <a:cs typeface="Arial"/>
              </a:rPr>
              <a:t>with timestamp of the visitor’s first visit</a:t>
            </a:r>
          </a:p>
          <a:p>
            <a:pPr>
              <a:lnSpc>
                <a:spcPts val="2300"/>
              </a:lnSpc>
            </a:pPr>
            <a:endParaRPr lang="en-CA" sz="1705">
              <a:solidFill>
                <a:srgbClr val="000000"/>
              </a:solidFill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1511300" y="4927600"/>
            <a:ext cx="9169400" cy="647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586" spc="-10" smtClean="0">
                <a:solidFill>
                  <a:srgbClr val="000000"/>
                </a:solidFill>
                <a:latin typeface="Arial"/>
                <a:cs typeface="Arial"/>
              </a:rPr>
              <a:t>if visitor A views a site 4 times during the selected date range, visitor B views the same site</a:t>
            </a:r>
            <a:r>
              <a:rPr lang="en-CA" sz="1705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705" smtClean="0">
                <a:solidFill>
                  <a:srgbClr val="000000"/>
                </a:solidFill>
                <a:latin typeface="Times New Roman"/>
              </a:rPr>
            </a:br>
            <a:r>
              <a:rPr lang="en-CA" sz="1586" spc="-10" smtClean="0">
                <a:solidFill>
                  <a:srgbClr val="000000"/>
                </a:solidFill>
                <a:latin typeface="Arial"/>
                <a:cs typeface="Arial"/>
              </a:rPr>
              <a:t>once, that’s 2 unique visitors</a:t>
            </a:r>
          </a:p>
          <a:p>
            <a:pPr>
              <a:lnSpc>
                <a:spcPts val="2300"/>
              </a:lnSpc>
            </a:pPr>
            <a:endParaRPr lang="en-CA" sz="1705">
              <a:solidFill>
                <a:srgbClr val="000000"/>
              </a:solidFill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1117600" y="5600700"/>
            <a:ext cx="9563100" cy="736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160"/>
              </a:lnSpc>
            </a:pPr>
            <a:r>
              <a:rPr lang="en-CA" sz="3756" spc="-10" smtClean="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504" spc="-10" smtClean="0">
                <a:solidFill>
                  <a:srgbClr val="4D1C65"/>
                </a:solidFill>
                <a:latin typeface="Arial"/>
                <a:cs typeface="Arial"/>
              </a:rPr>
              <a:t> Pageviews</a:t>
            </a:r>
          </a:p>
          <a:p>
            <a:pPr>
              <a:lnSpc>
                <a:spcPts val="3160"/>
              </a:lnSpc>
            </a:pPr>
            <a:endParaRPr lang="en-CA" sz="2756">
              <a:solidFill>
                <a:srgbClr val="000000"/>
              </a:solidFill>
            </a:endParaRPr>
          </a:p>
        </p:txBody>
      </p:sp>
      <p:sp>
        <p:nvSpPr>
          <p:cNvPr id="12" name="TextBox 12"/>
          <p:cNvSpPr txBox="1"/>
          <p:nvPr/>
        </p:nvSpPr>
        <p:spPr>
          <a:xfrm>
            <a:off x="1511300" y="6032500"/>
            <a:ext cx="9169400" cy="317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955"/>
              </a:lnSpc>
            </a:pPr>
            <a:r>
              <a:rPr lang="en-CA" sz="1586" spc="-10" smtClean="0">
                <a:solidFill>
                  <a:srgbClr val="000000"/>
                </a:solidFill>
                <a:latin typeface="Arial"/>
                <a:cs typeface="Arial"/>
              </a:rPr>
              <a:t>counts every time a page on a site loads</a:t>
            </a:r>
          </a:p>
          <a:p>
            <a:pPr>
              <a:lnSpc>
                <a:spcPts val="1955"/>
              </a:lnSpc>
            </a:pPr>
            <a:endParaRPr lang="en-CA" sz="1705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680700" cy="7543800"/>
          </a:xfrm>
          <a:prstGeom prst="rect">
            <a:avLst/>
          </a:prstGeom>
        </p:spPr>
      </p:pic>
      <p:sp>
        <p:nvSpPr>
          <p:cNvPr id="14" name="TextBox 2"/>
          <p:cNvSpPr txBox="1"/>
          <p:nvPr/>
        </p:nvSpPr>
        <p:spPr>
          <a:xfrm>
            <a:off x="1130300" y="304800"/>
            <a:ext cx="95504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35"/>
              </a:lnSpc>
            </a:pPr>
            <a:r>
              <a:rPr lang="en-CA" sz="1153" spc="-20" smtClean="0">
                <a:solidFill>
                  <a:srgbClr val="3A0E56"/>
                </a:solidFill>
                <a:latin typeface="Arial"/>
                <a:cs typeface="Arial"/>
              </a:rPr>
              <a:t>Getting the most from your Google Analytics</a:t>
            </a:r>
          </a:p>
          <a:p>
            <a:pPr>
              <a:lnSpc>
                <a:spcPts val="1435"/>
              </a:lnSpc>
            </a:pPr>
            <a:endParaRPr lang="en-CA" sz="124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117600" y="1320800"/>
            <a:ext cx="9563100" cy="660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080"/>
              </a:lnSpc>
            </a:pPr>
            <a:r>
              <a:rPr lang="en-CA" sz="3327" b="1" spc="-20" smtClean="0">
                <a:solidFill>
                  <a:srgbClr val="4D1C65"/>
                </a:solidFill>
                <a:latin typeface="Arial Bold"/>
                <a:cs typeface="Arial Bold"/>
              </a:rPr>
              <a:t>Common metrics</a:t>
            </a:r>
          </a:p>
          <a:p>
            <a:pPr>
              <a:lnSpc>
                <a:spcPts val="4080"/>
              </a:lnSpc>
            </a:pPr>
            <a:endParaRPr lang="en-CA" sz="3566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117600" y="2273300"/>
            <a:ext cx="9563100" cy="736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105"/>
              </a:lnSpc>
            </a:pPr>
            <a:r>
              <a:rPr lang="en-CA" sz="3756" spc="-10" smtClean="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504" spc="-10" smtClean="0">
                <a:solidFill>
                  <a:srgbClr val="4D1C65"/>
                </a:solidFill>
                <a:latin typeface="Arial"/>
                <a:cs typeface="Arial"/>
              </a:rPr>
              <a:t> Unique pageviews</a:t>
            </a:r>
          </a:p>
          <a:p>
            <a:pPr>
              <a:lnSpc>
                <a:spcPts val="3105"/>
              </a:lnSpc>
            </a:pPr>
            <a:endParaRPr lang="en-CA" sz="2709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511300" y="2705100"/>
            <a:ext cx="9169400" cy="317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955"/>
              </a:lnSpc>
            </a:pPr>
            <a:r>
              <a:rPr lang="en-CA" sz="1586" spc="-10" smtClean="0">
                <a:solidFill>
                  <a:srgbClr val="000000"/>
                </a:solidFill>
                <a:latin typeface="Arial"/>
                <a:cs typeface="Arial"/>
              </a:rPr>
              <a:t>represents the number of visits during which that page was viewed</a:t>
            </a:r>
          </a:p>
          <a:p>
            <a:pPr>
              <a:lnSpc>
                <a:spcPts val="1955"/>
              </a:lnSpc>
            </a:pPr>
            <a:endParaRPr lang="en-CA" sz="1705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511300" y="3048000"/>
            <a:ext cx="9169400" cy="317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955"/>
              </a:lnSpc>
            </a:pPr>
            <a:r>
              <a:rPr lang="en-CA" sz="1586" spc="-10" smtClean="0">
                <a:solidFill>
                  <a:srgbClr val="000000"/>
                </a:solidFill>
                <a:latin typeface="Arial"/>
                <a:cs typeface="Arial"/>
              </a:rPr>
              <a:t>if visitor views page A 4 times during one visit, it is 4 pageviews, 1 unique pageview</a:t>
            </a:r>
          </a:p>
          <a:p>
            <a:pPr>
              <a:lnSpc>
                <a:spcPts val="1955"/>
              </a:lnSpc>
            </a:pPr>
            <a:endParaRPr lang="en-CA" sz="1705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117600" y="3378200"/>
            <a:ext cx="9563100" cy="736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3954" smtClean="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636" smtClean="0">
                <a:solidFill>
                  <a:srgbClr val="4D1C65"/>
                </a:solidFill>
                <a:latin typeface="Arial"/>
                <a:cs typeface="Arial"/>
              </a:rPr>
              <a:t> Bounce</a:t>
            </a:r>
          </a:p>
          <a:p>
            <a:pPr>
              <a:lnSpc>
                <a:spcPts val="3220"/>
              </a:lnSpc>
            </a:pPr>
            <a:endParaRPr lang="en-CA" sz="2801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1511300" y="3784600"/>
            <a:ext cx="9169400" cy="647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586" spc="-10" smtClean="0">
                <a:solidFill>
                  <a:srgbClr val="000000"/>
                </a:solidFill>
                <a:latin typeface="Arial"/>
                <a:cs typeface="Arial"/>
              </a:rPr>
              <a:t>calculated as a single-page view or single-event trigger in a visit or session—these qualify as</a:t>
            </a:r>
            <a:r>
              <a:rPr lang="en-CA" sz="1705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705" smtClean="0">
                <a:solidFill>
                  <a:srgbClr val="000000"/>
                </a:solidFill>
                <a:latin typeface="Times New Roman"/>
              </a:rPr>
            </a:br>
            <a:r>
              <a:rPr lang="en-CA" sz="1586" spc="-20" smtClean="0">
                <a:solidFill>
                  <a:srgbClr val="000000"/>
                </a:solidFill>
                <a:latin typeface="Arial"/>
                <a:cs typeface="Arial"/>
              </a:rPr>
              <a:t>bounces:</a:t>
            </a:r>
          </a:p>
          <a:p>
            <a:pPr>
              <a:lnSpc>
                <a:spcPts val="2300"/>
              </a:lnSpc>
            </a:pPr>
            <a:endParaRPr lang="en-CA" sz="1705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1701800" y="4445000"/>
            <a:ext cx="8978900" cy="571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900"/>
              </a:lnSpc>
            </a:pPr>
            <a:r>
              <a:rPr lang="en-CA" sz="1586" spc="-10" smtClean="0">
                <a:solidFill>
                  <a:srgbClr val="4D1C65"/>
                </a:solidFill>
                <a:latin typeface="Arial"/>
                <a:cs typeface="Arial"/>
              </a:rPr>
              <a:t>a visitor clicks on a URL sent by a friend, reads the content on the page and closes the</a:t>
            </a:r>
            <a:r>
              <a:rPr lang="en-CA" sz="1705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705" smtClean="0">
                <a:solidFill>
                  <a:srgbClr val="000000"/>
                </a:solidFill>
                <a:latin typeface="Times New Roman"/>
              </a:rPr>
            </a:br>
            <a:r>
              <a:rPr lang="en-CA" sz="1586" spc="-10" smtClean="0">
                <a:solidFill>
                  <a:srgbClr val="4D1C65"/>
                </a:solidFill>
                <a:latin typeface="Arial"/>
                <a:cs typeface="Arial"/>
              </a:rPr>
              <a:t>browser</a:t>
            </a:r>
          </a:p>
          <a:p>
            <a:pPr>
              <a:lnSpc>
                <a:spcPts val="1900"/>
              </a:lnSpc>
            </a:pPr>
            <a:endParaRPr lang="en-CA" sz="1705">
              <a:solidFill>
                <a:srgbClr val="000000"/>
              </a:solidFill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1701800" y="4965700"/>
            <a:ext cx="8978900" cy="317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955"/>
              </a:lnSpc>
            </a:pPr>
            <a:r>
              <a:rPr lang="en-CA" sz="1586" spc="-10" smtClean="0">
                <a:solidFill>
                  <a:srgbClr val="4D1C65"/>
                </a:solidFill>
                <a:latin typeface="Arial"/>
                <a:cs typeface="Arial"/>
              </a:rPr>
              <a:t>a visitor comes to your home page reads for a minute or two and immediately leaves</a:t>
            </a:r>
          </a:p>
          <a:p>
            <a:pPr>
              <a:lnSpc>
                <a:spcPts val="1955"/>
              </a:lnSpc>
            </a:pPr>
            <a:endParaRPr lang="en-CA" sz="1705">
              <a:solidFill>
                <a:srgbClr val="000000"/>
              </a:solidFill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1701800" y="5245100"/>
            <a:ext cx="8978900" cy="571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900"/>
              </a:lnSpc>
            </a:pPr>
            <a:r>
              <a:rPr lang="en-CA" sz="1586" spc="-10" smtClean="0">
                <a:solidFill>
                  <a:srgbClr val="4D1C65"/>
                </a:solidFill>
                <a:latin typeface="Arial"/>
                <a:cs typeface="Arial"/>
              </a:rPr>
              <a:t>a visitor comes directly to a page referred from a search, leaves the page available in the</a:t>
            </a:r>
            <a:r>
              <a:rPr lang="en-CA" sz="1705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705" smtClean="0">
                <a:solidFill>
                  <a:srgbClr val="000000"/>
                </a:solidFill>
                <a:latin typeface="Times New Roman"/>
              </a:rPr>
            </a:br>
            <a:r>
              <a:rPr lang="en-CA" sz="1586" spc="-10" smtClean="0">
                <a:solidFill>
                  <a:srgbClr val="4D1C65"/>
                </a:solidFill>
                <a:latin typeface="Arial"/>
                <a:cs typeface="Arial"/>
              </a:rPr>
              <a:t>browser while completing other tasks in other browser windows and the session times out</a:t>
            </a:r>
          </a:p>
          <a:p>
            <a:pPr>
              <a:lnSpc>
                <a:spcPts val="1900"/>
              </a:lnSpc>
            </a:pPr>
            <a:endParaRPr lang="en-CA" sz="1705">
              <a:solidFill>
                <a:srgbClr val="000000"/>
              </a:solidFill>
            </a:endParaRPr>
          </a:p>
        </p:txBody>
      </p:sp>
      <p:sp>
        <p:nvSpPr>
          <p:cNvPr id="12" name="TextBox 12"/>
          <p:cNvSpPr txBox="1"/>
          <p:nvPr/>
        </p:nvSpPr>
        <p:spPr>
          <a:xfrm>
            <a:off x="1117600" y="5778500"/>
            <a:ext cx="9563100" cy="736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160"/>
              </a:lnSpc>
            </a:pPr>
            <a:r>
              <a:rPr lang="en-CA" sz="3756" spc="-10" smtClean="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504" spc="-10" smtClean="0">
                <a:solidFill>
                  <a:srgbClr val="4D1C65"/>
                </a:solidFill>
                <a:latin typeface="Arial"/>
                <a:cs typeface="Arial"/>
              </a:rPr>
              <a:t> Bounce rate</a:t>
            </a:r>
          </a:p>
          <a:p>
            <a:pPr>
              <a:lnSpc>
                <a:spcPts val="3160"/>
              </a:lnSpc>
            </a:pPr>
            <a:endParaRPr lang="en-CA" sz="2737">
              <a:solidFill>
                <a:srgbClr val="000000"/>
              </a:solidFill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1511300" y="6210300"/>
            <a:ext cx="9169400" cy="317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955"/>
              </a:lnSpc>
            </a:pPr>
            <a:r>
              <a:rPr lang="en-CA" sz="1586" spc="-10" smtClean="0">
                <a:solidFill>
                  <a:srgbClr val="000000"/>
                </a:solidFill>
                <a:latin typeface="Arial"/>
                <a:cs typeface="Arial"/>
              </a:rPr>
              <a:t>percentage of visitors that view only one page during a visit to your site</a:t>
            </a:r>
          </a:p>
          <a:p>
            <a:pPr>
              <a:lnSpc>
                <a:spcPts val="1955"/>
              </a:lnSpc>
            </a:pPr>
            <a:endParaRPr lang="en-CA" sz="1705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680700" cy="7543800"/>
          </a:xfrm>
          <a:prstGeom prst="rect">
            <a:avLst/>
          </a:prstGeom>
        </p:spPr>
      </p:pic>
      <p:sp>
        <p:nvSpPr>
          <p:cNvPr id="14" name="TextBox 2"/>
          <p:cNvSpPr txBox="1"/>
          <p:nvPr/>
        </p:nvSpPr>
        <p:spPr>
          <a:xfrm>
            <a:off x="1130300" y="304800"/>
            <a:ext cx="95504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35"/>
              </a:lnSpc>
            </a:pPr>
            <a:r>
              <a:rPr lang="en-CA" sz="1153" spc="-20" smtClean="0">
                <a:solidFill>
                  <a:srgbClr val="3A0E56"/>
                </a:solidFill>
                <a:latin typeface="Arial"/>
                <a:cs typeface="Arial"/>
              </a:rPr>
              <a:t>Getting the most from your Google Analytics</a:t>
            </a:r>
          </a:p>
          <a:p>
            <a:pPr>
              <a:lnSpc>
                <a:spcPts val="1435"/>
              </a:lnSpc>
            </a:pPr>
            <a:endParaRPr lang="en-CA" sz="124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117600" y="1320800"/>
            <a:ext cx="9563100" cy="660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080"/>
              </a:lnSpc>
            </a:pPr>
            <a:r>
              <a:rPr lang="en-CA" sz="3327" b="1" spc="-20" smtClean="0">
                <a:solidFill>
                  <a:srgbClr val="4D1C65"/>
                </a:solidFill>
                <a:latin typeface="Arial Bold"/>
                <a:cs typeface="Arial Bold"/>
              </a:rPr>
              <a:t>Common metrics</a:t>
            </a:r>
          </a:p>
          <a:p>
            <a:pPr>
              <a:lnSpc>
                <a:spcPts val="4080"/>
              </a:lnSpc>
            </a:pPr>
            <a:endParaRPr lang="en-CA" sz="3566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117600" y="2286000"/>
            <a:ext cx="9563100" cy="736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045"/>
              </a:lnSpc>
            </a:pPr>
            <a:r>
              <a:rPr lang="en-CA" sz="3756" spc="-10" smtClean="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504" spc="-10" smtClean="0">
                <a:solidFill>
                  <a:srgbClr val="4D1C65"/>
                </a:solidFill>
                <a:latin typeface="Arial"/>
                <a:cs typeface="Arial"/>
              </a:rPr>
              <a:t> Pages/Visit (pages per visit)</a:t>
            </a:r>
          </a:p>
          <a:p>
            <a:pPr>
              <a:lnSpc>
                <a:spcPts val="3045"/>
              </a:lnSpc>
            </a:pPr>
            <a:endParaRPr lang="en-CA" sz="2678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511300" y="2717800"/>
            <a:ext cx="9169400" cy="317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955"/>
              </a:lnSpc>
            </a:pPr>
            <a:r>
              <a:rPr lang="en-CA" sz="1586" spc="-10" smtClean="0">
                <a:solidFill>
                  <a:srgbClr val="000000"/>
                </a:solidFill>
                <a:latin typeface="Arial"/>
                <a:cs typeface="Arial"/>
              </a:rPr>
              <a:t>displays average number of pages viewed per visit to a site</a:t>
            </a:r>
          </a:p>
          <a:p>
            <a:pPr>
              <a:lnSpc>
                <a:spcPts val="1955"/>
              </a:lnSpc>
            </a:pPr>
            <a:endParaRPr lang="en-CA" sz="1705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511300" y="3060700"/>
            <a:ext cx="9169400" cy="317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955"/>
              </a:lnSpc>
            </a:pPr>
            <a:r>
              <a:rPr lang="en-CA" sz="1586" spc="-10" smtClean="0">
                <a:solidFill>
                  <a:srgbClr val="000000"/>
                </a:solidFill>
                <a:latin typeface="Arial"/>
                <a:cs typeface="Arial"/>
              </a:rPr>
              <a:t>repeated views of a single page are counted in this calculation</a:t>
            </a:r>
          </a:p>
          <a:p>
            <a:pPr>
              <a:lnSpc>
                <a:spcPts val="1955"/>
              </a:lnSpc>
            </a:pPr>
            <a:endParaRPr lang="en-CA" sz="1705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511300" y="3352800"/>
            <a:ext cx="9169400" cy="647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586" spc="-10" smtClean="0">
                <a:solidFill>
                  <a:srgbClr val="000000"/>
                </a:solidFill>
                <a:latin typeface="Arial"/>
                <a:cs typeface="Arial"/>
              </a:rPr>
              <a:t>this metric is useful as a total as well as when it is viewed with other dimensions, such as</a:t>
            </a:r>
            <a:r>
              <a:rPr lang="en-CA" sz="1705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705" smtClean="0">
                <a:solidFill>
                  <a:srgbClr val="000000"/>
                </a:solidFill>
                <a:latin typeface="Times New Roman"/>
              </a:rPr>
            </a:br>
            <a:r>
              <a:rPr lang="en-CA" sz="1586" spc="-10" smtClean="0">
                <a:solidFill>
                  <a:srgbClr val="000000"/>
                </a:solidFill>
                <a:latin typeface="Arial"/>
                <a:cs typeface="Arial"/>
              </a:rPr>
              <a:t>country, visitor type or mobile operating system</a:t>
            </a:r>
          </a:p>
          <a:p>
            <a:pPr>
              <a:lnSpc>
                <a:spcPts val="2300"/>
              </a:lnSpc>
            </a:pPr>
            <a:endParaRPr lang="en-CA" sz="1705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1511300" y="4025900"/>
            <a:ext cx="9169400" cy="317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955"/>
              </a:lnSpc>
            </a:pPr>
            <a:r>
              <a:rPr lang="en-CA" sz="1586" spc="-20" smtClean="0">
                <a:solidFill>
                  <a:srgbClr val="000000"/>
                </a:solidFill>
                <a:latin typeface="Arial"/>
                <a:cs typeface="Arial"/>
              </a:rPr>
              <a:t>bounces are excluded</a:t>
            </a:r>
          </a:p>
          <a:p>
            <a:pPr>
              <a:lnSpc>
                <a:spcPts val="1955"/>
              </a:lnSpc>
            </a:pPr>
            <a:endParaRPr lang="en-CA" sz="1705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1117600" y="4356100"/>
            <a:ext cx="9563100" cy="736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105"/>
              </a:lnSpc>
            </a:pPr>
            <a:r>
              <a:rPr lang="en-CA" sz="3756" spc="-10" smtClean="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504" spc="-10" smtClean="0">
                <a:solidFill>
                  <a:srgbClr val="4D1C65"/>
                </a:solidFill>
                <a:latin typeface="Arial"/>
                <a:cs typeface="Arial"/>
              </a:rPr>
              <a:t> Average Time on Site</a:t>
            </a:r>
          </a:p>
          <a:p>
            <a:pPr>
              <a:lnSpc>
                <a:spcPts val="3105"/>
              </a:lnSpc>
            </a:pPr>
            <a:endParaRPr lang="en-CA" sz="2696">
              <a:solidFill>
                <a:srgbClr val="000000"/>
              </a:solidFill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1511300" y="4762500"/>
            <a:ext cx="9169400" cy="647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620" spc="-10" smtClean="0">
                <a:solidFill>
                  <a:srgbClr val="000000"/>
                </a:solidFill>
                <a:latin typeface="Arial"/>
                <a:cs typeface="Arial"/>
              </a:rPr>
              <a:t>divides the total time for all visits by the number of visits—classifies each visit as coming</a:t>
            </a:r>
            <a:r>
              <a:rPr lang="en-CA" sz="1705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705" smtClean="0">
                <a:solidFill>
                  <a:srgbClr val="000000"/>
                </a:solidFill>
                <a:latin typeface="Times New Roman"/>
              </a:rPr>
            </a:br>
            <a:r>
              <a:rPr lang="en-CA" sz="1620" spc="-10" smtClean="0">
                <a:solidFill>
                  <a:srgbClr val="000000"/>
                </a:solidFill>
                <a:latin typeface="Arial"/>
                <a:cs typeface="Arial"/>
              </a:rPr>
              <a:t>from either a new or a returning visitor</a:t>
            </a:r>
          </a:p>
          <a:p>
            <a:pPr>
              <a:lnSpc>
                <a:spcPts val="2300"/>
              </a:lnSpc>
            </a:pPr>
            <a:endParaRPr lang="en-CA" sz="1705">
              <a:solidFill>
                <a:srgbClr val="000000"/>
              </a:solidFill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1511300" y="5422900"/>
            <a:ext cx="9169400" cy="317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955"/>
              </a:lnSpc>
            </a:pPr>
            <a:r>
              <a:rPr lang="en-CA" sz="1620" spc="-10" smtClean="0">
                <a:solidFill>
                  <a:srgbClr val="000000"/>
                </a:solidFill>
                <a:latin typeface="Arial"/>
                <a:cs typeface="Arial"/>
              </a:rPr>
              <a:t>bounces remain a part of the calculation</a:t>
            </a:r>
          </a:p>
          <a:p>
            <a:pPr>
              <a:lnSpc>
                <a:spcPts val="1955"/>
              </a:lnSpc>
            </a:pPr>
            <a:endParaRPr lang="en-CA" sz="1705">
              <a:solidFill>
                <a:srgbClr val="000000"/>
              </a:solidFill>
            </a:endParaRPr>
          </a:p>
        </p:txBody>
      </p:sp>
      <p:sp>
        <p:nvSpPr>
          <p:cNvPr id="12" name="TextBox 12"/>
          <p:cNvSpPr txBox="1"/>
          <p:nvPr/>
        </p:nvSpPr>
        <p:spPr>
          <a:xfrm>
            <a:off x="1117600" y="5765800"/>
            <a:ext cx="9563100" cy="736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160"/>
              </a:lnSpc>
            </a:pPr>
            <a:r>
              <a:rPr lang="en-CA" sz="3954" smtClean="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636" smtClean="0">
                <a:solidFill>
                  <a:srgbClr val="4D1C65"/>
                </a:solidFill>
                <a:latin typeface="Arial"/>
                <a:cs typeface="Arial"/>
              </a:rPr>
              <a:t> New Visits</a:t>
            </a:r>
          </a:p>
          <a:p>
            <a:pPr>
              <a:lnSpc>
                <a:spcPts val="3160"/>
              </a:lnSpc>
            </a:pPr>
            <a:endParaRPr lang="en-CA" sz="2746">
              <a:solidFill>
                <a:srgbClr val="000000"/>
              </a:solidFill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1511300" y="6210300"/>
            <a:ext cx="9169400" cy="317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955"/>
              </a:lnSpc>
            </a:pPr>
            <a:r>
              <a:rPr lang="en-CA" sz="1620" spc="-10" smtClean="0">
                <a:solidFill>
                  <a:srgbClr val="000000"/>
                </a:solidFill>
                <a:latin typeface="Arial"/>
                <a:cs typeface="Arial"/>
              </a:rPr>
              <a:t>percentage of all visits from first-time visits</a:t>
            </a:r>
          </a:p>
          <a:p>
            <a:pPr>
              <a:lnSpc>
                <a:spcPts val="1955"/>
              </a:lnSpc>
            </a:pPr>
            <a:endParaRPr lang="en-CA" sz="1705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680700" cy="7543800"/>
          </a:xfrm>
          <a:prstGeom prst="rect">
            <a:avLst/>
          </a:prstGeom>
        </p:spPr>
      </p:pic>
      <p:sp>
        <p:nvSpPr>
          <p:cNvPr id="11" name="TextBox 2"/>
          <p:cNvSpPr txBox="1"/>
          <p:nvPr/>
        </p:nvSpPr>
        <p:spPr>
          <a:xfrm>
            <a:off x="1130300" y="304800"/>
            <a:ext cx="95504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35"/>
              </a:lnSpc>
            </a:pPr>
            <a:r>
              <a:rPr lang="en-CA" sz="1153" spc="-20" smtClean="0">
                <a:solidFill>
                  <a:srgbClr val="3A0E56"/>
                </a:solidFill>
                <a:latin typeface="Arial"/>
                <a:cs typeface="Arial"/>
              </a:rPr>
              <a:t>Getting the most from your Google Analytics</a:t>
            </a:r>
          </a:p>
          <a:p>
            <a:pPr>
              <a:lnSpc>
                <a:spcPts val="1435"/>
              </a:lnSpc>
            </a:pPr>
            <a:endParaRPr lang="en-CA" sz="124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117600" y="1320800"/>
            <a:ext cx="9563100" cy="660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080"/>
              </a:lnSpc>
            </a:pPr>
            <a:r>
              <a:rPr lang="en-CA" sz="3327" b="1" spc="-20" smtClean="0">
                <a:solidFill>
                  <a:srgbClr val="4D1C65"/>
                </a:solidFill>
                <a:latin typeface="Arial Bold"/>
                <a:cs typeface="Arial Bold"/>
              </a:rPr>
              <a:t>Real-Time reports</a:t>
            </a:r>
          </a:p>
          <a:p>
            <a:pPr>
              <a:lnSpc>
                <a:spcPts val="4080"/>
              </a:lnSpc>
            </a:pPr>
            <a:endParaRPr lang="en-CA" sz="3566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117600" y="2705100"/>
            <a:ext cx="9563100" cy="736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045"/>
              </a:lnSpc>
            </a:pPr>
            <a:r>
              <a:rPr lang="en-CA" sz="3756" spc="-10" smtClean="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504" spc="-10" smtClean="0">
                <a:solidFill>
                  <a:srgbClr val="4D1C65"/>
                </a:solidFill>
                <a:latin typeface="Arial"/>
                <a:cs typeface="Arial"/>
              </a:rPr>
              <a:t> Measuring activity as it happens</a:t>
            </a:r>
          </a:p>
          <a:p>
            <a:pPr>
              <a:lnSpc>
                <a:spcPts val="3045"/>
              </a:lnSpc>
            </a:pPr>
            <a:endParaRPr lang="en-CA" sz="2675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511300" y="3060700"/>
            <a:ext cx="9169400" cy="711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600"/>
              </a:lnSpc>
            </a:pPr>
            <a:r>
              <a:rPr lang="en-CA" sz="1586" spc="-10" smtClean="0">
                <a:solidFill>
                  <a:srgbClr val="000000"/>
                </a:solidFill>
                <a:latin typeface="Arial"/>
                <a:cs typeface="Arial"/>
              </a:rPr>
              <a:t>how many people viewing content right now</a:t>
            </a:r>
            <a:r>
              <a:rPr lang="en-CA" sz="1705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705" smtClean="0">
                <a:solidFill>
                  <a:srgbClr val="000000"/>
                </a:solidFill>
                <a:latin typeface="Times New Roman"/>
              </a:rPr>
            </a:br>
            <a:r>
              <a:rPr lang="en-CA" sz="1586" spc="-10" smtClean="0">
                <a:solidFill>
                  <a:srgbClr val="000000"/>
                </a:solidFill>
                <a:latin typeface="Arial"/>
                <a:cs typeface="Arial"/>
              </a:rPr>
              <a:t>pageviews per second/minute</a:t>
            </a:r>
          </a:p>
          <a:p>
            <a:pPr>
              <a:lnSpc>
                <a:spcPts val="2600"/>
              </a:lnSpc>
            </a:pPr>
            <a:endParaRPr lang="en-CA" sz="1705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511300" y="3797300"/>
            <a:ext cx="9169400" cy="317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955"/>
              </a:lnSpc>
            </a:pPr>
            <a:r>
              <a:rPr lang="en-CA" sz="1586" spc="-10" smtClean="0">
                <a:solidFill>
                  <a:srgbClr val="000000"/>
                </a:solidFill>
                <a:latin typeface="Arial"/>
                <a:cs typeface="Arial"/>
              </a:rPr>
              <a:t>the location of the visitors</a:t>
            </a:r>
          </a:p>
          <a:p>
            <a:pPr>
              <a:lnSpc>
                <a:spcPts val="1955"/>
              </a:lnSpc>
            </a:pPr>
            <a:endParaRPr lang="en-CA" sz="1705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511300" y="4076700"/>
            <a:ext cx="9169400" cy="711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600"/>
              </a:lnSpc>
            </a:pPr>
            <a:r>
              <a:rPr lang="en-CA" sz="1586" spc="-10" smtClean="0">
                <a:solidFill>
                  <a:srgbClr val="000000"/>
                </a:solidFill>
                <a:latin typeface="Arial"/>
                <a:cs typeface="Arial"/>
              </a:rPr>
              <a:t>what traffic sources referred them to your site</a:t>
            </a:r>
            <a:r>
              <a:rPr lang="en-CA" sz="1705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705" smtClean="0">
                <a:solidFill>
                  <a:srgbClr val="000000"/>
                </a:solidFill>
                <a:latin typeface="Times New Roman"/>
              </a:rPr>
            </a:br>
            <a:r>
              <a:rPr lang="en-CA" sz="1586" spc="-10" smtClean="0">
                <a:solidFill>
                  <a:srgbClr val="000000"/>
                </a:solidFill>
                <a:latin typeface="Arial"/>
                <a:cs typeface="Arial"/>
              </a:rPr>
              <a:t>what pages visitors are viewing</a:t>
            </a:r>
          </a:p>
          <a:p>
            <a:pPr>
              <a:lnSpc>
                <a:spcPts val="2600"/>
              </a:lnSpc>
            </a:pPr>
            <a:endParaRPr lang="en-CA" sz="1705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1117600" y="4826000"/>
            <a:ext cx="9563100" cy="736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045"/>
              </a:lnSpc>
            </a:pPr>
            <a:r>
              <a:rPr lang="en-CA" sz="3677" spc="-10" smtClean="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451" spc="-10" smtClean="0">
                <a:solidFill>
                  <a:srgbClr val="4D1C65"/>
                </a:solidFill>
                <a:latin typeface="Arial"/>
                <a:cs typeface="Arial"/>
              </a:rPr>
              <a:t> Verify tracking code is working</a:t>
            </a:r>
          </a:p>
          <a:p>
            <a:pPr>
              <a:lnSpc>
                <a:spcPts val="3045"/>
              </a:lnSpc>
            </a:pPr>
            <a:endParaRPr lang="en-CA" sz="2676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1117600" y="5245100"/>
            <a:ext cx="9563100" cy="736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045"/>
              </a:lnSpc>
            </a:pPr>
            <a:r>
              <a:rPr lang="en-CA" sz="3677" spc="-10" smtClean="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451" spc="-10" smtClean="0">
                <a:solidFill>
                  <a:srgbClr val="4D1C65"/>
                </a:solidFill>
                <a:latin typeface="Arial"/>
                <a:cs typeface="Arial"/>
              </a:rPr>
              <a:t> Check the traffic when a social media post has been made</a:t>
            </a:r>
          </a:p>
          <a:p>
            <a:pPr>
              <a:lnSpc>
                <a:spcPts val="3045"/>
              </a:lnSpc>
            </a:pPr>
            <a:endParaRPr lang="en-CA" sz="2659">
              <a:solidFill>
                <a:srgbClr val="000000"/>
              </a:solidFill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1117600" y="5664200"/>
            <a:ext cx="9563100" cy="736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045"/>
              </a:lnSpc>
            </a:pPr>
            <a:r>
              <a:rPr lang="en-CA" sz="3677" spc="-10" smtClean="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451" spc="-10" smtClean="0">
                <a:solidFill>
                  <a:srgbClr val="4D1C65"/>
                </a:solidFill>
                <a:latin typeface="Arial"/>
                <a:cs typeface="Arial"/>
              </a:rPr>
              <a:t> Monitor the effects of an email campaign</a:t>
            </a:r>
          </a:p>
          <a:p>
            <a:pPr>
              <a:lnSpc>
                <a:spcPts val="3045"/>
              </a:lnSpc>
            </a:pPr>
            <a:endParaRPr lang="en-CA" sz="2667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680700" cy="7543800"/>
          </a:xfrm>
          <a:prstGeom prst="rect">
            <a:avLst/>
          </a:prstGeom>
        </p:spPr>
      </p:pic>
      <p:sp>
        <p:nvSpPr>
          <p:cNvPr id="4" name="TextBox 2"/>
          <p:cNvSpPr txBox="1"/>
          <p:nvPr/>
        </p:nvSpPr>
        <p:spPr>
          <a:xfrm>
            <a:off x="1130300" y="304800"/>
            <a:ext cx="95504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35"/>
              </a:lnSpc>
            </a:pPr>
            <a:r>
              <a:rPr lang="en-CA" sz="1153" spc="-20" smtClean="0">
                <a:solidFill>
                  <a:srgbClr val="3A0E56"/>
                </a:solidFill>
                <a:latin typeface="Arial"/>
                <a:cs typeface="Arial"/>
              </a:rPr>
              <a:t>Getting the most from your Google Analytics</a:t>
            </a:r>
          </a:p>
          <a:p>
            <a:pPr>
              <a:lnSpc>
                <a:spcPts val="1435"/>
              </a:lnSpc>
            </a:pPr>
            <a:endParaRPr lang="en-CA" sz="124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117600" y="1320800"/>
            <a:ext cx="9563100" cy="660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080"/>
              </a:lnSpc>
            </a:pPr>
            <a:r>
              <a:rPr lang="en-CA" sz="3327" b="1" spc="-20" smtClean="0">
                <a:solidFill>
                  <a:srgbClr val="4D1C65"/>
                </a:solidFill>
                <a:latin typeface="Arial Bold"/>
                <a:cs typeface="Arial Bold"/>
              </a:rPr>
              <a:t>Real-Time reports</a:t>
            </a:r>
          </a:p>
          <a:p>
            <a:pPr>
              <a:lnSpc>
                <a:spcPts val="4080"/>
              </a:lnSpc>
            </a:pPr>
            <a:endParaRPr lang="en-CA" sz="3566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680700" cy="7543800"/>
          </a:xfrm>
          <a:prstGeom prst="rect">
            <a:avLst/>
          </a:prstGeom>
        </p:spPr>
      </p:pic>
      <p:sp>
        <p:nvSpPr>
          <p:cNvPr id="8" name="TextBox 2"/>
          <p:cNvSpPr txBox="1"/>
          <p:nvPr/>
        </p:nvSpPr>
        <p:spPr>
          <a:xfrm>
            <a:off x="1130300" y="304800"/>
            <a:ext cx="95504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35"/>
              </a:lnSpc>
            </a:pPr>
            <a:r>
              <a:rPr lang="en-CA" sz="1153" spc="-20" smtClean="0">
                <a:solidFill>
                  <a:srgbClr val="3A0E56"/>
                </a:solidFill>
                <a:latin typeface="Arial"/>
                <a:cs typeface="Arial"/>
              </a:rPr>
              <a:t>Getting the most from your Google Analytics</a:t>
            </a:r>
          </a:p>
          <a:p>
            <a:pPr>
              <a:lnSpc>
                <a:spcPts val="1435"/>
              </a:lnSpc>
            </a:pPr>
            <a:endParaRPr lang="en-CA" sz="124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117600" y="1320800"/>
            <a:ext cx="9563100" cy="660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080"/>
              </a:lnSpc>
            </a:pPr>
            <a:r>
              <a:rPr lang="en-CA" sz="3327" b="1" spc="-20" smtClean="0">
                <a:solidFill>
                  <a:srgbClr val="4D1C65"/>
                </a:solidFill>
                <a:latin typeface="Arial Bold"/>
                <a:cs typeface="Arial Bold"/>
              </a:rPr>
              <a:t>Audience reports</a:t>
            </a:r>
          </a:p>
          <a:p>
            <a:pPr>
              <a:lnSpc>
                <a:spcPts val="4080"/>
              </a:lnSpc>
            </a:pPr>
            <a:endParaRPr lang="en-CA" sz="3566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117600" y="3022600"/>
            <a:ext cx="9563100" cy="736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045"/>
              </a:lnSpc>
            </a:pPr>
            <a:r>
              <a:rPr lang="en-CA" sz="3756" spc="-10" smtClean="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504" spc="-10" smtClean="0">
                <a:solidFill>
                  <a:srgbClr val="4D1C65"/>
                </a:solidFill>
                <a:latin typeface="Arial"/>
                <a:cs typeface="Arial"/>
              </a:rPr>
              <a:t> Overview reports gives an at-a-glance view of visitor metrics</a:t>
            </a:r>
          </a:p>
          <a:p>
            <a:pPr>
              <a:lnSpc>
                <a:spcPts val="3045"/>
              </a:lnSpc>
            </a:pPr>
            <a:endParaRPr lang="en-CA" sz="2657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511300" y="3454400"/>
            <a:ext cx="9169400" cy="317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955"/>
              </a:lnSpc>
            </a:pPr>
            <a:r>
              <a:rPr lang="en-CA" sz="1586" spc="-10" smtClean="0">
                <a:solidFill>
                  <a:srgbClr val="000000"/>
                </a:solidFill>
                <a:latin typeface="Arial"/>
                <a:cs typeface="Arial"/>
              </a:rPr>
              <a:t>Visits (total number of visits to your site)</a:t>
            </a:r>
          </a:p>
          <a:p>
            <a:pPr>
              <a:lnSpc>
                <a:spcPts val="1955"/>
              </a:lnSpc>
            </a:pPr>
            <a:endParaRPr lang="en-CA" sz="1705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511300" y="3721100"/>
            <a:ext cx="9169400" cy="1714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625"/>
              </a:lnSpc>
            </a:pPr>
            <a:r>
              <a:rPr lang="en-CA" sz="1586" spc="-10" smtClean="0">
                <a:solidFill>
                  <a:srgbClr val="000000"/>
                </a:solidFill>
                <a:latin typeface="Arial"/>
                <a:cs typeface="Arial"/>
              </a:rPr>
              <a:t>Unique Visitors (total number of unique visitors to your site)</a:t>
            </a:r>
            <a:r>
              <a:rPr lang="en-CA" sz="1705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705" smtClean="0">
                <a:solidFill>
                  <a:srgbClr val="000000"/>
                </a:solidFill>
                <a:latin typeface="Times New Roman"/>
              </a:rPr>
            </a:br>
            <a:r>
              <a:rPr lang="en-CA" sz="1586" spc="-10" smtClean="0">
                <a:solidFill>
                  <a:srgbClr val="000000"/>
                </a:solidFill>
                <a:latin typeface="Arial"/>
                <a:cs typeface="Arial"/>
              </a:rPr>
              <a:t>Pageviews (total number of pages viewed on your site)</a:t>
            </a:r>
            <a:r>
              <a:rPr lang="en-CA" sz="1705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705" smtClean="0">
                <a:solidFill>
                  <a:srgbClr val="000000"/>
                </a:solidFill>
                <a:latin typeface="Times New Roman"/>
              </a:rPr>
            </a:br>
            <a:r>
              <a:rPr lang="en-CA" sz="1586" spc="-20" smtClean="0">
                <a:solidFill>
                  <a:srgbClr val="000000"/>
                </a:solidFill>
                <a:latin typeface="Arial"/>
                <a:cs typeface="Arial"/>
              </a:rPr>
              <a:t>Pages per Visit (average number of pages viewed per visit)</a:t>
            </a:r>
            <a:r>
              <a:rPr lang="en-CA" sz="1705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705" smtClean="0">
                <a:solidFill>
                  <a:srgbClr val="000000"/>
                </a:solidFill>
                <a:latin typeface="Times New Roman"/>
              </a:rPr>
            </a:br>
            <a:r>
              <a:rPr lang="en-CA" sz="1586" spc="-10" smtClean="0">
                <a:solidFill>
                  <a:srgbClr val="000000"/>
                </a:solidFill>
                <a:latin typeface="Arial"/>
                <a:cs typeface="Arial"/>
              </a:rPr>
              <a:t>Average Visit Duration (average visit length of all visitors)</a:t>
            </a:r>
            <a:r>
              <a:rPr lang="en-CA" sz="1705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705" smtClean="0">
                <a:solidFill>
                  <a:srgbClr val="000000"/>
                </a:solidFill>
                <a:latin typeface="Times New Roman"/>
              </a:rPr>
            </a:br>
            <a:r>
              <a:rPr lang="en-CA" sz="1586" spc="-10" smtClean="0">
                <a:solidFill>
                  <a:srgbClr val="000000"/>
                </a:solidFill>
                <a:latin typeface="Arial"/>
                <a:cs typeface="Arial"/>
              </a:rPr>
              <a:t>Bounce Rate (percent of single-page visits)</a:t>
            </a:r>
          </a:p>
          <a:p>
            <a:pPr>
              <a:lnSpc>
                <a:spcPts val="2625"/>
              </a:lnSpc>
            </a:pPr>
            <a:endParaRPr lang="en-CA" sz="1705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511300" y="5473700"/>
            <a:ext cx="9169400" cy="317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955"/>
              </a:lnSpc>
            </a:pPr>
            <a:r>
              <a:rPr lang="en-CA" sz="1586" spc="-10" smtClean="0">
                <a:solidFill>
                  <a:srgbClr val="000000"/>
                </a:solidFill>
                <a:latin typeface="Arial"/>
                <a:cs typeface="Arial"/>
              </a:rPr>
              <a:t>New Visitors (percent of total visitors who visited your site for the first time)</a:t>
            </a:r>
          </a:p>
          <a:p>
            <a:pPr>
              <a:lnSpc>
                <a:spcPts val="1955"/>
              </a:lnSpc>
            </a:pPr>
            <a:endParaRPr lang="en-CA" sz="1705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680700" cy="7543800"/>
          </a:xfrm>
          <a:prstGeom prst="rect">
            <a:avLst/>
          </a:prstGeom>
        </p:spPr>
      </p:pic>
      <p:sp>
        <p:nvSpPr>
          <p:cNvPr id="9" name="TextBox 2"/>
          <p:cNvSpPr txBox="1"/>
          <p:nvPr/>
        </p:nvSpPr>
        <p:spPr>
          <a:xfrm>
            <a:off x="1130300" y="304800"/>
            <a:ext cx="95504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35"/>
              </a:lnSpc>
            </a:pPr>
            <a:r>
              <a:rPr lang="en-CA" sz="1153" spc="-20" smtClean="0">
                <a:solidFill>
                  <a:srgbClr val="3A0E56"/>
                </a:solidFill>
                <a:latin typeface="Arial"/>
                <a:cs typeface="Arial"/>
              </a:rPr>
              <a:t>Getting the most from your Google Analytics</a:t>
            </a:r>
          </a:p>
          <a:p>
            <a:pPr>
              <a:lnSpc>
                <a:spcPts val="1435"/>
              </a:lnSpc>
            </a:pPr>
            <a:endParaRPr lang="en-CA" sz="124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117600" y="1320800"/>
            <a:ext cx="9563100" cy="660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080"/>
              </a:lnSpc>
            </a:pPr>
            <a:r>
              <a:rPr lang="en-CA" sz="3327" b="1" spc="-20" smtClean="0">
                <a:solidFill>
                  <a:srgbClr val="4D1C65"/>
                </a:solidFill>
                <a:latin typeface="Arial Bold"/>
                <a:cs typeface="Arial Bold"/>
              </a:rPr>
              <a:t>Audience reports</a:t>
            </a:r>
          </a:p>
          <a:p>
            <a:pPr>
              <a:lnSpc>
                <a:spcPts val="4080"/>
              </a:lnSpc>
            </a:pPr>
            <a:endParaRPr lang="en-CA" sz="3566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117600" y="2997200"/>
            <a:ext cx="9563100" cy="1028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800"/>
              </a:lnSpc>
              <a:tabLst>
                <a:tab pos="393700" algn="l"/>
              </a:tabLst>
            </a:pPr>
            <a:r>
              <a:rPr lang="en-CA" sz="3677" spc="-10" smtClean="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451" spc="-10" smtClean="0">
                <a:solidFill>
                  <a:srgbClr val="4D1C65"/>
                </a:solidFill>
                <a:latin typeface="Arial"/>
                <a:cs typeface="Arial"/>
              </a:rPr>
              <a:t> Demographics—where audience comes from by language</a:t>
            </a:r>
            <a:r>
              <a:rPr lang="en-CA" sz="2636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636" smtClean="0">
                <a:solidFill>
                  <a:srgbClr val="000000"/>
                </a:solidFill>
                <a:latin typeface="Times New Roman"/>
              </a:rPr>
            </a:br>
            <a:r>
              <a:rPr lang="en-CA" sz="2451" spc="-10" smtClean="0">
                <a:solidFill>
                  <a:srgbClr val="4D1C65"/>
                </a:solidFill>
                <a:latin typeface="Arial"/>
                <a:cs typeface="Arial"/>
              </a:rPr>
              <a:t>	and location</a:t>
            </a:r>
          </a:p>
          <a:p>
            <a:pPr>
              <a:lnSpc>
                <a:spcPts val="2800"/>
              </a:lnSpc>
            </a:pPr>
            <a:endParaRPr lang="en-CA" sz="2636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117600" y="3759200"/>
            <a:ext cx="9563100" cy="736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045"/>
              </a:lnSpc>
            </a:pPr>
            <a:r>
              <a:rPr lang="en-CA" sz="3677" spc="-10" smtClean="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451" spc="-10" smtClean="0">
                <a:solidFill>
                  <a:srgbClr val="4D1C65"/>
                </a:solidFill>
                <a:latin typeface="Arial"/>
                <a:cs typeface="Arial"/>
              </a:rPr>
              <a:t> Behavior—type of visitor, their loyalty and engagement</a:t>
            </a:r>
          </a:p>
          <a:p>
            <a:pPr>
              <a:lnSpc>
                <a:spcPts val="3045"/>
              </a:lnSpc>
            </a:pPr>
            <a:endParaRPr lang="en-CA" sz="2659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117600" y="4203700"/>
            <a:ext cx="9563100" cy="1028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800"/>
              </a:lnSpc>
              <a:tabLst>
                <a:tab pos="393700" algn="l"/>
              </a:tabLst>
            </a:pPr>
            <a:r>
              <a:rPr lang="en-CA" sz="3677" spc="-10" smtClean="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451" spc="-10" smtClean="0">
                <a:solidFill>
                  <a:srgbClr val="4D1C65"/>
                </a:solidFill>
                <a:latin typeface="Arial"/>
                <a:cs typeface="Arial"/>
              </a:rPr>
              <a:t> Technology—what browser and network they’ve used to</a:t>
            </a:r>
            <a:r>
              <a:rPr lang="en-CA" sz="2636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636" smtClean="0">
                <a:solidFill>
                  <a:srgbClr val="000000"/>
                </a:solidFill>
                <a:latin typeface="Times New Roman"/>
              </a:rPr>
            </a:br>
            <a:r>
              <a:rPr lang="en-CA" sz="2451" spc="-20" smtClean="0">
                <a:solidFill>
                  <a:srgbClr val="4D1C65"/>
                </a:solidFill>
                <a:latin typeface="Arial"/>
                <a:cs typeface="Arial"/>
              </a:rPr>
              <a:t>	access your site</a:t>
            </a:r>
          </a:p>
          <a:p>
            <a:pPr>
              <a:lnSpc>
                <a:spcPts val="2800"/>
              </a:lnSpc>
            </a:pPr>
            <a:endParaRPr lang="en-CA" sz="2636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117600" y="4965700"/>
            <a:ext cx="9563100" cy="736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045"/>
              </a:lnSpc>
            </a:pPr>
            <a:r>
              <a:rPr lang="en-CA" sz="3677" spc="-10" smtClean="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451" spc="-10" smtClean="0">
                <a:solidFill>
                  <a:srgbClr val="4D1C65"/>
                </a:solidFill>
                <a:latin typeface="Arial"/>
                <a:cs typeface="Arial"/>
              </a:rPr>
              <a:t> Mobile—accesses via mobile and the devices they’ve used</a:t>
            </a:r>
          </a:p>
          <a:p>
            <a:pPr>
              <a:lnSpc>
                <a:spcPts val="3045"/>
              </a:lnSpc>
            </a:pPr>
            <a:endParaRPr lang="en-CA" sz="2659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1117600" y="5422900"/>
            <a:ext cx="9563100" cy="1028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800"/>
              </a:lnSpc>
              <a:tabLst>
                <a:tab pos="393700" algn="l"/>
              </a:tabLst>
            </a:pPr>
            <a:r>
              <a:rPr lang="en-CA" sz="3677" spc="-10" smtClean="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451" spc="-10" smtClean="0">
                <a:solidFill>
                  <a:srgbClr val="4D1C65"/>
                </a:solidFill>
                <a:latin typeface="Arial"/>
                <a:cs typeface="Arial"/>
              </a:rPr>
              <a:t> Visitors flow—traces the route that visitors took through</a:t>
            </a:r>
            <a:r>
              <a:rPr lang="en-CA" sz="2636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636" smtClean="0">
                <a:solidFill>
                  <a:srgbClr val="000000"/>
                </a:solidFill>
                <a:latin typeface="Times New Roman"/>
              </a:rPr>
            </a:br>
            <a:r>
              <a:rPr lang="en-CA" sz="2451" spc="-10" smtClean="0">
                <a:solidFill>
                  <a:srgbClr val="4D1C65"/>
                </a:solidFill>
                <a:latin typeface="Arial"/>
                <a:cs typeface="Arial"/>
              </a:rPr>
              <a:t>	your site and left</a:t>
            </a:r>
          </a:p>
          <a:p>
            <a:pPr>
              <a:lnSpc>
                <a:spcPts val="2800"/>
              </a:lnSpc>
            </a:pPr>
            <a:endParaRPr lang="en-CA" sz="2636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680700" cy="7543800"/>
          </a:xfrm>
          <a:prstGeom prst="rect">
            <a:avLst/>
          </a:prstGeom>
        </p:spPr>
      </p:pic>
      <p:sp>
        <p:nvSpPr>
          <p:cNvPr id="5" name="TextBox 2"/>
          <p:cNvSpPr txBox="1"/>
          <p:nvPr/>
        </p:nvSpPr>
        <p:spPr>
          <a:xfrm>
            <a:off x="1117600" y="1320800"/>
            <a:ext cx="9563100" cy="660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080"/>
              </a:lnSpc>
            </a:pPr>
            <a:r>
              <a:rPr lang="en-CA" sz="3327" b="1" spc="-20" dirty="0" smtClean="0">
                <a:solidFill>
                  <a:srgbClr val="3A0E56"/>
                </a:solidFill>
                <a:latin typeface="Arial Bold"/>
                <a:cs typeface="Arial Bold"/>
              </a:rPr>
              <a:t>Getting the most from your Google Analytics</a:t>
            </a:r>
          </a:p>
          <a:p>
            <a:pPr>
              <a:lnSpc>
                <a:spcPts val="4080"/>
              </a:lnSpc>
            </a:pPr>
            <a:endParaRPr lang="en-CA" sz="3566" dirty="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117600" y="6172200"/>
            <a:ext cx="7654339" cy="769441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955"/>
              </a:lnSpc>
            </a:pPr>
            <a:r>
              <a:rPr lang="en-CA" sz="1586" spc="-20" dirty="0" smtClean="0">
                <a:solidFill>
                  <a:srgbClr val="4D1C65"/>
                </a:solidFill>
                <a:latin typeface="Arial"/>
                <a:cs typeface="Arial"/>
              </a:rPr>
              <a:t>David Beck, 11-Oct 2013</a:t>
            </a:r>
          </a:p>
          <a:p>
            <a:pPr>
              <a:lnSpc>
                <a:spcPts val="1955"/>
              </a:lnSpc>
            </a:pPr>
            <a:r>
              <a:rPr lang="en-CA" sz="1586" spc="-20" dirty="0" smtClean="0">
                <a:solidFill>
                  <a:srgbClr val="4D1C65"/>
                </a:solidFill>
                <a:latin typeface="Arial"/>
                <a:cs typeface="Arial"/>
              </a:rPr>
              <a:t>Slides adapted from </a:t>
            </a:r>
            <a:r>
              <a:rPr lang="en-CA" sz="1586" spc="-20" dirty="0" err="1" smtClean="0">
                <a:solidFill>
                  <a:srgbClr val="4D1C65"/>
                </a:solidFill>
                <a:latin typeface="Arial"/>
                <a:cs typeface="Arial"/>
              </a:rPr>
              <a:t>Netskills</a:t>
            </a:r>
            <a:r>
              <a:rPr lang="en-CA" sz="1586" spc="-20" dirty="0" smtClean="0">
                <a:solidFill>
                  <a:srgbClr val="4D1C65"/>
                </a:solidFill>
                <a:latin typeface="Arial"/>
                <a:cs typeface="Arial"/>
              </a:rPr>
              <a:t> workshop, full version and further information available at:</a:t>
            </a:r>
          </a:p>
          <a:p>
            <a:pPr>
              <a:lnSpc>
                <a:spcPts val="1955"/>
              </a:lnSpc>
            </a:pPr>
            <a:r>
              <a:rPr lang="en-GB" sz="1600" dirty="0">
                <a:hlinkClick r:id="rId3"/>
              </a:rPr>
              <a:t>http://</a:t>
            </a:r>
            <a:r>
              <a:rPr lang="en-GB" sz="1600" dirty="0" smtClean="0">
                <a:hlinkClick r:id="rId3"/>
              </a:rPr>
              <a:t>googleanalytics.netskills.biz</a:t>
            </a:r>
            <a:r>
              <a:rPr lang="en-GB" sz="1600" dirty="0" smtClean="0"/>
              <a:t> </a:t>
            </a:r>
            <a:endParaRPr lang="en-CA" sz="1705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680700" cy="7543800"/>
          </a:xfrm>
          <a:prstGeom prst="rect">
            <a:avLst/>
          </a:prstGeom>
        </p:spPr>
      </p:pic>
      <p:sp>
        <p:nvSpPr>
          <p:cNvPr id="4" name="TextBox 2"/>
          <p:cNvSpPr txBox="1"/>
          <p:nvPr/>
        </p:nvSpPr>
        <p:spPr>
          <a:xfrm>
            <a:off x="1130300" y="304800"/>
            <a:ext cx="95504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35"/>
              </a:lnSpc>
            </a:pPr>
            <a:r>
              <a:rPr lang="en-CA" sz="1153" spc="-20" smtClean="0">
                <a:solidFill>
                  <a:srgbClr val="3A0E56"/>
                </a:solidFill>
                <a:latin typeface="Arial"/>
                <a:cs typeface="Arial"/>
              </a:rPr>
              <a:t>Getting the most from your Google Analytics</a:t>
            </a:r>
          </a:p>
          <a:p>
            <a:pPr>
              <a:lnSpc>
                <a:spcPts val="1435"/>
              </a:lnSpc>
            </a:pPr>
            <a:endParaRPr lang="en-CA" sz="124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117600" y="1320800"/>
            <a:ext cx="9563100" cy="660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080"/>
              </a:lnSpc>
            </a:pPr>
            <a:r>
              <a:rPr lang="en-CA" sz="3327" b="1" spc="-20" smtClean="0">
                <a:solidFill>
                  <a:srgbClr val="4D1C65"/>
                </a:solidFill>
                <a:latin typeface="Arial Bold"/>
                <a:cs typeface="Arial Bold"/>
              </a:rPr>
              <a:t>Audience overview report</a:t>
            </a:r>
          </a:p>
          <a:p>
            <a:pPr>
              <a:lnSpc>
                <a:spcPts val="4080"/>
              </a:lnSpc>
            </a:pPr>
            <a:endParaRPr lang="en-CA" sz="3566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079" y="1762026"/>
            <a:ext cx="10608709" cy="520566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8079" y="177850"/>
            <a:ext cx="96747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In the Reports view, click on “audience”, “visitors flow”…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07800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680700" cy="7543800"/>
          </a:xfrm>
          <a:prstGeom prst="rect">
            <a:avLst/>
          </a:prstGeom>
        </p:spPr>
      </p:pic>
      <p:sp>
        <p:nvSpPr>
          <p:cNvPr id="12" name="TextBox 2"/>
          <p:cNvSpPr txBox="1"/>
          <p:nvPr/>
        </p:nvSpPr>
        <p:spPr>
          <a:xfrm>
            <a:off x="1130300" y="304800"/>
            <a:ext cx="95504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35"/>
              </a:lnSpc>
            </a:pPr>
            <a:r>
              <a:rPr lang="en-CA" sz="1153" spc="-20" smtClean="0">
                <a:solidFill>
                  <a:srgbClr val="3A0E56"/>
                </a:solidFill>
                <a:latin typeface="Arial"/>
                <a:cs typeface="Arial"/>
              </a:rPr>
              <a:t>Getting the most from your Google Analytics</a:t>
            </a:r>
          </a:p>
          <a:p>
            <a:pPr>
              <a:lnSpc>
                <a:spcPts val="1435"/>
              </a:lnSpc>
            </a:pPr>
            <a:endParaRPr lang="en-CA" sz="124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117600" y="1320800"/>
            <a:ext cx="9563100" cy="660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080"/>
              </a:lnSpc>
            </a:pPr>
            <a:r>
              <a:rPr lang="en-CA" sz="3327" b="1" spc="-20" smtClean="0">
                <a:solidFill>
                  <a:srgbClr val="4D1C65"/>
                </a:solidFill>
                <a:latin typeface="Arial Bold"/>
                <a:cs typeface="Arial Bold"/>
              </a:rPr>
              <a:t>Traffic Sources reports</a:t>
            </a:r>
          </a:p>
          <a:p>
            <a:pPr>
              <a:lnSpc>
                <a:spcPts val="4080"/>
              </a:lnSpc>
            </a:pPr>
            <a:endParaRPr lang="en-CA" sz="3566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117600" y="2730500"/>
            <a:ext cx="9563100" cy="736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045"/>
              </a:lnSpc>
            </a:pPr>
            <a:r>
              <a:rPr lang="en-CA" sz="3677" spc="-10" smtClean="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451" spc="-10" smtClean="0">
                <a:solidFill>
                  <a:srgbClr val="4D1C65"/>
                </a:solidFill>
                <a:latin typeface="Arial"/>
                <a:cs typeface="Arial"/>
              </a:rPr>
              <a:t> Overview reports gives an at-a-glance view of traffic sources</a:t>
            </a:r>
          </a:p>
          <a:p>
            <a:pPr>
              <a:lnSpc>
                <a:spcPts val="3045"/>
              </a:lnSpc>
            </a:pPr>
            <a:endParaRPr lang="en-CA" sz="2657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117600" y="3162300"/>
            <a:ext cx="9563100" cy="1016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900"/>
              </a:lnSpc>
              <a:tabLst>
                <a:tab pos="393700" algn="l"/>
              </a:tabLst>
            </a:pPr>
            <a:r>
              <a:rPr lang="en-CA" sz="3569" spc="-10" smtClean="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379" spc="-10" smtClean="0">
                <a:solidFill>
                  <a:srgbClr val="4D1C65"/>
                </a:solidFill>
                <a:latin typeface="Arial"/>
                <a:cs typeface="Arial"/>
              </a:rPr>
              <a:t> Sources</a:t>
            </a:r>
            <a:r>
              <a:rPr lang="en-CA" sz="2451" spc="-10" smtClean="0">
                <a:solidFill>
                  <a:srgbClr val="4D1C65"/>
                </a:solidFill>
                <a:latin typeface="Arial"/>
                <a:cs typeface="Arial"/>
              </a:rPr>
              <a:t>—offers you insights into how people are finding</a:t>
            </a:r>
            <a:r>
              <a:rPr lang="en-CA" sz="2636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636" smtClean="0">
                <a:solidFill>
                  <a:srgbClr val="000000"/>
                </a:solidFill>
                <a:latin typeface="Times New Roman"/>
              </a:rPr>
            </a:br>
            <a:r>
              <a:rPr lang="en-CA" sz="2451" spc="-10" smtClean="0">
                <a:solidFill>
                  <a:srgbClr val="4D1C65"/>
                </a:solidFill>
                <a:latin typeface="Arial"/>
                <a:cs typeface="Arial"/>
              </a:rPr>
              <a:t>	your site through:</a:t>
            </a:r>
          </a:p>
          <a:p>
            <a:pPr>
              <a:lnSpc>
                <a:spcPts val="2900"/>
              </a:lnSpc>
            </a:pPr>
            <a:endParaRPr lang="en-CA" sz="2636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511300" y="3949700"/>
            <a:ext cx="9169400" cy="317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955"/>
              </a:lnSpc>
            </a:pPr>
            <a:r>
              <a:rPr lang="en-CA" sz="1586" spc="-10" smtClean="0">
                <a:solidFill>
                  <a:srgbClr val="000000"/>
                </a:solidFill>
                <a:latin typeface="Arial"/>
                <a:cs typeface="Arial"/>
              </a:rPr>
              <a:t>referrals</a:t>
            </a:r>
          </a:p>
          <a:p>
            <a:pPr>
              <a:lnSpc>
                <a:spcPts val="1955"/>
              </a:lnSpc>
            </a:pPr>
            <a:endParaRPr lang="en-CA" sz="1705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511300" y="4279900"/>
            <a:ext cx="9169400" cy="317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955"/>
              </a:lnSpc>
            </a:pPr>
            <a:r>
              <a:rPr lang="en-CA" sz="1586" spc="-10" smtClean="0">
                <a:solidFill>
                  <a:srgbClr val="000000"/>
                </a:solidFill>
                <a:latin typeface="Arial"/>
                <a:cs typeface="Arial"/>
              </a:rPr>
              <a:t>direct traffic</a:t>
            </a:r>
          </a:p>
          <a:p>
            <a:pPr>
              <a:lnSpc>
                <a:spcPts val="1955"/>
              </a:lnSpc>
            </a:pPr>
            <a:endParaRPr lang="en-CA" sz="1705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1511300" y="4559300"/>
            <a:ext cx="9169400" cy="711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600"/>
              </a:lnSpc>
            </a:pPr>
            <a:r>
              <a:rPr lang="en-CA" sz="1586" spc="-10" smtClean="0">
                <a:solidFill>
                  <a:srgbClr val="000000"/>
                </a:solidFill>
                <a:latin typeface="Arial"/>
                <a:cs typeface="Arial"/>
              </a:rPr>
              <a:t>organic (unpaid) search keywords</a:t>
            </a:r>
            <a:r>
              <a:rPr lang="en-CA" sz="1705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705" smtClean="0">
                <a:solidFill>
                  <a:srgbClr val="000000"/>
                </a:solidFill>
                <a:latin typeface="Times New Roman"/>
              </a:rPr>
            </a:br>
            <a:r>
              <a:rPr lang="en-CA" sz="1586" spc="-10" smtClean="0">
                <a:solidFill>
                  <a:srgbClr val="000000"/>
                </a:solidFill>
                <a:latin typeface="Arial"/>
                <a:cs typeface="Arial"/>
              </a:rPr>
              <a:t>custom campaigns</a:t>
            </a:r>
          </a:p>
          <a:p>
            <a:pPr>
              <a:lnSpc>
                <a:spcPts val="2600"/>
              </a:lnSpc>
            </a:pPr>
            <a:endParaRPr lang="en-CA" sz="1705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1511300" y="5295900"/>
            <a:ext cx="9169400" cy="317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955"/>
              </a:lnSpc>
            </a:pPr>
            <a:r>
              <a:rPr lang="en-CA" sz="1586" spc="-10" smtClean="0">
                <a:solidFill>
                  <a:srgbClr val="000000"/>
                </a:solidFill>
                <a:latin typeface="Arial"/>
                <a:cs typeface="Arial"/>
              </a:rPr>
              <a:t>advertising (Adwords)</a:t>
            </a:r>
          </a:p>
          <a:p>
            <a:pPr>
              <a:lnSpc>
                <a:spcPts val="1955"/>
              </a:lnSpc>
            </a:pPr>
            <a:endParaRPr lang="en-CA" sz="1705">
              <a:solidFill>
                <a:srgbClr val="000000"/>
              </a:solidFill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1117600" y="5638800"/>
            <a:ext cx="9563100" cy="736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045"/>
              </a:lnSpc>
            </a:pPr>
            <a:r>
              <a:rPr lang="en-CA" sz="3756" spc="-10" smtClean="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504" spc="-10" smtClean="0">
                <a:solidFill>
                  <a:srgbClr val="4D1C65"/>
                </a:solidFill>
                <a:latin typeface="Arial"/>
                <a:cs typeface="Arial"/>
              </a:rPr>
              <a:t> h</a:t>
            </a:r>
            <a:r>
              <a:rPr lang="en-CA" sz="2430" spc="-10" smtClean="0">
                <a:solidFill>
                  <a:srgbClr val="4D1C65"/>
                </a:solidFill>
                <a:latin typeface="Arial"/>
                <a:cs typeface="Arial"/>
              </a:rPr>
              <a:t>elps</a:t>
            </a:r>
            <a:r>
              <a:rPr lang="en-CA" sz="2504" spc="-10" smtClean="0">
                <a:solidFill>
                  <a:srgbClr val="4D1C65"/>
                </a:solidFill>
                <a:latin typeface="Arial"/>
                <a:cs typeface="Arial"/>
              </a:rPr>
              <a:t> you evaluate the effectiveness of social media</a:t>
            </a:r>
          </a:p>
          <a:p>
            <a:pPr>
              <a:lnSpc>
                <a:spcPts val="3045"/>
              </a:lnSpc>
            </a:pPr>
            <a:endParaRPr lang="en-CA" sz="2654">
              <a:solidFill>
                <a:srgbClr val="000000"/>
              </a:solidFill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1130300" y="7213600"/>
            <a:ext cx="95504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35"/>
              </a:lnSpc>
            </a:pPr>
            <a:r>
              <a:rPr lang="en-CA" sz="1178" spc="-10" smtClean="0">
                <a:solidFill>
                  <a:srgbClr val="000000"/>
                </a:solidFill>
                <a:latin typeface="Arial"/>
                <a:cs typeface="Arial"/>
              </a:rPr>
              <a:t>https://support.google.com/analytics/bin/answer.py?hl=en&amp;answer=1006930&amp;topic=1631856&amp;rd=1</a:t>
            </a:r>
          </a:p>
          <a:p>
            <a:pPr>
              <a:lnSpc>
                <a:spcPts val="1435"/>
              </a:lnSpc>
            </a:pPr>
            <a:endParaRPr lang="en-CA" sz="124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680700" cy="7543800"/>
          </a:xfrm>
          <a:prstGeom prst="rect">
            <a:avLst/>
          </a:prstGeom>
        </p:spPr>
      </p:pic>
      <p:sp>
        <p:nvSpPr>
          <p:cNvPr id="8" name="TextBox 2"/>
          <p:cNvSpPr txBox="1"/>
          <p:nvPr/>
        </p:nvSpPr>
        <p:spPr>
          <a:xfrm>
            <a:off x="1130300" y="304800"/>
            <a:ext cx="95504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35"/>
              </a:lnSpc>
            </a:pPr>
            <a:r>
              <a:rPr lang="en-CA" sz="1153" spc="-20" smtClean="0">
                <a:solidFill>
                  <a:srgbClr val="3A0E56"/>
                </a:solidFill>
                <a:latin typeface="Arial"/>
                <a:cs typeface="Arial"/>
              </a:rPr>
              <a:t>Getting the most from your Google Analytics</a:t>
            </a:r>
          </a:p>
          <a:p>
            <a:pPr>
              <a:lnSpc>
                <a:spcPts val="1435"/>
              </a:lnSpc>
            </a:pPr>
            <a:endParaRPr lang="en-CA" sz="124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117600" y="1320800"/>
            <a:ext cx="9563100" cy="660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080"/>
              </a:lnSpc>
            </a:pPr>
            <a:r>
              <a:rPr lang="en-CA" sz="3327" b="1" spc="-20" smtClean="0">
                <a:solidFill>
                  <a:srgbClr val="4D1C65"/>
                </a:solidFill>
                <a:latin typeface="Arial Bold"/>
                <a:cs typeface="Arial Bold"/>
              </a:rPr>
              <a:t>Custom campaigns</a:t>
            </a:r>
          </a:p>
          <a:p>
            <a:pPr>
              <a:lnSpc>
                <a:spcPts val="4080"/>
              </a:lnSpc>
            </a:pPr>
            <a:endParaRPr lang="en-CA" sz="3566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117600" y="3060700"/>
            <a:ext cx="9563100" cy="1397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850"/>
              </a:lnSpc>
              <a:tabLst>
                <a:tab pos="393700" algn="l"/>
                <a:tab pos="393700" algn="l"/>
              </a:tabLst>
            </a:pPr>
            <a:r>
              <a:rPr lang="en-CA" sz="3677" spc="-10" smtClean="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451" spc="-10" smtClean="0">
                <a:solidFill>
                  <a:srgbClr val="4D1C65"/>
                </a:solidFill>
                <a:latin typeface="Arial"/>
                <a:cs typeface="Arial"/>
              </a:rPr>
              <a:t> Helps you collect information about traffic coming to your</a:t>
            </a:r>
            <a:r>
              <a:rPr lang="en-CA" sz="2636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636" smtClean="0">
                <a:solidFill>
                  <a:srgbClr val="000000"/>
                </a:solidFill>
                <a:latin typeface="Times New Roman"/>
              </a:rPr>
            </a:br>
            <a:r>
              <a:rPr lang="en-CA" sz="2451" spc="-10" smtClean="0">
                <a:solidFill>
                  <a:srgbClr val="4D1C65"/>
                </a:solidFill>
                <a:latin typeface="Arial"/>
                <a:cs typeface="Arial"/>
              </a:rPr>
              <a:t>	site and identify what are the most effective ways to drive</a:t>
            </a:r>
            <a:r>
              <a:rPr lang="en-CA" sz="2636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636" smtClean="0">
                <a:solidFill>
                  <a:srgbClr val="000000"/>
                </a:solidFill>
                <a:latin typeface="Times New Roman"/>
              </a:rPr>
            </a:br>
            <a:r>
              <a:rPr lang="en-CA" sz="2451" spc="-10" smtClean="0">
                <a:solidFill>
                  <a:srgbClr val="4D1C65"/>
                </a:solidFill>
                <a:latin typeface="Arial"/>
                <a:cs typeface="Arial"/>
              </a:rPr>
              <a:t>	more visitors</a:t>
            </a:r>
          </a:p>
          <a:p>
            <a:pPr>
              <a:lnSpc>
                <a:spcPts val="2850"/>
              </a:lnSpc>
            </a:pPr>
            <a:endParaRPr lang="en-CA" sz="2636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117600" y="4216400"/>
            <a:ext cx="9563100" cy="1028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800"/>
              </a:lnSpc>
              <a:tabLst>
                <a:tab pos="393700" algn="l"/>
              </a:tabLst>
            </a:pPr>
            <a:r>
              <a:rPr lang="en-CA" sz="3677" spc="-10" smtClean="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451" spc="-10" smtClean="0">
                <a:solidFill>
                  <a:srgbClr val="4D1C65"/>
                </a:solidFill>
                <a:latin typeface="Arial"/>
                <a:cs typeface="Arial"/>
              </a:rPr>
              <a:t> By adding parameters to the end of a web address, allows</a:t>
            </a:r>
            <a:r>
              <a:rPr lang="en-CA" sz="2636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636" smtClean="0">
                <a:solidFill>
                  <a:srgbClr val="000000"/>
                </a:solidFill>
                <a:latin typeface="Times New Roman"/>
              </a:rPr>
            </a:br>
            <a:r>
              <a:rPr lang="en-CA" sz="2451" spc="-10" smtClean="0">
                <a:solidFill>
                  <a:srgbClr val="4D1C65"/>
                </a:solidFill>
                <a:latin typeface="Arial"/>
                <a:cs typeface="Arial"/>
              </a:rPr>
              <a:t>	Analytics to record metrics which you can monitor</a:t>
            </a:r>
          </a:p>
          <a:p>
            <a:pPr>
              <a:lnSpc>
                <a:spcPts val="2800"/>
              </a:lnSpc>
            </a:pPr>
            <a:endParaRPr lang="en-CA" sz="2636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117600" y="5003800"/>
            <a:ext cx="9563100" cy="1028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800"/>
              </a:lnSpc>
              <a:tabLst>
                <a:tab pos="393700" algn="l"/>
              </a:tabLst>
            </a:pPr>
            <a:r>
              <a:rPr lang="en-CA" sz="3677" spc="-20" smtClean="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451" spc="-20" smtClean="0">
                <a:solidFill>
                  <a:srgbClr val="4D1C65"/>
                </a:solidFill>
                <a:latin typeface="Arial"/>
                <a:cs typeface="Arial"/>
              </a:rPr>
              <a:t> Simple URL builder builds the URL which you can add to e.g.</a:t>
            </a:r>
            <a:r>
              <a:rPr lang="en-CA" sz="2636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636" smtClean="0">
                <a:solidFill>
                  <a:srgbClr val="000000"/>
                </a:solidFill>
                <a:latin typeface="Times New Roman"/>
              </a:rPr>
            </a:br>
            <a:r>
              <a:rPr lang="en-CA" sz="2451" spc="-20" smtClean="0">
                <a:solidFill>
                  <a:srgbClr val="4D1C65"/>
                </a:solidFill>
                <a:latin typeface="Arial"/>
                <a:cs typeface="Arial"/>
              </a:rPr>
              <a:t>	a tweet, email or within a web page</a:t>
            </a:r>
          </a:p>
          <a:p>
            <a:pPr>
              <a:lnSpc>
                <a:spcPts val="2800"/>
              </a:lnSpc>
            </a:pPr>
            <a:endParaRPr lang="en-CA" sz="2636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130300" y="7213600"/>
            <a:ext cx="95504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35"/>
              </a:lnSpc>
            </a:pPr>
            <a:r>
              <a:rPr lang="en-CA" sz="1178" spc="-10" smtClean="0">
                <a:solidFill>
                  <a:srgbClr val="000000"/>
                </a:solidFill>
                <a:latin typeface="Arial"/>
                <a:cs typeface="Arial"/>
              </a:rPr>
              <a:t>http://support.google.com/analytics/answer/1033867?hl=en</a:t>
            </a:r>
          </a:p>
          <a:p>
            <a:pPr>
              <a:lnSpc>
                <a:spcPts val="1435"/>
              </a:lnSpc>
            </a:pPr>
            <a:endParaRPr lang="en-CA" sz="124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680700" cy="7543800"/>
          </a:xfrm>
          <a:prstGeom prst="rect">
            <a:avLst/>
          </a:prstGeom>
        </p:spPr>
      </p:pic>
      <p:sp>
        <p:nvSpPr>
          <p:cNvPr id="4" name="TextBox 2"/>
          <p:cNvSpPr txBox="1"/>
          <p:nvPr/>
        </p:nvSpPr>
        <p:spPr>
          <a:xfrm>
            <a:off x="1130300" y="304800"/>
            <a:ext cx="95504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35"/>
              </a:lnSpc>
            </a:pPr>
            <a:r>
              <a:rPr lang="en-CA" sz="1153" spc="-20" smtClean="0">
                <a:solidFill>
                  <a:srgbClr val="3A0E56"/>
                </a:solidFill>
                <a:latin typeface="Arial"/>
                <a:cs typeface="Arial"/>
              </a:rPr>
              <a:t>Getting the most from your Google Analytics</a:t>
            </a:r>
          </a:p>
          <a:p>
            <a:pPr>
              <a:lnSpc>
                <a:spcPts val="1435"/>
              </a:lnSpc>
            </a:pPr>
            <a:endParaRPr lang="en-CA" sz="124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117600" y="1320800"/>
            <a:ext cx="9563100" cy="660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080"/>
              </a:lnSpc>
            </a:pPr>
            <a:r>
              <a:rPr lang="en-CA" sz="3327" b="1" spc="-20" smtClean="0">
                <a:solidFill>
                  <a:srgbClr val="4D1C65"/>
                </a:solidFill>
                <a:latin typeface="Arial Bold"/>
                <a:cs typeface="Arial Bold"/>
              </a:rPr>
              <a:t>Traffic Sources overview report</a:t>
            </a:r>
          </a:p>
          <a:p>
            <a:pPr>
              <a:lnSpc>
                <a:spcPts val="4080"/>
              </a:lnSpc>
            </a:pPr>
            <a:endParaRPr lang="en-CA" sz="3566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680700" cy="7543800"/>
          </a:xfrm>
          <a:prstGeom prst="rect">
            <a:avLst/>
          </a:prstGeom>
        </p:spPr>
      </p:pic>
      <p:sp>
        <p:nvSpPr>
          <p:cNvPr id="11" name="TextBox 2"/>
          <p:cNvSpPr txBox="1"/>
          <p:nvPr/>
        </p:nvSpPr>
        <p:spPr>
          <a:xfrm>
            <a:off x="1130300" y="304800"/>
            <a:ext cx="95504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35"/>
              </a:lnSpc>
            </a:pPr>
            <a:r>
              <a:rPr lang="en-CA" sz="1153" spc="-20" smtClean="0">
                <a:solidFill>
                  <a:srgbClr val="3A0E56"/>
                </a:solidFill>
                <a:latin typeface="Arial"/>
                <a:cs typeface="Arial"/>
              </a:rPr>
              <a:t>Getting the most from your Google Analytics</a:t>
            </a:r>
          </a:p>
          <a:p>
            <a:pPr>
              <a:lnSpc>
                <a:spcPts val="1435"/>
              </a:lnSpc>
            </a:pPr>
            <a:endParaRPr lang="en-CA" sz="124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117600" y="1320800"/>
            <a:ext cx="9563100" cy="660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080"/>
              </a:lnSpc>
            </a:pPr>
            <a:r>
              <a:rPr lang="en-CA" sz="3327" b="1" spc="-20" smtClean="0">
                <a:solidFill>
                  <a:srgbClr val="4D1C65"/>
                </a:solidFill>
                <a:latin typeface="Arial Bold"/>
                <a:cs typeface="Arial Bold"/>
              </a:rPr>
              <a:t>Traffic Sources—</a:t>
            </a:r>
            <a:r>
              <a:rPr lang="en-CA" sz="3317" spc="-20" smtClean="0">
                <a:solidFill>
                  <a:srgbClr val="4D1C65"/>
                </a:solidFill>
                <a:latin typeface="Arial"/>
                <a:cs typeface="Arial"/>
              </a:rPr>
              <a:t>Social</a:t>
            </a:r>
          </a:p>
          <a:p>
            <a:pPr>
              <a:lnSpc>
                <a:spcPts val="4080"/>
              </a:lnSpc>
            </a:pPr>
            <a:endParaRPr lang="en-CA" sz="3566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117600" y="2489200"/>
            <a:ext cx="9563100" cy="1028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800"/>
              </a:lnSpc>
              <a:tabLst>
                <a:tab pos="393700" algn="l"/>
              </a:tabLst>
            </a:pPr>
            <a:r>
              <a:rPr lang="en-CA" sz="3677" spc="-10" smtClean="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451" spc="-10" smtClean="0">
                <a:solidFill>
                  <a:srgbClr val="4D1C65"/>
                </a:solidFill>
                <a:latin typeface="Arial"/>
                <a:cs typeface="Arial"/>
              </a:rPr>
              <a:t> Overview—shows at-a-glance conversions generated from</a:t>
            </a:r>
            <a:r>
              <a:rPr lang="en-CA" sz="2636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636" smtClean="0">
                <a:solidFill>
                  <a:srgbClr val="000000"/>
                </a:solidFill>
                <a:latin typeface="Times New Roman"/>
              </a:rPr>
            </a:br>
            <a:r>
              <a:rPr lang="en-CA" sz="2451" spc="-10" smtClean="0">
                <a:solidFill>
                  <a:srgbClr val="4D1C65"/>
                </a:solidFill>
                <a:latin typeface="Arial"/>
                <a:cs typeface="Arial"/>
              </a:rPr>
              <a:t>	social channels</a:t>
            </a:r>
          </a:p>
          <a:p>
            <a:pPr>
              <a:lnSpc>
                <a:spcPts val="2800"/>
              </a:lnSpc>
            </a:pPr>
            <a:endParaRPr lang="en-CA" sz="2636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117600" y="3251200"/>
            <a:ext cx="9563100" cy="736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045"/>
              </a:lnSpc>
            </a:pPr>
            <a:r>
              <a:rPr lang="en-CA" sz="3677" spc="-10" smtClean="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451" spc="-10" smtClean="0">
                <a:solidFill>
                  <a:srgbClr val="4D1C65"/>
                </a:solidFill>
                <a:latin typeface="Arial"/>
                <a:cs typeface="Arial"/>
              </a:rPr>
              <a:t> Network referrals—list of social media sources</a:t>
            </a:r>
          </a:p>
          <a:p>
            <a:pPr>
              <a:lnSpc>
                <a:spcPts val="3045"/>
              </a:lnSpc>
            </a:pPr>
            <a:endParaRPr lang="en-CA" sz="2663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117600" y="3683000"/>
            <a:ext cx="9563100" cy="736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045"/>
              </a:lnSpc>
            </a:pPr>
            <a:r>
              <a:rPr lang="en-CA" sz="3677" spc="-10" smtClean="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451" spc="-10" smtClean="0">
                <a:solidFill>
                  <a:srgbClr val="4D1C65"/>
                </a:solidFill>
                <a:latin typeface="Arial"/>
                <a:cs typeface="Arial"/>
              </a:rPr>
              <a:t> Data Hub activity—those that share data with Google</a:t>
            </a:r>
          </a:p>
          <a:p>
            <a:pPr>
              <a:lnSpc>
                <a:spcPts val="3045"/>
              </a:lnSpc>
            </a:pPr>
            <a:endParaRPr lang="en-CA" sz="2661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511300" y="4076700"/>
            <a:ext cx="9169400" cy="647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586" spc="-10" smtClean="0">
                <a:solidFill>
                  <a:srgbClr val="000000"/>
                </a:solidFill>
                <a:latin typeface="Arial"/>
                <a:cs typeface="Arial"/>
              </a:rPr>
              <a:t>displays what visitors have done within social network (so it tracks off-site traffic) such as</a:t>
            </a:r>
            <a:r>
              <a:rPr lang="en-CA" sz="1705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705" smtClean="0">
                <a:solidFill>
                  <a:srgbClr val="000000"/>
                </a:solidFill>
                <a:latin typeface="Times New Roman"/>
              </a:rPr>
            </a:br>
            <a:r>
              <a:rPr lang="en-CA" sz="1586" spc="-20" smtClean="0">
                <a:solidFill>
                  <a:srgbClr val="000000"/>
                </a:solidFill>
                <a:latin typeface="Arial"/>
                <a:cs typeface="Arial"/>
              </a:rPr>
              <a:t>sharing a URL, making a favourite, saved</a:t>
            </a:r>
          </a:p>
          <a:p>
            <a:pPr>
              <a:lnSpc>
                <a:spcPts val="2300"/>
              </a:lnSpc>
            </a:pPr>
            <a:endParaRPr lang="en-CA" sz="1705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1117600" y="4775200"/>
            <a:ext cx="9563100" cy="1028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800"/>
              </a:lnSpc>
              <a:tabLst>
                <a:tab pos="393700" algn="l"/>
              </a:tabLst>
            </a:pPr>
            <a:r>
              <a:rPr lang="en-CA" sz="3677" spc="-10" smtClean="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451" spc="-10" smtClean="0">
                <a:solidFill>
                  <a:srgbClr val="4D1C65"/>
                </a:solidFill>
                <a:latin typeface="Arial"/>
                <a:cs typeface="Arial"/>
              </a:rPr>
              <a:t> Landing pages—metrics associated with pages linked from</a:t>
            </a:r>
            <a:r>
              <a:rPr lang="en-CA" sz="2636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636" smtClean="0">
                <a:solidFill>
                  <a:srgbClr val="000000"/>
                </a:solidFill>
                <a:latin typeface="Times New Roman"/>
              </a:rPr>
            </a:br>
            <a:r>
              <a:rPr lang="en-CA" sz="2451" spc="-10" smtClean="0">
                <a:solidFill>
                  <a:srgbClr val="4D1C65"/>
                </a:solidFill>
                <a:latin typeface="Arial"/>
                <a:cs typeface="Arial"/>
              </a:rPr>
              <a:t>	social networks</a:t>
            </a:r>
          </a:p>
          <a:p>
            <a:pPr>
              <a:lnSpc>
                <a:spcPts val="2800"/>
              </a:lnSpc>
            </a:pPr>
            <a:endParaRPr lang="en-CA" sz="2636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1117600" y="5562600"/>
            <a:ext cx="9563100" cy="1028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800"/>
              </a:lnSpc>
              <a:tabLst>
                <a:tab pos="393700" algn="l"/>
              </a:tabLst>
            </a:pPr>
            <a:r>
              <a:rPr lang="en-CA" sz="3677" spc="-10" smtClean="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451" spc="-10" smtClean="0">
                <a:solidFill>
                  <a:srgbClr val="4D1C65"/>
                </a:solidFill>
                <a:latin typeface="Arial"/>
                <a:cs typeface="Arial"/>
              </a:rPr>
              <a:t> Trackbacks—URL they’ve come from, the page on your site,</a:t>
            </a:r>
            <a:r>
              <a:rPr lang="en-CA" sz="2636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636" smtClean="0">
                <a:solidFill>
                  <a:srgbClr val="000000"/>
                </a:solidFill>
                <a:latin typeface="Times New Roman"/>
              </a:rPr>
            </a:br>
            <a:r>
              <a:rPr lang="en-CA" sz="2451" spc="-10" smtClean="0">
                <a:solidFill>
                  <a:srgbClr val="4D1C65"/>
                </a:solidFill>
                <a:latin typeface="Arial"/>
                <a:cs typeface="Arial"/>
              </a:rPr>
              <a:t>	how many visits</a:t>
            </a:r>
          </a:p>
          <a:p>
            <a:pPr>
              <a:lnSpc>
                <a:spcPts val="2800"/>
              </a:lnSpc>
            </a:pPr>
            <a:endParaRPr lang="en-CA" sz="2636">
              <a:solidFill>
                <a:srgbClr val="000000"/>
              </a:solidFill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1130300" y="7213600"/>
            <a:ext cx="95504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35"/>
              </a:lnSpc>
              <a:tabLst>
                <a:tab pos="3695700" algn="l"/>
              </a:tabLst>
            </a:pPr>
            <a:r>
              <a:rPr lang="en-CA" sz="1178" spc="-10" smtClean="0">
                <a:solidFill>
                  <a:srgbClr val="000000"/>
                </a:solidFill>
                <a:latin typeface="Arial"/>
                <a:cs typeface="Arial"/>
              </a:rPr>
              <a:t>http://www.google.com/analytics/features/social.html	https://developers.google.com/analytics/devguides/socialdata/</a:t>
            </a:r>
          </a:p>
          <a:p>
            <a:pPr>
              <a:lnSpc>
                <a:spcPts val="1435"/>
              </a:lnSpc>
            </a:pPr>
            <a:endParaRPr lang="en-CA" sz="124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680700" cy="7543800"/>
          </a:xfrm>
          <a:prstGeom prst="rect">
            <a:avLst/>
          </a:prstGeom>
        </p:spPr>
      </p:pic>
      <p:sp>
        <p:nvSpPr>
          <p:cNvPr id="9" name="TextBox 2"/>
          <p:cNvSpPr txBox="1"/>
          <p:nvPr/>
        </p:nvSpPr>
        <p:spPr>
          <a:xfrm>
            <a:off x="1130300" y="304800"/>
            <a:ext cx="95504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35"/>
              </a:lnSpc>
            </a:pPr>
            <a:r>
              <a:rPr lang="en-CA" sz="1153" spc="-20" smtClean="0">
                <a:solidFill>
                  <a:srgbClr val="3A0E56"/>
                </a:solidFill>
                <a:latin typeface="Arial"/>
                <a:cs typeface="Arial"/>
              </a:rPr>
              <a:t>Getting the most from your Google Analytics</a:t>
            </a:r>
          </a:p>
          <a:p>
            <a:pPr>
              <a:lnSpc>
                <a:spcPts val="1435"/>
              </a:lnSpc>
            </a:pPr>
            <a:endParaRPr lang="en-CA" sz="124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117600" y="1320800"/>
            <a:ext cx="9563100" cy="660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080"/>
              </a:lnSpc>
            </a:pPr>
            <a:r>
              <a:rPr lang="en-CA" sz="3327" b="1" spc="-20" smtClean="0">
                <a:solidFill>
                  <a:srgbClr val="4D1C65"/>
                </a:solidFill>
                <a:latin typeface="Arial Bold"/>
                <a:cs typeface="Arial Bold"/>
              </a:rPr>
              <a:t>Traffic Sources—</a:t>
            </a:r>
            <a:r>
              <a:rPr lang="en-CA" sz="3317" spc="-20" smtClean="0">
                <a:solidFill>
                  <a:srgbClr val="4D1C65"/>
                </a:solidFill>
                <a:latin typeface="Arial"/>
                <a:cs typeface="Arial"/>
              </a:rPr>
              <a:t>Social</a:t>
            </a:r>
          </a:p>
          <a:p>
            <a:pPr>
              <a:lnSpc>
                <a:spcPts val="4080"/>
              </a:lnSpc>
            </a:pPr>
            <a:endParaRPr lang="en-CA" sz="3566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117600" y="2844800"/>
            <a:ext cx="9563100" cy="1028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800"/>
              </a:lnSpc>
              <a:tabLst>
                <a:tab pos="393700" algn="l"/>
              </a:tabLst>
            </a:pPr>
            <a:r>
              <a:rPr lang="en-CA" sz="3677" spc="-10" smtClean="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451" spc="-10" smtClean="0">
                <a:solidFill>
                  <a:srgbClr val="4D1C65"/>
                </a:solidFill>
                <a:latin typeface="Arial"/>
                <a:cs typeface="Arial"/>
              </a:rPr>
              <a:t> Conversions—measures success of campaigns aligning with</a:t>
            </a:r>
            <a:r>
              <a:rPr lang="en-CA" sz="2636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636" smtClean="0">
                <a:solidFill>
                  <a:srgbClr val="000000"/>
                </a:solidFill>
                <a:latin typeface="Times New Roman"/>
              </a:rPr>
            </a:br>
            <a:r>
              <a:rPr lang="en-CA" sz="2451" spc="-10" smtClean="0">
                <a:solidFill>
                  <a:srgbClr val="4D1C65"/>
                </a:solidFill>
                <a:latin typeface="Arial"/>
                <a:cs typeface="Arial"/>
              </a:rPr>
              <a:t>	pre-defined goals</a:t>
            </a:r>
          </a:p>
          <a:p>
            <a:pPr>
              <a:lnSpc>
                <a:spcPts val="2800"/>
              </a:lnSpc>
            </a:pPr>
            <a:endParaRPr lang="en-CA" sz="2636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117600" y="3632200"/>
            <a:ext cx="9563100" cy="1028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800"/>
              </a:lnSpc>
              <a:tabLst>
                <a:tab pos="393700" algn="l"/>
              </a:tabLst>
            </a:pPr>
            <a:r>
              <a:rPr lang="en-CA" sz="3677" spc="-10" smtClean="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451" spc="-10" smtClean="0">
                <a:solidFill>
                  <a:srgbClr val="4D1C65"/>
                </a:solidFill>
                <a:latin typeface="Arial"/>
                <a:cs typeface="Arial"/>
              </a:rPr>
              <a:t> Plugins—displays metrics of social buttons visitors select</a:t>
            </a:r>
            <a:r>
              <a:rPr lang="en-CA" sz="2636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636" smtClean="0">
                <a:solidFill>
                  <a:srgbClr val="000000"/>
                </a:solidFill>
                <a:latin typeface="Times New Roman"/>
              </a:rPr>
            </a:br>
            <a:r>
              <a:rPr lang="en-CA" sz="2451" spc="-10" smtClean="0">
                <a:solidFill>
                  <a:srgbClr val="4D1C65"/>
                </a:solidFill>
                <a:latin typeface="Arial"/>
                <a:cs typeface="Arial"/>
              </a:rPr>
              <a:t>	and what they ‘share’, ‘like’</a:t>
            </a:r>
          </a:p>
          <a:p>
            <a:pPr>
              <a:lnSpc>
                <a:spcPts val="2800"/>
              </a:lnSpc>
            </a:pPr>
            <a:endParaRPr lang="en-CA" sz="2636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117600" y="4394200"/>
            <a:ext cx="9563100" cy="736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105"/>
              </a:lnSpc>
            </a:pPr>
            <a:r>
              <a:rPr lang="en-CA" sz="3677" spc="-10" smtClean="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451" spc="-10" smtClean="0">
                <a:solidFill>
                  <a:srgbClr val="4D1C65"/>
                </a:solidFill>
                <a:latin typeface="Arial"/>
                <a:cs typeface="Arial"/>
              </a:rPr>
              <a:t> Visitors flow</a:t>
            </a:r>
          </a:p>
          <a:p>
            <a:pPr>
              <a:lnSpc>
                <a:spcPts val="3105"/>
              </a:lnSpc>
            </a:pPr>
            <a:endParaRPr lang="en-CA" sz="2724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511300" y="4826000"/>
            <a:ext cx="9169400" cy="317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955"/>
              </a:lnSpc>
            </a:pPr>
            <a:r>
              <a:rPr lang="en-CA" sz="1620" spc="-10" smtClean="0">
                <a:solidFill>
                  <a:srgbClr val="000000"/>
                </a:solidFill>
                <a:latin typeface="Arial"/>
                <a:cs typeface="Arial"/>
              </a:rPr>
              <a:t>view a flow diagram of the path visitors took through site from social networks</a:t>
            </a:r>
          </a:p>
          <a:p>
            <a:pPr>
              <a:lnSpc>
                <a:spcPts val="1955"/>
              </a:lnSpc>
            </a:pPr>
            <a:endParaRPr lang="en-CA" sz="1705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1117600" y="5207000"/>
            <a:ext cx="9563100" cy="1028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800"/>
              </a:lnSpc>
              <a:tabLst>
                <a:tab pos="393700" algn="l"/>
              </a:tabLst>
            </a:pPr>
            <a:r>
              <a:rPr lang="en-CA" sz="3756" spc="-10" smtClean="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504" spc="-10" smtClean="0">
                <a:solidFill>
                  <a:srgbClr val="4D1C65"/>
                </a:solidFill>
                <a:latin typeface="Arial"/>
                <a:cs typeface="Arial"/>
              </a:rPr>
              <a:t> In all, helps you measure the impact and effectiveness of</a:t>
            </a:r>
            <a:r>
              <a:rPr lang="en-CA" sz="2636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636" smtClean="0">
                <a:solidFill>
                  <a:srgbClr val="000000"/>
                </a:solidFill>
                <a:latin typeface="Times New Roman"/>
              </a:rPr>
            </a:br>
            <a:r>
              <a:rPr lang="en-CA" sz="2504" spc="-10" smtClean="0">
                <a:solidFill>
                  <a:srgbClr val="4D1C65"/>
                </a:solidFill>
                <a:latin typeface="Arial"/>
                <a:cs typeface="Arial"/>
              </a:rPr>
              <a:t>	your social initiatives</a:t>
            </a:r>
          </a:p>
          <a:p>
            <a:pPr>
              <a:lnSpc>
                <a:spcPts val="2800"/>
              </a:lnSpc>
            </a:pPr>
            <a:endParaRPr lang="en-CA" sz="2636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680700" cy="7543800"/>
          </a:xfrm>
          <a:prstGeom prst="rect">
            <a:avLst/>
          </a:prstGeom>
        </p:spPr>
      </p:pic>
      <p:sp>
        <p:nvSpPr>
          <p:cNvPr id="4" name="TextBox 2"/>
          <p:cNvSpPr txBox="1"/>
          <p:nvPr/>
        </p:nvSpPr>
        <p:spPr>
          <a:xfrm>
            <a:off x="1130300" y="304800"/>
            <a:ext cx="95504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35"/>
              </a:lnSpc>
            </a:pPr>
            <a:r>
              <a:rPr lang="en-CA" sz="1153" spc="-20" smtClean="0">
                <a:solidFill>
                  <a:srgbClr val="3A0E56"/>
                </a:solidFill>
                <a:latin typeface="Arial"/>
                <a:cs typeface="Arial"/>
              </a:rPr>
              <a:t>Getting the most from your Google Analytics</a:t>
            </a:r>
          </a:p>
          <a:p>
            <a:pPr>
              <a:lnSpc>
                <a:spcPts val="1435"/>
              </a:lnSpc>
            </a:pPr>
            <a:endParaRPr lang="en-CA" sz="124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117600" y="1320800"/>
            <a:ext cx="9563100" cy="660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080"/>
              </a:lnSpc>
            </a:pPr>
            <a:r>
              <a:rPr lang="en-CA" sz="3327" b="1" spc="-20" smtClean="0">
                <a:solidFill>
                  <a:srgbClr val="4D1C65"/>
                </a:solidFill>
                <a:latin typeface="Arial Bold"/>
                <a:cs typeface="Arial Bold"/>
              </a:rPr>
              <a:t>Traffic Sources referrals report</a:t>
            </a:r>
          </a:p>
          <a:p>
            <a:pPr>
              <a:lnSpc>
                <a:spcPts val="4080"/>
              </a:lnSpc>
            </a:pPr>
            <a:endParaRPr lang="en-CA" sz="3566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680700" cy="7543800"/>
          </a:xfrm>
          <a:prstGeom prst="rect">
            <a:avLst/>
          </a:prstGeom>
        </p:spPr>
      </p:pic>
      <p:sp>
        <p:nvSpPr>
          <p:cNvPr id="12" name="TextBox 2"/>
          <p:cNvSpPr txBox="1"/>
          <p:nvPr/>
        </p:nvSpPr>
        <p:spPr>
          <a:xfrm>
            <a:off x="1130300" y="304800"/>
            <a:ext cx="95504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35"/>
              </a:lnSpc>
            </a:pPr>
            <a:r>
              <a:rPr lang="en-CA" sz="1153" spc="-20" smtClean="0">
                <a:solidFill>
                  <a:srgbClr val="3A0E56"/>
                </a:solidFill>
                <a:latin typeface="Arial"/>
                <a:cs typeface="Arial"/>
              </a:rPr>
              <a:t>Getting the most from your Google Analytics</a:t>
            </a:r>
          </a:p>
          <a:p>
            <a:pPr>
              <a:lnSpc>
                <a:spcPts val="1435"/>
              </a:lnSpc>
            </a:pPr>
            <a:endParaRPr lang="en-CA" sz="124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117600" y="1320800"/>
            <a:ext cx="9563100" cy="660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080"/>
              </a:lnSpc>
            </a:pPr>
            <a:r>
              <a:rPr lang="en-CA" sz="3327" b="1" spc="-20" smtClean="0">
                <a:solidFill>
                  <a:srgbClr val="4D1C65"/>
                </a:solidFill>
                <a:latin typeface="Arial Bold"/>
                <a:cs typeface="Arial Bold"/>
              </a:rPr>
              <a:t>Content reports</a:t>
            </a:r>
          </a:p>
          <a:p>
            <a:pPr>
              <a:lnSpc>
                <a:spcPts val="4080"/>
              </a:lnSpc>
            </a:pPr>
            <a:endParaRPr lang="en-CA" sz="3566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117600" y="2311400"/>
            <a:ext cx="9563100" cy="1028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800"/>
              </a:lnSpc>
              <a:tabLst>
                <a:tab pos="393700" algn="l"/>
              </a:tabLst>
            </a:pPr>
            <a:r>
              <a:rPr lang="en-CA" sz="3677" spc="-10" smtClean="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451" spc="-10" smtClean="0">
                <a:solidFill>
                  <a:srgbClr val="4D1C65"/>
                </a:solidFill>
                <a:latin typeface="Arial"/>
                <a:cs typeface="Arial"/>
              </a:rPr>
              <a:t> Overview reports gives an at-a-glance view of pageview</a:t>
            </a:r>
            <a:r>
              <a:rPr lang="en-CA" sz="2636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636" smtClean="0">
                <a:solidFill>
                  <a:srgbClr val="000000"/>
                </a:solidFill>
                <a:latin typeface="Times New Roman"/>
              </a:rPr>
            </a:br>
            <a:r>
              <a:rPr lang="en-CA" sz="2451" spc="-10" smtClean="0">
                <a:solidFill>
                  <a:srgbClr val="4D1C65"/>
                </a:solidFill>
                <a:latin typeface="Arial"/>
                <a:cs typeface="Arial"/>
              </a:rPr>
              <a:t>	metrics—designed to help you improve content</a:t>
            </a:r>
          </a:p>
          <a:p>
            <a:pPr>
              <a:lnSpc>
                <a:spcPts val="2800"/>
              </a:lnSpc>
            </a:pPr>
            <a:endParaRPr lang="en-CA" sz="2636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117600" y="3073400"/>
            <a:ext cx="9563100" cy="736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045"/>
              </a:lnSpc>
            </a:pPr>
            <a:r>
              <a:rPr lang="en-CA" sz="3677" spc="-10" smtClean="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451" spc="-10" smtClean="0">
                <a:solidFill>
                  <a:srgbClr val="4D1C65"/>
                </a:solidFill>
                <a:latin typeface="Arial"/>
                <a:cs typeface="Arial"/>
              </a:rPr>
              <a:t> Site Content—how frequently each page is viewed</a:t>
            </a:r>
          </a:p>
          <a:p>
            <a:pPr>
              <a:lnSpc>
                <a:spcPts val="3045"/>
              </a:lnSpc>
            </a:pPr>
            <a:endParaRPr lang="en-CA" sz="2663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511300" y="3467100"/>
            <a:ext cx="9169400" cy="660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CA" sz="1586" spc="-10" smtClean="0">
                <a:solidFill>
                  <a:srgbClr val="000000"/>
                </a:solidFill>
                <a:latin typeface="Arial"/>
                <a:cs typeface="Arial"/>
              </a:rPr>
              <a:t>observe how visitors view pages e.g. in Landing page report identify those with high bounce</a:t>
            </a:r>
            <a:r>
              <a:rPr lang="en-CA" sz="1705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705" smtClean="0">
                <a:solidFill>
                  <a:srgbClr val="000000"/>
                </a:solidFill>
                <a:latin typeface="Times New Roman"/>
              </a:rPr>
            </a:br>
            <a:r>
              <a:rPr lang="en-CA" sz="1586" spc="-10" smtClean="0">
                <a:solidFill>
                  <a:srgbClr val="000000"/>
                </a:solidFill>
                <a:latin typeface="Arial"/>
                <a:cs typeface="Arial"/>
              </a:rPr>
              <a:t>rates, may need rewritten to be more effective</a:t>
            </a:r>
          </a:p>
          <a:p>
            <a:pPr>
              <a:lnSpc>
                <a:spcPts val="2400"/>
              </a:lnSpc>
            </a:pPr>
            <a:endParaRPr lang="en-CA" sz="1705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117600" y="4140200"/>
            <a:ext cx="9563100" cy="736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105"/>
              </a:lnSpc>
            </a:pPr>
            <a:r>
              <a:rPr lang="en-CA" sz="3756" spc="-10" smtClean="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504" spc="-10" smtClean="0">
                <a:solidFill>
                  <a:srgbClr val="4D1C65"/>
                </a:solidFill>
                <a:latin typeface="Arial"/>
                <a:cs typeface="Arial"/>
              </a:rPr>
              <a:t> Site Speed—page load times</a:t>
            </a:r>
          </a:p>
          <a:p>
            <a:pPr>
              <a:lnSpc>
                <a:spcPts val="3105"/>
              </a:lnSpc>
            </a:pPr>
            <a:endParaRPr lang="en-CA" sz="2683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1511300" y="4584700"/>
            <a:ext cx="9169400" cy="317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955"/>
              </a:lnSpc>
            </a:pPr>
            <a:r>
              <a:rPr lang="en-CA" sz="1586" spc="-10" smtClean="0">
                <a:solidFill>
                  <a:srgbClr val="000000"/>
                </a:solidFill>
                <a:latin typeface="Arial"/>
                <a:cs typeface="Arial"/>
              </a:rPr>
              <a:t>observe how any page that is excessively slow when being downloaded</a:t>
            </a:r>
          </a:p>
          <a:p>
            <a:pPr>
              <a:lnSpc>
                <a:spcPts val="1955"/>
              </a:lnSpc>
            </a:pPr>
            <a:endParaRPr lang="en-CA" sz="1705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1117600" y="4927600"/>
            <a:ext cx="9563100" cy="736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045"/>
              </a:lnSpc>
            </a:pPr>
            <a:r>
              <a:rPr lang="en-CA" sz="3756" spc="-10" smtClean="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504" spc="-10" smtClean="0">
                <a:solidFill>
                  <a:srgbClr val="4D1C65"/>
                </a:solidFill>
                <a:latin typeface="Arial"/>
                <a:cs typeface="Arial"/>
              </a:rPr>
              <a:t> Site Search—metrics if Analytics tracking internal searches</a:t>
            </a:r>
          </a:p>
          <a:p>
            <a:pPr>
              <a:lnSpc>
                <a:spcPts val="3045"/>
              </a:lnSpc>
            </a:pPr>
            <a:endParaRPr lang="en-CA" sz="2657">
              <a:solidFill>
                <a:srgbClr val="000000"/>
              </a:solidFill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1511300" y="5359400"/>
            <a:ext cx="9169400" cy="317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955"/>
              </a:lnSpc>
            </a:pPr>
            <a:r>
              <a:rPr lang="en-CA" sz="1586" spc="-10" smtClean="0">
                <a:solidFill>
                  <a:srgbClr val="000000"/>
                </a:solidFill>
                <a:latin typeface="Arial"/>
                <a:cs typeface="Arial"/>
              </a:rPr>
              <a:t>observe search terms visitors are using and relevance</a:t>
            </a:r>
          </a:p>
          <a:p>
            <a:pPr>
              <a:lnSpc>
                <a:spcPts val="1955"/>
              </a:lnSpc>
            </a:pPr>
            <a:endParaRPr lang="en-CA" sz="1705">
              <a:solidFill>
                <a:srgbClr val="000000"/>
              </a:solidFill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1117600" y="5727700"/>
            <a:ext cx="9563100" cy="1028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800"/>
              </a:lnSpc>
              <a:tabLst>
                <a:tab pos="393700" algn="l"/>
              </a:tabLst>
            </a:pPr>
            <a:r>
              <a:rPr lang="en-CA" sz="3677" spc="-10" smtClean="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451" spc="-10" smtClean="0">
                <a:solidFill>
                  <a:srgbClr val="4D1C65"/>
                </a:solidFill>
                <a:latin typeface="Arial"/>
                <a:cs typeface="Arial"/>
              </a:rPr>
              <a:t> In-Page Analytics—visualise how users interact with your</a:t>
            </a:r>
            <a:r>
              <a:rPr lang="en-CA" sz="2636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636" smtClean="0">
                <a:solidFill>
                  <a:srgbClr val="000000"/>
                </a:solidFill>
                <a:latin typeface="Times New Roman"/>
              </a:rPr>
            </a:br>
            <a:r>
              <a:rPr lang="en-CA" sz="2451" spc="-20" smtClean="0">
                <a:solidFill>
                  <a:srgbClr val="4D1C65"/>
                </a:solidFill>
                <a:latin typeface="Arial"/>
                <a:cs typeface="Arial"/>
              </a:rPr>
              <a:t>	web pages</a:t>
            </a:r>
          </a:p>
          <a:p>
            <a:pPr>
              <a:lnSpc>
                <a:spcPts val="2800"/>
              </a:lnSpc>
            </a:pPr>
            <a:endParaRPr lang="en-CA" sz="2636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680700" cy="7543800"/>
          </a:xfrm>
          <a:prstGeom prst="rect">
            <a:avLst/>
          </a:prstGeom>
        </p:spPr>
      </p:pic>
      <p:sp>
        <p:nvSpPr>
          <p:cNvPr id="4" name="TextBox 2"/>
          <p:cNvSpPr txBox="1"/>
          <p:nvPr/>
        </p:nvSpPr>
        <p:spPr>
          <a:xfrm>
            <a:off x="1130300" y="304800"/>
            <a:ext cx="95504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35"/>
              </a:lnSpc>
            </a:pPr>
            <a:r>
              <a:rPr lang="en-CA" sz="1153" spc="-20" smtClean="0">
                <a:solidFill>
                  <a:srgbClr val="3A0E56"/>
                </a:solidFill>
                <a:latin typeface="Arial"/>
                <a:cs typeface="Arial"/>
              </a:rPr>
              <a:t>Getting the most from your Google Analytics</a:t>
            </a:r>
          </a:p>
          <a:p>
            <a:pPr>
              <a:lnSpc>
                <a:spcPts val="1435"/>
              </a:lnSpc>
            </a:pPr>
            <a:endParaRPr lang="en-CA" sz="124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117600" y="1320800"/>
            <a:ext cx="9563100" cy="660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080"/>
              </a:lnSpc>
            </a:pPr>
            <a:r>
              <a:rPr lang="en-CA" sz="3327" b="1" spc="-20" smtClean="0">
                <a:solidFill>
                  <a:srgbClr val="4D1C65"/>
                </a:solidFill>
                <a:latin typeface="Arial Bold"/>
                <a:cs typeface="Arial Bold"/>
              </a:rPr>
              <a:t>Content In-Page Analytics report</a:t>
            </a:r>
          </a:p>
          <a:p>
            <a:pPr>
              <a:lnSpc>
                <a:spcPts val="4080"/>
              </a:lnSpc>
            </a:pPr>
            <a:endParaRPr lang="en-CA" sz="3566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2"/>
          <p:cNvSpPr txBox="1"/>
          <p:nvPr/>
        </p:nvSpPr>
        <p:spPr>
          <a:xfrm>
            <a:off x="1130300" y="304800"/>
            <a:ext cx="95504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35"/>
              </a:lnSpc>
            </a:pPr>
            <a:r>
              <a:rPr lang="en-CA" sz="1153" spc="-20" smtClean="0">
                <a:solidFill>
                  <a:srgbClr val="3A0E56"/>
                </a:solidFill>
                <a:latin typeface="Arial"/>
                <a:cs typeface="Arial"/>
              </a:rPr>
              <a:t>Getting the most from your Google Analytics</a:t>
            </a:r>
          </a:p>
          <a:p>
            <a:pPr>
              <a:lnSpc>
                <a:spcPts val="1435"/>
              </a:lnSpc>
            </a:pPr>
            <a:endParaRPr lang="en-CA" sz="124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117600" y="1320800"/>
            <a:ext cx="9563100" cy="660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080"/>
              </a:lnSpc>
            </a:pPr>
            <a:r>
              <a:rPr lang="en-CA" sz="3327" b="1" spc="-20" smtClean="0">
                <a:solidFill>
                  <a:srgbClr val="4D1C65"/>
                </a:solidFill>
                <a:latin typeface="Arial Bold"/>
                <a:cs typeface="Arial Bold"/>
              </a:rPr>
              <a:t>What is Google Analytics</a:t>
            </a:r>
          </a:p>
          <a:p>
            <a:pPr>
              <a:lnSpc>
                <a:spcPts val="4080"/>
              </a:lnSpc>
            </a:pPr>
            <a:endParaRPr lang="en-CA" sz="3566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117600" y="2616200"/>
            <a:ext cx="9563100" cy="1028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800"/>
              </a:lnSpc>
              <a:tabLst>
                <a:tab pos="393700" algn="l"/>
              </a:tabLst>
            </a:pPr>
            <a:r>
              <a:rPr lang="en-CA" sz="3677" spc="-10" smtClean="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451" spc="-10" smtClean="0">
                <a:solidFill>
                  <a:srgbClr val="4D1C65"/>
                </a:solidFill>
                <a:latin typeface="Arial"/>
                <a:cs typeface="Arial"/>
              </a:rPr>
              <a:t> Service provided by Google for generating statistics about the</a:t>
            </a:r>
            <a:r>
              <a:rPr lang="en-CA" sz="2636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636" smtClean="0">
                <a:solidFill>
                  <a:srgbClr val="000000"/>
                </a:solidFill>
                <a:latin typeface="Times New Roman"/>
              </a:rPr>
            </a:br>
            <a:r>
              <a:rPr lang="en-CA" sz="2451" spc="-10" smtClean="0">
                <a:solidFill>
                  <a:srgbClr val="4D1C65"/>
                </a:solidFill>
                <a:latin typeface="Arial"/>
                <a:cs typeface="Arial"/>
              </a:rPr>
              <a:t>	visits to a web site</a:t>
            </a:r>
          </a:p>
          <a:p>
            <a:pPr>
              <a:lnSpc>
                <a:spcPts val="2800"/>
              </a:lnSpc>
            </a:pPr>
            <a:endParaRPr lang="en-CA" sz="2636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117600" y="3365500"/>
            <a:ext cx="9563100" cy="736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105"/>
              </a:lnSpc>
            </a:pPr>
            <a:r>
              <a:rPr lang="en-CA" sz="3677" spc="-10" smtClean="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451" spc="-10" smtClean="0">
                <a:solidFill>
                  <a:srgbClr val="4D1C65"/>
                </a:solidFill>
                <a:latin typeface="Arial"/>
                <a:cs typeface="Arial"/>
              </a:rPr>
              <a:t> Aimed at marketers</a:t>
            </a:r>
          </a:p>
          <a:p>
            <a:pPr>
              <a:lnSpc>
                <a:spcPts val="3105"/>
              </a:lnSpc>
            </a:pPr>
            <a:endParaRPr lang="en-CA" sz="2702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117600" y="3797300"/>
            <a:ext cx="9563100" cy="736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045"/>
              </a:lnSpc>
            </a:pPr>
            <a:r>
              <a:rPr lang="en-CA" sz="3677" spc="-10" smtClean="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451" spc="-10" smtClean="0">
                <a:solidFill>
                  <a:srgbClr val="4D1C65"/>
                </a:solidFill>
                <a:latin typeface="Arial"/>
                <a:cs typeface="Arial"/>
              </a:rPr>
              <a:t> Available since August 2006 to anyone free of charge</a:t>
            </a:r>
          </a:p>
          <a:p>
            <a:pPr>
              <a:lnSpc>
                <a:spcPts val="3045"/>
              </a:lnSpc>
            </a:pPr>
            <a:endParaRPr lang="en-CA" sz="2660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117600" y="4216400"/>
            <a:ext cx="9563100" cy="736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045"/>
              </a:lnSpc>
            </a:pPr>
            <a:r>
              <a:rPr lang="en-CA" sz="3677" spc="-10" smtClean="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451" spc="-10" smtClean="0">
                <a:solidFill>
                  <a:srgbClr val="4D1C65"/>
                </a:solidFill>
                <a:latin typeface="Arial"/>
                <a:cs typeface="Arial"/>
              </a:rPr>
              <a:t> Paid for premium version also available</a:t>
            </a:r>
          </a:p>
          <a:p>
            <a:pPr>
              <a:lnSpc>
                <a:spcPts val="3045"/>
              </a:lnSpc>
            </a:pPr>
            <a:endParaRPr lang="en-CA" sz="2668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1117600" y="4648200"/>
            <a:ext cx="9563100" cy="736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045"/>
              </a:lnSpc>
            </a:pPr>
            <a:r>
              <a:rPr lang="en-CA" sz="3677" spc="-10" smtClean="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451" spc="-10" smtClean="0">
                <a:solidFill>
                  <a:srgbClr val="4D1C65"/>
                </a:solidFill>
                <a:latin typeface="Arial"/>
                <a:cs typeface="Arial"/>
              </a:rPr>
              <a:t> New features and functionality being added constantly</a:t>
            </a:r>
          </a:p>
          <a:p>
            <a:pPr>
              <a:lnSpc>
                <a:spcPts val="3045"/>
              </a:lnSpc>
            </a:pPr>
            <a:endParaRPr lang="en-CA" sz="2660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1117600" y="5092700"/>
            <a:ext cx="9563100" cy="1397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850"/>
              </a:lnSpc>
              <a:tabLst>
                <a:tab pos="393700" algn="l"/>
                <a:tab pos="393700" algn="l"/>
              </a:tabLst>
            </a:pPr>
            <a:r>
              <a:rPr lang="en-CA" sz="3677" spc="-10" dirty="0" smtClean="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451" spc="-10" dirty="0" smtClean="0">
                <a:solidFill>
                  <a:srgbClr val="4D1C65"/>
                </a:solidFill>
                <a:latin typeface="Arial"/>
                <a:cs typeface="Arial"/>
              </a:rPr>
              <a:t> Works by loading and executing tracking code on the visitor’s</a:t>
            </a:r>
            <a:r>
              <a:rPr lang="en-CA" sz="2636" dirty="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636" dirty="0" smtClean="0">
                <a:solidFill>
                  <a:srgbClr val="000000"/>
                </a:solidFill>
                <a:latin typeface="Times New Roman"/>
              </a:rPr>
            </a:br>
            <a:r>
              <a:rPr lang="en-CA" sz="2451" spc="-10" dirty="0" smtClean="0">
                <a:solidFill>
                  <a:srgbClr val="4D1C65"/>
                </a:solidFill>
                <a:latin typeface="Arial"/>
                <a:cs typeface="Arial"/>
              </a:rPr>
              <a:t>	device then saving information gathered by this code on</a:t>
            </a:r>
            <a:r>
              <a:rPr lang="en-CA" sz="2636" dirty="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636" dirty="0" smtClean="0">
                <a:solidFill>
                  <a:srgbClr val="000000"/>
                </a:solidFill>
                <a:latin typeface="Times New Roman"/>
              </a:rPr>
            </a:br>
            <a:r>
              <a:rPr lang="en-CA" sz="2451" spc="-20" dirty="0" smtClean="0">
                <a:solidFill>
                  <a:srgbClr val="4D1C65"/>
                </a:solidFill>
                <a:latin typeface="Arial"/>
                <a:cs typeface="Arial"/>
              </a:rPr>
              <a:t>	Google servers in a Google Analytics account</a:t>
            </a:r>
          </a:p>
          <a:p>
            <a:pPr>
              <a:lnSpc>
                <a:spcPts val="2850"/>
              </a:lnSpc>
            </a:pPr>
            <a:endParaRPr lang="en-CA" sz="2636" dirty="0">
              <a:solidFill>
                <a:srgbClr val="000000"/>
              </a:solidFill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1130300" y="7213600"/>
            <a:ext cx="95504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35"/>
              </a:lnSpc>
            </a:pPr>
            <a:r>
              <a:rPr lang="en-CA" sz="1178" spc="-10" smtClean="0">
                <a:solidFill>
                  <a:srgbClr val="000000"/>
                </a:solidFill>
                <a:latin typeface="Arial"/>
                <a:cs typeface="Arial"/>
              </a:rPr>
              <a:t>http://support.google.com/analytics/bin/answer.py?topic=1008008&amp;ctx=topic&amp;answer=1008065</a:t>
            </a:r>
          </a:p>
          <a:p>
            <a:pPr>
              <a:lnSpc>
                <a:spcPts val="1435"/>
              </a:lnSpc>
            </a:pPr>
            <a:endParaRPr lang="en-CA" sz="124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680700" cy="7543800"/>
          </a:xfrm>
          <a:prstGeom prst="rect">
            <a:avLst/>
          </a:prstGeom>
        </p:spPr>
      </p:pic>
      <p:sp>
        <p:nvSpPr>
          <p:cNvPr id="15" name="TextBox 2"/>
          <p:cNvSpPr txBox="1"/>
          <p:nvPr/>
        </p:nvSpPr>
        <p:spPr>
          <a:xfrm>
            <a:off x="1130300" y="304800"/>
            <a:ext cx="95504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35"/>
              </a:lnSpc>
            </a:pPr>
            <a:r>
              <a:rPr lang="en-CA" sz="1153" spc="-20" smtClean="0">
                <a:solidFill>
                  <a:srgbClr val="3A0E56"/>
                </a:solidFill>
                <a:latin typeface="Arial"/>
                <a:cs typeface="Arial"/>
              </a:rPr>
              <a:t>Getting the most from your Google Analytics</a:t>
            </a:r>
          </a:p>
          <a:p>
            <a:pPr>
              <a:lnSpc>
                <a:spcPts val="1435"/>
              </a:lnSpc>
            </a:pPr>
            <a:endParaRPr lang="en-CA" sz="124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117600" y="1320800"/>
            <a:ext cx="9563100" cy="660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080"/>
              </a:lnSpc>
            </a:pPr>
            <a:r>
              <a:rPr lang="en-CA" sz="3327" b="1" spc="-20" smtClean="0">
                <a:solidFill>
                  <a:srgbClr val="4D1C65"/>
                </a:solidFill>
                <a:latin typeface="Arial Bold"/>
                <a:cs typeface="Arial Bold"/>
              </a:rPr>
              <a:t>Reference material</a:t>
            </a:r>
          </a:p>
          <a:p>
            <a:pPr>
              <a:lnSpc>
                <a:spcPts val="4080"/>
              </a:lnSpc>
            </a:pPr>
            <a:endParaRPr lang="en-CA" sz="3566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117600" y="2286000"/>
            <a:ext cx="9563100" cy="736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105"/>
              </a:lnSpc>
            </a:pPr>
            <a:r>
              <a:rPr lang="en-CA" sz="3756" spc="-10" smtClean="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504" spc="-10" smtClean="0">
                <a:solidFill>
                  <a:srgbClr val="4D1C65"/>
                </a:solidFill>
                <a:latin typeface="Arial"/>
                <a:cs typeface="Arial"/>
              </a:rPr>
              <a:t> Overview on wikipedia:</a:t>
            </a:r>
          </a:p>
          <a:p>
            <a:pPr>
              <a:lnSpc>
                <a:spcPts val="3105"/>
              </a:lnSpc>
            </a:pPr>
            <a:endParaRPr lang="en-CA" sz="2691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511300" y="2705100"/>
            <a:ext cx="9169400" cy="317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40"/>
              </a:lnSpc>
            </a:pPr>
            <a:r>
              <a:rPr lang="en-CA" sz="1620" spc="-10" smtClean="0">
                <a:solidFill>
                  <a:srgbClr val="000000"/>
                </a:solidFill>
                <a:latin typeface="Arial"/>
                <a:cs typeface="Arial"/>
              </a:rPr>
              <a:t>http://en.wikipedia.org/wiki/Google_analytics</a:t>
            </a:r>
          </a:p>
          <a:p>
            <a:pPr>
              <a:lnSpc>
                <a:spcPts val="2040"/>
              </a:lnSpc>
            </a:pPr>
            <a:endParaRPr lang="en-CA" sz="1705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117600" y="3060700"/>
            <a:ext cx="9563100" cy="736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105"/>
              </a:lnSpc>
            </a:pPr>
            <a:r>
              <a:rPr lang="en-CA" sz="3756" spc="-10" smtClean="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504" spc="-10" smtClean="0">
                <a:solidFill>
                  <a:srgbClr val="4D1C65"/>
                </a:solidFill>
                <a:latin typeface="Arial"/>
                <a:cs typeface="Arial"/>
              </a:rPr>
              <a:t> Official Google site:</a:t>
            </a:r>
          </a:p>
          <a:p>
            <a:pPr>
              <a:lnSpc>
                <a:spcPts val="3105"/>
              </a:lnSpc>
            </a:pPr>
            <a:endParaRPr lang="en-CA" sz="2693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511300" y="3492500"/>
            <a:ext cx="9169400" cy="317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955"/>
              </a:lnSpc>
            </a:pPr>
            <a:r>
              <a:rPr lang="en-CA" sz="1620" spc="-10" smtClean="0">
                <a:solidFill>
                  <a:srgbClr val="000000"/>
                </a:solidFill>
                <a:latin typeface="Arial"/>
                <a:cs typeface="Arial"/>
              </a:rPr>
              <a:t>http://www.google.com/analytics/</a:t>
            </a:r>
          </a:p>
          <a:p>
            <a:pPr>
              <a:lnSpc>
                <a:spcPts val="1955"/>
              </a:lnSpc>
            </a:pPr>
            <a:endParaRPr lang="en-CA" sz="1705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1117600" y="3835400"/>
            <a:ext cx="9563100" cy="736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105"/>
              </a:lnSpc>
            </a:pPr>
            <a:r>
              <a:rPr lang="en-CA" sz="3756" spc="-10" smtClean="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504" spc="-10" smtClean="0">
                <a:solidFill>
                  <a:srgbClr val="4D1C65"/>
                </a:solidFill>
                <a:latin typeface="Arial"/>
                <a:cs typeface="Arial"/>
              </a:rPr>
              <a:t> Google support:</a:t>
            </a:r>
          </a:p>
          <a:p>
            <a:pPr>
              <a:lnSpc>
                <a:spcPts val="3105"/>
              </a:lnSpc>
            </a:pPr>
            <a:endParaRPr lang="en-CA" sz="2713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1511300" y="4279900"/>
            <a:ext cx="9169400" cy="317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955"/>
              </a:lnSpc>
            </a:pPr>
            <a:r>
              <a:rPr lang="en-CA" sz="1620" spc="-10" smtClean="0">
                <a:solidFill>
                  <a:srgbClr val="000000"/>
                </a:solidFill>
                <a:latin typeface="Arial"/>
                <a:cs typeface="Arial"/>
              </a:rPr>
              <a:t>http://support.google.com/analytics/</a:t>
            </a:r>
          </a:p>
          <a:p>
            <a:pPr>
              <a:lnSpc>
                <a:spcPts val="1955"/>
              </a:lnSpc>
            </a:pPr>
            <a:endParaRPr lang="en-CA" sz="1705">
              <a:solidFill>
                <a:srgbClr val="000000"/>
              </a:solidFill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1117600" y="4648200"/>
            <a:ext cx="9563100" cy="1028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800"/>
              </a:lnSpc>
              <a:tabLst>
                <a:tab pos="393700" algn="l"/>
              </a:tabLst>
            </a:pPr>
            <a:r>
              <a:rPr lang="en-CA" sz="3677" spc="-10" smtClean="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451" spc="-10" smtClean="0">
                <a:solidFill>
                  <a:srgbClr val="4D1C65"/>
                </a:solidFill>
                <a:latin typeface="Arial"/>
                <a:cs typeface="Arial"/>
              </a:rPr>
              <a:t> Google analytics blog—official blog for Google Analytics</a:t>
            </a:r>
            <a:r>
              <a:rPr lang="en-CA" sz="2636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636" smtClean="0">
                <a:solidFill>
                  <a:srgbClr val="000000"/>
                </a:solidFill>
                <a:latin typeface="Times New Roman"/>
              </a:rPr>
            </a:br>
            <a:r>
              <a:rPr lang="en-CA" sz="2451" spc="-10" smtClean="0">
                <a:solidFill>
                  <a:srgbClr val="4D1C65"/>
                </a:solidFill>
                <a:latin typeface="Arial"/>
                <a:cs typeface="Arial"/>
              </a:rPr>
              <a:t>	tips, tricks and news:</a:t>
            </a:r>
          </a:p>
          <a:p>
            <a:pPr>
              <a:lnSpc>
                <a:spcPts val="2800"/>
              </a:lnSpc>
            </a:pPr>
            <a:endParaRPr lang="en-CA" sz="2636">
              <a:solidFill>
                <a:srgbClr val="000000"/>
              </a:solidFill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1511300" y="5422900"/>
            <a:ext cx="9169400" cy="317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955"/>
              </a:lnSpc>
            </a:pPr>
            <a:r>
              <a:rPr lang="en-CA" sz="1620" spc="-10" smtClean="0">
                <a:solidFill>
                  <a:srgbClr val="000000"/>
                </a:solidFill>
                <a:latin typeface="Arial"/>
                <a:cs typeface="Arial"/>
              </a:rPr>
              <a:t>http://analytics.blogspot.co.uk/</a:t>
            </a:r>
          </a:p>
          <a:p>
            <a:pPr>
              <a:lnSpc>
                <a:spcPts val="1955"/>
              </a:lnSpc>
            </a:pPr>
            <a:endParaRPr lang="en-CA" sz="1705">
              <a:solidFill>
                <a:srgbClr val="000000"/>
              </a:solidFill>
            </a:endParaRPr>
          </a:p>
        </p:txBody>
      </p:sp>
      <p:sp>
        <p:nvSpPr>
          <p:cNvPr id="12" name="TextBox 12"/>
          <p:cNvSpPr txBox="1"/>
          <p:nvPr/>
        </p:nvSpPr>
        <p:spPr>
          <a:xfrm>
            <a:off x="1117600" y="5765800"/>
            <a:ext cx="9563100" cy="736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045"/>
              </a:lnSpc>
            </a:pPr>
            <a:r>
              <a:rPr lang="en-CA" sz="3756" spc="-10" smtClean="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504" spc="-10" smtClean="0">
                <a:solidFill>
                  <a:srgbClr val="4D1C65"/>
                </a:solidFill>
                <a:latin typeface="Arial"/>
                <a:cs typeface="Arial"/>
              </a:rPr>
              <a:t> Google analytics youtube channel:</a:t>
            </a:r>
          </a:p>
          <a:p>
            <a:pPr>
              <a:lnSpc>
                <a:spcPts val="3045"/>
              </a:lnSpc>
            </a:pPr>
            <a:endParaRPr lang="en-CA" sz="2673">
              <a:solidFill>
                <a:srgbClr val="000000"/>
              </a:solidFill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1511300" y="6197600"/>
            <a:ext cx="9169400" cy="317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955"/>
              </a:lnSpc>
            </a:pPr>
            <a:r>
              <a:rPr lang="en-CA" sz="1620" spc="-10" smtClean="0">
                <a:solidFill>
                  <a:srgbClr val="000000"/>
                </a:solidFill>
                <a:latin typeface="Arial"/>
                <a:cs typeface="Arial"/>
              </a:rPr>
              <a:t>http://www.youtube.com/user/googleanalytics/videos</a:t>
            </a:r>
          </a:p>
          <a:p>
            <a:pPr>
              <a:lnSpc>
                <a:spcPts val="1955"/>
              </a:lnSpc>
            </a:pPr>
            <a:endParaRPr lang="en-CA" sz="1705">
              <a:solidFill>
                <a:srgbClr val="000000"/>
              </a:solidFill>
            </a:endParaRPr>
          </a:p>
        </p:txBody>
      </p:sp>
      <p:sp>
        <p:nvSpPr>
          <p:cNvPr id="14" name="TextBox 14"/>
          <p:cNvSpPr txBox="1"/>
          <p:nvPr/>
        </p:nvSpPr>
        <p:spPr>
          <a:xfrm>
            <a:off x="1130300" y="7213600"/>
            <a:ext cx="95504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35"/>
              </a:lnSpc>
            </a:pPr>
            <a:r>
              <a:rPr lang="en-CA" sz="1153" spc="-10" smtClean="0">
                <a:solidFill>
                  <a:srgbClr val="000000"/>
                </a:solidFill>
                <a:latin typeface="Arial"/>
                <a:cs typeface="Arial"/>
              </a:rPr>
              <a:t>http://www.google.com/search?q=Google+Analytics</a:t>
            </a:r>
          </a:p>
          <a:p>
            <a:pPr>
              <a:lnSpc>
                <a:spcPts val="1435"/>
              </a:lnSpc>
            </a:pPr>
            <a:endParaRPr lang="en-CA" sz="124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487"/>
            <a:ext cx="10680700" cy="7534841"/>
          </a:xfrm>
          <a:prstGeom prst="rect">
            <a:avLst/>
          </a:prstGeom>
        </p:spPr>
      </p:pic>
      <p:sp>
        <p:nvSpPr>
          <p:cNvPr id="7" name="TextBox 2"/>
          <p:cNvSpPr txBox="1"/>
          <p:nvPr/>
        </p:nvSpPr>
        <p:spPr>
          <a:xfrm>
            <a:off x="1293862" y="448460"/>
            <a:ext cx="2675756" cy="3586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78"/>
              </a:lnSpc>
            </a:pPr>
            <a:r>
              <a:rPr lang="en-CA" sz="1109" spc="-20">
                <a:solidFill>
                  <a:srgbClr val="3A0E56"/>
                </a:solidFill>
                <a:latin typeface="Arial"/>
                <a:cs typeface="Arial"/>
              </a:rPr>
              <a:t>Getting the most from your Google Analytics</a:t>
            </a:r>
          </a:p>
          <a:p>
            <a:pPr>
              <a:lnSpc>
                <a:spcPts val="1378"/>
              </a:lnSpc>
            </a:pPr>
            <a:endParaRPr lang="en-CA" sz="1192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281177" y="1412513"/>
            <a:ext cx="7835011" cy="102470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960"/>
              </a:lnSpc>
            </a:pPr>
            <a:r>
              <a:rPr lang="en-CA" sz="3197" b="1" spc="-20">
                <a:solidFill>
                  <a:srgbClr val="4D1C65"/>
                </a:solidFill>
                <a:latin typeface="Arial Bold"/>
                <a:cs typeface="Arial Bold"/>
              </a:rPr>
              <a:t>Getting the most out of Google Analytics</a:t>
            </a:r>
          </a:p>
          <a:p>
            <a:pPr>
              <a:lnSpc>
                <a:spcPts val="3960"/>
              </a:lnSpc>
            </a:pPr>
            <a:endParaRPr lang="en-CA" sz="3428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281177" y="3594319"/>
            <a:ext cx="6848221" cy="74291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926"/>
              </a:lnSpc>
            </a:pPr>
            <a:r>
              <a:rPr lang="en-CA" sz="3610" spc="-1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406" spc="-10">
                <a:solidFill>
                  <a:srgbClr val="4D1C65"/>
                </a:solidFill>
                <a:latin typeface="Arial"/>
                <a:cs typeface="Arial"/>
              </a:rPr>
              <a:t> What do you want visitors to achieve on your site</a:t>
            </a:r>
          </a:p>
          <a:p>
            <a:pPr>
              <a:lnSpc>
                <a:spcPts val="2926"/>
              </a:lnSpc>
            </a:pPr>
            <a:endParaRPr lang="en-CA" sz="2558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281177" y="3987552"/>
            <a:ext cx="2192225" cy="76852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986"/>
              </a:lnSpc>
            </a:pPr>
            <a:r>
              <a:rPr lang="en-CA" sz="3610" spc="-1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406" spc="-10">
                <a:solidFill>
                  <a:srgbClr val="4D1C65"/>
                </a:solidFill>
                <a:latin typeface="Arial"/>
                <a:cs typeface="Arial"/>
              </a:rPr>
              <a:t> Set your </a:t>
            </a:r>
            <a:r>
              <a:rPr lang="en-CA" sz="2406" i="1" spc="-10">
                <a:solidFill>
                  <a:srgbClr val="4D1C65"/>
                </a:solidFill>
                <a:latin typeface="Arial Italic"/>
                <a:cs typeface="Arial Italic"/>
              </a:rPr>
              <a:t>goals</a:t>
            </a:r>
          </a:p>
          <a:p>
            <a:pPr>
              <a:lnSpc>
                <a:spcPts val="2986"/>
              </a:lnSpc>
            </a:pPr>
            <a:endParaRPr lang="en-CA" sz="2612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281176" y="4431523"/>
            <a:ext cx="7311900" cy="1037512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697"/>
              </a:lnSpc>
              <a:tabLst>
                <a:tab pos="380543" algn="l"/>
              </a:tabLst>
            </a:pPr>
            <a:r>
              <a:rPr lang="en-CA" sz="3610" spc="-1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406" spc="-10">
                <a:solidFill>
                  <a:srgbClr val="4D1C65"/>
                </a:solidFill>
                <a:latin typeface="Arial"/>
                <a:cs typeface="Arial"/>
              </a:rPr>
              <a:t> Once set, they enable GA to track all traffic data into</a:t>
            </a:r>
            <a:r>
              <a:rPr lang="en-CA" sz="2533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533">
                <a:solidFill>
                  <a:srgbClr val="000000"/>
                </a:solidFill>
                <a:latin typeface="Times New Roman"/>
              </a:rPr>
            </a:br>
            <a:r>
              <a:rPr lang="en-CA" sz="2406" spc="-10">
                <a:solidFill>
                  <a:srgbClr val="4D1C65"/>
                </a:solidFill>
                <a:latin typeface="Arial"/>
                <a:cs typeface="Arial"/>
              </a:rPr>
              <a:t>	information you can quickly monitor and take action</a:t>
            </a:r>
          </a:p>
          <a:p>
            <a:pPr>
              <a:lnSpc>
                <a:spcPts val="2697"/>
              </a:lnSpc>
            </a:pPr>
            <a:endParaRPr lang="en-CA" sz="2533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961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487"/>
            <a:ext cx="10680700" cy="7534841"/>
          </a:xfrm>
          <a:prstGeom prst="rect">
            <a:avLst/>
          </a:prstGeom>
        </p:spPr>
      </p:pic>
      <p:sp>
        <p:nvSpPr>
          <p:cNvPr id="10" name="TextBox 2"/>
          <p:cNvSpPr txBox="1"/>
          <p:nvPr/>
        </p:nvSpPr>
        <p:spPr>
          <a:xfrm>
            <a:off x="1293862" y="448460"/>
            <a:ext cx="2675756" cy="3586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78"/>
              </a:lnSpc>
            </a:pPr>
            <a:r>
              <a:rPr lang="en-CA" sz="1109" spc="-20">
                <a:solidFill>
                  <a:srgbClr val="3A0E56"/>
                </a:solidFill>
                <a:latin typeface="Arial"/>
                <a:cs typeface="Arial"/>
              </a:rPr>
              <a:t>Getting the most from your Google Analytics</a:t>
            </a:r>
          </a:p>
          <a:p>
            <a:pPr>
              <a:lnSpc>
                <a:spcPts val="1378"/>
              </a:lnSpc>
            </a:pPr>
            <a:endParaRPr lang="en-CA" sz="1192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281177" y="1412513"/>
            <a:ext cx="2783671" cy="102470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960"/>
              </a:lnSpc>
            </a:pPr>
            <a:r>
              <a:rPr lang="en-CA" sz="3197" b="1" spc="-20">
                <a:solidFill>
                  <a:srgbClr val="4D1C65"/>
                </a:solidFill>
                <a:latin typeface="Arial Bold"/>
                <a:cs typeface="Arial Bold"/>
              </a:rPr>
              <a:t>Set your goals</a:t>
            </a:r>
          </a:p>
          <a:p>
            <a:pPr>
              <a:lnSpc>
                <a:spcPts val="3960"/>
              </a:lnSpc>
            </a:pPr>
            <a:endParaRPr lang="en-CA" sz="3428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281176" y="2630265"/>
            <a:ext cx="4925302" cy="74291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926"/>
              </a:lnSpc>
            </a:pPr>
            <a:r>
              <a:rPr lang="en-CA" sz="3534" spc="-1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356" spc="-10">
                <a:solidFill>
                  <a:srgbClr val="4D1C65"/>
                </a:solidFill>
                <a:latin typeface="Arial"/>
                <a:cs typeface="Arial"/>
              </a:rPr>
              <a:t> Request for admissions information</a:t>
            </a:r>
          </a:p>
          <a:p>
            <a:pPr>
              <a:lnSpc>
                <a:spcPts val="2926"/>
              </a:lnSpc>
            </a:pPr>
            <a:endParaRPr lang="en-CA" sz="2568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281177" y="3061553"/>
            <a:ext cx="7950738" cy="138335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697"/>
              </a:lnSpc>
              <a:tabLst>
                <a:tab pos="380543" algn="l"/>
                <a:tab pos="380543" algn="l"/>
              </a:tabLst>
            </a:pPr>
            <a:r>
              <a:rPr lang="en-CA" sz="3534" spc="-1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356" spc="-10">
                <a:solidFill>
                  <a:srgbClr val="4D1C65"/>
                </a:solidFill>
                <a:latin typeface="Arial"/>
                <a:cs typeface="Arial"/>
              </a:rPr>
              <a:t> How engaged visitors are around feature stories and other</a:t>
            </a:r>
            <a:r>
              <a:rPr lang="en-CA" sz="2533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533">
                <a:solidFill>
                  <a:srgbClr val="000000"/>
                </a:solidFill>
                <a:latin typeface="Times New Roman"/>
              </a:rPr>
            </a:br>
            <a:r>
              <a:rPr lang="en-CA" sz="2356" spc="-10">
                <a:solidFill>
                  <a:srgbClr val="4D1C65"/>
                </a:solidFill>
                <a:latin typeface="Arial"/>
                <a:cs typeface="Arial"/>
              </a:rPr>
              <a:t>	areas that require significant investment to create and</a:t>
            </a:r>
            <a:r>
              <a:rPr lang="en-CA" sz="2533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533">
                <a:solidFill>
                  <a:srgbClr val="000000"/>
                </a:solidFill>
                <a:latin typeface="Times New Roman"/>
              </a:rPr>
            </a:br>
            <a:r>
              <a:rPr lang="en-CA" sz="2356" spc="-10">
                <a:solidFill>
                  <a:srgbClr val="4D1C65"/>
                </a:solidFill>
                <a:latin typeface="Arial"/>
                <a:cs typeface="Arial"/>
              </a:rPr>
              <a:t>	maintain</a:t>
            </a:r>
          </a:p>
          <a:p>
            <a:pPr>
              <a:lnSpc>
                <a:spcPts val="2697"/>
              </a:lnSpc>
            </a:pPr>
            <a:endParaRPr lang="en-CA" sz="2533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281176" y="4152455"/>
            <a:ext cx="7211991" cy="74291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926"/>
              </a:lnSpc>
            </a:pPr>
            <a:r>
              <a:rPr lang="en-CA" sz="3534" spc="-1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356" spc="-10">
                <a:solidFill>
                  <a:srgbClr val="4D1C65"/>
                </a:solidFill>
                <a:latin typeface="Arial"/>
                <a:cs typeface="Arial"/>
              </a:rPr>
              <a:t> Visits to information pages about an event promotion</a:t>
            </a:r>
          </a:p>
          <a:p>
            <a:pPr>
              <a:lnSpc>
                <a:spcPts val="2926"/>
              </a:lnSpc>
            </a:pPr>
            <a:endParaRPr lang="en-CA" sz="2557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281177" y="4558373"/>
            <a:ext cx="4739574" cy="74291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926"/>
              </a:lnSpc>
            </a:pPr>
            <a:r>
              <a:rPr lang="en-CA" sz="3534" spc="-1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356" spc="-10">
                <a:solidFill>
                  <a:srgbClr val="4D1C65"/>
                </a:solidFill>
                <a:latin typeface="Arial"/>
                <a:cs typeface="Arial"/>
              </a:rPr>
              <a:t> Registrations to advertised events</a:t>
            </a:r>
          </a:p>
          <a:p>
            <a:pPr>
              <a:lnSpc>
                <a:spcPts val="2926"/>
              </a:lnSpc>
            </a:pPr>
            <a:endParaRPr lang="en-CA" sz="2568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1281177" y="4964290"/>
            <a:ext cx="6192411" cy="74291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926"/>
              </a:lnSpc>
            </a:pPr>
            <a:r>
              <a:rPr lang="en-CA" sz="3534" spc="-1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356" spc="-10">
                <a:solidFill>
                  <a:srgbClr val="4D1C65"/>
                </a:solidFill>
                <a:latin typeface="Arial"/>
                <a:cs typeface="Arial"/>
              </a:rPr>
              <a:t> Alumni engagement via an online giving form</a:t>
            </a:r>
          </a:p>
          <a:p>
            <a:pPr>
              <a:lnSpc>
                <a:spcPts val="2926"/>
              </a:lnSpc>
            </a:pPr>
            <a:endParaRPr lang="en-CA" sz="2561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1281177" y="5395577"/>
            <a:ext cx="7361213" cy="1037512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697"/>
              </a:lnSpc>
              <a:tabLst>
                <a:tab pos="380543" algn="l"/>
              </a:tabLst>
            </a:pPr>
            <a:r>
              <a:rPr lang="en-CA" sz="3534" spc="-1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356" spc="-10">
                <a:solidFill>
                  <a:srgbClr val="4D1C65"/>
                </a:solidFill>
                <a:latin typeface="Arial"/>
                <a:cs typeface="Arial"/>
              </a:rPr>
              <a:t> Students signing up for a text alert service or paying a</a:t>
            </a:r>
            <a:r>
              <a:rPr lang="en-CA" sz="2533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533">
                <a:solidFill>
                  <a:srgbClr val="000000"/>
                </a:solidFill>
                <a:latin typeface="Times New Roman"/>
              </a:rPr>
            </a:br>
            <a:r>
              <a:rPr lang="en-CA" sz="2356" spc="-10">
                <a:solidFill>
                  <a:srgbClr val="4D1C65"/>
                </a:solidFill>
                <a:latin typeface="Arial"/>
                <a:cs typeface="Arial"/>
              </a:rPr>
              <a:t>	deposit online</a:t>
            </a:r>
          </a:p>
          <a:p>
            <a:pPr>
              <a:lnSpc>
                <a:spcPts val="2697"/>
              </a:lnSpc>
            </a:pPr>
            <a:endParaRPr lang="en-CA" sz="2533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3717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487"/>
            <a:ext cx="10680700" cy="7534841"/>
          </a:xfrm>
          <a:prstGeom prst="rect">
            <a:avLst/>
          </a:prstGeom>
        </p:spPr>
      </p:pic>
      <p:sp>
        <p:nvSpPr>
          <p:cNvPr id="10" name="TextBox 2"/>
          <p:cNvSpPr txBox="1"/>
          <p:nvPr/>
        </p:nvSpPr>
        <p:spPr>
          <a:xfrm>
            <a:off x="1293862" y="448460"/>
            <a:ext cx="2675756" cy="3586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78"/>
              </a:lnSpc>
            </a:pPr>
            <a:r>
              <a:rPr lang="en-CA" sz="1109" spc="-20">
                <a:solidFill>
                  <a:srgbClr val="3A0E56"/>
                </a:solidFill>
                <a:latin typeface="Arial"/>
                <a:cs typeface="Arial"/>
              </a:rPr>
              <a:t>Getting the most from your Google Analytics</a:t>
            </a:r>
          </a:p>
          <a:p>
            <a:pPr>
              <a:lnSpc>
                <a:spcPts val="1378"/>
              </a:lnSpc>
            </a:pPr>
            <a:endParaRPr lang="en-CA" sz="1192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281177" y="1412513"/>
            <a:ext cx="2791357" cy="102470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960"/>
              </a:lnSpc>
            </a:pPr>
            <a:r>
              <a:rPr lang="en-CA" sz="3197" b="1" spc="-20">
                <a:solidFill>
                  <a:srgbClr val="4D1C65"/>
                </a:solidFill>
                <a:latin typeface="Arial Bold"/>
                <a:cs typeface="Arial Bold"/>
              </a:rPr>
              <a:t>Admin—Goals</a:t>
            </a:r>
          </a:p>
          <a:p>
            <a:pPr>
              <a:lnSpc>
                <a:spcPts val="3960"/>
              </a:lnSpc>
            </a:pPr>
            <a:endParaRPr lang="en-CA" sz="3428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281177" y="2883964"/>
            <a:ext cx="7944654" cy="1037512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697"/>
              </a:lnSpc>
              <a:tabLst>
                <a:tab pos="380543" algn="l"/>
              </a:tabLst>
            </a:pPr>
            <a:r>
              <a:rPr lang="en-CA" sz="3534" spc="-1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356" spc="-10">
                <a:solidFill>
                  <a:srgbClr val="4D1C65"/>
                </a:solidFill>
                <a:latin typeface="Arial"/>
                <a:cs typeface="Arial"/>
              </a:rPr>
              <a:t> Set up a goal within</a:t>
            </a:r>
            <a:r>
              <a:rPr lang="en-CA" sz="2286" spc="-10">
                <a:solidFill>
                  <a:srgbClr val="4D1C65"/>
                </a:solidFill>
                <a:latin typeface="Arial"/>
                <a:cs typeface="Arial"/>
              </a:rPr>
              <a:t> </a:t>
            </a:r>
            <a:r>
              <a:rPr lang="en-CA" sz="2356" i="1" spc="-10">
                <a:solidFill>
                  <a:srgbClr val="4D1C65"/>
                </a:solidFill>
                <a:latin typeface="Arial Italic"/>
                <a:cs typeface="Arial Italic"/>
              </a:rPr>
              <a:t>Admin</a:t>
            </a:r>
            <a:r>
              <a:rPr lang="en-CA" sz="2356" spc="-10">
                <a:solidFill>
                  <a:srgbClr val="4D1C65"/>
                </a:solidFill>
                <a:latin typeface="Arial"/>
                <a:cs typeface="Arial"/>
              </a:rPr>
              <a:t>, choose the </a:t>
            </a:r>
            <a:r>
              <a:rPr lang="en-CA" sz="2356" i="1" spc="-10">
                <a:solidFill>
                  <a:srgbClr val="4D1C65"/>
                </a:solidFill>
                <a:latin typeface="Arial Italic"/>
                <a:cs typeface="Arial Italic"/>
              </a:rPr>
              <a:t>Profile</a:t>
            </a:r>
            <a:r>
              <a:rPr lang="en-CA" sz="2356" spc="-10">
                <a:solidFill>
                  <a:srgbClr val="4D1C65"/>
                </a:solidFill>
                <a:latin typeface="Arial"/>
                <a:cs typeface="Arial"/>
              </a:rPr>
              <a:t> you want to</a:t>
            </a:r>
            <a:r>
              <a:rPr lang="en-CA" sz="2533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533">
                <a:solidFill>
                  <a:srgbClr val="000000"/>
                </a:solidFill>
                <a:latin typeface="Times New Roman"/>
              </a:rPr>
            </a:br>
            <a:r>
              <a:rPr lang="en-CA" sz="2356" spc="-20">
                <a:solidFill>
                  <a:srgbClr val="4D1C65"/>
                </a:solidFill>
                <a:latin typeface="Arial"/>
                <a:cs typeface="Arial"/>
              </a:rPr>
              <a:t>	add the goal, select </a:t>
            </a:r>
            <a:r>
              <a:rPr lang="en-CA" sz="2356" i="1" spc="-20">
                <a:solidFill>
                  <a:srgbClr val="4D1C65"/>
                </a:solidFill>
                <a:latin typeface="Arial Italic"/>
                <a:cs typeface="Arial Italic"/>
              </a:rPr>
              <a:t>Goals</a:t>
            </a:r>
            <a:r>
              <a:rPr lang="en-CA" sz="2356" spc="-20">
                <a:solidFill>
                  <a:srgbClr val="4D1C65"/>
                </a:solidFill>
                <a:latin typeface="Arial"/>
                <a:cs typeface="Arial"/>
              </a:rPr>
              <a:t>, select </a:t>
            </a:r>
            <a:r>
              <a:rPr lang="en-CA" sz="2356" i="1" spc="-20">
                <a:solidFill>
                  <a:srgbClr val="4D1C65"/>
                </a:solidFill>
                <a:latin typeface="Arial Italic"/>
                <a:cs typeface="Arial Italic"/>
              </a:rPr>
              <a:t>+Goals</a:t>
            </a:r>
          </a:p>
          <a:p>
            <a:pPr>
              <a:lnSpc>
                <a:spcPts val="2697"/>
              </a:lnSpc>
            </a:pPr>
            <a:endParaRPr lang="en-CA" sz="2533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281177" y="3645059"/>
            <a:ext cx="7078459" cy="1037512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697"/>
              </a:lnSpc>
              <a:tabLst>
                <a:tab pos="380543" algn="l"/>
              </a:tabLst>
            </a:pPr>
            <a:r>
              <a:rPr lang="en-CA" sz="3534" spc="-1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356" spc="-10">
                <a:solidFill>
                  <a:srgbClr val="4D1C65"/>
                </a:solidFill>
                <a:latin typeface="Arial"/>
                <a:cs typeface="Arial"/>
              </a:rPr>
              <a:t> Within each profile, can create 4 sets of goals, each</a:t>
            </a:r>
            <a:r>
              <a:rPr lang="en-CA" sz="2533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533">
                <a:solidFill>
                  <a:srgbClr val="000000"/>
                </a:solidFill>
                <a:latin typeface="Times New Roman"/>
              </a:rPr>
            </a:br>
            <a:r>
              <a:rPr lang="en-CA" sz="2356" spc="-10">
                <a:solidFill>
                  <a:srgbClr val="4D1C65"/>
                </a:solidFill>
                <a:latin typeface="Arial"/>
                <a:cs typeface="Arial"/>
              </a:rPr>
              <a:t>	containing up to 5 goals</a:t>
            </a:r>
          </a:p>
          <a:p>
            <a:pPr>
              <a:lnSpc>
                <a:spcPts val="2697"/>
              </a:lnSpc>
            </a:pPr>
            <a:endParaRPr lang="en-CA" sz="2533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661725" y="4380784"/>
            <a:ext cx="5624341" cy="48673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93"/>
              </a:lnSpc>
            </a:pPr>
            <a:r>
              <a:rPr lang="en-CA" sz="1524" spc="-10">
                <a:solidFill>
                  <a:srgbClr val="000000"/>
                </a:solidFill>
                <a:latin typeface="Arial"/>
                <a:cs typeface="Arial"/>
              </a:rPr>
              <a:t>if more goals required, an additional profile will need to be created</a:t>
            </a:r>
          </a:p>
          <a:p>
            <a:pPr>
              <a:lnSpc>
                <a:spcPts val="1893"/>
              </a:lnSpc>
            </a:pPr>
            <a:endParaRPr lang="en-CA" sz="1639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281177" y="4748646"/>
            <a:ext cx="8035277" cy="1037512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697"/>
              </a:lnSpc>
              <a:tabLst>
                <a:tab pos="380543" algn="l"/>
              </a:tabLst>
            </a:pPr>
            <a:r>
              <a:rPr lang="en-CA" sz="3610" spc="-1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406" spc="-10">
                <a:solidFill>
                  <a:srgbClr val="4D1C65"/>
                </a:solidFill>
                <a:latin typeface="Arial"/>
                <a:cs typeface="Arial"/>
              </a:rPr>
              <a:t> Specify a name for the goal and choose to make that goal</a:t>
            </a:r>
            <a:r>
              <a:rPr lang="en-CA" sz="2533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533">
                <a:solidFill>
                  <a:srgbClr val="000000"/>
                </a:solidFill>
                <a:latin typeface="Times New Roman"/>
              </a:rPr>
            </a:br>
            <a:r>
              <a:rPr lang="en-CA" sz="2406" spc="-10">
                <a:solidFill>
                  <a:srgbClr val="4D1C65"/>
                </a:solidFill>
                <a:latin typeface="Arial"/>
                <a:cs typeface="Arial"/>
              </a:rPr>
              <a:t>	active or inactive</a:t>
            </a:r>
          </a:p>
          <a:p>
            <a:pPr>
              <a:lnSpc>
                <a:spcPts val="2697"/>
              </a:lnSpc>
            </a:pPr>
            <a:endParaRPr lang="en-CA" sz="2533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1281176" y="5471687"/>
            <a:ext cx="4013508" cy="74291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926"/>
              </a:lnSpc>
            </a:pPr>
            <a:r>
              <a:rPr lang="en-CA" sz="3610" spc="-1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406" spc="-10">
                <a:solidFill>
                  <a:srgbClr val="4D1C65"/>
                </a:solidFill>
                <a:latin typeface="Arial"/>
                <a:cs typeface="Arial"/>
              </a:rPr>
              <a:t> Four different types of goals</a:t>
            </a:r>
          </a:p>
          <a:p>
            <a:pPr>
              <a:lnSpc>
                <a:spcPts val="2926"/>
              </a:lnSpc>
            </a:pPr>
            <a:endParaRPr lang="en-CA" sz="2574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1293861" y="7082671"/>
            <a:ext cx="4708833" cy="3586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78"/>
              </a:lnSpc>
            </a:pPr>
            <a:r>
              <a:rPr lang="en-CA" sz="1133" spc="-10">
                <a:solidFill>
                  <a:srgbClr val="000000"/>
                </a:solidFill>
                <a:latin typeface="Arial"/>
                <a:cs typeface="Arial"/>
              </a:rPr>
              <a:t>http://support.google.com/analytics/bin/answer.py?hl=en&amp;answer=1032415</a:t>
            </a:r>
          </a:p>
          <a:p>
            <a:pPr>
              <a:lnSpc>
                <a:spcPts val="1378"/>
              </a:lnSpc>
            </a:pPr>
            <a:endParaRPr lang="en-CA" sz="1192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3981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487"/>
            <a:ext cx="10680700" cy="7534841"/>
          </a:xfrm>
          <a:prstGeom prst="rect">
            <a:avLst/>
          </a:prstGeom>
        </p:spPr>
      </p:pic>
      <p:sp>
        <p:nvSpPr>
          <p:cNvPr id="10" name="TextBox 2"/>
          <p:cNvSpPr txBox="1"/>
          <p:nvPr/>
        </p:nvSpPr>
        <p:spPr>
          <a:xfrm>
            <a:off x="1293862" y="448460"/>
            <a:ext cx="2675756" cy="3586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78"/>
              </a:lnSpc>
            </a:pPr>
            <a:r>
              <a:rPr lang="en-CA" sz="1109" spc="-20">
                <a:solidFill>
                  <a:srgbClr val="3A0E56"/>
                </a:solidFill>
                <a:latin typeface="Arial"/>
                <a:cs typeface="Arial"/>
              </a:rPr>
              <a:t>Getting the most from your Google Analytics</a:t>
            </a:r>
          </a:p>
          <a:p>
            <a:pPr>
              <a:lnSpc>
                <a:spcPts val="1378"/>
              </a:lnSpc>
            </a:pPr>
            <a:endParaRPr lang="en-CA" sz="1192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281177" y="1412513"/>
            <a:ext cx="2791357" cy="102470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960"/>
              </a:lnSpc>
            </a:pPr>
            <a:r>
              <a:rPr lang="en-CA" sz="3197" b="1" spc="-20">
                <a:solidFill>
                  <a:srgbClr val="4D1C65"/>
                </a:solidFill>
                <a:latin typeface="Arial Bold"/>
                <a:cs typeface="Arial Bold"/>
              </a:rPr>
              <a:t>Admin—Goals</a:t>
            </a:r>
          </a:p>
          <a:p>
            <a:pPr>
              <a:lnSpc>
                <a:spcPts val="3960"/>
              </a:lnSpc>
            </a:pPr>
            <a:endParaRPr lang="en-CA" sz="3428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268492" y="3086922"/>
            <a:ext cx="8088433" cy="999086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597"/>
              </a:lnSpc>
              <a:tabLst>
                <a:tab pos="380543" algn="l"/>
              </a:tabLst>
            </a:pPr>
            <a:r>
              <a:rPr lang="en-CA" sz="3534" spc="-1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356" spc="-10">
                <a:solidFill>
                  <a:srgbClr val="4D1C65"/>
                </a:solidFill>
                <a:latin typeface="Arial"/>
                <a:cs typeface="Arial"/>
              </a:rPr>
              <a:t> URL destination—see how frequently visitors abandon their</a:t>
            </a:r>
            <a:r>
              <a:rPr lang="en-CA" sz="2533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533">
                <a:solidFill>
                  <a:srgbClr val="000000"/>
                </a:solidFill>
                <a:latin typeface="Times New Roman"/>
              </a:rPr>
            </a:br>
            <a:r>
              <a:rPr lang="en-CA" sz="2356" spc="-10">
                <a:solidFill>
                  <a:srgbClr val="4D1C65"/>
                </a:solidFill>
                <a:latin typeface="Arial"/>
                <a:cs typeface="Arial"/>
              </a:rPr>
              <a:t>	way and where they go to</a:t>
            </a:r>
          </a:p>
          <a:p>
            <a:pPr>
              <a:lnSpc>
                <a:spcPts val="2597"/>
              </a:lnSpc>
            </a:pPr>
            <a:endParaRPr lang="en-CA" sz="2533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649040" y="3809963"/>
            <a:ext cx="6533125" cy="48673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93"/>
              </a:lnSpc>
            </a:pPr>
            <a:r>
              <a:rPr lang="en-CA" sz="1524" spc="-10">
                <a:solidFill>
                  <a:srgbClr val="000000"/>
                </a:solidFill>
                <a:latin typeface="Arial"/>
                <a:cs typeface="Arial"/>
              </a:rPr>
              <a:t>specify the goal page—could be a thank you page when a donation received</a:t>
            </a:r>
          </a:p>
          <a:p>
            <a:pPr>
              <a:lnSpc>
                <a:spcPts val="1893"/>
              </a:lnSpc>
            </a:pPr>
            <a:endParaRPr lang="en-CA" sz="1639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649040" y="4139771"/>
            <a:ext cx="6173838" cy="48673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93"/>
              </a:lnSpc>
            </a:pPr>
            <a:r>
              <a:rPr lang="en-CA" sz="1524" i="1" spc="-20">
                <a:solidFill>
                  <a:srgbClr val="000000"/>
                </a:solidFill>
                <a:latin typeface="Arial Italic"/>
                <a:cs typeface="Arial Italic"/>
              </a:rPr>
              <a:t>match type</a:t>
            </a:r>
            <a:r>
              <a:rPr lang="en-CA" sz="1524" spc="-20">
                <a:solidFill>
                  <a:srgbClr val="000000"/>
                </a:solidFill>
                <a:latin typeface="Arial"/>
                <a:cs typeface="Arial"/>
              </a:rPr>
              <a:t> menu—Exact Match, Head Match, Regular Expression Match</a:t>
            </a:r>
          </a:p>
          <a:p>
            <a:pPr>
              <a:lnSpc>
                <a:spcPts val="1893"/>
              </a:lnSpc>
            </a:pPr>
            <a:endParaRPr lang="en-CA" sz="1639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649040" y="4431523"/>
            <a:ext cx="7878369" cy="845381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197"/>
              </a:lnSpc>
            </a:pPr>
            <a:r>
              <a:rPr lang="en-CA" sz="1524" spc="-10">
                <a:solidFill>
                  <a:srgbClr val="000000"/>
                </a:solidFill>
                <a:latin typeface="Arial"/>
                <a:cs typeface="Arial"/>
              </a:rPr>
              <a:t>optional—set up a </a:t>
            </a:r>
            <a:r>
              <a:rPr lang="en-CA" sz="1524" i="1" spc="-10">
                <a:solidFill>
                  <a:srgbClr val="000000"/>
                </a:solidFill>
                <a:latin typeface="Arial Italic"/>
                <a:cs typeface="Arial Italic"/>
              </a:rPr>
              <a:t>Goal funnel</a:t>
            </a:r>
            <a:r>
              <a:rPr lang="en-CA" sz="1524" spc="-10">
                <a:solidFill>
                  <a:srgbClr val="000000"/>
                </a:solidFill>
                <a:latin typeface="Arial"/>
                <a:cs typeface="Arial"/>
              </a:rPr>
              <a:t> that represents a path (a series of pages) you expect a visitor</a:t>
            </a:r>
            <a:r>
              <a:rPr lang="en-CA" sz="1639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639">
                <a:solidFill>
                  <a:srgbClr val="000000"/>
                </a:solidFill>
                <a:latin typeface="Times New Roman"/>
              </a:rPr>
            </a:br>
            <a:r>
              <a:rPr lang="en-CA" sz="1524" spc="-10">
                <a:solidFill>
                  <a:srgbClr val="000000"/>
                </a:solidFill>
                <a:latin typeface="Arial"/>
                <a:cs typeface="Arial"/>
              </a:rPr>
              <a:t>to take on their way to a goal</a:t>
            </a:r>
          </a:p>
          <a:p>
            <a:pPr>
              <a:lnSpc>
                <a:spcPts val="2197"/>
              </a:lnSpc>
            </a:pPr>
            <a:endParaRPr lang="en-CA" sz="1639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1649039" y="5027714"/>
            <a:ext cx="7829055" cy="845381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197"/>
              </a:lnSpc>
            </a:pPr>
            <a:r>
              <a:rPr lang="en-CA" sz="1524" spc="-10">
                <a:solidFill>
                  <a:srgbClr val="000000"/>
                </a:solidFill>
                <a:latin typeface="Arial"/>
                <a:cs typeface="Arial"/>
              </a:rPr>
              <a:t>note: within a goal set, it is possible to set up multiple paths to same destination—see which</a:t>
            </a:r>
            <a:r>
              <a:rPr lang="en-CA" sz="1639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639">
                <a:solidFill>
                  <a:srgbClr val="000000"/>
                </a:solidFill>
                <a:latin typeface="Times New Roman"/>
              </a:rPr>
            </a:br>
            <a:r>
              <a:rPr lang="en-CA" sz="1524" spc="-10">
                <a:solidFill>
                  <a:srgbClr val="000000"/>
                </a:solidFill>
                <a:latin typeface="Arial"/>
                <a:cs typeface="Arial"/>
              </a:rPr>
              <a:t>path is the most successful or highest bounce rate</a:t>
            </a:r>
          </a:p>
          <a:p>
            <a:pPr>
              <a:lnSpc>
                <a:spcPts val="2197"/>
              </a:lnSpc>
            </a:pPr>
            <a:endParaRPr lang="en-CA" sz="1639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1293861" y="7082671"/>
            <a:ext cx="4708833" cy="3586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78"/>
              </a:lnSpc>
            </a:pPr>
            <a:r>
              <a:rPr lang="en-CA" sz="1133" spc="-10">
                <a:solidFill>
                  <a:srgbClr val="000000"/>
                </a:solidFill>
                <a:latin typeface="Arial"/>
                <a:cs typeface="Arial"/>
              </a:rPr>
              <a:t>http://support.google.com/analytics/bin/answer.py?hl=en&amp;answer=1116091</a:t>
            </a:r>
          </a:p>
          <a:p>
            <a:pPr>
              <a:lnSpc>
                <a:spcPts val="1378"/>
              </a:lnSpc>
            </a:pPr>
            <a:endParaRPr lang="en-CA" sz="1192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3964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487"/>
            <a:ext cx="10680700" cy="7534841"/>
          </a:xfrm>
          <a:prstGeom prst="rect">
            <a:avLst/>
          </a:prstGeom>
        </p:spPr>
      </p:pic>
      <p:sp>
        <p:nvSpPr>
          <p:cNvPr id="12" name="TextBox 2"/>
          <p:cNvSpPr txBox="1"/>
          <p:nvPr/>
        </p:nvSpPr>
        <p:spPr>
          <a:xfrm>
            <a:off x="1293862" y="448460"/>
            <a:ext cx="2675756" cy="3586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78"/>
              </a:lnSpc>
            </a:pPr>
            <a:r>
              <a:rPr lang="en-CA" sz="1109" spc="-20">
                <a:solidFill>
                  <a:srgbClr val="3A0E56"/>
                </a:solidFill>
                <a:latin typeface="Arial"/>
                <a:cs typeface="Arial"/>
              </a:rPr>
              <a:t>Getting the most from your Google Analytics</a:t>
            </a:r>
          </a:p>
          <a:p>
            <a:pPr>
              <a:lnSpc>
                <a:spcPts val="1378"/>
              </a:lnSpc>
            </a:pPr>
            <a:endParaRPr lang="en-CA" sz="1192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281177" y="1412513"/>
            <a:ext cx="2791357" cy="102470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960"/>
              </a:lnSpc>
            </a:pPr>
            <a:r>
              <a:rPr lang="en-CA" sz="3197" b="1" spc="-20">
                <a:solidFill>
                  <a:srgbClr val="4D1C65"/>
                </a:solidFill>
                <a:latin typeface="Arial Bold"/>
                <a:cs typeface="Arial Bold"/>
              </a:rPr>
              <a:t>Admin—Goals</a:t>
            </a:r>
          </a:p>
          <a:p>
            <a:pPr>
              <a:lnSpc>
                <a:spcPts val="3960"/>
              </a:lnSpc>
            </a:pPr>
            <a:endParaRPr lang="en-CA" sz="3428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268492" y="3086922"/>
            <a:ext cx="2091548" cy="74291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926"/>
              </a:lnSpc>
            </a:pPr>
            <a:r>
              <a:rPr lang="en-CA" sz="380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533">
                <a:solidFill>
                  <a:srgbClr val="4D1C65"/>
                </a:solidFill>
                <a:latin typeface="Arial"/>
                <a:cs typeface="Arial"/>
              </a:rPr>
              <a:t> Visit </a:t>
            </a:r>
            <a:r>
              <a:rPr lang="en-CA" sz="2459">
                <a:solidFill>
                  <a:srgbClr val="4D1C65"/>
                </a:solidFill>
                <a:latin typeface="Arial"/>
                <a:cs typeface="Arial"/>
              </a:rPr>
              <a:t>duration</a:t>
            </a:r>
          </a:p>
          <a:p>
            <a:pPr>
              <a:lnSpc>
                <a:spcPts val="2926"/>
              </a:lnSpc>
            </a:pPr>
            <a:endParaRPr lang="en-CA" sz="2575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649039" y="3492840"/>
            <a:ext cx="6031982" cy="48673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93"/>
              </a:lnSpc>
            </a:pPr>
            <a:r>
              <a:rPr lang="en-CA" sz="1524" spc="-10">
                <a:solidFill>
                  <a:srgbClr val="000000"/>
                </a:solidFill>
                <a:latin typeface="Arial"/>
                <a:cs typeface="Arial"/>
              </a:rPr>
              <a:t>specify hours, minutes, seconds that occurs for a time lapsed on a visit</a:t>
            </a:r>
          </a:p>
          <a:p>
            <a:pPr>
              <a:lnSpc>
                <a:spcPts val="1893"/>
              </a:lnSpc>
            </a:pPr>
            <a:endParaRPr lang="en-CA" sz="1639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268492" y="3822648"/>
            <a:ext cx="1875400" cy="76852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041"/>
              </a:lnSpc>
            </a:pPr>
            <a:r>
              <a:rPr lang="en-CA" sz="380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533">
                <a:solidFill>
                  <a:srgbClr val="4D1C65"/>
                </a:solidFill>
                <a:latin typeface="Arial"/>
                <a:cs typeface="Arial"/>
              </a:rPr>
              <a:t> Pages/Visit</a:t>
            </a:r>
          </a:p>
          <a:p>
            <a:pPr>
              <a:lnSpc>
                <a:spcPts val="3041"/>
              </a:lnSpc>
            </a:pPr>
            <a:endParaRPr lang="en-CA" sz="2631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649039" y="4241250"/>
            <a:ext cx="2862125" cy="48673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93"/>
              </a:lnSpc>
            </a:pPr>
            <a:r>
              <a:rPr lang="en-CA" sz="1524" spc="-10">
                <a:solidFill>
                  <a:srgbClr val="000000"/>
                </a:solidFill>
                <a:latin typeface="Arial"/>
                <a:cs typeface="Arial"/>
              </a:rPr>
              <a:t>specify a number of pages visited</a:t>
            </a:r>
          </a:p>
          <a:p>
            <a:pPr>
              <a:lnSpc>
                <a:spcPts val="1893"/>
              </a:lnSpc>
            </a:pPr>
            <a:endParaRPr lang="en-CA" sz="1639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1268492" y="4558373"/>
            <a:ext cx="1088747" cy="79414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101"/>
              </a:lnSpc>
            </a:pPr>
            <a:r>
              <a:rPr lang="en-CA" sz="380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533">
                <a:solidFill>
                  <a:srgbClr val="4D1C65"/>
                </a:solidFill>
                <a:latin typeface="Arial"/>
                <a:cs typeface="Arial"/>
              </a:rPr>
              <a:t> Event</a:t>
            </a:r>
          </a:p>
          <a:p>
            <a:pPr>
              <a:lnSpc>
                <a:spcPts val="3101"/>
              </a:lnSpc>
            </a:pPr>
            <a:endParaRPr lang="en-CA" sz="2714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1649039" y="4989660"/>
            <a:ext cx="5471276" cy="48673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93"/>
              </a:lnSpc>
            </a:pPr>
            <a:r>
              <a:rPr lang="en-CA" sz="1524" spc="-10">
                <a:solidFill>
                  <a:srgbClr val="000000"/>
                </a:solidFill>
                <a:latin typeface="Arial"/>
                <a:cs typeface="Arial"/>
              </a:rPr>
              <a:t>used with </a:t>
            </a:r>
            <a:r>
              <a:rPr lang="en-CA" sz="1524" i="1" spc="-10">
                <a:solidFill>
                  <a:srgbClr val="000000"/>
                </a:solidFill>
                <a:latin typeface="Arial Italic"/>
                <a:cs typeface="Arial Italic"/>
              </a:rPr>
              <a:t>Event tracking</a:t>
            </a:r>
            <a:r>
              <a:rPr lang="en-CA" sz="1524" spc="-10">
                <a:solidFill>
                  <a:srgbClr val="000000"/>
                </a:solidFill>
                <a:latin typeface="Arial"/>
                <a:cs typeface="Arial"/>
              </a:rPr>
              <a:t> to track activity such as a file download</a:t>
            </a:r>
          </a:p>
          <a:p>
            <a:pPr>
              <a:lnSpc>
                <a:spcPts val="1893"/>
              </a:lnSpc>
            </a:pPr>
            <a:endParaRPr lang="en-CA" sz="1639">
              <a:solidFill>
                <a:srgbClr val="000000"/>
              </a:solidFill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1649040" y="5306783"/>
            <a:ext cx="7413985" cy="48673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93"/>
              </a:lnSpc>
            </a:pPr>
            <a:r>
              <a:rPr lang="en-CA" sz="1524" spc="-10">
                <a:solidFill>
                  <a:srgbClr val="000000"/>
                </a:solidFill>
                <a:latin typeface="Arial"/>
                <a:cs typeface="Arial"/>
              </a:rPr>
              <a:t>configure a combination of one or more event conditions (category, action, label, value)</a:t>
            </a:r>
          </a:p>
          <a:p>
            <a:pPr>
              <a:lnSpc>
                <a:spcPts val="1893"/>
              </a:lnSpc>
            </a:pPr>
            <a:endParaRPr lang="en-CA" sz="1639">
              <a:solidFill>
                <a:srgbClr val="000000"/>
              </a:solidFill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1293861" y="7082671"/>
            <a:ext cx="4708833" cy="3586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78"/>
              </a:lnSpc>
            </a:pPr>
            <a:r>
              <a:rPr lang="en-CA" sz="1133" spc="-10">
                <a:solidFill>
                  <a:srgbClr val="000000"/>
                </a:solidFill>
                <a:latin typeface="Arial"/>
                <a:cs typeface="Arial"/>
              </a:rPr>
              <a:t>http://support.google.com/analytics/bin/answer.py?hl=en&amp;answer=1033068</a:t>
            </a:r>
          </a:p>
          <a:p>
            <a:pPr>
              <a:lnSpc>
                <a:spcPts val="1378"/>
              </a:lnSpc>
            </a:pPr>
            <a:endParaRPr lang="en-CA" sz="1192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8588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487"/>
            <a:ext cx="10680700" cy="7534841"/>
          </a:xfrm>
          <a:prstGeom prst="rect">
            <a:avLst/>
          </a:prstGeom>
        </p:spPr>
      </p:pic>
      <p:sp>
        <p:nvSpPr>
          <p:cNvPr id="6" name="TextBox 2"/>
          <p:cNvSpPr txBox="1"/>
          <p:nvPr/>
        </p:nvSpPr>
        <p:spPr>
          <a:xfrm>
            <a:off x="1293862" y="448460"/>
            <a:ext cx="2675756" cy="3586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78"/>
              </a:lnSpc>
            </a:pPr>
            <a:r>
              <a:rPr lang="en-CA" sz="1109" spc="-20">
                <a:solidFill>
                  <a:srgbClr val="3A0E56"/>
                </a:solidFill>
                <a:latin typeface="Arial"/>
                <a:cs typeface="Arial"/>
              </a:rPr>
              <a:t>Getting the most from your Google Analytics</a:t>
            </a:r>
          </a:p>
          <a:p>
            <a:pPr>
              <a:lnSpc>
                <a:spcPts val="1378"/>
              </a:lnSpc>
            </a:pPr>
            <a:endParaRPr lang="en-CA" sz="1192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281177" y="1412513"/>
            <a:ext cx="2791357" cy="102470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960"/>
              </a:lnSpc>
            </a:pPr>
            <a:r>
              <a:rPr lang="en-CA" sz="3197" b="1" spc="-20">
                <a:solidFill>
                  <a:srgbClr val="4D1C65"/>
                </a:solidFill>
                <a:latin typeface="Arial Bold"/>
                <a:cs typeface="Arial Bold"/>
              </a:rPr>
              <a:t>Admin—Goals</a:t>
            </a:r>
          </a:p>
          <a:p>
            <a:pPr>
              <a:lnSpc>
                <a:spcPts val="3960"/>
              </a:lnSpc>
            </a:pPr>
            <a:endParaRPr lang="en-CA" sz="3428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344601" y="4203195"/>
            <a:ext cx="1261346" cy="38426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548"/>
              </a:lnSpc>
            </a:pPr>
            <a:r>
              <a:rPr lang="en-CA" sz="1247" spc="-20">
                <a:solidFill>
                  <a:srgbClr val="000000"/>
                </a:solidFill>
                <a:latin typeface="Arial"/>
                <a:cs typeface="Arial"/>
              </a:rPr>
              <a:t>depending on goal</a:t>
            </a:r>
          </a:p>
          <a:p>
            <a:pPr>
              <a:lnSpc>
                <a:spcPts val="1548"/>
              </a:lnSpc>
            </a:pPr>
            <a:endParaRPr lang="en-CA" sz="134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786465" y="4393469"/>
            <a:ext cx="2353615" cy="576396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98"/>
              </a:lnSpc>
              <a:tabLst>
                <a:tab pos="697662" algn="l"/>
              </a:tabLst>
            </a:pPr>
            <a:r>
              <a:rPr lang="en-CA" sz="1247" spc="-20">
                <a:solidFill>
                  <a:srgbClr val="000000"/>
                </a:solidFill>
                <a:latin typeface="Arial"/>
                <a:cs typeface="Arial"/>
              </a:rPr>
              <a:t>type selected, different goal details</a:t>
            </a:r>
            <a:r>
              <a:rPr lang="en-CA" sz="134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340">
                <a:solidFill>
                  <a:srgbClr val="000000"/>
                </a:solidFill>
                <a:latin typeface="Times New Roman"/>
              </a:rPr>
            </a:br>
            <a:r>
              <a:rPr lang="en-CA" sz="1247" spc="-20">
                <a:solidFill>
                  <a:srgbClr val="000000"/>
                </a:solidFill>
                <a:latin typeface="Arial"/>
                <a:cs typeface="Arial"/>
              </a:rPr>
              <a:t>	to be supplied</a:t>
            </a:r>
          </a:p>
          <a:p>
            <a:pPr>
              <a:lnSpc>
                <a:spcPts val="1498"/>
              </a:lnSpc>
            </a:pPr>
            <a:endParaRPr lang="en-CA" sz="134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8166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487"/>
            <a:ext cx="10680700" cy="7534841"/>
          </a:xfrm>
          <a:prstGeom prst="rect">
            <a:avLst/>
          </a:prstGeom>
        </p:spPr>
      </p:pic>
      <p:sp>
        <p:nvSpPr>
          <p:cNvPr id="11" name="TextBox 2"/>
          <p:cNvSpPr txBox="1"/>
          <p:nvPr/>
        </p:nvSpPr>
        <p:spPr>
          <a:xfrm>
            <a:off x="1293862" y="448460"/>
            <a:ext cx="2675756" cy="3586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78"/>
              </a:lnSpc>
            </a:pPr>
            <a:r>
              <a:rPr lang="en-CA" sz="1109" spc="-20">
                <a:solidFill>
                  <a:srgbClr val="3A0E56"/>
                </a:solidFill>
                <a:latin typeface="Arial"/>
                <a:cs typeface="Arial"/>
              </a:rPr>
              <a:t>Getting the most from your Google Analytics</a:t>
            </a:r>
          </a:p>
          <a:p>
            <a:pPr>
              <a:lnSpc>
                <a:spcPts val="1378"/>
              </a:lnSpc>
            </a:pPr>
            <a:endParaRPr lang="en-CA" sz="1192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281177" y="1412513"/>
            <a:ext cx="4767113" cy="102470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960"/>
              </a:lnSpc>
            </a:pPr>
            <a:r>
              <a:rPr lang="en-CA" sz="3197" b="1" spc="-20">
                <a:solidFill>
                  <a:srgbClr val="4D1C65"/>
                </a:solidFill>
                <a:latin typeface="Arial Bold"/>
                <a:cs typeface="Arial Bold"/>
              </a:rPr>
              <a:t>Reporting—Conversions</a:t>
            </a:r>
          </a:p>
          <a:p>
            <a:pPr>
              <a:lnSpc>
                <a:spcPts val="3960"/>
              </a:lnSpc>
            </a:pPr>
            <a:endParaRPr lang="en-CA" sz="3428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281176" y="2186293"/>
            <a:ext cx="4903206" cy="74291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926"/>
              </a:lnSpc>
            </a:pPr>
            <a:r>
              <a:rPr lang="en-CA" sz="2356" spc="-20">
                <a:solidFill>
                  <a:srgbClr val="4D1C65"/>
                </a:solidFill>
                <a:latin typeface="Arial"/>
                <a:cs typeface="Arial"/>
              </a:rPr>
              <a:t>When goal is reached, GA calls this a</a:t>
            </a:r>
          </a:p>
          <a:p>
            <a:pPr>
              <a:lnSpc>
                <a:spcPts val="2926"/>
              </a:lnSpc>
            </a:pPr>
            <a:endParaRPr lang="en-CA" sz="2533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281177" y="2604896"/>
            <a:ext cx="1434585" cy="74291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926"/>
              </a:lnSpc>
            </a:pPr>
            <a:r>
              <a:rPr lang="en-CA" sz="2356" i="1" spc="-20">
                <a:solidFill>
                  <a:srgbClr val="4D1C65"/>
                </a:solidFill>
                <a:latin typeface="Arial Italic"/>
                <a:cs typeface="Arial Italic"/>
              </a:rPr>
              <a:t>conversion</a:t>
            </a:r>
          </a:p>
          <a:p>
            <a:pPr>
              <a:lnSpc>
                <a:spcPts val="2926"/>
              </a:lnSpc>
            </a:pPr>
            <a:endParaRPr lang="en-CA" sz="2533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281177" y="3061552"/>
            <a:ext cx="5085411" cy="1639526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46"/>
              </a:lnSpc>
            </a:pPr>
            <a:r>
              <a:rPr lang="en-CA" sz="2356" spc="-10">
                <a:solidFill>
                  <a:srgbClr val="4D1C65"/>
                </a:solidFill>
                <a:latin typeface="Arial"/>
                <a:cs typeface="Arial"/>
              </a:rPr>
              <a:t>Monitor your goals—view path to each</a:t>
            </a:r>
            <a:r>
              <a:rPr lang="en-CA" sz="2533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533">
                <a:solidFill>
                  <a:srgbClr val="000000"/>
                </a:solidFill>
                <a:latin typeface="Times New Roman"/>
              </a:rPr>
            </a:br>
            <a:r>
              <a:rPr lang="en-CA" sz="2356" spc="-10">
                <a:solidFill>
                  <a:srgbClr val="4D1C65"/>
                </a:solidFill>
                <a:latin typeface="Arial"/>
                <a:cs typeface="Arial"/>
              </a:rPr>
              <a:t>goal, visualise funnel conversion rate,</a:t>
            </a:r>
            <a:r>
              <a:rPr lang="en-CA" sz="2533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533">
                <a:solidFill>
                  <a:srgbClr val="000000"/>
                </a:solidFill>
                <a:latin typeface="Times New Roman"/>
              </a:rPr>
            </a:br>
            <a:r>
              <a:rPr lang="en-CA" sz="2356" spc="-10">
                <a:solidFill>
                  <a:srgbClr val="4D1C65"/>
                </a:solidFill>
                <a:latin typeface="Arial"/>
                <a:cs typeface="Arial"/>
              </a:rPr>
              <a:t>goal flow</a:t>
            </a:r>
          </a:p>
          <a:p>
            <a:pPr>
              <a:lnSpc>
                <a:spcPts val="3246"/>
              </a:lnSpc>
            </a:pPr>
            <a:endParaRPr lang="en-CA" sz="2533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281177" y="4368099"/>
            <a:ext cx="5098861" cy="126807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96"/>
              </a:lnSpc>
            </a:pPr>
            <a:r>
              <a:rPr lang="en-CA" sz="2356" spc="-10">
                <a:solidFill>
                  <a:srgbClr val="4D1C65"/>
                </a:solidFill>
                <a:latin typeface="Arial"/>
                <a:cs typeface="Arial"/>
              </a:rPr>
              <a:t>Ability to optimise value of ecommerce</a:t>
            </a:r>
            <a:r>
              <a:rPr lang="en-CA" sz="2533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533">
                <a:solidFill>
                  <a:srgbClr val="000000"/>
                </a:solidFill>
                <a:latin typeface="Times New Roman"/>
              </a:rPr>
            </a:br>
            <a:r>
              <a:rPr lang="en-CA" sz="2356" spc="-10">
                <a:solidFill>
                  <a:srgbClr val="4D1C65"/>
                </a:solidFill>
                <a:latin typeface="Arial"/>
                <a:cs typeface="Arial"/>
              </a:rPr>
              <a:t>activity</a:t>
            </a:r>
          </a:p>
          <a:p>
            <a:pPr>
              <a:lnSpc>
                <a:spcPts val="3296"/>
              </a:lnSpc>
            </a:pPr>
            <a:endParaRPr lang="en-CA" sz="2533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1281177" y="5306783"/>
            <a:ext cx="4596116" cy="74291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926"/>
              </a:lnSpc>
            </a:pPr>
            <a:r>
              <a:rPr lang="en-CA" sz="2356" spc="-10">
                <a:solidFill>
                  <a:srgbClr val="4D1C65"/>
                </a:solidFill>
                <a:latin typeface="Arial"/>
                <a:cs typeface="Arial"/>
              </a:rPr>
              <a:t>View impact of all online marketing</a:t>
            </a:r>
          </a:p>
          <a:p>
            <a:pPr>
              <a:lnSpc>
                <a:spcPts val="2926"/>
              </a:lnSpc>
            </a:pPr>
            <a:endParaRPr lang="en-CA" sz="2533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1281177" y="5687330"/>
            <a:ext cx="5194606" cy="126807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96"/>
              </a:lnSpc>
            </a:pPr>
            <a:r>
              <a:rPr lang="en-CA" sz="2356" spc="-10">
                <a:solidFill>
                  <a:srgbClr val="4D1C65"/>
                </a:solidFill>
                <a:latin typeface="Arial"/>
                <a:cs typeface="Arial"/>
              </a:rPr>
              <a:t>activities including search, social, email</a:t>
            </a:r>
            <a:r>
              <a:rPr lang="en-CA" sz="2533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533">
                <a:solidFill>
                  <a:srgbClr val="000000"/>
                </a:solidFill>
                <a:latin typeface="Times New Roman"/>
              </a:rPr>
            </a:br>
            <a:r>
              <a:rPr lang="en-CA" sz="2356" spc="-10">
                <a:solidFill>
                  <a:srgbClr val="4D1C65"/>
                </a:solidFill>
                <a:latin typeface="Arial"/>
                <a:cs typeface="Arial"/>
              </a:rPr>
              <a:t>in multi-channel funnels reports</a:t>
            </a:r>
          </a:p>
          <a:p>
            <a:pPr>
              <a:lnSpc>
                <a:spcPts val="3296"/>
              </a:lnSpc>
            </a:pPr>
            <a:endParaRPr lang="en-CA" sz="2533">
              <a:solidFill>
                <a:srgbClr val="000000"/>
              </a:solidFill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1293862" y="7082671"/>
            <a:ext cx="3942546" cy="3586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78"/>
              </a:lnSpc>
            </a:pPr>
            <a:r>
              <a:rPr lang="en-CA" sz="1133" spc="-10">
                <a:solidFill>
                  <a:srgbClr val="000000"/>
                </a:solidFill>
                <a:latin typeface="Arial"/>
                <a:cs typeface="Arial"/>
              </a:rPr>
              <a:t>http://www.google.com/analytics/features/conversion-suite.html</a:t>
            </a:r>
          </a:p>
          <a:p>
            <a:pPr>
              <a:lnSpc>
                <a:spcPts val="1378"/>
              </a:lnSpc>
            </a:pPr>
            <a:endParaRPr lang="en-CA" sz="1192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9846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487"/>
            <a:ext cx="10680700" cy="7534841"/>
          </a:xfrm>
          <a:prstGeom prst="rect">
            <a:avLst/>
          </a:prstGeom>
        </p:spPr>
      </p:pic>
      <p:sp>
        <p:nvSpPr>
          <p:cNvPr id="13" name="TextBox 2"/>
          <p:cNvSpPr txBox="1"/>
          <p:nvPr/>
        </p:nvSpPr>
        <p:spPr>
          <a:xfrm>
            <a:off x="1293862" y="448460"/>
            <a:ext cx="2675756" cy="3586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78"/>
              </a:lnSpc>
            </a:pPr>
            <a:r>
              <a:rPr lang="en-CA" sz="1109" spc="-20">
                <a:solidFill>
                  <a:srgbClr val="3A0E56"/>
                </a:solidFill>
                <a:latin typeface="Arial"/>
                <a:cs typeface="Arial"/>
              </a:rPr>
              <a:t>Getting the most from your Google Analytics</a:t>
            </a:r>
          </a:p>
          <a:p>
            <a:pPr>
              <a:lnSpc>
                <a:spcPts val="1378"/>
              </a:lnSpc>
            </a:pPr>
            <a:endParaRPr lang="en-CA" sz="1192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281177" y="1412513"/>
            <a:ext cx="4008192" cy="102470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960"/>
              </a:lnSpc>
            </a:pPr>
            <a:r>
              <a:rPr lang="en-CA" sz="3197" b="1" spc="-30">
                <a:solidFill>
                  <a:srgbClr val="4D1C65"/>
                </a:solidFill>
                <a:latin typeface="Arial Bold"/>
                <a:cs typeface="Arial Bold"/>
              </a:rPr>
              <a:t>Conversions &gt; Goals</a:t>
            </a:r>
          </a:p>
          <a:p>
            <a:pPr>
              <a:lnSpc>
                <a:spcPts val="3960"/>
              </a:lnSpc>
            </a:pPr>
            <a:endParaRPr lang="en-CA" sz="3428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281176" y="2592211"/>
            <a:ext cx="8168168" cy="74291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926"/>
              </a:lnSpc>
            </a:pPr>
            <a:r>
              <a:rPr lang="en-CA" sz="3534" spc="-1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356" spc="-10">
                <a:solidFill>
                  <a:srgbClr val="4D1C65"/>
                </a:solidFill>
                <a:latin typeface="Arial"/>
                <a:cs typeface="Arial"/>
              </a:rPr>
              <a:t> Overview—default report, shows number of goals and value</a:t>
            </a:r>
          </a:p>
          <a:p>
            <a:pPr>
              <a:lnSpc>
                <a:spcPts val="2926"/>
              </a:lnSpc>
            </a:pPr>
            <a:endParaRPr lang="en-CA" sz="2555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281177" y="2985443"/>
            <a:ext cx="1703890" cy="76852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041"/>
              </a:lnSpc>
            </a:pPr>
            <a:r>
              <a:rPr lang="en-CA" sz="3534" spc="-1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356" spc="-10">
                <a:solidFill>
                  <a:srgbClr val="4D1C65"/>
                </a:solidFill>
                <a:latin typeface="Arial"/>
                <a:cs typeface="Arial"/>
              </a:rPr>
              <a:t> Goal URLs</a:t>
            </a:r>
          </a:p>
          <a:p>
            <a:pPr>
              <a:lnSpc>
                <a:spcPts val="3041"/>
              </a:lnSpc>
            </a:pPr>
            <a:endParaRPr lang="en-CA" sz="2649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661724" y="3404046"/>
            <a:ext cx="6757728" cy="48673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93"/>
              </a:lnSpc>
            </a:pPr>
            <a:r>
              <a:rPr lang="en-CA" sz="1524" spc="-10">
                <a:solidFill>
                  <a:srgbClr val="000000"/>
                </a:solidFill>
                <a:latin typeface="Arial"/>
                <a:cs typeface="Arial"/>
              </a:rPr>
              <a:t>view graph of all completed goals and table displays URL when goal completed</a:t>
            </a:r>
          </a:p>
          <a:p>
            <a:pPr>
              <a:lnSpc>
                <a:spcPts val="1893"/>
              </a:lnSpc>
            </a:pPr>
            <a:endParaRPr lang="en-CA" sz="1639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281177" y="3733853"/>
            <a:ext cx="2719947" cy="76852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986"/>
              </a:lnSpc>
            </a:pPr>
            <a:r>
              <a:rPr lang="en-CA" sz="3610" spc="-1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406" spc="-10">
                <a:solidFill>
                  <a:srgbClr val="4D1C65"/>
                </a:solidFill>
                <a:latin typeface="Arial"/>
                <a:cs typeface="Arial"/>
              </a:rPr>
              <a:t> Reverse goal path</a:t>
            </a:r>
          </a:p>
          <a:p>
            <a:pPr>
              <a:lnSpc>
                <a:spcPts val="2986"/>
              </a:lnSpc>
            </a:pPr>
            <a:endParaRPr lang="en-CA" sz="2600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1661724" y="4152456"/>
            <a:ext cx="6083217" cy="48673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93"/>
              </a:lnSpc>
            </a:pPr>
            <a:r>
              <a:rPr lang="en-CA" sz="1524" spc="-20">
                <a:solidFill>
                  <a:srgbClr val="000000"/>
                </a:solidFill>
                <a:latin typeface="Arial"/>
                <a:cs typeface="Arial"/>
              </a:rPr>
              <a:t>shows URLs of three previous steps that visitors used before conversion</a:t>
            </a:r>
          </a:p>
          <a:p>
            <a:pPr>
              <a:lnSpc>
                <a:spcPts val="1893"/>
              </a:lnSpc>
            </a:pPr>
            <a:endParaRPr lang="en-CA" sz="1639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1281177" y="4482263"/>
            <a:ext cx="2969912" cy="76852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986"/>
              </a:lnSpc>
            </a:pPr>
            <a:r>
              <a:rPr lang="en-CA" sz="3610" spc="-1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406" spc="-10">
                <a:solidFill>
                  <a:srgbClr val="4D1C65"/>
                </a:solidFill>
                <a:latin typeface="Arial"/>
                <a:cs typeface="Arial"/>
              </a:rPr>
              <a:t> Funnel Visualisation</a:t>
            </a:r>
          </a:p>
          <a:p>
            <a:pPr>
              <a:lnSpc>
                <a:spcPts val="2986"/>
              </a:lnSpc>
            </a:pPr>
            <a:endParaRPr lang="en-CA" sz="2591">
              <a:solidFill>
                <a:srgbClr val="000000"/>
              </a:solidFill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1661725" y="4875495"/>
            <a:ext cx="7291405" cy="845381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197"/>
              </a:lnSpc>
            </a:pPr>
            <a:r>
              <a:rPr lang="en-CA" sz="1524" spc="-10">
                <a:solidFill>
                  <a:srgbClr val="000000"/>
                </a:solidFill>
                <a:latin typeface="Arial"/>
                <a:cs typeface="Arial"/>
              </a:rPr>
              <a:t>funnel showing the route of all traffic to conversion—displays URLs visitors took when</a:t>
            </a:r>
            <a:r>
              <a:rPr lang="en-CA" sz="1639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639">
                <a:solidFill>
                  <a:srgbClr val="000000"/>
                </a:solidFill>
                <a:latin typeface="Times New Roman"/>
              </a:rPr>
            </a:br>
            <a:r>
              <a:rPr lang="en-CA" sz="1524" spc="-10">
                <a:solidFill>
                  <a:srgbClr val="000000"/>
                </a:solidFill>
                <a:latin typeface="Arial"/>
                <a:cs typeface="Arial"/>
              </a:rPr>
              <a:t>abandoning route to goal and percentage of those who progressed to conversion</a:t>
            </a:r>
          </a:p>
          <a:p>
            <a:pPr>
              <a:lnSpc>
                <a:spcPts val="2197"/>
              </a:lnSpc>
            </a:pPr>
            <a:endParaRPr lang="en-CA" sz="1639">
              <a:solidFill>
                <a:srgbClr val="000000"/>
              </a:solidFill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1281177" y="5509742"/>
            <a:ext cx="1612307" cy="76852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041"/>
              </a:lnSpc>
            </a:pPr>
            <a:r>
              <a:rPr lang="en-CA" sz="380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533">
                <a:solidFill>
                  <a:srgbClr val="4D1C65"/>
                </a:solidFill>
                <a:latin typeface="Arial"/>
                <a:cs typeface="Arial"/>
              </a:rPr>
              <a:t> Goal flow</a:t>
            </a:r>
          </a:p>
          <a:p>
            <a:pPr>
              <a:lnSpc>
                <a:spcPts val="3041"/>
              </a:lnSpc>
            </a:pPr>
            <a:endParaRPr lang="en-CA" sz="2649">
              <a:solidFill>
                <a:srgbClr val="000000"/>
              </a:solidFill>
            </a:endParaRPr>
          </a:p>
        </p:txBody>
      </p:sp>
      <p:sp>
        <p:nvSpPr>
          <p:cNvPr id="12" name="TextBox 12"/>
          <p:cNvSpPr txBox="1"/>
          <p:nvPr/>
        </p:nvSpPr>
        <p:spPr>
          <a:xfrm>
            <a:off x="1661724" y="5890289"/>
            <a:ext cx="7757326" cy="88380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97"/>
              </a:lnSpc>
            </a:pPr>
            <a:r>
              <a:rPr lang="en-CA" sz="1524" spc="-10">
                <a:solidFill>
                  <a:srgbClr val="000000"/>
                </a:solidFill>
                <a:latin typeface="Arial"/>
                <a:cs typeface="Arial"/>
              </a:rPr>
              <a:t>flow visualises the path from where visitors came from, through different pages towards the</a:t>
            </a:r>
            <a:r>
              <a:rPr lang="en-CA" sz="1639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639">
                <a:solidFill>
                  <a:srgbClr val="000000"/>
                </a:solidFill>
                <a:latin typeface="Times New Roman"/>
              </a:rPr>
            </a:br>
            <a:r>
              <a:rPr lang="en-CA" sz="1524" spc="-10">
                <a:solidFill>
                  <a:srgbClr val="000000"/>
                </a:solidFill>
                <a:latin typeface="Arial"/>
                <a:cs typeface="Arial"/>
              </a:rPr>
              <a:t>conversion and table displays percentage from source</a:t>
            </a:r>
          </a:p>
          <a:p>
            <a:pPr>
              <a:lnSpc>
                <a:spcPts val="2297"/>
              </a:lnSpc>
            </a:pPr>
            <a:endParaRPr lang="en-CA" sz="1639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3319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487"/>
            <a:ext cx="10680700" cy="7534841"/>
          </a:xfrm>
          <a:prstGeom prst="rect">
            <a:avLst/>
          </a:prstGeom>
        </p:spPr>
      </p:pic>
      <p:sp>
        <p:nvSpPr>
          <p:cNvPr id="12" name="TextBox 2"/>
          <p:cNvSpPr txBox="1"/>
          <p:nvPr/>
        </p:nvSpPr>
        <p:spPr>
          <a:xfrm>
            <a:off x="1293862" y="448460"/>
            <a:ext cx="2675756" cy="3586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78"/>
              </a:lnSpc>
            </a:pPr>
            <a:r>
              <a:rPr lang="en-CA" sz="1109" spc="-20">
                <a:solidFill>
                  <a:srgbClr val="3A0E56"/>
                </a:solidFill>
                <a:latin typeface="Arial"/>
                <a:cs typeface="Arial"/>
              </a:rPr>
              <a:t>Getting the most from your Google Analytics</a:t>
            </a:r>
          </a:p>
          <a:p>
            <a:pPr>
              <a:lnSpc>
                <a:spcPts val="1378"/>
              </a:lnSpc>
            </a:pPr>
            <a:endParaRPr lang="en-CA" sz="1192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281177" y="1412513"/>
            <a:ext cx="4767113" cy="102470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960"/>
              </a:lnSpc>
            </a:pPr>
            <a:r>
              <a:rPr lang="en-CA" sz="3197" b="1" spc="-20">
                <a:solidFill>
                  <a:srgbClr val="4D1C65"/>
                </a:solidFill>
                <a:latin typeface="Arial Bold"/>
                <a:cs typeface="Arial Bold"/>
              </a:rPr>
              <a:t>Reporting—Conversions</a:t>
            </a:r>
          </a:p>
          <a:p>
            <a:pPr>
              <a:lnSpc>
                <a:spcPts val="3960"/>
              </a:lnSpc>
            </a:pPr>
            <a:endParaRPr lang="en-CA" sz="3428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281177" y="2845909"/>
            <a:ext cx="8069668" cy="74291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926"/>
              </a:lnSpc>
            </a:pPr>
            <a:r>
              <a:rPr lang="en-CA" sz="3610" spc="-1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406" spc="-10">
                <a:solidFill>
                  <a:srgbClr val="4D1C65"/>
                </a:solidFill>
                <a:latin typeface="Arial"/>
                <a:cs typeface="Arial"/>
              </a:rPr>
              <a:t> Added benefit—Google measures what has brought traffic</a:t>
            </a:r>
          </a:p>
          <a:p>
            <a:pPr>
              <a:lnSpc>
                <a:spcPts val="2926"/>
              </a:lnSpc>
            </a:pPr>
            <a:endParaRPr lang="en-CA" sz="2556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281177" y="3454784"/>
            <a:ext cx="169716" cy="112717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395"/>
              </a:lnSpc>
            </a:pPr>
            <a:r>
              <a:rPr lang="en-CA" sz="3800">
                <a:solidFill>
                  <a:srgbClr val="4D1C65"/>
                </a:solidFill>
                <a:latin typeface="Arial"/>
                <a:cs typeface="Arial"/>
              </a:rPr>
              <a:t>•</a:t>
            </a:r>
          </a:p>
          <a:p>
            <a:pPr>
              <a:lnSpc>
                <a:spcPts val="4365"/>
              </a:lnSpc>
            </a:pPr>
            <a:endParaRPr lang="en-CA" sz="3800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661724" y="3175717"/>
            <a:ext cx="6624068" cy="1152791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996"/>
              </a:lnSpc>
            </a:pPr>
            <a:r>
              <a:rPr lang="en-CA" sz="2356" spc="-10">
                <a:solidFill>
                  <a:srgbClr val="4D1C65"/>
                </a:solidFill>
                <a:latin typeface="Arial"/>
                <a:cs typeface="Arial"/>
              </a:rPr>
              <a:t>to your site from other sources during last 30 days</a:t>
            </a:r>
            <a:r>
              <a:rPr lang="en-CA" sz="2533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533">
                <a:solidFill>
                  <a:srgbClr val="000000"/>
                </a:solidFill>
                <a:latin typeface="Times New Roman"/>
              </a:rPr>
            </a:br>
            <a:r>
              <a:rPr lang="en-CA" sz="2356" spc="-10">
                <a:solidFill>
                  <a:srgbClr val="4D1C65"/>
                </a:solidFill>
                <a:latin typeface="Arial"/>
                <a:cs typeface="Arial"/>
              </a:rPr>
              <a:t>Detects channels that send traffic to your site</a:t>
            </a:r>
          </a:p>
          <a:p>
            <a:pPr>
              <a:lnSpc>
                <a:spcPts val="3001"/>
              </a:lnSpc>
            </a:pPr>
            <a:endParaRPr lang="en-CA" sz="2533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661724" y="4012922"/>
            <a:ext cx="1530972" cy="48673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98"/>
              </a:lnSpc>
            </a:pPr>
            <a:r>
              <a:rPr lang="en-CA" sz="1524" spc="-20">
                <a:solidFill>
                  <a:srgbClr val="000000"/>
                </a:solidFill>
                <a:latin typeface="Arial"/>
                <a:cs typeface="Arial"/>
              </a:rPr>
              <a:t>all search engines</a:t>
            </a:r>
          </a:p>
          <a:p>
            <a:pPr>
              <a:lnSpc>
                <a:spcPts val="1893"/>
              </a:lnSpc>
            </a:pPr>
            <a:endParaRPr lang="en-CA" sz="1639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1661725" y="4266620"/>
            <a:ext cx="3945108" cy="160109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497"/>
              </a:lnSpc>
            </a:pPr>
            <a:r>
              <a:rPr lang="en-CA" sz="1524" spc="-10">
                <a:solidFill>
                  <a:srgbClr val="000000"/>
                </a:solidFill>
                <a:latin typeface="Arial"/>
                <a:cs typeface="Arial"/>
              </a:rPr>
              <a:t>referrals (like from social media sources)</a:t>
            </a:r>
            <a:r>
              <a:rPr lang="en-CA" sz="1639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639">
                <a:solidFill>
                  <a:srgbClr val="000000"/>
                </a:solidFill>
                <a:latin typeface="Times New Roman"/>
              </a:rPr>
            </a:br>
            <a:r>
              <a:rPr lang="en-CA" sz="1524" spc="-10">
                <a:solidFill>
                  <a:srgbClr val="000000"/>
                </a:solidFill>
                <a:latin typeface="Arial"/>
                <a:cs typeface="Arial"/>
              </a:rPr>
              <a:t>visits that people have previously bookmarked</a:t>
            </a:r>
            <a:r>
              <a:rPr lang="en-CA" sz="1639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639">
                <a:solidFill>
                  <a:srgbClr val="000000"/>
                </a:solidFill>
                <a:latin typeface="Times New Roman"/>
              </a:rPr>
            </a:br>
            <a:r>
              <a:rPr lang="en-CA" sz="1524" spc="-10">
                <a:solidFill>
                  <a:srgbClr val="000000"/>
                </a:solidFill>
                <a:latin typeface="Arial"/>
                <a:cs typeface="Arial"/>
              </a:rPr>
              <a:t>direct—types site’s URL into the browser</a:t>
            </a:r>
            <a:r>
              <a:rPr lang="en-CA" sz="1639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639">
                <a:solidFill>
                  <a:srgbClr val="000000"/>
                </a:solidFill>
                <a:latin typeface="Times New Roman"/>
              </a:rPr>
            </a:br>
            <a:r>
              <a:rPr lang="en-CA" sz="1524" spc="-10">
                <a:solidFill>
                  <a:srgbClr val="000000"/>
                </a:solidFill>
                <a:latin typeface="Arial"/>
                <a:cs typeface="Arial"/>
              </a:rPr>
              <a:t>social media traffic</a:t>
            </a:r>
          </a:p>
          <a:p>
            <a:pPr>
              <a:lnSpc>
                <a:spcPts val="2532"/>
              </a:lnSpc>
            </a:pPr>
            <a:endParaRPr lang="en-CA" sz="1639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1661724" y="5623906"/>
            <a:ext cx="3668118" cy="48673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98"/>
              </a:lnSpc>
            </a:pPr>
            <a:r>
              <a:rPr lang="en-CA" sz="1524" spc="-10">
                <a:solidFill>
                  <a:srgbClr val="000000"/>
                </a:solidFill>
                <a:latin typeface="Arial"/>
                <a:cs typeface="Arial"/>
              </a:rPr>
              <a:t>custom campaigns you’ve previously setup</a:t>
            </a:r>
          </a:p>
          <a:p>
            <a:pPr>
              <a:lnSpc>
                <a:spcPts val="1893"/>
              </a:lnSpc>
            </a:pPr>
            <a:endParaRPr lang="en-CA" sz="1639">
              <a:solidFill>
                <a:srgbClr val="000000"/>
              </a:solidFill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1293861" y="6993877"/>
            <a:ext cx="4708833" cy="3586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78"/>
              </a:lnSpc>
            </a:pPr>
            <a:r>
              <a:rPr lang="en-CA" sz="1133" spc="-10">
                <a:solidFill>
                  <a:srgbClr val="000000"/>
                </a:solidFill>
                <a:latin typeface="Arial"/>
                <a:cs typeface="Arial"/>
              </a:rPr>
              <a:t>http://support.google.com/analytics/bin/answer.py?hl=en&amp;answer=1033867</a:t>
            </a:r>
          </a:p>
          <a:p>
            <a:pPr>
              <a:lnSpc>
                <a:spcPts val="1378"/>
              </a:lnSpc>
            </a:pPr>
            <a:endParaRPr lang="en-CA" sz="1192">
              <a:solidFill>
                <a:srgbClr val="000000"/>
              </a:solidFill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1293861" y="7184151"/>
            <a:ext cx="5807187" cy="307411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159"/>
              </a:lnSpc>
            </a:pPr>
            <a:r>
              <a:rPr lang="en-CA" sz="1133" spc="-10">
                <a:solidFill>
                  <a:srgbClr val="000000"/>
                </a:solidFill>
                <a:latin typeface="Arial"/>
                <a:cs typeface="Arial"/>
              </a:rPr>
              <a:t>https://support.google.com/analytics/bin/answer.py?hl=en&amp;answer=1191180&amp;topic=1191164</a:t>
            </a:r>
          </a:p>
          <a:p>
            <a:pPr>
              <a:lnSpc>
                <a:spcPts val="1159"/>
              </a:lnSpc>
            </a:pPr>
            <a:endParaRPr lang="en-CA" sz="1192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4997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2"/>
          <p:cNvSpPr txBox="1"/>
          <p:nvPr/>
        </p:nvSpPr>
        <p:spPr>
          <a:xfrm>
            <a:off x="1130300" y="304800"/>
            <a:ext cx="95504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35"/>
              </a:lnSpc>
            </a:pPr>
            <a:r>
              <a:rPr lang="en-CA" sz="1153" spc="-20" smtClean="0">
                <a:solidFill>
                  <a:srgbClr val="3A0E56"/>
                </a:solidFill>
                <a:latin typeface="Arial"/>
                <a:cs typeface="Arial"/>
              </a:rPr>
              <a:t>Getting the most from your Google Analytics</a:t>
            </a:r>
          </a:p>
          <a:p>
            <a:pPr>
              <a:lnSpc>
                <a:spcPts val="1435"/>
              </a:lnSpc>
            </a:pPr>
            <a:endParaRPr lang="en-CA" sz="124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117600" y="1320800"/>
            <a:ext cx="9563100" cy="660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080"/>
              </a:lnSpc>
            </a:pPr>
            <a:r>
              <a:rPr lang="en-CA" sz="3327" b="1" spc="-10" smtClean="0">
                <a:solidFill>
                  <a:srgbClr val="4D1C65"/>
                </a:solidFill>
                <a:latin typeface="Arial Bold"/>
                <a:cs typeface="Arial Bold"/>
              </a:rPr>
              <a:t>Getting started—</a:t>
            </a:r>
            <a:r>
              <a:rPr lang="en-CA" sz="3317" spc="-10" smtClean="0">
                <a:solidFill>
                  <a:srgbClr val="4D1C65"/>
                </a:solidFill>
                <a:latin typeface="Arial"/>
                <a:cs typeface="Arial"/>
              </a:rPr>
              <a:t>tracking code</a:t>
            </a:r>
          </a:p>
          <a:p>
            <a:pPr>
              <a:lnSpc>
                <a:spcPts val="4080"/>
              </a:lnSpc>
            </a:pPr>
            <a:endParaRPr lang="en-CA" sz="3566">
              <a:solidFill>
                <a:srgbClr val="000000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5854" y="1834034"/>
            <a:ext cx="9012758" cy="5126822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55774" y="6730578"/>
            <a:ext cx="6984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Admin / property – “tracking info”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487"/>
            <a:ext cx="10680700" cy="7534841"/>
          </a:xfrm>
          <a:prstGeom prst="rect">
            <a:avLst/>
          </a:prstGeom>
        </p:spPr>
      </p:pic>
      <p:sp>
        <p:nvSpPr>
          <p:cNvPr id="8" name="TextBox 2"/>
          <p:cNvSpPr txBox="1"/>
          <p:nvPr/>
        </p:nvSpPr>
        <p:spPr>
          <a:xfrm>
            <a:off x="1293862" y="448460"/>
            <a:ext cx="2675756" cy="3586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78"/>
              </a:lnSpc>
            </a:pPr>
            <a:r>
              <a:rPr lang="en-CA" sz="1109" spc="-20">
                <a:solidFill>
                  <a:srgbClr val="3A0E56"/>
                </a:solidFill>
                <a:latin typeface="Arial"/>
                <a:cs typeface="Arial"/>
              </a:rPr>
              <a:t>Getting the most from your Google Analytics</a:t>
            </a:r>
          </a:p>
          <a:p>
            <a:pPr>
              <a:lnSpc>
                <a:spcPts val="1378"/>
              </a:lnSpc>
            </a:pPr>
            <a:endParaRPr lang="en-CA" sz="1192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281177" y="1412513"/>
            <a:ext cx="3592546" cy="102470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960"/>
              </a:lnSpc>
            </a:pPr>
            <a:r>
              <a:rPr lang="en-CA" sz="3197" b="1" spc="-20">
                <a:solidFill>
                  <a:srgbClr val="4D1C65"/>
                </a:solidFill>
                <a:latin typeface="Arial Bold"/>
                <a:cs typeface="Arial Bold"/>
              </a:rPr>
              <a:t>Suggested actions</a:t>
            </a:r>
          </a:p>
          <a:p>
            <a:pPr>
              <a:lnSpc>
                <a:spcPts val="3960"/>
              </a:lnSpc>
            </a:pPr>
            <a:endParaRPr lang="en-CA" sz="3428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281176" y="3391360"/>
            <a:ext cx="5648358" cy="74291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926"/>
              </a:lnSpc>
            </a:pPr>
            <a:r>
              <a:rPr lang="en-CA" sz="3534" spc="-1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356" spc="-10">
                <a:solidFill>
                  <a:srgbClr val="4D1C65"/>
                </a:solidFill>
                <a:latin typeface="Arial"/>
                <a:cs typeface="Arial"/>
              </a:rPr>
              <a:t> Identity what you want visitors to achieve</a:t>
            </a:r>
          </a:p>
          <a:p>
            <a:pPr>
              <a:lnSpc>
                <a:spcPts val="2926"/>
              </a:lnSpc>
            </a:pPr>
            <a:endParaRPr lang="en-CA" sz="2562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281177" y="3797278"/>
            <a:ext cx="3882025" cy="76852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986"/>
              </a:lnSpc>
            </a:pPr>
            <a:r>
              <a:rPr lang="en-CA" sz="3534" spc="-1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356" spc="-10">
                <a:solidFill>
                  <a:srgbClr val="4D1C65"/>
                </a:solidFill>
                <a:latin typeface="Arial"/>
                <a:cs typeface="Arial"/>
              </a:rPr>
              <a:t> Set up corresponding goals</a:t>
            </a:r>
          </a:p>
          <a:p>
            <a:pPr>
              <a:lnSpc>
                <a:spcPts val="2986"/>
              </a:lnSpc>
            </a:pPr>
            <a:endParaRPr lang="en-CA" sz="2579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281177" y="4241249"/>
            <a:ext cx="7551104" cy="999086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597"/>
              </a:lnSpc>
              <a:tabLst>
                <a:tab pos="380543" algn="l"/>
              </a:tabLst>
            </a:pPr>
            <a:r>
              <a:rPr lang="en-CA" sz="3534" spc="-1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356" spc="-10">
                <a:solidFill>
                  <a:srgbClr val="4D1C65"/>
                </a:solidFill>
                <a:latin typeface="Arial"/>
                <a:cs typeface="Arial"/>
              </a:rPr>
              <a:t> If you’ve set up paths, check effectiveness of the pages</a:t>
            </a:r>
            <a:r>
              <a:rPr lang="en-CA" sz="2533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533">
                <a:solidFill>
                  <a:srgbClr val="000000"/>
                </a:solidFill>
                <a:latin typeface="Times New Roman"/>
              </a:rPr>
            </a:br>
            <a:r>
              <a:rPr lang="en-CA" sz="2356" spc="-10">
                <a:solidFill>
                  <a:srgbClr val="4D1C65"/>
                </a:solidFill>
                <a:latin typeface="Arial"/>
                <a:cs typeface="Arial"/>
              </a:rPr>
              <a:t>	visitors took through </a:t>
            </a:r>
            <a:r>
              <a:rPr lang="en-CA" sz="2356" i="1" spc="-10">
                <a:solidFill>
                  <a:srgbClr val="4D1C65"/>
                </a:solidFill>
                <a:latin typeface="Arial Italic"/>
                <a:cs typeface="Arial Italic"/>
              </a:rPr>
              <a:t>goal funnel</a:t>
            </a:r>
          </a:p>
          <a:p>
            <a:pPr>
              <a:lnSpc>
                <a:spcPts val="2597"/>
              </a:lnSpc>
            </a:pPr>
            <a:endParaRPr lang="en-CA" sz="2533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281176" y="4964290"/>
            <a:ext cx="7492825" cy="74291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926"/>
              </a:lnSpc>
            </a:pPr>
            <a:r>
              <a:rPr lang="en-CA" sz="3534" spc="-1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356" spc="-10">
                <a:solidFill>
                  <a:srgbClr val="4D1C65"/>
                </a:solidFill>
                <a:latin typeface="Arial"/>
                <a:cs typeface="Arial"/>
              </a:rPr>
              <a:t> View channels visitors are taking to make a conversion</a:t>
            </a:r>
          </a:p>
          <a:p>
            <a:pPr>
              <a:lnSpc>
                <a:spcPts val="2926"/>
              </a:lnSpc>
            </a:pPr>
            <a:endParaRPr lang="en-CA" sz="2556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2453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487"/>
            <a:ext cx="10680700" cy="7534841"/>
          </a:xfrm>
          <a:prstGeom prst="rect">
            <a:avLst/>
          </a:prstGeom>
        </p:spPr>
      </p:pic>
      <p:sp>
        <p:nvSpPr>
          <p:cNvPr id="8" name="TextBox 2"/>
          <p:cNvSpPr txBox="1"/>
          <p:nvPr/>
        </p:nvSpPr>
        <p:spPr>
          <a:xfrm>
            <a:off x="1293862" y="448460"/>
            <a:ext cx="2675756" cy="3586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78"/>
              </a:lnSpc>
            </a:pPr>
            <a:r>
              <a:rPr lang="en-CA" sz="1109" spc="-20">
                <a:solidFill>
                  <a:srgbClr val="3A0E56"/>
                </a:solidFill>
                <a:latin typeface="Arial"/>
                <a:cs typeface="Arial"/>
              </a:rPr>
              <a:t>Getting the most from your Google Analytics</a:t>
            </a:r>
          </a:p>
          <a:p>
            <a:pPr>
              <a:lnSpc>
                <a:spcPts val="1378"/>
              </a:lnSpc>
            </a:pPr>
            <a:endParaRPr lang="en-CA" sz="1192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281177" y="1412513"/>
            <a:ext cx="7835011" cy="102470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960"/>
              </a:lnSpc>
            </a:pPr>
            <a:r>
              <a:rPr lang="en-CA" sz="3197" b="1" spc="-20">
                <a:solidFill>
                  <a:srgbClr val="4D1C65"/>
                </a:solidFill>
                <a:latin typeface="Arial Bold"/>
                <a:cs typeface="Arial Bold"/>
              </a:rPr>
              <a:t>Getting the most out of Google Analytics</a:t>
            </a:r>
          </a:p>
          <a:p>
            <a:pPr>
              <a:lnSpc>
                <a:spcPts val="3960"/>
              </a:lnSpc>
            </a:pPr>
            <a:endParaRPr lang="en-CA" sz="3428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281177" y="3378675"/>
            <a:ext cx="4462199" cy="74291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926"/>
              </a:lnSpc>
            </a:pPr>
            <a:r>
              <a:rPr lang="en-CA" sz="3610" spc="-1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406" spc="-10">
                <a:solidFill>
                  <a:srgbClr val="4D1C65"/>
                </a:solidFill>
                <a:latin typeface="Arial"/>
                <a:cs typeface="Arial"/>
              </a:rPr>
              <a:t> Analyse and refine your reports</a:t>
            </a:r>
          </a:p>
          <a:p>
            <a:pPr>
              <a:lnSpc>
                <a:spcPts val="2926"/>
              </a:lnSpc>
            </a:pPr>
            <a:endParaRPr lang="en-CA" sz="2572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661724" y="3797278"/>
            <a:ext cx="2798081" cy="48673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93"/>
              </a:lnSpc>
            </a:pPr>
            <a:r>
              <a:rPr lang="en-CA" sz="1524" spc="-20">
                <a:solidFill>
                  <a:srgbClr val="000000"/>
                </a:solidFill>
                <a:latin typeface="Arial"/>
                <a:cs typeface="Arial"/>
              </a:rPr>
              <a:t>make use of </a:t>
            </a:r>
            <a:r>
              <a:rPr lang="en-CA" sz="1524" i="1" spc="-20">
                <a:solidFill>
                  <a:srgbClr val="000000"/>
                </a:solidFill>
                <a:latin typeface="Arial Italic"/>
                <a:cs typeface="Arial Italic"/>
              </a:rPr>
              <a:t>advanced segments</a:t>
            </a:r>
          </a:p>
          <a:p>
            <a:pPr>
              <a:lnSpc>
                <a:spcPts val="1893"/>
              </a:lnSpc>
            </a:pPr>
            <a:endParaRPr lang="en-CA" sz="1639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661725" y="4114401"/>
            <a:ext cx="2051008" cy="48673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93"/>
              </a:lnSpc>
            </a:pPr>
            <a:r>
              <a:rPr lang="en-CA" sz="1524" spc="-10">
                <a:solidFill>
                  <a:srgbClr val="000000"/>
                </a:solidFill>
                <a:latin typeface="Arial"/>
                <a:cs typeface="Arial"/>
              </a:rPr>
              <a:t>visualise data differently</a:t>
            </a:r>
          </a:p>
          <a:p>
            <a:pPr>
              <a:lnSpc>
                <a:spcPts val="1893"/>
              </a:lnSpc>
            </a:pPr>
            <a:endParaRPr lang="en-CA" sz="1639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661724" y="4368099"/>
            <a:ext cx="7920958" cy="128087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547"/>
              </a:lnSpc>
            </a:pPr>
            <a:r>
              <a:rPr lang="en-CA" sz="1524" spc="-10">
                <a:solidFill>
                  <a:srgbClr val="000000"/>
                </a:solidFill>
                <a:latin typeface="Arial"/>
                <a:cs typeface="Arial"/>
              </a:rPr>
              <a:t>add </a:t>
            </a:r>
            <a:r>
              <a:rPr lang="en-CA" sz="1524" i="1" spc="-10">
                <a:solidFill>
                  <a:srgbClr val="000000"/>
                </a:solidFill>
                <a:latin typeface="Arial Italic"/>
                <a:cs typeface="Arial Italic"/>
              </a:rPr>
              <a:t>annotations</a:t>
            </a:r>
            <a:r>
              <a:rPr lang="en-CA" sz="1524" spc="-10">
                <a:solidFill>
                  <a:srgbClr val="000000"/>
                </a:solidFill>
                <a:latin typeface="Arial"/>
                <a:cs typeface="Arial"/>
              </a:rPr>
              <a:t> to remind you of key reasons for traffic changes or changes made to the site</a:t>
            </a:r>
            <a:r>
              <a:rPr lang="en-CA" sz="1639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639">
                <a:solidFill>
                  <a:srgbClr val="000000"/>
                </a:solidFill>
                <a:latin typeface="Times New Roman"/>
              </a:rPr>
            </a:br>
            <a:r>
              <a:rPr lang="en-CA" sz="1524" spc="-10">
                <a:solidFill>
                  <a:srgbClr val="000000"/>
                </a:solidFill>
                <a:latin typeface="Arial"/>
                <a:cs typeface="Arial"/>
              </a:rPr>
              <a:t>use </a:t>
            </a:r>
            <a:r>
              <a:rPr lang="en-CA" sz="1524" i="1" spc="-10">
                <a:solidFill>
                  <a:srgbClr val="000000"/>
                </a:solidFill>
                <a:latin typeface="Arial Italic"/>
                <a:cs typeface="Arial Italic"/>
              </a:rPr>
              <a:t>profiles</a:t>
            </a:r>
            <a:r>
              <a:rPr lang="en-CA" sz="1524" spc="-10">
                <a:solidFill>
                  <a:srgbClr val="000000"/>
                </a:solidFill>
                <a:latin typeface="Arial"/>
                <a:cs typeface="Arial"/>
              </a:rPr>
              <a:t> to filter data e.g. remove your internal network traffic from the rest of the data</a:t>
            </a:r>
            <a:r>
              <a:rPr lang="en-CA" sz="1639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639">
                <a:solidFill>
                  <a:srgbClr val="000000"/>
                </a:solidFill>
                <a:latin typeface="Times New Roman"/>
              </a:rPr>
            </a:br>
            <a:r>
              <a:rPr lang="en-CA" sz="1524" spc="-20">
                <a:solidFill>
                  <a:srgbClr val="000000"/>
                </a:solidFill>
                <a:latin typeface="Arial"/>
                <a:cs typeface="Arial"/>
              </a:rPr>
              <a:t>check up on </a:t>
            </a:r>
            <a:r>
              <a:rPr lang="en-CA" sz="1524" i="1" spc="-20">
                <a:solidFill>
                  <a:srgbClr val="000000"/>
                </a:solidFill>
                <a:latin typeface="Arial Italic"/>
                <a:cs typeface="Arial Italic"/>
              </a:rPr>
              <a:t>change history</a:t>
            </a:r>
          </a:p>
          <a:p>
            <a:pPr>
              <a:lnSpc>
                <a:spcPts val="2547"/>
              </a:lnSpc>
            </a:pPr>
            <a:endParaRPr lang="en-CA" sz="1639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3611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487"/>
            <a:ext cx="10680700" cy="7534841"/>
          </a:xfrm>
          <a:prstGeom prst="rect">
            <a:avLst/>
          </a:prstGeom>
        </p:spPr>
      </p:pic>
      <p:sp>
        <p:nvSpPr>
          <p:cNvPr id="13" name="TextBox 2"/>
          <p:cNvSpPr txBox="1"/>
          <p:nvPr/>
        </p:nvSpPr>
        <p:spPr>
          <a:xfrm>
            <a:off x="1293862" y="448460"/>
            <a:ext cx="2675756" cy="3586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78"/>
              </a:lnSpc>
            </a:pPr>
            <a:r>
              <a:rPr lang="en-CA" sz="1109" spc="-20">
                <a:solidFill>
                  <a:srgbClr val="3A0E56"/>
                </a:solidFill>
                <a:latin typeface="Arial"/>
                <a:cs typeface="Arial"/>
              </a:rPr>
              <a:t>Getting the most from your Google Analytics</a:t>
            </a:r>
          </a:p>
          <a:p>
            <a:pPr>
              <a:lnSpc>
                <a:spcPts val="1378"/>
              </a:lnSpc>
            </a:pPr>
            <a:endParaRPr lang="en-CA" sz="1192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281177" y="1412513"/>
            <a:ext cx="7786465" cy="102470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960"/>
              </a:lnSpc>
            </a:pPr>
            <a:r>
              <a:rPr lang="en-CA" sz="3197" b="1" spc="-20">
                <a:solidFill>
                  <a:srgbClr val="4D1C65"/>
                </a:solidFill>
                <a:latin typeface="Arial Bold"/>
                <a:cs typeface="Arial Bold"/>
              </a:rPr>
              <a:t>Analyse your traffic—</a:t>
            </a:r>
            <a:r>
              <a:rPr lang="en-CA" sz="3187" i="1" spc="-20">
                <a:solidFill>
                  <a:srgbClr val="4D1C65"/>
                </a:solidFill>
                <a:latin typeface="Arial Italic"/>
                <a:cs typeface="Arial Italic"/>
              </a:rPr>
              <a:t>advanced segments</a:t>
            </a:r>
          </a:p>
          <a:p>
            <a:pPr>
              <a:lnSpc>
                <a:spcPts val="3960"/>
              </a:lnSpc>
            </a:pPr>
            <a:endParaRPr lang="en-CA" sz="3428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281177" y="2427307"/>
            <a:ext cx="7922367" cy="74291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926"/>
              </a:lnSpc>
            </a:pPr>
            <a:r>
              <a:rPr lang="en-CA" sz="3610" spc="-1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406" spc="-10">
                <a:solidFill>
                  <a:srgbClr val="4D1C65"/>
                </a:solidFill>
                <a:latin typeface="Arial"/>
                <a:cs typeface="Arial"/>
              </a:rPr>
              <a:t> Analyse specific kinds of traffic as you go through reports</a:t>
            </a:r>
          </a:p>
          <a:p>
            <a:pPr>
              <a:lnSpc>
                <a:spcPts val="2926"/>
              </a:lnSpc>
            </a:pPr>
            <a:endParaRPr lang="en-CA" sz="2554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661724" y="2795169"/>
            <a:ext cx="7612906" cy="88380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97"/>
              </a:lnSpc>
            </a:pPr>
            <a:r>
              <a:rPr lang="en-CA" sz="1524" spc="-10">
                <a:solidFill>
                  <a:srgbClr val="000000"/>
                </a:solidFill>
                <a:latin typeface="Arial"/>
                <a:cs typeface="Arial"/>
              </a:rPr>
              <a:t>view data only for a particular segment or compare data side-by-side with data from other</a:t>
            </a:r>
            <a:r>
              <a:rPr lang="en-CA" sz="1639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639">
                <a:solidFill>
                  <a:srgbClr val="000000"/>
                </a:solidFill>
                <a:latin typeface="Times New Roman"/>
              </a:rPr>
            </a:br>
            <a:r>
              <a:rPr lang="en-CA" sz="1524" spc="-10">
                <a:solidFill>
                  <a:srgbClr val="000000"/>
                </a:solidFill>
                <a:latin typeface="Arial"/>
                <a:cs typeface="Arial"/>
              </a:rPr>
              <a:t>segments e.g. ‘New Visitors’ with ‘Returning Visitors’</a:t>
            </a:r>
          </a:p>
          <a:p>
            <a:pPr>
              <a:lnSpc>
                <a:spcPts val="2297"/>
              </a:lnSpc>
            </a:pPr>
            <a:endParaRPr lang="en-CA" sz="1639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281177" y="3454785"/>
            <a:ext cx="7720372" cy="74291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926"/>
              </a:lnSpc>
            </a:pPr>
            <a:r>
              <a:rPr lang="en-CA" sz="3610" spc="-1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406" spc="-10">
                <a:solidFill>
                  <a:srgbClr val="4D1C65"/>
                </a:solidFill>
                <a:latin typeface="Arial"/>
                <a:cs typeface="Arial"/>
              </a:rPr>
              <a:t> Create a custom segment for you to analyse your traffic</a:t>
            </a:r>
          </a:p>
          <a:p>
            <a:pPr>
              <a:lnSpc>
                <a:spcPts val="2926"/>
              </a:lnSpc>
            </a:pPr>
            <a:endParaRPr lang="en-CA" sz="2555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661725" y="3873387"/>
            <a:ext cx="7569037" cy="48673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93"/>
              </a:lnSpc>
            </a:pPr>
            <a:r>
              <a:rPr lang="en-CA" sz="1524" spc="-10">
                <a:solidFill>
                  <a:srgbClr val="000000"/>
                </a:solidFill>
                <a:latin typeface="Arial"/>
                <a:cs typeface="Arial"/>
              </a:rPr>
              <a:t>identify the dimensions and metrics you want to select e.g. only traffic for a certain region</a:t>
            </a:r>
          </a:p>
          <a:p>
            <a:pPr>
              <a:lnSpc>
                <a:spcPts val="1893"/>
              </a:lnSpc>
            </a:pPr>
            <a:endParaRPr lang="en-CA" sz="1639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1281177" y="4203195"/>
            <a:ext cx="5477039" cy="74291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926"/>
              </a:lnSpc>
            </a:pPr>
            <a:r>
              <a:rPr lang="en-CA" sz="3610" spc="-1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406" spc="-10">
                <a:solidFill>
                  <a:srgbClr val="4D1C65"/>
                </a:solidFill>
                <a:latin typeface="Arial"/>
                <a:cs typeface="Arial"/>
              </a:rPr>
              <a:t> Select up to four segments to compare</a:t>
            </a:r>
          </a:p>
          <a:p>
            <a:pPr>
              <a:lnSpc>
                <a:spcPts val="2926"/>
              </a:lnSpc>
            </a:pPr>
            <a:endParaRPr lang="en-CA" sz="2566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1661724" y="4621798"/>
            <a:ext cx="7081661" cy="48673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93"/>
              </a:lnSpc>
            </a:pPr>
            <a:r>
              <a:rPr lang="en-CA" sz="1524" spc="-10">
                <a:solidFill>
                  <a:srgbClr val="000000"/>
                </a:solidFill>
                <a:latin typeface="Arial"/>
                <a:cs typeface="Arial"/>
              </a:rPr>
              <a:t>displays results within graph, examine historical data (even if segment just created)</a:t>
            </a:r>
          </a:p>
          <a:p>
            <a:pPr>
              <a:lnSpc>
                <a:spcPts val="1893"/>
              </a:lnSpc>
            </a:pPr>
            <a:endParaRPr lang="en-CA" sz="1639">
              <a:solidFill>
                <a:srgbClr val="000000"/>
              </a:solidFill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1281177" y="4976975"/>
            <a:ext cx="7826813" cy="1037512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697"/>
              </a:lnSpc>
              <a:tabLst>
                <a:tab pos="380543" algn="l"/>
              </a:tabLst>
            </a:pPr>
            <a:r>
              <a:rPr lang="en-CA" sz="3534" spc="-1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356" spc="-10">
                <a:solidFill>
                  <a:srgbClr val="4D1C65"/>
                </a:solidFill>
                <a:latin typeface="Arial"/>
                <a:cs typeface="Arial"/>
              </a:rPr>
              <a:t> Adjust sample size tool—controls the subset of data to be</a:t>
            </a:r>
            <a:r>
              <a:rPr lang="en-CA" sz="2533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533">
                <a:solidFill>
                  <a:srgbClr val="000000"/>
                </a:solidFill>
                <a:latin typeface="Times New Roman"/>
              </a:rPr>
            </a:br>
            <a:r>
              <a:rPr lang="en-CA" sz="2356" spc="-10">
                <a:solidFill>
                  <a:srgbClr val="4D1C65"/>
                </a:solidFill>
                <a:latin typeface="Arial"/>
                <a:cs typeface="Arial"/>
              </a:rPr>
              <a:t>	used when building a report</a:t>
            </a:r>
          </a:p>
          <a:p>
            <a:pPr>
              <a:lnSpc>
                <a:spcPts val="2697"/>
              </a:lnSpc>
            </a:pPr>
            <a:endParaRPr lang="en-CA" sz="2533">
              <a:solidFill>
                <a:srgbClr val="000000"/>
              </a:solidFill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1661724" y="5712700"/>
            <a:ext cx="6310572" cy="48673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93"/>
              </a:lnSpc>
            </a:pPr>
            <a:r>
              <a:rPr lang="en-CA" sz="1524" spc="-10">
                <a:solidFill>
                  <a:srgbClr val="000000"/>
                </a:solidFill>
                <a:latin typeface="Arial"/>
                <a:cs typeface="Arial"/>
              </a:rPr>
              <a:t>slider used to select less for faster processing or more for higher precision</a:t>
            </a:r>
          </a:p>
          <a:p>
            <a:pPr>
              <a:lnSpc>
                <a:spcPts val="1893"/>
              </a:lnSpc>
            </a:pPr>
            <a:endParaRPr lang="en-CA" sz="1639">
              <a:solidFill>
                <a:srgbClr val="000000"/>
              </a:solidFill>
            </a:endParaRPr>
          </a:p>
        </p:txBody>
      </p:sp>
      <p:sp>
        <p:nvSpPr>
          <p:cNvPr id="12" name="TextBox 12"/>
          <p:cNvSpPr txBox="1"/>
          <p:nvPr/>
        </p:nvSpPr>
        <p:spPr>
          <a:xfrm>
            <a:off x="1293861" y="7082671"/>
            <a:ext cx="4191037" cy="3586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78"/>
              </a:lnSpc>
            </a:pPr>
            <a:r>
              <a:rPr lang="en-CA" sz="1133" spc="-10">
                <a:solidFill>
                  <a:srgbClr val="000000"/>
                </a:solidFill>
                <a:latin typeface="Arial"/>
                <a:cs typeface="Arial"/>
              </a:rPr>
              <a:t>http://www.google.com/analytics/features/advanced-segments.html</a:t>
            </a:r>
          </a:p>
          <a:p>
            <a:pPr>
              <a:lnSpc>
                <a:spcPts val="1378"/>
              </a:lnSpc>
            </a:pPr>
            <a:endParaRPr lang="en-CA" sz="1192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7819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487"/>
            <a:ext cx="10680700" cy="7534841"/>
          </a:xfrm>
          <a:prstGeom prst="rect">
            <a:avLst/>
          </a:prstGeom>
        </p:spPr>
      </p:pic>
      <p:sp>
        <p:nvSpPr>
          <p:cNvPr id="4" name="TextBox 2"/>
          <p:cNvSpPr txBox="1"/>
          <p:nvPr/>
        </p:nvSpPr>
        <p:spPr>
          <a:xfrm>
            <a:off x="1293862" y="448460"/>
            <a:ext cx="2675756" cy="3586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78"/>
              </a:lnSpc>
            </a:pPr>
            <a:r>
              <a:rPr lang="en-CA" sz="1109" spc="-20">
                <a:solidFill>
                  <a:srgbClr val="3A0E56"/>
                </a:solidFill>
                <a:latin typeface="Arial"/>
                <a:cs typeface="Arial"/>
              </a:rPr>
              <a:t>Getting the most from your Google Analytics</a:t>
            </a:r>
          </a:p>
          <a:p>
            <a:pPr>
              <a:lnSpc>
                <a:spcPts val="1378"/>
              </a:lnSpc>
            </a:pPr>
            <a:endParaRPr lang="en-CA" sz="1192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281177" y="1412513"/>
            <a:ext cx="7786465" cy="102470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960"/>
              </a:lnSpc>
            </a:pPr>
            <a:r>
              <a:rPr lang="en-CA" sz="3197" b="1" spc="-20">
                <a:solidFill>
                  <a:srgbClr val="4D1C65"/>
                </a:solidFill>
                <a:latin typeface="Arial Bold"/>
                <a:cs typeface="Arial Bold"/>
              </a:rPr>
              <a:t>Analyse your traffic—</a:t>
            </a:r>
            <a:r>
              <a:rPr lang="en-CA" sz="3187" i="1" spc="-20">
                <a:solidFill>
                  <a:srgbClr val="4D1C65"/>
                </a:solidFill>
                <a:latin typeface="Arial Italic"/>
                <a:cs typeface="Arial Italic"/>
              </a:rPr>
              <a:t>advanced segments</a:t>
            </a:r>
          </a:p>
          <a:p>
            <a:pPr>
              <a:lnSpc>
                <a:spcPts val="3960"/>
              </a:lnSpc>
            </a:pPr>
            <a:endParaRPr lang="en-CA" sz="3428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5157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487"/>
            <a:ext cx="10680700" cy="7534841"/>
          </a:xfrm>
          <a:prstGeom prst="rect">
            <a:avLst/>
          </a:prstGeom>
        </p:spPr>
      </p:pic>
      <p:sp>
        <p:nvSpPr>
          <p:cNvPr id="4" name="TextBox 2"/>
          <p:cNvSpPr txBox="1"/>
          <p:nvPr/>
        </p:nvSpPr>
        <p:spPr>
          <a:xfrm>
            <a:off x="1293862" y="448460"/>
            <a:ext cx="2675756" cy="3586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78"/>
              </a:lnSpc>
            </a:pPr>
            <a:r>
              <a:rPr lang="en-CA" sz="1109" spc="-20">
                <a:solidFill>
                  <a:srgbClr val="3A0E56"/>
                </a:solidFill>
                <a:latin typeface="Arial"/>
                <a:cs typeface="Arial"/>
              </a:rPr>
              <a:t>Getting the most from your Google Analytics</a:t>
            </a:r>
          </a:p>
          <a:p>
            <a:pPr>
              <a:lnSpc>
                <a:spcPts val="1378"/>
              </a:lnSpc>
            </a:pPr>
            <a:endParaRPr lang="en-CA" sz="1192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281177" y="1412513"/>
            <a:ext cx="7786465" cy="102470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960"/>
              </a:lnSpc>
            </a:pPr>
            <a:r>
              <a:rPr lang="en-CA" sz="3197" b="1" spc="-20">
                <a:solidFill>
                  <a:srgbClr val="4D1C65"/>
                </a:solidFill>
                <a:latin typeface="Arial Bold"/>
                <a:cs typeface="Arial Bold"/>
              </a:rPr>
              <a:t>Analyse your traffic—</a:t>
            </a:r>
            <a:r>
              <a:rPr lang="en-CA" sz="3187" i="1" spc="-20">
                <a:solidFill>
                  <a:srgbClr val="4D1C65"/>
                </a:solidFill>
                <a:latin typeface="Arial Italic"/>
                <a:cs typeface="Arial Italic"/>
              </a:rPr>
              <a:t>advanced segments</a:t>
            </a:r>
          </a:p>
          <a:p>
            <a:pPr>
              <a:lnSpc>
                <a:spcPts val="3960"/>
              </a:lnSpc>
            </a:pPr>
            <a:endParaRPr lang="en-CA" sz="3428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1388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487"/>
            <a:ext cx="10680700" cy="7534841"/>
          </a:xfrm>
          <a:prstGeom prst="rect">
            <a:avLst/>
          </a:prstGeom>
        </p:spPr>
      </p:pic>
      <p:sp>
        <p:nvSpPr>
          <p:cNvPr id="14" name="TextBox 2"/>
          <p:cNvSpPr txBox="1"/>
          <p:nvPr/>
        </p:nvSpPr>
        <p:spPr>
          <a:xfrm>
            <a:off x="1293862" y="448460"/>
            <a:ext cx="2675756" cy="3586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78"/>
              </a:lnSpc>
            </a:pPr>
            <a:r>
              <a:rPr lang="en-CA" sz="1109" spc="-20">
                <a:solidFill>
                  <a:srgbClr val="3A0E56"/>
                </a:solidFill>
                <a:latin typeface="Arial"/>
                <a:cs typeface="Arial"/>
              </a:rPr>
              <a:t>Getting the most from your Google Analytics</a:t>
            </a:r>
          </a:p>
          <a:p>
            <a:pPr>
              <a:lnSpc>
                <a:spcPts val="1378"/>
              </a:lnSpc>
            </a:pPr>
            <a:endParaRPr lang="en-CA" sz="1192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281177" y="1412513"/>
            <a:ext cx="2684979" cy="102470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960"/>
              </a:lnSpc>
            </a:pPr>
            <a:r>
              <a:rPr lang="en-CA" sz="3197" b="1" spc="-20">
                <a:solidFill>
                  <a:srgbClr val="4D1C65"/>
                </a:solidFill>
                <a:latin typeface="Arial Bold"/>
                <a:cs typeface="Arial Bold"/>
              </a:rPr>
              <a:t>Visualise data</a:t>
            </a:r>
          </a:p>
          <a:p>
            <a:pPr>
              <a:lnSpc>
                <a:spcPts val="3960"/>
              </a:lnSpc>
            </a:pPr>
            <a:endParaRPr lang="en-CA" sz="3428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281177" y="2287772"/>
            <a:ext cx="8098040" cy="1037512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697"/>
              </a:lnSpc>
              <a:tabLst>
                <a:tab pos="380543" algn="l"/>
              </a:tabLst>
            </a:pPr>
            <a:r>
              <a:rPr lang="en-CA" sz="3534" spc="-1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356" spc="-10">
                <a:solidFill>
                  <a:srgbClr val="4D1C65"/>
                </a:solidFill>
                <a:latin typeface="Arial"/>
                <a:cs typeface="Arial"/>
              </a:rPr>
              <a:t> Within tables of </a:t>
            </a:r>
            <a:r>
              <a:rPr lang="en-CA" sz="2356" i="1" spc="-10">
                <a:solidFill>
                  <a:srgbClr val="4D1C65"/>
                </a:solidFill>
                <a:latin typeface="Arial Italic"/>
                <a:cs typeface="Arial Italic"/>
              </a:rPr>
              <a:t>data</a:t>
            </a:r>
            <a:r>
              <a:rPr lang="en-CA" sz="2356" spc="-10">
                <a:solidFill>
                  <a:srgbClr val="4D1C65"/>
                </a:solidFill>
                <a:latin typeface="Arial"/>
                <a:cs typeface="Arial"/>
              </a:rPr>
              <a:t>—select other dimensions, add second</a:t>
            </a:r>
            <a:r>
              <a:rPr lang="en-CA" sz="2533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533">
                <a:solidFill>
                  <a:srgbClr val="000000"/>
                </a:solidFill>
                <a:latin typeface="Times New Roman"/>
              </a:rPr>
            </a:br>
            <a:r>
              <a:rPr lang="en-CA" sz="2356" spc="-10">
                <a:solidFill>
                  <a:srgbClr val="4D1C65"/>
                </a:solidFill>
                <a:latin typeface="Arial"/>
                <a:cs typeface="Arial"/>
              </a:rPr>
              <a:t>	dimension to compare with same metrics</a:t>
            </a:r>
          </a:p>
          <a:p>
            <a:pPr>
              <a:lnSpc>
                <a:spcPts val="2697"/>
              </a:lnSpc>
            </a:pPr>
            <a:endParaRPr lang="en-CA" sz="2533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661725" y="3023498"/>
            <a:ext cx="6702841" cy="48673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93"/>
              </a:lnSpc>
            </a:pPr>
            <a:r>
              <a:rPr lang="en-CA" sz="1524" spc="-10">
                <a:solidFill>
                  <a:srgbClr val="000000"/>
                </a:solidFill>
                <a:latin typeface="Arial"/>
                <a:cs typeface="Arial"/>
              </a:rPr>
              <a:t>search the table for a particular word and continue with more advanced search</a:t>
            </a:r>
          </a:p>
          <a:p>
            <a:pPr>
              <a:lnSpc>
                <a:spcPts val="1893"/>
              </a:lnSpc>
            </a:pPr>
            <a:endParaRPr lang="en-CA" sz="1639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281177" y="3353306"/>
            <a:ext cx="3268676" cy="76852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986"/>
              </a:lnSpc>
            </a:pPr>
            <a:r>
              <a:rPr lang="en-CA" sz="3610" spc="-1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406" spc="-10">
                <a:solidFill>
                  <a:srgbClr val="4D1C65"/>
                </a:solidFill>
                <a:latin typeface="Arial"/>
                <a:cs typeface="Arial"/>
              </a:rPr>
              <a:t> Use different selectors</a:t>
            </a:r>
          </a:p>
          <a:p>
            <a:pPr>
              <a:lnSpc>
                <a:spcPts val="2986"/>
              </a:lnSpc>
            </a:pPr>
            <a:endParaRPr lang="en-CA" sz="2584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661724" y="3771908"/>
            <a:ext cx="5061715" cy="48673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93"/>
              </a:lnSpc>
            </a:pPr>
            <a:r>
              <a:rPr lang="en-CA" sz="1524" spc="-10">
                <a:solidFill>
                  <a:srgbClr val="000000"/>
                </a:solidFill>
                <a:latin typeface="Arial"/>
                <a:cs typeface="Arial"/>
              </a:rPr>
              <a:t>Percentage—displays data in percentage and in a pie chart</a:t>
            </a:r>
          </a:p>
          <a:p>
            <a:pPr>
              <a:lnSpc>
                <a:spcPts val="1893"/>
              </a:lnSpc>
            </a:pPr>
            <a:endParaRPr lang="en-CA" sz="1639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1661724" y="4101716"/>
            <a:ext cx="5603527" cy="48673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93"/>
              </a:lnSpc>
            </a:pPr>
            <a:r>
              <a:rPr lang="en-CA" sz="1524" spc="-10">
                <a:solidFill>
                  <a:srgbClr val="000000"/>
                </a:solidFill>
                <a:latin typeface="Arial"/>
                <a:cs typeface="Arial"/>
              </a:rPr>
              <a:t>Performance—displays data in bar chart against a different metric</a:t>
            </a:r>
          </a:p>
          <a:p>
            <a:pPr>
              <a:lnSpc>
                <a:spcPts val="1893"/>
              </a:lnSpc>
            </a:pPr>
            <a:endParaRPr lang="en-CA" sz="1639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1661725" y="4418839"/>
            <a:ext cx="7588250" cy="48673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93"/>
              </a:lnSpc>
            </a:pPr>
            <a:r>
              <a:rPr lang="en-CA" sz="1524" spc="-10">
                <a:solidFill>
                  <a:srgbClr val="000000"/>
                </a:solidFill>
                <a:latin typeface="Arial"/>
                <a:cs typeface="Arial"/>
              </a:rPr>
              <a:t>Comparison—shows an at-a-glance view of what outperform/underperforms site average</a:t>
            </a:r>
          </a:p>
          <a:p>
            <a:pPr>
              <a:lnSpc>
                <a:spcPts val="1893"/>
              </a:lnSpc>
            </a:pPr>
            <a:endParaRPr lang="en-CA" sz="1639">
              <a:solidFill>
                <a:srgbClr val="000000"/>
              </a:solidFill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1661724" y="4659852"/>
            <a:ext cx="7994288" cy="88380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97"/>
              </a:lnSpc>
            </a:pPr>
            <a:r>
              <a:rPr lang="en-CA" sz="1524" spc="-20">
                <a:solidFill>
                  <a:srgbClr val="000000"/>
                </a:solidFill>
                <a:latin typeface="Arial"/>
                <a:cs typeface="Arial"/>
              </a:rPr>
              <a:t>e.g. in </a:t>
            </a:r>
            <a:r>
              <a:rPr lang="en-CA" sz="1524" i="1" spc="-20">
                <a:solidFill>
                  <a:srgbClr val="000000"/>
                </a:solidFill>
                <a:latin typeface="Arial Italic"/>
                <a:cs typeface="Arial Italic"/>
              </a:rPr>
              <a:t>Audience</a:t>
            </a:r>
            <a:r>
              <a:rPr lang="en-CA" sz="1524" spc="-20">
                <a:solidFill>
                  <a:srgbClr val="000000"/>
                </a:solidFill>
                <a:latin typeface="Arial"/>
                <a:cs typeface="Arial"/>
              </a:rPr>
              <a:t> &gt; </a:t>
            </a:r>
            <a:r>
              <a:rPr lang="en-CA" sz="1524" i="1" spc="-20">
                <a:solidFill>
                  <a:srgbClr val="000000"/>
                </a:solidFill>
                <a:latin typeface="Arial Italic"/>
                <a:cs typeface="Arial Italic"/>
              </a:rPr>
              <a:t>Location</a:t>
            </a:r>
            <a:r>
              <a:rPr lang="en-CA" sz="1524" spc="-20">
                <a:solidFill>
                  <a:srgbClr val="000000"/>
                </a:solidFill>
                <a:latin typeface="Arial"/>
                <a:cs typeface="Arial"/>
              </a:rPr>
              <a:t>, select </a:t>
            </a:r>
            <a:r>
              <a:rPr lang="en-CA" sz="1524" i="1" spc="-20">
                <a:solidFill>
                  <a:srgbClr val="000000"/>
                </a:solidFill>
                <a:latin typeface="Arial Italic"/>
                <a:cs typeface="Arial Italic"/>
              </a:rPr>
              <a:t>City</a:t>
            </a:r>
            <a:r>
              <a:rPr lang="en-CA" sz="1524" spc="-20">
                <a:solidFill>
                  <a:srgbClr val="000000"/>
                </a:solidFill>
                <a:latin typeface="Arial"/>
                <a:cs typeface="Arial"/>
              </a:rPr>
              <a:t>, select </a:t>
            </a:r>
            <a:r>
              <a:rPr lang="en-CA" sz="1524" i="1" spc="-20">
                <a:solidFill>
                  <a:srgbClr val="000000"/>
                </a:solidFill>
                <a:latin typeface="Arial Italic"/>
                <a:cs typeface="Arial Italic"/>
              </a:rPr>
              <a:t>comparison</a:t>
            </a:r>
            <a:r>
              <a:rPr lang="en-CA" sz="1524" spc="-20">
                <a:solidFill>
                  <a:srgbClr val="000000"/>
                </a:solidFill>
                <a:latin typeface="Arial"/>
                <a:cs typeface="Arial"/>
              </a:rPr>
              <a:t> and compare visits with bounce rate</a:t>
            </a:r>
            <a:r>
              <a:rPr lang="en-CA" sz="1639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639">
                <a:solidFill>
                  <a:srgbClr val="000000"/>
                </a:solidFill>
                <a:latin typeface="Times New Roman"/>
              </a:rPr>
            </a:br>
            <a:r>
              <a:rPr lang="en-CA" sz="1524" spc="-20">
                <a:solidFill>
                  <a:srgbClr val="000000"/>
                </a:solidFill>
                <a:latin typeface="Arial"/>
                <a:cs typeface="Arial"/>
              </a:rPr>
              <a:t>(with site average)</a:t>
            </a:r>
          </a:p>
          <a:p>
            <a:pPr>
              <a:lnSpc>
                <a:spcPts val="2297"/>
              </a:lnSpc>
            </a:pPr>
            <a:endParaRPr lang="en-CA" sz="1639">
              <a:solidFill>
                <a:srgbClr val="000000"/>
              </a:solidFill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1661724" y="5306783"/>
            <a:ext cx="7624114" cy="48673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93"/>
              </a:lnSpc>
            </a:pPr>
            <a:r>
              <a:rPr lang="en-CA" sz="1524" spc="-10">
                <a:solidFill>
                  <a:srgbClr val="000000"/>
                </a:solidFill>
                <a:latin typeface="Arial"/>
                <a:cs typeface="Arial"/>
              </a:rPr>
              <a:t>Pivot—rearrange data in a table to compare groups of data against each other e.g. to find</a:t>
            </a:r>
          </a:p>
          <a:p>
            <a:pPr>
              <a:lnSpc>
                <a:spcPts val="1893"/>
              </a:lnSpc>
            </a:pPr>
            <a:endParaRPr lang="en-CA" sz="1639">
              <a:solidFill>
                <a:srgbClr val="000000"/>
              </a:solidFill>
            </a:endParaRPr>
          </a:p>
        </p:txBody>
      </p:sp>
      <p:sp>
        <p:nvSpPr>
          <p:cNvPr id="12" name="TextBox 12"/>
          <p:cNvSpPr txBox="1"/>
          <p:nvPr/>
        </p:nvSpPr>
        <p:spPr>
          <a:xfrm>
            <a:off x="1661724" y="5535111"/>
            <a:ext cx="7998387" cy="122964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97"/>
              </a:lnSpc>
            </a:pPr>
            <a:r>
              <a:rPr lang="en-CA" sz="1524" spc="-20">
                <a:solidFill>
                  <a:srgbClr val="000000"/>
                </a:solidFill>
                <a:latin typeface="Arial"/>
                <a:cs typeface="Arial"/>
              </a:rPr>
              <a:t>out the bounce rate and pageviews for each keyword in </a:t>
            </a:r>
            <a:r>
              <a:rPr lang="en-CA" sz="1524" i="1" spc="-20">
                <a:solidFill>
                  <a:srgbClr val="000000"/>
                </a:solidFill>
                <a:latin typeface="Arial Italic"/>
                <a:cs typeface="Arial Italic"/>
              </a:rPr>
              <a:t>Traffic</a:t>
            </a:r>
            <a:r>
              <a:rPr lang="en-CA" sz="1524" spc="-20">
                <a:solidFill>
                  <a:srgbClr val="000000"/>
                </a:solidFill>
                <a:latin typeface="Arial"/>
                <a:cs typeface="Arial"/>
              </a:rPr>
              <a:t> &gt; </a:t>
            </a:r>
            <a:r>
              <a:rPr lang="en-CA" sz="1524" i="1" spc="-20">
                <a:solidFill>
                  <a:srgbClr val="000000"/>
                </a:solidFill>
                <a:latin typeface="Arial Italic"/>
                <a:cs typeface="Arial Italic"/>
              </a:rPr>
              <a:t>Search &gt; Organic</a:t>
            </a:r>
            <a:r>
              <a:rPr lang="en-CA" sz="1524" spc="-20">
                <a:solidFill>
                  <a:srgbClr val="000000"/>
                </a:solidFill>
                <a:latin typeface="Arial"/>
                <a:cs typeface="Arial"/>
              </a:rPr>
              <a:t>, select </a:t>
            </a:r>
            <a:r>
              <a:rPr lang="en-CA" sz="1524" i="1" spc="-20">
                <a:solidFill>
                  <a:srgbClr val="000000"/>
                </a:solidFill>
                <a:latin typeface="Arial Italic"/>
                <a:cs typeface="Arial Italic"/>
              </a:rPr>
              <a:t>Pivot</a:t>
            </a:r>
            <a:r>
              <a:rPr lang="en-CA" sz="1639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639">
                <a:solidFill>
                  <a:srgbClr val="000000"/>
                </a:solidFill>
                <a:latin typeface="Times New Roman"/>
              </a:rPr>
            </a:br>
            <a:r>
              <a:rPr lang="en-CA" sz="1524" spc="-20">
                <a:solidFill>
                  <a:srgbClr val="000000"/>
                </a:solidFill>
                <a:latin typeface="Arial"/>
                <a:cs typeface="Arial"/>
              </a:rPr>
              <a:t>selector, pivot by </a:t>
            </a:r>
            <a:r>
              <a:rPr lang="en-CA" sz="1524" i="1" spc="-20">
                <a:solidFill>
                  <a:srgbClr val="000000"/>
                </a:solidFill>
                <a:latin typeface="Arial Italic"/>
                <a:cs typeface="Arial Italic"/>
              </a:rPr>
              <a:t>source, </a:t>
            </a:r>
            <a:r>
              <a:rPr lang="en-CA" sz="1524" spc="-20">
                <a:solidFill>
                  <a:srgbClr val="000000"/>
                </a:solidFill>
                <a:latin typeface="Arial"/>
                <a:cs typeface="Arial"/>
              </a:rPr>
              <a:t>from </a:t>
            </a:r>
            <a:r>
              <a:rPr lang="en-CA" sz="1524" i="1" spc="-20">
                <a:solidFill>
                  <a:srgbClr val="000000"/>
                </a:solidFill>
                <a:latin typeface="Arial Italic"/>
                <a:cs typeface="Arial Italic"/>
              </a:rPr>
              <a:t>Pivot metrics menus</a:t>
            </a:r>
            <a:r>
              <a:rPr lang="en-CA" sz="1524" spc="-20">
                <a:solidFill>
                  <a:srgbClr val="000000"/>
                </a:solidFill>
                <a:latin typeface="Arial"/>
                <a:cs typeface="Arial"/>
              </a:rPr>
              <a:t> select </a:t>
            </a:r>
            <a:r>
              <a:rPr lang="en-CA" sz="1524" i="1" spc="-20">
                <a:solidFill>
                  <a:srgbClr val="000000"/>
                </a:solidFill>
                <a:latin typeface="Arial Italic"/>
                <a:cs typeface="Arial Italic"/>
              </a:rPr>
              <a:t>Bounce rate</a:t>
            </a:r>
            <a:r>
              <a:rPr lang="en-CA" sz="1524" spc="-20">
                <a:solidFill>
                  <a:srgbClr val="000000"/>
                </a:solidFill>
                <a:latin typeface="Arial"/>
                <a:cs typeface="Arial"/>
              </a:rPr>
              <a:t> and </a:t>
            </a:r>
            <a:r>
              <a:rPr lang="en-CA" sz="1524" i="1" spc="-20">
                <a:solidFill>
                  <a:srgbClr val="000000"/>
                </a:solidFill>
                <a:latin typeface="Arial Italic"/>
                <a:cs typeface="Arial Italic"/>
              </a:rPr>
              <a:t>Pages/Visit</a:t>
            </a:r>
            <a:r>
              <a:rPr lang="en-CA" sz="1639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639">
                <a:solidFill>
                  <a:srgbClr val="000000"/>
                </a:solidFill>
                <a:latin typeface="Times New Roman"/>
              </a:rPr>
            </a:br>
            <a:r>
              <a:rPr lang="en-CA" sz="1524" spc="-20">
                <a:solidFill>
                  <a:srgbClr val="000000"/>
                </a:solidFill>
                <a:latin typeface="Arial"/>
                <a:cs typeface="Arial"/>
              </a:rPr>
              <a:t>Term cloud—only available in some reports showing a keyword cloud</a:t>
            </a:r>
          </a:p>
          <a:p>
            <a:pPr>
              <a:lnSpc>
                <a:spcPts val="2397"/>
              </a:lnSpc>
            </a:pPr>
            <a:endParaRPr lang="en-CA" sz="1639">
              <a:solidFill>
                <a:srgbClr val="000000"/>
              </a:solidFill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1293861" y="7082671"/>
            <a:ext cx="5807187" cy="3586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78"/>
              </a:lnSpc>
            </a:pPr>
            <a:r>
              <a:rPr lang="en-CA" sz="1133" spc="-10">
                <a:solidFill>
                  <a:srgbClr val="000000"/>
                </a:solidFill>
                <a:latin typeface="Arial"/>
                <a:cs typeface="Arial"/>
              </a:rPr>
              <a:t>https://support.google.com/analytics/bin/answer.py?hl=en&amp;answer=1010052&amp;topic=1009682</a:t>
            </a:r>
          </a:p>
          <a:p>
            <a:pPr>
              <a:lnSpc>
                <a:spcPts val="1378"/>
              </a:lnSpc>
            </a:pPr>
            <a:endParaRPr lang="en-CA" sz="1192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7608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487"/>
            <a:ext cx="10680700" cy="7534841"/>
          </a:xfrm>
          <a:prstGeom prst="rect">
            <a:avLst/>
          </a:prstGeom>
        </p:spPr>
      </p:pic>
      <p:sp>
        <p:nvSpPr>
          <p:cNvPr id="10" name="TextBox 2"/>
          <p:cNvSpPr txBox="1"/>
          <p:nvPr/>
        </p:nvSpPr>
        <p:spPr>
          <a:xfrm>
            <a:off x="1293862" y="448460"/>
            <a:ext cx="2675756" cy="3586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78"/>
              </a:lnSpc>
            </a:pPr>
            <a:r>
              <a:rPr lang="en-CA" sz="1109" spc="-20">
                <a:solidFill>
                  <a:srgbClr val="3A0E56"/>
                </a:solidFill>
                <a:latin typeface="Arial"/>
                <a:cs typeface="Arial"/>
              </a:rPr>
              <a:t>Getting the most from your Google Analytics</a:t>
            </a:r>
          </a:p>
          <a:p>
            <a:pPr>
              <a:lnSpc>
                <a:spcPts val="1378"/>
              </a:lnSpc>
            </a:pPr>
            <a:endParaRPr lang="en-CA" sz="1192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281177" y="1412513"/>
            <a:ext cx="2684979" cy="102470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960"/>
              </a:lnSpc>
            </a:pPr>
            <a:r>
              <a:rPr lang="en-CA" sz="3197" b="1" spc="-20">
                <a:solidFill>
                  <a:srgbClr val="4D1C65"/>
                </a:solidFill>
                <a:latin typeface="Arial Bold"/>
                <a:cs typeface="Arial Bold"/>
              </a:rPr>
              <a:t>Visualise data</a:t>
            </a:r>
          </a:p>
          <a:p>
            <a:pPr>
              <a:lnSpc>
                <a:spcPts val="3960"/>
              </a:lnSpc>
            </a:pPr>
            <a:endParaRPr lang="en-CA" sz="3428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7154294" y="4685222"/>
            <a:ext cx="1283121" cy="38426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548"/>
              </a:lnSpc>
            </a:pPr>
            <a:r>
              <a:rPr lang="en-CA" sz="1247" spc="-20">
                <a:solidFill>
                  <a:srgbClr val="000000"/>
                </a:solidFill>
                <a:latin typeface="Arial"/>
                <a:cs typeface="Arial"/>
              </a:rPr>
              <a:t>filter search results</a:t>
            </a:r>
          </a:p>
          <a:p>
            <a:pPr>
              <a:lnSpc>
                <a:spcPts val="1548"/>
              </a:lnSpc>
            </a:pPr>
            <a:endParaRPr lang="en-CA" sz="134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799150" y="4875496"/>
            <a:ext cx="1520084" cy="37145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98"/>
              </a:lnSpc>
            </a:pPr>
            <a:r>
              <a:rPr lang="en-CA" sz="1247" spc="-20">
                <a:solidFill>
                  <a:srgbClr val="000000"/>
                </a:solidFill>
                <a:latin typeface="Arial"/>
                <a:cs typeface="Arial"/>
              </a:rPr>
              <a:t>view other dimensions</a:t>
            </a:r>
          </a:p>
          <a:p>
            <a:pPr>
              <a:lnSpc>
                <a:spcPts val="1458"/>
              </a:lnSpc>
            </a:pPr>
            <a:endParaRPr lang="en-CA" sz="1340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862575" y="5509741"/>
            <a:ext cx="1878409" cy="576396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indent="11230">
              <a:lnSpc>
                <a:spcPts val="1498"/>
              </a:lnSpc>
            </a:pPr>
            <a:r>
              <a:rPr lang="en-CA" sz="1247" spc="-20">
                <a:solidFill>
                  <a:srgbClr val="000000"/>
                </a:solidFill>
                <a:latin typeface="Arial"/>
                <a:cs typeface="Arial"/>
              </a:rPr>
              <a:t>add second dimension to</a:t>
            </a:r>
            <a:r>
              <a:rPr lang="en-CA" sz="134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340">
                <a:solidFill>
                  <a:srgbClr val="000000"/>
                </a:solidFill>
                <a:latin typeface="Times New Roman"/>
              </a:rPr>
            </a:br>
            <a:r>
              <a:rPr lang="en-CA" sz="1247" spc="-10">
                <a:solidFill>
                  <a:srgbClr val="000000"/>
                </a:solidFill>
                <a:latin typeface="Arial"/>
                <a:cs typeface="Arial"/>
              </a:rPr>
              <a:t>compare with other metrics</a:t>
            </a:r>
          </a:p>
          <a:p>
            <a:pPr>
              <a:lnSpc>
                <a:spcPts val="1488"/>
              </a:lnSpc>
            </a:pPr>
            <a:endParaRPr lang="en-CA" sz="1340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5822377" y="5002345"/>
            <a:ext cx="802791" cy="38426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98"/>
              </a:lnSpc>
            </a:pPr>
            <a:r>
              <a:rPr lang="en-CA" sz="1247" spc="-20">
                <a:solidFill>
                  <a:srgbClr val="000000"/>
                </a:solidFill>
                <a:latin typeface="Arial"/>
                <a:cs typeface="Arial"/>
              </a:rPr>
              <a:t>search data</a:t>
            </a:r>
          </a:p>
          <a:p>
            <a:pPr>
              <a:lnSpc>
                <a:spcPts val="1548"/>
              </a:lnSpc>
            </a:pPr>
            <a:endParaRPr lang="en-CA" sz="1340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8295936" y="5192619"/>
            <a:ext cx="1205308" cy="576396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98"/>
              </a:lnSpc>
            </a:pPr>
            <a:r>
              <a:rPr lang="en-CA" sz="1247" spc="-10">
                <a:solidFill>
                  <a:srgbClr val="000000"/>
                </a:solidFill>
                <a:latin typeface="Arial"/>
                <a:cs typeface="Arial"/>
              </a:rPr>
              <a:t>select view from</a:t>
            </a:r>
            <a:r>
              <a:rPr lang="en-CA" sz="134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340">
                <a:solidFill>
                  <a:srgbClr val="000000"/>
                </a:solidFill>
                <a:latin typeface="Times New Roman"/>
              </a:rPr>
            </a:br>
            <a:r>
              <a:rPr lang="en-CA" sz="1247" spc="-20">
                <a:solidFill>
                  <a:srgbClr val="000000"/>
                </a:solidFill>
                <a:latin typeface="Arial"/>
                <a:cs typeface="Arial"/>
              </a:rPr>
              <a:t>different selectors</a:t>
            </a:r>
          </a:p>
          <a:p>
            <a:pPr>
              <a:lnSpc>
                <a:spcPts val="1478"/>
              </a:lnSpc>
            </a:pPr>
            <a:endParaRPr lang="en-CA" sz="1340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8524265" y="6790918"/>
            <a:ext cx="1456681" cy="38426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98"/>
              </a:lnSpc>
            </a:pPr>
            <a:r>
              <a:rPr lang="en-CA" sz="1247" spc="-20">
                <a:solidFill>
                  <a:srgbClr val="000000"/>
                </a:solidFill>
                <a:latin typeface="Arial"/>
                <a:cs typeface="Arial"/>
              </a:rPr>
              <a:t>select heading to sort</a:t>
            </a:r>
          </a:p>
          <a:p>
            <a:pPr>
              <a:lnSpc>
                <a:spcPts val="1548"/>
              </a:lnSpc>
            </a:pPr>
            <a:endParaRPr lang="en-CA" sz="134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9625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487"/>
            <a:ext cx="10680700" cy="7534841"/>
          </a:xfrm>
          <a:prstGeom prst="rect">
            <a:avLst/>
          </a:prstGeom>
        </p:spPr>
      </p:pic>
      <p:sp>
        <p:nvSpPr>
          <p:cNvPr id="9" name="TextBox 2"/>
          <p:cNvSpPr txBox="1"/>
          <p:nvPr/>
        </p:nvSpPr>
        <p:spPr>
          <a:xfrm>
            <a:off x="1293862" y="448460"/>
            <a:ext cx="2675756" cy="3586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78"/>
              </a:lnSpc>
            </a:pPr>
            <a:r>
              <a:rPr lang="en-CA" sz="1109" spc="-20">
                <a:solidFill>
                  <a:srgbClr val="3A0E56"/>
                </a:solidFill>
                <a:latin typeface="Arial"/>
                <a:cs typeface="Arial"/>
              </a:rPr>
              <a:t>Getting the most from your Google Analytics</a:t>
            </a:r>
          </a:p>
          <a:p>
            <a:pPr>
              <a:lnSpc>
                <a:spcPts val="1378"/>
              </a:lnSpc>
            </a:pPr>
            <a:endParaRPr lang="en-CA" sz="1192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281177" y="1412513"/>
            <a:ext cx="2357459" cy="102470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960"/>
              </a:lnSpc>
            </a:pPr>
            <a:r>
              <a:rPr lang="en-CA" sz="3197" b="1" spc="-20">
                <a:solidFill>
                  <a:srgbClr val="4D1C65"/>
                </a:solidFill>
                <a:latin typeface="Arial Bold"/>
                <a:cs typeface="Arial Bold"/>
              </a:rPr>
              <a:t>Annotations</a:t>
            </a:r>
          </a:p>
          <a:p>
            <a:pPr>
              <a:lnSpc>
                <a:spcPts val="3960"/>
              </a:lnSpc>
            </a:pPr>
            <a:endParaRPr lang="en-CA" sz="3428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281177" y="3404045"/>
            <a:ext cx="8046164" cy="1037512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697"/>
              </a:lnSpc>
              <a:tabLst>
                <a:tab pos="380543" algn="l"/>
              </a:tabLst>
            </a:pPr>
            <a:r>
              <a:rPr lang="en-CA" sz="3534" spc="-1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356" spc="-10">
                <a:solidFill>
                  <a:srgbClr val="4D1C65"/>
                </a:solidFill>
                <a:latin typeface="Arial"/>
                <a:cs typeface="Arial"/>
              </a:rPr>
              <a:t> easily add personalised notes to record anything of interest</a:t>
            </a:r>
            <a:r>
              <a:rPr lang="en-CA" sz="2533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533">
                <a:solidFill>
                  <a:srgbClr val="000000"/>
                </a:solidFill>
                <a:latin typeface="Times New Roman"/>
              </a:rPr>
            </a:br>
            <a:r>
              <a:rPr lang="en-CA" sz="2356" spc="-10">
                <a:solidFill>
                  <a:srgbClr val="4D1C65"/>
                </a:solidFill>
                <a:latin typeface="Arial"/>
                <a:cs typeface="Arial"/>
              </a:rPr>
              <a:t>	against a specified date</a:t>
            </a:r>
          </a:p>
          <a:p>
            <a:pPr>
              <a:lnSpc>
                <a:spcPts val="2697"/>
              </a:lnSpc>
            </a:pPr>
            <a:endParaRPr lang="en-CA" sz="2533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661724" y="4139771"/>
            <a:ext cx="2642454" cy="48673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93"/>
              </a:lnSpc>
            </a:pPr>
            <a:r>
              <a:rPr lang="en-CA" sz="1524" spc="-10">
                <a:solidFill>
                  <a:srgbClr val="000000"/>
                </a:solidFill>
                <a:latin typeface="Arial"/>
                <a:cs typeface="Arial"/>
              </a:rPr>
              <a:t>reason for an increase in traffic</a:t>
            </a:r>
          </a:p>
          <a:p>
            <a:pPr>
              <a:lnSpc>
                <a:spcPts val="1893"/>
              </a:lnSpc>
            </a:pPr>
            <a:endParaRPr lang="en-CA" sz="1639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661724" y="4456894"/>
            <a:ext cx="2255308" cy="48673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93"/>
              </a:lnSpc>
            </a:pPr>
            <a:r>
              <a:rPr lang="en-CA" sz="1524" spc="-20">
                <a:solidFill>
                  <a:srgbClr val="000000"/>
                </a:solidFill>
                <a:latin typeface="Arial"/>
                <a:cs typeface="Arial"/>
              </a:rPr>
              <a:t>when a new section added</a:t>
            </a:r>
          </a:p>
          <a:p>
            <a:pPr>
              <a:lnSpc>
                <a:spcPts val="1893"/>
              </a:lnSpc>
            </a:pPr>
            <a:endParaRPr lang="en-CA" sz="1639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661725" y="4786702"/>
            <a:ext cx="2516928" cy="48673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93"/>
              </a:lnSpc>
            </a:pPr>
            <a:r>
              <a:rPr lang="en-CA" sz="1524" spc="-10">
                <a:solidFill>
                  <a:srgbClr val="000000"/>
                </a:solidFill>
                <a:latin typeface="Arial"/>
                <a:cs typeface="Arial"/>
              </a:rPr>
              <a:t>a specific blog item published</a:t>
            </a:r>
          </a:p>
          <a:p>
            <a:pPr>
              <a:lnSpc>
                <a:spcPts val="1893"/>
              </a:lnSpc>
            </a:pPr>
            <a:endParaRPr lang="en-CA" sz="1639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1661724" y="5103824"/>
            <a:ext cx="3295062" cy="48673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93"/>
              </a:lnSpc>
            </a:pPr>
            <a:r>
              <a:rPr lang="en-CA" sz="1524" spc="-10">
                <a:solidFill>
                  <a:srgbClr val="000000"/>
                </a:solidFill>
                <a:latin typeface="Arial"/>
                <a:cs typeface="Arial"/>
              </a:rPr>
              <a:t>when marketing campaign was started</a:t>
            </a:r>
          </a:p>
          <a:p>
            <a:pPr>
              <a:lnSpc>
                <a:spcPts val="1893"/>
              </a:lnSpc>
            </a:pPr>
            <a:endParaRPr lang="en-CA" sz="1639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5456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487"/>
            <a:ext cx="10680700" cy="7534841"/>
          </a:xfrm>
          <a:prstGeom prst="rect">
            <a:avLst/>
          </a:prstGeom>
        </p:spPr>
      </p:pic>
      <p:sp>
        <p:nvSpPr>
          <p:cNvPr id="7" name="TextBox 2"/>
          <p:cNvSpPr txBox="1"/>
          <p:nvPr/>
        </p:nvSpPr>
        <p:spPr>
          <a:xfrm>
            <a:off x="1293862" y="448460"/>
            <a:ext cx="2675756" cy="3586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78"/>
              </a:lnSpc>
            </a:pPr>
            <a:r>
              <a:rPr lang="en-CA" sz="1109" spc="-20">
                <a:solidFill>
                  <a:srgbClr val="3A0E56"/>
                </a:solidFill>
                <a:latin typeface="Arial"/>
                <a:cs typeface="Arial"/>
              </a:rPr>
              <a:t>Getting the most from your Google Analytics</a:t>
            </a:r>
          </a:p>
          <a:p>
            <a:pPr>
              <a:lnSpc>
                <a:spcPts val="1378"/>
              </a:lnSpc>
            </a:pPr>
            <a:endParaRPr lang="en-CA" sz="1192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281177" y="1412513"/>
            <a:ext cx="4336737" cy="102470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960"/>
              </a:lnSpc>
            </a:pPr>
            <a:r>
              <a:rPr lang="en-CA" sz="3197" b="1" spc="-10">
                <a:solidFill>
                  <a:srgbClr val="4D1C65"/>
                </a:solidFill>
                <a:latin typeface="Arial Bold"/>
                <a:cs typeface="Arial Bold"/>
              </a:rPr>
              <a:t>Profiles—filtering data</a:t>
            </a:r>
          </a:p>
          <a:p>
            <a:pPr>
              <a:lnSpc>
                <a:spcPts val="3960"/>
              </a:lnSpc>
            </a:pPr>
            <a:endParaRPr lang="en-CA" sz="3428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281177" y="3860702"/>
            <a:ext cx="4860937" cy="126807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96"/>
              </a:lnSpc>
            </a:pPr>
            <a:r>
              <a:rPr lang="en-CA" sz="2356" spc="-10" dirty="0">
                <a:solidFill>
                  <a:srgbClr val="4D1C65"/>
                </a:solidFill>
                <a:latin typeface="Arial"/>
                <a:cs typeface="Arial"/>
              </a:rPr>
              <a:t>Set up new profiles to filter data for a</a:t>
            </a:r>
            <a:r>
              <a:rPr lang="en-CA" sz="2533" dirty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533" dirty="0">
                <a:solidFill>
                  <a:srgbClr val="000000"/>
                </a:solidFill>
                <a:latin typeface="Times New Roman"/>
              </a:rPr>
            </a:br>
            <a:r>
              <a:rPr lang="en-CA" sz="2356" spc="-10" dirty="0">
                <a:solidFill>
                  <a:srgbClr val="4D1C65"/>
                </a:solidFill>
                <a:latin typeface="Arial"/>
                <a:cs typeface="Arial"/>
              </a:rPr>
              <a:t>web </a:t>
            </a:r>
            <a:r>
              <a:rPr lang="en-CA" sz="2356" spc="-10" dirty="0" smtClean="0">
                <a:solidFill>
                  <a:srgbClr val="4D1C65"/>
                </a:solidFill>
                <a:latin typeface="Arial"/>
                <a:cs typeface="Arial"/>
              </a:rPr>
              <a:t>property (e.g. for a set of pages)</a:t>
            </a:r>
            <a:endParaRPr lang="en-CA" sz="2356" spc="-10" dirty="0">
              <a:solidFill>
                <a:srgbClr val="4D1C65"/>
              </a:solidFill>
              <a:latin typeface="Arial"/>
              <a:cs typeface="Arial"/>
            </a:endParaRPr>
          </a:p>
          <a:p>
            <a:pPr>
              <a:lnSpc>
                <a:spcPts val="3296"/>
              </a:lnSpc>
            </a:pPr>
            <a:endParaRPr lang="en-CA" sz="2533" dirty="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281177" y="4799386"/>
            <a:ext cx="4588109" cy="74291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926"/>
              </a:lnSpc>
            </a:pPr>
            <a:r>
              <a:rPr lang="en-CA" sz="2356" spc="-10">
                <a:solidFill>
                  <a:srgbClr val="4D1C65"/>
                </a:solidFill>
                <a:latin typeface="Arial"/>
                <a:cs typeface="Arial"/>
              </a:rPr>
              <a:t>Manage profiles from within </a:t>
            </a:r>
            <a:r>
              <a:rPr lang="en-CA" sz="2356" i="1" spc="-10">
                <a:solidFill>
                  <a:srgbClr val="4D1C65"/>
                </a:solidFill>
                <a:latin typeface="Arial Italic"/>
                <a:cs typeface="Arial Italic"/>
              </a:rPr>
              <a:t>Admin</a:t>
            </a:r>
          </a:p>
          <a:p>
            <a:pPr>
              <a:lnSpc>
                <a:spcPts val="2926"/>
              </a:lnSpc>
            </a:pPr>
            <a:endParaRPr lang="en-CA" sz="2533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293861" y="7082671"/>
            <a:ext cx="5521551" cy="3586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78"/>
              </a:lnSpc>
            </a:pPr>
            <a:r>
              <a:rPr lang="en-CA" sz="1133" spc="-10">
                <a:solidFill>
                  <a:srgbClr val="000000"/>
                </a:solidFill>
                <a:latin typeface="Arial"/>
                <a:cs typeface="Arial"/>
              </a:rPr>
              <a:t>http://support.google.com/analytics/bin/topic.py?hl=en&amp;topic=1032939&amp;parent=1726911</a:t>
            </a:r>
          </a:p>
          <a:p>
            <a:pPr>
              <a:lnSpc>
                <a:spcPts val="1378"/>
              </a:lnSpc>
            </a:pPr>
            <a:endParaRPr lang="en-CA" sz="1192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612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487"/>
            <a:ext cx="10680700" cy="7534841"/>
          </a:xfrm>
          <a:prstGeom prst="rect">
            <a:avLst/>
          </a:prstGeom>
        </p:spPr>
      </p:pic>
      <p:sp>
        <p:nvSpPr>
          <p:cNvPr id="12" name="TextBox 2"/>
          <p:cNvSpPr txBox="1"/>
          <p:nvPr/>
        </p:nvSpPr>
        <p:spPr>
          <a:xfrm>
            <a:off x="1293862" y="448460"/>
            <a:ext cx="2675756" cy="3586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78"/>
              </a:lnSpc>
            </a:pPr>
            <a:r>
              <a:rPr lang="en-CA" sz="1109" spc="-20">
                <a:solidFill>
                  <a:srgbClr val="3A0E56"/>
                </a:solidFill>
                <a:latin typeface="Arial"/>
                <a:cs typeface="Arial"/>
              </a:rPr>
              <a:t>Getting the most from your Google Analytics</a:t>
            </a:r>
          </a:p>
          <a:p>
            <a:pPr>
              <a:lnSpc>
                <a:spcPts val="1378"/>
              </a:lnSpc>
            </a:pPr>
            <a:endParaRPr lang="en-CA" sz="1192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281177" y="1412513"/>
            <a:ext cx="4336737" cy="102470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960"/>
              </a:lnSpc>
            </a:pPr>
            <a:r>
              <a:rPr lang="en-CA" sz="3197" b="1" spc="-10">
                <a:solidFill>
                  <a:srgbClr val="4D1C65"/>
                </a:solidFill>
                <a:latin typeface="Arial Bold"/>
                <a:cs typeface="Arial Bold"/>
              </a:rPr>
              <a:t>Profiles—filtering data</a:t>
            </a:r>
          </a:p>
          <a:p>
            <a:pPr>
              <a:lnSpc>
                <a:spcPts val="3960"/>
              </a:lnSpc>
            </a:pPr>
            <a:endParaRPr lang="en-CA" sz="3428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281177" y="2769799"/>
            <a:ext cx="7012495" cy="1037512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697"/>
              </a:lnSpc>
              <a:tabLst>
                <a:tab pos="380543" algn="l"/>
              </a:tabLst>
            </a:pPr>
            <a:r>
              <a:rPr lang="en-CA" sz="3534" spc="-1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356" spc="-10">
                <a:solidFill>
                  <a:srgbClr val="4D1C65"/>
                </a:solidFill>
                <a:latin typeface="Arial"/>
                <a:cs typeface="Arial"/>
              </a:rPr>
              <a:t> Always keep one unfiltered profile so that all data is</a:t>
            </a:r>
            <a:r>
              <a:rPr lang="en-CA" sz="2533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533">
                <a:solidFill>
                  <a:srgbClr val="000000"/>
                </a:solidFill>
                <a:latin typeface="Times New Roman"/>
              </a:rPr>
            </a:br>
            <a:r>
              <a:rPr lang="en-CA" sz="2356" spc="-10">
                <a:solidFill>
                  <a:srgbClr val="4D1C65"/>
                </a:solidFill>
                <a:latin typeface="Arial"/>
                <a:cs typeface="Arial"/>
              </a:rPr>
              <a:t>	available for a web property</a:t>
            </a:r>
          </a:p>
          <a:p>
            <a:pPr>
              <a:lnSpc>
                <a:spcPts val="2697"/>
              </a:lnSpc>
            </a:pPr>
            <a:endParaRPr lang="en-CA" sz="2533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281177" y="3505525"/>
            <a:ext cx="5022328" cy="74291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926"/>
              </a:lnSpc>
            </a:pPr>
            <a:r>
              <a:rPr lang="en-CA" sz="3534" spc="-1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356" spc="-10">
                <a:solidFill>
                  <a:srgbClr val="4D1C65"/>
                </a:solidFill>
                <a:latin typeface="Arial"/>
                <a:cs typeface="Arial"/>
              </a:rPr>
              <a:t> Create a new profile for the property</a:t>
            </a:r>
          </a:p>
          <a:p>
            <a:pPr>
              <a:lnSpc>
                <a:spcPts val="2926"/>
              </a:lnSpc>
            </a:pPr>
            <a:endParaRPr lang="en-CA" sz="2566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281177" y="3911442"/>
            <a:ext cx="7932806" cy="74291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926"/>
              </a:lnSpc>
            </a:pPr>
            <a:r>
              <a:rPr lang="en-CA" sz="3534" spc="-1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356" spc="-10">
                <a:solidFill>
                  <a:srgbClr val="4D1C65"/>
                </a:solidFill>
                <a:latin typeface="Arial"/>
                <a:cs typeface="Arial"/>
              </a:rPr>
              <a:t> Set up a new filter—using </a:t>
            </a:r>
            <a:r>
              <a:rPr lang="en-CA" sz="2356" i="1" spc="-10">
                <a:solidFill>
                  <a:srgbClr val="4D1C65"/>
                </a:solidFill>
                <a:latin typeface="Arial Italic"/>
                <a:cs typeface="Arial Italic"/>
              </a:rPr>
              <a:t>pre-defined</a:t>
            </a:r>
            <a:r>
              <a:rPr lang="en-CA" sz="2356" spc="-10">
                <a:solidFill>
                  <a:srgbClr val="4D1C65"/>
                </a:solidFill>
                <a:latin typeface="Arial"/>
                <a:cs typeface="Arial"/>
              </a:rPr>
              <a:t> or your own </a:t>
            </a:r>
            <a:r>
              <a:rPr lang="en-CA" sz="2356" i="1" spc="-10">
                <a:solidFill>
                  <a:srgbClr val="4D1C65"/>
                </a:solidFill>
                <a:latin typeface="Arial Italic"/>
                <a:cs typeface="Arial Italic"/>
              </a:rPr>
              <a:t>custom</a:t>
            </a:r>
          </a:p>
          <a:p>
            <a:pPr>
              <a:lnSpc>
                <a:spcPts val="2926"/>
              </a:lnSpc>
            </a:pPr>
            <a:endParaRPr lang="en-CA" sz="2555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661724" y="4330045"/>
            <a:ext cx="4427360" cy="48673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93"/>
              </a:lnSpc>
            </a:pPr>
            <a:r>
              <a:rPr lang="en-CA" sz="1524" spc="-10">
                <a:solidFill>
                  <a:srgbClr val="000000"/>
                </a:solidFill>
                <a:latin typeface="Arial"/>
                <a:cs typeface="Arial"/>
              </a:rPr>
              <a:t>pre-defined—allows you to exclude (or include only)</a:t>
            </a:r>
          </a:p>
          <a:p>
            <a:pPr>
              <a:lnSpc>
                <a:spcPts val="1893"/>
              </a:lnSpc>
            </a:pPr>
            <a:endParaRPr lang="en-CA" sz="1639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1851998" y="4634483"/>
            <a:ext cx="1919078" cy="48673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93"/>
              </a:lnSpc>
            </a:pPr>
            <a:r>
              <a:rPr lang="en-CA" sz="1524" i="1" spc="-10">
                <a:solidFill>
                  <a:srgbClr val="4D1C65"/>
                </a:solidFill>
                <a:latin typeface="Arial Italic"/>
                <a:cs typeface="Arial Italic"/>
              </a:rPr>
              <a:t>traffic from the domain</a:t>
            </a:r>
          </a:p>
          <a:p>
            <a:pPr>
              <a:lnSpc>
                <a:spcPts val="1893"/>
              </a:lnSpc>
            </a:pPr>
            <a:endParaRPr lang="en-CA" sz="1639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1851998" y="4888180"/>
            <a:ext cx="2366553" cy="107593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97"/>
              </a:lnSpc>
            </a:pPr>
            <a:r>
              <a:rPr lang="en-CA" sz="1524" i="1" spc="-20">
                <a:solidFill>
                  <a:srgbClr val="4D1C65"/>
                </a:solidFill>
                <a:latin typeface="Arial Italic"/>
                <a:cs typeface="Arial Italic"/>
              </a:rPr>
              <a:t>traffic from the IP addresses</a:t>
            </a:r>
            <a:r>
              <a:rPr lang="en-CA" sz="1639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639">
                <a:solidFill>
                  <a:srgbClr val="000000"/>
                </a:solidFill>
                <a:latin typeface="Times New Roman"/>
              </a:rPr>
            </a:br>
            <a:r>
              <a:rPr lang="en-CA" sz="1524" i="1" spc="-10">
                <a:solidFill>
                  <a:srgbClr val="4D1C65"/>
                </a:solidFill>
                <a:latin typeface="Arial Italic"/>
                <a:cs typeface="Arial Italic"/>
              </a:rPr>
              <a:t>traffic to the subdirectories</a:t>
            </a:r>
            <a:r>
              <a:rPr lang="en-CA" sz="1639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639">
                <a:solidFill>
                  <a:srgbClr val="000000"/>
                </a:solidFill>
                <a:latin typeface="Times New Roman"/>
              </a:rPr>
            </a:br>
            <a:r>
              <a:rPr lang="en-CA" sz="1524" i="1" spc="-10">
                <a:solidFill>
                  <a:srgbClr val="4D1C65"/>
                </a:solidFill>
                <a:latin typeface="Arial Italic"/>
                <a:cs typeface="Arial Italic"/>
              </a:rPr>
              <a:t>traffic to the hostname</a:t>
            </a:r>
          </a:p>
          <a:p>
            <a:pPr>
              <a:lnSpc>
                <a:spcPts val="2097"/>
              </a:lnSpc>
            </a:pPr>
            <a:endParaRPr lang="en-CA" sz="1639">
              <a:solidFill>
                <a:srgbClr val="000000"/>
              </a:solidFill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1661725" y="5712700"/>
            <a:ext cx="2978044" cy="48673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93"/>
              </a:lnSpc>
            </a:pPr>
            <a:r>
              <a:rPr lang="en-CA" sz="1524" spc="-10">
                <a:solidFill>
                  <a:srgbClr val="000000"/>
                </a:solidFill>
                <a:latin typeface="Arial"/>
                <a:cs typeface="Arial"/>
              </a:rPr>
              <a:t>custom—select your own </a:t>
            </a:r>
            <a:r>
              <a:rPr lang="en-CA" sz="1524" i="1" spc="-10">
                <a:solidFill>
                  <a:srgbClr val="000000"/>
                </a:solidFill>
                <a:latin typeface="Arial Italic"/>
                <a:cs typeface="Arial Italic"/>
              </a:rPr>
              <a:t>filter field</a:t>
            </a:r>
          </a:p>
          <a:p>
            <a:pPr>
              <a:lnSpc>
                <a:spcPts val="1893"/>
              </a:lnSpc>
            </a:pPr>
            <a:endParaRPr lang="en-CA" sz="1639">
              <a:solidFill>
                <a:srgbClr val="000000"/>
              </a:solidFill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1293861" y="7082671"/>
            <a:ext cx="4708833" cy="3586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78"/>
              </a:lnSpc>
            </a:pPr>
            <a:r>
              <a:rPr lang="en-CA" sz="1133" spc="-10">
                <a:solidFill>
                  <a:srgbClr val="000000"/>
                </a:solidFill>
                <a:latin typeface="Arial"/>
                <a:cs typeface="Arial"/>
              </a:rPr>
              <a:t>http://support.google.com/analytics/bin/answer.py?hl=en&amp;answer=1033162</a:t>
            </a:r>
          </a:p>
          <a:p>
            <a:pPr>
              <a:lnSpc>
                <a:spcPts val="1378"/>
              </a:lnSpc>
            </a:pPr>
            <a:endParaRPr lang="en-CA" sz="1192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4664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2"/>
          <p:cNvSpPr txBox="1"/>
          <p:nvPr/>
        </p:nvSpPr>
        <p:spPr>
          <a:xfrm>
            <a:off x="1130300" y="304800"/>
            <a:ext cx="95504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35"/>
              </a:lnSpc>
            </a:pPr>
            <a:r>
              <a:rPr lang="en-CA" sz="1153" spc="-20" smtClean="0">
                <a:solidFill>
                  <a:srgbClr val="3A0E56"/>
                </a:solidFill>
                <a:latin typeface="Arial"/>
                <a:cs typeface="Arial"/>
              </a:rPr>
              <a:t>Getting the most from your Google Analytics</a:t>
            </a:r>
          </a:p>
          <a:p>
            <a:pPr>
              <a:lnSpc>
                <a:spcPts val="1435"/>
              </a:lnSpc>
            </a:pPr>
            <a:endParaRPr lang="en-CA" sz="124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117600" y="1320800"/>
            <a:ext cx="9563100" cy="660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080"/>
              </a:lnSpc>
            </a:pPr>
            <a:r>
              <a:rPr lang="en-CA" sz="3327" b="1" spc="-10" smtClean="0">
                <a:solidFill>
                  <a:srgbClr val="4D1C65"/>
                </a:solidFill>
                <a:latin typeface="Arial Bold"/>
                <a:cs typeface="Arial Bold"/>
              </a:rPr>
              <a:t>Getting started</a:t>
            </a:r>
          </a:p>
          <a:p>
            <a:pPr>
              <a:lnSpc>
                <a:spcPts val="4080"/>
              </a:lnSpc>
            </a:pPr>
            <a:endParaRPr lang="en-CA" sz="3566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1096885" y="2062014"/>
            <a:ext cx="9335318" cy="2308324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3045"/>
              </a:lnSpc>
            </a:pPr>
            <a:r>
              <a:rPr lang="en-CA" sz="2451" spc="-10" dirty="0" smtClean="0">
                <a:solidFill>
                  <a:srgbClr val="4D1C65"/>
                </a:solidFill>
                <a:latin typeface="Arial"/>
                <a:cs typeface="Arial"/>
              </a:rPr>
              <a:t>EITHER: Copy </a:t>
            </a:r>
            <a:r>
              <a:rPr lang="en-CA" sz="2451" spc="-10" dirty="0" smtClean="0">
                <a:solidFill>
                  <a:srgbClr val="4D1C65"/>
                </a:solidFill>
                <a:latin typeface="Arial"/>
                <a:cs typeface="Arial"/>
              </a:rPr>
              <a:t>and paste tracking code into </a:t>
            </a:r>
            <a:r>
              <a:rPr lang="en-CA" sz="2451" spc="-10" dirty="0" smtClean="0">
                <a:solidFill>
                  <a:srgbClr val="4D1C65"/>
                </a:solidFill>
                <a:latin typeface="Arial"/>
                <a:cs typeface="Arial"/>
              </a:rPr>
              <a:t>the pages you want tracked (using raw editor on </a:t>
            </a:r>
            <a:r>
              <a:rPr lang="en-CA" sz="2451" spc="-10" dirty="0" err="1" smtClean="0">
                <a:solidFill>
                  <a:srgbClr val="4D1C65"/>
                </a:solidFill>
                <a:latin typeface="Arial"/>
                <a:cs typeface="Arial"/>
              </a:rPr>
              <a:t>sitebuilder</a:t>
            </a:r>
            <a:r>
              <a:rPr lang="en-CA" sz="2451" spc="-10" dirty="0" smtClean="0">
                <a:solidFill>
                  <a:srgbClr val="4D1C65"/>
                </a:solidFill>
                <a:latin typeface="Arial"/>
                <a:cs typeface="Arial"/>
              </a:rPr>
              <a:t>, before &lt;/head&gt;</a:t>
            </a:r>
          </a:p>
          <a:p>
            <a:pPr>
              <a:lnSpc>
                <a:spcPts val="3045"/>
              </a:lnSpc>
            </a:pPr>
            <a:endParaRPr lang="en-CA" sz="2451" spc="-10" dirty="0" smtClean="0">
              <a:solidFill>
                <a:srgbClr val="4D1C65"/>
              </a:solidFill>
              <a:latin typeface="Arial"/>
              <a:cs typeface="Arial"/>
            </a:endParaRPr>
          </a:p>
          <a:p>
            <a:pPr>
              <a:lnSpc>
                <a:spcPts val="3045"/>
              </a:lnSpc>
            </a:pPr>
            <a:r>
              <a:rPr lang="en-CA" sz="2451" spc="-10" dirty="0" smtClean="0">
                <a:solidFill>
                  <a:srgbClr val="4D1C65"/>
                </a:solidFill>
                <a:latin typeface="Arial"/>
                <a:cs typeface="Arial"/>
              </a:rPr>
              <a:t>OR: Put the Tracking ID in the appropriate box within </a:t>
            </a:r>
            <a:r>
              <a:rPr lang="en-CA" sz="2451" spc="-10" dirty="0" err="1" smtClean="0">
                <a:solidFill>
                  <a:srgbClr val="4D1C65"/>
                </a:solidFill>
                <a:latin typeface="Arial"/>
                <a:cs typeface="Arial"/>
              </a:rPr>
              <a:t>sitebuilders</a:t>
            </a:r>
            <a:r>
              <a:rPr lang="en-CA" sz="2451" spc="-10" dirty="0" smtClean="0">
                <a:solidFill>
                  <a:srgbClr val="4D1C65"/>
                </a:solidFill>
                <a:latin typeface="Arial"/>
                <a:cs typeface="Arial"/>
              </a:rPr>
              <a:t> “site properties” section- which installs it on all sub-pages.</a:t>
            </a:r>
            <a:endParaRPr lang="en-CA" sz="2451" spc="-10" dirty="0" smtClean="0">
              <a:solidFill>
                <a:srgbClr val="4D1C65"/>
              </a:solidFill>
              <a:latin typeface="Arial"/>
              <a:cs typeface="Arial"/>
            </a:endParaRPr>
          </a:p>
          <a:p>
            <a:pPr>
              <a:lnSpc>
                <a:spcPts val="3045"/>
              </a:lnSpc>
            </a:pPr>
            <a:endParaRPr lang="en-CA" sz="2659" dirty="0">
              <a:solidFill>
                <a:srgbClr val="000000"/>
              </a:solidFill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1117600" y="5740400"/>
            <a:ext cx="9563100" cy="736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045"/>
              </a:lnSpc>
            </a:pPr>
            <a:r>
              <a:rPr lang="en-CA" sz="3756" spc="-10" smtClean="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504" spc="-10" smtClean="0">
                <a:solidFill>
                  <a:srgbClr val="4D1C65"/>
                </a:solidFill>
                <a:latin typeface="Arial"/>
                <a:cs typeface="Arial"/>
              </a:rPr>
              <a:t> Confirm tracking code has been verified</a:t>
            </a:r>
          </a:p>
          <a:p>
            <a:pPr>
              <a:lnSpc>
                <a:spcPts val="3045"/>
              </a:lnSpc>
            </a:pPr>
            <a:endParaRPr lang="en-CA" sz="2668">
              <a:solidFill>
                <a:srgbClr val="000000"/>
              </a:solidFill>
            </a:endParaRPr>
          </a:p>
        </p:txBody>
      </p:sp>
      <p:sp>
        <p:nvSpPr>
          <p:cNvPr id="12" name="TextBox 12"/>
          <p:cNvSpPr txBox="1"/>
          <p:nvPr/>
        </p:nvSpPr>
        <p:spPr>
          <a:xfrm>
            <a:off x="1511300" y="6172200"/>
            <a:ext cx="9169400" cy="317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955"/>
              </a:lnSpc>
            </a:pPr>
            <a:r>
              <a:rPr lang="en-CA" sz="1620" spc="-10" dirty="0" smtClean="0">
                <a:solidFill>
                  <a:srgbClr val="000000"/>
                </a:solidFill>
                <a:latin typeface="Arial"/>
                <a:cs typeface="Arial"/>
              </a:rPr>
              <a:t>data starts to gather (real time report displayed immediately, others may take &lt;24 hours)</a:t>
            </a:r>
          </a:p>
          <a:p>
            <a:pPr>
              <a:lnSpc>
                <a:spcPts val="1955"/>
              </a:lnSpc>
            </a:pPr>
            <a:endParaRPr lang="en-CA" sz="1705" dirty="0">
              <a:solidFill>
                <a:srgbClr val="000000"/>
              </a:solidFill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1130300" y="7213600"/>
            <a:ext cx="95504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35"/>
              </a:lnSpc>
            </a:pPr>
            <a:r>
              <a:rPr lang="en-CA" sz="1178" spc="-10" smtClean="0">
                <a:solidFill>
                  <a:srgbClr val="000000"/>
                </a:solidFill>
                <a:latin typeface="Arial"/>
                <a:cs typeface="Arial"/>
              </a:rPr>
              <a:t>http://support.google.com/analytics/bin/answer.py?hl=en-GB&amp;answer=1008080</a:t>
            </a:r>
          </a:p>
          <a:p>
            <a:pPr>
              <a:lnSpc>
                <a:spcPts val="1435"/>
              </a:lnSpc>
            </a:pPr>
            <a:endParaRPr lang="en-CA" sz="124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487"/>
            <a:ext cx="10680700" cy="7534841"/>
          </a:xfrm>
          <a:prstGeom prst="rect">
            <a:avLst/>
          </a:prstGeom>
        </p:spPr>
      </p:pic>
      <p:sp>
        <p:nvSpPr>
          <p:cNvPr id="8" name="TextBox 2"/>
          <p:cNvSpPr txBox="1"/>
          <p:nvPr/>
        </p:nvSpPr>
        <p:spPr>
          <a:xfrm>
            <a:off x="1293862" y="448460"/>
            <a:ext cx="2675756" cy="3586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78"/>
              </a:lnSpc>
            </a:pPr>
            <a:r>
              <a:rPr lang="en-CA" sz="1109" spc="-20">
                <a:solidFill>
                  <a:srgbClr val="3A0E56"/>
                </a:solidFill>
                <a:latin typeface="Arial"/>
                <a:cs typeface="Arial"/>
              </a:rPr>
              <a:t>Getting the most from your Google Analytics</a:t>
            </a:r>
          </a:p>
          <a:p>
            <a:pPr>
              <a:lnSpc>
                <a:spcPts val="1378"/>
              </a:lnSpc>
            </a:pPr>
            <a:endParaRPr lang="en-CA" sz="1192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281177" y="1412513"/>
            <a:ext cx="3592546" cy="102470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960"/>
              </a:lnSpc>
            </a:pPr>
            <a:r>
              <a:rPr lang="en-CA" sz="3197" b="1" spc="-20">
                <a:solidFill>
                  <a:srgbClr val="4D1C65"/>
                </a:solidFill>
                <a:latin typeface="Arial Bold"/>
                <a:cs typeface="Arial Bold"/>
              </a:rPr>
              <a:t>Suggested actions</a:t>
            </a:r>
          </a:p>
          <a:p>
            <a:pPr>
              <a:lnSpc>
                <a:spcPts val="3960"/>
              </a:lnSpc>
            </a:pPr>
            <a:endParaRPr lang="en-CA" sz="3428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281176" y="3239141"/>
            <a:ext cx="7851790" cy="1037512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697"/>
              </a:lnSpc>
              <a:tabLst>
                <a:tab pos="380543" algn="l"/>
              </a:tabLst>
            </a:pPr>
            <a:r>
              <a:rPr lang="en-CA" sz="3534" spc="-1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356" spc="-10">
                <a:solidFill>
                  <a:srgbClr val="4D1C65"/>
                </a:solidFill>
                <a:latin typeface="Arial"/>
                <a:cs typeface="Arial"/>
              </a:rPr>
              <a:t> Use advanced (or set up your own) segments to compare</a:t>
            </a:r>
            <a:r>
              <a:rPr lang="en-CA" sz="2533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533">
                <a:solidFill>
                  <a:srgbClr val="000000"/>
                </a:solidFill>
                <a:latin typeface="Times New Roman"/>
              </a:rPr>
            </a:br>
            <a:r>
              <a:rPr lang="en-CA" sz="2356" spc="-10">
                <a:solidFill>
                  <a:srgbClr val="4D1C65"/>
                </a:solidFill>
                <a:latin typeface="Arial"/>
                <a:cs typeface="Arial"/>
              </a:rPr>
              <a:t>	data side-by-side</a:t>
            </a:r>
          </a:p>
          <a:p>
            <a:pPr>
              <a:lnSpc>
                <a:spcPts val="2697"/>
              </a:lnSpc>
            </a:pPr>
            <a:endParaRPr lang="en-CA" sz="2533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281177" y="3974867"/>
            <a:ext cx="6214826" cy="74291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926"/>
              </a:lnSpc>
            </a:pPr>
            <a:r>
              <a:rPr lang="en-CA" sz="3534" spc="-1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356" spc="-10">
                <a:solidFill>
                  <a:srgbClr val="4D1C65"/>
                </a:solidFill>
                <a:latin typeface="Arial"/>
                <a:cs typeface="Arial"/>
              </a:rPr>
              <a:t> Make use of selectors to visualise data better</a:t>
            </a:r>
          </a:p>
          <a:p>
            <a:pPr>
              <a:lnSpc>
                <a:spcPts val="2926"/>
              </a:lnSpc>
            </a:pPr>
            <a:endParaRPr lang="en-CA" sz="2560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281177" y="4406154"/>
            <a:ext cx="7643007" cy="1037512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697"/>
              </a:lnSpc>
              <a:tabLst>
                <a:tab pos="380543" algn="l"/>
              </a:tabLst>
            </a:pPr>
            <a:r>
              <a:rPr lang="en-CA" sz="3534" spc="-1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356" spc="-10">
                <a:solidFill>
                  <a:srgbClr val="4D1C65"/>
                </a:solidFill>
                <a:latin typeface="Arial"/>
                <a:cs typeface="Arial"/>
              </a:rPr>
              <a:t> Add annotations to remind you of variations of activity or</a:t>
            </a:r>
            <a:r>
              <a:rPr lang="en-CA" sz="2533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533">
                <a:solidFill>
                  <a:srgbClr val="000000"/>
                </a:solidFill>
                <a:latin typeface="Times New Roman"/>
              </a:rPr>
            </a:br>
            <a:r>
              <a:rPr lang="en-CA" sz="2356" spc="-10">
                <a:solidFill>
                  <a:srgbClr val="4D1C65"/>
                </a:solidFill>
                <a:latin typeface="Arial"/>
                <a:cs typeface="Arial"/>
              </a:rPr>
              <a:t>	site enhancements</a:t>
            </a:r>
          </a:p>
          <a:p>
            <a:pPr>
              <a:lnSpc>
                <a:spcPts val="2697"/>
              </a:lnSpc>
            </a:pPr>
            <a:endParaRPr lang="en-CA" sz="2533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281177" y="5129194"/>
            <a:ext cx="8811701" cy="1115690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926"/>
              </a:lnSpc>
            </a:pPr>
            <a:r>
              <a:rPr lang="en-CA" sz="3534" spc="-10" dirty="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356" spc="-10" dirty="0">
                <a:solidFill>
                  <a:srgbClr val="4D1C65"/>
                </a:solidFill>
                <a:latin typeface="Arial"/>
                <a:cs typeface="Arial"/>
              </a:rPr>
              <a:t> Use profiles to filter </a:t>
            </a:r>
            <a:r>
              <a:rPr lang="en-CA" sz="2356" spc="-10" dirty="0" smtClean="0">
                <a:solidFill>
                  <a:srgbClr val="4D1C65"/>
                </a:solidFill>
                <a:latin typeface="Arial"/>
                <a:cs typeface="Arial"/>
              </a:rPr>
              <a:t>traffic (esp. for administrators, so that academics can see their own pages)</a:t>
            </a:r>
            <a:endParaRPr lang="en-CA" sz="2356" spc="-10" dirty="0">
              <a:solidFill>
                <a:srgbClr val="4D1C65"/>
              </a:solidFill>
              <a:latin typeface="Arial"/>
              <a:cs typeface="Arial"/>
            </a:endParaRPr>
          </a:p>
          <a:p>
            <a:pPr>
              <a:lnSpc>
                <a:spcPts val="2926"/>
              </a:lnSpc>
            </a:pPr>
            <a:endParaRPr lang="en-CA" sz="2573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5122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487"/>
            <a:ext cx="10680700" cy="7534841"/>
          </a:xfrm>
          <a:prstGeom prst="rect">
            <a:avLst/>
          </a:prstGeom>
        </p:spPr>
      </p:pic>
      <p:sp>
        <p:nvSpPr>
          <p:cNvPr id="8" name="TextBox 2"/>
          <p:cNvSpPr txBox="1"/>
          <p:nvPr/>
        </p:nvSpPr>
        <p:spPr>
          <a:xfrm>
            <a:off x="1293862" y="448460"/>
            <a:ext cx="2675756" cy="3586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78"/>
              </a:lnSpc>
            </a:pPr>
            <a:r>
              <a:rPr lang="en-CA" sz="1109" spc="-20">
                <a:solidFill>
                  <a:srgbClr val="3A0E56"/>
                </a:solidFill>
                <a:latin typeface="Arial"/>
                <a:cs typeface="Arial"/>
              </a:rPr>
              <a:t>Getting the most from your Google Analytics</a:t>
            </a:r>
          </a:p>
          <a:p>
            <a:pPr>
              <a:lnSpc>
                <a:spcPts val="1378"/>
              </a:lnSpc>
            </a:pPr>
            <a:endParaRPr lang="en-CA" sz="1192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281177" y="1412513"/>
            <a:ext cx="7835011" cy="102470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960"/>
              </a:lnSpc>
            </a:pPr>
            <a:r>
              <a:rPr lang="en-CA" sz="3197" b="1" spc="-20">
                <a:solidFill>
                  <a:srgbClr val="4D1C65"/>
                </a:solidFill>
                <a:latin typeface="Arial Bold"/>
                <a:cs typeface="Arial Bold"/>
              </a:rPr>
              <a:t>Getting the most out of Google Analytics</a:t>
            </a:r>
          </a:p>
          <a:p>
            <a:pPr>
              <a:lnSpc>
                <a:spcPts val="3960"/>
              </a:lnSpc>
            </a:pPr>
            <a:endParaRPr lang="en-CA" sz="3428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281177" y="3378676"/>
            <a:ext cx="2362134" cy="76852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986"/>
              </a:lnSpc>
            </a:pPr>
            <a:r>
              <a:rPr lang="en-CA" sz="380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533">
                <a:solidFill>
                  <a:srgbClr val="4D1C65"/>
                </a:solidFill>
                <a:latin typeface="Arial"/>
                <a:cs typeface="Arial"/>
              </a:rPr>
              <a:t> Minimise effort</a:t>
            </a:r>
          </a:p>
          <a:p>
            <a:pPr>
              <a:lnSpc>
                <a:spcPts val="2986"/>
              </a:lnSpc>
            </a:pPr>
            <a:endParaRPr lang="en-CA" sz="2608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661725" y="3733853"/>
            <a:ext cx="4645749" cy="96066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497"/>
              </a:lnSpc>
            </a:pPr>
            <a:r>
              <a:rPr lang="en-CA" sz="1524" spc="-10">
                <a:solidFill>
                  <a:srgbClr val="000000"/>
                </a:solidFill>
                <a:latin typeface="Arial"/>
                <a:cs typeface="Arial"/>
              </a:rPr>
              <a:t>Use the </a:t>
            </a:r>
            <a:r>
              <a:rPr lang="en-CA" sz="1524" i="1" spc="-10">
                <a:solidFill>
                  <a:srgbClr val="000000"/>
                </a:solidFill>
                <a:latin typeface="Arial Italic"/>
                <a:cs typeface="Arial Italic"/>
              </a:rPr>
              <a:t>dashboards</a:t>
            </a:r>
            <a:r>
              <a:rPr lang="en-CA" sz="1524" spc="-10">
                <a:solidFill>
                  <a:srgbClr val="000000"/>
                </a:solidFill>
                <a:latin typeface="Arial"/>
                <a:cs typeface="Arial"/>
              </a:rPr>
              <a:t> to group together relevant reports</a:t>
            </a:r>
            <a:r>
              <a:rPr lang="en-CA" sz="1639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639">
                <a:solidFill>
                  <a:srgbClr val="000000"/>
                </a:solidFill>
                <a:latin typeface="Times New Roman"/>
              </a:rPr>
            </a:br>
            <a:r>
              <a:rPr lang="en-CA" sz="1524" spc="-10">
                <a:solidFill>
                  <a:srgbClr val="000000"/>
                </a:solidFill>
                <a:latin typeface="Arial"/>
                <a:cs typeface="Arial"/>
              </a:rPr>
              <a:t>Schedule emails to key staff</a:t>
            </a:r>
          </a:p>
          <a:p>
            <a:pPr>
              <a:lnSpc>
                <a:spcPts val="2497"/>
              </a:lnSpc>
            </a:pPr>
            <a:endParaRPr lang="en-CA" sz="1639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661725" y="4368099"/>
            <a:ext cx="2041721" cy="999086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597"/>
              </a:lnSpc>
            </a:pPr>
            <a:r>
              <a:rPr lang="en-CA" sz="1524" spc="-20">
                <a:solidFill>
                  <a:srgbClr val="000000"/>
                </a:solidFill>
                <a:latin typeface="Arial"/>
                <a:cs typeface="Arial"/>
              </a:rPr>
              <a:t>Create your own reports</a:t>
            </a:r>
            <a:r>
              <a:rPr lang="en-CA" sz="1639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639">
                <a:solidFill>
                  <a:srgbClr val="000000"/>
                </a:solidFill>
                <a:latin typeface="Times New Roman"/>
              </a:rPr>
            </a:br>
            <a:r>
              <a:rPr lang="en-CA" sz="1524" spc="-20">
                <a:solidFill>
                  <a:srgbClr val="000000"/>
                </a:solidFill>
                <a:latin typeface="Arial"/>
                <a:cs typeface="Arial"/>
              </a:rPr>
              <a:t>Use </a:t>
            </a:r>
            <a:r>
              <a:rPr lang="en-CA" sz="1524" i="1" spc="-20">
                <a:solidFill>
                  <a:srgbClr val="000000"/>
                </a:solidFill>
                <a:latin typeface="Arial Italic"/>
                <a:cs typeface="Arial Italic"/>
              </a:rPr>
              <a:t>shortcuts</a:t>
            </a:r>
          </a:p>
          <a:p>
            <a:pPr>
              <a:lnSpc>
                <a:spcPts val="2597"/>
              </a:lnSpc>
            </a:pPr>
            <a:endParaRPr lang="en-CA" sz="1639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661724" y="5078455"/>
            <a:ext cx="2445326" cy="48673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93"/>
              </a:lnSpc>
            </a:pPr>
            <a:r>
              <a:rPr lang="en-CA" sz="1524" spc="-20">
                <a:solidFill>
                  <a:srgbClr val="000000"/>
                </a:solidFill>
                <a:latin typeface="Arial"/>
                <a:cs typeface="Arial"/>
              </a:rPr>
              <a:t>Consider using </a:t>
            </a:r>
            <a:r>
              <a:rPr lang="en-CA" sz="1524" i="1" spc="-20">
                <a:solidFill>
                  <a:srgbClr val="000000"/>
                </a:solidFill>
                <a:latin typeface="Arial Italic"/>
                <a:cs typeface="Arial Italic"/>
              </a:rPr>
              <a:t>Share Assets</a:t>
            </a:r>
          </a:p>
          <a:p>
            <a:pPr>
              <a:lnSpc>
                <a:spcPts val="1893"/>
              </a:lnSpc>
            </a:pPr>
            <a:endParaRPr lang="en-CA" sz="1639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8076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487"/>
            <a:ext cx="10680700" cy="7534841"/>
          </a:xfrm>
          <a:prstGeom prst="rect">
            <a:avLst/>
          </a:prstGeom>
        </p:spPr>
      </p:pic>
      <p:sp>
        <p:nvSpPr>
          <p:cNvPr id="13" name="TextBox 2"/>
          <p:cNvSpPr txBox="1"/>
          <p:nvPr/>
        </p:nvSpPr>
        <p:spPr>
          <a:xfrm>
            <a:off x="1293862" y="448460"/>
            <a:ext cx="2675756" cy="3586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78"/>
              </a:lnSpc>
            </a:pPr>
            <a:r>
              <a:rPr lang="en-CA" sz="1109" spc="-20">
                <a:solidFill>
                  <a:srgbClr val="3A0E56"/>
                </a:solidFill>
                <a:latin typeface="Arial"/>
                <a:cs typeface="Arial"/>
              </a:rPr>
              <a:t>Getting the most from your Google Analytics</a:t>
            </a:r>
          </a:p>
          <a:p>
            <a:pPr>
              <a:lnSpc>
                <a:spcPts val="1378"/>
              </a:lnSpc>
            </a:pPr>
            <a:endParaRPr lang="en-CA" sz="1192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281176" y="1412513"/>
            <a:ext cx="2339207" cy="102470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960"/>
              </a:lnSpc>
            </a:pPr>
            <a:r>
              <a:rPr lang="en-CA" sz="3197" b="1" spc="-20">
                <a:solidFill>
                  <a:srgbClr val="4D1C65"/>
                </a:solidFill>
                <a:latin typeface="Arial Bold"/>
                <a:cs typeface="Arial Bold"/>
              </a:rPr>
              <a:t>Dashboards</a:t>
            </a:r>
          </a:p>
          <a:p>
            <a:pPr>
              <a:lnSpc>
                <a:spcPts val="3960"/>
              </a:lnSpc>
            </a:pPr>
            <a:endParaRPr lang="en-CA" sz="3428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281177" y="2655635"/>
            <a:ext cx="6929238" cy="74291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926"/>
              </a:lnSpc>
            </a:pPr>
            <a:r>
              <a:rPr lang="en-CA" sz="3534" spc="-1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356" spc="-10">
                <a:solidFill>
                  <a:srgbClr val="4D1C65"/>
                </a:solidFill>
                <a:latin typeface="Arial"/>
                <a:cs typeface="Arial"/>
              </a:rPr>
              <a:t> Lets you display various statistics on a single page</a:t>
            </a:r>
          </a:p>
          <a:p>
            <a:pPr>
              <a:lnSpc>
                <a:spcPts val="2926"/>
              </a:lnSpc>
            </a:pPr>
            <a:endParaRPr lang="en-CA" sz="2557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661724" y="3061553"/>
            <a:ext cx="5025211" cy="48673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93"/>
              </a:lnSpc>
            </a:pPr>
            <a:r>
              <a:rPr lang="en-CA" sz="1524" spc="-10">
                <a:solidFill>
                  <a:srgbClr val="000000"/>
                </a:solidFill>
                <a:latin typeface="Arial"/>
                <a:cs typeface="Arial"/>
              </a:rPr>
              <a:t>allowing you to monitor a number of different areas at once</a:t>
            </a:r>
          </a:p>
          <a:p>
            <a:pPr>
              <a:lnSpc>
                <a:spcPts val="1893"/>
              </a:lnSpc>
            </a:pPr>
            <a:endParaRPr lang="en-CA" sz="1639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281177" y="3404045"/>
            <a:ext cx="6276308" cy="74291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926"/>
              </a:lnSpc>
            </a:pPr>
            <a:r>
              <a:rPr lang="en-CA" sz="3610" spc="-1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406" spc="-10">
                <a:solidFill>
                  <a:srgbClr val="4D1C65"/>
                </a:solidFill>
                <a:latin typeface="Arial"/>
                <a:cs typeface="Arial"/>
              </a:rPr>
              <a:t> Default dashboard consists of seven </a:t>
            </a:r>
            <a:r>
              <a:rPr lang="en-CA" sz="2406" i="1" spc="-10">
                <a:solidFill>
                  <a:srgbClr val="4D1C65"/>
                </a:solidFill>
                <a:latin typeface="Arial Italic"/>
                <a:cs typeface="Arial Italic"/>
              </a:rPr>
              <a:t>widgets</a:t>
            </a:r>
          </a:p>
          <a:p>
            <a:pPr>
              <a:lnSpc>
                <a:spcPts val="2926"/>
              </a:lnSpc>
            </a:pPr>
            <a:endParaRPr lang="en-CA" sz="2561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661725" y="3784592"/>
            <a:ext cx="7754059" cy="845381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197"/>
              </a:lnSpc>
            </a:pPr>
            <a:r>
              <a:rPr lang="en-CA" sz="1524" spc="-20">
                <a:solidFill>
                  <a:srgbClr val="000000"/>
                </a:solidFill>
                <a:latin typeface="Arial"/>
                <a:cs typeface="Arial"/>
              </a:rPr>
              <a:t>displays dimensions and metrics e.g. Daily visits, Average time on site, Total goal conversion</a:t>
            </a:r>
            <a:r>
              <a:rPr lang="en-CA" sz="1639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639">
                <a:solidFill>
                  <a:srgbClr val="000000"/>
                </a:solidFill>
                <a:latin typeface="Times New Roman"/>
              </a:rPr>
            </a:br>
            <a:r>
              <a:rPr lang="en-CA" sz="1524" spc="-20">
                <a:solidFill>
                  <a:srgbClr val="000000"/>
                </a:solidFill>
                <a:latin typeface="Arial"/>
                <a:cs typeface="Arial"/>
              </a:rPr>
              <a:t>rate, Traffic types, Time on site by country, Conversion rate by source, Mobile visits</a:t>
            </a:r>
          </a:p>
          <a:p>
            <a:pPr>
              <a:lnSpc>
                <a:spcPts val="2197"/>
              </a:lnSpc>
            </a:pPr>
            <a:endParaRPr lang="en-CA" sz="1639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1281177" y="4431524"/>
            <a:ext cx="8253282" cy="74291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926"/>
              </a:lnSpc>
            </a:pPr>
            <a:r>
              <a:rPr lang="en-CA" sz="3610" spc="-1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406" spc="-10">
                <a:solidFill>
                  <a:srgbClr val="4D1C65"/>
                </a:solidFill>
                <a:latin typeface="Arial"/>
                <a:cs typeface="Arial"/>
              </a:rPr>
              <a:t> Add/edit/delete a widget in a format and data of your choice</a:t>
            </a:r>
          </a:p>
          <a:p>
            <a:pPr>
              <a:lnSpc>
                <a:spcPts val="2926"/>
              </a:lnSpc>
            </a:pPr>
            <a:endParaRPr lang="en-CA" sz="2554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1661724" y="4850126"/>
            <a:ext cx="2656543" cy="48673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93"/>
              </a:lnSpc>
            </a:pPr>
            <a:r>
              <a:rPr lang="en-CA" sz="1524" spc="-10">
                <a:solidFill>
                  <a:srgbClr val="000000"/>
                </a:solidFill>
                <a:latin typeface="Arial"/>
                <a:cs typeface="Arial"/>
              </a:rPr>
              <a:t>Metric—select individual metric</a:t>
            </a:r>
          </a:p>
          <a:p>
            <a:pPr>
              <a:lnSpc>
                <a:spcPts val="1893"/>
              </a:lnSpc>
            </a:pPr>
            <a:endParaRPr lang="en-CA" sz="1639">
              <a:solidFill>
                <a:srgbClr val="000000"/>
              </a:solidFill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1661724" y="5167249"/>
            <a:ext cx="4856134" cy="48673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93"/>
              </a:lnSpc>
            </a:pPr>
            <a:r>
              <a:rPr lang="en-CA" sz="1524" spc="-10">
                <a:solidFill>
                  <a:srgbClr val="000000"/>
                </a:solidFill>
                <a:latin typeface="Arial"/>
                <a:cs typeface="Arial"/>
              </a:rPr>
              <a:t>Pie chart—select metric, dimension and number of slices</a:t>
            </a:r>
          </a:p>
          <a:p>
            <a:pPr>
              <a:lnSpc>
                <a:spcPts val="1893"/>
              </a:lnSpc>
            </a:pPr>
            <a:endParaRPr lang="en-CA" sz="1639">
              <a:solidFill>
                <a:srgbClr val="000000"/>
              </a:solidFill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1661724" y="5420947"/>
            <a:ext cx="5481972" cy="96066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497"/>
              </a:lnSpc>
            </a:pPr>
            <a:r>
              <a:rPr lang="en-CA" sz="1524" spc="-10">
                <a:solidFill>
                  <a:srgbClr val="000000"/>
                </a:solidFill>
                <a:latin typeface="Arial"/>
                <a:cs typeface="Arial"/>
              </a:rPr>
              <a:t>Timeline—select primary metric and optional comparative metric</a:t>
            </a:r>
            <a:r>
              <a:rPr lang="en-CA" sz="1639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639">
                <a:solidFill>
                  <a:srgbClr val="000000"/>
                </a:solidFill>
                <a:latin typeface="Times New Roman"/>
              </a:rPr>
            </a:br>
            <a:r>
              <a:rPr lang="en-CA" sz="1524" spc="-10">
                <a:solidFill>
                  <a:srgbClr val="000000"/>
                </a:solidFill>
                <a:latin typeface="Arial"/>
                <a:cs typeface="Arial"/>
              </a:rPr>
              <a:t>Table—select dimensions, up to two metric &amp; number of rows</a:t>
            </a:r>
          </a:p>
          <a:p>
            <a:pPr>
              <a:lnSpc>
                <a:spcPts val="2497"/>
              </a:lnSpc>
            </a:pPr>
            <a:endParaRPr lang="en-CA" sz="1639">
              <a:solidFill>
                <a:srgbClr val="000000"/>
              </a:solidFill>
            </a:endParaRPr>
          </a:p>
        </p:txBody>
      </p:sp>
      <p:sp>
        <p:nvSpPr>
          <p:cNvPr id="12" name="TextBox 12"/>
          <p:cNvSpPr txBox="1"/>
          <p:nvPr/>
        </p:nvSpPr>
        <p:spPr>
          <a:xfrm>
            <a:off x="1293862" y="7082671"/>
            <a:ext cx="6189849" cy="3586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78"/>
              </a:lnSpc>
            </a:pPr>
            <a:r>
              <a:rPr lang="en-CA" sz="1133" spc="-10">
                <a:solidFill>
                  <a:srgbClr val="000000"/>
                </a:solidFill>
                <a:latin typeface="Arial"/>
                <a:cs typeface="Arial"/>
              </a:rPr>
              <a:t>https://support.google.com/analytics/bin/answer.py?hl=en&amp;answer=1068216&amp;topic=1068215&amp;rd=1</a:t>
            </a:r>
          </a:p>
          <a:p>
            <a:pPr>
              <a:lnSpc>
                <a:spcPts val="1378"/>
              </a:lnSpc>
            </a:pPr>
            <a:endParaRPr lang="en-CA" sz="1192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327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487"/>
            <a:ext cx="10680700" cy="7534841"/>
          </a:xfrm>
          <a:prstGeom prst="rect">
            <a:avLst/>
          </a:prstGeom>
        </p:spPr>
      </p:pic>
      <p:sp>
        <p:nvSpPr>
          <p:cNvPr id="10" name="TextBox 2"/>
          <p:cNvSpPr txBox="1"/>
          <p:nvPr/>
        </p:nvSpPr>
        <p:spPr>
          <a:xfrm>
            <a:off x="1293862" y="448460"/>
            <a:ext cx="2675756" cy="3586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78"/>
              </a:lnSpc>
            </a:pPr>
            <a:r>
              <a:rPr lang="en-CA" sz="1109" spc="-20">
                <a:solidFill>
                  <a:srgbClr val="3A0E56"/>
                </a:solidFill>
                <a:latin typeface="Arial"/>
                <a:cs typeface="Arial"/>
              </a:rPr>
              <a:t>Getting the most from your Google Analytics</a:t>
            </a:r>
          </a:p>
          <a:p>
            <a:pPr>
              <a:lnSpc>
                <a:spcPts val="1378"/>
              </a:lnSpc>
            </a:pPr>
            <a:endParaRPr lang="en-CA" sz="1192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281176" y="1412513"/>
            <a:ext cx="2339207" cy="102470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960"/>
              </a:lnSpc>
            </a:pPr>
            <a:r>
              <a:rPr lang="en-CA" sz="3197" b="1" spc="-20">
                <a:solidFill>
                  <a:srgbClr val="4D1C65"/>
                </a:solidFill>
                <a:latin typeface="Arial Bold"/>
                <a:cs typeface="Arial Bold"/>
              </a:rPr>
              <a:t>Dashboards</a:t>
            </a:r>
          </a:p>
          <a:p>
            <a:pPr>
              <a:lnSpc>
                <a:spcPts val="3960"/>
              </a:lnSpc>
            </a:pPr>
            <a:endParaRPr lang="en-CA" sz="3428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281177" y="2795169"/>
            <a:ext cx="8232532" cy="1037512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697"/>
              </a:lnSpc>
              <a:tabLst>
                <a:tab pos="380543" algn="l"/>
              </a:tabLst>
            </a:pPr>
            <a:r>
              <a:rPr lang="en-CA" sz="3534" spc="-2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356" spc="-20">
                <a:solidFill>
                  <a:srgbClr val="4D1C65"/>
                </a:solidFill>
                <a:latin typeface="Arial"/>
                <a:cs typeface="Arial"/>
              </a:rPr>
              <a:t> Use ‘ADD TO DASHBOARD’ at the top of any report to add it</a:t>
            </a:r>
            <a:r>
              <a:rPr lang="en-CA" sz="2533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533">
                <a:solidFill>
                  <a:srgbClr val="000000"/>
                </a:solidFill>
                <a:latin typeface="Times New Roman"/>
              </a:rPr>
            </a:br>
            <a:r>
              <a:rPr lang="en-CA" sz="2356" spc="-20">
                <a:solidFill>
                  <a:srgbClr val="4D1C65"/>
                </a:solidFill>
                <a:latin typeface="Arial"/>
                <a:cs typeface="Arial"/>
              </a:rPr>
              <a:t>	to a specific report</a:t>
            </a:r>
          </a:p>
          <a:p>
            <a:pPr>
              <a:lnSpc>
                <a:spcPts val="2697"/>
              </a:lnSpc>
            </a:pPr>
            <a:endParaRPr lang="en-CA" sz="2533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281177" y="3556264"/>
            <a:ext cx="8130702" cy="1037512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697"/>
              </a:lnSpc>
              <a:tabLst>
                <a:tab pos="380543" algn="l"/>
              </a:tabLst>
            </a:pPr>
            <a:r>
              <a:rPr lang="en-CA" sz="3534" spc="-1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356" spc="-10">
                <a:solidFill>
                  <a:srgbClr val="4D1C65"/>
                </a:solidFill>
                <a:latin typeface="Arial"/>
                <a:cs typeface="Arial"/>
              </a:rPr>
              <a:t> When dashboard is created, only visible in the user account</a:t>
            </a:r>
            <a:r>
              <a:rPr lang="en-CA" sz="2533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533">
                <a:solidFill>
                  <a:srgbClr val="000000"/>
                </a:solidFill>
                <a:latin typeface="Times New Roman"/>
              </a:rPr>
            </a:br>
            <a:r>
              <a:rPr lang="en-CA" sz="2356" spc="-10">
                <a:solidFill>
                  <a:srgbClr val="4D1C65"/>
                </a:solidFill>
                <a:latin typeface="Arial"/>
                <a:cs typeface="Arial"/>
              </a:rPr>
              <a:t>	in which it was created</a:t>
            </a:r>
          </a:p>
          <a:p>
            <a:pPr>
              <a:lnSpc>
                <a:spcPts val="2697"/>
              </a:lnSpc>
            </a:pPr>
            <a:endParaRPr lang="en-CA" sz="2533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281177" y="4317359"/>
            <a:ext cx="8102523" cy="999086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597"/>
              </a:lnSpc>
              <a:tabLst>
                <a:tab pos="380543" algn="l"/>
              </a:tabLst>
            </a:pPr>
            <a:r>
              <a:rPr lang="en-CA" sz="3534" spc="-1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356" spc="-10">
                <a:solidFill>
                  <a:srgbClr val="4D1C65"/>
                </a:solidFill>
                <a:latin typeface="Arial"/>
                <a:cs typeface="Arial"/>
              </a:rPr>
              <a:t> Can email dashboard configuration with others—to be used</a:t>
            </a:r>
            <a:r>
              <a:rPr lang="en-CA" sz="2533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533">
                <a:solidFill>
                  <a:srgbClr val="000000"/>
                </a:solidFill>
                <a:latin typeface="Times New Roman"/>
              </a:rPr>
            </a:br>
            <a:r>
              <a:rPr lang="en-CA" sz="2356" spc="-10">
                <a:solidFill>
                  <a:srgbClr val="4D1C65"/>
                </a:solidFill>
                <a:latin typeface="Arial"/>
                <a:cs typeface="Arial"/>
              </a:rPr>
              <a:t>	on data for other web properties</a:t>
            </a:r>
          </a:p>
          <a:p>
            <a:pPr>
              <a:lnSpc>
                <a:spcPts val="2597"/>
              </a:lnSpc>
            </a:pPr>
            <a:endParaRPr lang="en-CA" sz="2533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661724" y="5040400"/>
            <a:ext cx="2038840" cy="48673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93"/>
              </a:lnSpc>
            </a:pPr>
            <a:r>
              <a:rPr lang="en-CA" sz="1524" spc="-10">
                <a:solidFill>
                  <a:srgbClr val="000000"/>
                </a:solidFill>
                <a:latin typeface="Arial"/>
                <a:cs typeface="Arial"/>
              </a:rPr>
              <a:t>social media dashboard</a:t>
            </a:r>
          </a:p>
          <a:p>
            <a:pPr>
              <a:lnSpc>
                <a:spcPts val="1893"/>
              </a:lnSpc>
            </a:pPr>
            <a:endParaRPr lang="en-CA" sz="1639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1661724" y="5370208"/>
            <a:ext cx="1438108" cy="48673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93"/>
              </a:lnSpc>
            </a:pPr>
            <a:r>
              <a:rPr lang="en-CA" sz="1524" spc="-10">
                <a:solidFill>
                  <a:srgbClr val="000000"/>
                </a:solidFill>
                <a:latin typeface="Arial"/>
                <a:cs typeface="Arial"/>
              </a:rPr>
              <a:t>site performance</a:t>
            </a:r>
          </a:p>
          <a:p>
            <a:pPr>
              <a:lnSpc>
                <a:spcPts val="1893"/>
              </a:lnSpc>
            </a:pPr>
            <a:endParaRPr lang="en-CA" sz="1639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1293862" y="7082671"/>
            <a:ext cx="3736966" cy="3586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78"/>
              </a:lnSpc>
            </a:pPr>
            <a:r>
              <a:rPr lang="en-CA" sz="1133" spc="-10">
                <a:solidFill>
                  <a:srgbClr val="000000"/>
                </a:solidFill>
                <a:latin typeface="Arial"/>
                <a:cs typeface="Arial"/>
              </a:rPr>
              <a:t>http://www.google.com/analytics/learn/solutions-gallery.html</a:t>
            </a:r>
          </a:p>
          <a:p>
            <a:pPr>
              <a:lnSpc>
                <a:spcPts val="1378"/>
              </a:lnSpc>
            </a:pPr>
            <a:endParaRPr lang="en-CA" sz="1192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8045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487"/>
            <a:ext cx="10680700" cy="7534841"/>
          </a:xfrm>
          <a:prstGeom prst="rect">
            <a:avLst/>
          </a:prstGeom>
        </p:spPr>
      </p:pic>
      <p:sp>
        <p:nvSpPr>
          <p:cNvPr id="7" name="TextBox 2"/>
          <p:cNvSpPr txBox="1"/>
          <p:nvPr/>
        </p:nvSpPr>
        <p:spPr>
          <a:xfrm>
            <a:off x="1293862" y="448460"/>
            <a:ext cx="2675756" cy="3586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78"/>
              </a:lnSpc>
            </a:pPr>
            <a:r>
              <a:rPr lang="en-CA" sz="1109" spc="-20">
                <a:solidFill>
                  <a:srgbClr val="3A0E56"/>
                </a:solidFill>
                <a:latin typeface="Arial"/>
                <a:cs typeface="Arial"/>
              </a:rPr>
              <a:t>Getting the most from your Google Analytics</a:t>
            </a:r>
          </a:p>
          <a:p>
            <a:pPr>
              <a:lnSpc>
                <a:spcPts val="1378"/>
              </a:lnSpc>
            </a:pPr>
            <a:endParaRPr lang="en-CA" sz="1192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281176" y="1412513"/>
            <a:ext cx="2339207" cy="101189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895"/>
              </a:lnSpc>
            </a:pPr>
            <a:r>
              <a:rPr lang="en-CA" sz="3197" b="1" spc="-20">
                <a:solidFill>
                  <a:srgbClr val="4D1C65"/>
                </a:solidFill>
                <a:latin typeface="Arial Bold"/>
                <a:cs typeface="Arial Bold"/>
              </a:rPr>
              <a:t>Dashboards</a:t>
            </a:r>
          </a:p>
          <a:p>
            <a:pPr>
              <a:lnSpc>
                <a:spcPts val="3960"/>
              </a:lnSpc>
            </a:pPr>
            <a:endParaRPr lang="en-CA" sz="3428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900629" y="2084814"/>
            <a:ext cx="1469490" cy="576396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indent="7935">
              <a:lnSpc>
                <a:spcPts val="1498"/>
              </a:lnSpc>
            </a:pPr>
            <a:r>
              <a:rPr lang="en-CA" sz="1247" spc="-20">
                <a:solidFill>
                  <a:srgbClr val="000000"/>
                </a:solidFill>
                <a:latin typeface="Arial"/>
                <a:cs typeface="Arial"/>
              </a:rPr>
              <a:t>create and customise</a:t>
            </a:r>
            <a:r>
              <a:rPr lang="en-CA" sz="134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340">
                <a:solidFill>
                  <a:srgbClr val="000000"/>
                </a:solidFill>
                <a:latin typeface="Times New Roman"/>
              </a:rPr>
            </a:br>
            <a:r>
              <a:rPr lang="en-CA" sz="1247" spc="-20">
                <a:solidFill>
                  <a:srgbClr val="000000"/>
                </a:solidFill>
                <a:latin typeface="Arial"/>
                <a:cs typeface="Arial"/>
              </a:rPr>
              <a:t>a dashboard</a:t>
            </a:r>
          </a:p>
          <a:p>
            <a:pPr>
              <a:lnSpc>
                <a:spcPts val="1488"/>
              </a:lnSpc>
            </a:pPr>
            <a:endParaRPr lang="en-CA" sz="134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8118347" y="1311034"/>
            <a:ext cx="1258784" cy="38426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98"/>
              </a:lnSpc>
            </a:pPr>
            <a:r>
              <a:rPr lang="en-CA" sz="1247" spc="-10">
                <a:solidFill>
                  <a:srgbClr val="000000"/>
                </a:solidFill>
                <a:latin typeface="Arial"/>
                <a:cs typeface="Arial"/>
              </a:rPr>
              <a:t>select title to go to</a:t>
            </a:r>
          </a:p>
          <a:p>
            <a:pPr>
              <a:lnSpc>
                <a:spcPts val="1548"/>
              </a:lnSpc>
            </a:pPr>
            <a:endParaRPr lang="en-CA" sz="1340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7864649" y="1501308"/>
            <a:ext cx="1987284" cy="576396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98"/>
              </a:lnSpc>
              <a:tabLst>
                <a:tab pos="241010" algn="l"/>
              </a:tabLst>
            </a:pPr>
            <a:r>
              <a:rPr lang="en-CA" sz="1247" spc="-10">
                <a:solidFill>
                  <a:srgbClr val="000000"/>
                </a:solidFill>
                <a:latin typeface="Arial"/>
                <a:cs typeface="Arial"/>
              </a:rPr>
              <a:t>report, hover over title to see</a:t>
            </a:r>
            <a:r>
              <a:rPr lang="en-CA" sz="134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340">
                <a:solidFill>
                  <a:srgbClr val="000000"/>
                </a:solidFill>
                <a:latin typeface="Times New Roman"/>
              </a:rPr>
            </a:br>
            <a:r>
              <a:rPr lang="en-CA" sz="1247" spc="-10">
                <a:solidFill>
                  <a:srgbClr val="000000"/>
                </a:solidFill>
                <a:latin typeface="Arial"/>
                <a:cs typeface="Arial"/>
              </a:rPr>
              <a:t>	icons to edit or delete</a:t>
            </a:r>
          </a:p>
          <a:p>
            <a:pPr>
              <a:lnSpc>
                <a:spcPts val="1483"/>
              </a:lnSpc>
            </a:pPr>
            <a:endParaRPr lang="en-CA" sz="134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5433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487"/>
            <a:ext cx="10680700" cy="7534841"/>
          </a:xfrm>
          <a:prstGeom prst="rect">
            <a:avLst/>
          </a:prstGeom>
        </p:spPr>
      </p:pic>
      <p:sp>
        <p:nvSpPr>
          <p:cNvPr id="9" name="TextBox 2"/>
          <p:cNvSpPr txBox="1"/>
          <p:nvPr/>
        </p:nvSpPr>
        <p:spPr>
          <a:xfrm>
            <a:off x="1293862" y="448460"/>
            <a:ext cx="2675756" cy="3586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78"/>
              </a:lnSpc>
            </a:pPr>
            <a:r>
              <a:rPr lang="en-CA" sz="1109" spc="-20">
                <a:solidFill>
                  <a:srgbClr val="3A0E56"/>
                </a:solidFill>
                <a:latin typeface="Arial"/>
                <a:cs typeface="Arial"/>
              </a:rPr>
              <a:t>Getting the most from your Google Analytics</a:t>
            </a:r>
          </a:p>
          <a:p>
            <a:pPr>
              <a:lnSpc>
                <a:spcPts val="1378"/>
              </a:lnSpc>
            </a:pPr>
            <a:endParaRPr lang="en-CA" sz="1192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281177" y="1412513"/>
            <a:ext cx="3166974" cy="102470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960"/>
              </a:lnSpc>
            </a:pPr>
            <a:r>
              <a:rPr lang="en-CA" sz="3197" b="1" spc="-20">
                <a:solidFill>
                  <a:srgbClr val="4D1C65"/>
                </a:solidFill>
                <a:latin typeface="Arial Bold"/>
                <a:cs typeface="Arial Bold"/>
              </a:rPr>
              <a:t>Schedule emails</a:t>
            </a:r>
          </a:p>
          <a:p>
            <a:pPr>
              <a:lnSpc>
                <a:spcPts val="3960"/>
              </a:lnSpc>
            </a:pPr>
            <a:endParaRPr lang="en-CA" sz="3428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281177" y="2858594"/>
            <a:ext cx="8013501" cy="1037512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697"/>
              </a:lnSpc>
              <a:tabLst>
                <a:tab pos="380543" algn="l"/>
              </a:tabLst>
            </a:pPr>
            <a:r>
              <a:rPr lang="en-CA" sz="3534" spc="-1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356" spc="-10">
                <a:solidFill>
                  <a:srgbClr val="4D1C65"/>
                </a:solidFill>
                <a:latin typeface="Arial"/>
                <a:cs typeface="Arial"/>
              </a:rPr>
              <a:t> Schedule emails containing attachments of reports to go to</a:t>
            </a:r>
            <a:r>
              <a:rPr lang="en-CA" sz="2533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533">
                <a:solidFill>
                  <a:srgbClr val="000000"/>
                </a:solidFill>
                <a:latin typeface="Times New Roman"/>
              </a:rPr>
            </a:br>
            <a:r>
              <a:rPr lang="en-CA" sz="2356" spc="-10">
                <a:solidFill>
                  <a:srgbClr val="4D1C65"/>
                </a:solidFill>
                <a:latin typeface="Arial"/>
                <a:cs typeface="Arial"/>
              </a:rPr>
              <a:t>	key staff once, daily, weekly, monthly, quarterly</a:t>
            </a:r>
          </a:p>
          <a:p>
            <a:pPr>
              <a:lnSpc>
                <a:spcPts val="2697"/>
              </a:lnSpc>
            </a:pPr>
            <a:endParaRPr lang="en-CA" sz="2533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281176" y="3594319"/>
            <a:ext cx="5652777" cy="74291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926"/>
              </a:lnSpc>
            </a:pPr>
            <a:r>
              <a:rPr lang="en-CA" sz="3534" spc="-2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356" spc="-20">
                <a:solidFill>
                  <a:srgbClr val="4D1C65"/>
                </a:solidFill>
                <a:latin typeface="Arial"/>
                <a:cs typeface="Arial"/>
              </a:rPr>
              <a:t> Different formats—CSV, TSV, Excel, PDF</a:t>
            </a:r>
          </a:p>
          <a:p>
            <a:pPr>
              <a:lnSpc>
                <a:spcPts val="2926"/>
              </a:lnSpc>
            </a:pPr>
            <a:endParaRPr lang="en-CA" sz="2565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281177" y="4000236"/>
            <a:ext cx="4539436" cy="74291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926"/>
              </a:lnSpc>
            </a:pPr>
            <a:r>
              <a:rPr lang="en-CA" sz="3534" spc="-1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356" spc="-10">
                <a:solidFill>
                  <a:srgbClr val="4D1C65"/>
                </a:solidFill>
                <a:latin typeface="Arial"/>
                <a:cs typeface="Arial"/>
              </a:rPr>
              <a:t> Select the day for report delivery</a:t>
            </a:r>
          </a:p>
          <a:p>
            <a:pPr>
              <a:lnSpc>
                <a:spcPts val="2926"/>
              </a:lnSpc>
            </a:pPr>
            <a:endParaRPr lang="en-CA" sz="2568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281176" y="4406154"/>
            <a:ext cx="5011761" cy="74291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926"/>
              </a:lnSpc>
            </a:pPr>
            <a:r>
              <a:rPr lang="en-CA" sz="3534" spc="-1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356" spc="-10">
                <a:solidFill>
                  <a:srgbClr val="4D1C65"/>
                </a:solidFill>
                <a:latin typeface="Arial"/>
                <a:cs typeface="Arial"/>
              </a:rPr>
              <a:t> Maintain scheduled emails in </a:t>
            </a:r>
            <a:r>
              <a:rPr lang="en-CA" sz="2356" i="1" spc="-10">
                <a:solidFill>
                  <a:srgbClr val="4D1C65"/>
                </a:solidFill>
                <a:latin typeface="Arial Italic"/>
                <a:cs typeface="Arial Italic"/>
              </a:rPr>
              <a:t>Admin</a:t>
            </a:r>
          </a:p>
          <a:p>
            <a:pPr>
              <a:lnSpc>
                <a:spcPts val="2926"/>
              </a:lnSpc>
            </a:pPr>
            <a:endParaRPr lang="en-CA" sz="2568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1293861" y="7082671"/>
            <a:ext cx="4708833" cy="3586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78"/>
              </a:lnSpc>
            </a:pPr>
            <a:r>
              <a:rPr lang="en-CA" sz="1133" spc="-10">
                <a:solidFill>
                  <a:srgbClr val="000000"/>
                </a:solidFill>
                <a:latin typeface="Arial"/>
                <a:cs typeface="Arial"/>
              </a:rPr>
              <a:t>http://support.google.com/analytics/bin/answer.py?hl=en&amp;answer=1038573</a:t>
            </a:r>
          </a:p>
          <a:p>
            <a:pPr>
              <a:lnSpc>
                <a:spcPts val="1378"/>
              </a:lnSpc>
            </a:pPr>
            <a:endParaRPr lang="en-CA" sz="1192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1665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2"/>
          <p:cNvSpPr txBox="1"/>
          <p:nvPr/>
        </p:nvSpPr>
        <p:spPr>
          <a:xfrm>
            <a:off x="1293862" y="448460"/>
            <a:ext cx="2675756" cy="3586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78"/>
              </a:lnSpc>
            </a:pPr>
            <a:r>
              <a:rPr lang="en-CA" sz="1109" spc="-20">
                <a:solidFill>
                  <a:srgbClr val="3A0E56"/>
                </a:solidFill>
                <a:latin typeface="Arial"/>
                <a:cs typeface="Arial"/>
              </a:rPr>
              <a:t>Getting the most from your Google Analytics</a:t>
            </a:r>
          </a:p>
          <a:p>
            <a:pPr>
              <a:lnSpc>
                <a:spcPts val="1378"/>
              </a:lnSpc>
            </a:pPr>
            <a:endParaRPr lang="en-CA" sz="1192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281177" y="1412513"/>
            <a:ext cx="2433992" cy="102470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960"/>
              </a:lnSpc>
            </a:pPr>
            <a:r>
              <a:rPr lang="en-CA" sz="3197" b="1" spc="-30" dirty="0">
                <a:solidFill>
                  <a:srgbClr val="4D1C65"/>
                </a:solidFill>
                <a:latin typeface="Arial Bold"/>
                <a:cs typeface="Arial Bold"/>
              </a:rPr>
              <a:t>Create users</a:t>
            </a:r>
          </a:p>
          <a:p>
            <a:pPr>
              <a:lnSpc>
                <a:spcPts val="3960"/>
              </a:lnSpc>
            </a:pPr>
            <a:endParaRPr lang="en-CA" sz="3428" dirty="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293862" y="7082671"/>
            <a:ext cx="6392868" cy="3586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78"/>
              </a:lnSpc>
            </a:pPr>
            <a:r>
              <a:rPr lang="en-CA" sz="1133" spc="-10">
                <a:solidFill>
                  <a:srgbClr val="000000"/>
                </a:solidFill>
                <a:latin typeface="Arial"/>
                <a:cs typeface="Arial"/>
              </a:rPr>
              <a:t>http://support.google.com/analytics/bin/answer.py?hl=en&amp;answer=1699665&amp;topic=1009690&amp;ctx=topic</a:t>
            </a:r>
          </a:p>
          <a:p>
            <a:pPr>
              <a:lnSpc>
                <a:spcPts val="1378"/>
              </a:lnSpc>
            </a:pPr>
            <a:endParaRPr lang="en-CA" sz="1192">
              <a:solidFill>
                <a:srgbClr val="0000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2043" y="1834034"/>
            <a:ext cx="9051094" cy="5248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6158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487"/>
            <a:ext cx="10680700" cy="7534841"/>
          </a:xfrm>
          <a:prstGeom prst="rect">
            <a:avLst/>
          </a:prstGeom>
        </p:spPr>
      </p:pic>
      <p:sp>
        <p:nvSpPr>
          <p:cNvPr id="8" name="TextBox 2"/>
          <p:cNvSpPr txBox="1"/>
          <p:nvPr/>
        </p:nvSpPr>
        <p:spPr>
          <a:xfrm>
            <a:off x="1293862" y="448460"/>
            <a:ext cx="2675756" cy="3586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78"/>
              </a:lnSpc>
            </a:pPr>
            <a:r>
              <a:rPr lang="en-CA" sz="1109" spc="-20">
                <a:solidFill>
                  <a:srgbClr val="3A0E56"/>
                </a:solidFill>
                <a:latin typeface="Arial"/>
                <a:cs typeface="Arial"/>
              </a:rPr>
              <a:t>Getting the most from your Google Analytics</a:t>
            </a:r>
          </a:p>
          <a:p>
            <a:pPr>
              <a:lnSpc>
                <a:spcPts val="1378"/>
              </a:lnSpc>
            </a:pPr>
            <a:endParaRPr lang="en-CA" sz="1192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281177" y="1412513"/>
            <a:ext cx="8083309" cy="999086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905"/>
              </a:lnSpc>
            </a:pPr>
            <a:r>
              <a:rPr lang="en-CA" sz="3197" b="1" spc="-20">
                <a:solidFill>
                  <a:srgbClr val="4D1C65"/>
                </a:solidFill>
                <a:latin typeface="Arial Bold"/>
                <a:cs typeface="Arial Bold"/>
              </a:rPr>
              <a:t>Customisation</a:t>
            </a:r>
            <a:r>
              <a:rPr lang="en-CA" sz="3128" b="1" spc="-20">
                <a:solidFill>
                  <a:srgbClr val="4D1C65"/>
                </a:solidFill>
                <a:latin typeface="Arial Bold"/>
                <a:cs typeface="Arial Bold"/>
              </a:rPr>
              <a:t>—creating your own reports</a:t>
            </a:r>
          </a:p>
          <a:p>
            <a:pPr>
              <a:lnSpc>
                <a:spcPts val="3905"/>
              </a:lnSpc>
            </a:pPr>
            <a:endParaRPr lang="en-CA" sz="3378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281177" y="3264511"/>
            <a:ext cx="4605723" cy="74291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926"/>
              </a:lnSpc>
            </a:pPr>
            <a:r>
              <a:rPr lang="en-CA" sz="3534" spc="-1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356" spc="-10">
                <a:solidFill>
                  <a:srgbClr val="4D1C65"/>
                </a:solidFill>
                <a:latin typeface="Arial"/>
                <a:cs typeface="Arial"/>
              </a:rPr>
              <a:t> Ability to create your own custom</a:t>
            </a:r>
          </a:p>
          <a:p>
            <a:pPr>
              <a:lnSpc>
                <a:spcPts val="2926"/>
              </a:lnSpc>
            </a:pPr>
            <a:endParaRPr lang="en-CA" sz="2569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661725" y="3645059"/>
            <a:ext cx="2975483" cy="66605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647"/>
              </a:lnSpc>
            </a:pPr>
            <a:r>
              <a:rPr lang="en-CA" sz="2356" spc="-10">
                <a:solidFill>
                  <a:srgbClr val="4D1C65"/>
                </a:solidFill>
                <a:latin typeface="Arial"/>
                <a:cs typeface="Arial"/>
              </a:rPr>
              <a:t>reports and categorise</a:t>
            </a:r>
          </a:p>
          <a:p>
            <a:pPr>
              <a:lnSpc>
                <a:spcPts val="2647"/>
              </a:lnSpc>
            </a:pPr>
            <a:endParaRPr lang="en-CA" sz="2533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281177" y="4050976"/>
            <a:ext cx="4294788" cy="1037512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697"/>
              </a:lnSpc>
              <a:tabLst>
                <a:tab pos="380543" algn="l"/>
              </a:tabLst>
            </a:pPr>
            <a:r>
              <a:rPr lang="en-CA" sz="3534" spc="-1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356" spc="-10">
                <a:solidFill>
                  <a:srgbClr val="4D1C65"/>
                </a:solidFill>
                <a:latin typeface="Arial"/>
                <a:cs typeface="Arial"/>
              </a:rPr>
              <a:t> Select appropriate metrics and</a:t>
            </a:r>
            <a:r>
              <a:rPr lang="en-CA" sz="2533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533">
                <a:solidFill>
                  <a:srgbClr val="000000"/>
                </a:solidFill>
                <a:latin typeface="Times New Roman"/>
              </a:rPr>
            </a:br>
            <a:r>
              <a:rPr lang="en-CA" sz="2356" spc="-10">
                <a:solidFill>
                  <a:srgbClr val="4D1C65"/>
                </a:solidFill>
                <a:latin typeface="Arial"/>
                <a:cs typeface="Arial"/>
              </a:rPr>
              <a:t>	dimensions to display report</a:t>
            </a:r>
          </a:p>
          <a:p>
            <a:pPr>
              <a:lnSpc>
                <a:spcPts val="2697"/>
              </a:lnSpc>
            </a:pPr>
            <a:endParaRPr lang="en-CA" sz="2533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293861" y="7082671"/>
            <a:ext cx="6443784" cy="3586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78"/>
              </a:lnSpc>
            </a:pPr>
            <a:r>
              <a:rPr lang="en-CA" sz="1133" spc="-10">
                <a:solidFill>
                  <a:srgbClr val="000000"/>
                </a:solidFill>
                <a:latin typeface="Arial"/>
                <a:cs typeface="Arial"/>
              </a:rPr>
              <a:t>https://support.google.com/analytics/bin/answer.py?hl=en-GB&amp;topic=1012046&amp;answer=1033013&amp;rd=1</a:t>
            </a:r>
          </a:p>
          <a:p>
            <a:pPr>
              <a:lnSpc>
                <a:spcPts val="1378"/>
              </a:lnSpc>
            </a:pPr>
            <a:endParaRPr lang="en-CA" sz="1192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2988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487"/>
            <a:ext cx="10680700" cy="7534841"/>
          </a:xfrm>
          <a:prstGeom prst="rect">
            <a:avLst/>
          </a:prstGeom>
        </p:spPr>
      </p:pic>
      <p:sp>
        <p:nvSpPr>
          <p:cNvPr id="13" name="TextBox 2"/>
          <p:cNvSpPr txBox="1"/>
          <p:nvPr/>
        </p:nvSpPr>
        <p:spPr>
          <a:xfrm>
            <a:off x="1293862" y="448460"/>
            <a:ext cx="2675756" cy="3586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78"/>
              </a:lnSpc>
            </a:pPr>
            <a:r>
              <a:rPr lang="en-CA" sz="1109" spc="-20">
                <a:solidFill>
                  <a:srgbClr val="3A0E56"/>
                </a:solidFill>
                <a:latin typeface="Arial"/>
                <a:cs typeface="Arial"/>
              </a:rPr>
              <a:t>Getting the most from your Google Analytics</a:t>
            </a:r>
          </a:p>
          <a:p>
            <a:pPr>
              <a:lnSpc>
                <a:spcPts val="1378"/>
              </a:lnSpc>
            </a:pPr>
            <a:endParaRPr lang="en-CA" sz="1192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281177" y="1412513"/>
            <a:ext cx="8083309" cy="999086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905"/>
              </a:lnSpc>
            </a:pPr>
            <a:r>
              <a:rPr lang="en-CA" sz="3197" b="1" spc="-20">
                <a:solidFill>
                  <a:srgbClr val="4D1C65"/>
                </a:solidFill>
                <a:latin typeface="Arial Bold"/>
                <a:cs typeface="Arial Bold"/>
              </a:rPr>
              <a:t>Customisation</a:t>
            </a:r>
            <a:r>
              <a:rPr lang="en-CA" sz="3128" b="1" spc="-20">
                <a:solidFill>
                  <a:srgbClr val="4D1C65"/>
                </a:solidFill>
                <a:latin typeface="Arial Bold"/>
                <a:cs typeface="Arial Bold"/>
              </a:rPr>
              <a:t>—creating your own reports</a:t>
            </a:r>
          </a:p>
          <a:p>
            <a:pPr>
              <a:lnSpc>
                <a:spcPts val="3905"/>
              </a:lnSpc>
            </a:pPr>
            <a:endParaRPr lang="en-CA" sz="3378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281177" y="2655635"/>
            <a:ext cx="2923927" cy="76852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986"/>
              </a:lnSpc>
            </a:pPr>
            <a:r>
              <a:rPr lang="en-CA" sz="3610" spc="-1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406" spc="-10">
                <a:solidFill>
                  <a:srgbClr val="4D1C65"/>
                </a:solidFill>
                <a:latin typeface="Arial"/>
                <a:cs typeface="Arial"/>
              </a:rPr>
              <a:t> General information</a:t>
            </a:r>
          </a:p>
          <a:p>
            <a:pPr>
              <a:lnSpc>
                <a:spcPts val="2986"/>
              </a:lnSpc>
            </a:pPr>
            <a:endParaRPr lang="en-CA" sz="2594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661724" y="3074238"/>
            <a:ext cx="2972921" cy="48673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93"/>
              </a:lnSpc>
            </a:pPr>
            <a:r>
              <a:rPr lang="en-CA" sz="1524" spc="-10">
                <a:solidFill>
                  <a:srgbClr val="000000"/>
                </a:solidFill>
                <a:latin typeface="Arial"/>
                <a:cs typeface="Arial"/>
              </a:rPr>
              <a:t>enter a name for the custom report</a:t>
            </a:r>
          </a:p>
          <a:p>
            <a:pPr>
              <a:lnSpc>
                <a:spcPts val="1893"/>
              </a:lnSpc>
            </a:pPr>
            <a:endParaRPr lang="en-CA" sz="1639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281177" y="3404046"/>
            <a:ext cx="2387239" cy="76852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986"/>
              </a:lnSpc>
            </a:pPr>
            <a:r>
              <a:rPr lang="en-CA" sz="380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533">
                <a:solidFill>
                  <a:srgbClr val="4D1C65"/>
                </a:solidFill>
                <a:latin typeface="Arial"/>
                <a:cs typeface="Arial"/>
              </a:rPr>
              <a:t> Report content</a:t>
            </a:r>
          </a:p>
          <a:p>
            <a:pPr>
              <a:lnSpc>
                <a:spcPts val="2986"/>
              </a:lnSpc>
            </a:pPr>
            <a:endParaRPr lang="en-CA" sz="2612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661724" y="3822648"/>
            <a:ext cx="4371961" cy="48673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93"/>
              </a:lnSpc>
            </a:pPr>
            <a:r>
              <a:rPr lang="en-CA" sz="1524" spc="-10">
                <a:solidFill>
                  <a:srgbClr val="000000"/>
                </a:solidFill>
                <a:latin typeface="Arial"/>
                <a:cs typeface="Arial"/>
              </a:rPr>
              <a:t>name report tab of either type </a:t>
            </a:r>
            <a:r>
              <a:rPr lang="en-CA" sz="1524" i="1" spc="-10">
                <a:solidFill>
                  <a:srgbClr val="000000"/>
                </a:solidFill>
                <a:latin typeface="Arial Italic"/>
                <a:cs typeface="Arial Italic"/>
              </a:rPr>
              <a:t>Explorer</a:t>
            </a:r>
            <a:r>
              <a:rPr lang="en-CA" sz="1524" spc="-10">
                <a:solidFill>
                  <a:srgbClr val="000000"/>
                </a:solidFill>
                <a:latin typeface="Arial"/>
                <a:cs typeface="Arial"/>
              </a:rPr>
              <a:t> or </a:t>
            </a:r>
            <a:r>
              <a:rPr lang="en-CA" sz="1524" i="1" spc="-10">
                <a:solidFill>
                  <a:srgbClr val="000000"/>
                </a:solidFill>
                <a:latin typeface="Arial Italic"/>
                <a:cs typeface="Arial Italic"/>
              </a:rPr>
              <a:t>Flat table</a:t>
            </a:r>
          </a:p>
          <a:p>
            <a:pPr>
              <a:lnSpc>
                <a:spcPts val="1893"/>
              </a:lnSpc>
            </a:pPr>
            <a:endParaRPr lang="en-CA" sz="1639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1851998" y="4139771"/>
            <a:ext cx="7448634" cy="730101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98"/>
              </a:lnSpc>
            </a:pPr>
            <a:r>
              <a:rPr lang="en-CA" sz="1524" spc="-10">
                <a:solidFill>
                  <a:srgbClr val="4D1C65"/>
                </a:solidFill>
                <a:latin typeface="Arial"/>
                <a:cs typeface="Arial"/>
              </a:rPr>
              <a:t>Explorer—contains a hierarchy of data tables linked by clickable rows (name and select</a:t>
            </a:r>
            <a:r>
              <a:rPr lang="en-CA" sz="1639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639">
                <a:solidFill>
                  <a:srgbClr val="000000"/>
                </a:solidFill>
                <a:latin typeface="Times New Roman"/>
              </a:rPr>
            </a:br>
            <a:r>
              <a:rPr lang="en-CA" sz="1524" i="1" spc="-20">
                <a:solidFill>
                  <a:srgbClr val="4D1C65"/>
                </a:solidFill>
                <a:latin typeface="Arial Italic"/>
                <a:cs typeface="Arial Italic"/>
              </a:rPr>
              <a:t>Metric group</a:t>
            </a:r>
            <a:r>
              <a:rPr lang="en-CA" sz="1524" spc="-20">
                <a:solidFill>
                  <a:srgbClr val="4D1C65"/>
                </a:solidFill>
                <a:latin typeface="Arial"/>
                <a:cs typeface="Arial"/>
              </a:rPr>
              <a:t> and </a:t>
            </a:r>
            <a:r>
              <a:rPr lang="en-CA" sz="1524" i="1" spc="-20">
                <a:solidFill>
                  <a:srgbClr val="4D1C65"/>
                </a:solidFill>
                <a:latin typeface="Arial Italic"/>
                <a:cs typeface="Arial Italic"/>
              </a:rPr>
              <a:t>Dimension drilldowns</a:t>
            </a:r>
            <a:r>
              <a:rPr lang="en-CA" sz="1524" spc="-20">
                <a:solidFill>
                  <a:srgbClr val="4D1C65"/>
                </a:solidFill>
                <a:latin typeface="Arial"/>
                <a:cs typeface="Arial"/>
              </a:rPr>
              <a:t>)</a:t>
            </a:r>
          </a:p>
          <a:p>
            <a:pPr>
              <a:lnSpc>
                <a:spcPts val="1898"/>
              </a:lnSpc>
            </a:pPr>
            <a:endParaRPr lang="en-CA" sz="1639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1851998" y="4634483"/>
            <a:ext cx="7373382" cy="48673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93"/>
              </a:lnSpc>
            </a:pPr>
            <a:r>
              <a:rPr lang="en-CA" sz="1524" spc="-10">
                <a:solidFill>
                  <a:srgbClr val="4D1C65"/>
                </a:solidFill>
                <a:latin typeface="Arial"/>
                <a:cs typeface="Arial"/>
              </a:rPr>
              <a:t>Flat table—a single table showing all the data (add up to 5 dimensions and 25 metrics)</a:t>
            </a:r>
          </a:p>
          <a:p>
            <a:pPr>
              <a:lnSpc>
                <a:spcPts val="1893"/>
              </a:lnSpc>
            </a:pPr>
            <a:endParaRPr lang="en-CA" sz="1639">
              <a:solidFill>
                <a:srgbClr val="000000"/>
              </a:solidFill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1281177" y="4926235"/>
            <a:ext cx="6707965" cy="74291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926"/>
              </a:lnSpc>
            </a:pPr>
            <a:r>
              <a:rPr lang="en-CA" sz="3610" spc="-1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406" spc="-10">
                <a:solidFill>
                  <a:srgbClr val="4D1C65"/>
                </a:solidFill>
                <a:latin typeface="Arial"/>
                <a:cs typeface="Arial"/>
              </a:rPr>
              <a:t> Filters—optional, to limit report to subset of data</a:t>
            </a:r>
          </a:p>
          <a:p>
            <a:pPr>
              <a:lnSpc>
                <a:spcPts val="2926"/>
              </a:lnSpc>
            </a:pPr>
            <a:endParaRPr lang="en-CA" sz="2557">
              <a:solidFill>
                <a:srgbClr val="000000"/>
              </a:solidFill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1281177" y="5357522"/>
            <a:ext cx="8131662" cy="1037512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697"/>
              </a:lnSpc>
              <a:tabLst>
                <a:tab pos="380543" algn="l"/>
              </a:tabLst>
            </a:pPr>
            <a:r>
              <a:rPr lang="en-CA" sz="3610" spc="-1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406" spc="-10">
                <a:solidFill>
                  <a:srgbClr val="4D1C65"/>
                </a:solidFill>
                <a:latin typeface="Arial"/>
                <a:cs typeface="Arial"/>
              </a:rPr>
              <a:t> Profiles—optional, add other profiles that this report is also</a:t>
            </a:r>
            <a:r>
              <a:rPr lang="en-CA" sz="2533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533">
                <a:solidFill>
                  <a:srgbClr val="000000"/>
                </a:solidFill>
                <a:latin typeface="Times New Roman"/>
              </a:rPr>
            </a:br>
            <a:r>
              <a:rPr lang="en-CA" sz="2406" spc="-10">
                <a:solidFill>
                  <a:srgbClr val="4D1C65"/>
                </a:solidFill>
                <a:latin typeface="Arial"/>
                <a:cs typeface="Arial"/>
              </a:rPr>
              <a:t>	available</a:t>
            </a:r>
          </a:p>
          <a:p>
            <a:pPr>
              <a:lnSpc>
                <a:spcPts val="2697"/>
              </a:lnSpc>
            </a:pPr>
            <a:endParaRPr lang="en-CA" sz="2533">
              <a:solidFill>
                <a:srgbClr val="000000"/>
              </a:solidFill>
            </a:endParaRPr>
          </a:p>
        </p:txBody>
      </p:sp>
      <p:sp>
        <p:nvSpPr>
          <p:cNvPr id="12" name="TextBox 12"/>
          <p:cNvSpPr txBox="1"/>
          <p:nvPr/>
        </p:nvSpPr>
        <p:spPr>
          <a:xfrm>
            <a:off x="1293862" y="7082671"/>
            <a:ext cx="6061121" cy="3586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78"/>
              </a:lnSpc>
            </a:pPr>
            <a:r>
              <a:rPr lang="en-CA" sz="1133" spc="-10">
                <a:solidFill>
                  <a:srgbClr val="000000"/>
                </a:solidFill>
                <a:latin typeface="Arial"/>
                <a:cs typeface="Arial"/>
              </a:rPr>
              <a:t>https://support.google.com/analytics/bin/answer.py?hl=en-GB&amp;answer=1151300&amp;topic=1012046</a:t>
            </a:r>
          </a:p>
          <a:p>
            <a:pPr>
              <a:lnSpc>
                <a:spcPts val="1378"/>
              </a:lnSpc>
            </a:pPr>
            <a:endParaRPr lang="en-CA" sz="1192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506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487"/>
            <a:ext cx="10680700" cy="7534841"/>
          </a:xfrm>
          <a:prstGeom prst="rect">
            <a:avLst/>
          </a:prstGeom>
        </p:spPr>
      </p:pic>
      <p:sp>
        <p:nvSpPr>
          <p:cNvPr id="8" name="TextBox 2"/>
          <p:cNvSpPr txBox="1"/>
          <p:nvPr/>
        </p:nvSpPr>
        <p:spPr>
          <a:xfrm>
            <a:off x="1293862" y="448460"/>
            <a:ext cx="2675756" cy="3586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78"/>
              </a:lnSpc>
            </a:pPr>
            <a:r>
              <a:rPr lang="en-CA" sz="1109" spc="-20">
                <a:solidFill>
                  <a:srgbClr val="3A0E56"/>
                </a:solidFill>
                <a:latin typeface="Arial"/>
                <a:cs typeface="Arial"/>
              </a:rPr>
              <a:t>Getting the most from your Google Analytics</a:t>
            </a:r>
          </a:p>
          <a:p>
            <a:pPr>
              <a:lnSpc>
                <a:spcPts val="1378"/>
              </a:lnSpc>
            </a:pPr>
            <a:endParaRPr lang="en-CA" sz="1192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281177" y="1412513"/>
            <a:ext cx="3592546" cy="102470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960"/>
              </a:lnSpc>
            </a:pPr>
            <a:r>
              <a:rPr lang="en-CA" sz="3197" b="1" spc="-20">
                <a:solidFill>
                  <a:srgbClr val="4D1C65"/>
                </a:solidFill>
                <a:latin typeface="Arial Bold"/>
                <a:cs typeface="Arial Bold"/>
              </a:rPr>
              <a:t>Suggested actions</a:t>
            </a:r>
          </a:p>
          <a:p>
            <a:pPr>
              <a:lnSpc>
                <a:spcPts val="3960"/>
              </a:lnSpc>
            </a:pPr>
            <a:endParaRPr lang="en-CA" sz="3428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281177" y="3239141"/>
            <a:ext cx="6669539" cy="1037512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697"/>
              </a:lnSpc>
              <a:tabLst>
                <a:tab pos="380543" algn="l"/>
              </a:tabLst>
            </a:pPr>
            <a:r>
              <a:rPr lang="en-CA" sz="3534" spc="-1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356" spc="-10">
                <a:solidFill>
                  <a:srgbClr val="4D1C65"/>
                </a:solidFill>
                <a:latin typeface="Arial"/>
                <a:cs typeface="Arial"/>
              </a:rPr>
              <a:t> Make a start with </a:t>
            </a:r>
            <a:r>
              <a:rPr lang="en-CA" sz="2356" i="1" spc="-10">
                <a:solidFill>
                  <a:srgbClr val="4D1C65"/>
                </a:solidFill>
                <a:latin typeface="Arial Italic"/>
                <a:cs typeface="Arial Italic"/>
              </a:rPr>
              <a:t>dashboards</a:t>
            </a:r>
            <a:r>
              <a:rPr lang="en-CA" sz="2356" spc="-10">
                <a:solidFill>
                  <a:srgbClr val="4D1C65"/>
                </a:solidFill>
                <a:latin typeface="Arial"/>
                <a:cs typeface="Arial"/>
              </a:rPr>
              <a:t>—import a relevant</a:t>
            </a:r>
            <a:r>
              <a:rPr lang="en-CA" sz="2533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533">
                <a:solidFill>
                  <a:srgbClr val="000000"/>
                </a:solidFill>
                <a:latin typeface="Times New Roman"/>
              </a:rPr>
            </a:br>
            <a:r>
              <a:rPr lang="en-CA" sz="2356" spc="-10">
                <a:solidFill>
                  <a:srgbClr val="4D1C65"/>
                </a:solidFill>
                <a:latin typeface="Arial"/>
                <a:cs typeface="Arial"/>
              </a:rPr>
              <a:t>	dashboard configuration and customise</a:t>
            </a:r>
          </a:p>
          <a:p>
            <a:pPr>
              <a:lnSpc>
                <a:spcPts val="2697"/>
              </a:lnSpc>
            </a:pPr>
            <a:endParaRPr lang="en-CA" sz="2533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281177" y="3974867"/>
            <a:ext cx="7652614" cy="74291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926"/>
              </a:lnSpc>
            </a:pPr>
            <a:r>
              <a:rPr lang="en-CA" sz="3534" spc="-1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356" spc="-10">
                <a:solidFill>
                  <a:srgbClr val="4D1C65"/>
                </a:solidFill>
                <a:latin typeface="Arial"/>
                <a:cs typeface="Arial"/>
              </a:rPr>
              <a:t> Set up scheduled emails to to deliver reports to key staff</a:t>
            </a:r>
          </a:p>
          <a:p>
            <a:pPr>
              <a:lnSpc>
                <a:spcPts val="2926"/>
              </a:lnSpc>
            </a:pPr>
            <a:endParaRPr lang="en-CA" sz="2554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281177" y="4368099"/>
            <a:ext cx="3447167" cy="76852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986"/>
              </a:lnSpc>
            </a:pPr>
            <a:r>
              <a:rPr lang="en-CA" sz="3534" spc="-1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356" spc="-10">
                <a:solidFill>
                  <a:srgbClr val="4D1C65"/>
                </a:solidFill>
                <a:latin typeface="Arial"/>
                <a:cs typeface="Arial"/>
              </a:rPr>
              <a:t> Create your own reports</a:t>
            </a:r>
          </a:p>
          <a:p>
            <a:pPr>
              <a:lnSpc>
                <a:spcPts val="2986"/>
              </a:lnSpc>
            </a:pPr>
            <a:endParaRPr lang="en-CA" sz="2584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2897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680700" cy="7543800"/>
          </a:xfrm>
          <a:prstGeom prst="rect">
            <a:avLst/>
          </a:prstGeom>
        </p:spPr>
      </p:pic>
      <p:sp>
        <p:nvSpPr>
          <p:cNvPr id="14" name="TextBox 2"/>
          <p:cNvSpPr txBox="1"/>
          <p:nvPr/>
        </p:nvSpPr>
        <p:spPr>
          <a:xfrm>
            <a:off x="1130300" y="304800"/>
            <a:ext cx="95504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35"/>
              </a:lnSpc>
            </a:pPr>
            <a:r>
              <a:rPr lang="en-CA" sz="1153" spc="-20" smtClean="0">
                <a:solidFill>
                  <a:srgbClr val="3A0E56"/>
                </a:solidFill>
                <a:latin typeface="Arial"/>
                <a:cs typeface="Arial"/>
              </a:rPr>
              <a:t>Getting the most from your Google Analytics</a:t>
            </a:r>
          </a:p>
          <a:p>
            <a:pPr>
              <a:lnSpc>
                <a:spcPts val="1435"/>
              </a:lnSpc>
            </a:pPr>
            <a:endParaRPr lang="en-CA" sz="124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117600" y="1320800"/>
            <a:ext cx="9563100" cy="660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080"/>
              </a:lnSpc>
            </a:pPr>
            <a:r>
              <a:rPr lang="en-CA" sz="3327" b="1" spc="-30" smtClean="0">
                <a:solidFill>
                  <a:srgbClr val="4D1C65"/>
                </a:solidFill>
                <a:latin typeface="Arial Bold"/>
                <a:cs typeface="Arial Bold"/>
              </a:rPr>
              <a:t>How Google Analytics works</a:t>
            </a:r>
          </a:p>
          <a:p>
            <a:pPr>
              <a:lnSpc>
                <a:spcPts val="4080"/>
              </a:lnSpc>
            </a:pPr>
            <a:endParaRPr lang="en-CA" sz="3566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117600" y="2463800"/>
            <a:ext cx="9563100" cy="736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3756" spc="-10" smtClean="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504" spc="-10" smtClean="0">
                <a:solidFill>
                  <a:srgbClr val="4D1C65"/>
                </a:solidFill>
                <a:latin typeface="Arial"/>
                <a:cs typeface="Arial"/>
              </a:rPr>
              <a:t> Process</a:t>
            </a:r>
          </a:p>
          <a:p>
            <a:pPr>
              <a:lnSpc>
                <a:spcPts val="3220"/>
              </a:lnSpc>
            </a:pPr>
            <a:endParaRPr lang="en-CA" sz="2782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511300" y="2844800"/>
            <a:ext cx="9169400" cy="711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600"/>
              </a:lnSpc>
            </a:pPr>
            <a:r>
              <a:rPr lang="en-CA" sz="1586" spc="-20" smtClean="0">
                <a:solidFill>
                  <a:srgbClr val="000000"/>
                </a:solidFill>
                <a:latin typeface="Arial"/>
                <a:cs typeface="Arial"/>
              </a:rPr>
              <a:t>when a page is displayed by the browser, the inserted JavaScript executes</a:t>
            </a:r>
            <a:r>
              <a:rPr lang="en-CA" sz="1705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705" smtClean="0">
                <a:solidFill>
                  <a:srgbClr val="000000"/>
                </a:solidFill>
                <a:latin typeface="Times New Roman"/>
              </a:rPr>
            </a:br>
            <a:r>
              <a:rPr lang="en-CA" sz="1586" spc="-20" smtClean="0">
                <a:solidFill>
                  <a:srgbClr val="000000"/>
                </a:solidFill>
                <a:latin typeface="Arial"/>
                <a:cs typeface="Arial"/>
              </a:rPr>
              <a:t>this code loads the ga.js script from a Google server</a:t>
            </a:r>
          </a:p>
          <a:p>
            <a:pPr>
              <a:lnSpc>
                <a:spcPts val="2600"/>
              </a:lnSpc>
            </a:pPr>
            <a:endParaRPr lang="en-CA" sz="1705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511300" y="3581400"/>
            <a:ext cx="9169400" cy="317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955"/>
              </a:lnSpc>
            </a:pPr>
            <a:r>
              <a:rPr lang="en-CA" sz="1586" spc="-10" smtClean="0">
                <a:solidFill>
                  <a:srgbClr val="000000"/>
                </a:solidFill>
                <a:latin typeface="Arial"/>
                <a:cs typeface="Arial"/>
              </a:rPr>
              <a:t>this script stores data about the visit in cookies on the user’s machine</a:t>
            </a:r>
          </a:p>
          <a:p>
            <a:pPr>
              <a:lnSpc>
                <a:spcPts val="1955"/>
              </a:lnSpc>
            </a:pPr>
            <a:endParaRPr lang="en-CA" sz="1705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511300" y="3924300"/>
            <a:ext cx="9169400" cy="317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955"/>
              </a:lnSpc>
            </a:pPr>
            <a:r>
              <a:rPr lang="en-CA" sz="1586" spc="-10" smtClean="0">
                <a:solidFill>
                  <a:srgbClr val="000000"/>
                </a:solidFill>
                <a:latin typeface="Arial"/>
                <a:cs typeface="Arial"/>
              </a:rPr>
              <a:t>this cookie data is sent in a query string to a secure GA reporting server</a:t>
            </a:r>
          </a:p>
          <a:p>
            <a:pPr>
              <a:lnSpc>
                <a:spcPts val="1955"/>
              </a:lnSpc>
            </a:pPr>
            <a:endParaRPr lang="en-CA" sz="1705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1511300" y="4254500"/>
            <a:ext cx="9169400" cy="317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955"/>
              </a:lnSpc>
            </a:pPr>
            <a:r>
              <a:rPr lang="en-CA" sz="1586" spc="-10" smtClean="0">
                <a:solidFill>
                  <a:srgbClr val="000000"/>
                </a:solidFill>
                <a:latin typeface="Arial"/>
                <a:cs typeface="Arial"/>
              </a:rPr>
              <a:t>the cookie data, relating to the page visit, is then extracted from the access logs of the</a:t>
            </a:r>
          </a:p>
          <a:p>
            <a:pPr>
              <a:lnSpc>
                <a:spcPts val="1955"/>
              </a:lnSpc>
            </a:pPr>
            <a:endParaRPr lang="en-CA" sz="1705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1511300" y="4546600"/>
            <a:ext cx="9169400" cy="317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955"/>
              </a:lnSpc>
            </a:pPr>
            <a:r>
              <a:rPr lang="en-CA" sz="1586" spc="-10" smtClean="0">
                <a:solidFill>
                  <a:srgbClr val="000000"/>
                </a:solidFill>
                <a:latin typeface="Arial"/>
                <a:cs typeface="Arial"/>
              </a:rPr>
              <a:t>Google secure server and stored in the corresponding GA account for use in compiling reports</a:t>
            </a:r>
          </a:p>
          <a:p>
            <a:pPr>
              <a:lnSpc>
                <a:spcPts val="1955"/>
              </a:lnSpc>
            </a:pPr>
            <a:endParaRPr lang="en-CA" sz="1705">
              <a:solidFill>
                <a:srgbClr val="000000"/>
              </a:solidFill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1117600" y="4876800"/>
            <a:ext cx="9563100" cy="736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75"/>
              </a:lnSpc>
            </a:pPr>
            <a:r>
              <a:rPr lang="en-CA" sz="3954" smtClean="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636" smtClean="0">
                <a:solidFill>
                  <a:srgbClr val="4D1C65"/>
                </a:solidFill>
                <a:latin typeface="Arial"/>
                <a:cs typeface="Arial"/>
              </a:rPr>
              <a:t> Note</a:t>
            </a:r>
          </a:p>
          <a:p>
            <a:pPr>
              <a:lnSpc>
                <a:spcPts val="3275"/>
              </a:lnSpc>
            </a:pPr>
            <a:endParaRPr lang="en-CA" sz="2856">
              <a:solidFill>
                <a:srgbClr val="000000"/>
              </a:solidFill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1511300" y="5257800"/>
            <a:ext cx="9169400" cy="711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600"/>
              </a:lnSpc>
            </a:pPr>
            <a:r>
              <a:rPr lang="en-CA" sz="1586" spc="-10" smtClean="0">
                <a:solidFill>
                  <a:srgbClr val="000000"/>
                </a:solidFill>
                <a:latin typeface="Arial"/>
                <a:cs typeface="Arial"/>
              </a:rPr>
              <a:t>JavaScript is required on the user’s machine</a:t>
            </a:r>
            <a:r>
              <a:rPr lang="en-CA" sz="1705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705" smtClean="0">
                <a:solidFill>
                  <a:srgbClr val="000000"/>
                </a:solidFill>
                <a:latin typeface="Times New Roman"/>
              </a:rPr>
            </a:br>
            <a:r>
              <a:rPr lang="en-CA" sz="1586" spc="-10" smtClean="0">
                <a:solidFill>
                  <a:srgbClr val="000000"/>
                </a:solidFill>
                <a:latin typeface="Arial"/>
                <a:cs typeface="Arial"/>
              </a:rPr>
              <a:t>cookies must be enabled</a:t>
            </a:r>
          </a:p>
          <a:p>
            <a:pPr>
              <a:lnSpc>
                <a:spcPts val="2600"/>
              </a:lnSpc>
            </a:pPr>
            <a:endParaRPr lang="en-CA" sz="1705">
              <a:solidFill>
                <a:srgbClr val="000000"/>
              </a:solidFill>
            </a:endParaRPr>
          </a:p>
        </p:txBody>
      </p:sp>
      <p:sp>
        <p:nvSpPr>
          <p:cNvPr id="12" name="TextBox 12"/>
          <p:cNvSpPr txBox="1"/>
          <p:nvPr/>
        </p:nvSpPr>
        <p:spPr>
          <a:xfrm>
            <a:off x="1511300" y="5994400"/>
            <a:ext cx="9169400" cy="317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955"/>
              </a:lnSpc>
            </a:pPr>
            <a:r>
              <a:rPr lang="en-CA" sz="1586" spc="-20" smtClean="0">
                <a:solidFill>
                  <a:srgbClr val="000000"/>
                </a:solidFill>
                <a:latin typeface="Arial"/>
                <a:cs typeface="Arial"/>
              </a:rPr>
              <a:t>data is recorded when cached and reloaded pages are viewed</a:t>
            </a:r>
          </a:p>
          <a:p>
            <a:pPr>
              <a:lnSpc>
                <a:spcPts val="1955"/>
              </a:lnSpc>
            </a:pPr>
            <a:endParaRPr lang="en-CA" sz="1705">
              <a:solidFill>
                <a:srgbClr val="000000"/>
              </a:solidFill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1130300" y="7213600"/>
            <a:ext cx="95504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35"/>
              </a:lnSpc>
            </a:pPr>
            <a:r>
              <a:rPr lang="en-CA" sz="1153" spc="-10" smtClean="0">
                <a:solidFill>
                  <a:srgbClr val="000000"/>
                </a:solidFill>
                <a:latin typeface="Arial"/>
                <a:cs typeface="Arial"/>
              </a:rPr>
              <a:t>https://developers.google.com/analytics/resources/concepts/gaConceptsTrackingOverview</a:t>
            </a:r>
          </a:p>
          <a:p>
            <a:pPr>
              <a:lnSpc>
                <a:spcPts val="1435"/>
              </a:lnSpc>
            </a:pPr>
            <a:endParaRPr lang="en-CA" sz="124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487"/>
            <a:ext cx="10680700" cy="7534841"/>
          </a:xfrm>
          <a:prstGeom prst="rect">
            <a:avLst/>
          </a:prstGeom>
        </p:spPr>
      </p:pic>
      <p:sp>
        <p:nvSpPr>
          <p:cNvPr id="8" name="TextBox 2"/>
          <p:cNvSpPr txBox="1"/>
          <p:nvPr/>
        </p:nvSpPr>
        <p:spPr>
          <a:xfrm>
            <a:off x="1293862" y="448460"/>
            <a:ext cx="2675756" cy="3586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78"/>
              </a:lnSpc>
            </a:pPr>
            <a:r>
              <a:rPr lang="en-CA" sz="1109" spc="-20">
                <a:solidFill>
                  <a:srgbClr val="3A0E56"/>
                </a:solidFill>
                <a:latin typeface="Arial"/>
                <a:cs typeface="Arial"/>
              </a:rPr>
              <a:t>Getting the most from your Google Analytics</a:t>
            </a:r>
          </a:p>
          <a:p>
            <a:pPr>
              <a:lnSpc>
                <a:spcPts val="1378"/>
              </a:lnSpc>
            </a:pPr>
            <a:endParaRPr lang="en-CA" sz="1192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281177" y="1412513"/>
            <a:ext cx="1847348" cy="102470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960"/>
              </a:lnSpc>
            </a:pPr>
            <a:r>
              <a:rPr lang="en-CA" sz="3197" b="1" spc="-20">
                <a:solidFill>
                  <a:srgbClr val="3A0E56"/>
                </a:solidFill>
                <a:latin typeface="Arial Bold"/>
                <a:cs typeface="Arial Bold"/>
              </a:rPr>
              <a:t>Summary</a:t>
            </a:r>
          </a:p>
          <a:p>
            <a:pPr>
              <a:lnSpc>
                <a:spcPts val="3960"/>
              </a:lnSpc>
            </a:pPr>
            <a:endParaRPr lang="en-CA" sz="3428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281177" y="3416730"/>
            <a:ext cx="7931525" cy="74291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926"/>
              </a:lnSpc>
            </a:pPr>
            <a:r>
              <a:rPr lang="en-CA" sz="3610" spc="-1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406" spc="-10">
                <a:solidFill>
                  <a:srgbClr val="4D1C65"/>
                </a:solidFill>
                <a:latin typeface="Arial"/>
                <a:cs typeface="Arial"/>
              </a:rPr>
              <a:t> Plan—set your goals to see what visitors achieve (or not)</a:t>
            </a:r>
          </a:p>
          <a:p>
            <a:pPr>
              <a:lnSpc>
                <a:spcPts val="2926"/>
              </a:lnSpc>
            </a:pPr>
            <a:endParaRPr lang="en-CA" sz="2555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281177" y="3822648"/>
            <a:ext cx="5651688" cy="74291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926"/>
              </a:lnSpc>
            </a:pPr>
            <a:r>
              <a:rPr lang="en-CA" sz="3610" spc="-1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406" spc="-10">
                <a:solidFill>
                  <a:srgbClr val="4D1C65"/>
                </a:solidFill>
                <a:latin typeface="Arial"/>
                <a:cs typeface="Arial"/>
              </a:rPr>
              <a:t> Analyse—filter traffic, refine your reports</a:t>
            </a:r>
          </a:p>
          <a:p>
            <a:pPr>
              <a:lnSpc>
                <a:spcPts val="2926"/>
              </a:lnSpc>
            </a:pPr>
            <a:endParaRPr lang="en-CA" sz="2561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281177" y="4228565"/>
            <a:ext cx="8029704" cy="74291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926"/>
              </a:lnSpc>
            </a:pPr>
            <a:r>
              <a:rPr lang="en-CA" sz="3610" spc="-1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406" spc="-10">
                <a:solidFill>
                  <a:srgbClr val="4D1C65"/>
                </a:solidFill>
                <a:latin typeface="Arial"/>
                <a:cs typeface="Arial"/>
              </a:rPr>
              <a:t> Minimise effort—dashboards, email reports, use shortcuts</a:t>
            </a:r>
          </a:p>
          <a:p>
            <a:pPr>
              <a:lnSpc>
                <a:spcPts val="2926"/>
              </a:lnSpc>
            </a:pPr>
            <a:endParaRPr lang="en-CA" sz="2555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281177" y="4634482"/>
            <a:ext cx="8095030" cy="74291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926"/>
              </a:lnSpc>
            </a:pPr>
            <a:r>
              <a:rPr lang="en-CA" sz="3610" spc="-1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406" spc="-10">
                <a:solidFill>
                  <a:srgbClr val="4D1C65"/>
                </a:solidFill>
                <a:latin typeface="Arial"/>
                <a:cs typeface="Arial"/>
              </a:rPr>
              <a:t> Monitor traffic—real time, intelligence events, social media</a:t>
            </a:r>
          </a:p>
          <a:p>
            <a:pPr>
              <a:lnSpc>
                <a:spcPts val="2926"/>
              </a:lnSpc>
            </a:pPr>
            <a:endParaRPr lang="en-CA" sz="2554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479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680700" cy="7543800"/>
          </a:xfrm>
          <a:prstGeom prst="rect">
            <a:avLst/>
          </a:prstGeom>
        </p:spPr>
      </p:pic>
      <p:sp>
        <p:nvSpPr>
          <p:cNvPr id="5" name="TextBox 2"/>
          <p:cNvSpPr txBox="1"/>
          <p:nvPr/>
        </p:nvSpPr>
        <p:spPr>
          <a:xfrm>
            <a:off x="1333500" y="469900"/>
            <a:ext cx="9347200" cy="203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100" spc="-10" smtClean="0">
                <a:solidFill>
                  <a:srgbClr val="3A0E56"/>
                </a:solidFill>
                <a:latin typeface="Arial"/>
                <a:cs typeface="Arial"/>
              </a:rPr>
              <a:t>Getting the most from your Google Analytics</a:t>
            </a:r>
          </a:p>
          <a:p>
            <a:pPr>
              <a:lnSpc>
                <a:spcPts val="1380"/>
              </a:lnSpc>
            </a:pPr>
            <a:endParaRPr lang="en-CA" sz="1182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308100" y="1435100"/>
            <a:ext cx="9372600" cy="647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910"/>
              </a:lnSpc>
            </a:pPr>
            <a:r>
              <a:rPr lang="en-CA" sz="3172" b="1" spc="-20" smtClean="0">
                <a:solidFill>
                  <a:srgbClr val="4D1C65"/>
                </a:solidFill>
                <a:latin typeface="Arial Bold"/>
                <a:cs typeface="Arial Bold"/>
              </a:rPr>
              <a:t>Getting more out of Google Analytics</a:t>
            </a:r>
          </a:p>
          <a:p>
            <a:pPr>
              <a:lnSpc>
                <a:spcPts val="3910"/>
              </a:lnSpc>
            </a:pPr>
            <a:endParaRPr lang="en-CA" sz="340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308100" y="3302000"/>
            <a:ext cx="9372600" cy="2171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75"/>
              </a:lnSpc>
            </a:pPr>
            <a:r>
              <a:rPr lang="en-CA" sz="2337" spc="-10" smtClean="0">
                <a:solidFill>
                  <a:srgbClr val="4D1C65"/>
                </a:solidFill>
                <a:latin typeface="Arial"/>
                <a:cs typeface="Arial"/>
              </a:rPr>
              <a:t>There is a wealth of information that can be extracted about a</a:t>
            </a:r>
            <a:r>
              <a:rPr lang="en-CA" sz="2513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513" smtClean="0">
                <a:solidFill>
                  <a:srgbClr val="000000"/>
                </a:solidFill>
                <a:latin typeface="Times New Roman"/>
              </a:rPr>
            </a:br>
            <a:r>
              <a:rPr lang="en-CA" sz="2337" spc="-10" smtClean="0">
                <a:solidFill>
                  <a:srgbClr val="4D1C65"/>
                </a:solidFill>
                <a:latin typeface="Arial"/>
                <a:cs typeface="Arial"/>
              </a:rPr>
              <a:t>web site (or app) use from a Google Analytics account interface</a:t>
            </a:r>
            <a:r>
              <a:rPr lang="en-CA" sz="2513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513" smtClean="0">
                <a:solidFill>
                  <a:srgbClr val="000000"/>
                </a:solidFill>
                <a:latin typeface="Times New Roman"/>
              </a:rPr>
            </a:br>
            <a:r>
              <a:rPr lang="en-CA" sz="2337" spc="-20" smtClean="0">
                <a:solidFill>
                  <a:srgbClr val="4D1C65"/>
                </a:solidFill>
                <a:latin typeface="Arial"/>
                <a:cs typeface="Arial"/>
              </a:rPr>
              <a:t>and often the issue will be deciding </a:t>
            </a:r>
            <a:r>
              <a:rPr lang="en-CA" sz="2337" i="1" spc="-20" smtClean="0">
                <a:solidFill>
                  <a:srgbClr val="4D1C65"/>
                </a:solidFill>
                <a:latin typeface="Arial Italic"/>
                <a:cs typeface="Arial Italic"/>
              </a:rPr>
              <a:t>what subset of the possible</a:t>
            </a:r>
            <a:r>
              <a:rPr lang="en-CA" sz="2513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513" smtClean="0">
                <a:solidFill>
                  <a:srgbClr val="000000"/>
                </a:solidFill>
                <a:latin typeface="Times New Roman"/>
              </a:rPr>
            </a:br>
            <a:r>
              <a:rPr lang="en-CA" sz="2337" spc="-10" smtClean="0">
                <a:solidFill>
                  <a:srgbClr val="4D1C65"/>
                </a:solidFill>
                <a:latin typeface="Arial"/>
                <a:cs typeface="Arial"/>
              </a:rPr>
              <a:t>is most useful and forming the </a:t>
            </a:r>
            <a:r>
              <a:rPr lang="en-CA" sz="2337" i="1" spc="-10" smtClean="0">
                <a:solidFill>
                  <a:srgbClr val="4D1C65"/>
                </a:solidFill>
                <a:latin typeface="Arial Italic"/>
                <a:cs typeface="Arial Italic"/>
              </a:rPr>
              <a:t>discipline</a:t>
            </a:r>
            <a:r>
              <a:rPr lang="en-CA" sz="2337" spc="-10" smtClean="0">
                <a:solidFill>
                  <a:srgbClr val="4D1C65"/>
                </a:solidFill>
                <a:latin typeface="Arial"/>
                <a:cs typeface="Arial"/>
              </a:rPr>
              <a:t> to routinely </a:t>
            </a:r>
            <a:r>
              <a:rPr lang="en-CA" sz="2337" i="1" spc="-10" smtClean="0">
                <a:solidFill>
                  <a:srgbClr val="4D1C65"/>
                </a:solidFill>
                <a:latin typeface="Arial Italic"/>
                <a:cs typeface="Arial Italic"/>
              </a:rPr>
              <a:t>utilise</a:t>
            </a:r>
            <a:r>
              <a:rPr lang="en-CA" sz="2337" spc="-10" smtClean="0">
                <a:solidFill>
                  <a:srgbClr val="4D1C65"/>
                </a:solidFill>
                <a:latin typeface="Arial"/>
                <a:cs typeface="Arial"/>
              </a:rPr>
              <a:t> and</a:t>
            </a:r>
            <a:r>
              <a:rPr lang="en-CA" sz="2513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513" smtClean="0">
                <a:solidFill>
                  <a:srgbClr val="000000"/>
                </a:solidFill>
                <a:latin typeface="Times New Roman"/>
              </a:rPr>
            </a:br>
            <a:r>
              <a:rPr lang="en-CA" sz="2337" i="1" spc="-10" smtClean="0">
                <a:solidFill>
                  <a:srgbClr val="4D1C65"/>
                </a:solidFill>
                <a:latin typeface="Arial Italic"/>
                <a:cs typeface="Arial Italic"/>
              </a:rPr>
              <a:t>act on</a:t>
            </a:r>
            <a:r>
              <a:rPr lang="en-CA" sz="2337" spc="-10" smtClean="0">
                <a:solidFill>
                  <a:srgbClr val="4D1C65"/>
                </a:solidFill>
                <a:latin typeface="Arial"/>
                <a:cs typeface="Arial"/>
              </a:rPr>
              <a:t> that quintessential report data.</a:t>
            </a:r>
          </a:p>
          <a:p>
            <a:pPr>
              <a:lnSpc>
                <a:spcPts val="3275"/>
              </a:lnSpc>
            </a:pPr>
            <a:endParaRPr lang="en-CA" sz="2513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1457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680700" cy="7543800"/>
          </a:xfrm>
          <a:prstGeom prst="rect">
            <a:avLst/>
          </a:prstGeom>
        </p:spPr>
      </p:pic>
      <p:sp>
        <p:nvSpPr>
          <p:cNvPr id="13" name="TextBox 2"/>
          <p:cNvSpPr txBox="1"/>
          <p:nvPr/>
        </p:nvSpPr>
        <p:spPr>
          <a:xfrm>
            <a:off x="1333500" y="469900"/>
            <a:ext cx="9347200" cy="203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100" spc="-10" smtClean="0">
                <a:solidFill>
                  <a:srgbClr val="3A0E56"/>
                </a:solidFill>
                <a:latin typeface="Arial"/>
                <a:cs typeface="Arial"/>
              </a:rPr>
              <a:t>Getting the most from your Google Analytics</a:t>
            </a:r>
          </a:p>
          <a:p>
            <a:pPr>
              <a:lnSpc>
                <a:spcPts val="1380"/>
              </a:lnSpc>
            </a:pPr>
            <a:endParaRPr lang="en-CA" sz="1182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308100" y="1435100"/>
            <a:ext cx="9372600" cy="647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910"/>
              </a:lnSpc>
            </a:pPr>
            <a:r>
              <a:rPr lang="en-CA" sz="3172" b="1" spc="-20" smtClean="0">
                <a:solidFill>
                  <a:srgbClr val="4D1C65"/>
                </a:solidFill>
                <a:latin typeface="Arial Bold"/>
                <a:cs typeface="Arial Bold"/>
              </a:rPr>
              <a:t>Using Google Analytics effectively</a:t>
            </a:r>
          </a:p>
          <a:p>
            <a:pPr>
              <a:lnSpc>
                <a:spcPts val="3910"/>
              </a:lnSpc>
            </a:pPr>
            <a:endParaRPr lang="en-CA" sz="340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308100" y="2527300"/>
            <a:ext cx="9372600" cy="469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875"/>
              </a:lnSpc>
            </a:pPr>
            <a:r>
              <a:rPr lang="en-CA" sz="2337" spc="-10" smtClean="0">
                <a:solidFill>
                  <a:srgbClr val="4D1C65"/>
                </a:solidFill>
                <a:latin typeface="Arial"/>
                <a:cs typeface="Arial"/>
              </a:rPr>
              <a:t>5 ways you can effectively use web</a:t>
            </a:r>
          </a:p>
          <a:p>
            <a:pPr>
              <a:lnSpc>
                <a:spcPts val="2875"/>
              </a:lnSpc>
            </a:pPr>
            <a:endParaRPr lang="en-CA" sz="2513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308100" y="2933700"/>
            <a:ext cx="9372600" cy="469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875"/>
              </a:lnSpc>
            </a:pPr>
            <a:r>
              <a:rPr lang="en-CA" sz="2337" spc="-10" smtClean="0">
                <a:solidFill>
                  <a:srgbClr val="4D1C65"/>
                </a:solidFill>
                <a:latin typeface="Arial"/>
                <a:cs typeface="Arial"/>
              </a:rPr>
              <a:t>analytics to your advantage</a:t>
            </a:r>
          </a:p>
          <a:p>
            <a:pPr>
              <a:lnSpc>
                <a:spcPts val="2875"/>
              </a:lnSpc>
            </a:pPr>
            <a:endParaRPr lang="en-CA" sz="2513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308100" y="3416300"/>
            <a:ext cx="9372600" cy="304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40"/>
              </a:lnSpc>
            </a:pPr>
            <a:r>
              <a:rPr lang="en-CA" sz="1512" spc="-20" smtClean="0">
                <a:solidFill>
                  <a:srgbClr val="000000"/>
                </a:solidFill>
                <a:latin typeface="Arial"/>
                <a:cs typeface="Arial"/>
              </a:rPr>
              <a:t>ManageWP, Tom Ewer, May 2012</a:t>
            </a:r>
          </a:p>
          <a:p>
            <a:pPr>
              <a:lnSpc>
                <a:spcPts val="1840"/>
              </a:lnSpc>
            </a:pPr>
            <a:endParaRPr lang="en-CA" sz="1626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308100" y="3733800"/>
            <a:ext cx="9372600" cy="241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550"/>
              </a:lnSpc>
            </a:pPr>
            <a:r>
              <a:rPr lang="en-CA" sz="1264" spc="-10" smtClean="0">
                <a:solidFill>
                  <a:srgbClr val="4D1C65"/>
                </a:solidFill>
                <a:latin typeface="Arial"/>
                <a:cs typeface="Arial"/>
              </a:rPr>
              <a:t>1. Set goals—conversions matter more than anything else</a:t>
            </a:r>
          </a:p>
          <a:p>
            <a:pPr>
              <a:lnSpc>
                <a:spcPts val="1550"/>
              </a:lnSpc>
            </a:pPr>
            <a:endParaRPr lang="en-CA" sz="1330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1308100" y="3987800"/>
            <a:ext cx="9372600" cy="469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CA" sz="1264" spc="-10" smtClean="0">
                <a:solidFill>
                  <a:srgbClr val="4D1C65"/>
                </a:solidFill>
                <a:latin typeface="Arial"/>
                <a:cs typeface="Arial"/>
              </a:rPr>
              <a:t>2. Check for problem pages—check exit rates on key pages and try to</a:t>
            </a:r>
            <a:r>
              <a:rPr lang="en-CA" sz="133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330" smtClean="0">
                <a:solidFill>
                  <a:srgbClr val="000000"/>
                </a:solidFill>
                <a:latin typeface="Times New Roman"/>
              </a:rPr>
            </a:br>
            <a:r>
              <a:rPr lang="en-CA" sz="1264" spc="-10" smtClean="0">
                <a:solidFill>
                  <a:srgbClr val="4D1C65"/>
                </a:solidFill>
                <a:latin typeface="Arial"/>
                <a:cs typeface="Arial"/>
              </a:rPr>
              <a:t>determine reasons for unusually high values</a:t>
            </a:r>
          </a:p>
          <a:p>
            <a:pPr>
              <a:lnSpc>
                <a:spcPts val="1600"/>
              </a:lnSpc>
            </a:pPr>
            <a:endParaRPr lang="en-CA" sz="1330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1308100" y="4445000"/>
            <a:ext cx="9372600" cy="469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CA" sz="1264" spc="-10" smtClean="0">
                <a:solidFill>
                  <a:srgbClr val="4D1C65"/>
                </a:solidFill>
                <a:latin typeface="Arial"/>
                <a:cs typeface="Arial"/>
              </a:rPr>
              <a:t>3. Consider your target audience—ensure compatibility across multiple</a:t>
            </a:r>
            <a:r>
              <a:rPr lang="en-CA" sz="133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330" smtClean="0">
                <a:solidFill>
                  <a:srgbClr val="000000"/>
                </a:solidFill>
                <a:latin typeface="Times New Roman"/>
              </a:rPr>
            </a:br>
            <a:r>
              <a:rPr lang="en-CA" sz="1264" spc="-10" smtClean="0">
                <a:solidFill>
                  <a:srgbClr val="4D1C65"/>
                </a:solidFill>
                <a:latin typeface="Arial"/>
                <a:cs typeface="Arial"/>
              </a:rPr>
              <a:t>platforms etc.</a:t>
            </a:r>
          </a:p>
          <a:p>
            <a:pPr>
              <a:lnSpc>
                <a:spcPts val="1600"/>
              </a:lnSpc>
            </a:pPr>
            <a:endParaRPr lang="en-CA" sz="1330">
              <a:solidFill>
                <a:srgbClr val="000000"/>
              </a:solidFill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1308100" y="4902200"/>
            <a:ext cx="9372600" cy="6731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650"/>
              </a:lnSpc>
            </a:pPr>
            <a:r>
              <a:rPr lang="en-CA" sz="1264" spc="-10" smtClean="0">
                <a:solidFill>
                  <a:srgbClr val="4D1C65"/>
                </a:solidFill>
                <a:latin typeface="Arial"/>
                <a:cs typeface="Arial"/>
              </a:rPr>
              <a:t>4. Leverage top traffic sources—80% of the effects come from 20% of the</a:t>
            </a:r>
            <a:r>
              <a:rPr lang="en-CA" sz="133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330" smtClean="0">
                <a:solidFill>
                  <a:srgbClr val="000000"/>
                </a:solidFill>
                <a:latin typeface="Times New Roman"/>
              </a:rPr>
            </a:br>
            <a:r>
              <a:rPr lang="en-CA" sz="1264" spc="-10" smtClean="0">
                <a:solidFill>
                  <a:srgbClr val="4D1C65"/>
                </a:solidFill>
                <a:latin typeface="Arial"/>
                <a:cs typeface="Arial"/>
              </a:rPr>
              <a:t>causes, so identify your top traffic sources and ensure that you are</a:t>
            </a:r>
            <a:r>
              <a:rPr lang="en-CA" sz="133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330" smtClean="0">
                <a:solidFill>
                  <a:srgbClr val="000000"/>
                </a:solidFill>
                <a:latin typeface="Times New Roman"/>
              </a:rPr>
            </a:br>
            <a:r>
              <a:rPr lang="en-CA" sz="1264" spc="-10" smtClean="0">
                <a:solidFill>
                  <a:srgbClr val="4D1C65"/>
                </a:solidFill>
                <a:latin typeface="Arial"/>
                <a:cs typeface="Arial"/>
              </a:rPr>
              <a:t>leveraging them to their maximum capacity</a:t>
            </a:r>
          </a:p>
          <a:p>
            <a:pPr>
              <a:lnSpc>
                <a:spcPts val="1650"/>
              </a:lnSpc>
            </a:pPr>
            <a:endParaRPr lang="en-CA" sz="1330">
              <a:solidFill>
                <a:srgbClr val="000000"/>
              </a:solidFill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1308100" y="5562600"/>
            <a:ext cx="9372600" cy="6731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CA" sz="1264" spc="-10" smtClean="0">
                <a:solidFill>
                  <a:srgbClr val="4D1C65"/>
                </a:solidFill>
                <a:latin typeface="Arial"/>
                <a:cs typeface="Arial"/>
              </a:rPr>
              <a:t>5. Curb your addiction—checking your analytics regularly is a bad habit,</a:t>
            </a:r>
            <a:r>
              <a:rPr lang="en-CA" sz="133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330" smtClean="0">
                <a:solidFill>
                  <a:srgbClr val="000000"/>
                </a:solidFill>
                <a:latin typeface="Times New Roman"/>
              </a:rPr>
            </a:br>
            <a:r>
              <a:rPr lang="en-CA" sz="1264" spc="-10" smtClean="0">
                <a:solidFill>
                  <a:srgbClr val="4D1C65"/>
                </a:solidFill>
                <a:latin typeface="Arial"/>
                <a:cs typeface="Arial"/>
              </a:rPr>
              <a:t>plain and simple: there is no apparent benefit, in my opinion, to checking</a:t>
            </a:r>
            <a:r>
              <a:rPr lang="en-CA" sz="133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330" smtClean="0">
                <a:solidFill>
                  <a:srgbClr val="000000"/>
                </a:solidFill>
                <a:latin typeface="Times New Roman"/>
              </a:rPr>
            </a:br>
            <a:r>
              <a:rPr lang="en-CA" sz="1264" spc="-10" smtClean="0">
                <a:solidFill>
                  <a:srgbClr val="4D1C65"/>
                </a:solidFill>
                <a:latin typeface="Arial"/>
                <a:cs typeface="Arial"/>
              </a:rPr>
              <a:t>your analytics on a daily basis</a:t>
            </a:r>
          </a:p>
          <a:p>
            <a:pPr>
              <a:lnSpc>
                <a:spcPts val="1600"/>
              </a:lnSpc>
            </a:pPr>
            <a:endParaRPr lang="en-CA" sz="1330">
              <a:solidFill>
                <a:srgbClr val="000000"/>
              </a:solidFill>
            </a:endParaRPr>
          </a:p>
        </p:txBody>
      </p:sp>
      <p:sp>
        <p:nvSpPr>
          <p:cNvPr id="12" name="TextBox 12"/>
          <p:cNvSpPr txBox="1"/>
          <p:nvPr/>
        </p:nvSpPr>
        <p:spPr>
          <a:xfrm>
            <a:off x="1320800" y="7061200"/>
            <a:ext cx="9359900" cy="203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123" spc="-10" smtClean="0">
                <a:solidFill>
                  <a:srgbClr val="000000"/>
                </a:solidFill>
                <a:latin typeface="Arial"/>
                <a:cs typeface="Arial"/>
              </a:rPr>
              <a:t>http://managewp.com/effectively-use-web-analytics-to-your-advantage</a:t>
            </a:r>
          </a:p>
          <a:p>
            <a:pPr>
              <a:lnSpc>
                <a:spcPts val="1380"/>
              </a:lnSpc>
            </a:pPr>
            <a:endParaRPr lang="en-CA" sz="1182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0732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680700" cy="7543800"/>
          </a:xfrm>
          <a:prstGeom prst="rect">
            <a:avLst/>
          </a:prstGeom>
        </p:spPr>
      </p:pic>
      <p:sp>
        <p:nvSpPr>
          <p:cNvPr id="13" name="TextBox 2"/>
          <p:cNvSpPr txBox="1"/>
          <p:nvPr/>
        </p:nvSpPr>
        <p:spPr>
          <a:xfrm>
            <a:off x="1333500" y="469900"/>
            <a:ext cx="9347200" cy="203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100" spc="-10" smtClean="0">
                <a:solidFill>
                  <a:srgbClr val="3A0E56"/>
                </a:solidFill>
                <a:latin typeface="Arial"/>
                <a:cs typeface="Arial"/>
              </a:rPr>
              <a:t>Getting the most from your Google Analytics</a:t>
            </a:r>
          </a:p>
          <a:p>
            <a:pPr>
              <a:lnSpc>
                <a:spcPts val="1380"/>
              </a:lnSpc>
            </a:pPr>
            <a:endParaRPr lang="en-CA" sz="1182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308100" y="1435100"/>
            <a:ext cx="9372600" cy="647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910"/>
              </a:lnSpc>
            </a:pPr>
            <a:r>
              <a:rPr lang="en-CA" sz="3172" b="1" spc="-20" smtClean="0">
                <a:solidFill>
                  <a:srgbClr val="4D1C65"/>
                </a:solidFill>
                <a:latin typeface="Arial Bold"/>
                <a:cs typeface="Arial Bold"/>
              </a:rPr>
              <a:t>Using Google Analytics effectively</a:t>
            </a:r>
          </a:p>
          <a:p>
            <a:pPr>
              <a:lnSpc>
                <a:spcPts val="3910"/>
              </a:lnSpc>
            </a:pPr>
            <a:endParaRPr lang="en-CA" sz="340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308100" y="2273300"/>
            <a:ext cx="9372600" cy="9271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300"/>
              </a:lnSpc>
            </a:pPr>
            <a:r>
              <a:rPr lang="en-CA" sz="2337" spc="-10" smtClean="0">
                <a:solidFill>
                  <a:srgbClr val="4D1C65"/>
                </a:solidFill>
                <a:latin typeface="Arial"/>
                <a:cs typeface="Arial"/>
              </a:rPr>
              <a:t>Five awesome tips to extract valuable</a:t>
            </a:r>
            <a:r>
              <a:rPr lang="en-CA" sz="2513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513" smtClean="0">
                <a:solidFill>
                  <a:srgbClr val="000000"/>
                </a:solidFill>
                <a:latin typeface="Times New Roman"/>
              </a:rPr>
            </a:br>
            <a:r>
              <a:rPr lang="en-CA" sz="2337" spc="-20" smtClean="0">
                <a:solidFill>
                  <a:srgbClr val="4D1C65"/>
                </a:solidFill>
                <a:latin typeface="Arial"/>
                <a:cs typeface="Arial"/>
              </a:rPr>
              <a:t>SEO secrets from Google Analytics data</a:t>
            </a:r>
          </a:p>
          <a:p>
            <a:pPr>
              <a:lnSpc>
                <a:spcPts val="3300"/>
              </a:lnSpc>
            </a:pPr>
            <a:endParaRPr lang="en-CA" sz="2513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308100" y="3200400"/>
            <a:ext cx="9372600" cy="304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40"/>
              </a:lnSpc>
            </a:pPr>
            <a:r>
              <a:rPr lang="en-CA" sz="1512" spc="-10" smtClean="0">
                <a:solidFill>
                  <a:srgbClr val="000000"/>
                </a:solidFill>
                <a:latin typeface="Arial"/>
                <a:cs typeface="Arial"/>
              </a:rPr>
              <a:t>SocialMediaToday, David Mercer, May 2012</a:t>
            </a:r>
          </a:p>
          <a:p>
            <a:pPr>
              <a:lnSpc>
                <a:spcPts val="1840"/>
              </a:lnSpc>
            </a:pPr>
            <a:endParaRPr lang="en-CA" sz="1626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308100" y="3517900"/>
            <a:ext cx="9372600" cy="469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CA" sz="1237" spc="-10" smtClean="0">
                <a:solidFill>
                  <a:srgbClr val="4D1C65"/>
                </a:solidFill>
                <a:latin typeface="Arial"/>
                <a:cs typeface="Arial"/>
              </a:rPr>
              <a:t>1. Segment analytics data for today—you can derive deeper SEO insights</a:t>
            </a:r>
            <a:r>
              <a:rPr lang="en-CA" sz="133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330" smtClean="0">
                <a:solidFill>
                  <a:srgbClr val="000000"/>
                </a:solidFill>
                <a:latin typeface="Times New Roman"/>
              </a:rPr>
            </a:br>
            <a:r>
              <a:rPr lang="en-CA" sz="1237" spc="-10" smtClean="0">
                <a:solidFill>
                  <a:srgbClr val="4D1C65"/>
                </a:solidFill>
                <a:latin typeface="Arial"/>
                <a:cs typeface="Arial"/>
              </a:rPr>
              <a:t>by splitting data into segments: day, week, month, year, historical</a:t>
            </a:r>
          </a:p>
          <a:p>
            <a:pPr>
              <a:lnSpc>
                <a:spcPts val="1600"/>
              </a:lnSpc>
            </a:pPr>
            <a:endParaRPr lang="en-CA" sz="1330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308100" y="3987800"/>
            <a:ext cx="9372600" cy="6731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CA" sz="1237" spc="-10" smtClean="0">
                <a:solidFill>
                  <a:srgbClr val="4D1C65"/>
                </a:solidFill>
                <a:latin typeface="Arial"/>
                <a:cs typeface="Arial"/>
              </a:rPr>
              <a:t>2. Exclude erroneous traffic spikes from analytical data—exceptional</a:t>
            </a:r>
            <a:r>
              <a:rPr lang="en-CA" sz="133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330" smtClean="0">
                <a:solidFill>
                  <a:srgbClr val="000000"/>
                </a:solidFill>
                <a:latin typeface="Times New Roman"/>
              </a:rPr>
            </a:br>
            <a:r>
              <a:rPr lang="en-CA" sz="1237" spc="-10" smtClean="0">
                <a:solidFill>
                  <a:srgbClr val="4D1C65"/>
                </a:solidFill>
                <a:latin typeface="Arial"/>
                <a:cs typeface="Arial"/>
              </a:rPr>
              <a:t>traffic spikes, if they're large enough, can warp your data and skew your</a:t>
            </a:r>
            <a:r>
              <a:rPr lang="en-CA" sz="133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330" smtClean="0">
                <a:solidFill>
                  <a:srgbClr val="000000"/>
                </a:solidFill>
                <a:latin typeface="Times New Roman"/>
              </a:rPr>
            </a:br>
            <a:r>
              <a:rPr lang="en-CA" sz="1237" spc="-20" smtClean="0">
                <a:solidFill>
                  <a:srgbClr val="4D1C65"/>
                </a:solidFill>
                <a:latin typeface="Arial"/>
                <a:cs typeface="Arial"/>
              </a:rPr>
              <a:t>SEO strategy as a result</a:t>
            </a:r>
          </a:p>
          <a:p>
            <a:pPr>
              <a:lnSpc>
                <a:spcPts val="1600"/>
              </a:lnSpc>
            </a:pPr>
            <a:endParaRPr lang="en-CA" sz="1330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1308100" y="4648200"/>
            <a:ext cx="9372600" cy="241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550"/>
              </a:lnSpc>
            </a:pPr>
            <a:r>
              <a:rPr lang="en-CA" sz="1237" spc="-10" smtClean="0">
                <a:solidFill>
                  <a:srgbClr val="4D1C65"/>
                </a:solidFill>
                <a:latin typeface="Arial"/>
                <a:cs typeface="Arial"/>
              </a:rPr>
              <a:t>3. Use content navigation to analyse traffic patterns—it helps to</a:t>
            </a:r>
          </a:p>
          <a:p>
            <a:pPr>
              <a:lnSpc>
                <a:spcPts val="1550"/>
              </a:lnSpc>
            </a:pPr>
            <a:endParaRPr lang="en-CA" sz="1330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1308100" y="4851400"/>
            <a:ext cx="9372600" cy="469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CA" sz="1237" spc="-10" smtClean="0">
                <a:solidFill>
                  <a:srgbClr val="4D1C65"/>
                </a:solidFill>
                <a:latin typeface="Arial"/>
                <a:cs typeface="Arial"/>
              </a:rPr>
              <a:t>understand exactly how people are navigating your site in order to make</a:t>
            </a:r>
            <a:r>
              <a:rPr lang="en-CA" sz="133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330" smtClean="0">
                <a:solidFill>
                  <a:srgbClr val="000000"/>
                </a:solidFill>
                <a:latin typeface="Times New Roman"/>
              </a:rPr>
            </a:br>
            <a:r>
              <a:rPr lang="en-CA" sz="1237" spc="-10" smtClean="0">
                <a:solidFill>
                  <a:srgbClr val="4D1C65"/>
                </a:solidFill>
                <a:latin typeface="Arial"/>
                <a:cs typeface="Arial"/>
              </a:rPr>
              <a:t>intelligent decisions about how to improve the conversion rate</a:t>
            </a:r>
          </a:p>
          <a:p>
            <a:pPr>
              <a:lnSpc>
                <a:spcPts val="1600"/>
              </a:lnSpc>
            </a:pPr>
            <a:endParaRPr lang="en-CA" sz="1330">
              <a:solidFill>
                <a:srgbClr val="000000"/>
              </a:solidFill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1308100" y="5321300"/>
            <a:ext cx="9372600" cy="469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CA" sz="1237" spc="-10" smtClean="0">
                <a:solidFill>
                  <a:srgbClr val="4D1C65"/>
                </a:solidFill>
                <a:latin typeface="Arial"/>
                <a:cs typeface="Arial"/>
              </a:rPr>
              <a:t>4. Use secondary dimensions—the secondary dimension can help provide</a:t>
            </a:r>
            <a:r>
              <a:rPr lang="en-CA" sz="133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330" smtClean="0">
                <a:solidFill>
                  <a:srgbClr val="000000"/>
                </a:solidFill>
                <a:latin typeface="Times New Roman"/>
              </a:rPr>
            </a:br>
            <a:r>
              <a:rPr lang="en-CA" sz="1237" spc="-10" smtClean="0">
                <a:solidFill>
                  <a:srgbClr val="4D1C65"/>
                </a:solidFill>
                <a:latin typeface="Arial"/>
                <a:cs typeface="Arial"/>
              </a:rPr>
              <a:t>drill-down information about the primary dimension's data</a:t>
            </a:r>
          </a:p>
          <a:p>
            <a:pPr>
              <a:lnSpc>
                <a:spcPts val="1600"/>
              </a:lnSpc>
            </a:pPr>
            <a:endParaRPr lang="en-CA" sz="1330">
              <a:solidFill>
                <a:srgbClr val="000000"/>
              </a:solidFill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1308100" y="5778500"/>
            <a:ext cx="9372600" cy="6731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CA" sz="1237" spc="-10" smtClean="0">
                <a:solidFill>
                  <a:srgbClr val="4D1C65"/>
                </a:solidFill>
                <a:latin typeface="Arial"/>
                <a:cs typeface="Arial"/>
              </a:rPr>
              <a:t>5. Segmented visitor flow view—looking at lists of statistical SEO data is</a:t>
            </a:r>
            <a:r>
              <a:rPr lang="en-CA" sz="133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330" smtClean="0">
                <a:solidFill>
                  <a:srgbClr val="000000"/>
                </a:solidFill>
                <a:latin typeface="Times New Roman"/>
              </a:rPr>
            </a:br>
            <a:r>
              <a:rPr lang="en-CA" sz="1237" spc="-10" smtClean="0">
                <a:solidFill>
                  <a:srgbClr val="4D1C65"/>
                </a:solidFill>
                <a:latin typeface="Arial"/>
                <a:cs typeface="Arial"/>
              </a:rPr>
              <a:t>one thing, but being able to actually visualise the flow of traffic into and</a:t>
            </a:r>
            <a:r>
              <a:rPr lang="en-CA" sz="133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330" smtClean="0">
                <a:solidFill>
                  <a:srgbClr val="000000"/>
                </a:solidFill>
                <a:latin typeface="Times New Roman"/>
              </a:rPr>
            </a:br>
            <a:r>
              <a:rPr lang="en-CA" sz="1237" spc="-10" smtClean="0">
                <a:solidFill>
                  <a:srgbClr val="4D1C65"/>
                </a:solidFill>
                <a:latin typeface="Arial"/>
                <a:cs typeface="Arial"/>
              </a:rPr>
              <a:t>around your website is a very powerful feature</a:t>
            </a:r>
          </a:p>
          <a:p>
            <a:pPr>
              <a:lnSpc>
                <a:spcPts val="1600"/>
              </a:lnSpc>
            </a:pPr>
            <a:endParaRPr lang="en-CA" sz="1330">
              <a:solidFill>
                <a:srgbClr val="000000"/>
              </a:solidFill>
            </a:endParaRPr>
          </a:p>
        </p:txBody>
      </p:sp>
      <p:sp>
        <p:nvSpPr>
          <p:cNvPr id="12" name="TextBox 12"/>
          <p:cNvSpPr txBox="1"/>
          <p:nvPr/>
        </p:nvSpPr>
        <p:spPr>
          <a:xfrm>
            <a:off x="1320800" y="7061200"/>
            <a:ext cx="9359900" cy="203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123" spc="-10" smtClean="0">
                <a:solidFill>
                  <a:srgbClr val="000000"/>
                </a:solidFill>
                <a:latin typeface="Arial"/>
                <a:cs typeface="Arial"/>
              </a:rPr>
              <a:t>http://socialmediatoday.com/siteprebuilder/501747/five-awesome-tips-extract-valuable-seo-secrets-google-analytics-data</a:t>
            </a:r>
          </a:p>
          <a:p>
            <a:pPr>
              <a:lnSpc>
                <a:spcPts val="1380"/>
              </a:lnSpc>
            </a:pPr>
            <a:endParaRPr lang="en-CA" sz="1182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3697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680700" cy="7543800"/>
          </a:xfrm>
          <a:prstGeom prst="rect">
            <a:avLst/>
          </a:prstGeom>
        </p:spPr>
      </p:pic>
      <p:sp>
        <p:nvSpPr>
          <p:cNvPr id="10" name="TextBox 2"/>
          <p:cNvSpPr txBox="1"/>
          <p:nvPr/>
        </p:nvSpPr>
        <p:spPr>
          <a:xfrm>
            <a:off x="1333500" y="469900"/>
            <a:ext cx="9347200" cy="203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100" spc="-10" smtClean="0">
                <a:solidFill>
                  <a:srgbClr val="3A0E56"/>
                </a:solidFill>
                <a:latin typeface="Arial"/>
                <a:cs typeface="Arial"/>
              </a:rPr>
              <a:t>Getting the most from your Google Analytics</a:t>
            </a:r>
          </a:p>
          <a:p>
            <a:pPr>
              <a:lnSpc>
                <a:spcPts val="1380"/>
              </a:lnSpc>
            </a:pPr>
            <a:endParaRPr lang="en-CA" sz="1182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308100" y="1435100"/>
            <a:ext cx="9372600" cy="647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910"/>
              </a:lnSpc>
            </a:pPr>
            <a:r>
              <a:rPr lang="en-CA" sz="3172" b="1" spc="-30" smtClean="0">
                <a:solidFill>
                  <a:srgbClr val="4D1C65"/>
                </a:solidFill>
                <a:latin typeface="Arial Bold"/>
                <a:cs typeface="Arial Bold"/>
              </a:rPr>
              <a:t>A range of APIs and options</a:t>
            </a:r>
          </a:p>
          <a:p>
            <a:pPr>
              <a:lnSpc>
                <a:spcPts val="3910"/>
              </a:lnSpc>
            </a:pPr>
            <a:endParaRPr lang="en-CA" sz="340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308100" y="2374900"/>
            <a:ext cx="9372600" cy="1320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00"/>
              </a:lnSpc>
              <a:tabLst>
                <a:tab pos="381000" algn="l"/>
                <a:tab pos="381000" algn="l"/>
              </a:tabLst>
            </a:pPr>
            <a:r>
              <a:rPr lang="en-CA" sz="3506" spc="-10" smtClean="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337" i="1" spc="-10" smtClean="0">
                <a:solidFill>
                  <a:srgbClr val="4D1C65"/>
                </a:solidFill>
                <a:latin typeface="Arial Italic"/>
                <a:cs typeface="Arial Italic"/>
              </a:rPr>
              <a:t> Collection API</a:t>
            </a:r>
            <a:r>
              <a:rPr lang="en-CA" sz="2337" spc="-10" smtClean="0">
                <a:solidFill>
                  <a:srgbClr val="4D1C65"/>
                </a:solidFill>
                <a:latin typeface="Arial"/>
                <a:cs typeface="Arial"/>
              </a:rPr>
              <a:t> relates to web tracking using the </a:t>
            </a:r>
            <a:r>
              <a:rPr lang="en-CA" sz="2337" i="1" spc="-10" smtClean="0">
                <a:solidFill>
                  <a:srgbClr val="4D1C65"/>
                </a:solidFill>
                <a:latin typeface="Arial Italic"/>
                <a:cs typeface="Arial Italic"/>
              </a:rPr>
              <a:t>ga.js</a:t>
            </a:r>
            <a:r>
              <a:rPr lang="en-CA" sz="2337" spc="-10" smtClean="0">
                <a:solidFill>
                  <a:srgbClr val="4D1C65"/>
                </a:solidFill>
                <a:latin typeface="Arial"/>
                <a:cs typeface="Arial"/>
              </a:rPr>
              <a:t> set of</a:t>
            </a:r>
            <a:r>
              <a:rPr lang="en-CA" sz="2513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513" smtClean="0">
                <a:solidFill>
                  <a:srgbClr val="000000"/>
                </a:solidFill>
                <a:latin typeface="Times New Roman"/>
              </a:rPr>
            </a:br>
            <a:r>
              <a:rPr lang="en-CA" sz="2337" spc="-10" smtClean="0">
                <a:solidFill>
                  <a:srgbClr val="4D1C65"/>
                </a:solidFill>
                <a:latin typeface="Arial"/>
                <a:cs typeface="Arial"/>
              </a:rPr>
              <a:t>	JavaScript functions for tracking user interaction with</a:t>
            </a:r>
            <a:r>
              <a:rPr lang="en-CA" sz="2513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513" smtClean="0">
                <a:solidFill>
                  <a:srgbClr val="000000"/>
                </a:solidFill>
                <a:latin typeface="Times New Roman"/>
              </a:rPr>
            </a:br>
            <a:r>
              <a:rPr lang="en-CA" sz="2337" spc="-10" smtClean="0">
                <a:solidFill>
                  <a:srgbClr val="4D1C65"/>
                </a:solidFill>
                <a:latin typeface="Arial"/>
                <a:cs typeface="Arial"/>
              </a:rPr>
              <a:t>	websites or web applications and Android or iOS apps</a:t>
            </a:r>
          </a:p>
          <a:p>
            <a:pPr>
              <a:lnSpc>
                <a:spcPts val="2700"/>
              </a:lnSpc>
            </a:pPr>
            <a:endParaRPr lang="en-CA" sz="2513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308100" y="3441700"/>
            <a:ext cx="9372600" cy="698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930"/>
              </a:lnSpc>
            </a:pPr>
            <a:r>
              <a:rPr lang="en-CA" sz="3506" spc="-10" smtClean="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337" spc="-10" smtClean="0">
                <a:solidFill>
                  <a:srgbClr val="4D1C65"/>
                </a:solidFill>
                <a:latin typeface="Arial"/>
                <a:cs typeface="Arial"/>
              </a:rPr>
              <a:t> The </a:t>
            </a:r>
            <a:r>
              <a:rPr lang="en-CA" sz="2337" i="1" spc="-10" smtClean="0">
                <a:solidFill>
                  <a:srgbClr val="4D1C65"/>
                </a:solidFill>
                <a:latin typeface="Arial Italic"/>
                <a:cs typeface="Arial Italic"/>
              </a:rPr>
              <a:t>Management API</a:t>
            </a:r>
            <a:r>
              <a:rPr lang="en-CA" sz="2337" spc="-10" smtClean="0">
                <a:solidFill>
                  <a:srgbClr val="4D1C65"/>
                </a:solidFill>
                <a:latin typeface="Arial"/>
                <a:cs typeface="Arial"/>
              </a:rPr>
              <a:t> allows access to Google Analytics</a:t>
            </a:r>
          </a:p>
          <a:p>
            <a:pPr>
              <a:lnSpc>
                <a:spcPts val="2930"/>
              </a:lnSpc>
            </a:pPr>
            <a:endParaRPr lang="en-CA" sz="2536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689100" y="3797300"/>
            <a:ext cx="8991600" cy="838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800"/>
              </a:lnSpc>
            </a:pPr>
            <a:r>
              <a:rPr lang="en-CA" sz="2337" spc="-10" smtClean="0">
                <a:solidFill>
                  <a:srgbClr val="4D1C65"/>
                </a:solidFill>
                <a:latin typeface="Arial"/>
                <a:cs typeface="Arial"/>
              </a:rPr>
              <a:t>configuration data for accounts, properties, profiles, goals,</a:t>
            </a:r>
            <a:r>
              <a:rPr lang="en-CA" sz="2513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513" smtClean="0">
                <a:solidFill>
                  <a:srgbClr val="000000"/>
                </a:solidFill>
                <a:latin typeface="Times New Roman"/>
              </a:rPr>
            </a:br>
            <a:r>
              <a:rPr lang="en-CA" sz="2337" spc="-10" smtClean="0">
                <a:solidFill>
                  <a:srgbClr val="4D1C65"/>
                </a:solidFill>
                <a:latin typeface="Arial"/>
                <a:cs typeface="Arial"/>
              </a:rPr>
              <a:t>segments, for use in other applications</a:t>
            </a:r>
          </a:p>
          <a:p>
            <a:pPr>
              <a:lnSpc>
                <a:spcPts val="2800"/>
              </a:lnSpc>
            </a:pPr>
            <a:endParaRPr lang="en-CA" sz="2513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308100" y="4572000"/>
            <a:ext cx="9372600" cy="1320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00"/>
              </a:lnSpc>
              <a:tabLst>
                <a:tab pos="381000" algn="l"/>
                <a:tab pos="381000" algn="l"/>
              </a:tabLst>
            </a:pPr>
            <a:r>
              <a:rPr lang="en-CA" sz="3506" spc="-20" smtClean="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337" spc="-20" smtClean="0">
                <a:solidFill>
                  <a:srgbClr val="4D1C65"/>
                </a:solidFill>
                <a:latin typeface="Arial"/>
                <a:cs typeface="Arial"/>
              </a:rPr>
              <a:t> The </a:t>
            </a:r>
            <a:r>
              <a:rPr lang="en-CA" sz="2337" i="1" spc="-20" smtClean="0">
                <a:solidFill>
                  <a:srgbClr val="4D1C65"/>
                </a:solidFill>
                <a:latin typeface="Arial Italic"/>
                <a:cs typeface="Arial Italic"/>
              </a:rPr>
              <a:t>Core reporting </a:t>
            </a:r>
            <a:r>
              <a:rPr lang="en-CA" sz="2337" spc="-20" smtClean="0">
                <a:solidFill>
                  <a:srgbClr val="4D1C65"/>
                </a:solidFill>
                <a:latin typeface="Arial"/>
                <a:cs typeface="Arial"/>
              </a:rPr>
              <a:t>or</a:t>
            </a:r>
            <a:r>
              <a:rPr lang="en-CA" sz="2337" i="1" spc="-20" smtClean="0">
                <a:solidFill>
                  <a:srgbClr val="4D1C65"/>
                </a:solidFill>
                <a:latin typeface="Arial Italic"/>
                <a:cs typeface="Arial Italic"/>
              </a:rPr>
              <a:t> data export API</a:t>
            </a:r>
            <a:r>
              <a:rPr lang="en-CA" sz="2337" spc="-20" smtClean="0">
                <a:solidFill>
                  <a:srgbClr val="4D1C65"/>
                </a:solidFill>
                <a:latin typeface="Arial"/>
                <a:cs typeface="Arial"/>
              </a:rPr>
              <a:t> allows querying of data</a:t>
            </a:r>
            <a:r>
              <a:rPr lang="en-CA" sz="2513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513" smtClean="0">
                <a:solidFill>
                  <a:srgbClr val="000000"/>
                </a:solidFill>
                <a:latin typeface="Times New Roman"/>
              </a:rPr>
            </a:br>
            <a:r>
              <a:rPr lang="en-CA" sz="2337" spc="-10" smtClean="0">
                <a:solidFill>
                  <a:srgbClr val="4D1C65"/>
                </a:solidFill>
                <a:latin typeface="Arial"/>
                <a:cs typeface="Arial"/>
              </a:rPr>
              <a:t>	stored in a Google Analytics account to produce special</a:t>
            </a:r>
            <a:r>
              <a:rPr lang="en-CA" sz="2513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513" smtClean="0">
                <a:solidFill>
                  <a:srgbClr val="000000"/>
                </a:solidFill>
                <a:latin typeface="Times New Roman"/>
              </a:rPr>
            </a:br>
            <a:r>
              <a:rPr lang="en-CA" sz="2337" spc="-10" smtClean="0">
                <a:solidFill>
                  <a:srgbClr val="4D1C65"/>
                </a:solidFill>
                <a:latin typeface="Arial"/>
                <a:cs typeface="Arial"/>
              </a:rPr>
              <a:t>	reports</a:t>
            </a:r>
          </a:p>
          <a:p>
            <a:pPr>
              <a:lnSpc>
                <a:spcPts val="2700"/>
              </a:lnSpc>
            </a:pPr>
            <a:endParaRPr lang="en-CA" sz="2513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1308100" y="5676900"/>
            <a:ext cx="9372600" cy="977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600"/>
              </a:lnSpc>
              <a:tabLst>
                <a:tab pos="381000" algn="l"/>
              </a:tabLst>
            </a:pPr>
            <a:r>
              <a:rPr lang="en-CA" sz="3506" spc="-10" smtClean="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337" spc="-10" smtClean="0">
                <a:solidFill>
                  <a:srgbClr val="4D1C65"/>
                </a:solidFill>
                <a:latin typeface="Arial"/>
                <a:cs typeface="Arial"/>
              </a:rPr>
              <a:t> The </a:t>
            </a:r>
            <a:r>
              <a:rPr lang="en-CA" sz="2337" i="1" spc="-10" smtClean="0">
                <a:solidFill>
                  <a:srgbClr val="4D1C65"/>
                </a:solidFill>
                <a:latin typeface="Arial Italic"/>
                <a:cs typeface="Arial Italic"/>
              </a:rPr>
              <a:t>Social data hub</a:t>
            </a:r>
            <a:r>
              <a:rPr lang="en-CA" sz="2337" spc="-10" smtClean="0">
                <a:solidFill>
                  <a:srgbClr val="4D1C65"/>
                </a:solidFill>
                <a:latin typeface="Arial"/>
                <a:cs typeface="Arial"/>
              </a:rPr>
              <a:t> allows social networks and other social</a:t>
            </a:r>
            <a:r>
              <a:rPr lang="en-CA" sz="2513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513" smtClean="0">
                <a:solidFill>
                  <a:srgbClr val="000000"/>
                </a:solidFill>
                <a:latin typeface="Times New Roman"/>
              </a:rPr>
            </a:br>
            <a:r>
              <a:rPr lang="en-CA" sz="2337" spc="-10" smtClean="0">
                <a:solidFill>
                  <a:srgbClr val="4D1C65"/>
                </a:solidFill>
                <a:latin typeface="Arial"/>
                <a:cs typeface="Arial"/>
              </a:rPr>
              <a:t>	platforms to integrate social data with Google Analytics</a:t>
            </a:r>
          </a:p>
          <a:p>
            <a:pPr>
              <a:lnSpc>
                <a:spcPts val="2600"/>
              </a:lnSpc>
            </a:pPr>
            <a:endParaRPr lang="en-CA" sz="2513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1320800" y="7061200"/>
            <a:ext cx="9359900" cy="203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123" spc="-10" smtClean="0">
                <a:solidFill>
                  <a:srgbClr val="000000"/>
                </a:solidFill>
                <a:latin typeface="Arial"/>
                <a:cs typeface="Arial"/>
              </a:rPr>
              <a:t>https://developers.google.com/analytics/devguides/</a:t>
            </a:r>
          </a:p>
          <a:p>
            <a:pPr>
              <a:lnSpc>
                <a:spcPts val="1380"/>
              </a:lnSpc>
            </a:pPr>
            <a:endParaRPr lang="en-CA" sz="1182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5973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680700" cy="7543800"/>
          </a:xfrm>
          <a:prstGeom prst="rect">
            <a:avLst/>
          </a:prstGeom>
        </p:spPr>
      </p:pic>
      <p:sp>
        <p:nvSpPr>
          <p:cNvPr id="7" name="TextBox 2"/>
          <p:cNvSpPr txBox="1"/>
          <p:nvPr/>
        </p:nvSpPr>
        <p:spPr>
          <a:xfrm>
            <a:off x="1333500" y="469900"/>
            <a:ext cx="9347200" cy="203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100" spc="-10" smtClean="0">
                <a:solidFill>
                  <a:srgbClr val="3A0E56"/>
                </a:solidFill>
                <a:latin typeface="Arial"/>
                <a:cs typeface="Arial"/>
              </a:rPr>
              <a:t>Getting the most from your Google Analytics</a:t>
            </a:r>
          </a:p>
          <a:p>
            <a:pPr>
              <a:lnSpc>
                <a:spcPts val="1380"/>
              </a:lnSpc>
            </a:pPr>
            <a:endParaRPr lang="en-CA" sz="1182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308100" y="1435100"/>
            <a:ext cx="9372600" cy="647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910"/>
              </a:lnSpc>
            </a:pPr>
            <a:r>
              <a:rPr lang="en-CA" sz="3172" b="1" spc="-20" smtClean="0">
                <a:solidFill>
                  <a:srgbClr val="4D1C65"/>
                </a:solidFill>
                <a:latin typeface="Arial Bold"/>
                <a:cs typeface="Arial Bold"/>
              </a:rPr>
              <a:t>Application programmers interface (API)</a:t>
            </a:r>
          </a:p>
          <a:p>
            <a:pPr>
              <a:lnSpc>
                <a:spcPts val="3910"/>
              </a:lnSpc>
            </a:pPr>
            <a:endParaRPr lang="en-CA" sz="340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308100" y="2844800"/>
            <a:ext cx="9372600" cy="1765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300"/>
              </a:lnSpc>
            </a:pPr>
            <a:r>
              <a:rPr lang="en-CA" sz="2337" spc="-10" smtClean="0">
                <a:solidFill>
                  <a:srgbClr val="4D1C65"/>
                </a:solidFill>
                <a:latin typeface="Arial"/>
                <a:cs typeface="Arial"/>
              </a:rPr>
              <a:t>There are occasions when it is desirable to monitor, measure,</a:t>
            </a:r>
            <a:r>
              <a:rPr lang="en-CA" sz="2513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513" smtClean="0">
                <a:solidFill>
                  <a:srgbClr val="000000"/>
                </a:solidFill>
                <a:latin typeface="Times New Roman"/>
              </a:rPr>
            </a:br>
            <a:r>
              <a:rPr lang="en-CA" sz="2337" spc="-20" smtClean="0">
                <a:solidFill>
                  <a:srgbClr val="4D1C65"/>
                </a:solidFill>
                <a:latin typeface="Arial"/>
                <a:cs typeface="Arial"/>
              </a:rPr>
              <a:t>or analyse, something quite </a:t>
            </a:r>
            <a:r>
              <a:rPr lang="en-CA" sz="2337" i="1" spc="-20" smtClean="0">
                <a:solidFill>
                  <a:srgbClr val="4D1C65"/>
                </a:solidFill>
                <a:latin typeface="Arial Italic"/>
                <a:cs typeface="Arial Italic"/>
              </a:rPr>
              <a:t>specific to a particular web site</a:t>
            </a:r>
            <a:r>
              <a:rPr lang="en-CA" sz="2337" spc="-20" smtClean="0">
                <a:solidFill>
                  <a:srgbClr val="4D1C65"/>
                </a:solidFill>
                <a:latin typeface="Arial"/>
                <a:cs typeface="Arial"/>
              </a:rPr>
              <a:t>—</a:t>
            </a:r>
            <a:r>
              <a:rPr lang="en-CA" sz="2513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513" smtClean="0">
                <a:solidFill>
                  <a:srgbClr val="000000"/>
                </a:solidFill>
                <a:latin typeface="Times New Roman"/>
              </a:rPr>
            </a:br>
            <a:r>
              <a:rPr lang="en-CA" sz="2337" spc="-10" smtClean="0">
                <a:solidFill>
                  <a:srgbClr val="4D1C65"/>
                </a:solidFill>
                <a:latin typeface="Arial"/>
                <a:cs typeface="Arial"/>
              </a:rPr>
              <a:t>something that cannot be accomplished using the Google</a:t>
            </a:r>
            <a:r>
              <a:rPr lang="en-CA" sz="2513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513" smtClean="0">
                <a:solidFill>
                  <a:srgbClr val="000000"/>
                </a:solidFill>
                <a:latin typeface="Times New Roman"/>
              </a:rPr>
            </a:br>
            <a:r>
              <a:rPr lang="en-CA" sz="2337" spc="-10" smtClean="0">
                <a:solidFill>
                  <a:srgbClr val="4D1C65"/>
                </a:solidFill>
                <a:latin typeface="Arial"/>
                <a:cs typeface="Arial"/>
              </a:rPr>
              <a:t>Analytics </a:t>
            </a:r>
            <a:r>
              <a:rPr lang="en-CA" sz="2337" i="1" spc="-10" smtClean="0">
                <a:solidFill>
                  <a:srgbClr val="4D1C65"/>
                </a:solidFill>
                <a:latin typeface="Arial Italic"/>
                <a:cs typeface="Arial Italic"/>
              </a:rPr>
              <a:t>default</a:t>
            </a:r>
            <a:r>
              <a:rPr lang="en-CA" sz="2337" spc="-10" smtClean="0">
                <a:solidFill>
                  <a:srgbClr val="4D1C65"/>
                </a:solidFill>
                <a:latin typeface="Arial"/>
                <a:cs typeface="Arial"/>
              </a:rPr>
              <a:t> interface.</a:t>
            </a:r>
          </a:p>
          <a:p>
            <a:pPr>
              <a:lnSpc>
                <a:spcPts val="3300"/>
              </a:lnSpc>
            </a:pPr>
            <a:endParaRPr lang="en-CA" sz="2513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308100" y="4572000"/>
            <a:ext cx="9372600" cy="1346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50"/>
              </a:lnSpc>
            </a:pPr>
            <a:r>
              <a:rPr lang="en-CA" sz="2337" spc="-20" smtClean="0">
                <a:solidFill>
                  <a:srgbClr val="4D1C65"/>
                </a:solidFill>
                <a:latin typeface="Arial"/>
                <a:cs typeface="Arial"/>
              </a:rPr>
              <a:t>On such occasions the </a:t>
            </a:r>
            <a:r>
              <a:rPr lang="en-CA" sz="2337" i="1" spc="-20" smtClean="0">
                <a:solidFill>
                  <a:srgbClr val="4D1C65"/>
                </a:solidFill>
                <a:latin typeface="Arial Italic"/>
                <a:cs typeface="Arial Italic"/>
              </a:rPr>
              <a:t>Google Analytics data collection API</a:t>
            </a:r>
            <a:r>
              <a:rPr lang="en-CA" sz="2337" spc="-20" smtClean="0">
                <a:solidFill>
                  <a:srgbClr val="4D1C65"/>
                </a:solidFill>
                <a:latin typeface="Arial"/>
                <a:cs typeface="Arial"/>
              </a:rPr>
              <a:t> can</a:t>
            </a:r>
            <a:r>
              <a:rPr lang="en-CA" sz="2513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513" smtClean="0">
                <a:solidFill>
                  <a:srgbClr val="000000"/>
                </a:solidFill>
                <a:latin typeface="Times New Roman"/>
              </a:rPr>
            </a:br>
            <a:r>
              <a:rPr lang="en-CA" sz="2337" spc="-10" smtClean="0">
                <a:solidFill>
                  <a:srgbClr val="4D1C65"/>
                </a:solidFill>
                <a:latin typeface="Arial"/>
                <a:cs typeface="Arial"/>
              </a:rPr>
              <a:t>be used to programme additional data collection which can</a:t>
            </a:r>
            <a:r>
              <a:rPr lang="en-CA" sz="2513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513" smtClean="0">
                <a:solidFill>
                  <a:srgbClr val="000000"/>
                </a:solidFill>
                <a:latin typeface="Times New Roman"/>
              </a:rPr>
            </a:br>
            <a:r>
              <a:rPr lang="en-CA" sz="2337" spc="-10" smtClean="0">
                <a:solidFill>
                  <a:srgbClr val="4D1C65"/>
                </a:solidFill>
                <a:latin typeface="Arial"/>
                <a:cs typeface="Arial"/>
              </a:rPr>
              <a:t>then be used in standard or custom reports.</a:t>
            </a:r>
          </a:p>
          <a:p>
            <a:pPr>
              <a:lnSpc>
                <a:spcPts val="3250"/>
              </a:lnSpc>
            </a:pPr>
            <a:endParaRPr lang="en-CA" sz="2513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320800" y="7061200"/>
            <a:ext cx="9359900" cy="203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123" spc="-10" smtClean="0">
                <a:solidFill>
                  <a:srgbClr val="000000"/>
                </a:solidFill>
                <a:latin typeface="Arial"/>
                <a:cs typeface="Arial"/>
              </a:rPr>
              <a:t>https://developers.google.com/analytics/devguides/collection/</a:t>
            </a:r>
          </a:p>
          <a:p>
            <a:pPr>
              <a:lnSpc>
                <a:spcPts val="1380"/>
              </a:lnSpc>
            </a:pPr>
            <a:endParaRPr lang="en-CA" sz="1182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5283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680700" cy="7543800"/>
          </a:xfrm>
          <a:prstGeom prst="rect">
            <a:avLst/>
          </a:prstGeom>
        </p:spPr>
      </p:pic>
      <p:sp>
        <p:nvSpPr>
          <p:cNvPr id="14" name="TextBox 2"/>
          <p:cNvSpPr txBox="1"/>
          <p:nvPr/>
        </p:nvSpPr>
        <p:spPr>
          <a:xfrm>
            <a:off x="1333500" y="469900"/>
            <a:ext cx="9347200" cy="203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100" spc="-10" smtClean="0">
                <a:solidFill>
                  <a:srgbClr val="3A0E56"/>
                </a:solidFill>
                <a:latin typeface="Arial"/>
                <a:cs typeface="Arial"/>
              </a:rPr>
              <a:t>Getting the most from your Google Analytics</a:t>
            </a:r>
          </a:p>
          <a:p>
            <a:pPr>
              <a:lnSpc>
                <a:spcPts val="1380"/>
              </a:lnSpc>
            </a:pPr>
            <a:endParaRPr lang="en-CA" sz="1182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308100" y="1435100"/>
            <a:ext cx="9372600" cy="647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910"/>
              </a:lnSpc>
            </a:pPr>
            <a:r>
              <a:rPr lang="en-CA" sz="3172" b="1" spc="-20" smtClean="0">
                <a:solidFill>
                  <a:srgbClr val="4D1C65"/>
                </a:solidFill>
                <a:latin typeface="Arial Bold"/>
                <a:cs typeface="Arial Bold"/>
              </a:rPr>
              <a:t>Implementing the collection API</a:t>
            </a:r>
          </a:p>
          <a:p>
            <a:pPr>
              <a:lnSpc>
                <a:spcPts val="3910"/>
              </a:lnSpc>
            </a:pPr>
            <a:endParaRPr lang="en-CA" sz="340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308100" y="2451100"/>
            <a:ext cx="9372600" cy="317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100"/>
              </a:lnSpc>
            </a:pPr>
            <a:r>
              <a:rPr lang="en-CA" sz="1774" smtClean="0">
                <a:solidFill>
                  <a:srgbClr val="000000"/>
                </a:solidFill>
                <a:latin typeface="Courier New"/>
                <a:cs typeface="Courier New"/>
              </a:rPr>
              <a:t>var _gaq = _gaq || [];</a:t>
            </a:r>
          </a:p>
          <a:p>
            <a:pPr>
              <a:lnSpc>
                <a:spcPts val="2100"/>
              </a:lnSpc>
            </a:pPr>
            <a:endParaRPr lang="en-CA" sz="1774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308100" y="2857500"/>
            <a:ext cx="9372600" cy="635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CA" sz="1774" smtClean="0">
                <a:solidFill>
                  <a:srgbClr val="000000"/>
                </a:solidFill>
                <a:latin typeface="Courier New"/>
                <a:cs typeface="Courier New"/>
              </a:rPr>
              <a:t>_gaq.push (['_setAccount', 'UA-11066040-24']);</a:t>
            </a:r>
            <a:r>
              <a:rPr lang="en-CA" sz="1774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774" smtClean="0">
                <a:solidFill>
                  <a:srgbClr val="000000"/>
                </a:solidFill>
                <a:latin typeface="Times New Roman"/>
              </a:rPr>
            </a:br>
            <a:r>
              <a:rPr lang="en-CA" sz="1774" smtClean="0">
                <a:solidFill>
                  <a:srgbClr val="000000"/>
                </a:solidFill>
                <a:latin typeface="Courier New"/>
                <a:cs typeface="Courier New"/>
              </a:rPr>
              <a:t>_gaq.push (['_trackPageview']);</a:t>
            </a:r>
          </a:p>
          <a:p>
            <a:pPr>
              <a:lnSpc>
                <a:spcPts val="2200"/>
              </a:lnSpc>
            </a:pPr>
            <a:endParaRPr lang="en-CA" sz="1774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308100" y="3568700"/>
            <a:ext cx="9372600" cy="317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10"/>
              </a:lnSpc>
            </a:pPr>
            <a:r>
              <a:rPr lang="en-CA" sz="1774" smtClean="0">
                <a:solidFill>
                  <a:srgbClr val="000000"/>
                </a:solidFill>
                <a:latin typeface="Courier New"/>
                <a:cs typeface="Courier New"/>
              </a:rPr>
              <a:t>(function () {</a:t>
            </a:r>
          </a:p>
          <a:p>
            <a:pPr>
              <a:lnSpc>
                <a:spcPts val="2010"/>
              </a:lnSpc>
            </a:pPr>
            <a:endParaRPr lang="en-CA" sz="1774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714500" y="3822700"/>
            <a:ext cx="8966200" cy="622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100"/>
              </a:lnSpc>
            </a:pPr>
            <a:r>
              <a:rPr lang="en-CA" sz="1774" smtClean="0">
                <a:solidFill>
                  <a:srgbClr val="000000"/>
                </a:solidFill>
                <a:latin typeface="Courier New"/>
                <a:cs typeface="Courier New"/>
              </a:rPr>
              <a:t>var ga = document.createElement ('script');</a:t>
            </a:r>
            <a:r>
              <a:rPr lang="en-CA" sz="1774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774" smtClean="0">
                <a:solidFill>
                  <a:srgbClr val="000000"/>
                </a:solidFill>
                <a:latin typeface="Times New Roman"/>
              </a:rPr>
            </a:br>
            <a:r>
              <a:rPr lang="en-CA" sz="1774" smtClean="0">
                <a:solidFill>
                  <a:srgbClr val="000000"/>
                </a:solidFill>
                <a:latin typeface="Courier New"/>
                <a:cs typeface="Courier New"/>
              </a:rPr>
              <a:t>ga.type = 'text/javascript';</a:t>
            </a:r>
          </a:p>
          <a:p>
            <a:pPr>
              <a:lnSpc>
                <a:spcPts val="2100"/>
              </a:lnSpc>
            </a:pPr>
            <a:endParaRPr lang="en-CA" sz="1774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1714500" y="4381500"/>
            <a:ext cx="8966200" cy="317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10"/>
              </a:lnSpc>
            </a:pPr>
            <a:r>
              <a:rPr lang="en-CA" sz="1774" smtClean="0">
                <a:solidFill>
                  <a:srgbClr val="000000"/>
                </a:solidFill>
                <a:latin typeface="Courier New"/>
                <a:cs typeface="Courier New"/>
              </a:rPr>
              <a:t>ga.async = true;</a:t>
            </a:r>
          </a:p>
          <a:p>
            <a:pPr>
              <a:lnSpc>
                <a:spcPts val="2010"/>
              </a:lnSpc>
            </a:pPr>
            <a:endParaRPr lang="en-CA" sz="1774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1714500" y="4648200"/>
            <a:ext cx="8966200" cy="622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100"/>
              </a:lnSpc>
              <a:tabLst>
                <a:tab pos="406400" algn="l"/>
              </a:tabLst>
            </a:pPr>
            <a:r>
              <a:rPr lang="en-CA" sz="1774" smtClean="0">
                <a:solidFill>
                  <a:srgbClr val="000000"/>
                </a:solidFill>
                <a:latin typeface="Courier New"/>
                <a:cs typeface="Courier New"/>
              </a:rPr>
              <a:t>ga.src = ('https:' == document.location.protocol ?</a:t>
            </a:r>
            <a:r>
              <a:rPr lang="en-CA" sz="1774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774" smtClean="0">
                <a:solidFill>
                  <a:srgbClr val="000000"/>
                </a:solidFill>
                <a:latin typeface="Times New Roman"/>
              </a:rPr>
            </a:br>
            <a:r>
              <a:rPr lang="en-CA" sz="1774" smtClean="0">
                <a:solidFill>
                  <a:srgbClr val="000000"/>
                </a:solidFill>
                <a:latin typeface="Courier New"/>
                <a:cs typeface="Courier New"/>
              </a:rPr>
              <a:t>	'https://ssl' :</a:t>
            </a:r>
          </a:p>
          <a:p>
            <a:pPr>
              <a:lnSpc>
                <a:spcPts val="2100"/>
              </a:lnSpc>
            </a:pPr>
            <a:endParaRPr lang="en-CA" sz="1774">
              <a:solidFill>
                <a:srgbClr val="000000"/>
              </a:solidFill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2120900" y="5194300"/>
            <a:ext cx="8559800" cy="317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10"/>
              </a:lnSpc>
            </a:pPr>
            <a:r>
              <a:rPr lang="en-CA" sz="1774" smtClean="0">
                <a:solidFill>
                  <a:srgbClr val="000000"/>
                </a:solidFill>
                <a:latin typeface="Courier New"/>
                <a:cs typeface="Courier New"/>
              </a:rPr>
              <a:t>'http://www') + '.google-analytics.com/ga.js';</a:t>
            </a:r>
          </a:p>
          <a:p>
            <a:pPr>
              <a:lnSpc>
                <a:spcPts val="2010"/>
              </a:lnSpc>
            </a:pPr>
            <a:endParaRPr lang="en-CA" sz="1774">
              <a:solidFill>
                <a:srgbClr val="000000"/>
              </a:solidFill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1714500" y="5448300"/>
            <a:ext cx="8966200" cy="635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CA" sz="1774" smtClean="0">
                <a:solidFill>
                  <a:srgbClr val="000000"/>
                </a:solidFill>
                <a:latin typeface="Courier New"/>
                <a:cs typeface="Courier New"/>
              </a:rPr>
              <a:t>var s = document.getElementsByTagName ('script')[0];</a:t>
            </a:r>
            <a:r>
              <a:rPr lang="en-CA" sz="1774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774" smtClean="0">
                <a:solidFill>
                  <a:srgbClr val="000000"/>
                </a:solidFill>
                <a:latin typeface="Times New Roman"/>
              </a:rPr>
            </a:br>
            <a:r>
              <a:rPr lang="en-CA" sz="1774" smtClean="0">
                <a:solidFill>
                  <a:srgbClr val="000000"/>
                </a:solidFill>
                <a:latin typeface="Courier New"/>
                <a:cs typeface="Courier New"/>
              </a:rPr>
              <a:t>s.parentNode.insertBefore (ga, s);</a:t>
            </a:r>
          </a:p>
          <a:p>
            <a:pPr>
              <a:lnSpc>
                <a:spcPts val="2200"/>
              </a:lnSpc>
            </a:pPr>
            <a:endParaRPr lang="en-CA" sz="1774">
              <a:solidFill>
                <a:srgbClr val="000000"/>
              </a:solidFill>
            </a:endParaRPr>
          </a:p>
        </p:txBody>
      </p:sp>
      <p:sp>
        <p:nvSpPr>
          <p:cNvPr id="12" name="TextBox 12"/>
          <p:cNvSpPr txBox="1"/>
          <p:nvPr/>
        </p:nvSpPr>
        <p:spPr>
          <a:xfrm>
            <a:off x="1308100" y="6019800"/>
            <a:ext cx="9372600" cy="317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CA" sz="1774" smtClean="0">
                <a:solidFill>
                  <a:srgbClr val="000000"/>
                </a:solidFill>
                <a:latin typeface="Courier New"/>
                <a:cs typeface="Courier New"/>
              </a:rPr>
              <a:t>}) ();</a:t>
            </a:r>
          </a:p>
          <a:p>
            <a:pPr>
              <a:lnSpc>
                <a:spcPts val="2000"/>
              </a:lnSpc>
            </a:pPr>
            <a:endParaRPr lang="en-CA" sz="1774">
              <a:solidFill>
                <a:srgbClr val="000000"/>
              </a:solidFill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1320800" y="7061200"/>
            <a:ext cx="9359900" cy="203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123" spc="-10" smtClean="0">
                <a:solidFill>
                  <a:srgbClr val="000000"/>
                </a:solidFill>
                <a:latin typeface="Arial"/>
                <a:cs typeface="Arial"/>
              </a:rPr>
              <a:t>https://developers.google.com/analytics/devguides/collection/gajs/</a:t>
            </a:r>
          </a:p>
          <a:p>
            <a:pPr>
              <a:lnSpc>
                <a:spcPts val="1380"/>
              </a:lnSpc>
            </a:pPr>
            <a:endParaRPr lang="en-CA" sz="1182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2631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680700" cy="7543800"/>
          </a:xfrm>
          <a:prstGeom prst="rect">
            <a:avLst/>
          </a:prstGeom>
        </p:spPr>
      </p:pic>
      <p:sp>
        <p:nvSpPr>
          <p:cNvPr id="15" name="TextBox 2"/>
          <p:cNvSpPr txBox="1"/>
          <p:nvPr/>
        </p:nvSpPr>
        <p:spPr>
          <a:xfrm>
            <a:off x="1333500" y="469900"/>
            <a:ext cx="9347200" cy="203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100" spc="-10" smtClean="0">
                <a:solidFill>
                  <a:srgbClr val="3A0E56"/>
                </a:solidFill>
                <a:latin typeface="Arial"/>
                <a:cs typeface="Arial"/>
              </a:rPr>
              <a:t>Getting the most from your Google Analytics</a:t>
            </a:r>
          </a:p>
          <a:p>
            <a:pPr>
              <a:lnSpc>
                <a:spcPts val="1380"/>
              </a:lnSpc>
            </a:pPr>
            <a:endParaRPr lang="en-CA" sz="1182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308100" y="1435100"/>
            <a:ext cx="9372600" cy="647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910"/>
              </a:lnSpc>
            </a:pPr>
            <a:r>
              <a:rPr lang="en-CA" sz="3172" b="1" spc="-20" smtClean="0">
                <a:solidFill>
                  <a:srgbClr val="4D1C65"/>
                </a:solidFill>
                <a:latin typeface="Arial Bold"/>
                <a:cs typeface="Arial Bold"/>
              </a:rPr>
              <a:t>What’s in the </a:t>
            </a:r>
            <a:r>
              <a:rPr lang="en-CA" sz="3162" i="1" spc="-20" smtClean="0">
                <a:solidFill>
                  <a:srgbClr val="4D1C65"/>
                </a:solidFill>
                <a:latin typeface="Arial Italic"/>
                <a:cs typeface="Arial Italic"/>
              </a:rPr>
              <a:t>ga.js</a:t>
            </a:r>
            <a:r>
              <a:rPr lang="en-CA" sz="3172" b="1" spc="-20" smtClean="0">
                <a:solidFill>
                  <a:srgbClr val="4D1C65"/>
                </a:solidFill>
                <a:latin typeface="Arial Bold"/>
                <a:cs typeface="Arial Bold"/>
              </a:rPr>
              <a:t> file?</a:t>
            </a:r>
          </a:p>
          <a:p>
            <a:pPr>
              <a:lnSpc>
                <a:spcPts val="3910"/>
              </a:lnSpc>
            </a:pPr>
            <a:endParaRPr lang="en-CA" sz="340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308100" y="2349500"/>
            <a:ext cx="9372600" cy="698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930"/>
              </a:lnSpc>
            </a:pPr>
            <a:r>
              <a:rPr lang="en-CA" sz="3581" spc="-10" smtClean="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387" spc="-10" smtClean="0">
                <a:solidFill>
                  <a:srgbClr val="4D1C65"/>
                </a:solidFill>
                <a:latin typeface="Arial"/>
                <a:cs typeface="Arial"/>
              </a:rPr>
              <a:t> The </a:t>
            </a:r>
            <a:r>
              <a:rPr lang="en-CA" sz="2387" i="1" spc="-10" smtClean="0">
                <a:solidFill>
                  <a:srgbClr val="4D1C65"/>
                </a:solidFill>
                <a:latin typeface="Arial Italic"/>
                <a:cs typeface="Arial Italic"/>
              </a:rPr>
              <a:t>ga.js</a:t>
            </a:r>
            <a:r>
              <a:rPr lang="en-CA" sz="2387" spc="-10" smtClean="0">
                <a:solidFill>
                  <a:srgbClr val="4D1C65"/>
                </a:solidFill>
                <a:latin typeface="Arial"/>
                <a:cs typeface="Arial"/>
              </a:rPr>
              <a:t> file contains JavaScript that:</a:t>
            </a:r>
          </a:p>
          <a:p>
            <a:pPr>
              <a:lnSpc>
                <a:spcPts val="2930"/>
              </a:lnSpc>
            </a:pPr>
            <a:endParaRPr lang="en-CA" sz="2543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689100" y="2755900"/>
            <a:ext cx="8991600" cy="469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95"/>
              </a:lnSpc>
            </a:pPr>
            <a:r>
              <a:rPr lang="en-CA" sz="2317" spc="-10" smtClean="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1545" spc="-10" smtClean="0">
                <a:solidFill>
                  <a:srgbClr val="000000"/>
                </a:solidFill>
                <a:latin typeface="Arial"/>
                <a:cs typeface="Arial"/>
              </a:rPr>
              <a:t>  Defines JavaScript objects</a:t>
            </a:r>
          </a:p>
          <a:p>
            <a:pPr>
              <a:lnSpc>
                <a:spcPts val="1895"/>
              </a:lnSpc>
            </a:pPr>
            <a:endParaRPr lang="en-CA" sz="1654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689100" y="3073400"/>
            <a:ext cx="8991600" cy="469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95"/>
              </a:lnSpc>
            </a:pPr>
            <a:r>
              <a:rPr lang="en-CA" sz="2317" spc="-10" smtClean="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1545" spc="-10" smtClean="0">
                <a:solidFill>
                  <a:srgbClr val="000000"/>
                </a:solidFill>
                <a:latin typeface="Arial"/>
                <a:cs typeface="Arial"/>
              </a:rPr>
              <a:t>  Provides the code of method scripts associated with the defined objects</a:t>
            </a:r>
          </a:p>
          <a:p>
            <a:pPr>
              <a:lnSpc>
                <a:spcPts val="1895"/>
              </a:lnSpc>
            </a:pPr>
            <a:endParaRPr lang="en-CA" sz="1637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308100" y="3416300"/>
            <a:ext cx="9372600" cy="698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930"/>
              </a:lnSpc>
            </a:pPr>
            <a:r>
              <a:rPr lang="en-CA" sz="3581" spc="-10" smtClean="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387" spc="-10" smtClean="0">
                <a:solidFill>
                  <a:srgbClr val="4D1C65"/>
                </a:solidFill>
                <a:latin typeface="Arial"/>
                <a:cs typeface="Arial"/>
              </a:rPr>
              <a:t> Two primary objects are defined:</a:t>
            </a:r>
          </a:p>
          <a:p>
            <a:pPr>
              <a:lnSpc>
                <a:spcPts val="2930"/>
              </a:lnSpc>
            </a:pPr>
            <a:endParaRPr lang="en-CA" sz="2550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1689100" y="3810000"/>
            <a:ext cx="444500" cy="304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95"/>
              </a:lnSpc>
            </a:pPr>
            <a:r>
              <a:rPr lang="en-CA" sz="1512" spc="-10" smtClean="0">
                <a:solidFill>
                  <a:srgbClr val="000000"/>
                </a:solidFill>
                <a:latin typeface="Arial"/>
                <a:cs typeface="Arial"/>
              </a:rPr>
              <a:t>1.</a:t>
            </a:r>
          </a:p>
          <a:p>
            <a:pPr>
              <a:lnSpc>
                <a:spcPts val="1895"/>
              </a:lnSpc>
            </a:pPr>
            <a:endParaRPr lang="en-CA" sz="1512" spc="-10" smtClean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2057400" y="3810000"/>
            <a:ext cx="7175500" cy="266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95"/>
              </a:lnSpc>
            </a:pPr>
            <a:r>
              <a:rPr lang="en-CA" sz="1512" i="1" spc="-10" smtClean="0">
                <a:solidFill>
                  <a:srgbClr val="000000"/>
                </a:solidFill>
                <a:latin typeface="Arial Italic"/>
                <a:cs typeface="Arial Italic"/>
              </a:rPr>
              <a:t>_gat</a:t>
            </a:r>
            <a:r>
              <a:rPr lang="en-CA" sz="1512" spc="-10" smtClean="0">
                <a:solidFill>
                  <a:srgbClr val="000000"/>
                </a:solidFill>
                <a:latin typeface="Arial"/>
                <a:cs typeface="Arial"/>
              </a:rPr>
              <a:t> is used to create and retrieve tracker objects, from which other tracking related</a:t>
            </a:r>
          </a:p>
          <a:p>
            <a:pPr>
              <a:lnSpc>
                <a:spcPts val="1895"/>
              </a:lnSpc>
            </a:pPr>
            <a:endParaRPr lang="en-CA" sz="1512" spc="-10" smtClean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2057400" y="4089400"/>
            <a:ext cx="2019300" cy="304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95"/>
              </a:lnSpc>
            </a:pPr>
            <a:r>
              <a:rPr lang="en-CA" sz="1512" spc="-10" smtClean="0">
                <a:solidFill>
                  <a:srgbClr val="000000"/>
                </a:solidFill>
                <a:latin typeface="Arial"/>
                <a:cs typeface="Arial"/>
              </a:rPr>
              <a:t>methods are invoked</a:t>
            </a:r>
          </a:p>
          <a:p>
            <a:pPr>
              <a:lnSpc>
                <a:spcPts val="1895"/>
              </a:lnSpc>
            </a:pPr>
            <a:endParaRPr lang="en-CA" sz="1512" spc="-10" smtClean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1689100" y="4419600"/>
            <a:ext cx="8991600" cy="304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920"/>
              </a:lnSpc>
              <a:tabLst>
                <a:tab pos="368300" algn="l"/>
              </a:tabLst>
            </a:pPr>
            <a:r>
              <a:rPr lang="en-CA" sz="1512" spc="-10" smtClean="0">
                <a:solidFill>
                  <a:srgbClr val="000000"/>
                </a:solidFill>
                <a:latin typeface="Arial"/>
                <a:cs typeface="Arial"/>
              </a:rPr>
              <a:t>2.</a:t>
            </a:r>
            <a:r>
              <a:rPr lang="en-CA" sz="1512" i="1" spc="-10" smtClean="0">
                <a:solidFill>
                  <a:srgbClr val="000000"/>
                </a:solidFill>
                <a:latin typeface="Arial Italic"/>
                <a:cs typeface="Arial Italic"/>
              </a:rPr>
              <a:t>	_gaq</a:t>
            </a:r>
            <a:r>
              <a:rPr lang="en-CA" sz="1512" spc="-10" smtClean="0">
                <a:solidFill>
                  <a:srgbClr val="000000"/>
                </a:solidFill>
                <a:latin typeface="Arial"/>
                <a:cs typeface="Arial"/>
              </a:rPr>
              <a:t> is used directly for asynchronous page tracking, acting as a queue, a first-in, first-</a:t>
            </a:r>
          </a:p>
          <a:p>
            <a:pPr>
              <a:lnSpc>
                <a:spcPts val="1920"/>
              </a:lnSpc>
            </a:pPr>
            <a:endParaRPr lang="en-CA" sz="1626">
              <a:solidFill>
                <a:srgbClr val="000000"/>
              </a:solidFill>
            </a:endParaRPr>
          </a:p>
        </p:txBody>
      </p:sp>
      <p:sp>
        <p:nvSpPr>
          <p:cNvPr id="12" name="TextBox 12"/>
          <p:cNvSpPr txBox="1"/>
          <p:nvPr/>
        </p:nvSpPr>
        <p:spPr>
          <a:xfrm>
            <a:off x="2057400" y="4673600"/>
            <a:ext cx="8623300" cy="622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CA" sz="1512" spc="-10" smtClean="0">
                <a:solidFill>
                  <a:srgbClr val="000000"/>
                </a:solidFill>
                <a:latin typeface="Arial"/>
                <a:cs typeface="Arial"/>
              </a:rPr>
              <a:t>out data structure that collects instructions until </a:t>
            </a:r>
            <a:r>
              <a:rPr lang="en-CA" sz="1512" i="1" spc="-10" smtClean="0">
                <a:solidFill>
                  <a:srgbClr val="000000"/>
                </a:solidFill>
                <a:latin typeface="Arial Italic"/>
                <a:cs typeface="Arial Italic"/>
              </a:rPr>
              <a:t>ga.js</a:t>
            </a:r>
            <a:r>
              <a:rPr lang="en-CA" sz="1512" spc="-10" smtClean="0">
                <a:solidFill>
                  <a:srgbClr val="000000"/>
                </a:solidFill>
                <a:latin typeface="Arial"/>
                <a:cs typeface="Arial"/>
              </a:rPr>
              <a:t> is ready to execute them—the</a:t>
            </a:r>
            <a:r>
              <a:rPr lang="en-CA" sz="1626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626" smtClean="0">
                <a:solidFill>
                  <a:srgbClr val="000000"/>
                </a:solidFill>
                <a:latin typeface="Times New Roman"/>
              </a:rPr>
            </a:br>
            <a:r>
              <a:rPr lang="en-CA" sz="1512" i="1" spc="-10" smtClean="0">
                <a:solidFill>
                  <a:srgbClr val="000000"/>
                </a:solidFill>
                <a:latin typeface="Arial Italic"/>
                <a:cs typeface="Arial Italic"/>
              </a:rPr>
              <a:t>_gaq.push ()</a:t>
            </a:r>
            <a:r>
              <a:rPr lang="en-CA" sz="1512" spc="-10" smtClean="0">
                <a:solidFill>
                  <a:srgbClr val="000000"/>
                </a:solidFill>
                <a:latin typeface="Arial"/>
                <a:cs typeface="Arial"/>
              </a:rPr>
              <a:t> method adds something to the queue</a:t>
            </a:r>
          </a:p>
          <a:p>
            <a:pPr>
              <a:lnSpc>
                <a:spcPts val="2200"/>
              </a:lnSpc>
            </a:pPr>
            <a:endParaRPr lang="en-CA" sz="1626">
              <a:solidFill>
                <a:srgbClr val="000000"/>
              </a:solidFill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1308100" y="5334000"/>
            <a:ext cx="9372600" cy="1320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00"/>
              </a:lnSpc>
              <a:tabLst>
                <a:tab pos="381000" algn="l"/>
                <a:tab pos="381000" algn="l"/>
              </a:tabLst>
            </a:pPr>
            <a:r>
              <a:rPr lang="en-CA" sz="3506" spc="-10" smtClean="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337" spc="-10" smtClean="0">
                <a:solidFill>
                  <a:srgbClr val="4D1C65"/>
                </a:solidFill>
                <a:latin typeface="Arial"/>
                <a:cs typeface="Arial"/>
              </a:rPr>
              <a:t> A wide range of method scripts included in </a:t>
            </a:r>
            <a:r>
              <a:rPr lang="en-CA" sz="2337" i="1" spc="-10" smtClean="0">
                <a:solidFill>
                  <a:srgbClr val="4D1C65"/>
                </a:solidFill>
                <a:latin typeface="Arial Italic"/>
                <a:cs typeface="Arial Italic"/>
              </a:rPr>
              <a:t>ga.js</a:t>
            </a:r>
            <a:r>
              <a:rPr lang="en-CA" sz="2337" spc="-10" smtClean="0">
                <a:solidFill>
                  <a:srgbClr val="4D1C65"/>
                </a:solidFill>
                <a:latin typeface="Arial"/>
                <a:cs typeface="Arial"/>
              </a:rPr>
              <a:t> enable</a:t>
            </a:r>
            <a:r>
              <a:rPr lang="en-CA" sz="2513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513" smtClean="0">
                <a:solidFill>
                  <a:srgbClr val="000000"/>
                </a:solidFill>
                <a:latin typeface="Times New Roman"/>
              </a:rPr>
            </a:br>
            <a:r>
              <a:rPr lang="en-CA" sz="2337" i="1" spc="-20" smtClean="0">
                <a:solidFill>
                  <a:srgbClr val="4D1C65"/>
                </a:solidFill>
                <a:latin typeface="Arial Italic"/>
                <a:cs typeface="Arial Italic"/>
              </a:rPr>
              <a:t>	cookie management and updating</a:t>
            </a:r>
            <a:r>
              <a:rPr lang="en-CA" sz="2337" spc="-20" smtClean="0">
                <a:solidFill>
                  <a:srgbClr val="4D1C65"/>
                </a:solidFill>
                <a:latin typeface="Arial"/>
                <a:cs typeface="Arial"/>
              </a:rPr>
              <a:t>, detection or setting of</a:t>
            </a:r>
            <a:r>
              <a:rPr lang="en-CA" sz="2513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513" smtClean="0">
                <a:solidFill>
                  <a:srgbClr val="000000"/>
                </a:solidFill>
                <a:latin typeface="Times New Roman"/>
              </a:rPr>
            </a:br>
            <a:r>
              <a:rPr lang="en-CA" sz="2337" spc="-20" smtClean="0">
                <a:solidFill>
                  <a:srgbClr val="4D1C65"/>
                </a:solidFill>
                <a:latin typeface="Arial"/>
                <a:cs typeface="Arial"/>
              </a:rPr>
              <a:t>	system variables... and, most importantly, </a:t>
            </a:r>
            <a:r>
              <a:rPr lang="en-CA" sz="2337" i="1" spc="-20" smtClean="0">
                <a:solidFill>
                  <a:srgbClr val="4D1C65"/>
                </a:solidFill>
                <a:latin typeface="Arial Italic"/>
                <a:cs typeface="Arial Italic"/>
              </a:rPr>
              <a:t>tracking</a:t>
            </a:r>
          </a:p>
          <a:p>
            <a:pPr>
              <a:lnSpc>
                <a:spcPts val="2700"/>
              </a:lnSpc>
            </a:pPr>
            <a:endParaRPr lang="en-CA" sz="2513">
              <a:solidFill>
                <a:srgbClr val="000000"/>
              </a:solidFill>
            </a:endParaRPr>
          </a:p>
        </p:txBody>
      </p:sp>
      <p:sp>
        <p:nvSpPr>
          <p:cNvPr id="14" name="TextBox 14"/>
          <p:cNvSpPr txBox="1"/>
          <p:nvPr/>
        </p:nvSpPr>
        <p:spPr>
          <a:xfrm>
            <a:off x="1320800" y="7061200"/>
            <a:ext cx="9359900" cy="203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123" spc="-10" smtClean="0">
                <a:solidFill>
                  <a:srgbClr val="000000"/>
                </a:solidFill>
                <a:latin typeface="Arial"/>
                <a:cs typeface="Arial"/>
              </a:rPr>
              <a:t>https://developers.google.com/analytics/devguides/collection/gajs/methods/</a:t>
            </a:r>
          </a:p>
          <a:p>
            <a:pPr>
              <a:lnSpc>
                <a:spcPts val="1380"/>
              </a:lnSpc>
            </a:pPr>
            <a:endParaRPr lang="en-CA" sz="1182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3141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680700" cy="7543800"/>
          </a:xfrm>
          <a:prstGeom prst="rect">
            <a:avLst/>
          </a:prstGeom>
        </p:spPr>
      </p:pic>
      <p:sp>
        <p:nvSpPr>
          <p:cNvPr id="12" name="TextBox 2"/>
          <p:cNvSpPr txBox="1"/>
          <p:nvPr/>
        </p:nvSpPr>
        <p:spPr>
          <a:xfrm>
            <a:off x="1333500" y="469900"/>
            <a:ext cx="9347200" cy="203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100" spc="-10" smtClean="0">
                <a:solidFill>
                  <a:srgbClr val="3A0E56"/>
                </a:solidFill>
                <a:latin typeface="Arial"/>
                <a:cs typeface="Arial"/>
              </a:rPr>
              <a:t>Getting the most from your Google Analytics</a:t>
            </a:r>
          </a:p>
          <a:p>
            <a:pPr>
              <a:lnSpc>
                <a:spcPts val="1380"/>
              </a:lnSpc>
            </a:pPr>
            <a:endParaRPr lang="en-CA" sz="1182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308100" y="1435100"/>
            <a:ext cx="9372600" cy="647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910"/>
              </a:lnSpc>
            </a:pPr>
            <a:r>
              <a:rPr lang="en-CA" sz="3172" b="1" spc="-20" smtClean="0">
                <a:solidFill>
                  <a:srgbClr val="4D1C65"/>
                </a:solidFill>
                <a:latin typeface="Arial Bold"/>
                <a:cs typeface="Arial Bold"/>
              </a:rPr>
              <a:t>Calling Google Analytics method scripts</a:t>
            </a:r>
          </a:p>
          <a:p>
            <a:pPr>
              <a:lnSpc>
                <a:spcPts val="3910"/>
              </a:lnSpc>
            </a:pPr>
            <a:endParaRPr lang="en-CA" sz="340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308100" y="2222500"/>
            <a:ext cx="9372600" cy="977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00"/>
              </a:lnSpc>
              <a:tabLst>
                <a:tab pos="381000" algn="l"/>
              </a:tabLst>
            </a:pPr>
            <a:r>
              <a:rPr lang="en-CA" sz="3506" spc="-10" smtClean="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337" spc="-10" smtClean="0">
                <a:solidFill>
                  <a:srgbClr val="4D1C65"/>
                </a:solidFill>
                <a:latin typeface="Arial"/>
                <a:cs typeface="Arial"/>
              </a:rPr>
              <a:t> A default </a:t>
            </a:r>
            <a:r>
              <a:rPr lang="en-CA" sz="2337" i="1" spc="-10" smtClean="0">
                <a:solidFill>
                  <a:srgbClr val="4D1C65"/>
                </a:solidFill>
                <a:latin typeface="Arial Italic"/>
                <a:cs typeface="Arial Italic"/>
              </a:rPr>
              <a:t>tracker object</a:t>
            </a:r>
            <a:r>
              <a:rPr lang="en-CA" sz="2337" spc="-10" smtClean="0">
                <a:solidFill>
                  <a:srgbClr val="4D1C65"/>
                </a:solidFill>
                <a:latin typeface="Arial"/>
                <a:cs typeface="Arial"/>
              </a:rPr>
              <a:t> is always defined and implied in calls</a:t>
            </a:r>
            <a:r>
              <a:rPr lang="en-CA" sz="2513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513" smtClean="0">
                <a:solidFill>
                  <a:srgbClr val="000000"/>
                </a:solidFill>
                <a:latin typeface="Times New Roman"/>
              </a:rPr>
            </a:br>
            <a:r>
              <a:rPr lang="en-CA" sz="2337" spc="-10" smtClean="0">
                <a:solidFill>
                  <a:srgbClr val="4D1C65"/>
                </a:solidFill>
                <a:latin typeface="Arial"/>
                <a:cs typeface="Arial"/>
              </a:rPr>
              <a:t>	of methods that don’t specify an alternative tracker</a:t>
            </a:r>
          </a:p>
          <a:p>
            <a:pPr>
              <a:lnSpc>
                <a:spcPts val="2700"/>
              </a:lnSpc>
            </a:pPr>
            <a:endParaRPr lang="en-CA" sz="2513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308100" y="2971800"/>
            <a:ext cx="9372600" cy="1320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50"/>
              </a:lnSpc>
              <a:tabLst>
                <a:tab pos="381000" algn="l"/>
                <a:tab pos="381000" algn="l"/>
              </a:tabLst>
            </a:pPr>
            <a:r>
              <a:rPr lang="en-CA" sz="3506" spc="-10" smtClean="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337" spc="-10" smtClean="0">
                <a:solidFill>
                  <a:srgbClr val="4D1C65"/>
                </a:solidFill>
                <a:latin typeface="Arial"/>
                <a:cs typeface="Arial"/>
              </a:rPr>
              <a:t> A method may be called by </a:t>
            </a:r>
            <a:r>
              <a:rPr lang="en-CA" sz="2337" i="1" spc="-10" smtClean="0">
                <a:solidFill>
                  <a:srgbClr val="4D1C65"/>
                </a:solidFill>
                <a:latin typeface="Arial Italic"/>
                <a:cs typeface="Arial Italic"/>
              </a:rPr>
              <a:t>pushing</a:t>
            </a:r>
            <a:r>
              <a:rPr lang="en-CA" sz="2337" spc="-10" smtClean="0">
                <a:solidFill>
                  <a:srgbClr val="4D1C65"/>
                </a:solidFill>
                <a:latin typeface="Arial"/>
                <a:cs typeface="Arial"/>
              </a:rPr>
              <a:t> an array of the method</a:t>
            </a:r>
            <a:r>
              <a:rPr lang="en-CA" sz="2513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513" smtClean="0">
                <a:solidFill>
                  <a:srgbClr val="000000"/>
                </a:solidFill>
                <a:latin typeface="Times New Roman"/>
              </a:rPr>
            </a:br>
            <a:r>
              <a:rPr lang="en-CA" sz="2337" spc="-10" smtClean="0">
                <a:solidFill>
                  <a:srgbClr val="4D1C65"/>
                </a:solidFill>
                <a:latin typeface="Arial"/>
                <a:cs typeface="Arial"/>
              </a:rPr>
              <a:t>	name and parameters (to the Google Analytics queue object</a:t>
            </a:r>
            <a:r>
              <a:rPr lang="en-CA" sz="2513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513" smtClean="0">
                <a:solidFill>
                  <a:srgbClr val="000000"/>
                </a:solidFill>
                <a:latin typeface="Times New Roman"/>
              </a:rPr>
            </a:br>
            <a:r>
              <a:rPr lang="en-CA" sz="2337" spc="-10" smtClean="0">
                <a:solidFill>
                  <a:srgbClr val="4D1C65"/>
                </a:solidFill>
                <a:latin typeface="Arial"/>
                <a:cs typeface="Arial"/>
              </a:rPr>
              <a:t>	that allows efficient asynchronous JavaScript execution):</a:t>
            </a:r>
          </a:p>
          <a:p>
            <a:pPr>
              <a:lnSpc>
                <a:spcPts val="2750"/>
              </a:lnSpc>
            </a:pPr>
            <a:endParaRPr lang="en-CA" sz="2513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689100" y="4064000"/>
            <a:ext cx="8991600" cy="241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620"/>
              </a:lnSpc>
            </a:pPr>
            <a:r>
              <a:rPr lang="en-CA" sz="1330" smtClean="0">
                <a:solidFill>
                  <a:srgbClr val="000000"/>
                </a:solidFill>
                <a:latin typeface="Courier New"/>
                <a:cs typeface="Courier New"/>
              </a:rPr>
              <a:t>_gaq.push (['_setAccount', 'UA-XXXXX-X']);</a:t>
            </a:r>
          </a:p>
          <a:p>
            <a:pPr>
              <a:lnSpc>
                <a:spcPts val="1620"/>
              </a:lnSpc>
            </a:pPr>
            <a:endParaRPr lang="en-CA" sz="1330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308100" y="4343400"/>
            <a:ext cx="9372600" cy="698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930"/>
              </a:lnSpc>
            </a:pPr>
            <a:r>
              <a:rPr lang="en-CA" sz="3581" spc="-10" smtClean="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387" spc="-10" smtClean="0">
                <a:solidFill>
                  <a:srgbClr val="4D1C65"/>
                </a:solidFill>
                <a:latin typeface="Arial"/>
                <a:cs typeface="Arial"/>
              </a:rPr>
              <a:t> Or call method by pushing a function that calls the method:</a:t>
            </a:r>
          </a:p>
          <a:p>
            <a:pPr>
              <a:lnSpc>
                <a:spcPts val="2930"/>
              </a:lnSpc>
            </a:pPr>
            <a:endParaRPr lang="en-CA" sz="2534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1689100" y="4762500"/>
            <a:ext cx="8991600" cy="241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620"/>
              </a:lnSpc>
            </a:pPr>
            <a:r>
              <a:rPr lang="en-CA" sz="1330" smtClean="0">
                <a:solidFill>
                  <a:srgbClr val="000000"/>
                </a:solidFill>
                <a:latin typeface="Courier New"/>
                <a:cs typeface="Courier New"/>
              </a:rPr>
              <a:t>_gaq.push (function () {</a:t>
            </a:r>
          </a:p>
          <a:p>
            <a:pPr>
              <a:lnSpc>
                <a:spcPts val="1620"/>
              </a:lnSpc>
            </a:pPr>
            <a:endParaRPr lang="en-CA" sz="1330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1689100" y="4978400"/>
            <a:ext cx="8991600" cy="774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indent="608480">
              <a:lnSpc>
                <a:spcPts val="1950"/>
              </a:lnSpc>
              <a:tabLst>
                <a:tab pos="609600" algn="l"/>
              </a:tabLst>
            </a:pPr>
            <a:r>
              <a:rPr lang="en-CA" sz="1330" smtClean="0">
                <a:solidFill>
                  <a:srgbClr val="000000"/>
                </a:solidFill>
                <a:latin typeface="Courier New"/>
                <a:cs typeface="Courier New"/>
              </a:rPr>
              <a:t>var pageTracker = _gat._getTrackerByName ();</a:t>
            </a:r>
            <a:r>
              <a:rPr lang="en-CA" sz="133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330" smtClean="0">
                <a:solidFill>
                  <a:srgbClr val="000000"/>
                </a:solidFill>
                <a:latin typeface="Times New Roman"/>
              </a:rPr>
            </a:br>
            <a:r>
              <a:rPr lang="en-CA" sz="1330" smtClean="0">
                <a:solidFill>
                  <a:srgbClr val="000000"/>
                </a:solidFill>
                <a:latin typeface="Courier New"/>
                <a:cs typeface="Courier New"/>
              </a:rPr>
              <a:t>	var accountId = pageTracker._getAccount ();</a:t>
            </a:r>
            <a:r>
              <a:rPr lang="en-CA" sz="133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330" smtClean="0">
                <a:solidFill>
                  <a:srgbClr val="000000"/>
                </a:solidFill>
                <a:latin typeface="Times New Roman"/>
              </a:rPr>
            </a:br>
            <a:r>
              <a:rPr lang="en-CA" sz="1330" smtClean="0">
                <a:solidFill>
                  <a:srgbClr val="000000"/>
                </a:solidFill>
                <a:latin typeface="Courier New"/>
                <a:cs typeface="Courier New"/>
              </a:rPr>
              <a:t>});</a:t>
            </a:r>
          </a:p>
          <a:p>
            <a:pPr>
              <a:lnSpc>
                <a:spcPts val="1950"/>
              </a:lnSpc>
            </a:pPr>
            <a:endParaRPr lang="en-CA" sz="1330">
              <a:solidFill>
                <a:srgbClr val="000000"/>
              </a:solidFill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1308100" y="5829300"/>
            <a:ext cx="9372600" cy="977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00"/>
              </a:lnSpc>
              <a:tabLst>
                <a:tab pos="381000" algn="l"/>
              </a:tabLst>
            </a:pPr>
            <a:r>
              <a:rPr lang="en-CA" sz="3581" spc="-10" smtClean="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387" spc="-10" smtClean="0">
                <a:solidFill>
                  <a:srgbClr val="4D1C65"/>
                </a:solidFill>
                <a:latin typeface="Arial"/>
                <a:cs typeface="Arial"/>
              </a:rPr>
              <a:t> The approach used depends on whether or not a return</a:t>
            </a:r>
            <a:r>
              <a:rPr lang="en-CA" sz="2513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513" smtClean="0">
                <a:solidFill>
                  <a:srgbClr val="000000"/>
                </a:solidFill>
                <a:latin typeface="Times New Roman"/>
              </a:rPr>
            </a:br>
            <a:r>
              <a:rPr lang="en-CA" sz="2387" spc="-10" smtClean="0">
                <a:solidFill>
                  <a:srgbClr val="4D1C65"/>
                </a:solidFill>
                <a:latin typeface="Arial"/>
                <a:cs typeface="Arial"/>
              </a:rPr>
              <a:t>	value is required from the call to the method</a:t>
            </a:r>
          </a:p>
          <a:p>
            <a:pPr>
              <a:lnSpc>
                <a:spcPts val="2700"/>
              </a:lnSpc>
            </a:pPr>
            <a:endParaRPr lang="en-CA" sz="2513">
              <a:solidFill>
                <a:srgbClr val="000000"/>
              </a:solidFill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1320800" y="7061200"/>
            <a:ext cx="9359900" cy="203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123" spc="-10" smtClean="0">
                <a:solidFill>
                  <a:srgbClr val="000000"/>
                </a:solidFill>
                <a:latin typeface="Arial"/>
                <a:cs typeface="Arial"/>
              </a:rPr>
              <a:t>https://developers.google.com/analytics/devguides/collection/gajs/methods/</a:t>
            </a:r>
          </a:p>
          <a:p>
            <a:pPr>
              <a:lnSpc>
                <a:spcPts val="1380"/>
              </a:lnSpc>
            </a:pPr>
            <a:endParaRPr lang="en-CA" sz="1182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740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680700" cy="7543800"/>
          </a:xfrm>
          <a:prstGeom prst="rect">
            <a:avLst/>
          </a:prstGeom>
        </p:spPr>
      </p:pic>
      <p:sp>
        <p:nvSpPr>
          <p:cNvPr id="10" name="TextBox 2"/>
          <p:cNvSpPr txBox="1"/>
          <p:nvPr/>
        </p:nvSpPr>
        <p:spPr>
          <a:xfrm>
            <a:off x="1333500" y="469900"/>
            <a:ext cx="9347200" cy="203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100" spc="-10" smtClean="0">
                <a:solidFill>
                  <a:srgbClr val="3A0E56"/>
                </a:solidFill>
                <a:latin typeface="Arial"/>
                <a:cs typeface="Arial"/>
              </a:rPr>
              <a:t>Getting the most from your Google Analytics</a:t>
            </a:r>
          </a:p>
          <a:p>
            <a:pPr>
              <a:lnSpc>
                <a:spcPts val="1380"/>
              </a:lnSpc>
            </a:pPr>
            <a:endParaRPr lang="en-CA" sz="1182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308100" y="1435100"/>
            <a:ext cx="9372600" cy="647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910"/>
              </a:lnSpc>
            </a:pPr>
            <a:r>
              <a:rPr lang="en-CA" sz="3172" b="1" spc="-30" smtClean="0">
                <a:solidFill>
                  <a:srgbClr val="4D1C65"/>
                </a:solidFill>
                <a:latin typeface="Arial Bold"/>
                <a:cs typeface="Arial Bold"/>
              </a:rPr>
              <a:t>Google Analytics cookies</a:t>
            </a:r>
          </a:p>
          <a:p>
            <a:pPr>
              <a:lnSpc>
                <a:spcPts val="3910"/>
              </a:lnSpc>
            </a:pPr>
            <a:endParaRPr lang="en-CA" sz="340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308100" y="2527300"/>
            <a:ext cx="9372600" cy="977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00"/>
              </a:lnSpc>
              <a:tabLst>
                <a:tab pos="381000" algn="l"/>
              </a:tabLst>
            </a:pPr>
            <a:r>
              <a:rPr lang="en-CA" sz="3506" spc="-10" smtClean="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337" spc="-10" smtClean="0">
                <a:solidFill>
                  <a:srgbClr val="4D1C65"/>
                </a:solidFill>
                <a:latin typeface="Arial"/>
                <a:cs typeface="Arial"/>
              </a:rPr>
              <a:t> Google Analytics cookies act as </a:t>
            </a:r>
            <a:r>
              <a:rPr lang="en-CA" sz="2337" i="1" spc="-10" smtClean="0">
                <a:solidFill>
                  <a:srgbClr val="4D1C65"/>
                </a:solidFill>
                <a:latin typeface="Arial Italic"/>
                <a:cs typeface="Arial Italic"/>
              </a:rPr>
              <a:t>local data collectors</a:t>
            </a:r>
            <a:r>
              <a:rPr lang="en-CA" sz="2337" spc="-10" smtClean="0">
                <a:solidFill>
                  <a:srgbClr val="4D1C65"/>
                </a:solidFill>
                <a:latin typeface="Arial"/>
                <a:cs typeface="Arial"/>
              </a:rPr>
              <a:t> on the</a:t>
            </a:r>
            <a:r>
              <a:rPr lang="en-CA" sz="2513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513" smtClean="0">
                <a:solidFill>
                  <a:srgbClr val="000000"/>
                </a:solidFill>
                <a:latin typeface="Times New Roman"/>
              </a:rPr>
            </a:br>
            <a:r>
              <a:rPr lang="en-CA" sz="2337" spc="-10" smtClean="0">
                <a:solidFill>
                  <a:srgbClr val="4D1C65"/>
                </a:solidFill>
                <a:latin typeface="Arial"/>
                <a:cs typeface="Arial"/>
              </a:rPr>
              <a:t>	visitors device as the visitor interacts with a web page</a:t>
            </a:r>
          </a:p>
          <a:p>
            <a:pPr>
              <a:lnSpc>
                <a:spcPts val="2700"/>
              </a:lnSpc>
            </a:pPr>
            <a:endParaRPr lang="en-CA" sz="2513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308100" y="3276600"/>
            <a:ext cx="9372600" cy="977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00"/>
              </a:lnSpc>
              <a:tabLst>
                <a:tab pos="381000" algn="l"/>
              </a:tabLst>
            </a:pPr>
            <a:r>
              <a:rPr lang="en-CA" sz="3506" spc="-10" smtClean="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337" spc="-10" smtClean="0">
                <a:solidFill>
                  <a:srgbClr val="4D1C65"/>
                </a:solidFill>
                <a:latin typeface="Arial"/>
                <a:cs typeface="Arial"/>
              </a:rPr>
              <a:t> They uniquely define the visitor and gather information</a:t>
            </a:r>
            <a:r>
              <a:rPr lang="en-CA" sz="2513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513" smtClean="0">
                <a:solidFill>
                  <a:srgbClr val="000000"/>
                </a:solidFill>
                <a:latin typeface="Times New Roman"/>
              </a:rPr>
            </a:br>
            <a:r>
              <a:rPr lang="en-CA" sz="2337" spc="-10" smtClean="0">
                <a:solidFill>
                  <a:srgbClr val="4D1C65"/>
                </a:solidFill>
                <a:latin typeface="Arial"/>
                <a:cs typeface="Arial"/>
              </a:rPr>
              <a:t>	from page to page during a visitor's session</a:t>
            </a:r>
          </a:p>
          <a:p>
            <a:pPr>
              <a:lnSpc>
                <a:spcPts val="2700"/>
              </a:lnSpc>
            </a:pPr>
            <a:endParaRPr lang="en-CA" sz="2513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308100" y="4025900"/>
            <a:ext cx="9372600" cy="977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00"/>
              </a:lnSpc>
              <a:tabLst>
                <a:tab pos="381000" algn="l"/>
              </a:tabLst>
            </a:pPr>
            <a:r>
              <a:rPr lang="en-CA" sz="3506" spc="-10" smtClean="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337" spc="-10" smtClean="0">
                <a:solidFill>
                  <a:srgbClr val="4D1C65"/>
                </a:solidFill>
                <a:latin typeface="Arial"/>
                <a:cs typeface="Arial"/>
              </a:rPr>
              <a:t> Data about the browser being used, computer type, network</a:t>
            </a:r>
            <a:r>
              <a:rPr lang="en-CA" sz="2513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513" smtClean="0">
                <a:solidFill>
                  <a:srgbClr val="000000"/>
                </a:solidFill>
                <a:latin typeface="Times New Roman"/>
              </a:rPr>
            </a:br>
            <a:r>
              <a:rPr lang="en-CA" sz="2337" spc="-10" smtClean="0">
                <a:solidFill>
                  <a:srgbClr val="4D1C65"/>
                </a:solidFill>
                <a:latin typeface="Arial"/>
                <a:cs typeface="Arial"/>
              </a:rPr>
              <a:t>	location etc. are also stored in these cookies</a:t>
            </a:r>
          </a:p>
          <a:p>
            <a:pPr>
              <a:lnSpc>
                <a:spcPts val="2700"/>
              </a:lnSpc>
            </a:pPr>
            <a:endParaRPr lang="en-CA" sz="2513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308100" y="4775200"/>
            <a:ext cx="9372600" cy="977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00"/>
              </a:lnSpc>
              <a:tabLst>
                <a:tab pos="381000" algn="l"/>
              </a:tabLst>
            </a:pPr>
            <a:r>
              <a:rPr lang="en-CA" sz="3506" spc="-10" smtClean="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337" spc="-10" smtClean="0">
                <a:solidFill>
                  <a:srgbClr val="4D1C65"/>
                </a:solidFill>
                <a:latin typeface="Arial"/>
                <a:cs typeface="Arial"/>
              </a:rPr>
              <a:t> Google Analytics cookies do not collect personal data about</a:t>
            </a:r>
            <a:r>
              <a:rPr lang="en-CA" sz="2513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513" smtClean="0">
                <a:solidFill>
                  <a:srgbClr val="000000"/>
                </a:solidFill>
                <a:latin typeface="Times New Roman"/>
              </a:rPr>
            </a:br>
            <a:r>
              <a:rPr lang="en-CA" sz="2337" spc="-10" smtClean="0">
                <a:solidFill>
                  <a:srgbClr val="4D1C65"/>
                </a:solidFill>
                <a:latin typeface="Arial"/>
                <a:cs typeface="Arial"/>
              </a:rPr>
              <a:t>	a web page visitor</a:t>
            </a:r>
          </a:p>
          <a:p>
            <a:pPr>
              <a:lnSpc>
                <a:spcPts val="2700"/>
              </a:lnSpc>
            </a:pPr>
            <a:endParaRPr lang="en-CA" sz="2513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1308100" y="5537200"/>
            <a:ext cx="9372600" cy="977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600"/>
              </a:lnSpc>
              <a:tabLst>
                <a:tab pos="381000" algn="l"/>
              </a:tabLst>
            </a:pPr>
            <a:r>
              <a:rPr lang="en-CA" sz="3506" spc="-10" smtClean="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337" spc="-10" smtClean="0">
                <a:solidFill>
                  <a:srgbClr val="4D1C65"/>
                </a:solidFill>
                <a:latin typeface="Arial"/>
                <a:cs typeface="Arial"/>
              </a:rPr>
              <a:t> At critical points of a visit cookie information is </a:t>
            </a:r>
            <a:r>
              <a:rPr lang="en-CA" sz="2337" i="1" spc="-10" smtClean="0">
                <a:solidFill>
                  <a:srgbClr val="4D1C65"/>
                </a:solidFill>
                <a:latin typeface="Arial Italic"/>
                <a:cs typeface="Arial Italic"/>
              </a:rPr>
              <a:t>dumped</a:t>
            </a:r>
            <a:r>
              <a:rPr lang="en-CA" sz="2337" spc="-10" smtClean="0">
                <a:solidFill>
                  <a:srgbClr val="4D1C65"/>
                </a:solidFill>
                <a:latin typeface="Arial"/>
                <a:cs typeface="Arial"/>
              </a:rPr>
              <a:t> to</a:t>
            </a:r>
            <a:r>
              <a:rPr lang="en-CA" sz="2513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513" smtClean="0">
                <a:solidFill>
                  <a:srgbClr val="000000"/>
                </a:solidFill>
                <a:latin typeface="Times New Roman"/>
              </a:rPr>
            </a:br>
            <a:r>
              <a:rPr lang="en-CA" sz="2337" spc="-20" smtClean="0">
                <a:solidFill>
                  <a:srgbClr val="4D1C65"/>
                </a:solidFill>
                <a:latin typeface="Arial"/>
                <a:cs typeface="Arial"/>
              </a:rPr>
              <a:t>	Google Analytics servers</a:t>
            </a:r>
          </a:p>
          <a:p>
            <a:pPr>
              <a:lnSpc>
                <a:spcPts val="2600"/>
              </a:lnSpc>
            </a:pPr>
            <a:endParaRPr lang="en-CA" sz="2513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1320800" y="7061200"/>
            <a:ext cx="9359900" cy="203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123" spc="-10" smtClean="0">
                <a:solidFill>
                  <a:srgbClr val="000000"/>
                </a:solidFill>
                <a:latin typeface="Arial"/>
                <a:cs typeface="Arial"/>
              </a:rPr>
              <a:t>https://developers.google.com/analytics/resources/concepts/gaConceptsCookies</a:t>
            </a:r>
          </a:p>
          <a:p>
            <a:pPr>
              <a:lnSpc>
                <a:spcPts val="1380"/>
              </a:lnSpc>
            </a:pPr>
            <a:endParaRPr lang="en-CA" sz="1182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664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680700" cy="7543800"/>
          </a:xfrm>
          <a:prstGeom prst="rect">
            <a:avLst/>
          </a:prstGeom>
        </p:spPr>
      </p:pic>
      <p:sp>
        <p:nvSpPr>
          <p:cNvPr id="35" name="TextBox 2"/>
          <p:cNvSpPr txBox="1"/>
          <p:nvPr/>
        </p:nvSpPr>
        <p:spPr>
          <a:xfrm>
            <a:off x="1130300" y="304800"/>
            <a:ext cx="95504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35"/>
              </a:lnSpc>
            </a:pPr>
            <a:r>
              <a:rPr lang="en-CA" sz="1153" spc="-20" smtClean="0">
                <a:solidFill>
                  <a:srgbClr val="3A0E56"/>
                </a:solidFill>
                <a:latin typeface="Arial"/>
                <a:cs typeface="Arial"/>
              </a:rPr>
              <a:t>Getting the most from your Google Analytics</a:t>
            </a:r>
          </a:p>
          <a:p>
            <a:pPr>
              <a:lnSpc>
                <a:spcPts val="1435"/>
              </a:lnSpc>
            </a:pPr>
            <a:endParaRPr lang="en-CA" sz="124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117600" y="1320800"/>
            <a:ext cx="5600700" cy="749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100"/>
              </a:lnSpc>
            </a:pPr>
            <a:r>
              <a:rPr lang="en-CA" sz="3327" b="1" spc="-20" smtClean="0">
                <a:solidFill>
                  <a:srgbClr val="4D1C65"/>
                </a:solidFill>
                <a:latin typeface="Arial Bold"/>
                <a:cs typeface="Arial Bold"/>
              </a:rPr>
              <a:t>The interface</a:t>
            </a:r>
          </a:p>
          <a:p>
            <a:pPr>
              <a:lnSpc>
                <a:spcPts val="4080"/>
              </a:lnSpc>
            </a:pPr>
            <a:endParaRPr lang="en-CA" sz="3566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6832600" y="1422400"/>
            <a:ext cx="3733800" cy="254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CA" sz="1240" smtClean="0">
                <a:solidFill>
                  <a:srgbClr val="0055DF"/>
                </a:solidFill>
                <a:latin typeface="Arial"/>
                <a:cs typeface="Arial"/>
              </a:rPr>
              <a:t>Account Controls</a:t>
            </a:r>
          </a:p>
          <a:p>
            <a:pPr>
              <a:lnSpc>
                <a:spcPts val="1435"/>
              </a:lnSpc>
            </a:pPr>
            <a:endParaRPr lang="en-CA" sz="124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6896100" y="1663700"/>
            <a:ext cx="3670300" cy="215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CA" sz="1018" b="1" smtClean="0">
                <a:solidFill>
                  <a:srgbClr val="000000"/>
                </a:solidFill>
                <a:latin typeface="Arial Bold"/>
                <a:cs typeface="Arial Bold"/>
              </a:rPr>
              <a:t>1.</a:t>
            </a:r>
            <a:r>
              <a:rPr lang="en-CA" sz="1008" smtClean="0">
                <a:solidFill>
                  <a:srgbClr val="000000"/>
                </a:solidFill>
                <a:latin typeface="Arial"/>
                <a:cs typeface="Arial"/>
              </a:rPr>
              <a:t> Property list</a:t>
            </a:r>
          </a:p>
          <a:p>
            <a:pPr>
              <a:lnSpc>
                <a:spcPts val="1150"/>
              </a:lnSpc>
            </a:pPr>
            <a:endParaRPr lang="en-CA" sz="1008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6896100" y="1803400"/>
            <a:ext cx="3670300" cy="215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CA" sz="1018" b="1" smtClean="0">
                <a:solidFill>
                  <a:srgbClr val="222222"/>
                </a:solidFill>
                <a:latin typeface="Arial Bold"/>
                <a:cs typeface="Arial Bold"/>
              </a:rPr>
              <a:t>2.</a:t>
            </a:r>
            <a:r>
              <a:rPr lang="en-CA" sz="1008" smtClean="0">
                <a:solidFill>
                  <a:srgbClr val="222222"/>
                </a:solidFill>
                <a:latin typeface="Arial"/>
                <a:cs typeface="Arial"/>
              </a:rPr>
              <a:t> </a:t>
            </a:r>
            <a:r>
              <a:rPr lang="en-CA" sz="1008" smtClean="0">
                <a:solidFill>
                  <a:srgbClr val="0453D4"/>
                </a:solidFill>
                <a:latin typeface="Arial"/>
                <a:cs typeface="Arial"/>
              </a:rPr>
              <a:t>Account/Profile Selector</a:t>
            </a:r>
          </a:p>
          <a:p>
            <a:pPr>
              <a:lnSpc>
                <a:spcPts val="1150"/>
              </a:lnSpc>
            </a:pPr>
            <a:endParaRPr lang="en-CA" sz="1008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6896100" y="1955800"/>
            <a:ext cx="3670300" cy="215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CA" sz="1018" b="1" smtClean="0">
                <a:solidFill>
                  <a:srgbClr val="222222"/>
                </a:solidFill>
                <a:latin typeface="Arial Bold"/>
                <a:cs typeface="Arial Bold"/>
              </a:rPr>
              <a:t>3.</a:t>
            </a:r>
            <a:r>
              <a:rPr lang="en-CA" sz="1008" smtClean="0">
                <a:solidFill>
                  <a:srgbClr val="222222"/>
                </a:solidFill>
                <a:latin typeface="Arial"/>
                <a:cs typeface="Arial"/>
              </a:rPr>
              <a:t> </a:t>
            </a:r>
            <a:r>
              <a:rPr lang="en-CA" sz="1008" smtClean="0">
                <a:solidFill>
                  <a:srgbClr val="0453D4"/>
                </a:solidFill>
                <a:latin typeface="Arial"/>
                <a:cs typeface="Arial"/>
              </a:rPr>
              <a:t>Administrative Settings</a:t>
            </a:r>
          </a:p>
          <a:p>
            <a:pPr>
              <a:lnSpc>
                <a:spcPts val="1150"/>
              </a:lnSpc>
            </a:pPr>
            <a:endParaRPr lang="en-CA" sz="1008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6832600" y="2184400"/>
            <a:ext cx="3733800" cy="254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CA" sz="1240" smtClean="0">
                <a:solidFill>
                  <a:srgbClr val="E7913C"/>
                </a:solidFill>
                <a:latin typeface="Arial"/>
                <a:cs typeface="Arial"/>
              </a:rPr>
              <a:t>Report Navigation</a:t>
            </a:r>
          </a:p>
          <a:p>
            <a:pPr>
              <a:lnSpc>
                <a:spcPts val="1435"/>
              </a:lnSpc>
            </a:pPr>
            <a:endParaRPr lang="en-CA" sz="1240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6896100" y="2425700"/>
            <a:ext cx="3670300" cy="215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CA" sz="1018" b="1" smtClean="0">
                <a:solidFill>
                  <a:srgbClr val="222222"/>
                </a:solidFill>
                <a:latin typeface="Arial Bold"/>
                <a:cs typeface="Arial Bold"/>
              </a:rPr>
              <a:t>4.</a:t>
            </a:r>
            <a:r>
              <a:rPr lang="en-CA" sz="1008" smtClean="0">
                <a:solidFill>
                  <a:srgbClr val="222222"/>
                </a:solidFill>
                <a:latin typeface="Arial"/>
                <a:cs typeface="Arial"/>
              </a:rPr>
              <a:t> Report Finder</a:t>
            </a:r>
          </a:p>
          <a:p>
            <a:pPr>
              <a:lnSpc>
                <a:spcPts val="1150"/>
              </a:lnSpc>
            </a:pPr>
            <a:endParaRPr lang="en-CA" sz="1008">
              <a:solidFill>
                <a:srgbClr val="000000"/>
              </a:solidFill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6896100" y="2578100"/>
            <a:ext cx="3670300" cy="215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CA" sz="1018" b="1" smtClean="0">
                <a:solidFill>
                  <a:srgbClr val="222222"/>
                </a:solidFill>
                <a:latin typeface="Arial Bold"/>
                <a:cs typeface="Arial Bold"/>
              </a:rPr>
              <a:t>5.</a:t>
            </a:r>
            <a:r>
              <a:rPr lang="en-CA" sz="1008" smtClean="0">
                <a:solidFill>
                  <a:srgbClr val="222222"/>
                </a:solidFill>
                <a:latin typeface="Arial"/>
                <a:cs typeface="Arial"/>
              </a:rPr>
              <a:t> Directory of Reports</a:t>
            </a:r>
          </a:p>
          <a:p>
            <a:pPr>
              <a:lnSpc>
                <a:spcPts val="1150"/>
              </a:lnSpc>
            </a:pPr>
            <a:endParaRPr lang="en-CA" sz="1008">
              <a:solidFill>
                <a:srgbClr val="000000"/>
              </a:solidFill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896100" y="2717800"/>
            <a:ext cx="3670300" cy="215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CA" sz="1018" b="1" smtClean="0">
                <a:solidFill>
                  <a:srgbClr val="222222"/>
                </a:solidFill>
                <a:latin typeface="Arial Bold"/>
                <a:cs typeface="Arial Bold"/>
              </a:rPr>
              <a:t>6.</a:t>
            </a:r>
            <a:r>
              <a:rPr lang="en-CA" sz="1008" smtClean="0">
                <a:solidFill>
                  <a:srgbClr val="222222"/>
                </a:solidFill>
                <a:latin typeface="Arial"/>
                <a:cs typeface="Arial"/>
              </a:rPr>
              <a:t> Report Title</a:t>
            </a:r>
          </a:p>
          <a:p>
            <a:pPr>
              <a:lnSpc>
                <a:spcPts val="1150"/>
              </a:lnSpc>
            </a:pPr>
            <a:endParaRPr lang="en-CA" sz="1008">
              <a:solidFill>
                <a:srgbClr val="000000"/>
              </a:solidFill>
            </a:endParaRPr>
          </a:p>
        </p:txBody>
      </p:sp>
      <p:sp>
        <p:nvSpPr>
          <p:cNvPr id="12" name="TextBox 12"/>
          <p:cNvSpPr txBox="1"/>
          <p:nvPr/>
        </p:nvSpPr>
        <p:spPr>
          <a:xfrm>
            <a:off x="6832600" y="2959100"/>
            <a:ext cx="3733800" cy="254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CA" sz="1240" smtClean="0">
                <a:solidFill>
                  <a:srgbClr val="0B9800"/>
                </a:solidFill>
                <a:latin typeface="Arial"/>
                <a:cs typeface="Arial"/>
              </a:rPr>
              <a:t>Data Inclusion Controls</a:t>
            </a:r>
          </a:p>
          <a:p>
            <a:pPr>
              <a:lnSpc>
                <a:spcPts val="1435"/>
              </a:lnSpc>
            </a:pPr>
            <a:endParaRPr lang="en-CA" sz="1240">
              <a:solidFill>
                <a:srgbClr val="000000"/>
              </a:solidFill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6896100" y="3187700"/>
            <a:ext cx="3670300" cy="215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CA" sz="1018" b="1" smtClean="0">
                <a:solidFill>
                  <a:srgbClr val="222222"/>
                </a:solidFill>
                <a:latin typeface="Arial Bold"/>
                <a:cs typeface="Arial Bold"/>
              </a:rPr>
              <a:t>7.</a:t>
            </a:r>
            <a:r>
              <a:rPr lang="en-CA" sz="1008" smtClean="0">
                <a:solidFill>
                  <a:srgbClr val="222222"/>
                </a:solidFill>
                <a:latin typeface="Arial"/>
                <a:cs typeface="Arial"/>
              </a:rPr>
              <a:t> </a:t>
            </a:r>
            <a:r>
              <a:rPr lang="en-CA" sz="1008" smtClean="0">
                <a:solidFill>
                  <a:srgbClr val="0453D4"/>
                </a:solidFill>
                <a:latin typeface="Arial"/>
                <a:cs typeface="Arial"/>
              </a:rPr>
              <a:t>Date Selector</a:t>
            </a:r>
          </a:p>
          <a:p>
            <a:pPr>
              <a:lnSpc>
                <a:spcPts val="1150"/>
              </a:lnSpc>
            </a:pPr>
            <a:endParaRPr lang="en-CA" sz="1008">
              <a:solidFill>
                <a:srgbClr val="000000"/>
              </a:solidFill>
            </a:endParaRPr>
          </a:p>
        </p:txBody>
      </p:sp>
      <p:sp>
        <p:nvSpPr>
          <p:cNvPr id="14" name="TextBox 14"/>
          <p:cNvSpPr txBox="1"/>
          <p:nvPr/>
        </p:nvSpPr>
        <p:spPr>
          <a:xfrm>
            <a:off x="6896100" y="3340100"/>
            <a:ext cx="3670300" cy="215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CA" sz="1018" b="1" smtClean="0">
                <a:solidFill>
                  <a:srgbClr val="222222"/>
                </a:solidFill>
                <a:latin typeface="Arial Bold"/>
                <a:cs typeface="Arial Bold"/>
              </a:rPr>
              <a:t>8.</a:t>
            </a:r>
            <a:r>
              <a:rPr lang="en-CA" sz="1008" smtClean="0">
                <a:solidFill>
                  <a:srgbClr val="222222"/>
                </a:solidFill>
                <a:latin typeface="Arial"/>
                <a:cs typeface="Arial"/>
              </a:rPr>
              <a:t> </a:t>
            </a:r>
            <a:r>
              <a:rPr lang="en-CA" sz="1008" smtClean="0">
                <a:solidFill>
                  <a:srgbClr val="0453D4"/>
                </a:solidFill>
                <a:latin typeface="Arial"/>
                <a:cs typeface="Arial"/>
              </a:rPr>
              <a:t>Advanced Segments</a:t>
            </a:r>
          </a:p>
          <a:p>
            <a:pPr>
              <a:lnSpc>
                <a:spcPts val="1150"/>
              </a:lnSpc>
            </a:pPr>
            <a:endParaRPr lang="en-CA" sz="1008">
              <a:solidFill>
                <a:srgbClr val="000000"/>
              </a:solidFill>
            </a:endParaRPr>
          </a:p>
        </p:txBody>
      </p:sp>
      <p:sp>
        <p:nvSpPr>
          <p:cNvPr id="15" name="TextBox 15"/>
          <p:cNvSpPr txBox="1"/>
          <p:nvPr/>
        </p:nvSpPr>
        <p:spPr>
          <a:xfrm>
            <a:off x="6896100" y="3492500"/>
            <a:ext cx="3670300" cy="215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CA" sz="1018" b="1" smtClean="0">
                <a:solidFill>
                  <a:srgbClr val="222222"/>
                </a:solidFill>
                <a:latin typeface="Arial Bold"/>
                <a:cs typeface="Arial Bold"/>
              </a:rPr>
              <a:t>9.</a:t>
            </a:r>
            <a:r>
              <a:rPr lang="en-CA" sz="1008" smtClean="0">
                <a:solidFill>
                  <a:srgbClr val="222222"/>
                </a:solidFill>
                <a:latin typeface="Arial"/>
                <a:cs typeface="Arial"/>
              </a:rPr>
              <a:t> Metric Group Selector</a:t>
            </a:r>
          </a:p>
          <a:p>
            <a:pPr>
              <a:lnSpc>
                <a:spcPts val="1150"/>
              </a:lnSpc>
            </a:pPr>
            <a:endParaRPr lang="en-CA" sz="1008">
              <a:solidFill>
                <a:srgbClr val="000000"/>
              </a:solidFill>
            </a:endParaRPr>
          </a:p>
        </p:txBody>
      </p:sp>
      <p:sp>
        <p:nvSpPr>
          <p:cNvPr id="16" name="TextBox 16"/>
          <p:cNvSpPr txBox="1"/>
          <p:nvPr/>
        </p:nvSpPr>
        <p:spPr>
          <a:xfrm>
            <a:off x="6832600" y="3632200"/>
            <a:ext cx="3733800" cy="215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CA" sz="1018" b="1" smtClean="0">
                <a:solidFill>
                  <a:srgbClr val="222222"/>
                </a:solidFill>
                <a:latin typeface="Arial Bold"/>
                <a:cs typeface="Arial Bold"/>
              </a:rPr>
              <a:t>10.</a:t>
            </a:r>
            <a:r>
              <a:rPr lang="en-CA" sz="1008" smtClean="0">
                <a:solidFill>
                  <a:srgbClr val="222222"/>
                </a:solidFill>
                <a:latin typeface="Arial"/>
                <a:cs typeface="Arial"/>
              </a:rPr>
              <a:t> </a:t>
            </a:r>
            <a:r>
              <a:rPr lang="en-CA" sz="1008" smtClean="0">
                <a:solidFill>
                  <a:srgbClr val="0453D4"/>
                </a:solidFill>
                <a:latin typeface="Arial"/>
                <a:cs typeface="Arial"/>
              </a:rPr>
              <a:t>Primary Dimension Selector</a:t>
            </a:r>
          </a:p>
          <a:p>
            <a:pPr>
              <a:lnSpc>
                <a:spcPts val="1150"/>
              </a:lnSpc>
            </a:pPr>
            <a:endParaRPr lang="en-CA" sz="1008">
              <a:solidFill>
                <a:srgbClr val="000000"/>
              </a:solidFill>
            </a:endParaRPr>
          </a:p>
        </p:txBody>
      </p:sp>
      <p:sp>
        <p:nvSpPr>
          <p:cNvPr id="17" name="TextBox 17"/>
          <p:cNvSpPr txBox="1"/>
          <p:nvPr/>
        </p:nvSpPr>
        <p:spPr>
          <a:xfrm>
            <a:off x="6832600" y="3784600"/>
            <a:ext cx="3733800" cy="215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CA" sz="1018" b="1" smtClean="0">
                <a:solidFill>
                  <a:srgbClr val="222222"/>
                </a:solidFill>
                <a:latin typeface="Arial Bold"/>
                <a:cs typeface="Arial Bold"/>
              </a:rPr>
              <a:t>11.</a:t>
            </a:r>
            <a:r>
              <a:rPr lang="en-CA" sz="1008" smtClean="0">
                <a:solidFill>
                  <a:srgbClr val="222222"/>
                </a:solidFill>
                <a:latin typeface="Arial"/>
                <a:cs typeface="Arial"/>
              </a:rPr>
              <a:t> </a:t>
            </a:r>
            <a:r>
              <a:rPr lang="en-CA" sz="1008" smtClean="0">
                <a:solidFill>
                  <a:srgbClr val="0453D4"/>
                </a:solidFill>
                <a:latin typeface="Arial"/>
                <a:cs typeface="Arial"/>
              </a:rPr>
              <a:t>Secondary Dimension Selector</a:t>
            </a:r>
          </a:p>
          <a:p>
            <a:pPr>
              <a:lnSpc>
                <a:spcPts val="1150"/>
              </a:lnSpc>
            </a:pPr>
            <a:endParaRPr lang="en-CA" sz="1008">
              <a:solidFill>
                <a:srgbClr val="000000"/>
              </a:solidFill>
            </a:endParaRPr>
          </a:p>
        </p:txBody>
      </p:sp>
      <p:sp>
        <p:nvSpPr>
          <p:cNvPr id="18" name="TextBox 18"/>
          <p:cNvSpPr txBox="1"/>
          <p:nvPr/>
        </p:nvSpPr>
        <p:spPr>
          <a:xfrm>
            <a:off x="6832600" y="3937000"/>
            <a:ext cx="3733800" cy="215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CA" sz="1018" b="1" smtClean="0">
                <a:solidFill>
                  <a:srgbClr val="222222"/>
                </a:solidFill>
                <a:latin typeface="Arial Bold"/>
                <a:cs typeface="Arial Bold"/>
              </a:rPr>
              <a:t>12.</a:t>
            </a:r>
            <a:r>
              <a:rPr lang="en-CA" sz="1008" smtClean="0">
                <a:solidFill>
                  <a:srgbClr val="222222"/>
                </a:solidFill>
                <a:latin typeface="Arial"/>
                <a:cs typeface="Arial"/>
              </a:rPr>
              <a:t> Table Filter</a:t>
            </a:r>
          </a:p>
          <a:p>
            <a:pPr>
              <a:lnSpc>
                <a:spcPts val="1150"/>
              </a:lnSpc>
            </a:pPr>
            <a:endParaRPr lang="en-CA" sz="1008">
              <a:solidFill>
                <a:srgbClr val="000000"/>
              </a:solidFill>
            </a:endParaRPr>
          </a:p>
        </p:txBody>
      </p:sp>
      <p:sp>
        <p:nvSpPr>
          <p:cNvPr id="19" name="TextBox 19"/>
          <p:cNvSpPr txBox="1"/>
          <p:nvPr/>
        </p:nvSpPr>
        <p:spPr>
          <a:xfrm>
            <a:off x="6832600" y="4076700"/>
            <a:ext cx="3733800" cy="215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CA" sz="1018" b="1" smtClean="0">
                <a:solidFill>
                  <a:srgbClr val="222222"/>
                </a:solidFill>
                <a:latin typeface="Arial Bold"/>
                <a:cs typeface="Arial Bold"/>
              </a:rPr>
              <a:t>13.</a:t>
            </a:r>
            <a:r>
              <a:rPr lang="en-CA" sz="1008" smtClean="0">
                <a:solidFill>
                  <a:srgbClr val="222222"/>
                </a:solidFill>
                <a:latin typeface="Arial"/>
                <a:cs typeface="Arial"/>
              </a:rPr>
              <a:t> Table Controls</a:t>
            </a:r>
          </a:p>
          <a:p>
            <a:pPr>
              <a:lnSpc>
                <a:spcPts val="1150"/>
              </a:lnSpc>
            </a:pPr>
            <a:endParaRPr lang="en-CA" sz="1008">
              <a:solidFill>
                <a:srgbClr val="000000"/>
              </a:solidFill>
            </a:endParaRPr>
          </a:p>
        </p:txBody>
      </p:sp>
      <p:sp>
        <p:nvSpPr>
          <p:cNvPr id="20" name="TextBox 20"/>
          <p:cNvSpPr txBox="1"/>
          <p:nvPr/>
        </p:nvSpPr>
        <p:spPr>
          <a:xfrm>
            <a:off x="6832600" y="4318000"/>
            <a:ext cx="3733800" cy="254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CA" sz="1240" smtClean="0">
                <a:solidFill>
                  <a:srgbClr val="C21A18"/>
                </a:solidFill>
                <a:latin typeface="Arial"/>
                <a:cs typeface="Arial"/>
              </a:rPr>
              <a:t>Graph &amp; Visualisation Controls</a:t>
            </a:r>
          </a:p>
          <a:p>
            <a:pPr>
              <a:lnSpc>
                <a:spcPts val="1435"/>
              </a:lnSpc>
            </a:pPr>
            <a:endParaRPr lang="en-CA" sz="1240">
              <a:solidFill>
                <a:srgbClr val="000000"/>
              </a:solidFill>
            </a:endParaRPr>
          </a:p>
        </p:txBody>
      </p:sp>
      <p:sp>
        <p:nvSpPr>
          <p:cNvPr id="21" name="TextBox 21"/>
          <p:cNvSpPr txBox="1"/>
          <p:nvPr/>
        </p:nvSpPr>
        <p:spPr>
          <a:xfrm>
            <a:off x="6832600" y="4546600"/>
            <a:ext cx="3733800" cy="215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CA" sz="1018" b="1" smtClean="0">
                <a:solidFill>
                  <a:srgbClr val="222222"/>
                </a:solidFill>
                <a:latin typeface="Arial Bold"/>
                <a:cs typeface="Arial Bold"/>
              </a:rPr>
              <a:t>14.</a:t>
            </a:r>
            <a:r>
              <a:rPr lang="en-CA" sz="1008" smtClean="0">
                <a:solidFill>
                  <a:srgbClr val="222222"/>
                </a:solidFill>
                <a:latin typeface="Arial"/>
                <a:cs typeface="Arial"/>
              </a:rPr>
              <a:t> </a:t>
            </a:r>
            <a:r>
              <a:rPr lang="en-CA" sz="1008" smtClean="0">
                <a:solidFill>
                  <a:srgbClr val="0453D4"/>
                </a:solidFill>
                <a:latin typeface="Arial"/>
                <a:cs typeface="Arial"/>
              </a:rPr>
              <a:t>Metric View Selector</a:t>
            </a:r>
          </a:p>
          <a:p>
            <a:pPr>
              <a:lnSpc>
                <a:spcPts val="1150"/>
              </a:lnSpc>
            </a:pPr>
            <a:endParaRPr lang="en-CA" sz="1008">
              <a:solidFill>
                <a:srgbClr val="000000"/>
              </a:solidFill>
            </a:endParaRPr>
          </a:p>
        </p:txBody>
      </p:sp>
      <p:sp>
        <p:nvSpPr>
          <p:cNvPr id="22" name="TextBox 22"/>
          <p:cNvSpPr txBox="1"/>
          <p:nvPr/>
        </p:nvSpPr>
        <p:spPr>
          <a:xfrm>
            <a:off x="6832600" y="4699000"/>
            <a:ext cx="3733800" cy="215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CA" sz="1018" b="1" smtClean="0">
                <a:solidFill>
                  <a:srgbClr val="222222"/>
                </a:solidFill>
                <a:latin typeface="Arial Bold"/>
                <a:cs typeface="Arial Bold"/>
              </a:rPr>
              <a:t>15.</a:t>
            </a:r>
            <a:r>
              <a:rPr lang="en-CA" sz="1008" smtClean="0">
                <a:solidFill>
                  <a:srgbClr val="222222"/>
                </a:solidFill>
                <a:latin typeface="Arial"/>
                <a:cs typeface="Arial"/>
              </a:rPr>
              <a:t> </a:t>
            </a:r>
            <a:r>
              <a:rPr lang="en-CA" sz="1008" smtClean="0">
                <a:solidFill>
                  <a:srgbClr val="0453D4"/>
                </a:solidFill>
                <a:latin typeface="Arial"/>
                <a:cs typeface="Arial"/>
              </a:rPr>
              <a:t>Graph Increment Selector</a:t>
            </a:r>
          </a:p>
          <a:p>
            <a:pPr>
              <a:lnSpc>
                <a:spcPts val="1150"/>
              </a:lnSpc>
            </a:pPr>
            <a:endParaRPr lang="en-CA" sz="1008">
              <a:solidFill>
                <a:srgbClr val="000000"/>
              </a:solidFill>
            </a:endParaRPr>
          </a:p>
        </p:txBody>
      </p:sp>
      <p:sp>
        <p:nvSpPr>
          <p:cNvPr id="23" name="TextBox 23"/>
          <p:cNvSpPr txBox="1"/>
          <p:nvPr/>
        </p:nvSpPr>
        <p:spPr>
          <a:xfrm>
            <a:off x="6832600" y="4851400"/>
            <a:ext cx="3733800" cy="215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CA" sz="1018" b="1" smtClean="0">
                <a:solidFill>
                  <a:srgbClr val="222222"/>
                </a:solidFill>
                <a:latin typeface="Arial Bold"/>
                <a:cs typeface="Arial Bold"/>
              </a:rPr>
              <a:t>16.</a:t>
            </a:r>
            <a:r>
              <a:rPr lang="en-CA" sz="1008" smtClean="0">
                <a:solidFill>
                  <a:srgbClr val="222222"/>
                </a:solidFill>
                <a:latin typeface="Arial"/>
                <a:cs typeface="Arial"/>
              </a:rPr>
              <a:t> </a:t>
            </a:r>
            <a:r>
              <a:rPr lang="en-CA" sz="1008" smtClean="0">
                <a:solidFill>
                  <a:srgbClr val="0453D4"/>
                </a:solidFill>
                <a:latin typeface="Arial"/>
                <a:cs typeface="Arial"/>
              </a:rPr>
              <a:t>Plot Rows</a:t>
            </a:r>
          </a:p>
          <a:p>
            <a:pPr>
              <a:lnSpc>
                <a:spcPts val="1150"/>
              </a:lnSpc>
            </a:pPr>
            <a:endParaRPr lang="en-CA" sz="1008">
              <a:solidFill>
                <a:srgbClr val="000000"/>
              </a:solidFill>
            </a:endParaRPr>
          </a:p>
        </p:txBody>
      </p:sp>
      <p:sp>
        <p:nvSpPr>
          <p:cNvPr id="24" name="TextBox 24"/>
          <p:cNvSpPr txBox="1"/>
          <p:nvPr/>
        </p:nvSpPr>
        <p:spPr>
          <a:xfrm>
            <a:off x="6832600" y="4991100"/>
            <a:ext cx="3733800" cy="215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CA" sz="1018" b="1" smtClean="0">
                <a:solidFill>
                  <a:srgbClr val="222222"/>
                </a:solidFill>
                <a:latin typeface="Arial Bold"/>
                <a:cs typeface="Arial Bold"/>
              </a:rPr>
              <a:t>17.</a:t>
            </a:r>
            <a:r>
              <a:rPr lang="en-CA" sz="1008" smtClean="0">
                <a:solidFill>
                  <a:srgbClr val="222222"/>
                </a:solidFill>
                <a:latin typeface="Arial"/>
                <a:cs typeface="Arial"/>
              </a:rPr>
              <a:t> Data View Selector</a:t>
            </a:r>
          </a:p>
          <a:p>
            <a:pPr>
              <a:lnSpc>
                <a:spcPts val="1150"/>
              </a:lnSpc>
            </a:pPr>
            <a:endParaRPr lang="en-CA" sz="1008">
              <a:solidFill>
                <a:srgbClr val="000000"/>
              </a:solidFill>
            </a:endParaRPr>
          </a:p>
        </p:txBody>
      </p:sp>
      <p:sp>
        <p:nvSpPr>
          <p:cNvPr id="25" name="TextBox 25"/>
          <p:cNvSpPr txBox="1"/>
          <p:nvPr/>
        </p:nvSpPr>
        <p:spPr>
          <a:xfrm>
            <a:off x="6832600" y="5232400"/>
            <a:ext cx="3733800" cy="431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CA" sz="1240" smtClean="0">
                <a:solidFill>
                  <a:srgbClr val="EEB300"/>
                </a:solidFill>
                <a:latin typeface="Arial"/>
                <a:cs typeface="Arial"/>
              </a:rPr>
              <a:t>Report Sharing,Dashboards,</a:t>
            </a:r>
            <a:r>
              <a:rPr lang="en-CA" sz="124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240" smtClean="0">
                <a:solidFill>
                  <a:srgbClr val="000000"/>
                </a:solidFill>
                <a:latin typeface="Times New Roman"/>
              </a:rPr>
            </a:br>
            <a:r>
              <a:rPr lang="en-CA" sz="1240" smtClean="0">
                <a:solidFill>
                  <a:srgbClr val="EEB300"/>
                </a:solidFill>
                <a:latin typeface="Arial"/>
                <a:cs typeface="Arial"/>
              </a:rPr>
              <a:t>and Downloading</a:t>
            </a:r>
          </a:p>
          <a:p>
            <a:pPr>
              <a:lnSpc>
                <a:spcPts val="1395"/>
              </a:lnSpc>
            </a:pPr>
            <a:endParaRPr lang="en-CA" sz="1240">
              <a:solidFill>
                <a:srgbClr val="000000"/>
              </a:solidFill>
            </a:endParaRPr>
          </a:p>
        </p:txBody>
      </p:sp>
      <p:sp>
        <p:nvSpPr>
          <p:cNvPr id="26" name="TextBox 26"/>
          <p:cNvSpPr txBox="1"/>
          <p:nvPr/>
        </p:nvSpPr>
        <p:spPr>
          <a:xfrm>
            <a:off x="6832600" y="5651500"/>
            <a:ext cx="3733800" cy="215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CA" sz="1018" b="1" smtClean="0">
                <a:solidFill>
                  <a:srgbClr val="222222"/>
                </a:solidFill>
                <a:latin typeface="Arial Bold"/>
                <a:cs typeface="Arial Bold"/>
              </a:rPr>
              <a:t>18.</a:t>
            </a:r>
            <a:r>
              <a:rPr lang="en-CA" sz="1008" smtClean="0">
                <a:solidFill>
                  <a:srgbClr val="222222"/>
                </a:solidFill>
                <a:latin typeface="Arial"/>
                <a:cs typeface="Arial"/>
              </a:rPr>
              <a:t> </a:t>
            </a:r>
            <a:r>
              <a:rPr lang="en-CA" sz="1008" smtClean="0">
                <a:solidFill>
                  <a:srgbClr val="0453D4"/>
                </a:solidFill>
                <a:latin typeface="Arial"/>
                <a:cs typeface="Arial"/>
              </a:rPr>
              <a:t>Dashboards</a:t>
            </a:r>
            <a:r>
              <a:rPr lang="en-CA" sz="1008" smtClean="0">
                <a:solidFill>
                  <a:srgbClr val="222222"/>
                </a:solidFill>
                <a:latin typeface="Arial"/>
                <a:cs typeface="Arial"/>
              </a:rPr>
              <a:t>, </a:t>
            </a:r>
            <a:r>
              <a:rPr lang="en-CA" sz="1008" smtClean="0">
                <a:solidFill>
                  <a:srgbClr val="0453D4"/>
                </a:solidFill>
                <a:latin typeface="Arial"/>
                <a:cs typeface="Arial"/>
              </a:rPr>
              <a:t>Realtime</a:t>
            </a:r>
            <a:r>
              <a:rPr lang="en-CA" sz="1008" smtClean="0">
                <a:solidFill>
                  <a:srgbClr val="222222"/>
                </a:solidFill>
                <a:latin typeface="Arial"/>
                <a:cs typeface="Arial"/>
              </a:rPr>
              <a:t>, </a:t>
            </a:r>
            <a:r>
              <a:rPr lang="en-CA" sz="1008" smtClean="0">
                <a:solidFill>
                  <a:srgbClr val="0453D4"/>
                </a:solidFill>
                <a:latin typeface="Arial"/>
                <a:cs typeface="Arial"/>
              </a:rPr>
              <a:t>Intelligence</a:t>
            </a:r>
          </a:p>
          <a:p>
            <a:pPr>
              <a:lnSpc>
                <a:spcPts val="1150"/>
              </a:lnSpc>
            </a:pPr>
            <a:endParaRPr lang="en-CA" sz="1008">
              <a:solidFill>
                <a:srgbClr val="000000"/>
              </a:solidFill>
            </a:endParaRPr>
          </a:p>
        </p:txBody>
      </p:sp>
      <p:sp>
        <p:nvSpPr>
          <p:cNvPr id="27" name="TextBox 27"/>
          <p:cNvSpPr txBox="1"/>
          <p:nvPr/>
        </p:nvSpPr>
        <p:spPr>
          <a:xfrm>
            <a:off x="6832600" y="5791200"/>
            <a:ext cx="3733800" cy="215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CA" sz="1018" b="1" smtClean="0">
                <a:solidFill>
                  <a:srgbClr val="222222"/>
                </a:solidFill>
                <a:latin typeface="Arial Bold"/>
                <a:cs typeface="Arial Bold"/>
              </a:rPr>
              <a:t>19.</a:t>
            </a:r>
            <a:r>
              <a:rPr lang="en-CA" sz="1008" smtClean="0">
                <a:solidFill>
                  <a:srgbClr val="222222"/>
                </a:solidFill>
                <a:latin typeface="Arial"/>
                <a:cs typeface="Arial"/>
              </a:rPr>
              <a:t> </a:t>
            </a:r>
            <a:r>
              <a:rPr lang="en-CA" sz="1008" smtClean="0">
                <a:solidFill>
                  <a:srgbClr val="0453D4"/>
                </a:solidFill>
                <a:latin typeface="Arial"/>
                <a:cs typeface="Arial"/>
              </a:rPr>
              <a:t>Custom Reporting</a:t>
            </a:r>
          </a:p>
          <a:p>
            <a:pPr>
              <a:lnSpc>
                <a:spcPts val="1150"/>
              </a:lnSpc>
            </a:pPr>
            <a:endParaRPr lang="en-CA" sz="1008">
              <a:solidFill>
                <a:srgbClr val="000000"/>
              </a:solidFill>
            </a:endParaRPr>
          </a:p>
        </p:txBody>
      </p:sp>
      <p:sp>
        <p:nvSpPr>
          <p:cNvPr id="28" name="TextBox 28"/>
          <p:cNvSpPr txBox="1"/>
          <p:nvPr/>
        </p:nvSpPr>
        <p:spPr>
          <a:xfrm>
            <a:off x="6832600" y="5943600"/>
            <a:ext cx="3733800" cy="215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CA" sz="1018" b="1" smtClean="0">
                <a:solidFill>
                  <a:srgbClr val="222222"/>
                </a:solidFill>
                <a:latin typeface="Arial Bold"/>
                <a:cs typeface="Arial Bold"/>
              </a:rPr>
              <a:t>20.</a:t>
            </a:r>
            <a:r>
              <a:rPr lang="en-CA" sz="1008" smtClean="0">
                <a:solidFill>
                  <a:srgbClr val="222222"/>
                </a:solidFill>
                <a:latin typeface="Arial"/>
                <a:cs typeface="Arial"/>
              </a:rPr>
              <a:t> </a:t>
            </a:r>
            <a:r>
              <a:rPr lang="en-CA" sz="1008" smtClean="0">
                <a:solidFill>
                  <a:srgbClr val="0453D4"/>
                </a:solidFill>
                <a:latin typeface="Arial"/>
                <a:cs typeface="Arial"/>
              </a:rPr>
              <a:t>Customize, Email, Export</a:t>
            </a:r>
          </a:p>
          <a:p>
            <a:pPr>
              <a:lnSpc>
                <a:spcPts val="1150"/>
              </a:lnSpc>
            </a:pPr>
            <a:endParaRPr lang="en-CA" sz="1008">
              <a:solidFill>
                <a:srgbClr val="000000"/>
              </a:solidFill>
            </a:endParaRPr>
          </a:p>
        </p:txBody>
      </p:sp>
      <p:sp>
        <p:nvSpPr>
          <p:cNvPr id="29" name="TextBox 29"/>
          <p:cNvSpPr txBox="1"/>
          <p:nvPr/>
        </p:nvSpPr>
        <p:spPr>
          <a:xfrm>
            <a:off x="6832600" y="6083300"/>
            <a:ext cx="3733800" cy="215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CA" sz="1018" b="1" smtClean="0">
                <a:solidFill>
                  <a:srgbClr val="222222"/>
                </a:solidFill>
                <a:latin typeface="Arial Bold"/>
                <a:cs typeface="Arial Bold"/>
              </a:rPr>
              <a:t>21.</a:t>
            </a:r>
            <a:r>
              <a:rPr lang="en-CA" sz="1008" smtClean="0">
                <a:solidFill>
                  <a:srgbClr val="222222"/>
                </a:solidFill>
                <a:latin typeface="Arial"/>
                <a:cs typeface="Arial"/>
              </a:rPr>
              <a:t> </a:t>
            </a:r>
            <a:r>
              <a:rPr lang="en-CA" sz="1008" smtClean="0">
                <a:solidFill>
                  <a:srgbClr val="0453D4"/>
                </a:solidFill>
                <a:latin typeface="Arial"/>
                <a:cs typeface="Arial"/>
              </a:rPr>
              <a:t>Add to Dashboard</a:t>
            </a:r>
          </a:p>
          <a:p>
            <a:pPr>
              <a:lnSpc>
                <a:spcPts val="1150"/>
              </a:lnSpc>
            </a:pPr>
            <a:endParaRPr lang="en-CA" sz="1008">
              <a:solidFill>
                <a:srgbClr val="000000"/>
              </a:solidFill>
            </a:endParaRPr>
          </a:p>
        </p:txBody>
      </p:sp>
      <p:sp>
        <p:nvSpPr>
          <p:cNvPr id="30" name="TextBox 30"/>
          <p:cNvSpPr txBox="1"/>
          <p:nvPr/>
        </p:nvSpPr>
        <p:spPr>
          <a:xfrm>
            <a:off x="6832600" y="6235700"/>
            <a:ext cx="3733800" cy="215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CA" sz="1018" b="1" smtClean="0">
                <a:solidFill>
                  <a:srgbClr val="222222"/>
                </a:solidFill>
                <a:latin typeface="Arial Bold"/>
                <a:cs typeface="Arial Bold"/>
              </a:rPr>
              <a:t>22.</a:t>
            </a:r>
            <a:r>
              <a:rPr lang="en-CA" sz="1008" smtClean="0">
                <a:solidFill>
                  <a:srgbClr val="222222"/>
                </a:solidFill>
                <a:latin typeface="Arial"/>
                <a:cs typeface="Arial"/>
              </a:rPr>
              <a:t> </a:t>
            </a:r>
            <a:r>
              <a:rPr lang="en-CA" sz="1008" smtClean="0">
                <a:solidFill>
                  <a:srgbClr val="0453D4"/>
                </a:solidFill>
                <a:latin typeface="Arial"/>
                <a:cs typeface="Arial"/>
              </a:rPr>
              <a:t>Shortcuts</a:t>
            </a:r>
          </a:p>
          <a:p>
            <a:pPr>
              <a:lnSpc>
                <a:spcPts val="1150"/>
              </a:lnSpc>
            </a:pPr>
            <a:endParaRPr lang="en-CA" sz="1008">
              <a:solidFill>
                <a:srgbClr val="000000"/>
              </a:solidFill>
            </a:endParaRPr>
          </a:p>
        </p:txBody>
      </p:sp>
      <p:sp>
        <p:nvSpPr>
          <p:cNvPr id="31" name="TextBox 31"/>
          <p:cNvSpPr txBox="1"/>
          <p:nvPr/>
        </p:nvSpPr>
        <p:spPr>
          <a:xfrm>
            <a:off x="6832600" y="6388100"/>
            <a:ext cx="3733800" cy="215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CA" sz="1018" b="1" smtClean="0">
                <a:solidFill>
                  <a:srgbClr val="222222"/>
                </a:solidFill>
                <a:latin typeface="Arial Bold"/>
                <a:cs typeface="Arial Bold"/>
              </a:rPr>
              <a:t>23.</a:t>
            </a:r>
            <a:r>
              <a:rPr lang="en-CA" sz="1008" smtClean="0">
                <a:solidFill>
                  <a:srgbClr val="222222"/>
                </a:solidFill>
                <a:latin typeface="Arial"/>
                <a:cs typeface="Arial"/>
              </a:rPr>
              <a:t> </a:t>
            </a:r>
            <a:r>
              <a:rPr lang="en-CA" sz="1008" smtClean="0">
                <a:solidFill>
                  <a:srgbClr val="0453D4"/>
                </a:solidFill>
                <a:latin typeface="Arial"/>
                <a:cs typeface="Arial"/>
              </a:rPr>
              <a:t>Annotations</a:t>
            </a:r>
          </a:p>
          <a:p>
            <a:pPr>
              <a:lnSpc>
                <a:spcPts val="1150"/>
              </a:lnSpc>
            </a:pPr>
            <a:endParaRPr lang="en-CA" sz="1008">
              <a:solidFill>
                <a:srgbClr val="000000"/>
              </a:solidFill>
            </a:endParaRPr>
          </a:p>
        </p:txBody>
      </p:sp>
      <p:sp>
        <p:nvSpPr>
          <p:cNvPr id="32" name="TextBox 32"/>
          <p:cNvSpPr txBox="1"/>
          <p:nvPr/>
        </p:nvSpPr>
        <p:spPr>
          <a:xfrm>
            <a:off x="6832600" y="6616700"/>
            <a:ext cx="3733800" cy="254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CA" sz="1240" smtClean="0">
                <a:solidFill>
                  <a:srgbClr val="979B9E"/>
                </a:solidFill>
                <a:latin typeface="Arial"/>
                <a:cs typeface="Arial"/>
              </a:rPr>
              <a:t>Help Resources</a:t>
            </a:r>
          </a:p>
          <a:p>
            <a:pPr>
              <a:lnSpc>
                <a:spcPts val="1435"/>
              </a:lnSpc>
            </a:pPr>
            <a:endParaRPr lang="en-CA" sz="1240">
              <a:solidFill>
                <a:srgbClr val="000000"/>
              </a:solidFill>
            </a:endParaRPr>
          </a:p>
        </p:txBody>
      </p:sp>
      <p:sp>
        <p:nvSpPr>
          <p:cNvPr id="33" name="TextBox 33"/>
          <p:cNvSpPr txBox="1"/>
          <p:nvPr/>
        </p:nvSpPr>
        <p:spPr>
          <a:xfrm>
            <a:off x="6832600" y="6858000"/>
            <a:ext cx="3733800" cy="215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CA" sz="1018" b="1" smtClean="0">
                <a:solidFill>
                  <a:srgbClr val="222222"/>
                </a:solidFill>
                <a:latin typeface="Arial Bold"/>
                <a:cs typeface="Arial Bold"/>
              </a:rPr>
              <a:t>24.</a:t>
            </a:r>
            <a:r>
              <a:rPr lang="en-CA" sz="1008" smtClean="0">
                <a:solidFill>
                  <a:srgbClr val="222222"/>
                </a:solidFill>
                <a:latin typeface="Arial"/>
                <a:cs typeface="Arial"/>
              </a:rPr>
              <a:t> Contextual Help</a:t>
            </a:r>
          </a:p>
          <a:p>
            <a:pPr>
              <a:lnSpc>
                <a:spcPts val="1150"/>
              </a:lnSpc>
            </a:pPr>
            <a:endParaRPr lang="en-CA" sz="1008">
              <a:solidFill>
                <a:srgbClr val="000000"/>
              </a:solidFill>
            </a:endParaRPr>
          </a:p>
        </p:txBody>
      </p:sp>
      <p:sp>
        <p:nvSpPr>
          <p:cNvPr id="34" name="TextBox 34"/>
          <p:cNvSpPr txBox="1"/>
          <p:nvPr/>
        </p:nvSpPr>
        <p:spPr>
          <a:xfrm>
            <a:off x="6832600" y="7010400"/>
            <a:ext cx="3733800" cy="215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CA" sz="1018" b="1" smtClean="0">
                <a:solidFill>
                  <a:srgbClr val="222222"/>
                </a:solidFill>
                <a:latin typeface="Arial Bold"/>
                <a:cs typeface="Arial Bold"/>
              </a:rPr>
              <a:t>25.</a:t>
            </a:r>
            <a:r>
              <a:rPr lang="en-CA" sz="1008" smtClean="0">
                <a:solidFill>
                  <a:srgbClr val="222222"/>
                </a:solidFill>
                <a:latin typeface="Arial"/>
                <a:cs typeface="Arial"/>
              </a:rPr>
              <a:t> Help Search Box</a:t>
            </a:r>
          </a:p>
          <a:p>
            <a:pPr>
              <a:lnSpc>
                <a:spcPts val="1150"/>
              </a:lnSpc>
            </a:pPr>
            <a:endParaRPr lang="en-CA" sz="1008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680700" cy="7543800"/>
          </a:xfrm>
          <a:prstGeom prst="rect">
            <a:avLst/>
          </a:prstGeom>
        </p:spPr>
      </p:pic>
      <p:sp>
        <p:nvSpPr>
          <p:cNvPr id="16" name="TextBox 2"/>
          <p:cNvSpPr txBox="1"/>
          <p:nvPr/>
        </p:nvSpPr>
        <p:spPr>
          <a:xfrm>
            <a:off x="1333500" y="469900"/>
            <a:ext cx="9347200" cy="203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100" spc="-10" smtClean="0">
                <a:solidFill>
                  <a:srgbClr val="3A0E56"/>
                </a:solidFill>
                <a:latin typeface="Arial"/>
                <a:cs typeface="Arial"/>
              </a:rPr>
              <a:t>Getting the most from your Google Analytics</a:t>
            </a:r>
          </a:p>
          <a:p>
            <a:pPr>
              <a:lnSpc>
                <a:spcPts val="1380"/>
              </a:lnSpc>
            </a:pPr>
            <a:endParaRPr lang="en-CA" sz="1182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308100" y="1435100"/>
            <a:ext cx="9372600" cy="647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910"/>
              </a:lnSpc>
            </a:pPr>
            <a:r>
              <a:rPr lang="en-CA" sz="3172" b="1" spc="-30" smtClean="0">
                <a:solidFill>
                  <a:srgbClr val="4D1C65"/>
                </a:solidFill>
                <a:latin typeface="Arial Bold"/>
                <a:cs typeface="Arial Bold"/>
              </a:rPr>
              <a:t>Google Analytics cookies</a:t>
            </a:r>
          </a:p>
          <a:p>
            <a:pPr>
              <a:lnSpc>
                <a:spcPts val="3910"/>
              </a:lnSpc>
            </a:pPr>
            <a:endParaRPr lang="en-CA" sz="340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308100" y="2146300"/>
            <a:ext cx="9372600" cy="698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930"/>
              </a:lnSpc>
            </a:pPr>
            <a:r>
              <a:rPr lang="en-CA" sz="3506" spc="-10" smtClean="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337" spc="-10" smtClean="0">
                <a:solidFill>
                  <a:srgbClr val="4D1C65"/>
                </a:solidFill>
                <a:latin typeface="Arial"/>
                <a:cs typeface="Arial"/>
              </a:rPr>
              <a:t> Each cookie in a set of 6 has a specific data collection</a:t>
            </a:r>
          </a:p>
          <a:p>
            <a:pPr>
              <a:lnSpc>
                <a:spcPts val="2930"/>
              </a:lnSpc>
            </a:pPr>
            <a:endParaRPr lang="en-CA" sz="2535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689100" y="2514600"/>
            <a:ext cx="8991600" cy="469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650"/>
              </a:lnSpc>
            </a:pPr>
            <a:r>
              <a:rPr lang="en-CA" sz="2337" spc="-10" smtClean="0">
                <a:solidFill>
                  <a:srgbClr val="4D1C65"/>
                </a:solidFill>
                <a:latin typeface="Arial"/>
                <a:cs typeface="Arial"/>
              </a:rPr>
              <a:t>purpose and its data are always ready for transfer to Google</a:t>
            </a:r>
          </a:p>
          <a:p>
            <a:pPr>
              <a:lnSpc>
                <a:spcPts val="2650"/>
              </a:lnSpc>
            </a:pPr>
            <a:endParaRPr lang="en-CA" sz="2513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308100" y="2895600"/>
            <a:ext cx="9372600" cy="698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930"/>
              </a:lnSpc>
            </a:pPr>
            <a:r>
              <a:rPr lang="en-CA" sz="3506" spc="-10" smtClean="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337" spc="-10" smtClean="0">
                <a:solidFill>
                  <a:srgbClr val="4D1C65"/>
                </a:solidFill>
                <a:latin typeface="Arial"/>
                <a:cs typeface="Arial"/>
              </a:rPr>
              <a:t> Determining visitor session, cookies:</a:t>
            </a:r>
          </a:p>
          <a:p>
            <a:pPr>
              <a:lnSpc>
                <a:spcPts val="2930"/>
              </a:lnSpc>
            </a:pPr>
            <a:endParaRPr lang="en-CA" sz="2545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689100" y="3302000"/>
            <a:ext cx="8991600" cy="304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920"/>
              </a:lnSpc>
            </a:pPr>
            <a:r>
              <a:rPr lang="en-CA" sz="1545" spc="-10" smtClean="0">
                <a:solidFill>
                  <a:srgbClr val="000000"/>
                </a:solidFill>
                <a:latin typeface="Arial"/>
                <a:cs typeface="Arial"/>
              </a:rPr>
              <a:t>_utmb, _utmc</a:t>
            </a:r>
          </a:p>
          <a:p>
            <a:pPr>
              <a:lnSpc>
                <a:spcPts val="1920"/>
              </a:lnSpc>
            </a:pPr>
            <a:endParaRPr lang="en-CA" sz="1626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1308100" y="3632200"/>
            <a:ext cx="9372600" cy="698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930"/>
              </a:lnSpc>
            </a:pPr>
            <a:r>
              <a:rPr lang="en-CA" sz="3581" spc="-10" smtClean="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387" spc="-10" smtClean="0">
                <a:solidFill>
                  <a:srgbClr val="4D1C65"/>
                </a:solidFill>
                <a:latin typeface="Arial"/>
                <a:cs typeface="Arial"/>
              </a:rPr>
              <a:t> Identifying unique visitors, cookie:</a:t>
            </a:r>
          </a:p>
          <a:p>
            <a:pPr>
              <a:lnSpc>
                <a:spcPts val="2930"/>
              </a:lnSpc>
            </a:pPr>
            <a:endParaRPr lang="en-CA" sz="2546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1689100" y="4038600"/>
            <a:ext cx="8991600" cy="304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920"/>
              </a:lnSpc>
            </a:pPr>
            <a:r>
              <a:rPr lang="en-CA" sz="1626" smtClean="0">
                <a:solidFill>
                  <a:srgbClr val="000000"/>
                </a:solidFill>
                <a:latin typeface="Arial"/>
                <a:cs typeface="Arial"/>
              </a:rPr>
              <a:t>_utma</a:t>
            </a:r>
          </a:p>
          <a:p>
            <a:pPr>
              <a:lnSpc>
                <a:spcPts val="1920"/>
              </a:lnSpc>
            </a:pPr>
            <a:endParaRPr lang="en-CA" sz="1626">
              <a:solidFill>
                <a:srgbClr val="000000"/>
              </a:solidFill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1308100" y="4381500"/>
            <a:ext cx="9372600" cy="698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930"/>
              </a:lnSpc>
            </a:pPr>
            <a:r>
              <a:rPr lang="en-CA" sz="3581" spc="-10" smtClean="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387" spc="-10" smtClean="0">
                <a:solidFill>
                  <a:srgbClr val="4D1C65"/>
                </a:solidFill>
                <a:latin typeface="Arial"/>
                <a:cs typeface="Arial"/>
              </a:rPr>
              <a:t> Tracking traffic sources and navigation, cookie:</a:t>
            </a:r>
          </a:p>
          <a:p>
            <a:pPr>
              <a:lnSpc>
                <a:spcPts val="2930"/>
              </a:lnSpc>
            </a:pPr>
            <a:endParaRPr lang="en-CA" sz="2538">
              <a:solidFill>
                <a:srgbClr val="000000"/>
              </a:solidFill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1689100" y="4787900"/>
            <a:ext cx="8991600" cy="304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920"/>
              </a:lnSpc>
            </a:pPr>
            <a:r>
              <a:rPr lang="en-CA" sz="1545" spc="-10" smtClean="0">
                <a:solidFill>
                  <a:srgbClr val="000000"/>
                </a:solidFill>
                <a:latin typeface="Arial"/>
                <a:cs typeface="Arial"/>
              </a:rPr>
              <a:t>_utmz</a:t>
            </a:r>
          </a:p>
          <a:p>
            <a:pPr>
              <a:lnSpc>
                <a:spcPts val="1920"/>
              </a:lnSpc>
            </a:pPr>
            <a:endParaRPr lang="en-CA" sz="1626">
              <a:solidFill>
                <a:srgbClr val="000000"/>
              </a:solidFill>
            </a:endParaRPr>
          </a:p>
        </p:txBody>
      </p:sp>
      <p:sp>
        <p:nvSpPr>
          <p:cNvPr id="12" name="TextBox 12"/>
          <p:cNvSpPr txBox="1"/>
          <p:nvPr/>
        </p:nvSpPr>
        <p:spPr>
          <a:xfrm>
            <a:off x="1308100" y="5118100"/>
            <a:ext cx="9372600" cy="698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930"/>
              </a:lnSpc>
            </a:pPr>
            <a:r>
              <a:rPr lang="en-CA" sz="3581" spc="-10" smtClean="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387" spc="-10" smtClean="0">
                <a:solidFill>
                  <a:srgbClr val="4D1C65"/>
                </a:solidFill>
                <a:latin typeface="Arial"/>
                <a:cs typeface="Arial"/>
              </a:rPr>
              <a:t> Custom variables, cookies:</a:t>
            </a:r>
          </a:p>
          <a:p>
            <a:pPr>
              <a:lnSpc>
                <a:spcPts val="2930"/>
              </a:lnSpc>
            </a:pPr>
            <a:endParaRPr lang="en-CA" sz="2558">
              <a:solidFill>
                <a:srgbClr val="000000"/>
              </a:solidFill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1689100" y="5524500"/>
            <a:ext cx="8991600" cy="304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920"/>
              </a:lnSpc>
            </a:pPr>
            <a:r>
              <a:rPr lang="en-CA" sz="1545" spc="-10" smtClean="0">
                <a:solidFill>
                  <a:srgbClr val="000000"/>
                </a:solidFill>
                <a:latin typeface="Arial"/>
                <a:cs typeface="Arial"/>
              </a:rPr>
              <a:t>_utmv, _utmx</a:t>
            </a:r>
          </a:p>
          <a:p>
            <a:pPr>
              <a:lnSpc>
                <a:spcPts val="1920"/>
              </a:lnSpc>
            </a:pPr>
            <a:endParaRPr lang="en-CA" sz="1626">
              <a:solidFill>
                <a:srgbClr val="000000"/>
              </a:solidFill>
            </a:endParaRPr>
          </a:p>
        </p:txBody>
      </p:sp>
      <p:sp>
        <p:nvSpPr>
          <p:cNvPr id="14" name="TextBox 14"/>
          <p:cNvSpPr txBox="1"/>
          <p:nvPr/>
        </p:nvSpPr>
        <p:spPr>
          <a:xfrm>
            <a:off x="1308100" y="5892800"/>
            <a:ext cx="9372600" cy="977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600"/>
              </a:lnSpc>
              <a:tabLst>
                <a:tab pos="381000" algn="l"/>
              </a:tabLst>
            </a:pPr>
            <a:r>
              <a:rPr lang="en-CA" sz="3506" spc="-10" smtClean="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337" spc="-10" smtClean="0">
                <a:solidFill>
                  <a:srgbClr val="4D1C65"/>
                </a:solidFill>
                <a:latin typeface="Arial"/>
                <a:cs typeface="Arial"/>
              </a:rPr>
              <a:t> These cookies can be seen on the visitor browser device and</a:t>
            </a:r>
            <a:r>
              <a:rPr lang="en-CA" sz="2513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513" smtClean="0">
                <a:solidFill>
                  <a:srgbClr val="000000"/>
                </a:solidFill>
                <a:latin typeface="Times New Roman"/>
              </a:rPr>
            </a:br>
            <a:r>
              <a:rPr lang="en-CA" sz="2337" spc="-10" smtClean="0">
                <a:solidFill>
                  <a:srgbClr val="4D1C65"/>
                </a:solidFill>
                <a:latin typeface="Arial"/>
                <a:cs typeface="Arial"/>
              </a:rPr>
              <a:t>	have different expiry periods depending on their purpose</a:t>
            </a:r>
          </a:p>
          <a:p>
            <a:pPr>
              <a:lnSpc>
                <a:spcPts val="2600"/>
              </a:lnSpc>
            </a:pPr>
            <a:endParaRPr lang="en-CA" sz="2513">
              <a:solidFill>
                <a:srgbClr val="000000"/>
              </a:solidFill>
            </a:endParaRPr>
          </a:p>
        </p:txBody>
      </p:sp>
      <p:sp>
        <p:nvSpPr>
          <p:cNvPr id="15" name="TextBox 15"/>
          <p:cNvSpPr txBox="1"/>
          <p:nvPr/>
        </p:nvSpPr>
        <p:spPr>
          <a:xfrm>
            <a:off x="1320800" y="7061200"/>
            <a:ext cx="9359900" cy="203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123" spc="-10" smtClean="0">
                <a:solidFill>
                  <a:srgbClr val="000000"/>
                </a:solidFill>
                <a:latin typeface="Arial"/>
                <a:cs typeface="Arial"/>
              </a:rPr>
              <a:t>https://developers.google.com/analytics/resources/concepts/gaConceptsCookies</a:t>
            </a:r>
          </a:p>
          <a:p>
            <a:pPr>
              <a:lnSpc>
                <a:spcPts val="1380"/>
              </a:lnSpc>
            </a:pPr>
            <a:endParaRPr lang="en-CA" sz="1182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7403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680700" cy="7543800"/>
          </a:xfrm>
          <a:prstGeom prst="rect">
            <a:avLst/>
          </a:prstGeom>
        </p:spPr>
      </p:pic>
      <p:sp>
        <p:nvSpPr>
          <p:cNvPr id="10" name="TextBox 2"/>
          <p:cNvSpPr txBox="1"/>
          <p:nvPr/>
        </p:nvSpPr>
        <p:spPr>
          <a:xfrm>
            <a:off x="1333500" y="469900"/>
            <a:ext cx="9347200" cy="203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100" spc="-10" smtClean="0">
                <a:solidFill>
                  <a:srgbClr val="3A0E56"/>
                </a:solidFill>
                <a:latin typeface="Arial"/>
                <a:cs typeface="Arial"/>
              </a:rPr>
              <a:t>Getting the most from your Google Analytics</a:t>
            </a:r>
          </a:p>
          <a:p>
            <a:pPr>
              <a:lnSpc>
                <a:spcPts val="1380"/>
              </a:lnSpc>
            </a:pPr>
            <a:endParaRPr lang="en-CA" sz="1182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308100" y="1435100"/>
            <a:ext cx="9372600" cy="647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910"/>
              </a:lnSpc>
            </a:pPr>
            <a:r>
              <a:rPr lang="en-CA" sz="3172" b="1" spc="-20" smtClean="0">
                <a:solidFill>
                  <a:srgbClr val="4D1C65"/>
                </a:solidFill>
                <a:latin typeface="Arial Bold"/>
                <a:cs typeface="Arial Bold"/>
              </a:rPr>
              <a:t>Review of how data collection works</a:t>
            </a:r>
          </a:p>
          <a:p>
            <a:pPr>
              <a:lnSpc>
                <a:spcPts val="3910"/>
              </a:lnSpc>
            </a:pPr>
            <a:endParaRPr lang="en-CA" sz="340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308100" y="2146300"/>
            <a:ext cx="9372600" cy="698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930"/>
              </a:lnSpc>
            </a:pPr>
            <a:r>
              <a:rPr lang="en-CA" sz="3506" spc="-10" smtClean="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337" spc="-10" smtClean="0">
                <a:solidFill>
                  <a:srgbClr val="4D1C65"/>
                </a:solidFill>
                <a:latin typeface="Arial"/>
                <a:cs typeface="Arial"/>
              </a:rPr>
              <a:t> JavaScript file </a:t>
            </a:r>
            <a:r>
              <a:rPr lang="en-CA" sz="2337" i="1" spc="-10" smtClean="0">
                <a:solidFill>
                  <a:srgbClr val="4D1C65"/>
                </a:solidFill>
                <a:latin typeface="Arial Italic"/>
                <a:cs typeface="Arial Italic"/>
              </a:rPr>
              <a:t>ga.js</a:t>
            </a:r>
            <a:r>
              <a:rPr lang="en-CA" sz="2337" spc="-10" smtClean="0">
                <a:solidFill>
                  <a:srgbClr val="4D1C65"/>
                </a:solidFill>
                <a:latin typeface="Arial"/>
                <a:cs typeface="Arial"/>
              </a:rPr>
              <a:t> loaded in any page being tracked</a:t>
            </a:r>
          </a:p>
          <a:p>
            <a:pPr>
              <a:lnSpc>
                <a:spcPts val="2930"/>
              </a:lnSpc>
            </a:pPr>
            <a:endParaRPr lang="en-CA" sz="2535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308100" y="2578100"/>
            <a:ext cx="9372600" cy="977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00"/>
              </a:lnSpc>
              <a:tabLst>
                <a:tab pos="381000" algn="l"/>
              </a:tabLst>
            </a:pPr>
            <a:r>
              <a:rPr lang="en-CA" sz="3506" spc="-10" smtClean="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337" spc="-10" smtClean="0">
                <a:solidFill>
                  <a:srgbClr val="4D1C65"/>
                </a:solidFill>
                <a:latin typeface="Arial"/>
                <a:cs typeface="Arial"/>
              </a:rPr>
              <a:t> This contains definitions of Google Analytics </a:t>
            </a:r>
            <a:r>
              <a:rPr lang="en-CA" sz="2337" i="1" spc="-10" smtClean="0">
                <a:solidFill>
                  <a:srgbClr val="4D1C65"/>
                </a:solidFill>
                <a:latin typeface="Arial Italic"/>
                <a:cs typeface="Arial Italic"/>
              </a:rPr>
              <a:t>objects</a:t>
            </a:r>
            <a:r>
              <a:rPr lang="en-CA" sz="2337" spc="-10" smtClean="0">
                <a:solidFill>
                  <a:srgbClr val="4D1C65"/>
                </a:solidFill>
                <a:latin typeface="Arial"/>
                <a:cs typeface="Arial"/>
              </a:rPr>
              <a:t> with</a:t>
            </a:r>
            <a:r>
              <a:rPr lang="en-CA" sz="2513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513" smtClean="0">
                <a:solidFill>
                  <a:srgbClr val="000000"/>
                </a:solidFill>
                <a:latin typeface="Times New Roman"/>
              </a:rPr>
            </a:br>
            <a:r>
              <a:rPr lang="en-CA" sz="2337" spc="-10" smtClean="0">
                <a:solidFill>
                  <a:srgbClr val="4D1C65"/>
                </a:solidFill>
                <a:latin typeface="Arial"/>
                <a:cs typeface="Arial"/>
              </a:rPr>
              <a:t>	associated </a:t>
            </a:r>
            <a:r>
              <a:rPr lang="en-CA" sz="2337" i="1" spc="-10" smtClean="0">
                <a:solidFill>
                  <a:srgbClr val="4D1C65"/>
                </a:solidFill>
                <a:latin typeface="Arial Italic"/>
                <a:cs typeface="Arial Italic"/>
              </a:rPr>
              <a:t>methods</a:t>
            </a:r>
            <a:r>
              <a:rPr lang="en-CA" sz="2337" spc="-10" smtClean="0">
                <a:solidFill>
                  <a:srgbClr val="4D1C65"/>
                </a:solidFill>
                <a:latin typeface="Arial"/>
                <a:cs typeface="Arial"/>
              </a:rPr>
              <a:t> (specific scripts)</a:t>
            </a:r>
          </a:p>
          <a:p>
            <a:pPr>
              <a:lnSpc>
                <a:spcPts val="2700"/>
              </a:lnSpc>
            </a:pPr>
            <a:endParaRPr lang="en-CA" sz="2513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308100" y="3327400"/>
            <a:ext cx="9372600" cy="1676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00"/>
              </a:lnSpc>
              <a:tabLst>
                <a:tab pos="381000" algn="l"/>
                <a:tab pos="381000" algn="l"/>
                <a:tab pos="381000" algn="l"/>
              </a:tabLst>
            </a:pPr>
            <a:r>
              <a:rPr lang="en-CA" sz="3506" spc="-10" smtClean="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337" spc="-10" smtClean="0">
                <a:solidFill>
                  <a:srgbClr val="4D1C65"/>
                </a:solidFill>
                <a:latin typeface="Arial"/>
                <a:cs typeface="Arial"/>
              </a:rPr>
              <a:t> Some of these are called by the standard install code insert,</a:t>
            </a:r>
            <a:r>
              <a:rPr lang="en-CA" sz="2513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513" smtClean="0">
                <a:solidFill>
                  <a:srgbClr val="000000"/>
                </a:solidFill>
                <a:latin typeface="Times New Roman"/>
              </a:rPr>
            </a:br>
            <a:r>
              <a:rPr lang="en-CA" sz="2337" spc="-20" smtClean="0">
                <a:solidFill>
                  <a:srgbClr val="4D1C65"/>
                </a:solidFill>
                <a:latin typeface="Arial"/>
                <a:cs typeface="Arial"/>
              </a:rPr>
              <a:t>	or other JavaScript in a page, and these update Google</a:t>
            </a:r>
            <a:r>
              <a:rPr lang="en-CA" sz="2513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513" smtClean="0">
                <a:solidFill>
                  <a:srgbClr val="000000"/>
                </a:solidFill>
                <a:latin typeface="Times New Roman"/>
              </a:rPr>
            </a:br>
            <a:r>
              <a:rPr lang="en-CA" sz="2337" spc="-10" smtClean="0">
                <a:solidFill>
                  <a:srgbClr val="4D1C65"/>
                </a:solidFill>
                <a:latin typeface="Arial"/>
                <a:cs typeface="Arial"/>
              </a:rPr>
              <a:t>	Analytics </a:t>
            </a:r>
            <a:r>
              <a:rPr lang="en-CA" sz="2337" i="1" spc="-10" smtClean="0">
                <a:solidFill>
                  <a:srgbClr val="4D1C65"/>
                </a:solidFill>
                <a:latin typeface="Arial Italic"/>
                <a:cs typeface="Arial Italic"/>
              </a:rPr>
              <a:t>cookies</a:t>
            </a:r>
            <a:r>
              <a:rPr lang="en-CA" sz="2337" spc="-10" smtClean="0">
                <a:solidFill>
                  <a:srgbClr val="4D1C65"/>
                </a:solidFill>
                <a:latin typeface="Arial"/>
                <a:cs typeface="Arial"/>
              </a:rPr>
              <a:t> with information about the page visit or</a:t>
            </a:r>
            <a:r>
              <a:rPr lang="en-CA" sz="2513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513" smtClean="0">
                <a:solidFill>
                  <a:srgbClr val="000000"/>
                </a:solidFill>
                <a:latin typeface="Times New Roman"/>
              </a:rPr>
            </a:br>
            <a:r>
              <a:rPr lang="en-CA" sz="2337" spc="-10" smtClean="0">
                <a:solidFill>
                  <a:srgbClr val="4D1C65"/>
                </a:solidFill>
                <a:latin typeface="Arial"/>
                <a:cs typeface="Arial"/>
              </a:rPr>
              <a:t>	initiate transfer of cookie information to Google</a:t>
            </a:r>
          </a:p>
          <a:p>
            <a:pPr>
              <a:lnSpc>
                <a:spcPts val="2700"/>
              </a:lnSpc>
            </a:pPr>
            <a:endParaRPr lang="en-CA" sz="2513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308100" y="4775200"/>
            <a:ext cx="9372600" cy="1320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00"/>
              </a:lnSpc>
              <a:tabLst>
                <a:tab pos="381000" algn="l"/>
                <a:tab pos="381000" algn="l"/>
              </a:tabLst>
            </a:pPr>
            <a:r>
              <a:rPr lang="en-CA" sz="3506" spc="-10" smtClean="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337" spc="-10" smtClean="0">
                <a:solidFill>
                  <a:srgbClr val="4D1C65"/>
                </a:solidFill>
                <a:latin typeface="Arial"/>
                <a:cs typeface="Arial"/>
              </a:rPr>
              <a:t> Information stored in Google Analytics cookies, including</a:t>
            </a:r>
            <a:r>
              <a:rPr lang="en-CA" sz="2513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513" smtClean="0">
                <a:solidFill>
                  <a:srgbClr val="000000"/>
                </a:solidFill>
                <a:latin typeface="Times New Roman"/>
              </a:rPr>
            </a:br>
            <a:r>
              <a:rPr lang="en-CA" sz="2337" spc="-10" smtClean="0">
                <a:solidFill>
                  <a:srgbClr val="4D1C65"/>
                </a:solidFill>
                <a:latin typeface="Arial"/>
                <a:cs typeface="Arial"/>
              </a:rPr>
              <a:t>	relevant information determined from the </a:t>
            </a:r>
            <a:r>
              <a:rPr lang="en-CA" sz="2337" i="1" spc="-10" smtClean="0">
                <a:solidFill>
                  <a:srgbClr val="4D1C65"/>
                </a:solidFill>
                <a:latin typeface="Arial Italic"/>
                <a:cs typeface="Arial Italic"/>
              </a:rPr>
              <a:t>environment</a:t>
            </a:r>
            <a:r>
              <a:rPr lang="en-CA" sz="2337" spc="-10" smtClean="0">
                <a:solidFill>
                  <a:srgbClr val="4D1C65"/>
                </a:solidFill>
                <a:latin typeface="Arial"/>
                <a:cs typeface="Arial"/>
              </a:rPr>
              <a:t>, is</a:t>
            </a:r>
            <a:r>
              <a:rPr lang="en-CA" sz="2513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513" smtClean="0">
                <a:solidFill>
                  <a:srgbClr val="000000"/>
                </a:solidFill>
                <a:latin typeface="Times New Roman"/>
              </a:rPr>
            </a:br>
            <a:r>
              <a:rPr lang="en-CA" sz="2337" spc="-10" smtClean="0">
                <a:solidFill>
                  <a:srgbClr val="4D1C65"/>
                </a:solidFill>
                <a:latin typeface="Arial"/>
                <a:cs typeface="Arial"/>
              </a:rPr>
              <a:t>	transferred to Google servers using the </a:t>
            </a:r>
            <a:r>
              <a:rPr lang="en-CA" sz="2337" i="1" spc="-10" smtClean="0">
                <a:solidFill>
                  <a:srgbClr val="4D1C65"/>
                </a:solidFill>
                <a:latin typeface="Arial Italic"/>
                <a:cs typeface="Arial Italic"/>
              </a:rPr>
              <a:t>_utm.gif </a:t>
            </a:r>
            <a:r>
              <a:rPr lang="en-CA" sz="2337" spc="-10" smtClean="0">
                <a:solidFill>
                  <a:srgbClr val="4D1C65"/>
                </a:solidFill>
                <a:latin typeface="Arial"/>
                <a:cs typeface="Arial"/>
              </a:rPr>
              <a:t>method</a:t>
            </a:r>
          </a:p>
          <a:p>
            <a:pPr>
              <a:lnSpc>
                <a:spcPts val="2700"/>
              </a:lnSpc>
            </a:pPr>
            <a:endParaRPr lang="en-CA" sz="2513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1308100" y="5880100"/>
            <a:ext cx="9372600" cy="977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00"/>
              </a:lnSpc>
              <a:tabLst>
                <a:tab pos="381000" algn="l"/>
              </a:tabLst>
            </a:pPr>
            <a:r>
              <a:rPr lang="en-CA" sz="3506" spc="-10" smtClean="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337" spc="-10" smtClean="0">
                <a:solidFill>
                  <a:srgbClr val="4D1C65"/>
                </a:solidFill>
                <a:latin typeface="Arial"/>
                <a:cs typeface="Arial"/>
              </a:rPr>
              <a:t> This information is then processed at Google and stored in</a:t>
            </a:r>
            <a:r>
              <a:rPr lang="en-CA" sz="2513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513" smtClean="0">
                <a:solidFill>
                  <a:srgbClr val="000000"/>
                </a:solidFill>
                <a:latin typeface="Times New Roman"/>
              </a:rPr>
            </a:br>
            <a:r>
              <a:rPr lang="en-CA" sz="2337" spc="-10" smtClean="0">
                <a:solidFill>
                  <a:srgbClr val="4D1C65"/>
                </a:solidFill>
                <a:latin typeface="Arial"/>
                <a:cs typeface="Arial"/>
              </a:rPr>
              <a:t>	the Google Analytics account identified in the tracking code</a:t>
            </a:r>
          </a:p>
          <a:p>
            <a:pPr>
              <a:lnSpc>
                <a:spcPts val="2700"/>
              </a:lnSpc>
            </a:pPr>
            <a:endParaRPr lang="en-CA" sz="2513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1320800" y="7061200"/>
            <a:ext cx="9359900" cy="203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123" spc="-10" smtClean="0">
                <a:solidFill>
                  <a:srgbClr val="000000"/>
                </a:solidFill>
                <a:latin typeface="Arial"/>
                <a:cs typeface="Arial"/>
              </a:rPr>
              <a:t>https://developers.google.com/analytics/resources/concepts/gaConceptsTrackingOverview#trackingCodeExecution</a:t>
            </a:r>
          </a:p>
          <a:p>
            <a:pPr>
              <a:lnSpc>
                <a:spcPts val="1380"/>
              </a:lnSpc>
            </a:pPr>
            <a:endParaRPr lang="en-CA" sz="1182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1690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680700" cy="7543800"/>
          </a:xfrm>
          <a:prstGeom prst="rect">
            <a:avLst/>
          </a:prstGeom>
        </p:spPr>
      </p:pic>
      <p:sp>
        <p:nvSpPr>
          <p:cNvPr id="10" name="TextBox 2"/>
          <p:cNvSpPr txBox="1"/>
          <p:nvPr/>
        </p:nvSpPr>
        <p:spPr>
          <a:xfrm>
            <a:off x="1333500" y="469900"/>
            <a:ext cx="9347200" cy="203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100" spc="-10" smtClean="0">
                <a:solidFill>
                  <a:srgbClr val="3A0E56"/>
                </a:solidFill>
                <a:latin typeface="Arial"/>
                <a:cs typeface="Arial"/>
              </a:rPr>
              <a:t>Getting the most from your Google Analytics</a:t>
            </a:r>
          </a:p>
          <a:p>
            <a:pPr>
              <a:lnSpc>
                <a:spcPts val="1380"/>
              </a:lnSpc>
            </a:pPr>
            <a:endParaRPr lang="en-CA" sz="1182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308100" y="1422400"/>
            <a:ext cx="9372600" cy="647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080"/>
              </a:lnSpc>
            </a:pPr>
            <a:r>
              <a:rPr lang="en-CA" sz="3172" b="1" spc="-20" smtClean="0">
                <a:solidFill>
                  <a:srgbClr val="4D1C65"/>
                </a:solidFill>
                <a:latin typeface="Arial Bold"/>
                <a:cs typeface="Arial Bold"/>
              </a:rPr>
              <a:t>The </a:t>
            </a:r>
            <a:r>
              <a:rPr lang="en-CA" sz="3162" i="1" spc="-20" smtClean="0">
                <a:solidFill>
                  <a:srgbClr val="4D1C65"/>
                </a:solidFill>
                <a:latin typeface="Arial Italic"/>
                <a:cs typeface="Arial Italic"/>
              </a:rPr>
              <a:t>_utm.gif</a:t>
            </a:r>
            <a:r>
              <a:rPr lang="en-CA" sz="3172" b="1" spc="-20" smtClean="0">
                <a:solidFill>
                  <a:srgbClr val="4D1C65"/>
                </a:solidFill>
                <a:latin typeface="Arial Bold"/>
                <a:cs typeface="Arial Bold"/>
              </a:rPr>
              <a:t> technique</a:t>
            </a:r>
          </a:p>
          <a:p>
            <a:pPr>
              <a:lnSpc>
                <a:spcPts val="4080"/>
              </a:lnSpc>
            </a:pPr>
            <a:endParaRPr lang="en-CA" sz="340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308100" y="2730500"/>
            <a:ext cx="9372600" cy="698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930"/>
              </a:lnSpc>
            </a:pPr>
            <a:r>
              <a:rPr lang="en-CA" sz="3506" spc="-10" smtClean="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337" spc="-10" smtClean="0">
                <a:solidFill>
                  <a:srgbClr val="4D1C65"/>
                </a:solidFill>
                <a:latin typeface="Arial"/>
                <a:cs typeface="Arial"/>
              </a:rPr>
              <a:t> This is a simple HTTP request from the visitor’s browsing</a:t>
            </a:r>
          </a:p>
          <a:p>
            <a:pPr>
              <a:lnSpc>
                <a:spcPts val="2930"/>
              </a:lnSpc>
            </a:pPr>
            <a:endParaRPr lang="en-CA" sz="2534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689100" y="3111500"/>
            <a:ext cx="8991600" cy="469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530"/>
              </a:lnSpc>
            </a:pPr>
            <a:r>
              <a:rPr lang="en-CA" sz="2337" spc="-10" smtClean="0">
                <a:solidFill>
                  <a:srgbClr val="4D1C65"/>
                </a:solidFill>
                <a:latin typeface="Arial"/>
                <a:cs typeface="Arial"/>
              </a:rPr>
              <a:t>device to the Google Analytics servers for a one pixel gif file</a:t>
            </a:r>
          </a:p>
          <a:p>
            <a:pPr>
              <a:lnSpc>
                <a:spcPts val="2530"/>
              </a:lnSpc>
            </a:pPr>
            <a:endParaRPr lang="en-CA" sz="2513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308100" y="3479800"/>
            <a:ext cx="9372600" cy="698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930"/>
              </a:lnSpc>
            </a:pPr>
            <a:r>
              <a:rPr lang="en-CA" sz="3506" spc="-10" smtClean="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337" spc="-10" smtClean="0">
                <a:solidFill>
                  <a:srgbClr val="4D1C65"/>
                </a:solidFill>
                <a:latin typeface="Arial"/>
                <a:cs typeface="Arial"/>
              </a:rPr>
              <a:t> The requested URL contains a long series of query</a:t>
            </a:r>
          </a:p>
          <a:p>
            <a:pPr>
              <a:lnSpc>
                <a:spcPts val="2930"/>
              </a:lnSpc>
            </a:pPr>
            <a:endParaRPr lang="en-CA" sz="2538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689100" y="3835400"/>
            <a:ext cx="8991600" cy="1168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00"/>
              </a:lnSpc>
            </a:pPr>
            <a:r>
              <a:rPr lang="en-CA" sz="2337" spc="-10" smtClean="0">
                <a:solidFill>
                  <a:srgbClr val="4D1C65"/>
                </a:solidFill>
                <a:latin typeface="Arial"/>
                <a:cs typeface="Arial"/>
              </a:rPr>
              <a:t>parameters (</a:t>
            </a:r>
            <a:r>
              <a:rPr lang="en-CA" sz="2337" i="1" spc="-10" smtClean="0">
                <a:solidFill>
                  <a:srgbClr val="4D1C65"/>
                </a:solidFill>
                <a:latin typeface="Arial Italic"/>
                <a:cs typeface="Arial Italic"/>
              </a:rPr>
              <a:t>query string</a:t>
            </a:r>
            <a:r>
              <a:rPr lang="en-CA" sz="2337" spc="-10" smtClean="0">
                <a:solidFill>
                  <a:srgbClr val="4D1C65"/>
                </a:solidFill>
                <a:latin typeface="Arial"/>
                <a:cs typeface="Arial"/>
              </a:rPr>
              <a:t>) that together specify all of the</a:t>
            </a:r>
            <a:r>
              <a:rPr lang="en-CA" sz="2513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513" smtClean="0">
                <a:solidFill>
                  <a:srgbClr val="000000"/>
                </a:solidFill>
                <a:latin typeface="Times New Roman"/>
              </a:rPr>
            </a:br>
            <a:r>
              <a:rPr lang="en-CA" sz="2337" spc="-10" smtClean="0">
                <a:solidFill>
                  <a:srgbClr val="4D1C65"/>
                </a:solidFill>
                <a:latin typeface="Arial"/>
                <a:cs typeface="Arial"/>
              </a:rPr>
              <a:t>data (from Google Analytics cookies) to be tracked at the</a:t>
            </a:r>
            <a:r>
              <a:rPr lang="en-CA" sz="2513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513" smtClean="0">
                <a:solidFill>
                  <a:srgbClr val="000000"/>
                </a:solidFill>
                <a:latin typeface="Times New Roman"/>
              </a:rPr>
            </a:br>
            <a:r>
              <a:rPr lang="en-CA" sz="2337" spc="-10" smtClean="0">
                <a:solidFill>
                  <a:srgbClr val="4D1C65"/>
                </a:solidFill>
                <a:latin typeface="Arial"/>
                <a:cs typeface="Arial"/>
              </a:rPr>
              <a:t>corresponding Google Analytics account</a:t>
            </a:r>
          </a:p>
          <a:p>
            <a:pPr>
              <a:lnSpc>
                <a:spcPts val="2700"/>
              </a:lnSpc>
            </a:pPr>
            <a:endParaRPr lang="en-CA" sz="2513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1308100" y="4940300"/>
            <a:ext cx="9372600" cy="1320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00"/>
              </a:lnSpc>
              <a:tabLst>
                <a:tab pos="381000" algn="l"/>
                <a:tab pos="381000" algn="l"/>
              </a:tabLst>
            </a:pPr>
            <a:r>
              <a:rPr lang="en-CA" sz="3506" spc="-10" smtClean="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337" spc="-10" smtClean="0">
                <a:solidFill>
                  <a:srgbClr val="4D1C65"/>
                </a:solidFill>
                <a:latin typeface="Arial"/>
                <a:cs typeface="Arial"/>
              </a:rPr>
              <a:t> The exact data transferred on the query string is defined by</a:t>
            </a:r>
            <a:r>
              <a:rPr lang="en-CA" sz="2513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513" smtClean="0">
                <a:solidFill>
                  <a:srgbClr val="000000"/>
                </a:solidFill>
                <a:latin typeface="Times New Roman"/>
              </a:rPr>
            </a:br>
            <a:r>
              <a:rPr lang="en-CA" sz="2337" spc="-10" smtClean="0">
                <a:solidFill>
                  <a:srgbClr val="4D1C65"/>
                </a:solidFill>
                <a:latin typeface="Arial"/>
                <a:cs typeface="Arial"/>
              </a:rPr>
              <a:t>	the particular </a:t>
            </a:r>
            <a:r>
              <a:rPr lang="en-CA" sz="2337" i="1" spc="-10" smtClean="0">
                <a:solidFill>
                  <a:srgbClr val="4D1C65"/>
                </a:solidFill>
                <a:latin typeface="Arial Italic"/>
                <a:cs typeface="Arial Italic"/>
              </a:rPr>
              <a:t>request type</a:t>
            </a:r>
            <a:r>
              <a:rPr lang="en-CA" sz="2337" spc="-10" smtClean="0">
                <a:solidFill>
                  <a:srgbClr val="4D1C65"/>
                </a:solidFill>
                <a:latin typeface="Arial"/>
                <a:cs typeface="Arial"/>
              </a:rPr>
              <a:t> made (initiated by the specific</a:t>
            </a:r>
            <a:r>
              <a:rPr lang="en-CA" sz="2513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513" smtClean="0">
                <a:solidFill>
                  <a:srgbClr val="000000"/>
                </a:solidFill>
                <a:latin typeface="Times New Roman"/>
              </a:rPr>
            </a:br>
            <a:r>
              <a:rPr lang="en-CA" sz="2337" i="1" spc="-10" smtClean="0">
                <a:solidFill>
                  <a:srgbClr val="4D1C65"/>
                </a:solidFill>
                <a:latin typeface="Arial Italic"/>
                <a:cs typeface="Arial Italic"/>
              </a:rPr>
              <a:t>	tracking method</a:t>
            </a:r>
            <a:r>
              <a:rPr lang="en-CA" sz="2337" spc="-10" smtClean="0">
                <a:solidFill>
                  <a:srgbClr val="4D1C65"/>
                </a:solidFill>
                <a:latin typeface="Arial"/>
                <a:cs typeface="Arial"/>
              </a:rPr>
              <a:t> that was called)</a:t>
            </a:r>
          </a:p>
          <a:p>
            <a:pPr>
              <a:lnSpc>
                <a:spcPts val="2700"/>
              </a:lnSpc>
            </a:pPr>
            <a:endParaRPr lang="en-CA" sz="2513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1320800" y="7061200"/>
            <a:ext cx="9359900" cy="203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123" spc="-10" smtClean="0">
                <a:solidFill>
                  <a:srgbClr val="000000"/>
                </a:solidFill>
                <a:latin typeface="Arial"/>
                <a:cs typeface="Arial"/>
              </a:rPr>
              <a:t>https://developers.google.com/analytics/resources/concepts/gaConceptsTrackingOverview#gifParameters</a:t>
            </a:r>
          </a:p>
          <a:p>
            <a:pPr>
              <a:lnSpc>
                <a:spcPts val="1380"/>
              </a:lnSpc>
            </a:pPr>
            <a:endParaRPr lang="en-CA" sz="1182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4912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680700" cy="7543800"/>
          </a:xfrm>
          <a:prstGeom prst="rect">
            <a:avLst/>
          </a:prstGeom>
        </p:spPr>
      </p:pic>
      <p:sp>
        <p:nvSpPr>
          <p:cNvPr id="23" name="TextBox 2"/>
          <p:cNvSpPr txBox="1"/>
          <p:nvPr/>
        </p:nvSpPr>
        <p:spPr>
          <a:xfrm>
            <a:off x="1333500" y="469900"/>
            <a:ext cx="9347200" cy="203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100" spc="-10" smtClean="0">
                <a:solidFill>
                  <a:srgbClr val="3A0E56"/>
                </a:solidFill>
                <a:latin typeface="Arial"/>
                <a:cs typeface="Arial"/>
              </a:rPr>
              <a:t>Getting the most from your Google Analytics</a:t>
            </a:r>
          </a:p>
          <a:p>
            <a:pPr>
              <a:lnSpc>
                <a:spcPts val="1380"/>
              </a:lnSpc>
            </a:pPr>
            <a:endParaRPr lang="en-CA" sz="1182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308100" y="1447800"/>
            <a:ext cx="9372600" cy="571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505"/>
              </a:lnSpc>
            </a:pPr>
            <a:r>
              <a:rPr lang="en-CA" sz="2856" b="1" spc="-20" smtClean="0">
                <a:solidFill>
                  <a:srgbClr val="4D1C65"/>
                </a:solidFill>
                <a:latin typeface="Arial Bold"/>
                <a:cs typeface="Arial Bold"/>
              </a:rPr>
              <a:t>When is cookie information transferred to Google?</a:t>
            </a:r>
          </a:p>
          <a:p>
            <a:pPr>
              <a:lnSpc>
                <a:spcPts val="3505"/>
              </a:lnSpc>
            </a:pPr>
            <a:endParaRPr lang="en-CA" sz="306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308100" y="2197100"/>
            <a:ext cx="9372600" cy="698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930"/>
              </a:lnSpc>
            </a:pPr>
            <a:r>
              <a:rPr lang="en-CA" sz="3506" spc="-10" smtClean="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337" spc="-10" smtClean="0">
                <a:solidFill>
                  <a:srgbClr val="4D1C65"/>
                </a:solidFill>
                <a:latin typeface="Arial"/>
                <a:cs typeface="Arial"/>
              </a:rPr>
              <a:t> When </a:t>
            </a:r>
            <a:r>
              <a:rPr lang="en-CA" sz="2337" i="1" spc="-10" smtClean="0">
                <a:solidFill>
                  <a:srgbClr val="4D1C65"/>
                </a:solidFill>
                <a:latin typeface="Arial Italic"/>
                <a:cs typeface="Arial Italic"/>
              </a:rPr>
              <a:t>tracking</a:t>
            </a:r>
            <a:r>
              <a:rPr lang="en-CA" sz="2337" spc="-10" smtClean="0">
                <a:solidFill>
                  <a:srgbClr val="4D1C65"/>
                </a:solidFill>
                <a:latin typeface="Arial"/>
                <a:cs typeface="Arial"/>
              </a:rPr>
              <a:t> occurs—i.e. one of 5 request types is made:</a:t>
            </a:r>
          </a:p>
          <a:p>
            <a:pPr>
              <a:lnSpc>
                <a:spcPts val="2930"/>
              </a:lnSpc>
            </a:pPr>
            <a:endParaRPr lang="en-CA" sz="2534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689100" y="2603500"/>
            <a:ext cx="444500" cy="304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95"/>
              </a:lnSpc>
            </a:pPr>
            <a:r>
              <a:rPr lang="en-CA" sz="1512" spc="-10" smtClean="0">
                <a:solidFill>
                  <a:srgbClr val="000000"/>
                </a:solidFill>
                <a:latin typeface="Arial"/>
                <a:cs typeface="Arial"/>
              </a:rPr>
              <a:t>1.</a:t>
            </a:r>
          </a:p>
          <a:p>
            <a:pPr>
              <a:lnSpc>
                <a:spcPts val="1895"/>
              </a:lnSpc>
            </a:pPr>
            <a:endParaRPr lang="en-CA" sz="1512" spc="-10" smtClean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2057400" y="2603500"/>
            <a:ext cx="4800600" cy="2921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95"/>
              </a:lnSpc>
            </a:pPr>
            <a:r>
              <a:rPr lang="en-CA" sz="1512" spc="-10" smtClean="0">
                <a:solidFill>
                  <a:srgbClr val="000000"/>
                </a:solidFill>
                <a:latin typeface="Arial"/>
                <a:cs typeface="Arial"/>
              </a:rPr>
              <a:t>A web page is requested—using </a:t>
            </a:r>
            <a:r>
              <a:rPr lang="en-CA" sz="1512" i="1" spc="-10" smtClean="0">
                <a:solidFill>
                  <a:srgbClr val="000000"/>
                </a:solidFill>
                <a:latin typeface="Arial Italic"/>
                <a:cs typeface="Arial Italic"/>
              </a:rPr>
              <a:t>trackPageView</a:t>
            </a:r>
            <a:r>
              <a:rPr lang="en-CA" sz="1512" spc="-10" smtClean="0">
                <a:solidFill>
                  <a:srgbClr val="000000"/>
                </a:solidFill>
                <a:latin typeface="Arial"/>
                <a:cs typeface="Arial"/>
              </a:rPr>
              <a:t> method</a:t>
            </a:r>
          </a:p>
          <a:p>
            <a:pPr>
              <a:lnSpc>
                <a:spcPts val="1895"/>
              </a:lnSpc>
            </a:pPr>
            <a:endParaRPr lang="en-CA" sz="1512" spc="-10" smtClean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2057400" y="2908300"/>
            <a:ext cx="1714500" cy="266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95"/>
              </a:lnSpc>
            </a:pPr>
            <a:r>
              <a:rPr lang="en-CA" sz="1512" i="1" spc="-10" smtClean="0">
                <a:solidFill>
                  <a:srgbClr val="4D1C65"/>
                </a:solidFill>
                <a:latin typeface="Arial Italic"/>
                <a:cs typeface="Arial Italic"/>
              </a:rPr>
              <a:t>Page</a:t>
            </a:r>
            <a:r>
              <a:rPr lang="en-CA" sz="1512" spc="-10" smtClean="0">
                <a:solidFill>
                  <a:srgbClr val="4D1C65"/>
                </a:solidFill>
                <a:latin typeface="Arial"/>
                <a:cs typeface="Arial"/>
              </a:rPr>
              <a:t> request type</a:t>
            </a:r>
          </a:p>
          <a:p>
            <a:pPr>
              <a:lnSpc>
                <a:spcPts val="1895"/>
              </a:lnSpc>
            </a:pPr>
            <a:endParaRPr lang="en-CA" sz="1512" spc="-10" smtClean="0">
              <a:solidFill>
                <a:srgbClr val="4D1C65"/>
              </a:solidFill>
              <a:latin typeface="Arial"/>
              <a:cs typeface="Arial"/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1689100" y="3187700"/>
            <a:ext cx="444500" cy="304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95"/>
              </a:lnSpc>
            </a:pPr>
            <a:r>
              <a:rPr lang="en-CA" sz="1512" spc="-10" smtClean="0">
                <a:solidFill>
                  <a:srgbClr val="000000"/>
                </a:solidFill>
                <a:latin typeface="Arial"/>
                <a:cs typeface="Arial"/>
              </a:rPr>
              <a:t>2.</a:t>
            </a:r>
          </a:p>
          <a:p>
            <a:pPr>
              <a:lnSpc>
                <a:spcPts val="1895"/>
              </a:lnSpc>
            </a:pPr>
            <a:endParaRPr lang="en-CA" sz="1512" spc="-10" smtClean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2057400" y="3187700"/>
            <a:ext cx="4191000" cy="2921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95"/>
              </a:lnSpc>
            </a:pPr>
            <a:r>
              <a:rPr lang="en-CA" sz="1512" spc="-10" smtClean="0">
                <a:solidFill>
                  <a:srgbClr val="000000"/>
                </a:solidFill>
                <a:latin typeface="Arial"/>
                <a:cs typeface="Arial"/>
              </a:rPr>
              <a:t>An event is triggered—using </a:t>
            </a:r>
            <a:r>
              <a:rPr lang="en-CA" sz="1512" i="1" spc="-10" smtClean="0">
                <a:solidFill>
                  <a:srgbClr val="000000"/>
                </a:solidFill>
                <a:latin typeface="Arial Italic"/>
                <a:cs typeface="Arial Italic"/>
              </a:rPr>
              <a:t>trackEvent</a:t>
            </a:r>
            <a:r>
              <a:rPr lang="en-CA" sz="1512" spc="-10" smtClean="0">
                <a:solidFill>
                  <a:srgbClr val="000000"/>
                </a:solidFill>
                <a:latin typeface="Arial"/>
                <a:cs typeface="Arial"/>
              </a:rPr>
              <a:t> method</a:t>
            </a:r>
          </a:p>
          <a:p>
            <a:pPr>
              <a:lnSpc>
                <a:spcPts val="1895"/>
              </a:lnSpc>
            </a:pPr>
            <a:endParaRPr lang="en-CA" sz="1512" spc="-10" smtClean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2057400" y="3492500"/>
            <a:ext cx="1752600" cy="254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95"/>
              </a:lnSpc>
            </a:pPr>
            <a:r>
              <a:rPr lang="en-CA" sz="1512" i="1" spc="-10" smtClean="0">
                <a:solidFill>
                  <a:srgbClr val="4D1C65"/>
                </a:solidFill>
                <a:latin typeface="Arial Italic"/>
                <a:cs typeface="Arial Italic"/>
              </a:rPr>
              <a:t>Event</a:t>
            </a:r>
            <a:r>
              <a:rPr lang="en-CA" sz="1512" spc="-10" smtClean="0">
                <a:solidFill>
                  <a:srgbClr val="4D1C65"/>
                </a:solidFill>
                <a:latin typeface="Arial"/>
                <a:cs typeface="Arial"/>
              </a:rPr>
              <a:t> request type</a:t>
            </a:r>
          </a:p>
          <a:p>
            <a:pPr>
              <a:lnSpc>
                <a:spcPts val="1895"/>
              </a:lnSpc>
            </a:pPr>
            <a:endParaRPr lang="en-CA" sz="1512" spc="-10" smtClean="0">
              <a:solidFill>
                <a:srgbClr val="4D1C65"/>
              </a:solidFill>
              <a:latin typeface="Arial"/>
              <a:cs typeface="Arial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1689100" y="3759200"/>
            <a:ext cx="444500" cy="304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95"/>
              </a:lnSpc>
            </a:pPr>
            <a:r>
              <a:rPr lang="en-CA" sz="1512" spc="-10" smtClean="0">
                <a:solidFill>
                  <a:srgbClr val="000000"/>
                </a:solidFill>
                <a:latin typeface="Arial"/>
                <a:cs typeface="Arial"/>
              </a:rPr>
              <a:t>3.</a:t>
            </a:r>
          </a:p>
          <a:p>
            <a:pPr>
              <a:lnSpc>
                <a:spcPts val="1895"/>
              </a:lnSpc>
            </a:pPr>
            <a:endParaRPr lang="en-CA" sz="1512" spc="-10" smtClean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2" name="TextBox 12"/>
          <p:cNvSpPr txBox="1"/>
          <p:nvPr/>
        </p:nvSpPr>
        <p:spPr>
          <a:xfrm>
            <a:off x="2057400" y="3759200"/>
            <a:ext cx="4965700" cy="304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95"/>
              </a:lnSpc>
            </a:pPr>
            <a:r>
              <a:rPr lang="en-CA" sz="1512" spc="-10" smtClean="0">
                <a:solidFill>
                  <a:srgbClr val="000000"/>
                </a:solidFill>
                <a:latin typeface="Arial"/>
                <a:cs typeface="Arial"/>
              </a:rPr>
              <a:t>A purchase transaction occurs—using </a:t>
            </a:r>
            <a:r>
              <a:rPr lang="en-CA" sz="1512" i="1" spc="-10" smtClean="0">
                <a:solidFill>
                  <a:srgbClr val="000000"/>
                </a:solidFill>
                <a:latin typeface="Arial Italic"/>
                <a:cs typeface="Arial Italic"/>
              </a:rPr>
              <a:t>trackTrans</a:t>
            </a:r>
            <a:r>
              <a:rPr lang="en-CA" sz="1512" spc="-10" smtClean="0">
                <a:solidFill>
                  <a:srgbClr val="000000"/>
                </a:solidFill>
                <a:latin typeface="Arial"/>
                <a:cs typeface="Arial"/>
              </a:rPr>
              <a:t> method</a:t>
            </a:r>
          </a:p>
          <a:p>
            <a:pPr>
              <a:lnSpc>
                <a:spcPts val="1895"/>
              </a:lnSpc>
            </a:pPr>
            <a:endParaRPr lang="en-CA" sz="1512" spc="-10" smtClean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2057400" y="4076700"/>
            <a:ext cx="2222500" cy="254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95"/>
              </a:lnSpc>
            </a:pPr>
            <a:r>
              <a:rPr lang="en-CA" sz="1512" i="1" spc="-10" smtClean="0">
                <a:solidFill>
                  <a:srgbClr val="4D1C65"/>
                </a:solidFill>
                <a:latin typeface="Arial Italic"/>
                <a:cs typeface="Arial Italic"/>
              </a:rPr>
              <a:t>Transaction</a:t>
            </a:r>
            <a:r>
              <a:rPr lang="en-CA" sz="1512" spc="-10" smtClean="0">
                <a:solidFill>
                  <a:srgbClr val="4D1C65"/>
                </a:solidFill>
                <a:latin typeface="Arial"/>
                <a:cs typeface="Arial"/>
              </a:rPr>
              <a:t> request type</a:t>
            </a:r>
          </a:p>
          <a:p>
            <a:pPr>
              <a:lnSpc>
                <a:spcPts val="1895"/>
              </a:lnSpc>
            </a:pPr>
            <a:endParaRPr lang="en-CA" sz="1512" spc="-10" smtClean="0">
              <a:solidFill>
                <a:srgbClr val="4D1C65"/>
              </a:solidFill>
              <a:latin typeface="Arial"/>
              <a:cs typeface="Arial"/>
            </a:endParaRPr>
          </a:p>
        </p:txBody>
      </p:sp>
      <p:sp>
        <p:nvSpPr>
          <p:cNvPr id="14" name="TextBox 14"/>
          <p:cNvSpPr txBox="1"/>
          <p:nvPr/>
        </p:nvSpPr>
        <p:spPr>
          <a:xfrm>
            <a:off x="1689100" y="4343400"/>
            <a:ext cx="444500" cy="304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95"/>
              </a:lnSpc>
            </a:pPr>
            <a:r>
              <a:rPr lang="en-CA" sz="1512" spc="-10" smtClean="0">
                <a:solidFill>
                  <a:srgbClr val="000000"/>
                </a:solidFill>
                <a:latin typeface="Arial"/>
                <a:cs typeface="Arial"/>
              </a:rPr>
              <a:t>4.</a:t>
            </a:r>
          </a:p>
          <a:p>
            <a:pPr>
              <a:lnSpc>
                <a:spcPts val="1895"/>
              </a:lnSpc>
            </a:pPr>
            <a:endParaRPr lang="en-CA" sz="1512" spc="-10" smtClean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5" name="TextBox 15"/>
          <p:cNvSpPr txBox="1"/>
          <p:nvPr/>
        </p:nvSpPr>
        <p:spPr>
          <a:xfrm>
            <a:off x="2057400" y="4343400"/>
            <a:ext cx="7023100" cy="266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95"/>
              </a:lnSpc>
            </a:pPr>
            <a:r>
              <a:rPr lang="en-CA" sz="1512" spc="-10" smtClean="0">
                <a:solidFill>
                  <a:srgbClr val="000000"/>
                </a:solidFill>
                <a:latin typeface="Arial"/>
                <a:cs typeface="Arial"/>
              </a:rPr>
              <a:t>An item in a purchase transaction is recorded—using </a:t>
            </a:r>
            <a:r>
              <a:rPr lang="en-CA" sz="1512" i="1" spc="-10" smtClean="0">
                <a:solidFill>
                  <a:srgbClr val="000000"/>
                </a:solidFill>
                <a:latin typeface="Arial Italic"/>
                <a:cs typeface="Arial Italic"/>
              </a:rPr>
              <a:t>addItem</a:t>
            </a:r>
            <a:r>
              <a:rPr lang="en-CA" sz="1512" spc="-10" smtClean="0">
                <a:solidFill>
                  <a:srgbClr val="000000"/>
                </a:solidFill>
                <a:latin typeface="Arial"/>
                <a:cs typeface="Arial"/>
              </a:rPr>
              <a:t> method preceding a</a:t>
            </a:r>
          </a:p>
          <a:p>
            <a:pPr>
              <a:lnSpc>
                <a:spcPts val="1895"/>
              </a:lnSpc>
            </a:pPr>
            <a:endParaRPr lang="en-CA" sz="1512" spc="-10" smtClean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6" name="TextBox 16"/>
          <p:cNvSpPr txBox="1"/>
          <p:nvPr/>
        </p:nvSpPr>
        <p:spPr>
          <a:xfrm>
            <a:off x="2057400" y="4622800"/>
            <a:ext cx="5956300" cy="304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95"/>
              </a:lnSpc>
            </a:pPr>
            <a:r>
              <a:rPr lang="en-CA" sz="1512" i="1" spc="-10" smtClean="0">
                <a:solidFill>
                  <a:srgbClr val="000000"/>
                </a:solidFill>
                <a:latin typeface="Arial Italic"/>
                <a:cs typeface="Arial Italic"/>
              </a:rPr>
              <a:t>trackTrans</a:t>
            </a:r>
            <a:r>
              <a:rPr lang="en-CA" sz="1512" spc="-10" smtClean="0">
                <a:solidFill>
                  <a:srgbClr val="000000"/>
                </a:solidFill>
                <a:latin typeface="Arial"/>
                <a:cs typeface="Arial"/>
              </a:rPr>
              <a:t> call which sends both transaction and item data to Google</a:t>
            </a:r>
          </a:p>
          <a:p>
            <a:pPr>
              <a:lnSpc>
                <a:spcPts val="1895"/>
              </a:lnSpc>
            </a:pPr>
            <a:endParaRPr lang="en-CA" sz="1512" spc="-10" smtClean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7" name="TextBox 17"/>
          <p:cNvSpPr txBox="1"/>
          <p:nvPr/>
        </p:nvSpPr>
        <p:spPr>
          <a:xfrm>
            <a:off x="2057400" y="4940300"/>
            <a:ext cx="1676400" cy="254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95"/>
              </a:lnSpc>
            </a:pPr>
            <a:r>
              <a:rPr lang="en-CA" sz="1512" i="1" spc="-10" smtClean="0">
                <a:solidFill>
                  <a:srgbClr val="4D1C65"/>
                </a:solidFill>
                <a:latin typeface="Arial Italic"/>
                <a:cs typeface="Arial Italic"/>
              </a:rPr>
              <a:t>Item</a:t>
            </a:r>
            <a:r>
              <a:rPr lang="en-CA" sz="1512" spc="-10" smtClean="0">
                <a:solidFill>
                  <a:srgbClr val="4D1C65"/>
                </a:solidFill>
                <a:latin typeface="Arial"/>
                <a:cs typeface="Arial"/>
              </a:rPr>
              <a:t> request type</a:t>
            </a:r>
          </a:p>
          <a:p>
            <a:pPr>
              <a:lnSpc>
                <a:spcPts val="1895"/>
              </a:lnSpc>
            </a:pPr>
            <a:endParaRPr lang="en-CA" sz="1512" spc="-10" smtClean="0">
              <a:solidFill>
                <a:srgbClr val="4D1C65"/>
              </a:solidFill>
              <a:latin typeface="Arial"/>
              <a:cs typeface="Arial"/>
            </a:endParaRPr>
          </a:p>
        </p:txBody>
      </p:sp>
      <p:sp>
        <p:nvSpPr>
          <p:cNvPr id="18" name="TextBox 18"/>
          <p:cNvSpPr txBox="1"/>
          <p:nvPr/>
        </p:nvSpPr>
        <p:spPr>
          <a:xfrm>
            <a:off x="1689100" y="5207000"/>
            <a:ext cx="444500" cy="304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95"/>
              </a:lnSpc>
            </a:pPr>
            <a:r>
              <a:rPr lang="en-CA" sz="1512" spc="-10" smtClean="0">
                <a:solidFill>
                  <a:srgbClr val="000000"/>
                </a:solidFill>
                <a:latin typeface="Arial"/>
                <a:cs typeface="Arial"/>
              </a:rPr>
              <a:t>5.</a:t>
            </a:r>
          </a:p>
          <a:p>
            <a:pPr>
              <a:lnSpc>
                <a:spcPts val="1895"/>
              </a:lnSpc>
            </a:pPr>
            <a:endParaRPr lang="en-CA" sz="1512" spc="-10" smtClean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9" name="TextBox 19"/>
          <p:cNvSpPr txBox="1"/>
          <p:nvPr/>
        </p:nvSpPr>
        <p:spPr>
          <a:xfrm>
            <a:off x="2057400" y="5207000"/>
            <a:ext cx="7226300" cy="304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95"/>
              </a:lnSpc>
            </a:pPr>
            <a:r>
              <a:rPr lang="en-CA" sz="1512" spc="-10" smtClean="0">
                <a:solidFill>
                  <a:srgbClr val="000000"/>
                </a:solidFill>
                <a:latin typeface="Arial"/>
                <a:cs typeface="Arial"/>
              </a:rPr>
              <a:t>A custom user variable is set and triggered by a visitor—using </a:t>
            </a:r>
            <a:r>
              <a:rPr lang="en-CA" sz="1512" i="1" spc="-10" smtClean="0">
                <a:solidFill>
                  <a:srgbClr val="000000"/>
                </a:solidFill>
                <a:latin typeface="Arial Italic"/>
                <a:cs typeface="Arial Italic"/>
              </a:rPr>
              <a:t>setCustomVar</a:t>
            </a:r>
            <a:r>
              <a:rPr lang="en-CA" sz="1512" spc="-10" smtClean="0">
                <a:solidFill>
                  <a:srgbClr val="000000"/>
                </a:solidFill>
                <a:latin typeface="Arial"/>
                <a:cs typeface="Arial"/>
              </a:rPr>
              <a:t> method</a:t>
            </a:r>
          </a:p>
          <a:p>
            <a:pPr>
              <a:lnSpc>
                <a:spcPts val="1895"/>
              </a:lnSpc>
            </a:pPr>
            <a:endParaRPr lang="en-CA" sz="1512" spc="-10" smtClean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20" name="TextBox 20"/>
          <p:cNvSpPr txBox="1"/>
          <p:nvPr/>
        </p:nvSpPr>
        <p:spPr>
          <a:xfrm>
            <a:off x="2057400" y="5524500"/>
            <a:ext cx="1524000" cy="203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95"/>
              </a:lnSpc>
            </a:pPr>
            <a:r>
              <a:rPr lang="en-CA" sz="1512" i="1" spc="-10" smtClean="0">
                <a:solidFill>
                  <a:srgbClr val="4D1C65"/>
                </a:solidFill>
                <a:latin typeface="Arial Italic"/>
                <a:cs typeface="Arial Italic"/>
              </a:rPr>
              <a:t>Var</a:t>
            </a:r>
            <a:r>
              <a:rPr lang="en-CA" sz="1512" spc="-10" smtClean="0">
                <a:solidFill>
                  <a:srgbClr val="4D1C65"/>
                </a:solidFill>
                <a:latin typeface="Arial"/>
                <a:cs typeface="Arial"/>
              </a:rPr>
              <a:t> request type</a:t>
            </a:r>
          </a:p>
          <a:p>
            <a:pPr>
              <a:lnSpc>
                <a:spcPts val="1895"/>
              </a:lnSpc>
            </a:pPr>
            <a:endParaRPr lang="en-CA" sz="1512" spc="-10" smtClean="0">
              <a:solidFill>
                <a:srgbClr val="4D1C65"/>
              </a:solidFill>
              <a:latin typeface="Arial"/>
              <a:cs typeface="Arial"/>
            </a:endParaRPr>
          </a:p>
        </p:txBody>
      </p:sp>
      <p:sp>
        <p:nvSpPr>
          <p:cNvPr id="21" name="TextBox 21"/>
          <p:cNvSpPr txBox="1"/>
          <p:nvPr/>
        </p:nvSpPr>
        <p:spPr>
          <a:xfrm>
            <a:off x="1308100" y="5842000"/>
            <a:ext cx="9372600" cy="977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00"/>
              </a:lnSpc>
              <a:tabLst>
                <a:tab pos="381000" algn="l"/>
              </a:tabLst>
            </a:pPr>
            <a:r>
              <a:rPr lang="en-CA" sz="3581" spc="-10" smtClean="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387" spc="-10" smtClean="0">
                <a:solidFill>
                  <a:srgbClr val="4D1C65"/>
                </a:solidFill>
                <a:latin typeface="Arial"/>
                <a:cs typeface="Arial"/>
              </a:rPr>
              <a:t> To get required data recorded one of above methods must</a:t>
            </a:r>
            <a:r>
              <a:rPr lang="en-CA" sz="2513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513" smtClean="0">
                <a:solidFill>
                  <a:srgbClr val="000000"/>
                </a:solidFill>
                <a:latin typeface="Times New Roman"/>
              </a:rPr>
            </a:br>
            <a:r>
              <a:rPr lang="en-CA" sz="2387" spc="-10" smtClean="0">
                <a:solidFill>
                  <a:srgbClr val="4D1C65"/>
                </a:solidFill>
                <a:latin typeface="Arial"/>
                <a:cs typeface="Arial"/>
              </a:rPr>
              <a:t>	be called at an appropriate point when web page visited</a:t>
            </a:r>
          </a:p>
          <a:p>
            <a:pPr>
              <a:lnSpc>
                <a:spcPts val="2700"/>
              </a:lnSpc>
            </a:pPr>
            <a:endParaRPr lang="en-CA" sz="2513">
              <a:solidFill>
                <a:srgbClr val="000000"/>
              </a:solidFill>
            </a:endParaRPr>
          </a:p>
        </p:txBody>
      </p:sp>
      <p:sp>
        <p:nvSpPr>
          <p:cNvPr id="22" name="TextBox 22"/>
          <p:cNvSpPr txBox="1"/>
          <p:nvPr/>
        </p:nvSpPr>
        <p:spPr>
          <a:xfrm>
            <a:off x="1320800" y="7061200"/>
            <a:ext cx="9359900" cy="203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123" spc="-10" smtClean="0">
                <a:solidFill>
                  <a:srgbClr val="000000"/>
                </a:solidFill>
                <a:latin typeface="Arial"/>
                <a:cs typeface="Arial"/>
              </a:rPr>
              <a:t>https://developers.google.com/analytics/resources/concepts/gaConceptsTrackingOverview#trackingCodeExecution</a:t>
            </a:r>
          </a:p>
          <a:p>
            <a:pPr>
              <a:lnSpc>
                <a:spcPts val="1380"/>
              </a:lnSpc>
            </a:pPr>
            <a:endParaRPr lang="en-CA" sz="1182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9782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680700" cy="7543800"/>
          </a:xfrm>
          <a:prstGeom prst="rect">
            <a:avLst/>
          </a:prstGeom>
        </p:spPr>
      </p:pic>
      <p:sp>
        <p:nvSpPr>
          <p:cNvPr id="9" name="TextBox 2"/>
          <p:cNvSpPr txBox="1"/>
          <p:nvPr/>
        </p:nvSpPr>
        <p:spPr>
          <a:xfrm>
            <a:off x="1333500" y="469900"/>
            <a:ext cx="9347200" cy="203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100" spc="-10" smtClean="0">
                <a:solidFill>
                  <a:srgbClr val="3A0E56"/>
                </a:solidFill>
                <a:latin typeface="Arial"/>
                <a:cs typeface="Arial"/>
              </a:rPr>
              <a:t>Getting the most from your Google Analytics</a:t>
            </a:r>
          </a:p>
          <a:p>
            <a:pPr>
              <a:lnSpc>
                <a:spcPts val="1380"/>
              </a:lnSpc>
            </a:pPr>
            <a:endParaRPr lang="en-CA" sz="1182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308100" y="1422400"/>
            <a:ext cx="9372600" cy="647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080"/>
              </a:lnSpc>
            </a:pPr>
            <a:r>
              <a:rPr lang="en-CA" sz="3172" b="1" spc="-30" smtClean="0">
                <a:solidFill>
                  <a:srgbClr val="4D1C65"/>
                </a:solidFill>
                <a:latin typeface="Arial Bold"/>
                <a:cs typeface="Arial Bold"/>
              </a:rPr>
              <a:t>Tracking a page visit using </a:t>
            </a:r>
            <a:r>
              <a:rPr lang="en-CA" sz="3162" i="1" spc="-30" smtClean="0">
                <a:solidFill>
                  <a:srgbClr val="4D1C65"/>
                </a:solidFill>
                <a:latin typeface="Arial Italic"/>
                <a:cs typeface="Arial Italic"/>
              </a:rPr>
              <a:t>_trackPageview</a:t>
            </a:r>
          </a:p>
          <a:p>
            <a:pPr>
              <a:lnSpc>
                <a:spcPts val="4080"/>
              </a:lnSpc>
            </a:pPr>
            <a:endParaRPr lang="en-CA" sz="340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308100" y="3378200"/>
            <a:ext cx="9372600" cy="1320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00"/>
              </a:lnSpc>
              <a:tabLst>
                <a:tab pos="381000" algn="l"/>
                <a:tab pos="381000" algn="l"/>
              </a:tabLst>
            </a:pPr>
            <a:r>
              <a:rPr lang="en-CA" sz="3506" spc="-10" smtClean="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337" spc="-10" smtClean="0">
                <a:solidFill>
                  <a:srgbClr val="4D1C65"/>
                </a:solidFill>
                <a:latin typeface="Arial"/>
                <a:cs typeface="Arial"/>
              </a:rPr>
              <a:t> The most basic tracking of a web page visit is enabled using</a:t>
            </a:r>
            <a:r>
              <a:rPr lang="en-CA" sz="2513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513" smtClean="0">
                <a:solidFill>
                  <a:srgbClr val="000000"/>
                </a:solidFill>
                <a:latin typeface="Times New Roman"/>
              </a:rPr>
            </a:br>
            <a:r>
              <a:rPr lang="en-CA" sz="2337" spc="-10" smtClean="0">
                <a:solidFill>
                  <a:srgbClr val="4D1C65"/>
                </a:solidFill>
                <a:latin typeface="Arial"/>
                <a:cs typeface="Arial"/>
              </a:rPr>
              <a:t>	an initial call to _trackPageview with an optional page URL</a:t>
            </a:r>
            <a:r>
              <a:rPr lang="en-CA" sz="2513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513" smtClean="0">
                <a:solidFill>
                  <a:srgbClr val="000000"/>
                </a:solidFill>
                <a:latin typeface="Times New Roman"/>
              </a:rPr>
            </a:br>
            <a:r>
              <a:rPr lang="en-CA" sz="2337" spc="-20" smtClean="0">
                <a:solidFill>
                  <a:srgbClr val="4D1C65"/>
                </a:solidFill>
                <a:latin typeface="Arial"/>
                <a:cs typeface="Arial"/>
              </a:rPr>
              <a:t>	parameter, e.g.</a:t>
            </a:r>
          </a:p>
          <a:p>
            <a:pPr>
              <a:lnSpc>
                <a:spcPts val="2700"/>
              </a:lnSpc>
            </a:pPr>
            <a:endParaRPr lang="en-CA" sz="2513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689100" y="4470400"/>
            <a:ext cx="8991600" cy="304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920"/>
              </a:lnSpc>
            </a:pPr>
            <a:r>
              <a:rPr lang="en-CA" sz="1545" smtClean="0">
                <a:solidFill>
                  <a:srgbClr val="000000"/>
                </a:solidFill>
                <a:latin typeface="Courier New"/>
                <a:cs typeface="Courier New"/>
              </a:rPr>
              <a:t>_gaq.push (['_trackPageview']);</a:t>
            </a:r>
          </a:p>
          <a:p>
            <a:pPr>
              <a:lnSpc>
                <a:spcPts val="1920"/>
              </a:lnSpc>
            </a:pPr>
            <a:endParaRPr lang="en-CA" sz="1626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689100" y="4800600"/>
            <a:ext cx="8991600" cy="304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40"/>
              </a:lnSpc>
            </a:pPr>
            <a:r>
              <a:rPr lang="en-CA" sz="1545" spc="-10" smtClean="0">
                <a:solidFill>
                  <a:srgbClr val="000000"/>
                </a:solidFill>
                <a:latin typeface="Arial"/>
                <a:cs typeface="Arial"/>
              </a:rPr>
              <a:t>or</a:t>
            </a:r>
          </a:p>
          <a:p>
            <a:pPr>
              <a:lnSpc>
                <a:spcPts val="1840"/>
              </a:lnSpc>
            </a:pPr>
            <a:endParaRPr lang="en-CA" sz="1626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689100" y="5118100"/>
            <a:ext cx="8991600" cy="304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920"/>
              </a:lnSpc>
            </a:pPr>
            <a:r>
              <a:rPr lang="en-CA" sz="1545" smtClean="0">
                <a:solidFill>
                  <a:srgbClr val="000000"/>
                </a:solidFill>
                <a:latin typeface="Courier New"/>
                <a:cs typeface="Courier New"/>
              </a:rPr>
              <a:t>_gaq.push (['_trackPageview', ‘/home/startPage’]);</a:t>
            </a:r>
          </a:p>
          <a:p>
            <a:pPr>
              <a:lnSpc>
                <a:spcPts val="1920"/>
              </a:lnSpc>
            </a:pPr>
            <a:endParaRPr lang="en-CA" sz="1626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1320800" y="7061200"/>
            <a:ext cx="9359900" cy="203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123" spc="-10" smtClean="0">
                <a:solidFill>
                  <a:srgbClr val="000000"/>
                </a:solidFill>
                <a:latin typeface="Arial"/>
                <a:cs typeface="Arial"/>
              </a:rPr>
              <a:t>https://developers.google.com/analytics/devguides/collection/gajs/methods/gaJSApiBasicConfiguration</a:t>
            </a:r>
          </a:p>
          <a:p>
            <a:pPr>
              <a:lnSpc>
                <a:spcPts val="1380"/>
              </a:lnSpc>
            </a:pPr>
            <a:endParaRPr lang="en-CA" sz="1182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4815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680700" cy="7543800"/>
          </a:xfrm>
          <a:prstGeom prst="rect">
            <a:avLst/>
          </a:prstGeom>
        </p:spPr>
      </p:pic>
      <p:sp>
        <p:nvSpPr>
          <p:cNvPr id="4" name="TextBox 2"/>
          <p:cNvSpPr txBox="1"/>
          <p:nvPr/>
        </p:nvSpPr>
        <p:spPr>
          <a:xfrm>
            <a:off x="1333500" y="469900"/>
            <a:ext cx="9347200" cy="203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100" spc="-10" smtClean="0">
                <a:solidFill>
                  <a:srgbClr val="3A0E56"/>
                </a:solidFill>
                <a:latin typeface="Arial"/>
                <a:cs typeface="Arial"/>
              </a:rPr>
              <a:t>Getting the most from your Google Analytics</a:t>
            </a:r>
          </a:p>
          <a:p>
            <a:pPr>
              <a:lnSpc>
                <a:spcPts val="1380"/>
              </a:lnSpc>
            </a:pPr>
            <a:endParaRPr lang="en-CA" sz="1182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308100" y="1422400"/>
            <a:ext cx="9372600" cy="647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080"/>
              </a:lnSpc>
            </a:pPr>
            <a:r>
              <a:rPr lang="en-CA" sz="3172" b="1" spc="-30" smtClean="0">
                <a:solidFill>
                  <a:srgbClr val="4D1C65"/>
                </a:solidFill>
                <a:latin typeface="Arial Bold"/>
                <a:cs typeface="Arial Bold"/>
              </a:rPr>
              <a:t>Tracking a page visit using </a:t>
            </a:r>
            <a:r>
              <a:rPr lang="en-CA" sz="3162" i="1" spc="-30" smtClean="0">
                <a:solidFill>
                  <a:srgbClr val="4D1C65"/>
                </a:solidFill>
                <a:latin typeface="Arial Italic"/>
                <a:cs typeface="Arial Italic"/>
              </a:rPr>
              <a:t>_trackPageview</a:t>
            </a:r>
          </a:p>
          <a:p>
            <a:pPr>
              <a:lnSpc>
                <a:spcPts val="4080"/>
              </a:lnSpc>
            </a:pPr>
            <a:endParaRPr lang="en-CA" sz="3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0841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680700" cy="7543800"/>
          </a:xfrm>
          <a:prstGeom prst="rect">
            <a:avLst/>
          </a:prstGeom>
        </p:spPr>
      </p:pic>
      <p:sp>
        <p:nvSpPr>
          <p:cNvPr id="9" name="TextBox 2"/>
          <p:cNvSpPr txBox="1"/>
          <p:nvPr/>
        </p:nvSpPr>
        <p:spPr>
          <a:xfrm>
            <a:off x="1333500" y="469900"/>
            <a:ext cx="9347200" cy="203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100" spc="-10" smtClean="0">
                <a:solidFill>
                  <a:srgbClr val="3A0E56"/>
                </a:solidFill>
                <a:latin typeface="Arial"/>
                <a:cs typeface="Arial"/>
              </a:rPr>
              <a:t>Getting the most from your Google Analytics</a:t>
            </a:r>
          </a:p>
          <a:p>
            <a:pPr>
              <a:lnSpc>
                <a:spcPts val="1380"/>
              </a:lnSpc>
            </a:pPr>
            <a:endParaRPr lang="en-CA" sz="1182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308100" y="1422400"/>
            <a:ext cx="9372600" cy="622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020"/>
              </a:lnSpc>
            </a:pPr>
            <a:r>
              <a:rPr lang="en-CA" sz="3109" b="1" spc="-30" smtClean="0">
                <a:solidFill>
                  <a:srgbClr val="4D1C65"/>
                </a:solidFill>
                <a:latin typeface="Arial Bold"/>
                <a:cs typeface="Arial Bold"/>
              </a:rPr>
              <a:t>Tracking a file downloads using </a:t>
            </a:r>
            <a:r>
              <a:rPr lang="en-CA" sz="3099" i="1" spc="-30" smtClean="0">
                <a:solidFill>
                  <a:srgbClr val="4D1C65"/>
                </a:solidFill>
                <a:latin typeface="Arial Italic"/>
                <a:cs typeface="Arial Italic"/>
              </a:rPr>
              <a:t>_trackPageview</a:t>
            </a:r>
          </a:p>
          <a:p>
            <a:pPr>
              <a:lnSpc>
                <a:spcPts val="4020"/>
              </a:lnSpc>
            </a:pPr>
            <a:endParaRPr lang="en-CA" sz="3332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308100" y="3263900"/>
            <a:ext cx="9372600" cy="1320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00"/>
              </a:lnSpc>
              <a:tabLst>
                <a:tab pos="381000" algn="l"/>
                <a:tab pos="381000" algn="l"/>
              </a:tabLst>
            </a:pPr>
            <a:r>
              <a:rPr lang="en-CA" sz="3506" spc="-10" smtClean="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337" spc="-10" smtClean="0">
                <a:solidFill>
                  <a:srgbClr val="4D1C65"/>
                </a:solidFill>
                <a:latin typeface="Arial"/>
                <a:cs typeface="Arial"/>
              </a:rPr>
              <a:t> File downloads from a web page are not automatically</a:t>
            </a:r>
            <a:r>
              <a:rPr lang="en-CA" sz="2513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513" smtClean="0">
                <a:solidFill>
                  <a:srgbClr val="000000"/>
                </a:solidFill>
                <a:latin typeface="Times New Roman"/>
              </a:rPr>
            </a:br>
            <a:r>
              <a:rPr lang="en-CA" sz="2337" spc="-10" smtClean="0">
                <a:solidFill>
                  <a:srgbClr val="4D1C65"/>
                </a:solidFill>
                <a:latin typeface="Arial"/>
                <a:cs typeface="Arial"/>
              </a:rPr>
              <a:t>	tracked by Google Analytics—it is normally necessary to</a:t>
            </a:r>
            <a:r>
              <a:rPr lang="en-CA" sz="2513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513" smtClean="0">
                <a:solidFill>
                  <a:srgbClr val="000000"/>
                </a:solidFill>
                <a:latin typeface="Times New Roman"/>
              </a:rPr>
            </a:br>
            <a:r>
              <a:rPr lang="en-CA" sz="2337" spc="-10" smtClean="0">
                <a:solidFill>
                  <a:srgbClr val="4D1C65"/>
                </a:solidFill>
                <a:latin typeface="Arial"/>
                <a:cs typeface="Arial"/>
              </a:rPr>
              <a:t>	code tracking in each link, e.g.</a:t>
            </a:r>
          </a:p>
          <a:p>
            <a:pPr>
              <a:lnSpc>
                <a:spcPts val="2700"/>
              </a:lnSpc>
            </a:pPr>
            <a:endParaRPr lang="en-CA" sz="2513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689100" y="4356100"/>
            <a:ext cx="8991600" cy="266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665"/>
              </a:lnSpc>
            </a:pPr>
            <a:r>
              <a:rPr lang="en-CA" sz="1478" smtClean="0">
                <a:solidFill>
                  <a:srgbClr val="000000"/>
                </a:solidFill>
                <a:latin typeface="Courier New"/>
                <a:cs typeface="Courier New"/>
              </a:rPr>
              <a:t>&lt;a href="http://www.example.com/files/myfile01.pdf"</a:t>
            </a:r>
          </a:p>
          <a:p>
            <a:pPr>
              <a:lnSpc>
                <a:spcPts val="1665"/>
              </a:lnSpc>
            </a:pPr>
            <a:endParaRPr lang="en-CA" sz="1478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689100" y="4559300"/>
            <a:ext cx="8991600" cy="647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CA" sz="1478" smtClean="0">
                <a:solidFill>
                  <a:srgbClr val="000000"/>
                </a:solidFill>
                <a:latin typeface="Courier New"/>
                <a:cs typeface="Courier New"/>
              </a:rPr>
              <a:t>onClick="_gaq.push (['_trackPageview', '/download/file01']);"&gt;</a:t>
            </a:r>
            <a:r>
              <a:rPr lang="en-CA" sz="1478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478" smtClean="0">
                <a:solidFill>
                  <a:srgbClr val="000000"/>
                </a:solidFill>
                <a:latin typeface="Times New Roman"/>
              </a:rPr>
            </a:br>
            <a:r>
              <a:rPr lang="en-CA" sz="1478" smtClean="0">
                <a:solidFill>
                  <a:srgbClr val="000000"/>
                </a:solidFill>
                <a:latin typeface="Courier New"/>
                <a:cs typeface="Courier New"/>
              </a:rPr>
              <a:t>myfile01</a:t>
            </a:r>
          </a:p>
          <a:p>
            <a:pPr>
              <a:lnSpc>
                <a:spcPts val="2400"/>
              </a:lnSpc>
            </a:pPr>
            <a:endParaRPr lang="en-CA" sz="1478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689100" y="5245100"/>
            <a:ext cx="8991600" cy="266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665"/>
              </a:lnSpc>
            </a:pPr>
            <a:r>
              <a:rPr lang="en-CA" sz="1478" smtClean="0">
                <a:solidFill>
                  <a:srgbClr val="000000"/>
                </a:solidFill>
                <a:latin typeface="Courier New"/>
                <a:cs typeface="Courier New"/>
              </a:rPr>
              <a:t>&lt;/a&gt;</a:t>
            </a:r>
          </a:p>
          <a:p>
            <a:pPr>
              <a:lnSpc>
                <a:spcPts val="1665"/>
              </a:lnSpc>
            </a:pPr>
            <a:endParaRPr lang="en-CA" sz="1478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1320800" y="7061200"/>
            <a:ext cx="9359900" cy="203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123" spc="-10" smtClean="0">
                <a:solidFill>
                  <a:srgbClr val="000000"/>
                </a:solidFill>
                <a:latin typeface="Arial"/>
                <a:cs typeface="Arial"/>
              </a:rPr>
              <a:t>https://developers.google.com/analytics/devguides/collection/gajs/methods/gaJSApiBasicConfiguration</a:t>
            </a:r>
          </a:p>
          <a:p>
            <a:pPr>
              <a:lnSpc>
                <a:spcPts val="1380"/>
              </a:lnSpc>
            </a:pPr>
            <a:endParaRPr lang="en-CA" sz="1182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88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680700" cy="7543800"/>
          </a:xfrm>
          <a:prstGeom prst="rect">
            <a:avLst/>
          </a:prstGeom>
        </p:spPr>
      </p:pic>
      <p:sp>
        <p:nvSpPr>
          <p:cNvPr id="7" name="TextBox 2"/>
          <p:cNvSpPr txBox="1"/>
          <p:nvPr/>
        </p:nvSpPr>
        <p:spPr>
          <a:xfrm>
            <a:off x="1333500" y="469900"/>
            <a:ext cx="9347200" cy="203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100" spc="-10" smtClean="0">
                <a:solidFill>
                  <a:srgbClr val="3A0E56"/>
                </a:solidFill>
                <a:latin typeface="Arial"/>
                <a:cs typeface="Arial"/>
              </a:rPr>
              <a:t>Getting the most from your Google Analytics</a:t>
            </a:r>
          </a:p>
          <a:p>
            <a:pPr>
              <a:lnSpc>
                <a:spcPts val="1380"/>
              </a:lnSpc>
            </a:pPr>
            <a:endParaRPr lang="en-CA" sz="1182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308100" y="1435100"/>
            <a:ext cx="9372600" cy="647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910"/>
              </a:lnSpc>
            </a:pPr>
            <a:r>
              <a:rPr lang="en-CA" sz="3172" b="1" spc="-30" smtClean="0">
                <a:solidFill>
                  <a:srgbClr val="4D1C65"/>
                </a:solidFill>
                <a:latin typeface="Arial Bold"/>
                <a:cs typeface="Arial Bold"/>
              </a:rPr>
              <a:t>Tracking all file downloads using </a:t>
            </a:r>
            <a:r>
              <a:rPr lang="en-CA" sz="3162" i="1" spc="-30" smtClean="0">
                <a:solidFill>
                  <a:srgbClr val="4D1C65"/>
                </a:solidFill>
                <a:latin typeface="Arial Italic"/>
                <a:cs typeface="Arial Italic"/>
              </a:rPr>
              <a:t>entourage.js</a:t>
            </a:r>
          </a:p>
          <a:p>
            <a:pPr>
              <a:lnSpc>
                <a:spcPts val="3910"/>
              </a:lnSpc>
            </a:pPr>
            <a:endParaRPr lang="en-CA" sz="340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308100" y="3302000"/>
            <a:ext cx="9372600" cy="977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00"/>
              </a:lnSpc>
              <a:tabLst>
                <a:tab pos="381000" algn="l"/>
              </a:tabLst>
            </a:pPr>
            <a:r>
              <a:rPr lang="en-CA" sz="3506" spc="-10" smtClean="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337" spc="-10" smtClean="0">
                <a:solidFill>
                  <a:srgbClr val="4D1C65"/>
                </a:solidFill>
                <a:latin typeface="Arial"/>
                <a:cs typeface="Arial"/>
              </a:rPr>
              <a:t> Avoiding the tedium of adding JavaScript code to every file</a:t>
            </a:r>
            <a:r>
              <a:rPr lang="en-CA" sz="2513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513" smtClean="0">
                <a:solidFill>
                  <a:srgbClr val="000000"/>
                </a:solidFill>
                <a:latin typeface="Times New Roman"/>
              </a:rPr>
            </a:br>
            <a:r>
              <a:rPr lang="en-CA" sz="2337" spc="-10" smtClean="0">
                <a:solidFill>
                  <a:srgbClr val="4D1C65"/>
                </a:solidFill>
                <a:latin typeface="Arial"/>
                <a:cs typeface="Arial"/>
              </a:rPr>
              <a:t>	link by using another piece of JavaScript to do it for you!</a:t>
            </a:r>
          </a:p>
          <a:p>
            <a:pPr>
              <a:lnSpc>
                <a:spcPts val="2700"/>
              </a:lnSpc>
            </a:pPr>
            <a:endParaRPr lang="en-CA" sz="2513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308100" y="4051300"/>
            <a:ext cx="9372600" cy="1676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00"/>
              </a:lnSpc>
              <a:tabLst>
                <a:tab pos="381000" algn="l"/>
                <a:tab pos="381000" algn="l"/>
                <a:tab pos="381000" algn="l"/>
              </a:tabLst>
            </a:pPr>
            <a:r>
              <a:rPr lang="en-CA" sz="3506" spc="-10" smtClean="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337" spc="-10" smtClean="0">
                <a:solidFill>
                  <a:srgbClr val="4D1C65"/>
                </a:solidFill>
                <a:latin typeface="Arial"/>
                <a:cs typeface="Arial"/>
              </a:rPr>
              <a:t> By loading the entourage.js JavaScript code at the start of</a:t>
            </a:r>
            <a:r>
              <a:rPr lang="en-CA" sz="2513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513" smtClean="0">
                <a:solidFill>
                  <a:srgbClr val="000000"/>
                </a:solidFill>
                <a:latin typeface="Times New Roman"/>
              </a:rPr>
            </a:br>
            <a:r>
              <a:rPr lang="en-CA" sz="2337" spc="-10" smtClean="0">
                <a:solidFill>
                  <a:srgbClr val="4D1C65"/>
                </a:solidFill>
                <a:latin typeface="Arial"/>
                <a:cs typeface="Arial"/>
              </a:rPr>
              <a:t>	the page, all document links will have necessary tracking</a:t>
            </a:r>
            <a:r>
              <a:rPr lang="en-CA" sz="2513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513" smtClean="0">
                <a:solidFill>
                  <a:srgbClr val="000000"/>
                </a:solidFill>
                <a:latin typeface="Times New Roman"/>
              </a:rPr>
            </a:br>
            <a:r>
              <a:rPr lang="en-CA" sz="2337" spc="-10" smtClean="0">
                <a:solidFill>
                  <a:srgbClr val="4D1C65"/>
                </a:solidFill>
                <a:latin typeface="Arial"/>
                <a:cs typeface="Arial"/>
              </a:rPr>
              <a:t>	JavaScript code added automatically so that the downloads</a:t>
            </a:r>
            <a:r>
              <a:rPr lang="en-CA" sz="2513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513" smtClean="0">
                <a:solidFill>
                  <a:srgbClr val="000000"/>
                </a:solidFill>
                <a:latin typeface="Times New Roman"/>
              </a:rPr>
            </a:br>
            <a:r>
              <a:rPr lang="en-CA" sz="2337" spc="-10" smtClean="0">
                <a:solidFill>
                  <a:srgbClr val="4D1C65"/>
                </a:solidFill>
                <a:latin typeface="Arial"/>
                <a:cs typeface="Arial"/>
              </a:rPr>
              <a:t>	appear in the usual </a:t>
            </a:r>
            <a:r>
              <a:rPr lang="en-CA" sz="2337" i="1" spc="-10" smtClean="0">
                <a:solidFill>
                  <a:srgbClr val="4D1C65"/>
                </a:solidFill>
                <a:latin typeface="Arial Italic"/>
                <a:cs typeface="Arial Italic"/>
              </a:rPr>
              <a:t>Content</a:t>
            </a:r>
            <a:r>
              <a:rPr lang="en-CA" sz="2337" spc="-10" smtClean="0">
                <a:solidFill>
                  <a:srgbClr val="4D1C65"/>
                </a:solidFill>
                <a:latin typeface="Arial"/>
                <a:cs typeface="Arial"/>
              </a:rPr>
              <a:t> reports</a:t>
            </a:r>
          </a:p>
          <a:p>
            <a:pPr>
              <a:lnSpc>
                <a:spcPts val="2700"/>
              </a:lnSpc>
            </a:pPr>
            <a:endParaRPr lang="en-CA" sz="2513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320800" y="7061200"/>
            <a:ext cx="9359900" cy="203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123" spc="-10" smtClean="0">
                <a:solidFill>
                  <a:srgbClr val="000000"/>
                </a:solidFill>
                <a:latin typeface="Arial"/>
                <a:cs typeface="Arial"/>
              </a:rPr>
              <a:t>http://techoctave.com/c7/posts/58-entourage-js-automatic-download-tracking-for-asynchronous-google-analytics</a:t>
            </a:r>
          </a:p>
          <a:p>
            <a:pPr>
              <a:lnSpc>
                <a:spcPts val="1380"/>
              </a:lnSpc>
            </a:pPr>
            <a:endParaRPr lang="en-CA" sz="1182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7027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680700" cy="7543800"/>
          </a:xfrm>
          <a:prstGeom prst="rect">
            <a:avLst/>
          </a:prstGeom>
        </p:spPr>
      </p:pic>
      <p:sp>
        <p:nvSpPr>
          <p:cNvPr id="4" name="TextBox 2"/>
          <p:cNvSpPr txBox="1"/>
          <p:nvPr/>
        </p:nvSpPr>
        <p:spPr>
          <a:xfrm>
            <a:off x="1333500" y="469900"/>
            <a:ext cx="9347200" cy="203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100" spc="-10" smtClean="0">
                <a:solidFill>
                  <a:srgbClr val="3A0E56"/>
                </a:solidFill>
                <a:latin typeface="Arial"/>
                <a:cs typeface="Arial"/>
              </a:rPr>
              <a:t>Getting the most from your Google Analytics</a:t>
            </a:r>
          </a:p>
          <a:p>
            <a:pPr>
              <a:lnSpc>
                <a:spcPts val="1380"/>
              </a:lnSpc>
            </a:pPr>
            <a:endParaRPr lang="en-CA" sz="1182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308100" y="1435100"/>
            <a:ext cx="9372600" cy="647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910"/>
              </a:lnSpc>
            </a:pPr>
            <a:r>
              <a:rPr lang="en-CA" sz="3172" b="1" spc="-30" smtClean="0">
                <a:solidFill>
                  <a:srgbClr val="4D1C65"/>
                </a:solidFill>
                <a:latin typeface="Arial Bold"/>
                <a:cs typeface="Arial Bold"/>
              </a:rPr>
              <a:t>Tracking all file downloads using </a:t>
            </a:r>
            <a:r>
              <a:rPr lang="en-CA" sz="3162" i="1" spc="-30" smtClean="0">
                <a:solidFill>
                  <a:srgbClr val="4D1C65"/>
                </a:solidFill>
                <a:latin typeface="Arial Italic"/>
                <a:cs typeface="Arial Italic"/>
              </a:rPr>
              <a:t>entourage.js</a:t>
            </a:r>
          </a:p>
          <a:p>
            <a:pPr>
              <a:lnSpc>
                <a:spcPts val="3910"/>
              </a:lnSpc>
            </a:pPr>
            <a:endParaRPr lang="en-CA" sz="3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2329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680700" cy="7543800"/>
          </a:xfrm>
          <a:prstGeom prst="rect">
            <a:avLst/>
          </a:prstGeom>
        </p:spPr>
      </p:pic>
      <p:sp>
        <p:nvSpPr>
          <p:cNvPr id="10" name="TextBox 2"/>
          <p:cNvSpPr txBox="1"/>
          <p:nvPr/>
        </p:nvSpPr>
        <p:spPr>
          <a:xfrm>
            <a:off x="1333500" y="469900"/>
            <a:ext cx="9347200" cy="203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100" spc="-10" smtClean="0">
                <a:solidFill>
                  <a:srgbClr val="3A0E56"/>
                </a:solidFill>
                <a:latin typeface="Arial"/>
                <a:cs typeface="Arial"/>
              </a:rPr>
              <a:t>Getting the most from your Google Analytics</a:t>
            </a:r>
          </a:p>
          <a:p>
            <a:pPr>
              <a:lnSpc>
                <a:spcPts val="1380"/>
              </a:lnSpc>
            </a:pPr>
            <a:endParaRPr lang="en-CA" sz="1182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308100" y="1435100"/>
            <a:ext cx="9372600" cy="647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910"/>
              </a:lnSpc>
            </a:pPr>
            <a:r>
              <a:rPr lang="en-CA" sz="3172" b="1" spc="-20" smtClean="0">
                <a:solidFill>
                  <a:srgbClr val="4D1C65"/>
                </a:solidFill>
                <a:latin typeface="Arial Bold"/>
                <a:cs typeface="Arial Bold"/>
              </a:rPr>
              <a:t>Event tracking</a:t>
            </a:r>
          </a:p>
          <a:p>
            <a:pPr>
              <a:lnSpc>
                <a:spcPts val="3910"/>
              </a:lnSpc>
            </a:pPr>
            <a:endParaRPr lang="en-CA" sz="340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308100" y="2743200"/>
            <a:ext cx="9372600" cy="1320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00"/>
              </a:lnSpc>
              <a:tabLst>
                <a:tab pos="381000" algn="l"/>
                <a:tab pos="381000" algn="l"/>
              </a:tabLst>
            </a:pPr>
            <a:r>
              <a:rPr lang="en-CA" sz="3506" spc="-10" smtClean="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337" spc="-10" smtClean="0">
                <a:solidFill>
                  <a:srgbClr val="4D1C65"/>
                </a:solidFill>
                <a:latin typeface="Arial"/>
                <a:cs typeface="Arial"/>
              </a:rPr>
              <a:t> Particular visitor activity on a web page is recorded and</a:t>
            </a:r>
            <a:r>
              <a:rPr lang="en-CA" sz="2513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513" smtClean="0">
                <a:solidFill>
                  <a:srgbClr val="000000"/>
                </a:solidFill>
                <a:latin typeface="Times New Roman"/>
              </a:rPr>
            </a:br>
            <a:r>
              <a:rPr lang="en-CA" sz="2337" spc="-10" smtClean="0">
                <a:solidFill>
                  <a:srgbClr val="4D1C65"/>
                </a:solidFill>
                <a:latin typeface="Arial"/>
                <a:cs typeface="Arial"/>
              </a:rPr>
              <a:t>	displayed as an event in the Analytics reporting interface</a:t>
            </a:r>
            <a:r>
              <a:rPr lang="en-CA" sz="2513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513" smtClean="0">
                <a:solidFill>
                  <a:srgbClr val="000000"/>
                </a:solidFill>
                <a:latin typeface="Times New Roman"/>
              </a:rPr>
            </a:br>
            <a:r>
              <a:rPr lang="en-CA" sz="2337" spc="-20" smtClean="0">
                <a:solidFill>
                  <a:srgbClr val="4D1C65"/>
                </a:solidFill>
                <a:latin typeface="Arial"/>
                <a:cs typeface="Arial"/>
              </a:rPr>
              <a:t>	using the </a:t>
            </a:r>
            <a:r>
              <a:rPr lang="en-CA" sz="2337" i="1" spc="-20" smtClean="0">
                <a:solidFill>
                  <a:srgbClr val="4D1C65"/>
                </a:solidFill>
                <a:latin typeface="Arial Italic"/>
                <a:cs typeface="Arial Italic"/>
              </a:rPr>
              <a:t>_trackEvent</a:t>
            </a:r>
            <a:r>
              <a:rPr lang="en-CA" sz="2337" spc="-20" smtClean="0">
                <a:solidFill>
                  <a:srgbClr val="4D1C65"/>
                </a:solidFill>
                <a:latin typeface="Arial"/>
                <a:cs typeface="Arial"/>
              </a:rPr>
              <a:t> method:</a:t>
            </a:r>
          </a:p>
          <a:p>
            <a:pPr>
              <a:lnSpc>
                <a:spcPts val="2700"/>
              </a:lnSpc>
            </a:pPr>
            <a:endParaRPr lang="en-CA" sz="2513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689100" y="3848100"/>
            <a:ext cx="8991600" cy="1168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65"/>
              </a:lnSpc>
            </a:pPr>
            <a:r>
              <a:rPr lang="en-CA" sz="1264" smtClean="0">
                <a:solidFill>
                  <a:srgbClr val="000000"/>
                </a:solidFill>
                <a:latin typeface="Courier New"/>
                <a:cs typeface="Courier New"/>
              </a:rPr>
              <a:t>_trackEvent (category, action, opt_label, opt_value, opt_noninteraction)</a:t>
            </a:r>
            <a:r>
              <a:rPr lang="en-CA" sz="133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330" smtClean="0">
                <a:solidFill>
                  <a:srgbClr val="000000"/>
                </a:solidFill>
                <a:latin typeface="Times New Roman"/>
              </a:rPr>
            </a:br>
            <a:r>
              <a:rPr lang="en-CA" sz="1274" b="1" spc="-10" smtClean="0">
                <a:solidFill>
                  <a:srgbClr val="000000"/>
                </a:solidFill>
                <a:latin typeface="Arial Bold"/>
                <a:cs typeface="Arial Bold"/>
              </a:rPr>
              <a:t>category</a:t>
            </a:r>
            <a:r>
              <a:rPr lang="en-CA" sz="1264" spc="-10" smtClean="0">
                <a:solidFill>
                  <a:srgbClr val="000000"/>
                </a:solidFill>
                <a:latin typeface="Arial"/>
                <a:cs typeface="Arial"/>
              </a:rPr>
              <a:t>—(required) the name you supply for the group of objects you want to track</a:t>
            </a:r>
            <a:r>
              <a:rPr lang="en-CA" sz="133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330" smtClean="0">
                <a:solidFill>
                  <a:srgbClr val="000000"/>
                </a:solidFill>
                <a:latin typeface="Times New Roman"/>
              </a:rPr>
            </a:br>
            <a:r>
              <a:rPr lang="en-CA" sz="1274" b="1" spc="-10" smtClean="0">
                <a:solidFill>
                  <a:srgbClr val="000000"/>
                </a:solidFill>
                <a:latin typeface="Arial Bold"/>
                <a:cs typeface="Arial Bold"/>
              </a:rPr>
              <a:t>action</a:t>
            </a:r>
            <a:r>
              <a:rPr lang="en-CA" sz="1264" spc="-10" smtClean="0">
                <a:solidFill>
                  <a:srgbClr val="000000"/>
                </a:solidFill>
                <a:latin typeface="Arial"/>
                <a:cs typeface="Arial"/>
              </a:rPr>
              <a:t>—(required) a string that is uniquely paired with each category, and commonly used to define the type of</a:t>
            </a:r>
            <a:r>
              <a:rPr lang="en-CA" sz="133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330" smtClean="0">
                <a:solidFill>
                  <a:srgbClr val="000000"/>
                </a:solidFill>
                <a:latin typeface="Times New Roman"/>
              </a:rPr>
            </a:br>
            <a:r>
              <a:rPr lang="en-CA" sz="1264" spc="-10" smtClean="0">
                <a:solidFill>
                  <a:srgbClr val="000000"/>
                </a:solidFill>
                <a:latin typeface="Arial"/>
                <a:cs typeface="Arial"/>
              </a:rPr>
              <a:t>user interaction for the web object</a:t>
            </a:r>
          </a:p>
          <a:p>
            <a:pPr>
              <a:lnSpc>
                <a:spcPts val="2265"/>
              </a:lnSpc>
            </a:pPr>
            <a:endParaRPr lang="en-CA" sz="1330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689100" y="5054600"/>
            <a:ext cx="8991600" cy="241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550"/>
              </a:lnSpc>
            </a:pPr>
            <a:r>
              <a:rPr lang="en-CA" sz="1274" b="1" spc="-10" smtClean="0">
                <a:solidFill>
                  <a:srgbClr val="000000"/>
                </a:solidFill>
                <a:latin typeface="Arial Bold"/>
                <a:cs typeface="Arial Bold"/>
              </a:rPr>
              <a:t>label</a:t>
            </a:r>
            <a:r>
              <a:rPr lang="en-CA" sz="1264" spc="-10" smtClean="0">
                <a:solidFill>
                  <a:srgbClr val="000000"/>
                </a:solidFill>
                <a:latin typeface="Arial"/>
                <a:cs typeface="Arial"/>
              </a:rPr>
              <a:t>—(optional) an optional string to provide additional dimensions to the event data</a:t>
            </a:r>
          </a:p>
          <a:p>
            <a:pPr>
              <a:lnSpc>
                <a:spcPts val="1550"/>
              </a:lnSpc>
            </a:pPr>
            <a:endParaRPr lang="en-CA" sz="1330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689100" y="5308600"/>
            <a:ext cx="8991600" cy="241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550"/>
              </a:lnSpc>
            </a:pPr>
            <a:r>
              <a:rPr lang="en-CA" sz="1274" b="1" spc="-10" smtClean="0">
                <a:solidFill>
                  <a:srgbClr val="000000"/>
                </a:solidFill>
                <a:latin typeface="Arial Bold"/>
                <a:cs typeface="Arial Bold"/>
              </a:rPr>
              <a:t>value</a:t>
            </a:r>
            <a:r>
              <a:rPr lang="en-CA" sz="1264" spc="-10" smtClean="0">
                <a:solidFill>
                  <a:srgbClr val="000000"/>
                </a:solidFill>
                <a:latin typeface="Arial"/>
                <a:cs typeface="Arial"/>
              </a:rPr>
              <a:t>—(optional) an integer used to provide numerical data about the user event</a:t>
            </a:r>
          </a:p>
          <a:p>
            <a:pPr>
              <a:lnSpc>
                <a:spcPts val="1550"/>
              </a:lnSpc>
            </a:pPr>
            <a:endParaRPr lang="en-CA" sz="1330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1689100" y="5562600"/>
            <a:ext cx="8991600" cy="495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700"/>
              </a:lnSpc>
            </a:pPr>
            <a:r>
              <a:rPr lang="en-CA" sz="1274" b="1" spc="-10" smtClean="0">
                <a:solidFill>
                  <a:srgbClr val="000000"/>
                </a:solidFill>
                <a:latin typeface="Arial Bold"/>
                <a:cs typeface="Arial Bold"/>
              </a:rPr>
              <a:t>non-interaction</a:t>
            </a:r>
            <a:r>
              <a:rPr lang="en-CA" sz="1264" spc="-10" smtClean="0">
                <a:solidFill>
                  <a:srgbClr val="000000"/>
                </a:solidFill>
                <a:latin typeface="Arial"/>
                <a:cs typeface="Arial"/>
              </a:rPr>
              <a:t>—(optional) a boolean that when set to true, indicates that the event hit will not be used in</a:t>
            </a:r>
            <a:r>
              <a:rPr lang="en-CA" sz="133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330" smtClean="0">
                <a:solidFill>
                  <a:srgbClr val="000000"/>
                </a:solidFill>
                <a:latin typeface="Times New Roman"/>
              </a:rPr>
            </a:br>
            <a:r>
              <a:rPr lang="en-CA" sz="1264" spc="-10" smtClean="0">
                <a:solidFill>
                  <a:srgbClr val="000000"/>
                </a:solidFill>
                <a:latin typeface="Arial"/>
                <a:cs typeface="Arial"/>
              </a:rPr>
              <a:t>bounce-rate calculation</a:t>
            </a:r>
          </a:p>
          <a:p>
            <a:pPr>
              <a:lnSpc>
                <a:spcPts val="1700"/>
              </a:lnSpc>
            </a:pPr>
            <a:endParaRPr lang="en-CA" sz="1330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1320800" y="7061200"/>
            <a:ext cx="9359900" cy="203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123" spc="-10" smtClean="0">
                <a:solidFill>
                  <a:srgbClr val="000000"/>
                </a:solidFill>
                <a:latin typeface="Arial"/>
                <a:cs typeface="Arial"/>
              </a:rPr>
              <a:t>https://developers.google.com/analytics/devguides/collection/gajs/eventTrackerGuide</a:t>
            </a:r>
          </a:p>
          <a:p>
            <a:pPr>
              <a:lnSpc>
                <a:spcPts val="1380"/>
              </a:lnSpc>
            </a:pPr>
            <a:endParaRPr lang="en-CA" sz="1182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0666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680700" cy="7543800"/>
          </a:xfrm>
          <a:prstGeom prst="rect">
            <a:avLst/>
          </a:prstGeom>
        </p:spPr>
      </p:pic>
      <p:sp>
        <p:nvSpPr>
          <p:cNvPr id="34" name="TextBox 2"/>
          <p:cNvSpPr txBox="1"/>
          <p:nvPr/>
        </p:nvSpPr>
        <p:spPr>
          <a:xfrm>
            <a:off x="533400" y="279400"/>
            <a:ext cx="685800" cy="381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100"/>
              </a:lnSpc>
            </a:pPr>
            <a:r>
              <a:rPr lang="en-CA" sz="1767" spc="-10" smtClean="0">
                <a:solidFill>
                  <a:srgbClr val="000000"/>
                </a:solidFill>
                <a:latin typeface="Arial"/>
                <a:cs typeface="Arial"/>
              </a:rPr>
              <a:t>1</a:t>
            </a:r>
          </a:p>
          <a:p>
            <a:pPr>
              <a:lnSpc>
                <a:spcPts val="2125"/>
              </a:lnSpc>
            </a:pPr>
            <a:endParaRPr lang="en-CA" sz="186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533400" y="774700"/>
            <a:ext cx="685800" cy="381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100"/>
              </a:lnSpc>
            </a:pPr>
            <a:r>
              <a:rPr lang="en-CA" sz="1767" spc="-10" smtClean="0">
                <a:solidFill>
                  <a:srgbClr val="000000"/>
                </a:solidFill>
                <a:latin typeface="Arial"/>
                <a:cs typeface="Arial"/>
              </a:rPr>
              <a:t>4</a:t>
            </a:r>
          </a:p>
          <a:p>
            <a:pPr>
              <a:lnSpc>
                <a:spcPts val="2125"/>
              </a:lnSpc>
            </a:pPr>
            <a:endParaRPr lang="en-CA" sz="186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469900" y="1689100"/>
            <a:ext cx="749300" cy="381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100"/>
              </a:lnSpc>
            </a:pPr>
            <a:r>
              <a:rPr lang="en-CA" sz="1767" spc="-10" smtClean="0">
                <a:solidFill>
                  <a:srgbClr val="000000"/>
                </a:solidFill>
                <a:latin typeface="Arial"/>
                <a:cs typeface="Arial"/>
              </a:rPr>
              <a:t>18</a:t>
            </a:r>
          </a:p>
          <a:p>
            <a:pPr>
              <a:lnSpc>
                <a:spcPts val="2125"/>
              </a:lnSpc>
            </a:pPr>
            <a:endParaRPr lang="en-CA" sz="186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533400" y="2667000"/>
            <a:ext cx="685800" cy="381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100"/>
              </a:lnSpc>
            </a:pPr>
            <a:r>
              <a:rPr lang="en-CA" sz="1767" spc="-10" smtClean="0">
                <a:solidFill>
                  <a:srgbClr val="000000"/>
                </a:solidFill>
                <a:latin typeface="Arial"/>
                <a:cs typeface="Arial"/>
              </a:rPr>
              <a:t>5</a:t>
            </a:r>
          </a:p>
          <a:p>
            <a:pPr>
              <a:lnSpc>
                <a:spcPts val="2125"/>
              </a:lnSpc>
            </a:pPr>
            <a:endParaRPr lang="en-CA" sz="1860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469900" y="4775200"/>
            <a:ext cx="749300" cy="381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100"/>
              </a:lnSpc>
            </a:pPr>
            <a:r>
              <a:rPr lang="en-CA" sz="1767" spc="-10" smtClean="0">
                <a:solidFill>
                  <a:srgbClr val="000000"/>
                </a:solidFill>
                <a:latin typeface="Arial"/>
                <a:cs typeface="Arial"/>
              </a:rPr>
              <a:t>24</a:t>
            </a:r>
          </a:p>
          <a:p>
            <a:pPr>
              <a:lnSpc>
                <a:spcPts val="2125"/>
              </a:lnSpc>
            </a:pPr>
            <a:endParaRPr lang="en-CA" sz="1860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444500" y="5448300"/>
            <a:ext cx="774700" cy="381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100"/>
              </a:lnSpc>
            </a:pPr>
            <a:r>
              <a:rPr lang="en-CA" sz="1767" spc="-10" smtClean="0">
                <a:solidFill>
                  <a:srgbClr val="000000"/>
                </a:solidFill>
                <a:latin typeface="Arial"/>
                <a:cs typeface="Arial"/>
              </a:rPr>
              <a:t>25</a:t>
            </a:r>
          </a:p>
          <a:p>
            <a:pPr>
              <a:lnSpc>
                <a:spcPts val="2125"/>
              </a:lnSpc>
            </a:pPr>
            <a:endParaRPr lang="en-CA" sz="1860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1333500" y="177800"/>
            <a:ext cx="2336800" cy="381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100"/>
              </a:lnSpc>
            </a:pPr>
            <a:r>
              <a:rPr lang="en-CA" sz="1767" spc="-10" smtClean="0">
                <a:solidFill>
                  <a:srgbClr val="000000"/>
                </a:solidFill>
                <a:latin typeface="Arial"/>
                <a:cs typeface="Arial"/>
              </a:rPr>
              <a:t>2</a:t>
            </a:r>
          </a:p>
          <a:p>
            <a:pPr>
              <a:lnSpc>
                <a:spcPts val="2125"/>
              </a:lnSpc>
            </a:pPr>
            <a:endParaRPr lang="en-CA" sz="1860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2514600" y="1092200"/>
            <a:ext cx="1155700" cy="381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100"/>
              </a:lnSpc>
            </a:pPr>
            <a:r>
              <a:rPr lang="en-CA" sz="1767" spc="-10" smtClean="0">
                <a:solidFill>
                  <a:srgbClr val="000000"/>
                </a:solidFill>
                <a:latin typeface="Arial"/>
                <a:cs typeface="Arial"/>
              </a:rPr>
              <a:t>8</a:t>
            </a:r>
          </a:p>
          <a:p>
            <a:pPr>
              <a:lnSpc>
                <a:spcPts val="2125"/>
              </a:lnSpc>
            </a:pPr>
            <a:endParaRPr lang="en-CA" sz="1860">
              <a:solidFill>
                <a:srgbClr val="000000"/>
              </a:solidFill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2514600" y="1892300"/>
            <a:ext cx="1155700" cy="381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100"/>
              </a:lnSpc>
            </a:pPr>
            <a:r>
              <a:rPr lang="en-CA" sz="1767" spc="-10" smtClean="0">
                <a:solidFill>
                  <a:srgbClr val="000000"/>
                </a:solidFill>
                <a:latin typeface="Arial"/>
                <a:cs typeface="Arial"/>
              </a:rPr>
              <a:t>9</a:t>
            </a:r>
          </a:p>
          <a:p>
            <a:pPr>
              <a:lnSpc>
                <a:spcPts val="2125"/>
              </a:lnSpc>
            </a:pPr>
            <a:endParaRPr lang="en-CA" sz="1860">
              <a:solidFill>
                <a:srgbClr val="000000"/>
              </a:solidFill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2451100" y="2311400"/>
            <a:ext cx="1219200" cy="381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100"/>
              </a:lnSpc>
            </a:pPr>
            <a:r>
              <a:rPr lang="en-CA" sz="1767" spc="-10" smtClean="0">
                <a:solidFill>
                  <a:srgbClr val="000000"/>
                </a:solidFill>
                <a:latin typeface="Arial"/>
                <a:cs typeface="Arial"/>
              </a:rPr>
              <a:t>14</a:t>
            </a:r>
          </a:p>
          <a:p>
            <a:pPr>
              <a:lnSpc>
                <a:spcPts val="2125"/>
              </a:lnSpc>
            </a:pPr>
            <a:endParaRPr lang="en-CA" sz="1860">
              <a:solidFill>
                <a:srgbClr val="000000"/>
              </a:solidFill>
            </a:endParaRPr>
          </a:p>
        </p:txBody>
      </p:sp>
      <p:sp>
        <p:nvSpPr>
          <p:cNvPr id="12" name="TextBox 12"/>
          <p:cNvSpPr txBox="1"/>
          <p:nvPr/>
        </p:nvSpPr>
        <p:spPr>
          <a:xfrm>
            <a:off x="2451100" y="5067300"/>
            <a:ext cx="1219200" cy="381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100"/>
              </a:lnSpc>
            </a:pPr>
            <a:r>
              <a:rPr lang="en-CA" sz="1767" spc="-10" smtClean="0">
                <a:solidFill>
                  <a:srgbClr val="000000"/>
                </a:solidFill>
                <a:latin typeface="Arial"/>
                <a:cs typeface="Arial"/>
              </a:rPr>
              <a:t>10</a:t>
            </a:r>
          </a:p>
          <a:p>
            <a:pPr>
              <a:lnSpc>
                <a:spcPts val="2125"/>
              </a:lnSpc>
            </a:pPr>
            <a:endParaRPr lang="en-CA" sz="1860">
              <a:solidFill>
                <a:srgbClr val="000000"/>
              </a:solidFill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2463800" y="5486400"/>
            <a:ext cx="1206500" cy="381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100"/>
              </a:lnSpc>
            </a:pPr>
            <a:r>
              <a:rPr lang="en-CA" sz="1767" spc="-10" smtClean="0">
                <a:solidFill>
                  <a:srgbClr val="000000"/>
                </a:solidFill>
                <a:latin typeface="Arial"/>
                <a:cs typeface="Arial"/>
              </a:rPr>
              <a:t>16</a:t>
            </a:r>
          </a:p>
          <a:p>
            <a:pPr>
              <a:lnSpc>
                <a:spcPts val="2125"/>
              </a:lnSpc>
            </a:pPr>
            <a:endParaRPr lang="en-CA" sz="1860">
              <a:solidFill>
                <a:srgbClr val="000000"/>
              </a:solidFill>
            </a:endParaRPr>
          </a:p>
        </p:txBody>
      </p:sp>
      <p:sp>
        <p:nvSpPr>
          <p:cNvPr id="14" name="TextBox 14"/>
          <p:cNvSpPr txBox="1"/>
          <p:nvPr/>
        </p:nvSpPr>
        <p:spPr>
          <a:xfrm>
            <a:off x="3784600" y="774700"/>
            <a:ext cx="2247900" cy="381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100"/>
              </a:lnSpc>
            </a:pPr>
            <a:r>
              <a:rPr lang="en-CA" sz="1767" spc="-10" smtClean="0">
                <a:solidFill>
                  <a:srgbClr val="000000"/>
                </a:solidFill>
                <a:latin typeface="Arial"/>
                <a:cs typeface="Arial"/>
              </a:rPr>
              <a:t>6</a:t>
            </a:r>
          </a:p>
          <a:p>
            <a:pPr>
              <a:lnSpc>
                <a:spcPts val="2125"/>
              </a:lnSpc>
            </a:pPr>
            <a:endParaRPr lang="en-CA" sz="1860">
              <a:solidFill>
                <a:srgbClr val="000000"/>
              </a:solidFill>
            </a:endParaRPr>
          </a:p>
        </p:txBody>
      </p:sp>
      <p:sp>
        <p:nvSpPr>
          <p:cNvPr id="15" name="TextBox 15"/>
          <p:cNvSpPr txBox="1"/>
          <p:nvPr/>
        </p:nvSpPr>
        <p:spPr>
          <a:xfrm>
            <a:off x="4597400" y="1333500"/>
            <a:ext cx="1435100" cy="381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100"/>
              </a:lnSpc>
              <a:tabLst>
                <a:tab pos="1143000" algn="l"/>
              </a:tabLst>
            </a:pPr>
            <a:r>
              <a:rPr lang="en-CA" sz="1767" spc="-10" smtClean="0">
                <a:solidFill>
                  <a:srgbClr val="000000"/>
                </a:solidFill>
                <a:latin typeface="Arial"/>
                <a:cs typeface="Arial"/>
              </a:rPr>
              <a:t>20	21</a:t>
            </a:r>
          </a:p>
          <a:p>
            <a:pPr>
              <a:lnSpc>
                <a:spcPts val="2125"/>
              </a:lnSpc>
            </a:pPr>
            <a:endParaRPr lang="en-CA" sz="1860">
              <a:solidFill>
                <a:srgbClr val="000000"/>
              </a:solidFill>
            </a:endParaRPr>
          </a:p>
        </p:txBody>
      </p:sp>
      <p:sp>
        <p:nvSpPr>
          <p:cNvPr id="16" name="TextBox 16"/>
          <p:cNvSpPr txBox="1"/>
          <p:nvPr/>
        </p:nvSpPr>
        <p:spPr>
          <a:xfrm>
            <a:off x="5740400" y="4127500"/>
            <a:ext cx="292100" cy="381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100"/>
              </a:lnSpc>
            </a:pPr>
            <a:r>
              <a:rPr lang="en-CA" sz="1767" spc="-10" smtClean="0">
                <a:solidFill>
                  <a:srgbClr val="000000"/>
                </a:solidFill>
                <a:latin typeface="Arial"/>
                <a:cs typeface="Arial"/>
              </a:rPr>
              <a:t>23</a:t>
            </a:r>
          </a:p>
          <a:p>
            <a:pPr>
              <a:lnSpc>
                <a:spcPts val="2125"/>
              </a:lnSpc>
            </a:pPr>
            <a:endParaRPr lang="en-CA" sz="1860">
              <a:solidFill>
                <a:srgbClr val="000000"/>
              </a:solidFill>
            </a:endParaRPr>
          </a:p>
        </p:txBody>
      </p:sp>
      <p:sp>
        <p:nvSpPr>
          <p:cNvPr id="17" name="TextBox 17"/>
          <p:cNvSpPr txBox="1"/>
          <p:nvPr/>
        </p:nvSpPr>
        <p:spPr>
          <a:xfrm>
            <a:off x="4381500" y="5588000"/>
            <a:ext cx="1651000" cy="381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100"/>
              </a:lnSpc>
            </a:pPr>
            <a:r>
              <a:rPr lang="en-CA" sz="1767" spc="-10" smtClean="0">
                <a:solidFill>
                  <a:srgbClr val="000000"/>
                </a:solidFill>
                <a:latin typeface="Arial"/>
                <a:cs typeface="Arial"/>
              </a:rPr>
              <a:t>11</a:t>
            </a:r>
          </a:p>
          <a:p>
            <a:pPr>
              <a:lnSpc>
                <a:spcPts val="2125"/>
              </a:lnSpc>
            </a:pPr>
            <a:endParaRPr lang="en-CA" sz="1860">
              <a:solidFill>
                <a:srgbClr val="000000"/>
              </a:solidFill>
            </a:endParaRPr>
          </a:p>
        </p:txBody>
      </p:sp>
      <p:sp>
        <p:nvSpPr>
          <p:cNvPr id="18" name="TextBox 18"/>
          <p:cNvSpPr txBox="1"/>
          <p:nvPr/>
        </p:nvSpPr>
        <p:spPr>
          <a:xfrm>
            <a:off x="6146800" y="152400"/>
            <a:ext cx="1562100" cy="381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100"/>
              </a:lnSpc>
            </a:pPr>
            <a:r>
              <a:rPr lang="en-CA" sz="1767" spc="-10" smtClean="0">
                <a:solidFill>
                  <a:srgbClr val="000000"/>
                </a:solidFill>
                <a:latin typeface="Arial"/>
                <a:cs typeface="Arial"/>
              </a:rPr>
              <a:t>19</a:t>
            </a:r>
          </a:p>
          <a:p>
            <a:pPr>
              <a:lnSpc>
                <a:spcPts val="2125"/>
              </a:lnSpc>
            </a:pPr>
            <a:endParaRPr lang="en-CA" sz="1860">
              <a:solidFill>
                <a:srgbClr val="000000"/>
              </a:solidFill>
            </a:endParaRPr>
          </a:p>
        </p:txBody>
      </p:sp>
      <p:sp>
        <p:nvSpPr>
          <p:cNvPr id="19" name="TextBox 19"/>
          <p:cNvSpPr txBox="1"/>
          <p:nvPr/>
        </p:nvSpPr>
        <p:spPr>
          <a:xfrm>
            <a:off x="7493000" y="685800"/>
            <a:ext cx="215900" cy="381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100"/>
              </a:lnSpc>
            </a:pPr>
            <a:r>
              <a:rPr lang="en-CA" sz="1767" spc="-10" smtClean="0">
                <a:solidFill>
                  <a:srgbClr val="000000"/>
                </a:solidFill>
                <a:latin typeface="Arial"/>
                <a:cs typeface="Arial"/>
              </a:rPr>
              <a:t>7</a:t>
            </a:r>
          </a:p>
          <a:p>
            <a:pPr>
              <a:lnSpc>
                <a:spcPts val="2125"/>
              </a:lnSpc>
            </a:pPr>
            <a:endParaRPr lang="en-CA" sz="1860">
              <a:solidFill>
                <a:srgbClr val="000000"/>
              </a:solidFill>
            </a:endParaRPr>
          </a:p>
        </p:txBody>
      </p:sp>
      <p:sp>
        <p:nvSpPr>
          <p:cNvPr id="20" name="TextBox 20"/>
          <p:cNvSpPr txBox="1"/>
          <p:nvPr/>
        </p:nvSpPr>
        <p:spPr>
          <a:xfrm>
            <a:off x="6540500" y="1333500"/>
            <a:ext cx="1168400" cy="381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100"/>
              </a:lnSpc>
            </a:pPr>
            <a:r>
              <a:rPr lang="en-CA" sz="1767" spc="-10" smtClean="0">
                <a:solidFill>
                  <a:srgbClr val="000000"/>
                </a:solidFill>
                <a:latin typeface="Arial"/>
                <a:cs typeface="Arial"/>
              </a:rPr>
              <a:t>22</a:t>
            </a:r>
          </a:p>
          <a:p>
            <a:pPr>
              <a:lnSpc>
                <a:spcPts val="2125"/>
              </a:lnSpc>
            </a:pPr>
            <a:endParaRPr lang="en-CA" sz="1860">
              <a:solidFill>
                <a:srgbClr val="000000"/>
              </a:solidFill>
            </a:endParaRPr>
          </a:p>
        </p:txBody>
      </p:sp>
      <p:sp>
        <p:nvSpPr>
          <p:cNvPr id="21" name="TextBox 21"/>
          <p:cNvSpPr txBox="1"/>
          <p:nvPr/>
        </p:nvSpPr>
        <p:spPr>
          <a:xfrm>
            <a:off x="8369300" y="152400"/>
            <a:ext cx="2197100" cy="381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100"/>
              </a:lnSpc>
            </a:pPr>
            <a:r>
              <a:rPr lang="en-CA" sz="1767" spc="-10" smtClean="0">
                <a:solidFill>
                  <a:srgbClr val="000000"/>
                </a:solidFill>
                <a:latin typeface="Arial"/>
                <a:cs typeface="Arial"/>
              </a:rPr>
              <a:t>3</a:t>
            </a:r>
          </a:p>
          <a:p>
            <a:pPr>
              <a:lnSpc>
                <a:spcPts val="2125"/>
              </a:lnSpc>
            </a:pPr>
            <a:endParaRPr lang="en-CA" sz="1860">
              <a:solidFill>
                <a:srgbClr val="000000"/>
              </a:solidFill>
            </a:endParaRPr>
          </a:p>
        </p:txBody>
      </p:sp>
      <p:sp>
        <p:nvSpPr>
          <p:cNvPr id="22" name="TextBox 22"/>
          <p:cNvSpPr txBox="1"/>
          <p:nvPr/>
        </p:nvSpPr>
        <p:spPr>
          <a:xfrm>
            <a:off x="7810500" y="2311400"/>
            <a:ext cx="2755900" cy="381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100"/>
              </a:lnSpc>
            </a:pPr>
            <a:r>
              <a:rPr lang="en-CA" sz="1767" spc="-10" smtClean="0">
                <a:solidFill>
                  <a:srgbClr val="000000"/>
                </a:solidFill>
                <a:latin typeface="Arial"/>
                <a:cs typeface="Arial"/>
              </a:rPr>
              <a:t>15</a:t>
            </a:r>
          </a:p>
          <a:p>
            <a:pPr>
              <a:lnSpc>
                <a:spcPts val="2125"/>
              </a:lnSpc>
            </a:pPr>
            <a:endParaRPr lang="en-CA" sz="1860">
              <a:solidFill>
                <a:srgbClr val="000000"/>
              </a:solidFill>
            </a:endParaRPr>
          </a:p>
        </p:txBody>
      </p:sp>
      <p:sp>
        <p:nvSpPr>
          <p:cNvPr id="23" name="TextBox 23"/>
          <p:cNvSpPr txBox="1"/>
          <p:nvPr/>
        </p:nvSpPr>
        <p:spPr>
          <a:xfrm>
            <a:off x="7810500" y="5067300"/>
            <a:ext cx="2755900" cy="381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100"/>
              </a:lnSpc>
            </a:pPr>
            <a:r>
              <a:rPr lang="en-CA" sz="1767" spc="-10" smtClean="0">
                <a:solidFill>
                  <a:srgbClr val="000000"/>
                </a:solidFill>
                <a:latin typeface="Arial"/>
                <a:cs typeface="Arial"/>
              </a:rPr>
              <a:t>12</a:t>
            </a:r>
          </a:p>
          <a:p>
            <a:pPr>
              <a:lnSpc>
                <a:spcPts val="2125"/>
              </a:lnSpc>
            </a:pPr>
            <a:endParaRPr lang="en-CA" sz="1860">
              <a:solidFill>
                <a:srgbClr val="000000"/>
              </a:solidFill>
            </a:endParaRPr>
          </a:p>
        </p:txBody>
      </p:sp>
      <p:sp>
        <p:nvSpPr>
          <p:cNvPr id="24" name="TextBox 24"/>
          <p:cNvSpPr txBox="1"/>
          <p:nvPr/>
        </p:nvSpPr>
        <p:spPr>
          <a:xfrm>
            <a:off x="9817100" y="5384800"/>
            <a:ext cx="749300" cy="381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100"/>
              </a:lnSpc>
            </a:pPr>
            <a:r>
              <a:rPr lang="en-CA" sz="1767" spc="-10" smtClean="0">
                <a:solidFill>
                  <a:srgbClr val="000000"/>
                </a:solidFill>
                <a:latin typeface="Arial"/>
                <a:cs typeface="Arial"/>
              </a:rPr>
              <a:t>17</a:t>
            </a:r>
          </a:p>
          <a:p>
            <a:pPr>
              <a:lnSpc>
                <a:spcPts val="2125"/>
              </a:lnSpc>
            </a:pPr>
            <a:endParaRPr lang="en-CA" sz="1860">
              <a:solidFill>
                <a:srgbClr val="000000"/>
              </a:solidFill>
            </a:endParaRPr>
          </a:p>
        </p:txBody>
      </p:sp>
      <p:sp>
        <p:nvSpPr>
          <p:cNvPr id="25" name="TextBox 25"/>
          <p:cNvSpPr txBox="1"/>
          <p:nvPr/>
        </p:nvSpPr>
        <p:spPr>
          <a:xfrm>
            <a:off x="431800" y="6083300"/>
            <a:ext cx="102489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35"/>
              </a:lnSpc>
            </a:pPr>
            <a:r>
              <a:rPr lang="en-CA" sz="1240" smtClean="0">
                <a:solidFill>
                  <a:srgbClr val="979B9E"/>
                </a:solidFill>
                <a:latin typeface="Arial"/>
                <a:cs typeface="Arial"/>
              </a:rPr>
              <a:t>Help Resources</a:t>
            </a:r>
          </a:p>
          <a:p>
            <a:pPr>
              <a:lnSpc>
                <a:spcPts val="1435"/>
              </a:lnSpc>
            </a:pPr>
            <a:endParaRPr lang="en-CA" sz="1240">
              <a:solidFill>
                <a:srgbClr val="000000"/>
              </a:solidFill>
            </a:endParaRPr>
          </a:p>
        </p:txBody>
      </p:sp>
      <p:sp>
        <p:nvSpPr>
          <p:cNvPr id="26" name="TextBox 26"/>
          <p:cNvSpPr txBox="1"/>
          <p:nvPr/>
        </p:nvSpPr>
        <p:spPr>
          <a:xfrm>
            <a:off x="431800" y="6324600"/>
            <a:ext cx="10248900" cy="190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150"/>
              </a:lnSpc>
            </a:pPr>
            <a:r>
              <a:rPr lang="en-CA" sz="1018" b="1" smtClean="0">
                <a:solidFill>
                  <a:srgbClr val="222222"/>
                </a:solidFill>
                <a:latin typeface="Arial Bold"/>
                <a:cs typeface="Arial Bold"/>
              </a:rPr>
              <a:t>24.</a:t>
            </a:r>
            <a:r>
              <a:rPr lang="en-CA" sz="1008" smtClean="0">
                <a:solidFill>
                  <a:srgbClr val="222222"/>
                </a:solidFill>
                <a:latin typeface="Arial"/>
                <a:cs typeface="Arial"/>
              </a:rPr>
              <a:t> Contextual Help</a:t>
            </a:r>
          </a:p>
          <a:p>
            <a:pPr>
              <a:lnSpc>
                <a:spcPts val="1150"/>
              </a:lnSpc>
            </a:pPr>
            <a:endParaRPr lang="en-CA" sz="1008">
              <a:solidFill>
                <a:srgbClr val="000000"/>
              </a:solidFill>
            </a:endParaRPr>
          </a:p>
        </p:txBody>
      </p:sp>
      <p:sp>
        <p:nvSpPr>
          <p:cNvPr id="27" name="TextBox 27"/>
          <p:cNvSpPr txBox="1"/>
          <p:nvPr/>
        </p:nvSpPr>
        <p:spPr>
          <a:xfrm>
            <a:off x="431800" y="6477000"/>
            <a:ext cx="6286500" cy="215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CA" sz="1018" b="1" smtClean="0">
                <a:solidFill>
                  <a:srgbClr val="222222"/>
                </a:solidFill>
                <a:latin typeface="Arial Bold"/>
                <a:cs typeface="Arial Bold"/>
              </a:rPr>
              <a:t>25.</a:t>
            </a:r>
            <a:r>
              <a:rPr lang="en-CA" sz="1008" smtClean="0">
                <a:solidFill>
                  <a:srgbClr val="222222"/>
                </a:solidFill>
                <a:latin typeface="Arial"/>
                <a:cs typeface="Arial"/>
              </a:rPr>
              <a:t> Help Search Box</a:t>
            </a:r>
          </a:p>
          <a:p>
            <a:pPr>
              <a:lnSpc>
                <a:spcPts val="1150"/>
              </a:lnSpc>
            </a:pPr>
            <a:endParaRPr lang="en-CA" sz="1008">
              <a:solidFill>
                <a:srgbClr val="000000"/>
              </a:solidFill>
            </a:endParaRPr>
          </a:p>
        </p:txBody>
      </p:sp>
      <p:sp>
        <p:nvSpPr>
          <p:cNvPr id="28" name="TextBox 28"/>
          <p:cNvSpPr txBox="1"/>
          <p:nvPr/>
        </p:nvSpPr>
        <p:spPr>
          <a:xfrm>
            <a:off x="431800" y="6654800"/>
            <a:ext cx="6286500" cy="215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CA" sz="1018" b="1" smtClean="0">
                <a:solidFill>
                  <a:srgbClr val="222222"/>
                </a:solidFill>
                <a:latin typeface="Arial Bold"/>
                <a:cs typeface="Arial Bold"/>
              </a:rPr>
              <a:t>19.</a:t>
            </a:r>
            <a:r>
              <a:rPr lang="en-CA" sz="1008" smtClean="0">
                <a:solidFill>
                  <a:srgbClr val="222222"/>
                </a:solidFill>
                <a:latin typeface="Arial"/>
                <a:cs typeface="Arial"/>
              </a:rPr>
              <a:t> </a:t>
            </a:r>
            <a:r>
              <a:rPr lang="en-CA" sz="1008" smtClean="0">
                <a:solidFill>
                  <a:srgbClr val="0453D4"/>
                </a:solidFill>
                <a:latin typeface="Arial"/>
                <a:cs typeface="Arial"/>
              </a:rPr>
              <a:t>Custom Reporting</a:t>
            </a:r>
          </a:p>
          <a:p>
            <a:pPr>
              <a:lnSpc>
                <a:spcPts val="1150"/>
              </a:lnSpc>
            </a:pPr>
            <a:endParaRPr lang="en-CA" sz="1008">
              <a:solidFill>
                <a:srgbClr val="000000"/>
              </a:solidFill>
            </a:endParaRPr>
          </a:p>
        </p:txBody>
      </p:sp>
      <p:sp>
        <p:nvSpPr>
          <p:cNvPr id="29" name="TextBox 29"/>
          <p:cNvSpPr txBox="1"/>
          <p:nvPr/>
        </p:nvSpPr>
        <p:spPr>
          <a:xfrm>
            <a:off x="431800" y="6794500"/>
            <a:ext cx="6286500" cy="215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CA" sz="1018" b="1" smtClean="0">
                <a:solidFill>
                  <a:srgbClr val="222222"/>
                </a:solidFill>
                <a:latin typeface="Arial Bold"/>
                <a:cs typeface="Arial Bold"/>
              </a:rPr>
              <a:t>20.</a:t>
            </a:r>
            <a:r>
              <a:rPr lang="en-CA" sz="1008" smtClean="0">
                <a:solidFill>
                  <a:srgbClr val="222222"/>
                </a:solidFill>
                <a:latin typeface="Arial"/>
                <a:cs typeface="Arial"/>
              </a:rPr>
              <a:t> </a:t>
            </a:r>
            <a:r>
              <a:rPr lang="en-CA" sz="1008" smtClean="0">
                <a:solidFill>
                  <a:srgbClr val="0453D4"/>
                </a:solidFill>
                <a:latin typeface="Arial"/>
                <a:cs typeface="Arial"/>
              </a:rPr>
              <a:t>Customize, Email, Export</a:t>
            </a:r>
          </a:p>
          <a:p>
            <a:pPr>
              <a:lnSpc>
                <a:spcPts val="1150"/>
              </a:lnSpc>
            </a:pPr>
            <a:endParaRPr lang="en-CA" sz="1008">
              <a:solidFill>
                <a:srgbClr val="000000"/>
              </a:solidFill>
            </a:endParaRPr>
          </a:p>
        </p:txBody>
      </p:sp>
      <p:sp>
        <p:nvSpPr>
          <p:cNvPr id="30" name="TextBox 30"/>
          <p:cNvSpPr txBox="1"/>
          <p:nvPr/>
        </p:nvSpPr>
        <p:spPr>
          <a:xfrm>
            <a:off x="431800" y="6946900"/>
            <a:ext cx="6286500" cy="215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CA" sz="1018" b="1" smtClean="0">
                <a:solidFill>
                  <a:srgbClr val="222222"/>
                </a:solidFill>
                <a:latin typeface="Arial Bold"/>
                <a:cs typeface="Arial Bold"/>
              </a:rPr>
              <a:t>21.</a:t>
            </a:r>
            <a:r>
              <a:rPr lang="en-CA" sz="1008" smtClean="0">
                <a:solidFill>
                  <a:srgbClr val="222222"/>
                </a:solidFill>
                <a:latin typeface="Arial"/>
                <a:cs typeface="Arial"/>
              </a:rPr>
              <a:t> </a:t>
            </a:r>
            <a:r>
              <a:rPr lang="en-CA" sz="1008" smtClean="0">
                <a:solidFill>
                  <a:srgbClr val="0453D4"/>
                </a:solidFill>
                <a:latin typeface="Arial"/>
                <a:cs typeface="Arial"/>
              </a:rPr>
              <a:t>Add to Dashboard</a:t>
            </a:r>
          </a:p>
          <a:p>
            <a:pPr>
              <a:lnSpc>
                <a:spcPts val="1150"/>
              </a:lnSpc>
            </a:pPr>
            <a:endParaRPr lang="en-CA" sz="1008">
              <a:solidFill>
                <a:srgbClr val="000000"/>
              </a:solidFill>
            </a:endParaRPr>
          </a:p>
        </p:txBody>
      </p:sp>
      <p:sp>
        <p:nvSpPr>
          <p:cNvPr id="31" name="TextBox 31"/>
          <p:cNvSpPr txBox="1"/>
          <p:nvPr/>
        </p:nvSpPr>
        <p:spPr>
          <a:xfrm>
            <a:off x="431800" y="7099300"/>
            <a:ext cx="6286500" cy="215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CA" sz="1018" b="1" smtClean="0">
                <a:solidFill>
                  <a:srgbClr val="222222"/>
                </a:solidFill>
                <a:latin typeface="Arial Bold"/>
                <a:cs typeface="Arial Bold"/>
              </a:rPr>
              <a:t>22.</a:t>
            </a:r>
            <a:r>
              <a:rPr lang="en-CA" sz="1008" smtClean="0">
                <a:solidFill>
                  <a:srgbClr val="222222"/>
                </a:solidFill>
                <a:latin typeface="Arial"/>
                <a:cs typeface="Arial"/>
              </a:rPr>
              <a:t> </a:t>
            </a:r>
            <a:r>
              <a:rPr lang="en-CA" sz="1008" smtClean="0">
                <a:solidFill>
                  <a:srgbClr val="0453D4"/>
                </a:solidFill>
                <a:latin typeface="Arial"/>
                <a:cs typeface="Arial"/>
              </a:rPr>
              <a:t>Shortcuts</a:t>
            </a:r>
          </a:p>
          <a:p>
            <a:pPr>
              <a:lnSpc>
                <a:spcPts val="1150"/>
              </a:lnSpc>
            </a:pPr>
            <a:endParaRPr lang="en-CA" sz="1008">
              <a:solidFill>
                <a:srgbClr val="000000"/>
              </a:solidFill>
            </a:endParaRPr>
          </a:p>
        </p:txBody>
      </p:sp>
      <p:sp>
        <p:nvSpPr>
          <p:cNvPr id="32" name="TextBox 32"/>
          <p:cNvSpPr txBox="1"/>
          <p:nvPr/>
        </p:nvSpPr>
        <p:spPr>
          <a:xfrm>
            <a:off x="431800" y="7239000"/>
            <a:ext cx="6286500" cy="215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CA" sz="1018" b="1" smtClean="0">
                <a:solidFill>
                  <a:srgbClr val="222222"/>
                </a:solidFill>
                <a:latin typeface="Arial Bold"/>
                <a:cs typeface="Arial Bold"/>
              </a:rPr>
              <a:t>23.</a:t>
            </a:r>
            <a:r>
              <a:rPr lang="en-CA" sz="1008" smtClean="0">
                <a:solidFill>
                  <a:srgbClr val="222222"/>
                </a:solidFill>
                <a:latin typeface="Arial"/>
                <a:cs typeface="Arial"/>
              </a:rPr>
              <a:t> </a:t>
            </a:r>
            <a:r>
              <a:rPr lang="en-CA" sz="1008" smtClean="0">
                <a:solidFill>
                  <a:srgbClr val="0453D4"/>
                </a:solidFill>
                <a:latin typeface="Arial"/>
                <a:cs typeface="Arial"/>
              </a:rPr>
              <a:t>Annotations</a:t>
            </a:r>
          </a:p>
          <a:p>
            <a:pPr>
              <a:lnSpc>
                <a:spcPts val="1150"/>
              </a:lnSpc>
            </a:pPr>
            <a:endParaRPr lang="en-CA" sz="1008">
              <a:solidFill>
                <a:srgbClr val="000000"/>
              </a:solidFill>
            </a:endParaRPr>
          </a:p>
        </p:txBody>
      </p:sp>
      <p:sp>
        <p:nvSpPr>
          <p:cNvPr id="33" name="TextBox 33"/>
          <p:cNvSpPr txBox="1"/>
          <p:nvPr/>
        </p:nvSpPr>
        <p:spPr>
          <a:xfrm>
            <a:off x="6819900" y="6515100"/>
            <a:ext cx="3746500" cy="381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100"/>
              </a:lnSpc>
            </a:pPr>
            <a:r>
              <a:rPr lang="en-CA" sz="1767" spc="-10" smtClean="0">
                <a:solidFill>
                  <a:srgbClr val="000000"/>
                </a:solidFill>
                <a:latin typeface="Arial"/>
                <a:cs typeface="Arial"/>
              </a:rPr>
              <a:t>13</a:t>
            </a:r>
          </a:p>
          <a:p>
            <a:pPr>
              <a:lnSpc>
                <a:spcPts val="2125"/>
              </a:lnSpc>
            </a:pPr>
            <a:endParaRPr lang="en-CA" sz="186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680700" cy="7543800"/>
          </a:xfrm>
          <a:prstGeom prst="rect">
            <a:avLst/>
          </a:prstGeom>
        </p:spPr>
      </p:pic>
      <p:sp>
        <p:nvSpPr>
          <p:cNvPr id="6" name="TextBox 2"/>
          <p:cNvSpPr txBox="1"/>
          <p:nvPr/>
        </p:nvSpPr>
        <p:spPr>
          <a:xfrm>
            <a:off x="1333500" y="469900"/>
            <a:ext cx="9347200" cy="203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100" spc="-10" smtClean="0">
                <a:solidFill>
                  <a:srgbClr val="3A0E56"/>
                </a:solidFill>
                <a:latin typeface="Arial"/>
                <a:cs typeface="Arial"/>
              </a:rPr>
              <a:t>Getting the most from your Google Analytics</a:t>
            </a:r>
          </a:p>
          <a:p>
            <a:pPr>
              <a:lnSpc>
                <a:spcPts val="1380"/>
              </a:lnSpc>
            </a:pPr>
            <a:endParaRPr lang="en-CA" sz="1182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308100" y="1435100"/>
            <a:ext cx="9372600" cy="647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910"/>
              </a:lnSpc>
            </a:pPr>
            <a:r>
              <a:rPr lang="en-CA" sz="3172" b="1" spc="-20" smtClean="0">
                <a:solidFill>
                  <a:srgbClr val="4D1C65"/>
                </a:solidFill>
                <a:latin typeface="Arial Bold"/>
                <a:cs typeface="Arial Bold"/>
              </a:rPr>
              <a:t>Event tracking example</a:t>
            </a:r>
          </a:p>
          <a:p>
            <a:pPr>
              <a:lnSpc>
                <a:spcPts val="3910"/>
              </a:lnSpc>
            </a:pPr>
            <a:endParaRPr lang="en-CA" sz="340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308100" y="2654300"/>
            <a:ext cx="9372600" cy="698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930"/>
              </a:lnSpc>
            </a:pPr>
            <a:r>
              <a:rPr lang="en-CA" sz="3581" spc="-10" smtClean="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387" spc="-10" smtClean="0">
                <a:solidFill>
                  <a:srgbClr val="4D1C65"/>
                </a:solidFill>
                <a:latin typeface="Arial"/>
                <a:cs typeface="Arial"/>
              </a:rPr>
              <a:t> Track visitor expressed preference in a simple poll form</a:t>
            </a:r>
          </a:p>
          <a:p>
            <a:pPr>
              <a:lnSpc>
                <a:spcPts val="2930"/>
              </a:lnSpc>
            </a:pPr>
            <a:endParaRPr lang="en-CA" sz="2535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320800" y="7061200"/>
            <a:ext cx="9359900" cy="203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123" spc="-10" smtClean="0">
                <a:solidFill>
                  <a:srgbClr val="000000"/>
                </a:solidFill>
                <a:latin typeface="Arial"/>
                <a:cs typeface="Arial"/>
              </a:rPr>
              <a:t>http://googleanalytics.netskills.biz/cgi-bin/generic?instanceID=1</a:t>
            </a:r>
          </a:p>
          <a:p>
            <a:pPr>
              <a:lnSpc>
                <a:spcPts val="1380"/>
              </a:lnSpc>
            </a:pPr>
            <a:endParaRPr lang="en-CA" sz="1182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0130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680700" cy="7543800"/>
          </a:xfrm>
          <a:prstGeom prst="rect">
            <a:avLst/>
          </a:prstGeom>
        </p:spPr>
      </p:pic>
      <p:sp>
        <p:nvSpPr>
          <p:cNvPr id="13" name="TextBox 2"/>
          <p:cNvSpPr txBox="1"/>
          <p:nvPr/>
        </p:nvSpPr>
        <p:spPr>
          <a:xfrm>
            <a:off x="1333500" y="469900"/>
            <a:ext cx="9347200" cy="203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100" spc="-10" smtClean="0">
                <a:solidFill>
                  <a:srgbClr val="3A0E56"/>
                </a:solidFill>
                <a:latin typeface="Arial"/>
                <a:cs typeface="Arial"/>
              </a:rPr>
              <a:t>Getting the most from your Google Analytics</a:t>
            </a:r>
          </a:p>
          <a:p>
            <a:pPr>
              <a:lnSpc>
                <a:spcPts val="1380"/>
              </a:lnSpc>
            </a:pPr>
            <a:endParaRPr lang="en-CA" sz="1182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308100" y="1435100"/>
            <a:ext cx="9372600" cy="647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910"/>
              </a:lnSpc>
            </a:pPr>
            <a:r>
              <a:rPr lang="en-CA" sz="3172" b="1" spc="-20" smtClean="0">
                <a:solidFill>
                  <a:srgbClr val="4D1C65"/>
                </a:solidFill>
                <a:latin typeface="Arial Bold"/>
                <a:cs typeface="Arial Bold"/>
              </a:rPr>
              <a:t>Event tracking example</a:t>
            </a:r>
          </a:p>
          <a:p>
            <a:pPr>
              <a:lnSpc>
                <a:spcPts val="3910"/>
              </a:lnSpc>
            </a:pPr>
            <a:endParaRPr lang="en-CA" sz="340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308100" y="2311400"/>
            <a:ext cx="9372600" cy="635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CA" sz="1774" smtClean="0">
                <a:solidFill>
                  <a:srgbClr val="000000"/>
                </a:solidFill>
                <a:latin typeface="Courier New"/>
                <a:cs typeface="Courier New"/>
              </a:rPr>
              <a:t>&lt;input type="submit" class="submit" style="float: none;"</a:t>
            </a:r>
            <a:r>
              <a:rPr lang="en-CA" sz="1774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774" smtClean="0">
                <a:solidFill>
                  <a:srgbClr val="000000"/>
                </a:solidFill>
                <a:latin typeface="Times New Roman"/>
              </a:rPr>
            </a:br>
            <a:r>
              <a:rPr lang="en-CA" sz="1774" smtClean="0">
                <a:solidFill>
                  <a:srgbClr val="000000"/>
                </a:solidFill>
                <a:latin typeface="Courier New"/>
                <a:cs typeface="Courier New"/>
              </a:rPr>
              <a:t>value="Submit" onclick="</a:t>
            </a:r>
          </a:p>
          <a:p>
            <a:pPr>
              <a:lnSpc>
                <a:spcPts val="2200"/>
              </a:lnSpc>
            </a:pPr>
            <a:endParaRPr lang="en-CA" sz="1774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714500" y="2857500"/>
            <a:ext cx="8966200" cy="635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00"/>
              </a:lnSpc>
              <a:tabLst>
                <a:tab pos="406400" algn="l"/>
              </a:tabLst>
            </a:pPr>
            <a:r>
              <a:rPr lang="en-CA" sz="1774" smtClean="0">
                <a:solidFill>
                  <a:srgbClr val="000000"/>
                </a:solidFill>
                <a:latin typeface="Courier New"/>
                <a:cs typeface="Courier New"/>
              </a:rPr>
              <a:t>var vVote = document.getElementById ('vV1').checked ?</a:t>
            </a:r>
            <a:r>
              <a:rPr lang="en-CA" sz="1774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774" smtClean="0">
                <a:solidFill>
                  <a:srgbClr val="000000"/>
                </a:solidFill>
                <a:latin typeface="Times New Roman"/>
              </a:rPr>
            </a:br>
            <a:r>
              <a:rPr lang="en-CA" sz="1774" smtClean="0">
                <a:solidFill>
                  <a:srgbClr val="000000"/>
                </a:solidFill>
                <a:latin typeface="Courier New"/>
                <a:cs typeface="Courier New"/>
              </a:rPr>
              <a:t>	document.getElementById ('vV1').value :</a:t>
            </a:r>
          </a:p>
          <a:p>
            <a:pPr>
              <a:lnSpc>
                <a:spcPts val="2200"/>
              </a:lnSpc>
            </a:pPr>
            <a:endParaRPr lang="en-CA" sz="1774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714500" y="3416300"/>
            <a:ext cx="8966200" cy="1168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indent="405654">
              <a:lnSpc>
                <a:spcPts val="2130"/>
              </a:lnSpc>
              <a:tabLst>
                <a:tab pos="406400" algn="l"/>
              </a:tabLst>
            </a:pPr>
            <a:r>
              <a:rPr lang="en-CA" sz="1774" smtClean="0">
                <a:solidFill>
                  <a:srgbClr val="000000"/>
                </a:solidFill>
                <a:latin typeface="Courier New"/>
                <a:cs typeface="Courier New"/>
              </a:rPr>
              <a:t>(document.getElementById ('vV0').checked ?</a:t>
            </a:r>
            <a:r>
              <a:rPr lang="en-CA" sz="1774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774" smtClean="0">
                <a:solidFill>
                  <a:srgbClr val="000000"/>
                </a:solidFill>
                <a:latin typeface="Times New Roman"/>
              </a:rPr>
            </a:br>
            <a:r>
              <a:rPr lang="en-CA" sz="1774" smtClean="0">
                <a:solidFill>
                  <a:srgbClr val="000000"/>
                </a:solidFill>
                <a:latin typeface="Courier New"/>
                <a:cs typeface="Courier New"/>
              </a:rPr>
              <a:t>	document.getElementById ('vV0').value : 0);</a:t>
            </a:r>
            <a:r>
              <a:rPr lang="en-CA" sz="1774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774" smtClean="0">
                <a:solidFill>
                  <a:srgbClr val="000000"/>
                </a:solidFill>
                <a:latin typeface="Times New Roman"/>
              </a:rPr>
            </a:br>
            <a:r>
              <a:rPr lang="en-CA" sz="1774" smtClean="0">
                <a:solidFill>
                  <a:srgbClr val="000000"/>
                </a:solidFill>
                <a:latin typeface="Courier New"/>
                <a:cs typeface="Courier New"/>
              </a:rPr>
              <a:t>var vValue = (vVote == 'positive') ? 1 : 0;</a:t>
            </a:r>
            <a:r>
              <a:rPr lang="en-CA" sz="1774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774" smtClean="0">
                <a:solidFill>
                  <a:srgbClr val="000000"/>
                </a:solidFill>
                <a:latin typeface="Times New Roman"/>
              </a:rPr>
            </a:br>
            <a:r>
              <a:rPr lang="en-CA" sz="1774" smtClean="0">
                <a:solidFill>
                  <a:srgbClr val="000000"/>
                </a:solidFill>
                <a:latin typeface="Courier New"/>
                <a:cs typeface="Courier New"/>
              </a:rPr>
              <a:t>if (vVote) {</a:t>
            </a:r>
          </a:p>
          <a:p>
            <a:pPr>
              <a:lnSpc>
                <a:spcPts val="2130"/>
              </a:lnSpc>
            </a:pPr>
            <a:endParaRPr lang="en-CA" sz="1774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2120900" y="4508500"/>
            <a:ext cx="8559800" cy="622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100"/>
              </a:lnSpc>
            </a:pPr>
            <a:r>
              <a:rPr lang="en-CA" sz="1774" smtClean="0">
                <a:solidFill>
                  <a:srgbClr val="000000"/>
                </a:solidFill>
                <a:latin typeface="Courier New"/>
                <a:cs typeface="Courier New"/>
              </a:rPr>
              <a:t>alert ('thanks for the useful ' + vVote +</a:t>
            </a:r>
            <a:r>
              <a:rPr lang="en-CA" sz="1774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774" smtClean="0">
                <a:solidFill>
                  <a:srgbClr val="000000"/>
                </a:solidFill>
                <a:latin typeface="Times New Roman"/>
              </a:rPr>
            </a:br>
            <a:r>
              <a:rPr lang="en-CA" sz="1774" smtClean="0">
                <a:solidFill>
                  <a:srgbClr val="000000"/>
                </a:solidFill>
                <a:latin typeface="Courier New"/>
                <a:cs typeface="Courier New"/>
              </a:rPr>
              <a:t>' feedback!');</a:t>
            </a:r>
          </a:p>
          <a:p>
            <a:pPr>
              <a:lnSpc>
                <a:spcPts val="2100"/>
              </a:lnSpc>
            </a:pPr>
            <a:endParaRPr lang="en-CA" sz="1774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2120900" y="5041900"/>
            <a:ext cx="8559800" cy="317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100"/>
              </a:lnSpc>
            </a:pPr>
            <a:r>
              <a:rPr lang="en-CA" sz="1774" smtClean="0">
                <a:solidFill>
                  <a:srgbClr val="000000"/>
                </a:solidFill>
                <a:latin typeface="Courier New"/>
                <a:cs typeface="Courier New"/>
              </a:rPr>
              <a:t>_gaq.push (['_trackEvent', 'feedback',</a:t>
            </a:r>
          </a:p>
          <a:p>
            <a:pPr>
              <a:lnSpc>
                <a:spcPts val="2100"/>
              </a:lnSpc>
            </a:pPr>
            <a:endParaRPr lang="en-CA" sz="1774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2120900" y="5308600"/>
            <a:ext cx="8559800" cy="635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CA" sz="1774" smtClean="0">
                <a:solidFill>
                  <a:srgbClr val="000000"/>
                </a:solidFill>
                <a:latin typeface="Courier New"/>
                <a:cs typeface="Courier New"/>
              </a:rPr>
              <a:t>'indication of page interest given', vVote,</a:t>
            </a:r>
            <a:r>
              <a:rPr lang="en-CA" sz="1774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774" smtClean="0">
                <a:solidFill>
                  <a:srgbClr val="000000"/>
                </a:solidFill>
                <a:latin typeface="Times New Roman"/>
              </a:rPr>
            </a:br>
            <a:r>
              <a:rPr lang="en-CA" sz="1774" smtClean="0">
                <a:solidFill>
                  <a:srgbClr val="000000"/>
                </a:solidFill>
                <a:latin typeface="Courier New"/>
                <a:cs typeface="Courier New"/>
              </a:rPr>
              <a:t>vValue, 0]);</a:t>
            </a:r>
          </a:p>
          <a:p>
            <a:pPr>
              <a:lnSpc>
                <a:spcPts val="2200"/>
              </a:lnSpc>
            </a:pPr>
            <a:endParaRPr lang="en-CA" sz="1774">
              <a:solidFill>
                <a:srgbClr val="000000"/>
              </a:solidFill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1714500" y="5880100"/>
            <a:ext cx="8966200" cy="317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980"/>
              </a:lnSpc>
            </a:pPr>
            <a:r>
              <a:rPr lang="en-CA" sz="1774" smtClean="0">
                <a:solidFill>
                  <a:srgbClr val="000000"/>
                </a:solidFill>
                <a:latin typeface="Courier New"/>
                <a:cs typeface="Courier New"/>
              </a:rPr>
              <a:t>}</a:t>
            </a:r>
          </a:p>
          <a:p>
            <a:pPr>
              <a:lnSpc>
                <a:spcPts val="1980"/>
              </a:lnSpc>
            </a:pPr>
            <a:endParaRPr lang="en-CA" sz="1774">
              <a:solidFill>
                <a:srgbClr val="000000"/>
              </a:solidFill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1308100" y="6146800"/>
            <a:ext cx="9372600" cy="317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10"/>
              </a:lnSpc>
            </a:pPr>
            <a:r>
              <a:rPr lang="en-CA" sz="1774" smtClean="0">
                <a:solidFill>
                  <a:srgbClr val="000000"/>
                </a:solidFill>
                <a:latin typeface="Courier New"/>
                <a:cs typeface="Courier New"/>
              </a:rPr>
              <a:t>"&gt;</a:t>
            </a:r>
          </a:p>
          <a:p>
            <a:pPr>
              <a:lnSpc>
                <a:spcPts val="2010"/>
              </a:lnSpc>
            </a:pPr>
            <a:endParaRPr lang="en-CA" sz="1774">
              <a:solidFill>
                <a:srgbClr val="000000"/>
              </a:solidFill>
            </a:endParaRPr>
          </a:p>
        </p:txBody>
      </p:sp>
      <p:sp>
        <p:nvSpPr>
          <p:cNvPr id="12" name="TextBox 12"/>
          <p:cNvSpPr txBox="1"/>
          <p:nvPr/>
        </p:nvSpPr>
        <p:spPr>
          <a:xfrm>
            <a:off x="1320800" y="7061200"/>
            <a:ext cx="9359900" cy="203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123" spc="-10" smtClean="0">
                <a:solidFill>
                  <a:srgbClr val="000000"/>
                </a:solidFill>
                <a:latin typeface="Arial"/>
                <a:cs typeface="Arial"/>
              </a:rPr>
              <a:t>http://googleanalytics.netskills.biz/cgi-bin/generic?instanceID=1</a:t>
            </a:r>
          </a:p>
          <a:p>
            <a:pPr>
              <a:lnSpc>
                <a:spcPts val="1380"/>
              </a:lnSpc>
            </a:pPr>
            <a:endParaRPr lang="en-CA" sz="1182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9484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680700" cy="7543800"/>
          </a:xfrm>
          <a:prstGeom prst="rect">
            <a:avLst/>
          </a:prstGeom>
        </p:spPr>
      </p:pic>
      <p:sp>
        <p:nvSpPr>
          <p:cNvPr id="4" name="TextBox 2"/>
          <p:cNvSpPr txBox="1"/>
          <p:nvPr/>
        </p:nvSpPr>
        <p:spPr>
          <a:xfrm>
            <a:off x="1333500" y="469900"/>
            <a:ext cx="9347200" cy="203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100" spc="-10" smtClean="0">
                <a:solidFill>
                  <a:srgbClr val="3A0E56"/>
                </a:solidFill>
                <a:latin typeface="Arial"/>
                <a:cs typeface="Arial"/>
              </a:rPr>
              <a:t>Getting the most from your Google Analytics</a:t>
            </a:r>
          </a:p>
          <a:p>
            <a:pPr>
              <a:lnSpc>
                <a:spcPts val="1380"/>
              </a:lnSpc>
            </a:pPr>
            <a:endParaRPr lang="en-CA" sz="1182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308100" y="1435100"/>
            <a:ext cx="9372600" cy="647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910"/>
              </a:lnSpc>
            </a:pPr>
            <a:r>
              <a:rPr lang="en-CA" sz="3172" b="1" spc="-20" smtClean="0">
                <a:solidFill>
                  <a:srgbClr val="4D1C65"/>
                </a:solidFill>
                <a:latin typeface="Arial Bold"/>
                <a:cs typeface="Arial Bold"/>
              </a:rPr>
              <a:t>Event tracking report</a:t>
            </a:r>
          </a:p>
          <a:p>
            <a:pPr>
              <a:lnSpc>
                <a:spcPts val="3910"/>
              </a:lnSpc>
            </a:pPr>
            <a:endParaRPr lang="en-CA" sz="3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3668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680700" cy="7543800"/>
          </a:xfrm>
          <a:prstGeom prst="rect">
            <a:avLst/>
          </a:prstGeom>
        </p:spPr>
      </p:pic>
      <p:sp>
        <p:nvSpPr>
          <p:cNvPr id="12" name="TextBox 2"/>
          <p:cNvSpPr txBox="1"/>
          <p:nvPr/>
        </p:nvSpPr>
        <p:spPr>
          <a:xfrm>
            <a:off x="1333500" y="469900"/>
            <a:ext cx="9347200" cy="203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100" spc="-10" smtClean="0">
                <a:solidFill>
                  <a:srgbClr val="3A0E56"/>
                </a:solidFill>
                <a:latin typeface="Arial"/>
                <a:cs typeface="Arial"/>
              </a:rPr>
              <a:t>Getting the most from your Google Analytics</a:t>
            </a:r>
          </a:p>
          <a:p>
            <a:pPr>
              <a:lnSpc>
                <a:spcPts val="1380"/>
              </a:lnSpc>
            </a:pPr>
            <a:endParaRPr lang="en-CA" sz="1182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308100" y="1435100"/>
            <a:ext cx="9372600" cy="647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910"/>
              </a:lnSpc>
            </a:pPr>
            <a:r>
              <a:rPr lang="en-CA" sz="3172" b="1" spc="-20" smtClean="0">
                <a:solidFill>
                  <a:srgbClr val="4D1C65"/>
                </a:solidFill>
                <a:latin typeface="Arial Bold"/>
                <a:cs typeface="Arial Bold"/>
              </a:rPr>
              <a:t>Custom variables</a:t>
            </a:r>
          </a:p>
          <a:p>
            <a:pPr>
              <a:lnSpc>
                <a:spcPts val="3910"/>
              </a:lnSpc>
            </a:pPr>
            <a:endParaRPr lang="en-CA" sz="340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308100" y="2540000"/>
            <a:ext cx="9372600" cy="698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930"/>
              </a:lnSpc>
            </a:pPr>
            <a:r>
              <a:rPr lang="en-CA" sz="3506" spc="-10" smtClean="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337" spc="-10" smtClean="0">
                <a:solidFill>
                  <a:srgbClr val="4D1C65"/>
                </a:solidFill>
                <a:latin typeface="Arial"/>
                <a:cs typeface="Arial"/>
              </a:rPr>
              <a:t> You can set up a variety of custom variables to track user</a:t>
            </a:r>
          </a:p>
          <a:p>
            <a:pPr>
              <a:lnSpc>
                <a:spcPts val="2930"/>
              </a:lnSpc>
            </a:pPr>
            <a:endParaRPr lang="en-CA" sz="2534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689100" y="2908300"/>
            <a:ext cx="8991600" cy="469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650"/>
              </a:lnSpc>
            </a:pPr>
            <a:r>
              <a:rPr lang="en-CA" sz="2337" spc="-10" smtClean="0">
                <a:solidFill>
                  <a:srgbClr val="4D1C65"/>
                </a:solidFill>
                <a:latin typeface="Arial"/>
                <a:cs typeface="Arial"/>
              </a:rPr>
              <a:t>activity for your site, managed by your own JavaScript using:</a:t>
            </a:r>
          </a:p>
          <a:p>
            <a:pPr>
              <a:lnSpc>
                <a:spcPts val="2650"/>
              </a:lnSpc>
            </a:pPr>
            <a:endParaRPr lang="en-CA" sz="2513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689100" y="3390900"/>
            <a:ext cx="8991600" cy="317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100"/>
              </a:lnSpc>
            </a:pPr>
            <a:r>
              <a:rPr lang="en-CA" sz="1774" smtClean="0">
                <a:solidFill>
                  <a:srgbClr val="000000"/>
                </a:solidFill>
                <a:latin typeface="Courier New"/>
                <a:cs typeface="Courier New"/>
              </a:rPr>
              <a:t>_setCustomVar (index, name, value, opt_scope)</a:t>
            </a:r>
          </a:p>
          <a:p>
            <a:pPr>
              <a:lnSpc>
                <a:spcPts val="2100"/>
              </a:lnSpc>
            </a:pPr>
            <a:endParaRPr lang="en-CA" sz="1774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689100" y="3835400"/>
            <a:ext cx="8991600" cy="495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700"/>
              </a:lnSpc>
            </a:pPr>
            <a:r>
              <a:rPr lang="en-CA" sz="1274" b="1" spc="-10" smtClean="0">
                <a:solidFill>
                  <a:srgbClr val="000000"/>
                </a:solidFill>
                <a:latin typeface="Arial Bold"/>
                <a:cs typeface="Arial Bold"/>
              </a:rPr>
              <a:t>index</a:t>
            </a:r>
            <a:r>
              <a:rPr lang="en-CA" sz="1264" spc="-10" smtClean="0">
                <a:solidFill>
                  <a:srgbClr val="000000"/>
                </a:solidFill>
                <a:latin typeface="Arial"/>
                <a:cs typeface="Arial"/>
              </a:rPr>
              <a:t>—the slot for the custom variable (required), this is a number whose value can range from 1 - 5, inclusive—</a:t>
            </a:r>
            <a:r>
              <a:rPr lang="en-CA" sz="133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330" smtClean="0">
                <a:solidFill>
                  <a:srgbClr val="000000"/>
                </a:solidFill>
                <a:latin typeface="Times New Roman"/>
              </a:rPr>
            </a:br>
            <a:r>
              <a:rPr lang="en-CA" sz="1264" spc="-10" smtClean="0">
                <a:solidFill>
                  <a:srgbClr val="000000"/>
                </a:solidFill>
                <a:latin typeface="Arial"/>
                <a:cs typeface="Arial"/>
              </a:rPr>
              <a:t>a custom variable should be placed in one slot only and not be re-used across different slots</a:t>
            </a:r>
          </a:p>
          <a:p>
            <a:pPr>
              <a:lnSpc>
                <a:spcPts val="1700"/>
              </a:lnSpc>
            </a:pPr>
            <a:endParaRPr lang="en-CA" sz="1330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1689100" y="4305300"/>
            <a:ext cx="8991600" cy="508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CA" sz="1274" b="1" spc="-10" smtClean="0">
                <a:solidFill>
                  <a:srgbClr val="000000"/>
                </a:solidFill>
                <a:latin typeface="Arial Bold"/>
                <a:cs typeface="Arial Bold"/>
              </a:rPr>
              <a:t>name</a:t>
            </a:r>
            <a:r>
              <a:rPr lang="en-CA" sz="1264" spc="-10" smtClean="0">
                <a:solidFill>
                  <a:srgbClr val="000000"/>
                </a:solidFill>
                <a:latin typeface="Arial"/>
                <a:cs typeface="Arial"/>
              </a:rPr>
              <a:t>—the name for the custom variable (required), this is a string that identifies the custom variable and</a:t>
            </a:r>
            <a:r>
              <a:rPr lang="en-CA" sz="133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330" smtClean="0">
                <a:solidFill>
                  <a:srgbClr val="000000"/>
                </a:solidFill>
                <a:latin typeface="Times New Roman"/>
              </a:rPr>
            </a:br>
            <a:r>
              <a:rPr lang="en-CA" sz="1264" spc="-10" smtClean="0">
                <a:solidFill>
                  <a:srgbClr val="000000"/>
                </a:solidFill>
                <a:latin typeface="Arial"/>
                <a:cs typeface="Arial"/>
              </a:rPr>
              <a:t>appears in the top-level Custom Variables report</a:t>
            </a:r>
          </a:p>
          <a:p>
            <a:pPr>
              <a:lnSpc>
                <a:spcPts val="1800"/>
              </a:lnSpc>
            </a:pPr>
            <a:endParaRPr lang="en-CA" sz="1330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1689100" y="4800600"/>
            <a:ext cx="8991600" cy="711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750"/>
              </a:lnSpc>
            </a:pPr>
            <a:r>
              <a:rPr lang="en-CA" sz="1274" b="1" spc="-10" smtClean="0">
                <a:solidFill>
                  <a:srgbClr val="000000"/>
                </a:solidFill>
                <a:latin typeface="Arial Bold"/>
                <a:cs typeface="Arial Bold"/>
              </a:rPr>
              <a:t>value</a:t>
            </a:r>
            <a:r>
              <a:rPr lang="en-CA" sz="1264" spc="-10" smtClean="0">
                <a:solidFill>
                  <a:srgbClr val="000000"/>
                </a:solidFill>
                <a:latin typeface="Arial"/>
                <a:cs typeface="Arial"/>
              </a:rPr>
              <a:t>—the value for the custom variable (required), this is a string that is paired with the name, you can pair a</a:t>
            </a:r>
            <a:r>
              <a:rPr lang="en-CA" sz="133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330" smtClean="0">
                <a:solidFill>
                  <a:srgbClr val="000000"/>
                </a:solidFill>
                <a:latin typeface="Times New Roman"/>
              </a:rPr>
            </a:br>
            <a:r>
              <a:rPr lang="en-CA" sz="1264" spc="-10" smtClean="0">
                <a:solidFill>
                  <a:srgbClr val="000000"/>
                </a:solidFill>
                <a:latin typeface="Arial"/>
                <a:cs typeface="Arial"/>
              </a:rPr>
              <a:t>number of values with a custom variable name—typically, you will have two or more values for a given name, for</a:t>
            </a:r>
            <a:r>
              <a:rPr lang="en-CA" sz="133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330" smtClean="0">
                <a:solidFill>
                  <a:srgbClr val="000000"/>
                </a:solidFill>
                <a:latin typeface="Times New Roman"/>
              </a:rPr>
            </a:br>
            <a:r>
              <a:rPr lang="en-CA" sz="1264" spc="-10" smtClean="0">
                <a:solidFill>
                  <a:srgbClr val="000000"/>
                </a:solidFill>
                <a:latin typeface="Arial"/>
                <a:cs typeface="Arial"/>
              </a:rPr>
              <a:t>example, you might define a custom variable name gender and supply male and female as two possible values</a:t>
            </a:r>
          </a:p>
          <a:p>
            <a:pPr>
              <a:lnSpc>
                <a:spcPts val="1750"/>
              </a:lnSpc>
            </a:pPr>
            <a:endParaRPr lang="en-CA" sz="1330">
              <a:solidFill>
                <a:srgbClr val="000000"/>
              </a:solidFill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1689100" y="5511800"/>
            <a:ext cx="8991600" cy="711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750"/>
              </a:lnSpc>
            </a:pPr>
            <a:r>
              <a:rPr lang="en-CA" sz="1274" b="1" spc="-10" smtClean="0">
                <a:solidFill>
                  <a:srgbClr val="000000"/>
                </a:solidFill>
                <a:latin typeface="Arial Bold"/>
                <a:cs typeface="Arial Bold"/>
              </a:rPr>
              <a:t>opt_scope</a:t>
            </a:r>
            <a:r>
              <a:rPr lang="en-CA" sz="1264" spc="-10" smtClean="0">
                <a:solidFill>
                  <a:srgbClr val="000000"/>
                </a:solidFill>
                <a:latin typeface="Arial"/>
                <a:cs typeface="Arial"/>
              </a:rPr>
              <a:t>—the scope for the custom variable (optional), the scope defines the level of user engagement with</a:t>
            </a:r>
            <a:r>
              <a:rPr lang="en-CA" sz="133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330" smtClean="0">
                <a:solidFill>
                  <a:srgbClr val="000000"/>
                </a:solidFill>
                <a:latin typeface="Times New Roman"/>
              </a:rPr>
            </a:br>
            <a:r>
              <a:rPr lang="en-CA" sz="1264" spc="-10" smtClean="0">
                <a:solidFill>
                  <a:srgbClr val="000000"/>
                </a:solidFill>
                <a:latin typeface="Arial"/>
                <a:cs typeface="Arial"/>
              </a:rPr>
              <a:t>your site—it is a number whose possible values are 1 (visitor-level), 2 (session-level), or 3 (page-level) and when</a:t>
            </a:r>
            <a:r>
              <a:rPr lang="en-CA" sz="133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330" smtClean="0">
                <a:solidFill>
                  <a:srgbClr val="000000"/>
                </a:solidFill>
                <a:latin typeface="Times New Roman"/>
              </a:rPr>
            </a:br>
            <a:r>
              <a:rPr lang="en-CA" sz="1264" spc="-10" smtClean="0">
                <a:solidFill>
                  <a:srgbClr val="000000"/>
                </a:solidFill>
                <a:latin typeface="Arial"/>
                <a:cs typeface="Arial"/>
              </a:rPr>
              <a:t>left undefined, the custom variable scope defaults to page-level interaction</a:t>
            </a:r>
          </a:p>
          <a:p>
            <a:pPr>
              <a:lnSpc>
                <a:spcPts val="1750"/>
              </a:lnSpc>
            </a:pPr>
            <a:endParaRPr lang="en-CA" sz="1330">
              <a:solidFill>
                <a:srgbClr val="000000"/>
              </a:solidFill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1320800" y="7061200"/>
            <a:ext cx="9359900" cy="203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123" spc="-10" smtClean="0">
                <a:solidFill>
                  <a:srgbClr val="000000"/>
                </a:solidFill>
                <a:latin typeface="Arial"/>
                <a:cs typeface="Arial"/>
              </a:rPr>
              <a:t>https://developers.google.com/analytics/devguides/collection/gajs/gaTrackingCustomVariables</a:t>
            </a:r>
          </a:p>
          <a:p>
            <a:pPr>
              <a:lnSpc>
                <a:spcPts val="1380"/>
              </a:lnSpc>
            </a:pPr>
            <a:endParaRPr lang="en-CA" sz="1182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3440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680700" cy="7543800"/>
          </a:xfrm>
          <a:prstGeom prst="rect">
            <a:avLst/>
          </a:prstGeom>
        </p:spPr>
      </p:pic>
      <p:sp>
        <p:nvSpPr>
          <p:cNvPr id="18" name="TextBox 2"/>
          <p:cNvSpPr txBox="1"/>
          <p:nvPr/>
        </p:nvSpPr>
        <p:spPr>
          <a:xfrm>
            <a:off x="1333500" y="469900"/>
            <a:ext cx="9347200" cy="203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100" spc="-10" smtClean="0">
                <a:solidFill>
                  <a:srgbClr val="3A0E56"/>
                </a:solidFill>
                <a:latin typeface="Arial"/>
                <a:cs typeface="Arial"/>
              </a:rPr>
              <a:t>Getting the most from your Google Analytics</a:t>
            </a:r>
          </a:p>
          <a:p>
            <a:pPr>
              <a:lnSpc>
                <a:spcPts val="1380"/>
              </a:lnSpc>
            </a:pPr>
            <a:endParaRPr lang="en-CA" sz="1182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308100" y="1435100"/>
            <a:ext cx="9372600" cy="647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910"/>
              </a:lnSpc>
            </a:pPr>
            <a:r>
              <a:rPr lang="en-CA" sz="3172" b="1" spc="-20" smtClean="0">
                <a:solidFill>
                  <a:srgbClr val="4D1C65"/>
                </a:solidFill>
                <a:latin typeface="Arial Bold"/>
                <a:cs typeface="Arial Bold"/>
              </a:rPr>
              <a:t>Custom variables example</a:t>
            </a:r>
          </a:p>
          <a:p>
            <a:pPr>
              <a:lnSpc>
                <a:spcPts val="3910"/>
              </a:lnSpc>
            </a:pPr>
            <a:endParaRPr lang="en-CA" sz="340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308100" y="3124200"/>
            <a:ext cx="9372600" cy="977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00"/>
              </a:lnSpc>
              <a:tabLst>
                <a:tab pos="381000" algn="l"/>
              </a:tabLst>
            </a:pPr>
            <a:r>
              <a:rPr lang="en-CA" sz="3506" spc="-10" smtClean="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337" spc="-10" smtClean="0">
                <a:solidFill>
                  <a:srgbClr val="4D1C65"/>
                </a:solidFill>
                <a:latin typeface="Arial"/>
                <a:cs typeface="Arial"/>
              </a:rPr>
              <a:t> Record logged in user ID, if a visitor has logged in, and</a:t>
            </a:r>
            <a:r>
              <a:rPr lang="en-CA" sz="2513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513" smtClean="0">
                <a:solidFill>
                  <a:srgbClr val="000000"/>
                </a:solidFill>
                <a:latin typeface="Times New Roman"/>
              </a:rPr>
            </a:br>
            <a:r>
              <a:rPr lang="en-CA" sz="2337" spc="-10" smtClean="0">
                <a:solidFill>
                  <a:srgbClr val="4D1C65"/>
                </a:solidFill>
                <a:latin typeface="Arial"/>
                <a:cs typeface="Arial"/>
              </a:rPr>
              <a:t>	review logins over a period of time</a:t>
            </a:r>
          </a:p>
          <a:p>
            <a:pPr>
              <a:lnSpc>
                <a:spcPts val="2700"/>
              </a:lnSpc>
            </a:pPr>
            <a:endParaRPr lang="en-CA" sz="2513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308100" y="3860800"/>
            <a:ext cx="406400" cy="2921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95"/>
              </a:lnSpc>
            </a:pPr>
            <a:r>
              <a:rPr lang="en-CA" sz="1626" smtClean="0">
                <a:solidFill>
                  <a:srgbClr val="000000"/>
                </a:solidFill>
                <a:latin typeface="Courier New"/>
                <a:cs typeface="Courier New"/>
              </a:rPr>
              <a:t>!</a:t>
            </a:r>
          </a:p>
          <a:p>
            <a:pPr>
              <a:lnSpc>
                <a:spcPts val="1895"/>
              </a:lnSpc>
            </a:pPr>
            <a:endParaRPr lang="en-CA" sz="1626" smtClean="0">
              <a:solidFill>
                <a:srgbClr val="000000"/>
              </a:solidFill>
              <a:latin typeface="Courier New"/>
              <a:cs typeface="Courier New"/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739900" y="3860800"/>
            <a:ext cx="4127500" cy="2921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95"/>
              </a:lnSpc>
            </a:pPr>
            <a:r>
              <a:rPr lang="en-CA" sz="1626" smtClean="0">
                <a:solidFill>
                  <a:srgbClr val="000000"/>
                </a:solidFill>
                <a:latin typeface="Courier New"/>
                <a:cs typeface="Courier New"/>
              </a:rPr>
              <a:t>&lt;script type="text/JavaScript"&gt;</a:t>
            </a:r>
          </a:p>
          <a:p>
            <a:pPr>
              <a:lnSpc>
                <a:spcPts val="1895"/>
              </a:lnSpc>
            </a:pPr>
            <a:endParaRPr lang="en-CA" sz="1626" smtClean="0">
              <a:solidFill>
                <a:srgbClr val="000000"/>
              </a:solidFill>
              <a:latin typeface="Courier New"/>
              <a:cs typeface="Courier New"/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308100" y="4165600"/>
            <a:ext cx="393700" cy="279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95"/>
              </a:lnSpc>
            </a:pPr>
            <a:r>
              <a:rPr lang="en-CA" sz="1626" smtClean="0">
                <a:solidFill>
                  <a:srgbClr val="000000"/>
                </a:solidFill>
                <a:latin typeface="Courier New"/>
                <a:cs typeface="Courier New"/>
              </a:rPr>
              <a:t>!</a:t>
            </a:r>
          </a:p>
          <a:p>
            <a:pPr>
              <a:lnSpc>
                <a:spcPts val="1895"/>
              </a:lnSpc>
            </a:pPr>
            <a:endParaRPr lang="en-CA" sz="1626" smtClean="0">
              <a:solidFill>
                <a:srgbClr val="000000"/>
              </a:solidFill>
              <a:latin typeface="Courier New"/>
              <a:cs typeface="Courier New"/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1739900" y="4165600"/>
            <a:ext cx="2997200" cy="279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95"/>
              </a:lnSpc>
            </a:pPr>
            <a:r>
              <a:rPr lang="en-CA" sz="1626" smtClean="0">
                <a:solidFill>
                  <a:srgbClr val="000000"/>
                </a:solidFill>
                <a:latin typeface="Courier New"/>
                <a:cs typeface="Courier New"/>
              </a:rPr>
              <a:t>var _gaq = _gaq || [];</a:t>
            </a:r>
          </a:p>
          <a:p>
            <a:pPr>
              <a:lnSpc>
                <a:spcPts val="1895"/>
              </a:lnSpc>
            </a:pPr>
            <a:endParaRPr lang="en-CA" sz="1626" smtClean="0">
              <a:solidFill>
                <a:srgbClr val="000000"/>
              </a:solidFill>
              <a:latin typeface="Courier New"/>
              <a:cs typeface="Courier New"/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1308100" y="4457700"/>
            <a:ext cx="406400" cy="2921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95"/>
              </a:lnSpc>
            </a:pPr>
            <a:r>
              <a:rPr lang="en-CA" sz="1626" smtClean="0">
                <a:solidFill>
                  <a:srgbClr val="000000"/>
                </a:solidFill>
                <a:latin typeface="Courier New"/>
                <a:cs typeface="Courier New"/>
              </a:rPr>
              <a:t>!</a:t>
            </a:r>
          </a:p>
          <a:p>
            <a:pPr>
              <a:lnSpc>
                <a:spcPts val="1895"/>
              </a:lnSpc>
            </a:pPr>
            <a:endParaRPr lang="en-CA" sz="1626" smtClean="0">
              <a:solidFill>
                <a:srgbClr val="000000"/>
              </a:solidFill>
              <a:latin typeface="Courier New"/>
              <a:cs typeface="Courier New"/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1739900" y="4457700"/>
            <a:ext cx="5981700" cy="2921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95"/>
              </a:lnSpc>
            </a:pPr>
            <a:r>
              <a:rPr lang="en-CA" sz="1626" smtClean="0">
                <a:solidFill>
                  <a:srgbClr val="000000"/>
                </a:solidFill>
                <a:latin typeface="Courier New"/>
                <a:cs typeface="Courier New"/>
              </a:rPr>
              <a:t>_gaq.push (['_setAccount', 'UA-11066040-24']);</a:t>
            </a:r>
          </a:p>
          <a:p>
            <a:pPr>
              <a:lnSpc>
                <a:spcPts val="1895"/>
              </a:lnSpc>
            </a:pPr>
            <a:endParaRPr lang="en-CA" sz="1626" smtClean="0">
              <a:solidFill>
                <a:srgbClr val="000000"/>
              </a:solidFill>
              <a:latin typeface="Courier New"/>
              <a:cs typeface="Courier New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1308100" y="4762500"/>
            <a:ext cx="393700" cy="279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95"/>
              </a:lnSpc>
            </a:pPr>
            <a:r>
              <a:rPr lang="en-CA" sz="1626" smtClean="0">
                <a:solidFill>
                  <a:srgbClr val="000000"/>
                </a:solidFill>
                <a:latin typeface="Courier New"/>
                <a:cs typeface="Courier New"/>
              </a:rPr>
              <a:t>!</a:t>
            </a:r>
          </a:p>
          <a:p>
            <a:pPr>
              <a:lnSpc>
                <a:spcPts val="1895"/>
              </a:lnSpc>
            </a:pPr>
            <a:endParaRPr lang="en-CA" sz="1626" smtClean="0">
              <a:solidFill>
                <a:srgbClr val="000000"/>
              </a:solidFill>
              <a:latin typeface="Courier New"/>
              <a:cs typeface="Courier New"/>
            </a:endParaRPr>
          </a:p>
        </p:txBody>
      </p:sp>
      <p:sp>
        <p:nvSpPr>
          <p:cNvPr id="12" name="TextBox 12"/>
          <p:cNvSpPr txBox="1"/>
          <p:nvPr/>
        </p:nvSpPr>
        <p:spPr>
          <a:xfrm>
            <a:off x="1739900" y="4762500"/>
            <a:ext cx="7213600" cy="279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95"/>
              </a:lnSpc>
            </a:pPr>
            <a:r>
              <a:rPr lang="en-CA" sz="1626" smtClean="0">
                <a:solidFill>
                  <a:srgbClr val="000000"/>
                </a:solidFill>
                <a:latin typeface="Courier New"/>
                <a:cs typeface="Courier New"/>
              </a:rPr>
              <a:t>_gaq.push (['_setCustomVar', 5, 'visitorUserID', 5, 1]);</a:t>
            </a:r>
          </a:p>
          <a:p>
            <a:pPr>
              <a:lnSpc>
                <a:spcPts val="1895"/>
              </a:lnSpc>
            </a:pPr>
            <a:endParaRPr lang="en-CA" sz="1626" smtClean="0">
              <a:solidFill>
                <a:srgbClr val="000000"/>
              </a:solidFill>
              <a:latin typeface="Courier New"/>
              <a:cs typeface="Courier New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1308100" y="5054600"/>
            <a:ext cx="406400" cy="2921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95"/>
              </a:lnSpc>
            </a:pPr>
            <a:r>
              <a:rPr lang="en-CA" sz="1626" smtClean="0">
                <a:solidFill>
                  <a:srgbClr val="000000"/>
                </a:solidFill>
                <a:latin typeface="Courier New"/>
                <a:cs typeface="Courier New"/>
              </a:rPr>
              <a:t>!</a:t>
            </a:r>
          </a:p>
          <a:p>
            <a:pPr>
              <a:lnSpc>
                <a:spcPts val="1895"/>
              </a:lnSpc>
            </a:pPr>
            <a:endParaRPr lang="en-CA" sz="1626" smtClean="0">
              <a:solidFill>
                <a:srgbClr val="000000"/>
              </a:solidFill>
              <a:latin typeface="Courier New"/>
              <a:cs typeface="Courier New"/>
            </a:endParaRPr>
          </a:p>
        </p:txBody>
      </p:sp>
      <p:sp>
        <p:nvSpPr>
          <p:cNvPr id="14" name="TextBox 14"/>
          <p:cNvSpPr txBox="1"/>
          <p:nvPr/>
        </p:nvSpPr>
        <p:spPr>
          <a:xfrm>
            <a:off x="1739900" y="5054600"/>
            <a:ext cx="4127500" cy="2921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95"/>
              </a:lnSpc>
            </a:pPr>
            <a:r>
              <a:rPr lang="en-CA" sz="1626" smtClean="0">
                <a:solidFill>
                  <a:srgbClr val="000000"/>
                </a:solidFill>
                <a:latin typeface="Courier New"/>
                <a:cs typeface="Courier New"/>
              </a:rPr>
              <a:t>_gaq.push (['_trackPageview']);</a:t>
            </a:r>
          </a:p>
          <a:p>
            <a:pPr>
              <a:lnSpc>
                <a:spcPts val="1895"/>
              </a:lnSpc>
            </a:pPr>
            <a:endParaRPr lang="en-CA" sz="1626" smtClean="0">
              <a:solidFill>
                <a:srgbClr val="000000"/>
              </a:solidFill>
              <a:latin typeface="Courier New"/>
              <a:cs typeface="Courier New"/>
            </a:endParaRPr>
          </a:p>
        </p:txBody>
      </p:sp>
      <p:sp>
        <p:nvSpPr>
          <p:cNvPr id="15" name="TextBox 15"/>
          <p:cNvSpPr txBox="1"/>
          <p:nvPr/>
        </p:nvSpPr>
        <p:spPr>
          <a:xfrm>
            <a:off x="1308100" y="5359400"/>
            <a:ext cx="419100" cy="304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95"/>
              </a:lnSpc>
            </a:pPr>
            <a:r>
              <a:rPr lang="en-CA" sz="1626" smtClean="0">
                <a:solidFill>
                  <a:srgbClr val="000000"/>
                </a:solidFill>
                <a:latin typeface="Courier New"/>
                <a:cs typeface="Courier New"/>
              </a:rPr>
              <a:t>!</a:t>
            </a:r>
          </a:p>
          <a:p>
            <a:pPr>
              <a:lnSpc>
                <a:spcPts val="1895"/>
              </a:lnSpc>
            </a:pPr>
            <a:endParaRPr lang="en-CA" sz="1626" smtClean="0">
              <a:solidFill>
                <a:srgbClr val="000000"/>
              </a:solidFill>
              <a:latin typeface="Courier New"/>
              <a:cs typeface="Courier New"/>
            </a:endParaRPr>
          </a:p>
        </p:txBody>
      </p:sp>
      <p:sp>
        <p:nvSpPr>
          <p:cNvPr id="16" name="TextBox 16"/>
          <p:cNvSpPr txBox="1"/>
          <p:nvPr/>
        </p:nvSpPr>
        <p:spPr>
          <a:xfrm>
            <a:off x="1739900" y="5359400"/>
            <a:ext cx="1409700" cy="304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95"/>
              </a:lnSpc>
            </a:pPr>
            <a:r>
              <a:rPr lang="en-CA" sz="1626" smtClean="0">
                <a:solidFill>
                  <a:srgbClr val="000000"/>
                </a:solidFill>
                <a:latin typeface="Courier New"/>
                <a:cs typeface="Courier New"/>
              </a:rPr>
              <a:t>&lt;/script&gt;</a:t>
            </a:r>
          </a:p>
          <a:p>
            <a:pPr>
              <a:lnSpc>
                <a:spcPts val="1895"/>
              </a:lnSpc>
            </a:pPr>
            <a:endParaRPr lang="en-CA" sz="1626" smtClean="0">
              <a:solidFill>
                <a:srgbClr val="000000"/>
              </a:solidFill>
              <a:latin typeface="Courier New"/>
              <a:cs typeface="Courier New"/>
            </a:endParaRPr>
          </a:p>
        </p:txBody>
      </p:sp>
      <p:sp>
        <p:nvSpPr>
          <p:cNvPr id="17" name="TextBox 17"/>
          <p:cNvSpPr txBox="1"/>
          <p:nvPr/>
        </p:nvSpPr>
        <p:spPr>
          <a:xfrm>
            <a:off x="1320800" y="7061200"/>
            <a:ext cx="9359900" cy="203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182" smtClean="0">
                <a:solidFill>
                  <a:srgbClr val="000000"/>
                </a:solidFill>
                <a:latin typeface="Arial"/>
                <a:cs typeface="Arial"/>
              </a:rPr>
              <a:t>http://googleanalytics.netskills.biz/</a:t>
            </a:r>
          </a:p>
          <a:p>
            <a:pPr>
              <a:lnSpc>
                <a:spcPts val="1380"/>
              </a:lnSpc>
            </a:pPr>
            <a:endParaRPr lang="en-CA" sz="1182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140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680700" cy="7543800"/>
          </a:xfrm>
          <a:prstGeom prst="rect">
            <a:avLst/>
          </a:prstGeom>
        </p:spPr>
      </p:pic>
      <p:sp>
        <p:nvSpPr>
          <p:cNvPr id="4" name="TextBox 2"/>
          <p:cNvSpPr txBox="1"/>
          <p:nvPr/>
        </p:nvSpPr>
        <p:spPr>
          <a:xfrm>
            <a:off x="1333500" y="469900"/>
            <a:ext cx="9347200" cy="203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100" spc="-10" smtClean="0">
                <a:solidFill>
                  <a:srgbClr val="3A0E56"/>
                </a:solidFill>
                <a:latin typeface="Arial"/>
                <a:cs typeface="Arial"/>
              </a:rPr>
              <a:t>Getting the most from your Google Analytics</a:t>
            </a:r>
          </a:p>
          <a:p>
            <a:pPr>
              <a:lnSpc>
                <a:spcPts val="1380"/>
              </a:lnSpc>
            </a:pPr>
            <a:endParaRPr lang="en-CA" sz="1182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308100" y="1435100"/>
            <a:ext cx="9372600" cy="647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910"/>
              </a:lnSpc>
            </a:pPr>
            <a:r>
              <a:rPr lang="en-CA" sz="3172" b="1" spc="-20" smtClean="0">
                <a:solidFill>
                  <a:srgbClr val="4D1C65"/>
                </a:solidFill>
                <a:latin typeface="Arial Bold"/>
                <a:cs typeface="Arial Bold"/>
              </a:rPr>
              <a:t>Custom variables example</a:t>
            </a:r>
          </a:p>
          <a:p>
            <a:pPr>
              <a:lnSpc>
                <a:spcPts val="3910"/>
              </a:lnSpc>
            </a:pPr>
            <a:endParaRPr lang="en-CA" sz="3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9783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680700" cy="7543800"/>
          </a:xfrm>
          <a:prstGeom prst="rect">
            <a:avLst/>
          </a:prstGeom>
        </p:spPr>
      </p:pic>
      <p:sp>
        <p:nvSpPr>
          <p:cNvPr id="12" name="TextBox 2"/>
          <p:cNvSpPr txBox="1"/>
          <p:nvPr/>
        </p:nvSpPr>
        <p:spPr>
          <a:xfrm>
            <a:off x="1333500" y="469900"/>
            <a:ext cx="9347200" cy="203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100" spc="-10" smtClean="0">
                <a:solidFill>
                  <a:srgbClr val="3A0E56"/>
                </a:solidFill>
                <a:latin typeface="Arial"/>
                <a:cs typeface="Arial"/>
              </a:rPr>
              <a:t>Getting the most from your Google Analytics</a:t>
            </a:r>
          </a:p>
          <a:p>
            <a:pPr>
              <a:lnSpc>
                <a:spcPts val="1380"/>
              </a:lnSpc>
            </a:pPr>
            <a:endParaRPr lang="en-CA" sz="1182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308100" y="1435100"/>
            <a:ext cx="9372600" cy="647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910"/>
              </a:lnSpc>
            </a:pPr>
            <a:r>
              <a:rPr lang="en-CA" sz="3172" b="1" spc="-20" smtClean="0">
                <a:solidFill>
                  <a:srgbClr val="4D1C65"/>
                </a:solidFill>
                <a:latin typeface="Arial Bold"/>
                <a:cs typeface="Arial Bold"/>
              </a:rPr>
              <a:t>Summary</a:t>
            </a:r>
          </a:p>
          <a:p>
            <a:pPr>
              <a:lnSpc>
                <a:spcPts val="3910"/>
              </a:lnSpc>
            </a:pPr>
            <a:endParaRPr lang="en-CA" sz="340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308100" y="2235200"/>
            <a:ext cx="9372600" cy="698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930"/>
              </a:lnSpc>
            </a:pPr>
            <a:r>
              <a:rPr lang="en-CA" sz="3506" spc="-10" smtClean="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337" spc="-10" smtClean="0">
                <a:solidFill>
                  <a:srgbClr val="4D1C65"/>
                </a:solidFill>
                <a:latin typeface="Arial"/>
                <a:cs typeface="Arial"/>
              </a:rPr>
              <a:t> Google Analytics collection API</a:t>
            </a:r>
          </a:p>
          <a:p>
            <a:pPr>
              <a:lnSpc>
                <a:spcPts val="2930"/>
              </a:lnSpc>
            </a:pPr>
            <a:endParaRPr lang="en-CA" sz="2551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308100" y="2641600"/>
            <a:ext cx="9372600" cy="698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930"/>
              </a:lnSpc>
            </a:pPr>
            <a:r>
              <a:rPr lang="en-CA" sz="3506" spc="-10" smtClean="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337" spc="-10" smtClean="0">
                <a:solidFill>
                  <a:srgbClr val="4D1C65"/>
                </a:solidFill>
                <a:latin typeface="Arial"/>
                <a:cs typeface="Arial"/>
              </a:rPr>
              <a:t> ga.js JavaScript file</a:t>
            </a:r>
          </a:p>
          <a:p>
            <a:pPr>
              <a:lnSpc>
                <a:spcPts val="2930"/>
              </a:lnSpc>
            </a:pPr>
            <a:endParaRPr lang="en-CA" sz="2568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308100" y="3048000"/>
            <a:ext cx="9372600" cy="698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930"/>
              </a:lnSpc>
            </a:pPr>
            <a:r>
              <a:rPr lang="en-CA" sz="3506" spc="-10" smtClean="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337" spc="-10" smtClean="0">
                <a:solidFill>
                  <a:srgbClr val="4D1C65"/>
                </a:solidFill>
                <a:latin typeface="Arial"/>
                <a:cs typeface="Arial"/>
              </a:rPr>
              <a:t> Objects and script methods</a:t>
            </a:r>
          </a:p>
          <a:p>
            <a:pPr>
              <a:lnSpc>
                <a:spcPts val="2930"/>
              </a:lnSpc>
            </a:pPr>
            <a:endParaRPr lang="en-CA" sz="2558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308100" y="3441700"/>
            <a:ext cx="9372600" cy="698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930"/>
              </a:lnSpc>
            </a:pPr>
            <a:r>
              <a:rPr lang="en-CA" sz="3506" spc="-10" smtClean="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337" spc="-10" smtClean="0">
                <a:solidFill>
                  <a:srgbClr val="4D1C65"/>
                </a:solidFill>
                <a:latin typeface="Arial"/>
                <a:cs typeface="Arial"/>
              </a:rPr>
              <a:t> Google Analytics cookies</a:t>
            </a:r>
          </a:p>
          <a:p>
            <a:pPr>
              <a:lnSpc>
                <a:spcPts val="2930"/>
              </a:lnSpc>
            </a:pPr>
            <a:endParaRPr lang="en-CA" sz="2561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1308100" y="3835400"/>
            <a:ext cx="9372600" cy="698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060"/>
              </a:lnSpc>
            </a:pPr>
            <a:r>
              <a:rPr lang="en-CA" sz="3506" spc="-10" smtClean="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337" spc="-10" smtClean="0">
                <a:solidFill>
                  <a:srgbClr val="4D1C65"/>
                </a:solidFill>
                <a:latin typeface="Arial"/>
                <a:cs typeface="Arial"/>
              </a:rPr>
              <a:t> The </a:t>
            </a:r>
            <a:r>
              <a:rPr lang="en-CA" sz="2337" i="1" spc="-10" smtClean="0">
                <a:solidFill>
                  <a:srgbClr val="4D1C65"/>
                </a:solidFill>
                <a:latin typeface="Arial Italic"/>
                <a:cs typeface="Arial Italic"/>
              </a:rPr>
              <a:t>_utm.gif</a:t>
            </a:r>
            <a:r>
              <a:rPr lang="en-CA" sz="2337" spc="-10" smtClean="0">
                <a:solidFill>
                  <a:srgbClr val="4D1C65"/>
                </a:solidFill>
                <a:latin typeface="Arial"/>
                <a:cs typeface="Arial"/>
              </a:rPr>
              <a:t> data transfer technique</a:t>
            </a:r>
          </a:p>
          <a:p>
            <a:pPr>
              <a:lnSpc>
                <a:spcPts val="3060"/>
              </a:lnSpc>
            </a:pPr>
            <a:endParaRPr lang="en-CA" sz="2546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1308100" y="4254500"/>
            <a:ext cx="9372600" cy="698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930"/>
              </a:lnSpc>
            </a:pPr>
            <a:r>
              <a:rPr lang="en-CA" sz="3506" spc="-10" smtClean="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337" spc="-10" smtClean="0">
                <a:solidFill>
                  <a:srgbClr val="4D1C65"/>
                </a:solidFill>
                <a:latin typeface="Arial"/>
                <a:cs typeface="Arial"/>
              </a:rPr>
              <a:t> Different script methods related to tracking</a:t>
            </a:r>
          </a:p>
          <a:p>
            <a:pPr>
              <a:lnSpc>
                <a:spcPts val="2930"/>
              </a:lnSpc>
            </a:pPr>
            <a:endParaRPr lang="en-CA" sz="2540">
              <a:solidFill>
                <a:srgbClr val="000000"/>
              </a:solidFill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1308100" y="4686300"/>
            <a:ext cx="9372600" cy="977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00"/>
              </a:lnSpc>
              <a:tabLst>
                <a:tab pos="381000" algn="l"/>
              </a:tabLst>
            </a:pPr>
            <a:r>
              <a:rPr lang="en-CA" sz="3506" spc="-20" smtClean="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337" spc="-20" smtClean="0">
                <a:solidFill>
                  <a:srgbClr val="4D1C65"/>
                </a:solidFill>
                <a:latin typeface="Arial"/>
                <a:cs typeface="Arial"/>
              </a:rPr>
              <a:t> Examples using </a:t>
            </a:r>
            <a:r>
              <a:rPr lang="en-CA" sz="2337" i="1" spc="-20" smtClean="0">
                <a:solidFill>
                  <a:srgbClr val="4D1C65"/>
                </a:solidFill>
                <a:latin typeface="Arial Italic"/>
                <a:cs typeface="Arial Italic"/>
              </a:rPr>
              <a:t>_trackPageview</a:t>
            </a:r>
            <a:r>
              <a:rPr lang="en-CA" sz="2337" spc="-20" smtClean="0">
                <a:solidFill>
                  <a:srgbClr val="4D1C65"/>
                </a:solidFill>
                <a:latin typeface="Arial"/>
                <a:cs typeface="Arial"/>
              </a:rPr>
              <a:t>, </a:t>
            </a:r>
            <a:r>
              <a:rPr lang="en-CA" sz="2337" i="1" spc="-20" smtClean="0">
                <a:solidFill>
                  <a:srgbClr val="4D1C65"/>
                </a:solidFill>
                <a:latin typeface="Arial Italic"/>
                <a:cs typeface="Arial Italic"/>
              </a:rPr>
              <a:t>_trackEvent</a:t>
            </a:r>
            <a:r>
              <a:rPr lang="en-CA" sz="2337" spc="-20" smtClean="0">
                <a:solidFill>
                  <a:srgbClr val="4D1C65"/>
                </a:solidFill>
                <a:latin typeface="Arial"/>
                <a:cs typeface="Arial"/>
              </a:rPr>
              <a:t> and</a:t>
            </a:r>
            <a:r>
              <a:rPr lang="en-CA" sz="2513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513" smtClean="0">
                <a:solidFill>
                  <a:srgbClr val="000000"/>
                </a:solidFill>
                <a:latin typeface="Times New Roman"/>
              </a:rPr>
            </a:br>
            <a:r>
              <a:rPr lang="en-CA" sz="2337" i="1" spc="-30" smtClean="0">
                <a:solidFill>
                  <a:srgbClr val="4D1C65"/>
                </a:solidFill>
                <a:latin typeface="Arial Italic"/>
                <a:cs typeface="Arial Italic"/>
              </a:rPr>
              <a:t>	_setCustomVar</a:t>
            </a:r>
          </a:p>
          <a:p>
            <a:pPr>
              <a:lnSpc>
                <a:spcPts val="2700"/>
              </a:lnSpc>
            </a:pPr>
            <a:endParaRPr lang="en-CA" sz="2513">
              <a:solidFill>
                <a:srgbClr val="000000"/>
              </a:solidFill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1308100" y="5435600"/>
            <a:ext cx="9372600" cy="1320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00"/>
              </a:lnSpc>
              <a:tabLst>
                <a:tab pos="381000" algn="l"/>
                <a:tab pos="381000" algn="l"/>
              </a:tabLst>
            </a:pPr>
            <a:r>
              <a:rPr lang="en-CA" sz="3506" spc="-10" smtClean="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337" spc="-10" smtClean="0">
                <a:solidFill>
                  <a:srgbClr val="4D1C65"/>
                </a:solidFill>
                <a:latin typeface="Arial"/>
                <a:cs typeface="Arial"/>
              </a:rPr>
              <a:t> Custom embedding of Google Analytics JavaScript methods</a:t>
            </a:r>
            <a:r>
              <a:rPr lang="en-CA" sz="2513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513" smtClean="0">
                <a:solidFill>
                  <a:srgbClr val="000000"/>
                </a:solidFill>
                <a:latin typeface="Times New Roman"/>
              </a:rPr>
            </a:br>
            <a:r>
              <a:rPr lang="en-CA" sz="2337" spc="-10" smtClean="0">
                <a:solidFill>
                  <a:srgbClr val="4D1C65"/>
                </a:solidFill>
                <a:latin typeface="Arial"/>
                <a:cs typeface="Arial"/>
              </a:rPr>
              <a:t>	in a web page to provide rich tailored collection of data</a:t>
            </a:r>
            <a:r>
              <a:rPr lang="en-CA" sz="2513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513" smtClean="0">
                <a:solidFill>
                  <a:srgbClr val="000000"/>
                </a:solidFill>
                <a:latin typeface="Times New Roman"/>
              </a:rPr>
            </a:br>
            <a:r>
              <a:rPr lang="en-CA" sz="2337" spc="-10" smtClean="0">
                <a:solidFill>
                  <a:srgbClr val="4D1C65"/>
                </a:solidFill>
                <a:latin typeface="Arial"/>
                <a:cs typeface="Arial"/>
              </a:rPr>
              <a:t>	available for analysis</a:t>
            </a:r>
          </a:p>
          <a:p>
            <a:pPr>
              <a:lnSpc>
                <a:spcPts val="2700"/>
              </a:lnSpc>
            </a:pPr>
            <a:endParaRPr lang="en-CA" sz="2513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2935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680700" cy="7543800"/>
          </a:xfrm>
          <a:prstGeom prst="rect">
            <a:avLst/>
          </a:prstGeom>
        </p:spPr>
      </p:pic>
      <p:sp>
        <p:nvSpPr>
          <p:cNvPr id="11" name="TextBox 2"/>
          <p:cNvSpPr txBox="1"/>
          <p:nvPr/>
        </p:nvSpPr>
        <p:spPr>
          <a:xfrm>
            <a:off x="1130300" y="304800"/>
            <a:ext cx="95504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35"/>
              </a:lnSpc>
            </a:pPr>
            <a:r>
              <a:rPr lang="en-CA" sz="1153" spc="-20" smtClean="0">
                <a:solidFill>
                  <a:srgbClr val="3A0E56"/>
                </a:solidFill>
                <a:latin typeface="Arial"/>
                <a:cs typeface="Arial"/>
              </a:rPr>
              <a:t>Getting the most from your Google Analytics</a:t>
            </a:r>
          </a:p>
          <a:p>
            <a:pPr>
              <a:lnSpc>
                <a:spcPts val="1435"/>
              </a:lnSpc>
            </a:pPr>
            <a:endParaRPr lang="en-CA" sz="124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117600" y="1320800"/>
            <a:ext cx="9563100" cy="660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080"/>
              </a:lnSpc>
            </a:pPr>
            <a:r>
              <a:rPr lang="en-CA" sz="3327" b="1" spc="-20" smtClean="0">
                <a:solidFill>
                  <a:srgbClr val="4D1C65"/>
                </a:solidFill>
                <a:latin typeface="Arial Bold"/>
                <a:cs typeface="Arial Bold"/>
              </a:rPr>
              <a:t>Getting the helicopter view</a:t>
            </a:r>
          </a:p>
          <a:p>
            <a:pPr>
              <a:lnSpc>
                <a:spcPts val="4080"/>
              </a:lnSpc>
            </a:pPr>
            <a:endParaRPr lang="en-CA" sz="3566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117600" y="3124200"/>
            <a:ext cx="9563100" cy="736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105"/>
              </a:lnSpc>
            </a:pPr>
            <a:r>
              <a:rPr lang="en-CA" sz="3756" spc="-10" smtClean="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504" spc="-10" smtClean="0">
                <a:solidFill>
                  <a:srgbClr val="4D1C65"/>
                </a:solidFill>
                <a:latin typeface="Arial"/>
                <a:cs typeface="Arial"/>
              </a:rPr>
              <a:t> Google account</a:t>
            </a:r>
          </a:p>
          <a:p>
            <a:pPr>
              <a:lnSpc>
                <a:spcPts val="3105"/>
              </a:lnSpc>
            </a:pPr>
            <a:endParaRPr lang="en-CA" sz="2718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117600" y="3543300"/>
            <a:ext cx="9563100" cy="736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105"/>
              </a:lnSpc>
            </a:pPr>
            <a:r>
              <a:rPr lang="en-CA" sz="3756" spc="-10" smtClean="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504" spc="-10" smtClean="0">
                <a:solidFill>
                  <a:srgbClr val="4D1C65"/>
                </a:solidFill>
                <a:latin typeface="Arial"/>
                <a:cs typeface="Arial"/>
              </a:rPr>
              <a:t> Analytics account</a:t>
            </a:r>
          </a:p>
          <a:p>
            <a:pPr>
              <a:lnSpc>
                <a:spcPts val="3105"/>
              </a:lnSpc>
            </a:pPr>
            <a:endParaRPr lang="en-CA" sz="2705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117600" y="3962400"/>
            <a:ext cx="9563100" cy="736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160"/>
              </a:lnSpc>
            </a:pPr>
            <a:r>
              <a:rPr lang="en-CA" sz="3756" smtClean="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504" smtClean="0">
                <a:solidFill>
                  <a:srgbClr val="4D1C65"/>
                </a:solidFill>
                <a:latin typeface="Arial"/>
                <a:cs typeface="Arial"/>
              </a:rPr>
              <a:t> Property</a:t>
            </a:r>
          </a:p>
          <a:p>
            <a:pPr>
              <a:lnSpc>
                <a:spcPts val="3160"/>
              </a:lnSpc>
            </a:pPr>
            <a:endParaRPr lang="en-CA" sz="2768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117600" y="4381500"/>
            <a:ext cx="9563100" cy="736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3756" smtClean="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504" smtClean="0">
                <a:solidFill>
                  <a:srgbClr val="4D1C65"/>
                </a:solidFill>
                <a:latin typeface="Arial"/>
                <a:cs typeface="Arial"/>
              </a:rPr>
              <a:t> Profile</a:t>
            </a:r>
          </a:p>
          <a:p>
            <a:pPr>
              <a:lnSpc>
                <a:spcPts val="3220"/>
              </a:lnSpc>
            </a:pPr>
            <a:endParaRPr lang="en-CA" sz="2782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1117600" y="4813300"/>
            <a:ext cx="9563100" cy="736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105"/>
              </a:lnSpc>
            </a:pPr>
            <a:r>
              <a:rPr lang="en-CA" sz="3756" spc="-10" smtClean="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504" spc="-10" smtClean="0">
                <a:solidFill>
                  <a:srgbClr val="4D1C65"/>
                </a:solidFill>
                <a:latin typeface="Arial"/>
                <a:cs typeface="Arial"/>
              </a:rPr>
              <a:t> Administrator *</a:t>
            </a:r>
          </a:p>
          <a:p>
            <a:pPr>
              <a:lnSpc>
                <a:spcPts val="3105"/>
              </a:lnSpc>
            </a:pPr>
            <a:endParaRPr lang="en-CA" sz="2713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1117600" y="5219700"/>
            <a:ext cx="9563100" cy="736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75"/>
              </a:lnSpc>
            </a:pPr>
            <a:r>
              <a:rPr lang="en-CA" sz="3954" smtClean="0">
                <a:solidFill>
                  <a:srgbClr val="4D1C65"/>
                </a:solidFill>
                <a:latin typeface="Arial"/>
                <a:cs typeface="Arial"/>
              </a:rPr>
              <a:t>•</a:t>
            </a:r>
            <a:r>
              <a:rPr lang="en-CA" sz="2636" smtClean="0">
                <a:solidFill>
                  <a:srgbClr val="4D1C65"/>
                </a:solidFill>
                <a:latin typeface="Arial"/>
                <a:cs typeface="Arial"/>
              </a:rPr>
              <a:t> User</a:t>
            </a:r>
          </a:p>
          <a:p>
            <a:pPr>
              <a:lnSpc>
                <a:spcPts val="3275"/>
              </a:lnSpc>
            </a:pPr>
            <a:endParaRPr lang="en-CA" sz="2856">
              <a:solidFill>
                <a:srgbClr val="000000"/>
              </a:solidFill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1130300" y="7213600"/>
            <a:ext cx="95504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35"/>
              </a:lnSpc>
            </a:pPr>
            <a:r>
              <a:rPr lang="en-CA" sz="1178" spc="-10" smtClean="0">
                <a:solidFill>
                  <a:srgbClr val="000000"/>
                </a:solidFill>
                <a:latin typeface="Arial"/>
                <a:cs typeface="Arial"/>
              </a:rPr>
              <a:t>* http://analytics.blogspot.ie/2013/03/enhancing-google-analytics-access.html</a:t>
            </a:r>
          </a:p>
          <a:p>
            <a:pPr>
              <a:lnSpc>
                <a:spcPts val="1435"/>
              </a:lnSpc>
            </a:pPr>
            <a:endParaRPr lang="en-CA" sz="124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</TotalTime>
  <Words>4772</Words>
  <Application>Microsoft Office PowerPoint</Application>
  <PresentationFormat>Custom</PresentationFormat>
  <Paragraphs>684</Paragraphs>
  <Slides>86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86</vt:i4>
      </vt:variant>
    </vt:vector>
  </HeadingPairs>
  <TitlesOfParts>
    <vt:vector size="93" baseType="lpstr">
      <vt:lpstr>Arial</vt:lpstr>
      <vt:lpstr>Arial Bold</vt:lpstr>
      <vt:lpstr>Arial Italic</vt:lpstr>
      <vt:lpstr>Calibri</vt:lpstr>
      <vt:lpstr>Courier New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Investintech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A2E_Engine</dc:creator>
  <cp:lastModifiedBy>David Beck</cp:lastModifiedBy>
  <cp:revision>9</cp:revision>
  <dcterms:created xsi:type="dcterms:W3CDTF">2013-10-10T07:50:41Z</dcterms:created>
  <dcterms:modified xsi:type="dcterms:W3CDTF">2013-10-11T10:09:17Z</dcterms:modified>
</cp:coreProperties>
</file>