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diagrams/drawing2.xml" ContentType="application/vnd.ms-office.drawingml.diagramDrawing+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theme/themeOverride5.xml" ContentType="application/vnd.openxmlformats-officedocument.themeOverr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charts/chart13.xml" ContentType="application/vnd.openxmlformats-officedocument.drawingml.char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charts/chart7.xml" ContentType="application/vnd.openxmlformats-officedocument.drawingml.chart+xml"/>
  <Override PartName="/ppt/charts/chart20.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Default Extension="xlsx" ContentType="application/vnd.openxmlformats-officedocument.spreadsheetml.sheet"/>
  <Override PartName="/ppt/charts/chart3.xml" ContentType="application/vnd.openxmlformats-officedocument.drawingml.char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charts/chart18.xml" ContentType="application/vnd.openxmlformats-officedocument.drawingml.chart+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charts/chart16.xml" ContentType="application/vnd.openxmlformats-officedocument.drawingml.chart+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charts/chart14.xml" ContentType="application/vnd.openxmlformats-officedocument.drawingml.chart+xml"/>
  <Override PartName="/ppt/charts/chart23.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diagrams/layout4.xml" ContentType="application/vnd.openxmlformats-officedocument.drawingml.diagramLayout+xml"/>
  <Override PartName="/ppt/charts/chart12.xml" ContentType="application/vnd.openxmlformats-officedocument.drawingml.chart+xml"/>
  <Override PartName="/ppt/charts/chart21.xml" ContentType="application/vnd.openxmlformats-officedocument.drawingml.char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charts/chart2.xml" ContentType="application/vnd.openxmlformats-officedocument.drawingml.chart+xml"/>
  <Override PartName="/ppt/diagrams/colors3.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theme/themeOverride7.xml" ContentType="application/vnd.openxmlformats-officedocument.themeOverr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charts/chart19.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Override3.xml" ContentType="application/vnd.openxmlformats-officedocument.themeOverr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charts/chart15.xml" ContentType="application/vnd.openxmlformats-officedocument.drawingml.char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22.xml" ContentType="application/vnd.openxmlformats-officedocument.drawingml.chart+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charts/chart5.xml" ContentType="application/vnd.openxmlformats-officedocument.drawingml.chart+xml"/>
  <Override PartName="/ppt/slides/slide7.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diagrams/colors2.xml" ContentType="application/vnd.openxmlformats-officedocument.drawingml.diagramColors+xml"/>
  <Override PartName="/ppt/notesSlides/notesSlide1.xml" ContentType="application/vnd.openxmlformats-officedocument.presentationml.notesSlide+xml"/>
  <Override PartName="/ppt/theme/themeOverride8.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7"/>
  </p:notesMasterIdLst>
  <p:handoutMasterIdLst>
    <p:handoutMasterId r:id="rId68"/>
  </p:handoutMasterIdLst>
  <p:sldIdLst>
    <p:sldId id="268" r:id="rId2"/>
    <p:sldId id="437" r:id="rId3"/>
    <p:sldId id="438" r:id="rId4"/>
    <p:sldId id="439" r:id="rId5"/>
    <p:sldId id="440" r:id="rId6"/>
    <p:sldId id="441" r:id="rId7"/>
    <p:sldId id="489" r:id="rId8"/>
    <p:sldId id="444" r:id="rId9"/>
    <p:sldId id="442" r:id="rId10"/>
    <p:sldId id="443" r:id="rId11"/>
    <p:sldId id="445" r:id="rId12"/>
    <p:sldId id="484" r:id="rId13"/>
    <p:sldId id="485" r:id="rId14"/>
    <p:sldId id="486" r:id="rId15"/>
    <p:sldId id="487" r:id="rId16"/>
    <p:sldId id="488" r:id="rId17"/>
    <p:sldId id="431" r:id="rId18"/>
    <p:sldId id="479" r:id="rId19"/>
    <p:sldId id="449" r:id="rId20"/>
    <p:sldId id="480" r:id="rId21"/>
    <p:sldId id="481" r:id="rId22"/>
    <p:sldId id="483" r:id="rId23"/>
    <p:sldId id="433" r:id="rId24"/>
    <p:sldId id="434" r:id="rId25"/>
    <p:sldId id="436" r:id="rId26"/>
    <p:sldId id="428" r:id="rId27"/>
    <p:sldId id="448" r:id="rId28"/>
    <p:sldId id="447" r:id="rId29"/>
    <p:sldId id="429" r:id="rId30"/>
    <p:sldId id="450" r:id="rId31"/>
    <p:sldId id="430" r:id="rId32"/>
    <p:sldId id="276" r:id="rId33"/>
    <p:sldId id="451" r:id="rId34"/>
    <p:sldId id="471" r:id="rId35"/>
    <p:sldId id="469" r:id="rId36"/>
    <p:sldId id="470" r:id="rId37"/>
    <p:sldId id="468" r:id="rId38"/>
    <p:sldId id="452" r:id="rId39"/>
    <p:sldId id="454" r:id="rId40"/>
    <p:sldId id="472" r:id="rId41"/>
    <p:sldId id="412" r:id="rId42"/>
    <p:sldId id="477" r:id="rId43"/>
    <p:sldId id="474" r:id="rId44"/>
    <p:sldId id="476" r:id="rId45"/>
    <p:sldId id="415" r:id="rId46"/>
    <p:sldId id="456" r:id="rId47"/>
    <p:sldId id="458" r:id="rId48"/>
    <p:sldId id="465" r:id="rId49"/>
    <p:sldId id="459" r:id="rId50"/>
    <p:sldId id="460" r:id="rId51"/>
    <p:sldId id="464" r:id="rId52"/>
    <p:sldId id="461" r:id="rId53"/>
    <p:sldId id="462" r:id="rId54"/>
    <p:sldId id="303" r:id="rId55"/>
    <p:sldId id="418" r:id="rId56"/>
    <p:sldId id="466" r:id="rId57"/>
    <p:sldId id="467" r:id="rId58"/>
    <p:sldId id="411" r:id="rId59"/>
    <p:sldId id="419" r:id="rId60"/>
    <p:sldId id="420" r:id="rId61"/>
    <p:sldId id="421" r:id="rId62"/>
    <p:sldId id="490" r:id="rId63"/>
    <p:sldId id="491" r:id="rId64"/>
    <p:sldId id="478" r:id="rId65"/>
    <p:sldId id="492" r:id="rId66"/>
  </p:sldIdLst>
  <p:sldSz cx="9144000" cy="6858000" type="screen4x3"/>
  <p:notesSz cx="6669088" cy="9872663"/>
  <p:defaultTextStyle>
    <a:defPPr>
      <a:defRPr lang="fr-FR"/>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rian Brian Cruz" initials="ABC" lastIdx="1" clrIdx="0"/>
  <p:cmAuthor id="1" name="Stuart" initials="S" lastIdx="26" clrIdx="1"/>
  <p:cmAuthor id="2" name="MATTHEW  PETRIE" initials="" lastIdx="1" clrIdx="2"/>
  <p:cmAuthor id="3" name="MATTHEW PETRIE" initials="" lastIdx="0" clrIdx="3"/>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000000"/>
    <a:srgbClr val="F5D3D3"/>
    <a:srgbClr val="49758D"/>
    <a:srgbClr val="89C9FC"/>
    <a:srgbClr val="66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8" d="100"/>
          <a:sy n="58" d="100"/>
        </p:scale>
        <p:origin x="-3192" y="-112"/>
      </p:cViewPr>
      <p:guideLst>
        <p:guide orient="horz" pos="3110"/>
        <p:guide pos="210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2007_Workbook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_2007_Workbook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Office_Excel_2007_Workbook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Office_Excel_2007_Workbook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Office_Excel_2007_Workbook13.xlsx"/></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Office_Excel_2007_Workbook14.xlsx"/><Relationship Id="rId1" Type="http://schemas.openxmlformats.org/officeDocument/2006/relationships/themeOverride" Target="../theme/themeOverride3.xml"/></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Office_Excel_2007_Workbook15.xlsx"/></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Office_Excel_2007_Workbook16.xlsx"/><Relationship Id="rId1" Type="http://schemas.openxmlformats.org/officeDocument/2006/relationships/themeOverride" Target="../theme/themeOverride4.xml"/></Relationships>
</file>

<file path=ppt/charts/_rels/chart17.xml.rels><?xml version="1.0" encoding="UTF-8" standalone="yes"?>
<Relationships xmlns="http://schemas.openxmlformats.org/package/2006/relationships"><Relationship Id="rId2" Type="http://schemas.openxmlformats.org/officeDocument/2006/relationships/package" Target="../embeddings/Microsoft_Office_Excel_2007_Workbook17.xlsx"/><Relationship Id="rId1" Type="http://schemas.openxmlformats.org/officeDocument/2006/relationships/themeOverride" Target="../theme/themeOverride5.xml"/></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Office_Excel_2007_Workbook18.xlsx"/><Relationship Id="rId1" Type="http://schemas.openxmlformats.org/officeDocument/2006/relationships/themeOverride" Target="../theme/themeOverride6.xml"/></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Office_Excel_2007_Workbook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2007_Workbook2.xlsx"/></Relationships>
</file>

<file path=ppt/charts/_rels/chart20.xml.rels><?xml version="1.0" encoding="UTF-8" standalone="yes"?>
<Relationships xmlns="http://schemas.openxmlformats.org/package/2006/relationships"><Relationship Id="rId2" Type="http://schemas.openxmlformats.org/officeDocument/2006/relationships/package" Target="../embeddings/Microsoft_Office_Excel_2007_Workbook20.xlsx"/><Relationship Id="rId1" Type="http://schemas.openxmlformats.org/officeDocument/2006/relationships/themeOverride" Target="../theme/themeOverride7.xml"/></Relationships>
</file>

<file path=ppt/charts/_rels/chart21.xml.rels><?xml version="1.0" encoding="UTF-8" standalone="yes"?>
<Relationships xmlns="http://schemas.openxmlformats.org/package/2006/relationships"><Relationship Id="rId2" Type="http://schemas.openxmlformats.org/officeDocument/2006/relationships/package" Target="../embeddings/Microsoft_Office_Excel_2007_Workbook21.xlsx"/><Relationship Id="rId1" Type="http://schemas.openxmlformats.org/officeDocument/2006/relationships/themeOverride" Target="../theme/themeOverride8.xml"/></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Office_Excel_2007_Workbook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Office_Excel_2007_Workbook23.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2007_Workbook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Office_Excel_2007_Workbook4.xlsx"/><Relationship Id="rId1" Type="http://schemas.openxmlformats.org/officeDocument/2006/relationships/themeOverride" Target="../theme/themeOverride1.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2007_Workbook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2007_Workbook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2007_Workbook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2007_Workbook8.xlsx"/></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Office_Excel_2007_Workbook9.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18"/>
  <c:chart>
    <c:title>
      <c:tx>
        <c:rich>
          <a:bodyPr/>
          <a:lstStyle/>
          <a:p>
            <a:pPr>
              <a:defRPr/>
            </a:pPr>
            <a:r>
              <a:rPr lang="en-US" dirty="0" smtClean="0"/>
              <a:t> The</a:t>
            </a:r>
            <a:r>
              <a:rPr lang="en-US" baseline="0" dirty="0" smtClean="0"/>
              <a:t> Chancel</a:t>
            </a:r>
            <a:r>
              <a:rPr lang="en-US" dirty="0" smtClean="0"/>
              <a:t> </a:t>
            </a:r>
            <a:endParaRPr lang="en-US" dirty="0"/>
          </a:p>
        </c:rich>
      </c:tx>
      <c:layout>
        <c:manualLayout>
          <c:xMode val="edge"/>
          <c:yMode val="edge"/>
          <c:x val="0.36109347638622202"/>
          <c:y val="0"/>
        </c:manualLayout>
      </c:layout>
    </c:title>
    <c:plotArea>
      <c:layout>
        <c:manualLayout>
          <c:layoutTarget val="inner"/>
          <c:xMode val="edge"/>
          <c:yMode val="edge"/>
          <c:x val="0.132827139798852"/>
          <c:y val="0.12431413907593902"/>
          <c:w val="0.84688432054712903"/>
          <c:h val="0.58535312791975291"/>
        </c:manualLayout>
      </c:layout>
      <c:stockChart>
        <c:ser>
          <c:idx val="0"/>
          <c:order val="0"/>
          <c:tx>
            <c:strRef>
              <c:f>Sheet1!$B$1</c:f>
              <c:strCache>
                <c:ptCount val="1"/>
                <c:pt idx="0">
                  <c:v>High</c:v>
                </c:pt>
              </c:strCache>
            </c:strRef>
          </c:tx>
          <c:spPr>
            <a:ln w="50000">
              <a:noFill/>
            </a:ln>
          </c:spPr>
          <c:marker>
            <c:symbol val="none"/>
          </c:marker>
          <c:cat>
            <c:strRef>
              <c:f>Sheet1!$A$2:$A$3</c:f>
              <c:strCache>
                <c:ptCount val="2"/>
                <c:pt idx="0">
                  <c:v>Ave gallery dwell time</c:v>
                </c:pt>
                <c:pt idx="1">
                  <c:v>Ave engaged items</c:v>
                </c:pt>
              </c:strCache>
            </c:strRef>
          </c:cat>
          <c:val>
            <c:numRef>
              <c:f>Sheet1!$B$2:$B$3</c:f>
              <c:numCache>
                <c:formatCode>0.0</c:formatCode>
                <c:ptCount val="2"/>
                <c:pt idx="0">
                  <c:v>5.8212200000000003</c:v>
                </c:pt>
                <c:pt idx="1">
                  <c:v>14.841089999999999</c:v>
                </c:pt>
              </c:numCache>
            </c:numRef>
          </c:val>
        </c:ser>
        <c:ser>
          <c:idx val="1"/>
          <c:order val="1"/>
          <c:tx>
            <c:strRef>
              <c:f>Sheet1!$C$1</c:f>
              <c:strCache>
                <c:ptCount val="1"/>
                <c:pt idx="0">
                  <c:v>Low</c:v>
                </c:pt>
              </c:strCache>
            </c:strRef>
          </c:tx>
          <c:spPr>
            <a:ln w="50000">
              <a:noFill/>
            </a:ln>
          </c:spPr>
          <c:marker>
            <c:symbol val="none"/>
          </c:marker>
          <c:cat>
            <c:strRef>
              <c:f>Sheet1!$A$2:$A$3</c:f>
              <c:strCache>
                <c:ptCount val="2"/>
                <c:pt idx="0">
                  <c:v>Ave gallery dwell time</c:v>
                </c:pt>
                <c:pt idx="1">
                  <c:v>Ave engaged items</c:v>
                </c:pt>
              </c:strCache>
            </c:strRef>
          </c:cat>
          <c:val>
            <c:numRef>
              <c:f>Sheet1!$C$2:$C$3</c:f>
              <c:numCache>
                <c:formatCode>0.0</c:formatCode>
                <c:ptCount val="2"/>
                <c:pt idx="0">
                  <c:v>0.54978000000000005</c:v>
                </c:pt>
                <c:pt idx="1">
                  <c:v>3.63131</c:v>
                </c:pt>
              </c:numCache>
            </c:numRef>
          </c:val>
        </c:ser>
        <c:ser>
          <c:idx val="2"/>
          <c:order val="2"/>
          <c:tx>
            <c:strRef>
              <c:f>Sheet1!$D$1</c:f>
              <c:strCache>
                <c:ptCount val="1"/>
                <c:pt idx="0">
                  <c:v>Ave</c:v>
                </c:pt>
              </c:strCache>
            </c:strRef>
          </c:tx>
          <c:spPr>
            <a:ln w="50000">
              <a:noFill/>
            </a:ln>
          </c:spPr>
          <c:marker>
            <c:symbol val="circle"/>
            <c:size val="18"/>
            <c:spPr>
              <a:solidFill>
                <a:srgbClr val="008000"/>
              </a:solidFill>
              <a:ln>
                <a:noFill/>
              </a:ln>
            </c:spPr>
          </c:marker>
          <c:cat>
            <c:strRef>
              <c:f>Sheet1!$A$2:$A$3</c:f>
              <c:strCache>
                <c:ptCount val="2"/>
                <c:pt idx="0">
                  <c:v>Ave gallery dwell time</c:v>
                </c:pt>
                <c:pt idx="1">
                  <c:v>Ave engaged items</c:v>
                </c:pt>
              </c:strCache>
            </c:strRef>
          </c:cat>
          <c:val>
            <c:numRef>
              <c:f>Sheet1!$D$2:$D$3</c:f>
              <c:numCache>
                <c:formatCode>0.0</c:formatCode>
                <c:ptCount val="2"/>
                <c:pt idx="0">
                  <c:v>3.1855000000000002</c:v>
                </c:pt>
                <c:pt idx="1">
                  <c:v>9.2361999999999984</c:v>
                </c:pt>
              </c:numCache>
            </c:numRef>
          </c:val>
        </c:ser>
        <c:dLbls/>
        <c:hiLowLines>
          <c:spPr>
            <a:ln w="48133" cap="flat">
              <a:solidFill>
                <a:srgbClr val="008000"/>
              </a:solidFill>
              <a:prstDash val="sysDot"/>
              <a:round/>
              <a:headEnd type="oval"/>
              <a:tailEnd type="oval"/>
            </a:ln>
          </c:spPr>
        </c:hiLowLines>
        <c:axId val="80804096"/>
        <c:axId val="81068032"/>
      </c:stockChart>
      <c:catAx>
        <c:axId val="80804096"/>
        <c:scaling>
          <c:orientation val="minMax"/>
        </c:scaling>
        <c:axPos val="b"/>
        <c:numFmt formatCode="m/d/yy" sourceLinked="1"/>
        <c:majorTickMark val="none"/>
        <c:tickLblPos val="nextTo"/>
        <c:txPr>
          <a:bodyPr/>
          <a:lstStyle/>
          <a:p>
            <a:pPr>
              <a:defRPr sz="1400"/>
            </a:pPr>
            <a:endParaRPr lang="en-US"/>
          </a:p>
        </c:txPr>
        <c:crossAx val="81068032"/>
        <c:crosses val="autoZero"/>
        <c:auto val="1"/>
        <c:lblAlgn val="ctr"/>
        <c:lblOffset val="100"/>
      </c:catAx>
      <c:valAx>
        <c:axId val="81068032"/>
        <c:scaling>
          <c:orientation val="minMax"/>
        </c:scaling>
        <c:axPos val="l"/>
        <c:majorGridlines/>
        <c:numFmt formatCode="0.0" sourceLinked="1"/>
        <c:majorTickMark val="none"/>
        <c:tickLblPos val="nextTo"/>
        <c:crossAx val="80804096"/>
        <c:crosses val="autoZero"/>
        <c:crossBetween val="between"/>
      </c:valAx>
      <c:dTable>
        <c:showHorzBorder val="1"/>
        <c:showVertBorder val="1"/>
        <c:showOutline val="1"/>
        <c:showKeys val="1"/>
        <c:txPr>
          <a:bodyPr/>
          <a:lstStyle/>
          <a:p>
            <a:pPr rtl="0">
              <a:defRPr sz="1400"/>
            </a:pPr>
            <a:endParaRPr lang="en-US"/>
          </a:p>
        </c:txPr>
      </c:dTable>
    </c:plotArea>
    <c:plotVisOnly val="1"/>
    <c:dispBlanksAs val="gap"/>
  </c:chart>
  <c:txPr>
    <a:bodyPr/>
    <a:lstStyle/>
    <a:p>
      <a:pPr>
        <a:defRPr sz="1800"/>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en-US"/>
  <c:style val="18"/>
  <c:chart>
    <c:title>
      <c:tx>
        <c:rich>
          <a:bodyPr/>
          <a:lstStyle/>
          <a:p>
            <a:pPr>
              <a:defRPr sz="2000"/>
            </a:pPr>
            <a:r>
              <a:rPr lang="en-US" sz="2000" dirty="0" smtClean="0"/>
              <a:t>Gallery Visit Motivation</a:t>
            </a:r>
            <a:endParaRPr lang="en-US" sz="2000" dirty="0"/>
          </a:p>
        </c:rich>
      </c:tx>
      <c:layout/>
    </c:title>
    <c:plotArea>
      <c:layout/>
      <c:barChart>
        <c:barDir val="bar"/>
        <c:grouping val="clustered"/>
        <c:ser>
          <c:idx val="0"/>
          <c:order val="0"/>
          <c:tx>
            <c:strRef>
              <c:f>Sheet1!$B$1</c:f>
              <c:strCache>
                <c:ptCount val="1"/>
                <c:pt idx="0">
                  <c:v>Series 1</c:v>
                </c:pt>
              </c:strCache>
            </c:strRef>
          </c:tx>
          <c:cat>
            <c:strRef>
              <c:f>Sheet1!$A$2:$A$6</c:f>
              <c:strCache>
                <c:ptCount val="5"/>
                <c:pt idx="0">
                  <c:v>Other</c:v>
                </c:pt>
                <c:pt idx="1">
                  <c:v>I was with someone who wanted to visit the gallery</c:v>
                </c:pt>
                <c:pt idx="2">
                  <c:v>Don't know/not sure</c:v>
                </c:pt>
                <c:pt idx="3">
                  <c:v>I saw a specific object that interested me</c:v>
                </c:pt>
                <c:pt idx="4">
                  <c:v>Thought it was a continuation of previous gallery</c:v>
                </c:pt>
              </c:strCache>
            </c:strRef>
          </c:cat>
          <c:val>
            <c:numRef>
              <c:f>Sheet1!$B$2:$B$6</c:f>
              <c:numCache>
                <c:formatCode>0%</c:formatCode>
                <c:ptCount val="5"/>
                <c:pt idx="0">
                  <c:v>7.9000000000000015E-2</c:v>
                </c:pt>
                <c:pt idx="1">
                  <c:v>0.14300000000000002</c:v>
                </c:pt>
                <c:pt idx="2">
                  <c:v>0.15300000000000002</c:v>
                </c:pt>
                <c:pt idx="3">
                  <c:v>0.21700000000000003</c:v>
                </c:pt>
                <c:pt idx="4">
                  <c:v>0.40700000000000003</c:v>
                </c:pt>
              </c:numCache>
            </c:numRef>
          </c:val>
        </c:ser>
        <c:dLbls>
          <c:showVal val="1"/>
        </c:dLbls>
        <c:overlap val="-25"/>
        <c:axId val="83383040"/>
        <c:axId val="83384576"/>
      </c:barChart>
      <c:catAx>
        <c:axId val="83383040"/>
        <c:scaling>
          <c:orientation val="minMax"/>
        </c:scaling>
        <c:axPos val="l"/>
        <c:majorTickMark val="none"/>
        <c:tickLblPos val="nextTo"/>
        <c:txPr>
          <a:bodyPr/>
          <a:lstStyle/>
          <a:p>
            <a:pPr>
              <a:defRPr sz="1600"/>
            </a:pPr>
            <a:endParaRPr lang="en-US"/>
          </a:p>
        </c:txPr>
        <c:crossAx val="83384576"/>
        <c:crosses val="autoZero"/>
        <c:auto val="1"/>
        <c:lblAlgn val="ctr"/>
        <c:lblOffset val="100"/>
      </c:catAx>
      <c:valAx>
        <c:axId val="83384576"/>
        <c:scaling>
          <c:orientation val="minMax"/>
        </c:scaling>
        <c:delete val="1"/>
        <c:axPos val="b"/>
        <c:numFmt formatCode="0%" sourceLinked="1"/>
        <c:tickLblPos val="none"/>
        <c:crossAx val="83383040"/>
        <c:crosses val="autoZero"/>
        <c:crossBetween val="between"/>
      </c:valAx>
    </c:plotArea>
    <c:plotVisOnly val="1"/>
    <c:dispBlanksAs val="gap"/>
  </c:chart>
  <c:txPr>
    <a:bodyPr/>
    <a:lstStyle/>
    <a:p>
      <a:pPr>
        <a:defRPr sz="1800"/>
      </a:pPr>
      <a:endParaRPr lang="en-US"/>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lang val="en-US"/>
  <c:style val="18"/>
  <c:chart>
    <c:title>
      <c:tx>
        <c:rich>
          <a:bodyPr/>
          <a:lstStyle/>
          <a:p>
            <a:pPr>
              <a:defRPr sz="2000"/>
            </a:pPr>
            <a:r>
              <a:rPr lang="en-US" sz="2000" dirty="0" smtClean="0"/>
              <a:t>Read A Gallery Panel</a:t>
            </a:r>
            <a:endParaRPr lang="en-US" sz="2000" dirty="0"/>
          </a:p>
        </c:rich>
      </c:tx>
      <c:layout/>
    </c:title>
    <c:plotArea>
      <c:layout/>
      <c:pieChart>
        <c:varyColors val="1"/>
        <c:ser>
          <c:idx val="0"/>
          <c:order val="0"/>
          <c:tx>
            <c:strRef>
              <c:f>Sheet1!$B$1</c:f>
              <c:strCache>
                <c:ptCount val="1"/>
                <c:pt idx="0">
                  <c:v>Sales</c:v>
                </c:pt>
              </c:strCache>
            </c:strRef>
          </c:tx>
          <c:dPt>
            <c:idx val="0"/>
            <c:spPr>
              <a:solidFill>
                <a:schemeClr val="accent4">
                  <a:lumMod val="75000"/>
                </a:schemeClr>
              </a:solidFill>
            </c:spPr>
          </c:dPt>
          <c:dLbls>
            <c:txPr>
              <a:bodyPr/>
              <a:lstStyle/>
              <a:p>
                <a:pPr>
                  <a:defRPr sz="2000"/>
                </a:pPr>
                <a:endParaRPr lang="en-US"/>
              </a:p>
            </c:txPr>
            <c:showCatName val="1"/>
            <c:showPercent val="1"/>
            <c:showLeaderLines val="1"/>
          </c:dLbls>
          <c:cat>
            <c:strRef>
              <c:f>Sheet1!$A$2:$A$3</c:f>
              <c:strCache>
                <c:ptCount val="2"/>
                <c:pt idx="0">
                  <c:v>Yes</c:v>
                </c:pt>
                <c:pt idx="1">
                  <c:v>No</c:v>
                </c:pt>
              </c:strCache>
            </c:strRef>
          </c:cat>
          <c:val>
            <c:numRef>
              <c:f>Sheet1!$B$2:$B$3</c:f>
              <c:numCache>
                <c:formatCode>0%</c:formatCode>
                <c:ptCount val="2"/>
                <c:pt idx="0">
                  <c:v>0.82200000000000006</c:v>
                </c:pt>
                <c:pt idx="1">
                  <c:v>0.17800000000000002</c:v>
                </c:pt>
              </c:numCache>
            </c:numRef>
          </c:val>
        </c:ser>
        <c:dLbls>
          <c:showCatName val="1"/>
          <c:showPercent val="1"/>
        </c:dLbls>
        <c:firstSliceAng val="303"/>
      </c:pieChart>
    </c:plotArea>
    <c:plotVisOnly val="1"/>
    <c:dispBlanksAs val="zero"/>
  </c:chart>
  <c:txPr>
    <a:bodyPr/>
    <a:lstStyle/>
    <a:p>
      <a:pPr>
        <a:defRPr sz="1800"/>
      </a:pPr>
      <a:endParaRPr lang="en-US"/>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en-US"/>
  <c:style val="18"/>
  <c:chart>
    <c:title>
      <c:tx>
        <c:rich>
          <a:bodyPr/>
          <a:lstStyle/>
          <a:p>
            <a:pPr>
              <a:defRPr sz="2000"/>
            </a:pPr>
            <a:r>
              <a:rPr lang="en-US" sz="2000" dirty="0" smtClean="0"/>
              <a:t>Stepped Up Into the Chapel </a:t>
            </a:r>
            <a:endParaRPr lang="en-US" sz="2000" dirty="0"/>
          </a:p>
        </c:rich>
      </c:tx>
      <c:layout/>
    </c:title>
    <c:plotArea>
      <c:layout/>
      <c:pieChart>
        <c:varyColors val="1"/>
        <c:ser>
          <c:idx val="0"/>
          <c:order val="0"/>
          <c:tx>
            <c:strRef>
              <c:f>Sheet1!$B$1</c:f>
              <c:strCache>
                <c:ptCount val="1"/>
                <c:pt idx="0">
                  <c:v>Sales</c:v>
                </c:pt>
              </c:strCache>
            </c:strRef>
          </c:tx>
          <c:dPt>
            <c:idx val="0"/>
            <c:spPr>
              <a:solidFill>
                <a:schemeClr val="accent4">
                  <a:lumMod val="75000"/>
                </a:schemeClr>
              </a:solidFill>
            </c:spPr>
          </c:dPt>
          <c:dLbls>
            <c:dLbl>
              <c:idx val="0"/>
              <c:layout>
                <c:manualLayout>
                  <c:x val="0.14023463538773503"/>
                  <c:y val="-2.1318515847398013E-2"/>
                </c:manualLayout>
              </c:layout>
              <c:showCatName val="1"/>
              <c:showPercent val="1"/>
            </c:dLbl>
            <c:dLbl>
              <c:idx val="1"/>
              <c:layout>
                <c:manualLayout>
                  <c:x val="-0.17192664356738105"/>
                  <c:y val="-1.0539664212550903E-2"/>
                </c:manualLayout>
              </c:layout>
              <c:showCatName val="1"/>
              <c:showPercent val="1"/>
            </c:dLbl>
            <c:txPr>
              <a:bodyPr/>
              <a:lstStyle/>
              <a:p>
                <a:pPr>
                  <a:defRPr sz="2000"/>
                </a:pPr>
                <a:endParaRPr lang="en-US"/>
              </a:p>
            </c:txPr>
            <c:showCatName val="1"/>
            <c:showPercent val="1"/>
            <c:showLeaderLines val="1"/>
          </c:dLbls>
          <c:cat>
            <c:strRef>
              <c:f>Sheet1!$A$2:$A$3</c:f>
              <c:strCache>
                <c:ptCount val="2"/>
                <c:pt idx="0">
                  <c:v>Yes</c:v>
                </c:pt>
                <c:pt idx="1">
                  <c:v>No</c:v>
                </c:pt>
              </c:strCache>
            </c:strRef>
          </c:cat>
          <c:val>
            <c:numRef>
              <c:f>Sheet1!$B$2:$B$3</c:f>
              <c:numCache>
                <c:formatCode>0%</c:formatCode>
                <c:ptCount val="2"/>
                <c:pt idx="0">
                  <c:v>0.24000000000000002</c:v>
                </c:pt>
                <c:pt idx="1">
                  <c:v>0.76000000000000012</c:v>
                </c:pt>
              </c:numCache>
            </c:numRef>
          </c:val>
        </c:ser>
        <c:dLbls>
          <c:showCatName val="1"/>
          <c:showPercent val="1"/>
        </c:dLbls>
        <c:firstSliceAng val="224"/>
      </c:pieChart>
    </c:plotArea>
    <c:plotVisOnly val="1"/>
    <c:dispBlanksAs val="zero"/>
  </c:chart>
  <c:txPr>
    <a:bodyPr/>
    <a:lstStyle/>
    <a:p>
      <a:pPr>
        <a:defRPr sz="1800"/>
      </a:pPr>
      <a:endParaRPr lang="en-US"/>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en-US"/>
  <c:style val="18"/>
  <c:chart>
    <c:title>
      <c:tx>
        <c:rich>
          <a:bodyPr/>
          <a:lstStyle/>
          <a:p>
            <a:pPr>
              <a:defRPr sz="2000"/>
            </a:pPr>
            <a:r>
              <a:rPr lang="en-US" sz="2000" dirty="0" smtClean="0"/>
              <a:t>Aware that Could Step Into Chapel</a:t>
            </a:r>
            <a:endParaRPr lang="en-US" sz="2000" dirty="0"/>
          </a:p>
        </c:rich>
      </c:tx>
      <c:layout/>
    </c:title>
    <c:plotArea>
      <c:layout/>
      <c:barChart>
        <c:barDir val="col"/>
        <c:grouping val="percentStacked"/>
        <c:ser>
          <c:idx val="0"/>
          <c:order val="0"/>
          <c:tx>
            <c:strRef>
              <c:f>Sheet1!$B$1</c:f>
              <c:strCache>
                <c:ptCount val="1"/>
                <c:pt idx="0">
                  <c:v>Yes</c:v>
                </c:pt>
              </c:strCache>
            </c:strRef>
          </c:tx>
          <c:spPr>
            <a:solidFill>
              <a:schemeClr val="accent4">
                <a:lumMod val="75000"/>
              </a:schemeClr>
            </a:solidFill>
          </c:spPr>
          <c:dLbls>
            <c:dLbl>
              <c:idx val="0"/>
              <c:layout/>
              <c:tx>
                <c:rich>
                  <a:bodyPr/>
                  <a:lstStyle/>
                  <a:p>
                    <a:r>
                      <a:rPr lang="en-US" smtClean="0"/>
                      <a:t>Yes</a:t>
                    </a:r>
                    <a:r>
                      <a:rPr lang="en-US" baseline="0" smtClean="0"/>
                      <a:t> </a:t>
                    </a:r>
                    <a:r>
                      <a:rPr lang="en-US" smtClean="0"/>
                      <a:t>26</a:t>
                    </a:r>
                    <a:r>
                      <a:rPr lang="en-US"/>
                      <a:t>%</a:t>
                    </a:r>
                  </a:p>
                </c:rich>
              </c:tx>
              <c:showVal val="1"/>
              <c:showCatName val="1"/>
            </c:dLbl>
            <c:showVal val="1"/>
            <c:showCatName val="1"/>
          </c:dLbls>
          <c:cat>
            <c:numRef>
              <c:f>Sheet1!$A$2</c:f>
              <c:numCache>
                <c:formatCode>General</c:formatCode>
                <c:ptCount val="1"/>
              </c:numCache>
            </c:numRef>
          </c:cat>
          <c:val>
            <c:numRef>
              <c:f>Sheet1!$B$2</c:f>
              <c:numCache>
                <c:formatCode>0%</c:formatCode>
                <c:ptCount val="1"/>
                <c:pt idx="0">
                  <c:v>0.26</c:v>
                </c:pt>
              </c:numCache>
            </c:numRef>
          </c:val>
        </c:ser>
        <c:ser>
          <c:idx val="1"/>
          <c:order val="1"/>
          <c:tx>
            <c:strRef>
              <c:f>Sheet1!$C$1</c:f>
              <c:strCache>
                <c:ptCount val="1"/>
                <c:pt idx="0">
                  <c:v>No</c:v>
                </c:pt>
              </c:strCache>
            </c:strRef>
          </c:tx>
          <c:dLbls>
            <c:dLbl>
              <c:idx val="0"/>
              <c:layout>
                <c:manualLayout>
                  <c:x val="9.0456699493822301E-3"/>
                  <c:y val="-8.754531216682232E-2"/>
                </c:manualLayout>
              </c:layout>
              <c:showVal val="1"/>
            </c:dLbl>
            <c:showVal val="1"/>
          </c:dLbls>
          <c:cat>
            <c:numRef>
              <c:f>Sheet1!$A$2</c:f>
              <c:numCache>
                <c:formatCode>General</c:formatCode>
                <c:ptCount val="1"/>
              </c:numCache>
            </c:numRef>
          </c:cat>
          <c:val>
            <c:numRef>
              <c:f>Sheet1!$C$2</c:f>
              <c:numCache>
                <c:formatCode>0%</c:formatCode>
                <c:ptCount val="1"/>
                <c:pt idx="0">
                  <c:v>0.7400000000000001</c:v>
                </c:pt>
              </c:numCache>
            </c:numRef>
          </c:val>
        </c:ser>
        <c:dLbls>
          <c:showVal val="1"/>
        </c:dLbls>
        <c:gapWidth val="95"/>
        <c:overlap val="100"/>
        <c:axId val="91255168"/>
        <c:axId val="91256704"/>
      </c:barChart>
      <c:catAx>
        <c:axId val="91255168"/>
        <c:scaling>
          <c:orientation val="minMax"/>
        </c:scaling>
        <c:delete val="1"/>
        <c:axPos val="b"/>
        <c:numFmt formatCode="General" sourceLinked="1"/>
        <c:majorTickMark val="none"/>
        <c:tickLblPos val="none"/>
        <c:crossAx val="91256704"/>
        <c:crosses val="autoZero"/>
        <c:auto val="1"/>
        <c:lblAlgn val="ctr"/>
        <c:lblOffset val="100"/>
      </c:catAx>
      <c:valAx>
        <c:axId val="91256704"/>
        <c:scaling>
          <c:orientation val="minMax"/>
        </c:scaling>
        <c:delete val="1"/>
        <c:axPos val="l"/>
        <c:numFmt formatCode="0%" sourceLinked="1"/>
        <c:majorTickMark val="none"/>
        <c:tickLblPos val="none"/>
        <c:crossAx val="91255168"/>
        <c:crosses val="autoZero"/>
        <c:crossBetween val="between"/>
      </c:valAx>
    </c:plotArea>
    <c:plotVisOnly val="1"/>
    <c:dispBlanksAs val="gap"/>
  </c:chart>
  <c:txPr>
    <a:bodyPr/>
    <a:lstStyle/>
    <a:p>
      <a:pPr>
        <a:defRPr sz="1800"/>
      </a:pPr>
      <a:endParaRPr lang="en-US"/>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lang val="en-US"/>
  <c:style val="18"/>
  <c:clrMapOvr bg1="lt1" tx1="dk1" bg2="lt2" tx2="dk2" accent1="accent1" accent2="accent2" accent3="accent3" accent4="accent4" accent5="accent5" accent6="accent6" hlink="hlink" folHlink="folHlink"/>
  <c:chart>
    <c:title>
      <c:tx>
        <c:rich>
          <a:bodyPr/>
          <a:lstStyle/>
          <a:p>
            <a:pPr>
              <a:defRPr sz="2000"/>
            </a:pPr>
            <a:r>
              <a:rPr lang="en-US" sz="2000" dirty="0" smtClean="0"/>
              <a:t>Aware Video Interactive</a:t>
            </a:r>
            <a:endParaRPr lang="en-US" sz="2000" dirty="0"/>
          </a:p>
        </c:rich>
      </c:tx>
      <c:layout>
        <c:manualLayout>
          <c:xMode val="edge"/>
          <c:yMode val="edge"/>
          <c:x val="0.26169647238269805"/>
          <c:y val="5.9828975639713906E-2"/>
        </c:manualLayout>
      </c:layout>
    </c:title>
    <c:plotArea>
      <c:layout/>
      <c:pieChart>
        <c:varyColors val="1"/>
        <c:ser>
          <c:idx val="0"/>
          <c:order val="0"/>
          <c:tx>
            <c:strRef>
              <c:f>Sheet1!$B$1</c:f>
              <c:strCache>
                <c:ptCount val="1"/>
                <c:pt idx="0">
                  <c:v>Sales</c:v>
                </c:pt>
              </c:strCache>
            </c:strRef>
          </c:tx>
          <c:dPt>
            <c:idx val="0"/>
            <c:spPr>
              <a:solidFill>
                <a:schemeClr val="accent4">
                  <a:lumMod val="75000"/>
                </a:schemeClr>
              </a:solidFill>
            </c:spPr>
          </c:dPt>
          <c:dLbls>
            <c:txPr>
              <a:bodyPr/>
              <a:lstStyle/>
              <a:p>
                <a:pPr>
                  <a:defRPr sz="1600"/>
                </a:pPr>
                <a:endParaRPr lang="en-US"/>
              </a:p>
            </c:txPr>
            <c:showCatName val="1"/>
            <c:showPercent val="1"/>
            <c:showLeaderLines val="1"/>
          </c:dLbls>
          <c:cat>
            <c:strRef>
              <c:f>Sheet1!$A$2:$A$4</c:f>
              <c:strCache>
                <c:ptCount val="3"/>
                <c:pt idx="0">
                  <c:v>Used interactive</c:v>
                </c:pt>
                <c:pt idx="1">
                  <c:v>Noticed but did not use</c:v>
                </c:pt>
                <c:pt idx="2">
                  <c:v>Did not notice </c:v>
                </c:pt>
              </c:strCache>
            </c:strRef>
          </c:cat>
          <c:val>
            <c:numRef>
              <c:f>Sheet1!$B$2:$B$4</c:f>
              <c:numCache>
                <c:formatCode>0%</c:formatCode>
                <c:ptCount val="3"/>
                <c:pt idx="0">
                  <c:v>0.24600000000000002</c:v>
                </c:pt>
                <c:pt idx="1">
                  <c:v>0.35100000000000003</c:v>
                </c:pt>
                <c:pt idx="2">
                  <c:v>0.40300000000000002</c:v>
                </c:pt>
              </c:numCache>
            </c:numRef>
          </c:val>
        </c:ser>
        <c:dLbls>
          <c:showCatName val="1"/>
          <c:showPercent val="1"/>
        </c:dLbls>
        <c:firstSliceAng val="30"/>
      </c:pieChart>
    </c:plotArea>
    <c:plotVisOnly val="1"/>
    <c:dispBlanksAs val="zero"/>
  </c:chart>
  <c:txPr>
    <a:bodyPr/>
    <a:lstStyle/>
    <a:p>
      <a:pPr>
        <a:defRPr sz="1800"/>
      </a:pPr>
      <a:endParaRPr lang="en-US"/>
    </a:p>
  </c:txPr>
  <c:externalData r:id="rId2"/>
</c:chartSpace>
</file>

<file path=ppt/charts/chart15.xml><?xml version="1.0" encoding="utf-8"?>
<c:chartSpace xmlns:c="http://schemas.openxmlformats.org/drawingml/2006/chart" xmlns:a="http://schemas.openxmlformats.org/drawingml/2006/main" xmlns:r="http://schemas.openxmlformats.org/officeDocument/2006/relationships">
  <c:lang val="en-US"/>
  <c:style val="18"/>
  <c:chart>
    <c:title>
      <c:tx>
        <c:rich>
          <a:bodyPr/>
          <a:lstStyle/>
          <a:p>
            <a:pPr>
              <a:defRPr/>
            </a:pPr>
            <a:r>
              <a:rPr lang="en-US" dirty="0" smtClean="0"/>
              <a:t>Impact On Enjoyment</a:t>
            </a:r>
            <a:endParaRPr lang="en-US" dirty="0"/>
          </a:p>
        </c:rich>
      </c:tx>
      <c:layout>
        <c:manualLayout>
          <c:xMode val="edge"/>
          <c:yMode val="edge"/>
          <c:x val="0.22965403442455498"/>
          <c:y val="5.6233687400272708E-2"/>
        </c:manualLayout>
      </c:layout>
    </c:title>
    <c:plotArea>
      <c:layout/>
      <c:pieChart>
        <c:varyColors val="1"/>
        <c:ser>
          <c:idx val="0"/>
          <c:order val="0"/>
          <c:tx>
            <c:strRef>
              <c:f>Sheet1!$B$1</c:f>
              <c:strCache>
                <c:ptCount val="1"/>
                <c:pt idx="0">
                  <c:v>Sales</c:v>
                </c:pt>
              </c:strCache>
            </c:strRef>
          </c:tx>
          <c:dPt>
            <c:idx val="0"/>
            <c:spPr>
              <a:solidFill>
                <a:schemeClr val="accent4">
                  <a:lumMod val="75000"/>
                </a:schemeClr>
              </a:solidFill>
            </c:spPr>
          </c:dPt>
          <c:dLbls>
            <c:txPr>
              <a:bodyPr/>
              <a:lstStyle/>
              <a:p>
                <a:pPr>
                  <a:defRPr sz="2000"/>
                </a:pPr>
                <a:endParaRPr lang="en-US"/>
              </a:p>
            </c:txPr>
            <c:showPercent val="1"/>
            <c:showLeaderLines val="1"/>
          </c:dLbls>
          <c:cat>
            <c:strRef>
              <c:f>Sheet1!$A$2:$A$4</c:f>
              <c:strCache>
                <c:ptCount val="3"/>
                <c:pt idx="0">
                  <c:v>Significantly enhance your enjoyment</c:v>
                </c:pt>
                <c:pt idx="1">
                  <c:v>Somewhat enhance your enjoyment</c:v>
                </c:pt>
                <c:pt idx="2">
                  <c:v>Had no effect on your enjoyment</c:v>
                </c:pt>
              </c:strCache>
            </c:strRef>
          </c:cat>
          <c:val>
            <c:numRef>
              <c:f>Sheet1!$B$2:$B$4</c:f>
              <c:numCache>
                <c:formatCode>0%</c:formatCode>
                <c:ptCount val="3"/>
                <c:pt idx="0">
                  <c:v>0.37000000000000005</c:v>
                </c:pt>
                <c:pt idx="1">
                  <c:v>0.54300000000000004</c:v>
                </c:pt>
                <c:pt idx="2">
                  <c:v>8.7000000000000022E-2</c:v>
                </c:pt>
              </c:numCache>
            </c:numRef>
          </c:val>
        </c:ser>
        <c:dLbls>
          <c:showPercent val="1"/>
        </c:dLbls>
        <c:firstSliceAng val="34"/>
      </c:pieChart>
    </c:plotArea>
    <c:legend>
      <c:legendPos val="b"/>
      <c:layout>
        <c:manualLayout>
          <c:xMode val="edge"/>
          <c:yMode val="edge"/>
          <c:x val="5.5795610724900711E-2"/>
          <c:y val="0.75353664407658405"/>
          <c:w val="0.76361220472440905"/>
          <c:h val="0.15390318950068305"/>
        </c:manualLayout>
      </c:layout>
      <c:txPr>
        <a:bodyPr/>
        <a:lstStyle/>
        <a:p>
          <a:pPr>
            <a:defRPr sz="1400"/>
          </a:pPr>
          <a:endParaRPr lang="en-US"/>
        </a:p>
      </c:txPr>
    </c:legend>
    <c:plotVisOnly val="1"/>
    <c:dispBlanksAs val="zero"/>
  </c:chart>
  <c:txPr>
    <a:bodyPr/>
    <a:lstStyle/>
    <a:p>
      <a:pPr>
        <a:defRPr sz="1800"/>
      </a:pPr>
      <a:endParaRPr lang="en-US"/>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lang val="en-US"/>
  <c:style val="18"/>
  <c:clrMapOvr bg1="lt1" tx1="dk1" bg2="lt2" tx2="dk2" accent1="accent1" accent2="accent2" accent3="accent3" accent4="accent4" accent5="accent5" accent6="accent6" hlink="hlink" folHlink="folHlink"/>
  <c:chart>
    <c:title>
      <c:tx>
        <c:rich>
          <a:bodyPr/>
          <a:lstStyle/>
          <a:p>
            <a:pPr>
              <a:defRPr sz="2000"/>
            </a:pPr>
            <a:r>
              <a:rPr lang="en-US" sz="2000" dirty="0" smtClean="0"/>
              <a:t>Aware Video Interactive</a:t>
            </a:r>
            <a:endParaRPr lang="en-US" sz="2000" dirty="0"/>
          </a:p>
        </c:rich>
      </c:tx>
      <c:layout/>
    </c:title>
    <c:plotArea>
      <c:layout/>
      <c:pieChart>
        <c:varyColors val="1"/>
        <c:ser>
          <c:idx val="0"/>
          <c:order val="0"/>
          <c:tx>
            <c:strRef>
              <c:f>Sheet1!$B$1</c:f>
              <c:strCache>
                <c:ptCount val="1"/>
                <c:pt idx="0">
                  <c:v>Sales</c:v>
                </c:pt>
              </c:strCache>
            </c:strRef>
          </c:tx>
          <c:dPt>
            <c:idx val="0"/>
            <c:spPr>
              <a:solidFill>
                <a:schemeClr val="accent4">
                  <a:lumMod val="75000"/>
                </a:schemeClr>
              </a:solidFill>
            </c:spPr>
          </c:dPt>
          <c:dLbls>
            <c:txPr>
              <a:bodyPr/>
              <a:lstStyle/>
              <a:p>
                <a:pPr>
                  <a:defRPr sz="1600"/>
                </a:pPr>
                <a:endParaRPr lang="en-US"/>
              </a:p>
            </c:txPr>
            <c:showCatName val="1"/>
            <c:showPercent val="1"/>
            <c:showLeaderLines val="1"/>
          </c:dLbls>
          <c:cat>
            <c:strRef>
              <c:f>Sheet1!$A$2:$A$4</c:f>
              <c:strCache>
                <c:ptCount val="3"/>
                <c:pt idx="0">
                  <c:v>Used interactive</c:v>
                </c:pt>
                <c:pt idx="1">
                  <c:v>Noticed but did not use</c:v>
                </c:pt>
                <c:pt idx="2">
                  <c:v>Did not notice </c:v>
                </c:pt>
              </c:strCache>
            </c:strRef>
          </c:cat>
          <c:val>
            <c:numRef>
              <c:f>Sheet1!$B$2:$B$4</c:f>
              <c:numCache>
                <c:formatCode>0%</c:formatCode>
                <c:ptCount val="3"/>
                <c:pt idx="0">
                  <c:v>0.24600000000000002</c:v>
                </c:pt>
                <c:pt idx="1">
                  <c:v>0.35100000000000003</c:v>
                </c:pt>
                <c:pt idx="2">
                  <c:v>0.40300000000000002</c:v>
                </c:pt>
              </c:numCache>
            </c:numRef>
          </c:val>
        </c:ser>
        <c:dLbls>
          <c:showCatName val="1"/>
          <c:showPercent val="1"/>
        </c:dLbls>
        <c:firstSliceAng val="30"/>
      </c:pieChart>
    </c:plotArea>
    <c:plotVisOnly val="1"/>
    <c:dispBlanksAs val="zero"/>
  </c:chart>
  <c:txPr>
    <a:bodyPr/>
    <a:lstStyle/>
    <a:p>
      <a:pPr>
        <a:defRPr sz="1800"/>
      </a:pPr>
      <a:endParaRPr lang="en-US"/>
    </a:p>
  </c:txPr>
  <c:externalData r:id="rId2"/>
</c:chartSpace>
</file>

<file path=ppt/charts/chart17.xml><?xml version="1.0" encoding="utf-8"?>
<c:chartSpace xmlns:c="http://schemas.openxmlformats.org/drawingml/2006/chart" xmlns:a="http://schemas.openxmlformats.org/drawingml/2006/main" xmlns:r="http://schemas.openxmlformats.org/officeDocument/2006/relationships">
  <c:lang val="en-US"/>
  <c:style val="18"/>
  <c:clrMapOvr bg1="lt1" tx1="dk1" bg2="lt2" tx2="dk2" accent1="accent1" accent2="accent2" accent3="accent3" accent4="accent4" accent5="accent5" accent6="accent6" hlink="hlink" folHlink="folHlink"/>
  <c:chart>
    <c:title>
      <c:tx>
        <c:rich>
          <a:bodyPr/>
          <a:lstStyle/>
          <a:p>
            <a:pPr>
              <a:defRPr/>
            </a:pPr>
            <a:r>
              <a:rPr lang="en-US" dirty="0" smtClean="0"/>
              <a:t>Impact of Interactive</a:t>
            </a:r>
            <a:endParaRPr lang="en-US" dirty="0"/>
          </a:p>
        </c:rich>
      </c:tx>
      <c:layout>
        <c:manualLayout>
          <c:xMode val="edge"/>
          <c:yMode val="edge"/>
          <c:x val="0.28025584548033999"/>
          <c:y val="5.2434113927281298E-2"/>
        </c:manualLayout>
      </c:layout>
    </c:title>
    <c:plotArea>
      <c:layout/>
      <c:pieChart>
        <c:varyColors val="1"/>
        <c:ser>
          <c:idx val="0"/>
          <c:order val="0"/>
          <c:tx>
            <c:strRef>
              <c:f>Sheet1!$B$1</c:f>
              <c:strCache>
                <c:ptCount val="1"/>
                <c:pt idx="0">
                  <c:v>Sales</c:v>
                </c:pt>
              </c:strCache>
            </c:strRef>
          </c:tx>
          <c:dPt>
            <c:idx val="0"/>
            <c:spPr>
              <a:solidFill>
                <a:schemeClr val="accent4">
                  <a:lumMod val="75000"/>
                </a:schemeClr>
              </a:solidFill>
            </c:spPr>
          </c:dPt>
          <c:dLbls>
            <c:txPr>
              <a:bodyPr/>
              <a:lstStyle/>
              <a:p>
                <a:pPr>
                  <a:defRPr sz="2000"/>
                </a:pPr>
                <a:endParaRPr lang="en-US"/>
              </a:p>
            </c:txPr>
            <c:showPercent val="1"/>
            <c:showLeaderLines val="1"/>
          </c:dLbls>
          <c:cat>
            <c:strRef>
              <c:f>Sheet1!$A$2:$A$4</c:f>
              <c:strCache>
                <c:ptCount val="3"/>
                <c:pt idx="0">
                  <c:v>Looked more closely at the chapel</c:v>
                </c:pt>
                <c:pt idx="1">
                  <c:v>Left this part of the gallery</c:v>
                </c:pt>
                <c:pt idx="2">
                  <c:v>Don't know/not sure</c:v>
                </c:pt>
              </c:strCache>
            </c:strRef>
          </c:cat>
          <c:val>
            <c:numRef>
              <c:f>Sheet1!$B$2:$B$4</c:f>
              <c:numCache>
                <c:formatCode>0%</c:formatCode>
                <c:ptCount val="3"/>
                <c:pt idx="0">
                  <c:v>0.60400000000000009</c:v>
                </c:pt>
                <c:pt idx="1">
                  <c:v>0.20800000000000002</c:v>
                </c:pt>
                <c:pt idx="2">
                  <c:v>0.18800000000000003</c:v>
                </c:pt>
              </c:numCache>
            </c:numRef>
          </c:val>
        </c:ser>
        <c:dLbls>
          <c:showPercent val="1"/>
        </c:dLbls>
        <c:firstSliceAng val="161"/>
      </c:pieChart>
    </c:plotArea>
    <c:legend>
      <c:legendPos val="b"/>
      <c:layout>
        <c:manualLayout>
          <c:xMode val="edge"/>
          <c:yMode val="edge"/>
          <c:x val="5.5795610724900711E-2"/>
          <c:y val="0.79954610899089296"/>
          <c:w val="0.76361220472440905"/>
          <c:h val="0.130250590309997"/>
        </c:manualLayout>
      </c:layout>
      <c:txPr>
        <a:bodyPr/>
        <a:lstStyle/>
        <a:p>
          <a:pPr>
            <a:defRPr sz="1400"/>
          </a:pPr>
          <a:endParaRPr lang="en-US"/>
        </a:p>
      </c:txPr>
    </c:legend>
    <c:plotVisOnly val="1"/>
    <c:dispBlanksAs val="zero"/>
  </c:chart>
  <c:txPr>
    <a:bodyPr/>
    <a:lstStyle/>
    <a:p>
      <a:pPr>
        <a:defRPr sz="1800"/>
      </a:pPr>
      <a:endParaRPr lang="en-US"/>
    </a:p>
  </c:txPr>
  <c:externalData r:id="rId2"/>
</c:chartSpace>
</file>

<file path=ppt/charts/chart18.xml><?xml version="1.0" encoding="utf-8"?>
<c:chartSpace xmlns:c="http://schemas.openxmlformats.org/drawingml/2006/chart" xmlns:a="http://schemas.openxmlformats.org/drawingml/2006/main" xmlns:r="http://schemas.openxmlformats.org/officeDocument/2006/relationships">
  <c:lang val="en-US"/>
  <c:style val="18"/>
  <c:clrMapOvr bg1="lt1" tx1="dk1" bg2="lt2" tx2="dk2" accent1="accent1" accent2="accent2" accent3="accent3" accent4="accent4" accent5="accent5" accent6="accent6" hlink="hlink" folHlink="folHlink"/>
  <c:chart>
    <c:title>
      <c:tx>
        <c:rich>
          <a:bodyPr/>
          <a:lstStyle/>
          <a:p>
            <a:pPr>
              <a:defRPr sz="2000"/>
            </a:pPr>
            <a:r>
              <a:rPr lang="en-US" sz="2000" dirty="0" smtClean="0"/>
              <a:t>Awareness of Audio Unit </a:t>
            </a:r>
            <a:endParaRPr lang="en-US" sz="2000" dirty="0"/>
          </a:p>
        </c:rich>
      </c:tx>
      <c:layout>
        <c:manualLayout>
          <c:xMode val="edge"/>
          <c:yMode val="edge"/>
          <c:x val="0.28608804104508506"/>
          <c:y val="6.2591099985428306E-2"/>
        </c:manualLayout>
      </c:layout>
    </c:title>
    <c:plotArea>
      <c:layout/>
      <c:pieChart>
        <c:varyColors val="1"/>
        <c:ser>
          <c:idx val="0"/>
          <c:order val="0"/>
          <c:tx>
            <c:strRef>
              <c:f>Sheet1!$B$1</c:f>
              <c:strCache>
                <c:ptCount val="1"/>
                <c:pt idx="0">
                  <c:v>Sales</c:v>
                </c:pt>
              </c:strCache>
            </c:strRef>
          </c:tx>
          <c:dPt>
            <c:idx val="0"/>
            <c:spPr>
              <a:solidFill>
                <a:schemeClr val="accent4">
                  <a:lumMod val="75000"/>
                </a:schemeClr>
              </a:solidFill>
            </c:spPr>
          </c:dPt>
          <c:dLbls>
            <c:txPr>
              <a:bodyPr/>
              <a:lstStyle/>
              <a:p>
                <a:pPr>
                  <a:defRPr sz="1600"/>
                </a:pPr>
                <a:endParaRPr lang="en-US"/>
              </a:p>
            </c:txPr>
            <c:showCatName val="1"/>
            <c:showPercent val="1"/>
            <c:showLeaderLines val="1"/>
          </c:dLbls>
          <c:cat>
            <c:strRef>
              <c:f>Sheet1!$A$2:$A$4</c:f>
              <c:strCache>
                <c:ptCount val="3"/>
                <c:pt idx="0">
                  <c:v>Used audio unit</c:v>
                </c:pt>
                <c:pt idx="1">
                  <c:v>Noticed but did not use</c:v>
                </c:pt>
                <c:pt idx="2">
                  <c:v>Did not notice</c:v>
                </c:pt>
              </c:strCache>
            </c:strRef>
          </c:cat>
          <c:val>
            <c:numRef>
              <c:f>Sheet1!$B$2:$B$4</c:f>
              <c:numCache>
                <c:formatCode>0%</c:formatCode>
                <c:ptCount val="3"/>
                <c:pt idx="0">
                  <c:v>0.11600000000000001</c:v>
                </c:pt>
                <c:pt idx="1">
                  <c:v>0.5</c:v>
                </c:pt>
                <c:pt idx="2">
                  <c:v>0.38400000000000006</c:v>
                </c:pt>
              </c:numCache>
            </c:numRef>
          </c:val>
        </c:ser>
        <c:dLbls>
          <c:showCatName val="1"/>
          <c:showPercent val="1"/>
        </c:dLbls>
        <c:firstSliceAng val="138"/>
      </c:pieChart>
    </c:plotArea>
    <c:plotVisOnly val="1"/>
    <c:dispBlanksAs val="zero"/>
  </c:chart>
  <c:txPr>
    <a:bodyPr/>
    <a:lstStyle/>
    <a:p>
      <a:pPr>
        <a:defRPr sz="1800"/>
      </a:pPr>
      <a:endParaRPr lang="en-US"/>
    </a:p>
  </c:txPr>
  <c:externalData r:id="rId2"/>
</c:chartSpace>
</file>

<file path=ppt/charts/chart19.xml><?xml version="1.0" encoding="utf-8"?>
<c:chartSpace xmlns:c="http://schemas.openxmlformats.org/drawingml/2006/chart" xmlns:a="http://schemas.openxmlformats.org/drawingml/2006/main" xmlns:r="http://schemas.openxmlformats.org/officeDocument/2006/relationships">
  <c:lang val="en-US"/>
  <c:style val="18"/>
  <c:chart>
    <c:title>
      <c:tx>
        <c:rich>
          <a:bodyPr/>
          <a:lstStyle/>
          <a:p>
            <a:pPr>
              <a:defRPr sz="2000"/>
            </a:pPr>
            <a:r>
              <a:rPr lang="en-US" sz="2000" dirty="0" smtClean="0"/>
              <a:t>Impact On Enjoyment</a:t>
            </a:r>
            <a:endParaRPr lang="en-US" sz="2000" dirty="0"/>
          </a:p>
        </c:rich>
      </c:tx>
      <c:layout>
        <c:manualLayout>
          <c:xMode val="edge"/>
          <c:yMode val="edge"/>
          <c:x val="0.258348635420034"/>
          <c:y val="5.2434113927281298E-2"/>
        </c:manualLayout>
      </c:layout>
    </c:title>
    <c:plotArea>
      <c:layout/>
      <c:pieChart>
        <c:varyColors val="1"/>
        <c:ser>
          <c:idx val="0"/>
          <c:order val="0"/>
          <c:tx>
            <c:strRef>
              <c:f>Sheet1!$B$1</c:f>
              <c:strCache>
                <c:ptCount val="1"/>
                <c:pt idx="0">
                  <c:v>Sales</c:v>
                </c:pt>
              </c:strCache>
            </c:strRef>
          </c:tx>
          <c:dPt>
            <c:idx val="0"/>
            <c:spPr>
              <a:solidFill>
                <a:schemeClr val="accent4">
                  <a:lumMod val="75000"/>
                </a:schemeClr>
              </a:solidFill>
            </c:spPr>
          </c:dPt>
          <c:dLbls>
            <c:txPr>
              <a:bodyPr/>
              <a:lstStyle/>
              <a:p>
                <a:pPr>
                  <a:defRPr sz="2000"/>
                </a:pPr>
                <a:endParaRPr lang="en-US"/>
              </a:p>
            </c:txPr>
            <c:showPercent val="1"/>
            <c:showLeaderLines val="1"/>
          </c:dLbls>
          <c:cat>
            <c:strRef>
              <c:f>Sheet1!$A$2:$A$4</c:f>
              <c:strCache>
                <c:ptCount val="3"/>
                <c:pt idx="0">
                  <c:v>Significantly enhance enjoyment</c:v>
                </c:pt>
                <c:pt idx="1">
                  <c:v>Somewhat enhance enjoyment</c:v>
                </c:pt>
                <c:pt idx="2">
                  <c:v>Had no effect</c:v>
                </c:pt>
              </c:strCache>
            </c:strRef>
          </c:cat>
          <c:val>
            <c:numRef>
              <c:f>Sheet1!$B$2:$B$4</c:f>
              <c:numCache>
                <c:formatCode>0%</c:formatCode>
                <c:ptCount val="3"/>
                <c:pt idx="0">
                  <c:v>0.56500000000000006</c:v>
                </c:pt>
                <c:pt idx="1">
                  <c:v>0.30400000000000005</c:v>
                </c:pt>
                <c:pt idx="2">
                  <c:v>0.13</c:v>
                </c:pt>
              </c:numCache>
            </c:numRef>
          </c:val>
        </c:ser>
        <c:dLbls>
          <c:showPercent val="1"/>
        </c:dLbls>
        <c:firstSliceAng val="165"/>
      </c:pieChart>
    </c:plotArea>
    <c:legend>
      <c:legendPos val="b"/>
      <c:layout>
        <c:manualLayout>
          <c:xMode val="edge"/>
          <c:yMode val="edge"/>
          <c:x val="5.5795610724900711E-2"/>
          <c:y val="0.79954610899089296"/>
          <c:w val="0.76361220472440905"/>
          <c:h val="0.11769217000580202"/>
        </c:manualLayout>
      </c:layout>
      <c:txPr>
        <a:bodyPr/>
        <a:lstStyle/>
        <a:p>
          <a:pPr>
            <a:defRPr sz="1400"/>
          </a:pPr>
          <a:endParaRPr lang="en-US"/>
        </a:p>
      </c:txPr>
    </c:legend>
    <c:plotVisOnly val="1"/>
    <c:dispBlanksAs val="zero"/>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style val="18"/>
  <c:chart>
    <c:title>
      <c:tx>
        <c:rich>
          <a:bodyPr/>
          <a:lstStyle/>
          <a:p>
            <a:pPr>
              <a:defRPr/>
            </a:pPr>
            <a:r>
              <a:rPr lang="en-US" dirty="0" smtClean="0"/>
              <a:t>Inside</a:t>
            </a:r>
            <a:r>
              <a:rPr lang="en-US" baseline="0" dirty="0" smtClean="0"/>
              <a:t> the Church: Sculpted Altarpieces </a:t>
            </a:r>
            <a:endParaRPr lang="en-US" dirty="0"/>
          </a:p>
        </c:rich>
      </c:tx>
      <c:layout>
        <c:manualLayout>
          <c:xMode val="edge"/>
          <c:yMode val="edge"/>
          <c:x val="0.16326770570465698"/>
          <c:y val="0"/>
        </c:manualLayout>
      </c:layout>
    </c:title>
    <c:plotArea>
      <c:layout>
        <c:manualLayout>
          <c:layoutTarget val="inner"/>
          <c:xMode val="edge"/>
          <c:yMode val="edge"/>
          <c:x val="0.132827139798852"/>
          <c:y val="0.12431413907593902"/>
          <c:w val="0.84688432054712903"/>
          <c:h val="0.5853531279197528"/>
        </c:manualLayout>
      </c:layout>
      <c:stockChart>
        <c:ser>
          <c:idx val="0"/>
          <c:order val="0"/>
          <c:tx>
            <c:strRef>
              <c:f>Sheet1!$B$1</c:f>
              <c:strCache>
                <c:ptCount val="1"/>
                <c:pt idx="0">
                  <c:v>High</c:v>
                </c:pt>
              </c:strCache>
            </c:strRef>
          </c:tx>
          <c:spPr>
            <a:ln w="50000">
              <a:noFill/>
            </a:ln>
          </c:spPr>
          <c:marker>
            <c:symbol val="none"/>
          </c:marker>
          <c:cat>
            <c:strRef>
              <c:f>Sheet1!$A$2:$A$3</c:f>
              <c:strCache>
                <c:ptCount val="2"/>
                <c:pt idx="0">
                  <c:v>Ave gallery dwell time</c:v>
                </c:pt>
                <c:pt idx="1">
                  <c:v>Ave engaged items</c:v>
                </c:pt>
              </c:strCache>
            </c:strRef>
          </c:cat>
          <c:val>
            <c:numRef>
              <c:f>Sheet1!$B$2:$B$3</c:f>
              <c:numCache>
                <c:formatCode>0.0</c:formatCode>
                <c:ptCount val="2"/>
                <c:pt idx="0">
                  <c:v>4.6661299999999857</c:v>
                </c:pt>
                <c:pt idx="1">
                  <c:v>9.6661600000000014</c:v>
                </c:pt>
              </c:numCache>
            </c:numRef>
          </c:val>
        </c:ser>
        <c:ser>
          <c:idx val="1"/>
          <c:order val="1"/>
          <c:tx>
            <c:strRef>
              <c:f>Sheet1!$C$1</c:f>
              <c:strCache>
                <c:ptCount val="1"/>
                <c:pt idx="0">
                  <c:v>Low</c:v>
                </c:pt>
              </c:strCache>
            </c:strRef>
          </c:tx>
          <c:spPr>
            <a:ln w="50000">
              <a:noFill/>
            </a:ln>
          </c:spPr>
          <c:marker>
            <c:symbol val="none"/>
          </c:marker>
          <c:cat>
            <c:strRef>
              <c:f>Sheet1!$A$2:$A$3</c:f>
              <c:strCache>
                <c:ptCount val="2"/>
                <c:pt idx="0">
                  <c:v>Ave gallery dwell time</c:v>
                </c:pt>
                <c:pt idx="1">
                  <c:v>Ave engaged items</c:v>
                </c:pt>
              </c:strCache>
            </c:strRef>
          </c:cat>
          <c:val>
            <c:numRef>
              <c:f>Sheet1!$C$2:$C$3</c:f>
              <c:numCache>
                <c:formatCode>0.0</c:formatCode>
                <c:ptCount val="2"/>
                <c:pt idx="0">
                  <c:v>-0.25112999999999996</c:v>
                </c:pt>
                <c:pt idx="1">
                  <c:v>2.0196399999999985</c:v>
                </c:pt>
              </c:numCache>
            </c:numRef>
          </c:val>
        </c:ser>
        <c:ser>
          <c:idx val="2"/>
          <c:order val="2"/>
          <c:tx>
            <c:strRef>
              <c:f>Sheet1!$D$1</c:f>
              <c:strCache>
                <c:ptCount val="1"/>
                <c:pt idx="0">
                  <c:v>Ave</c:v>
                </c:pt>
              </c:strCache>
            </c:strRef>
          </c:tx>
          <c:spPr>
            <a:ln w="50000">
              <a:noFill/>
            </a:ln>
          </c:spPr>
          <c:marker>
            <c:symbol val="circle"/>
            <c:size val="18"/>
            <c:spPr>
              <a:solidFill>
                <a:srgbClr val="008000"/>
              </a:solidFill>
              <a:ln>
                <a:noFill/>
              </a:ln>
            </c:spPr>
          </c:marker>
          <c:cat>
            <c:strRef>
              <c:f>Sheet1!$A$2:$A$3</c:f>
              <c:strCache>
                <c:ptCount val="2"/>
                <c:pt idx="0">
                  <c:v>Ave gallery dwell time</c:v>
                </c:pt>
                <c:pt idx="1">
                  <c:v>Ave engaged items</c:v>
                </c:pt>
              </c:strCache>
            </c:strRef>
          </c:cat>
          <c:val>
            <c:numRef>
              <c:f>Sheet1!$D$2:$D$3</c:f>
              <c:numCache>
                <c:formatCode>0.0</c:formatCode>
                <c:ptCount val="2"/>
                <c:pt idx="0">
                  <c:v>2.2075000000000005</c:v>
                </c:pt>
                <c:pt idx="1">
                  <c:v>5.8428999999999967</c:v>
                </c:pt>
              </c:numCache>
            </c:numRef>
          </c:val>
        </c:ser>
        <c:dLbls/>
        <c:hiLowLines>
          <c:spPr>
            <a:ln w="48133" cap="flat">
              <a:solidFill>
                <a:srgbClr val="008000"/>
              </a:solidFill>
              <a:prstDash val="sysDot"/>
              <a:round/>
              <a:headEnd type="oval"/>
              <a:tailEnd type="oval"/>
            </a:ln>
          </c:spPr>
        </c:hiLowLines>
        <c:axId val="81597568"/>
        <c:axId val="81599104"/>
      </c:stockChart>
      <c:catAx>
        <c:axId val="81597568"/>
        <c:scaling>
          <c:orientation val="minMax"/>
        </c:scaling>
        <c:axPos val="b"/>
        <c:numFmt formatCode="m/d/yy" sourceLinked="1"/>
        <c:majorTickMark val="none"/>
        <c:tickLblPos val="nextTo"/>
        <c:txPr>
          <a:bodyPr/>
          <a:lstStyle/>
          <a:p>
            <a:pPr>
              <a:defRPr sz="1400"/>
            </a:pPr>
            <a:endParaRPr lang="en-US"/>
          </a:p>
        </c:txPr>
        <c:crossAx val="81599104"/>
        <c:crosses val="autoZero"/>
        <c:auto val="1"/>
        <c:lblAlgn val="ctr"/>
        <c:lblOffset val="100"/>
      </c:catAx>
      <c:valAx>
        <c:axId val="81599104"/>
        <c:scaling>
          <c:orientation val="minMax"/>
        </c:scaling>
        <c:axPos val="l"/>
        <c:majorGridlines/>
        <c:numFmt formatCode="0.0" sourceLinked="1"/>
        <c:majorTickMark val="none"/>
        <c:tickLblPos val="nextTo"/>
        <c:crossAx val="81597568"/>
        <c:crosses val="autoZero"/>
        <c:crossBetween val="between"/>
      </c:valAx>
      <c:dTable>
        <c:showHorzBorder val="1"/>
        <c:showVertBorder val="1"/>
        <c:showOutline val="1"/>
        <c:showKeys val="1"/>
        <c:txPr>
          <a:bodyPr/>
          <a:lstStyle/>
          <a:p>
            <a:pPr rtl="0">
              <a:defRPr sz="1400"/>
            </a:pPr>
            <a:endParaRPr lang="en-US"/>
          </a:p>
        </c:txPr>
      </c:dTable>
    </c:plotArea>
    <c:plotVisOnly val="1"/>
    <c:dispBlanksAs val="gap"/>
  </c:chart>
  <c:txPr>
    <a:bodyPr/>
    <a:lstStyle/>
    <a:p>
      <a:pPr>
        <a:defRPr sz="1800"/>
      </a:pPr>
      <a:endParaRPr lang="en-US"/>
    </a:p>
  </c:txPr>
  <c:externalData r:id="rId1"/>
</c:chartSpace>
</file>

<file path=ppt/charts/chart20.xml><?xml version="1.0" encoding="utf-8"?>
<c:chartSpace xmlns:c="http://schemas.openxmlformats.org/drawingml/2006/chart" xmlns:a="http://schemas.openxmlformats.org/drawingml/2006/main" xmlns:r="http://schemas.openxmlformats.org/officeDocument/2006/relationships">
  <c:lang val="en-US"/>
  <c:style val="18"/>
  <c:clrMapOvr bg1="lt1" tx1="dk1" bg2="lt2" tx2="dk2" accent1="accent1" accent2="accent2" accent3="accent3" accent4="accent4" accent5="accent5" accent6="accent6" hlink="hlink" folHlink="folHlink"/>
  <c:chart>
    <c:title>
      <c:tx>
        <c:rich>
          <a:bodyPr/>
          <a:lstStyle/>
          <a:p>
            <a:pPr>
              <a:defRPr sz="2000"/>
            </a:pPr>
            <a:r>
              <a:rPr lang="en-US" sz="2000" dirty="0" smtClean="0"/>
              <a:t>Awareness of Audio Unit</a:t>
            </a:r>
            <a:endParaRPr lang="en-US" sz="2000" dirty="0"/>
          </a:p>
        </c:rich>
      </c:tx>
      <c:layout>
        <c:manualLayout>
          <c:xMode val="edge"/>
          <c:yMode val="edge"/>
          <c:x val="0.26169647238269805"/>
          <c:y val="4.7702565774966718E-2"/>
        </c:manualLayout>
      </c:layout>
    </c:title>
    <c:plotArea>
      <c:layout/>
      <c:pieChart>
        <c:varyColors val="1"/>
        <c:ser>
          <c:idx val="0"/>
          <c:order val="0"/>
          <c:tx>
            <c:strRef>
              <c:f>Sheet1!$B$1</c:f>
              <c:strCache>
                <c:ptCount val="1"/>
                <c:pt idx="0">
                  <c:v>Sales</c:v>
                </c:pt>
              </c:strCache>
            </c:strRef>
          </c:tx>
          <c:dPt>
            <c:idx val="0"/>
            <c:spPr>
              <a:solidFill>
                <a:schemeClr val="accent4">
                  <a:lumMod val="75000"/>
                </a:schemeClr>
              </a:solidFill>
            </c:spPr>
          </c:dPt>
          <c:dLbls>
            <c:txPr>
              <a:bodyPr/>
              <a:lstStyle/>
              <a:p>
                <a:pPr>
                  <a:defRPr sz="1600"/>
                </a:pPr>
                <a:endParaRPr lang="en-US"/>
              </a:p>
            </c:txPr>
            <c:showCatName val="1"/>
            <c:showPercent val="1"/>
            <c:showLeaderLines val="1"/>
          </c:dLbls>
          <c:cat>
            <c:strRef>
              <c:f>Sheet1!$A$2:$A$4</c:f>
              <c:strCache>
                <c:ptCount val="3"/>
                <c:pt idx="0">
                  <c:v>Used audio unit</c:v>
                </c:pt>
                <c:pt idx="1">
                  <c:v>Noticed but did not use</c:v>
                </c:pt>
                <c:pt idx="2">
                  <c:v>Did not notice</c:v>
                </c:pt>
              </c:strCache>
            </c:strRef>
          </c:cat>
          <c:val>
            <c:numRef>
              <c:f>Sheet1!$B$2:$B$4</c:f>
              <c:numCache>
                <c:formatCode>0%</c:formatCode>
                <c:ptCount val="3"/>
                <c:pt idx="0">
                  <c:v>0.11600000000000001</c:v>
                </c:pt>
                <c:pt idx="1">
                  <c:v>0.5</c:v>
                </c:pt>
                <c:pt idx="2">
                  <c:v>0.38400000000000006</c:v>
                </c:pt>
              </c:numCache>
            </c:numRef>
          </c:val>
        </c:ser>
        <c:dLbls>
          <c:showCatName val="1"/>
          <c:showPercent val="1"/>
        </c:dLbls>
        <c:firstSliceAng val="138"/>
      </c:pieChart>
    </c:plotArea>
    <c:plotVisOnly val="1"/>
    <c:dispBlanksAs val="zero"/>
  </c:chart>
  <c:txPr>
    <a:bodyPr/>
    <a:lstStyle/>
    <a:p>
      <a:pPr>
        <a:defRPr sz="1800"/>
      </a:pPr>
      <a:endParaRPr lang="en-US"/>
    </a:p>
  </c:txPr>
  <c:externalData r:id="rId2"/>
</c:chartSpace>
</file>

<file path=ppt/charts/chart21.xml><?xml version="1.0" encoding="utf-8"?>
<c:chartSpace xmlns:c="http://schemas.openxmlformats.org/drawingml/2006/chart" xmlns:a="http://schemas.openxmlformats.org/drawingml/2006/main" xmlns:r="http://schemas.openxmlformats.org/officeDocument/2006/relationships">
  <c:lang val="en-US"/>
  <c:style val="18"/>
  <c:clrMapOvr bg1="lt1" tx1="dk1" bg2="lt2" tx2="dk2" accent1="accent1" accent2="accent2" accent3="accent3" accent4="accent4" accent5="accent5" accent6="accent6" hlink="hlink" folHlink="folHlink"/>
  <c:chart>
    <c:title>
      <c:tx>
        <c:rich>
          <a:bodyPr/>
          <a:lstStyle/>
          <a:p>
            <a:pPr>
              <a:defRPr/>
            </a:pPr>
            <a:r>
              <a:rPr lang="en-US" dirty="0" smtClean="0"/>
              <a:t>Outcome</a:t>
            </a:r>
            <a:endParaRPr lang="en-US" dirty="0"/>
          </a:p>
        </c:rich>
      </c:tx>
      <c:layout>
        <c:manualLayout>
          <c:xMode val="edge"/>
          <c:yMode val="edge"/>
          <c:x val="0.38267860999214814"/>
          <c:y val="6.9554087104562679E-2"/>
        </c:manualLayout>
      </c:layout>
    </c:title>
    <c:plotArea>
      <c:layout/>
      <c:pieChart>
        <c:varyColors val="1"/>
        <c:ser>
          <c:idx val="0"/>
          <c:order val="0"/>
          <c:tx>
            <c:strRef>
              <c:f>Sheet1!$B$1</c:f>
              <c:strCache>
                <c:ptCount val="1"/>
                <c:pt idx="0">
                  <c:v>Sales</c:v>
                </c:pt>
              </c:strCache>
            </c:strRef>
          </c:tx>
          <c:dPt>
            <c:idx val="0"/>
            <c:spPr>
              <a:solidFill>
                <a:schemeClr val="accent4">
                  <a:lumMod val="75000"/>
                </a:schemeClr>
              </a:solidFill>
            </c:spPr>
          </c:dPt>
          <c:dLbls>
            <c:txPr>
              <a:bodyPr/>
              <a:lstStyle/>
              <a:p>
                <a:pPr>
                  <a:defRPr sz="2000"/>
                </a:pPr>
                <a:endParaRPr lang="en-US"/>
              </a:p>
            </c:txPr>
            <c:showPercent val="1"/>
            <c:showLeaderLines val="1"/>
          </c:dLbls>
          <c:cat>
            <c:strRef>
              <c:f>Sheet1!$A$2:$A$4</c:f>
              <c:strCache>
                <c:ptCount val="3"/>
                <c:pt idx="0">
                  <c:v>Looked more closely chapel</c:v>
                </c:pt>
                <c:pt idx="1">
                  <c:v>Left the chapel part of the gallery</c:v>
                </c:pt>
                <c:pt idx="2">
                  <c:v>Don't know/not sure</c:v>
                </c:pt>
              </c:strCache>
            </c:strRef>
          </c:cat>
          <c:val>
            <c:numRef>
              <c:f>Sheet1!$B$2:$B$4</c:f>
              <c:numCache>
                <c:formatCode>0%</c:formatCode>
                <c:ptCount val="3"/>
                <c:pt idx="0">
                  <c:v>0.39100000000000007</c:v>
                </c:pt>
                <c:pt idx="1">
                  <c:v>0.34800000000000003</c:v>
                </c:pt>
                <c:pt idx="2">
                  <c:v>0.26100000000000001</c:v>
                </c:pt>
              </c:numCache>
            </c:numRef>
          </c:val>
        </c:ser>
        <c:dLbls>
          <c:showPercent val="1"/>
        </c:dLbls>
        <c:firstSliceAng val="194"/>
      </c:pieChart>
    </c:plotArea>
    <c:legend>
      <c:legendPos val="b"/>
      <c:layout>
        <c:manualLayout>
          <c:xMode val="edge"/>
          <c:yMode val="edge"/>
          <c:x val="5.5795610724900711E-2"/>
          <c:y val="0.79954610899089296"/>
          <c:w val="0.76361220472440905"/>
          <c:h val="0.14515503754668901"/>
        </c:manualLayout>
      </c:layout>
      <c:txPr>
        <a:bodyPr/>
        <a:lstStyle/>
        <a:p>
          <a:pPr>
            <a:defRPr sz="1400"/>
          </a:pPr>
          <a:endParaRPr lang="en-US"/>
        </a:p>
      </c:txPr>
    </c:legend>
    <c:plotVisOnly val="1"/>
    <c:dispBlanksAs val="zero"/>
  </c:chart>
  <c:txPr>
    <a:bodyPr/>
    <a:lstStyle/>
    <a:p>
      <a:pPr>
        <a:defRPr sz="1800"/>
      </a:pPr>
      <a:endParaRPr lang="en-US"/>
    </a:p>
  </c:txPr>
  <c:externalData r:id="rId2"/>
</c:chartSpace>
</file>

<file path=ppt/charts/chart22.xml><?xml version="1.0" encoding="utf-8"?>
<c:chartSpace xmlns:c="http://schemas.openxmlformats.org/drawingml/2006/chart" xmlns:a="http://schemas.openxmlformats.org/drawingml/2006/main" xmlns:r="http://schemas.openxmlformats.org/officeDocument/2006/relationships">
  <c:lang val="en-US"/>
  <c:style val="18"/>
  <c:chart>
    <c:title>
      <c:tx>
        <c:rich>
          <a:bodyPr/>
          <a:lstStyle/>
          <a:p>
            <a:pPr>
              <a:defRPr/>
            </a:pPr>
            <a:r>
              <a:rPr lang="en-US" dirty="0" smtClean="0"/>
              <a:t>Gallery Audio Unit Usage Comparison </a:t>
            </a:r>
            <a:endParaRPr lang="en-US" dirty="0"/>
          </a:p>
        </c:rich>
      </c:tx>
      <c:layout>
        <c:manualLayout>
          <c:xMode val="edge"/>
          <c:yMode val="edge"/>
          <c:x val="0.16135864758576601"/>
          <c:y val="6.4826918623887397E-2"/>
        </c:manualLayout>
      </c:layout>
    </c:title>
    <c:plotArea>
      <c:layout/>
      <c:barChart>
        <c:barDir val="col"/>
        <c:grouping val="clustered"/>
        <c:ser>
          <c:idx val="0"/>
          <c:order val="0"/>
          <c:tx>
            <c:strRef>
              <c:f>Sheet1!$B$1</c:f>
              <c:strCache>
                <c:ptCount val="1"/>
                <c:pt idx="0">
                  <c:v>Series 1</c:v>
                </c:pt>
              </c:strCache>
            </c:strRef>
          </c:tx>
          <c:spPr>
            <a:solidFill>
              <a:schemeClr val="accent4">
                <a:lumMod val="75000"/>
              </a:schemeClr>
            </a:solidFill>
          </c:spPr>
          <c:dLbls>
            <c:txPr>
              <a:bodyPr/>
              <a:lstStyle/>
              <a:p>
                <a:pPr>
                  <a:defRPr sz="2400"/>
                </a:pPr>
                <a:endParaRPr lang="en-US"/>
              </a:p>
            </c:txPr>
            <c:showVal val="1"/>
          </c:dLbls>
          <c:cat>
            <c:strRef>
              <c:f>Sheet1!$A$2:$A$3</c:f>
              <c:strCache>
                <c:ptCount val="2"/>
                <c:pt idx="0">
                  <c:v>Inside the Church</c:v>
                </c:pt>
                <c:pt idx="1">
                  <c:v>Other V&amp;A Galleries </c:v>
                </c:pt>
              </c:strCache>
            </c:strRef>
          </c:cat>
          <c:val>
            <c:numRef>
              <c:f>Sheet1!$B$2:$B$3</c:f>
              <c:numCache>
                <c:formatCode>0%</c:formatCode>
                <c:ptCount val="2"/>
                <c:pt idx="0">
                  <c:v>0.12000000000000001</c:v>
                </c:pt>
                <c:pt idx="1">
                  <c:v>0.2</c:v>
                </c:pt>
              </c:numCache>
            </c:numRef>
          </c:val>
        </c:ser>
        <c:dLbls>
          <c:showVal val="1"/>
        </c:dLbls>
        <c:overlap val="-25"/>
        <c:axId val="90571136"/>
        <c:axId val="90572672"/>
      </c:barChart>
      <c:catAx>
        <c:axId val="90571136"/>
        <c:scaling>
          <c:orientation val="minMax"/>
        </c:scaling>
        <c:axPos val="b"/>
        <c:majorTickMark val="none"/>
        <c:tickLblPos val="nextTo"/>
        <c:txPr>
          <a:bodyPr/>
          <a:lstStyle/>
          <a:p>
            <a:pPr>
              <a:defRPr sz="2000"/>
            </a:pPr>
            <a:endParaRPr lang="en-US"/>
          </a:p>
        </c:txPr>
        <c:crossAx val="90572672"/>
        <c:crosses val="autoZero"/>
        <c:auto val="1"/>
        <c:lblAlgn val="ctr"/>
        <c:lblOffset val="100"/>
      </c:catAx>
      <c:valAx>
        <c:axId val="90572672"/>
        <c:scaling>
          <c:orientation val="minMax"/>
        </c:scaling>
        <c:delete val="1"/>
        <c:axPos val="l"/>
        <c:numFmt formatCode="0%" sourceLinked="1"/>
        <c:tickLblPos val="none"/>
        <c:crossAx val="90571136"/>
        <c:crosses val="autoZero"/>
        <c:crossBetween val="between"/>
      </c:valAx>
    </c:plotArea>
    <c:plotVisOnly val="1"/>
    <c:dispBlanksAs val="gap"/>
  </c:chart>
  <c:txPr>
    <a:bodyPr/>
    <a:lstStyle/>
    <a:p>
      <a:pPr>
        <a:defRPr sz="1800"/>
      </a:pPr>
      <a:endParaRPr lang="en-US"/>
    </a:p>
  </c:txPr>
  <c:externalData r:id="rId1"/>
</c:chartSpace>
</file>

<file path=ppt/charts/chart23.xml><?xml version="1.0" encoding="utf-8"?>
<c:chartSpace xmlns:c="http://schemas.openxmlformats.org/drawingml/2006/chart" xmlns:a="http://schemas.openxmlformats.org/drawingml/2006/main" xmlns:r="http://schemas.openxmlformats.org/officeDocument/2006/relationships">
  <c:lang val="en-US"/>
  <c:style val="18"/>
  <c:chart>
    <c:autoTitleDeleted val="1"/>
    <c:plotArea>
      <c:layout/>
      <c:barChart>
        <c:barDir val="bar"/>
        <c:grouping val="stacked"/>
        <c:ser>
          <c:idx val="0"/>
          <c:order val="0"/>
          <c:tx>
            <c:strRef>
              <c:f>Sheet1!$B$1</c:f>
              <c:strCache>
                <c:ptCount val="1"/>
                <c:pt idx="0">
                  <c:v>Very Satisfied</c:v>
                </c:pt>
              </c:strCache>
            </c:strRef>
          </c:tx>
          <c:spPr>
            <a:solidFill>
              <a:schemeClr val="accent4"/>
            </a:solidFill>
          </c:spPr>
          <c:dLbls>
            <c:txPr>
              <a:bodyPr/>
              <a:lstStyle/>
              <a:p>
                <a:pPr>
                  <a:defRPr sz="1400"/>
                </a:pPr>
                <a:endParaRPr lang="en-US"/>
              </a:p>
            </c:txPr>
            <c:showLegendKey val="1"/>
            <c:showVal val="1"/>
          </c:dLbls>
          <c:cat>
            <c:strRef>
              <c:f>Sheet1!$A$2:$A$6</c:f>
              <c:strCache>
                <c:ptCount val="5"/>
                <c:pt idx="0">
                  <c:v>Presentation of display information object labels</c:v>
                </c:pt>
                <c:pt idx="1">
                  <c:v>The amount of information available</c:v>
                </c:pt>
                <c:pt idx="2">
                  <c:v>The tone of the information and language used </c:v>
                </c:pt>
                <c:pt idx="3">
                  <c:v>The themes and subject of the display</c:v>
                </c:pt>
                <c:pt idx="4">
                  <c:v>The design and atmosphere of the display</c:v>
                </c:pt>
              </c:strCache>
            </c:strRef>
          </c:cat>
          <c:val>
            <c:numRef>
              <c:f>Sheet1!$B$2:$B$6</c:f>
              <c:numCache>
                <c:formatCode>0%</c:formatCode>
                <c:ptCount val="5"/>
                <c:pt idx="0">
                  <c:v>0.41400000000000003</c:v>
                </c:pt>
                <c:pt idx="1">
                  <c:v>0.46600000000000003</c:v>
                </c:pt>
                <c:pt idx="2">
                  <c:v>0.48700000000000004</c:v>
                </c:pt>
                <c:pt idx="3">
                  <c:v>0.50800000000000001</c:v>
                </c:pt>
                <c:pt idx="4">
                  <c:v>0.63800000000000012</c:v>
                </c:pt>
              </c:numCache>
            </c:numRef>
          </c:val>
        </c:ser>
        <c:ser>
          <c:idx val="1"/>
          <c:order val="1"/>
          <c:tx>
            <c:strRef>
              <c:f>Sheet1!$C$1</c:f>
              <c:strCache>
                <c:ptCount val="1"/>
                <c:pt idx="0">
                  <c:v>Quite Satisfied</c:v>
                </c:pt>
              </c:strCache>
            </c:strRef>
          </c:tx>
          <c:spPr>
            <a:solidFill>
              <a:schemeClr val="accent4">
                <a:lumMod val="40000"/>
                <a:lumOff val="60000"/>
              </a:schemeClr>
            </a:solidFill>
          </c:spPr>
          <c:dLbls>
            <c:txPr>
              <a:bodyPr/>
              <a:lstStyle/>
              <a:p>
                <a:pPr>
                  <a:defRPr sz="1400"/>
                </a:pPr>
                <a:endParaRPr lang="en-US"/>
              </a:p>
            </c:txPr>
            <c:showVal val="1"/>
          </c:dLbls>
          <c:cat>
            <c:strRef>
              <c:f>Sheet1!$A$2:$A$6</c:f>
              <c:strCache>
                <c:ptCount val="5"/>
                <c:pt idx="0">
                  <c:v>Presentation of display information object labels</c:v>
                </c:pt>
                <c:pt idx="1">
                  <c:v>The amount of information available</c:v>
                </c:pt>
                <c:pt idx="2">
                  <c:v>The tone of the information and language used </c:v>
                </c:pt>
                <c:pt idx="3">
                  <c:v>The themes and subject of the display</c:v>
                </c:pt>
                <c:pt idx="4">
                  <c:v>The design and atmosphere of the display</c:v>
                </c:pt>
              </c:strCache>
            </c:strRef>
          </c:cat>
          <c:val>
            <c:numRef>
              <c:f>Sheet1!$C$2:$C$6</c:f>
              <c:numCache>
                <c:formatCode>0%</c:formatCode>
                <c:ptCount val="5"/>
                <c:pt idx="0">
                  <c:v>0.47100000000000003</c:v>
                </c:pt>
                <c:pt idx="1">
                  <c:v>0.44500000000000001</c:v>
                </c:pt>
                <c:pt idx="2">
                  <c:v>0.40300000000000002</c:v>
                </c:pt>
                <c:pt idx="3">
                  <c:v>0.38100000000000006</c:v>
                </c:pt>
                <c:pt idx="4">
                  <c:v>0.33300000000000007</c:v>
                </c:pt>
              </c:numCache>
            </c:numRef>
          </c:val>
        </c:ser>
        <c:ser>
          <c:idx val="2"/>
          <c:order val="2"/>
          <c:tx>
            <c:strRef>
              <c:f>Sheet1!$D$1</c:f>
              <c:strCache>
                <c:ptCount val="1"/>
                <c:pt idx="0">
                  <c:v>Neither</c:v>
                </c:pt>
              </c:strCache>
            </c:strRef>
          </c:tx>
          <c:spPr>
            <a:solidFill>
              <a:schemeClr val="accent2"/>
            </a:solidFill>
          </c:spPr>
          <c:dLbls>
            <c:txPr>
              <a:bodyPr/>
              <a:lstStyle/>
              <a:p>
                <a:pPr>
                  <a:defRPr sz="1400"/>
                </a:pPr>
                <a:endParaRPr lang="en-US"/>
              </a:p>
            </c:txPr>
            <c:showVal val="1"/>
          </c:dLbls>
          <c:cat>
            <c:strRef>
              <c:f>Sheet1!$A$2:$A$6</c:f>
              <c:strCache>
                <c:ptCount val="5"/>
                <c:pt idx="0">
                  <c:v>Presentation of display information object labels</c:v>
                </c:pt>
                <c:pt idx="1">
                  <c:v>The amount of information available</c:v>
                </c:pt>
                <c:pt idx="2">
                  <c:v>The tone of the information and language used </c:v>
                </c:pt>
                <c:pt idx="3">
                  <c:v>The themes and subject of the display</c:v>
                </c:pt>
                <c:pt idx="4">
                  <c:v>The design and atmosphere of the display</c:v>
                </c:pt>
              </c:strCache>
            </c:strRef>
          </c:cat>
          <c:val>
            <c:numRef>
              <c:f>Sheet1!$D$2:$D$6</c:f>
              <c:numCache>
                <c:formatCode>0%</c:formatCode>
                <c:ptCount val="5"/>
                <c:pt idx="0">
                  <c:v>7.1000000000000008E-2</c:v>
                </c:pt>
                <c:pt idx="1">
                  <c:v>5.8000000000000003E-2</c:v>
                </c:pt>
                <c:pt idx="2">
                  <c:v>7.9000000000000015E-2</c:v>
                </c:pt>
                <c:pt idx="3">
                  <c:v>5.8000000000000003E-2</c:v>
                </c:pt>
                <c:pt idx="4">
                  <c:v>2.9000000000000005E-2</c:v>
                </c:pt>
              </c:numCache>
            </c:numRef>
          </c:val>
        </c:ser>
        <c:ser>
          <c:idx val="3"/>
          <c:order val="3"/>
          <c:tx>
            <c:strRef>
              <c:f>Sheet1!$E$1</c:f>
              <c:strCache>
                <c:ptCount val="1"/>
                <c:pt idx="0">
                  <c:v>Not very/at all Satisfied</c:v>
                </c:pt>
              </c:strCache>
            </c:strRef>
          </c:tx>
          <c:spPr>
            <a:solidFill>
              <a:srgbClr val="FF6600"/>
            </a:solidFill>
          </c:spPr>
          <c:dLbls>
            <c:dLbl>
              <c:idx val="0"/>
              <c:layout>
                <c:manualLayout>
                  <c:x val="-1.5747258241149006E-3"/>
                  <c:y val="-6.6659881249106989E-2"/>
                </c:manualLayout>
              </c:layout>
              <c:showVal val="1"/>
            </c:dLbl>
            <c:dLbl>
              <c:idx val="1"/>
              <c:layout>
                <c:manualLayout>
                  <c:x val="1.5747258241146705E-3"/>
                  <c:y val="-4.927034701020961E-2"/>
                </c:manualLayout>
              </c:layout>
              <c:showVal val="1"/>
            </c:dLbl>
            <c:dLbl>
              <c:idx val="2"/>
              <c:layout>
                <c:manualLayout>
                  <c:x val="1.5747258241146705E-3"/>
                  <c:y val="-4.6372091303726715E-2"/>
                </c:manualLayout>
              </c:layout>
              <c:showVal val="1"/>
            </c:dLbl>
            <c:dLbl>
              <c:idx val="3"/>
              <c:layout>
                <c:manualLayout>
                  <c:x val="0"/>
                  <c:y val="-6.0863369836141316E-2"/>
                </c:manualLayout>
              </c:layout>
              <c:showVal val="1"/>
            </c:dLbl>
            <c:dLbl>
              <c:idx val="4"/>
              <c:delete val="1"/>
            </c:dLbl>
            <c:txPr>
              <a:bodyPr/>
              <a:lstStyle/>
              <a:p>
                <a:pPr>
                  <a:defRPr sz="1400"/>
                </a:pPr>
                <a:endParaRPr lang="en-US"/>
              </a:p>
            </c:txPr>
            <c:showVal val="1"/>
          </c:dLbls>
          <c:cat>
            <c:strRef>
              <c:f>Sheet1!$A$2:$A$6</c:f>
              <c:strCache>
                <c:ptCount val="5"/>
                <c:pt idx="0">
                  <c:v>Presentation of display information object labels</c:v>
                </c:pt>
                <c:pt idx="1">
                  <c:v>The amount of information available</c:v>
                </c:pt>
                <c:pt idx="2">
                  <c:v>The tone of the information and language used </c:v>
                </c:pt>
                <c:pt idx="3">
                  <c:v>The themes and subject of the display</c:v>
                </c:pt>
                <c:pt idx="4">
                  <c:v>The design and atmosphere of the display</c:v>
                </c:pt>
              </c:strCache>
            </c:strRef>
          </c:cat>
          <c:val>
            <c:numRef>
              <c:f>Sheet1!$E$2:$E$6</c:f>
              <c:numCache>
                <c:formatCode>0%</c:formatCode>
                <c:ptCount val="5"/>
                <c:pt idx="0">
                  <c:v>4.300000000000001E-2</c:v>
                </c:pt>
                <c:pt idx="1">
                  <c:v>3.1000000000000003E-2</c:v>
                </c:pt>
                <c:pt idx="2">
                  <c:v>3.1000000000000003E-2</c:v>
                </c:pt>
                <c:pt idx="3">
                  <c:v>5.3000000000000005E-2</c:v>
                </c:pt>
                <c:pt idx="4">
                  <c:v>0</c:v>
                </c:pt>
              </c:numCache>
            </c:numRef>
          </c:val>
        </c:ser>
        <c:dLbls>
          <c:showVal val="1"/>
        </c:dLbls>
        <c:gapWidth val="75"/>
        <c:overlap val="100"/>
        <c:axId val="90691072"/>
        <c:axId val="90692608"/>
      </c:barChart>
      <c:catAx>
        <c:axId val="90691072"/>
        <c:scaling>
          <c:orientation val="minMax"/>
        </c:scaling>
        <c:axPos val="l"/>
        <c:majorTickMark val="none"/>
        <c:tickLblPos val="nextTo"/>
        <c:txPr>
          <a:bodyPr/>
          <a:lstStyle/>
          <a:p>
            <a:pPr>
              <a:defRPr sz="1400"/>
            </a:pPr>
            <a:endParaRPr lang="en-US"/>
          </a:p>
        </c:txPr>
        <c:crossAx val="90692608"/>
        <c:crosses val="autoZero"/>
        <c:auto val="1"/>
        <c:lblAlgn val="ctr"/>
        <c:lblOffset val="100"/>
      </c:catAx>
      <c:valAx>
        <c:axId val="90692608"/>
        <c:scaling>
          <c:orientation val="minMax"/>
          <c:max val="1"/>
        </c:scaling>
        <c:delete val="1"/>
        <c:axPos val="b"/>
        <c:numFmt formatCode="0%" sourceLinked="1"/>
        <c:majorTickMark val="none"/>
        <c:tickLblPos val="none"/>
        <c:crossAx val="90691072"/>
        <c:crosses val="autoZero"/>
        <c:crossBetween val="between"/>
      </c:valAx>
    </c:plotArea>
    <c:legend>
      <c:legendPos val="b"/>
      <c:layout/>
      <c:txPr>
        <a:bodyPr/>
        <a:lstStyle/>
        <a:p>
          <a:pPr>
            <a:defRPr sz="1400"/>
          </a:pPr>
          <a:endParaRPr lang="en-US"/>
        </a:p>
      </c:txPr>
    </c:legend>
    <c:plotVisOnly val="1"/>
    <c:dispBlanksAs val="gap"/>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style val="18"/>
  <c:chart>
    <c:title>
      <c:tx>
        <c:rich>
          <a:bodyPr/>
          <a:lstStyle/>
          <a:p>
            <a:pPr>
              <a:defRPr sz="2000"/>
            </a:pPr>
            <a:r>
              <a:rPr lang="en-US" sz="2000" dirty="0" smtClean="0"/>
              <a:t>First Time and Repeat Visitors </a:t>
            </a:r>
            <a:endParaRPr lang="en-US" sz="2000" dirty="0"/>
          </a:p>
        </c:rich>
      </c:tx>
      <c:layout/>
    </c:title>
    <c:plotArea>
      <c:layout/>
      <c:pieChart>
        <c:varyColors val="1"/>
        <c:ser>
          <c:idx val="0"/>
          <c:order val="0"/>
          <c:tx>
            <c:strRef>
              <c:f>Sheet1!$B$1</c:f>
              <c:strCache>
                <c:ptCount val="1"/>
                <c:pt idx="0">
                  <c:v>Sales</c:v>
                </c:pt>
              </c:strCache>
            </c:strRef>
          </c:tx>
          <c:dLbls>
            <c:txPr>
              <a:bodyPr/>
              <a:lstStyle/>
              <a:p>
                <a:pPr>
                  <a:defRPr sz="1400"/>
                </a:pPr>
                <a:endParaRPr lang="en-US"/>
              </a:p>
            </c:txPr>
            <c:showCatName val="1"/>
            <c:showPercent val="1"/>
            <c:showLeaderLines val="1"/>
          </c:dLbls>
          <c:cat>
            <c:strRef>
              <c:f>Sheet1!$A$2:$A$5</c:f>
              <c:strCache>
                <c:ptCount val="4"/>
                <c:pt idx="0">
                  <c:v>This is my first ever visit to the VA</c:v>
                </c:pt>
                <c:pt idx="1">
                  <c:v>Visited in the past 12 months </c:v>
                </c:pt>
                <c:pt idx="2">
                  <c:v>Visited in the past 1 to 2 years </c:v>
                </c:pt>
                <c:pt idx="3">
                  <c:v>Visited in the past 3+ years </c:v>
                </c:pt>
              </c:strCache>
            </c:strRef>
          </c:cat>
          <c:val>
            <c:numRef>
              <c:f>Sheet1!$B$2:$B$5</c:f>
              <c:numCache>
                <c:formatCode>0%</c:formatCode>
                <c:ptCount val="4"/>
                <c:pt idx="0">
                  <c:v>0.50800000000000001</c:v>
                </c:pt>
                <c:pt idx="1">
                  <c:v>0.22500000000000001</c:v>
                </c:pt>
                <c:pt idx="2">
                  <c:v>8.9000000000000024E-2</c:v>
                </c:pt>
                <c:pt idx="3">
                  <c:v>0.18000000000000002</c:v>
                </c:pt>
              </c:numCache>
            </c:numRef>
          </c:val>
        </c:ser>
        <c:dLbls>
          <c:showCatName val="1"/>
          <c:showPercent val="1"/>
        </c:dLbls>
        <c:firstSliceAng val="178"/>
      </c:pieChart>
    </c:plotArea>
    <c:plotVisOnly val="1"/>
    <c:dispBlanksAs val="zero"/>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style val="18"/>
  <c:clrMapOvr bg1="lt1" tx1="dk1" bg2="lt2" tx2="dk2" accent1="accent1" accent2="accent2" accent3="accent3" accent4="accent4" accent5="accent5" accent6="accent6" hlink="hlink" folHlink="folHlink"/>
  <c:chart>
    <c:title>
      <c:tx>
        <c:rich>
          <a:bodyPr/>
          <a:lstStyle/>
          <a:p>
            <a:pPr>
              <a:defRPr sz="2000"/>
            </a:pPr>
            <a:r>
              <a:rPr lang="en-US" sz="2000" dirty="0" smtClean="0"/>
              <a:t>Visitor Residence</a:t>
            </a:r>
            <a:endParaRPr lang="en-US" sz="2000" dirty="0"/>
          </a:p>
        </c:rich>
      </c:tx>
      <c:layout>
        <c:manualLayout>
          <c:xMode val="edge"/>
          <c:yMode val="edge"/>
          <c:x val="0.30182160166194211"/>
          <c:y val="2.8116843700136396E-2"/>
        </c:manualLayout>
      </c:layout>
    </c:title>
    <c:plotArea>
      <c:layout/>
      <c:pieChart>
        <c:varyColors val="1"/>
        <c:ser>
          <c:idx val="0"/>
          <c:order val="0"/>
          <c:tx>
            <c:strRef>
              <c:f>Sheet1!$B$1</c:f>
              <c:strCache>
                <c:ptCount val="1"/>
                <c:pt idx="0">
                  <c:v>Sales</c:v>
                </c:pt>
              </c:strCache>
            </c:strRef>
          </c:tx>
          <c:dLbls>
            <c:txPr>
              <a:bodyPr/>
              <a:lstStyle/>
              <a:p>
                <a:pPr>
                  <a:defRPr sz="1400"/>
                </a:pPr>
                <a:endParaRPr lang="en-US"/>
              </a:p>
            </c:txPr>
            <c:showCatName val="1"/>
            <c:showPercent val="1"/>
            <c:showLeaderLines val="1"/>
          </c:dLbls>
          <c:cat>
            <c:strRef>
              <c:f>Sheet1!$A$2:$A$4</c:f>
              <c:strCache>
                <c:ptCount val="3"/>
                <c:pt idx="0">
                  <c:v>London</c:v>
                </c:pt>
                <c:pt idx="1">
                  <c:v>Rest of United Kingdom </c:v>
                </c:pt>
                <c:pt idx="2">
                  <c:v>Country outside of UK</c:v>
                </c:pt>
              </c:strCache>
            </c:strRef>
          </c:cat>
          <c:val>
            <c:numRef>
              <c:f>Sheet1!$B$2:$B$4</c:f>
              <c:numCache>
                <c:formatCode>0%</c:formatCode>
                <c:ptCount val="3"/>
                <c:pt idx="0">
                  <c:v>0.30400000000000005</c:v>
                </c:pt>
                <c:pt idx="1">
                  <c:v>0.35600000000000004</c:v>
                </c:pt>
                <c:pt idx="2">
                  <c:v>0.34</c:v>
                </c:pt>
              </c:numCache>
            </c:numRef>
          </c:val>
        </c:ser>
        <c:dLbls>
          <c:showCatName val="1"/>
          <c:showPercent val="1"/>
        </c:dLbls>
        <c:firstSliceAng val="140"/>
      </c:pieChart>
    </c:plotArea>
    <c:plotVisOnly val="1"/>
    <c:dispBlanksAs val="zero"/>
  </c:chart>
  <c:txPr>
    <a:bodyPr/>
    <a:lstStyle/>
    <a:p>
      <a:pPr>
        <a:defRPr sz="1800"/>
      </a:pPr>
      <a:endParaRPr lang="en-US"/>
    </a:p>
  </c:tx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lang val="en-US"/>
  <c:style val="18"/>
  <c:chart>
    <c:title>
      <c:tx>
        <c:rich>
          <a:bodyPr/>
          <a:lstStyle/>
          <a:p>
            <a:pPr>
              <a:defRPr/>
            </a:pPr>
            <a:r>
              <a:rPr lang="en-US" baseline="0" dirty="0" smtClean="0"/>
              <a:t>The Chancel Visitor Age Distribution</a:t>
            </a:r>
            <a:endParaRPr lang="en-US" dirty="0"/>
          </a:p>
        </c:rich>
      </c:tx>
      <c:layout/>
    </c:title>
    <c:plotArea>
      <c:layout/>
      <c:barChart>
        <c:barDir val="col"/>
        <c:grouping val="clustered"/>
        <c:ser>
          <c:idx val="0"/>
          <c:order val="0"/>
          <c:tx>
            <c:strRef>
              <c:f>Sheet1!$B$1</c:f>
              <c:strCache>
                <c:ptCount val="1"/>
                <c:pt idx="0">
                  <c:v>Series 1</c:v>
                </c:pt>
              </c:strCache>
            </c:strRef>
          </c:tx>
          <c:cat>
            <c:strRef>
              <c:f>Sheet1!$A$2:$A$9</c:f>
              <c:strCache>
                <c:ptCount val="8"/>
                <c:pt idx="0">
                  <c:v>Under 15</c:v>
                </c:pt>
                <c:pt idx="1">
                  <c:v>16-24</c:v>
                </c:pt>
                <c:pt idx="2">
                  <c:v>25-34</c:v>
                </c:pt>
                <c:pt idx="3">
                  <c:v>35-44</c:v>
                </c:pt>
                <c:pt idx="4">
                  <c:v>45-54</c:v>
                </c:pt>
                <c:pt idx="5">
                  <c:v>55-64</c:v>
                </c:pt>
                <c:pt idx="6">
                  <c:v>65+</c:v>
                </c:pt>
                <c:pt idx="7">
                  <c:v>Prefer not to say</c:v>
                </c:pt>
              </c:strCache>
            </c:strRef>
          </c:cat>
          <c:val>
            <c:numRef>
              <c:f>Sheet1!$B$2:$B$9</c:f>
              <c:numCache>
                <c:formatCode>0%</c:formatCode>
                <c:ptCount val="8"/>
                <c:pt idx="0">
                  <c:v>3.2000000000000001E-2</c:v>
                </c:pt>
                <c:pt idx="1">
                  <c:v>0.18900000000000003</c:v>
                </c:pt>
                <c:pt idx="2">
                  <c:v>0.19500000000000001</c:v>
                </c:pt>
                <c:pt idx="3">
                  <c:v>0.17400000000000002</c:v>
                </c:pt>
                <c:pt idx="4">
                  <c:v>0.14700000000000002</c:v>
                </c:pt>
                <c:pt idx="5">
                  <c:v>0.17400000000000002</c:v>
                </c:pt>
                <c:pt idx="6">
                  <c:v>8.4000000000000019E-2</c:v>
                </c:pt>
                <c:pt idx="7">
                  <c:v>5.000000000000001E-3</c:v>
                </c:pt>
              </c:numCache>
            </c:numRef>
          </c:val>
        </c:ser>
        <c:dLbls>
          <c:showVal val="1"/>
        </c:dLbls>
        <c:overlap val="-25"/>
        <c:axId val="82594048"/>
        <c:axId val="82620416"/>
      </c:barChart>
      <c:catAx>
        <c:axId val="82594048"/>
        <c:scaling>
          <c:orientation val="minMax"/>
        </c:scaling>
        <c:axPos val="b"/>
        <c:majorTickMark val="none"/>
        <c:tickLblPos val="nextTo"/>
        <c:crossAx val="82620416"/>
        <c:crosses val="autoZero"/>
        <c:auto val="1"/>
        <c:lblAlgn val="ctr"/>
        <c:lblOffset val="100"/>
      </c:catAx>
      <c:valAx>
        <c:axId val="82620416"/>
        <c:scaling>
          <c:orientation val="minMax"/>
        </c:scaling>
        <c:delete val="1"/>
        <c:axPos val="l"/>
        <c:numFmt formatCode="0%" sourceLinked="1"/>
        <c:tickLblPos val="none"/>
        <c:crossAx val="82594048"/>
        <c:crosses val="autoZero"/>
        <c:crossBetween val="between"/>
      </c:valAx>
    </c:plotArea>
    <c:plotVisOnly val="1"/>
    <c:dispBlanksAs val="gap"/>
  </c:chart>
  <c:txPr>
    <a:bodyPr/>
    <a:lstStyle/>
    <a:p>
      <a:pPr>
        <a:defRPr sz="18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n-US"/>
  <c:style val="18"/>
  <c:chart>
    <c:title>
      <c:tx>
        <c:rich>
          <a:bodyPr/>
          <a:lstStyle/>
          <a:p>
            <a:pPr>
              <a:defRPr sz="2000"/>
            </a:pPr>
            <a:r>
              <a:rPr lang="en-US" sz="2000" dirty="0" smtClean="0"/>
              <a:t>Visitor Religious Association</a:t>
            </a:r>
            <a:endParaRPr lang="en-US" sz="2000" dirty="0"/>
          </a:p>
        </c:rich>
      </c:tx>
      <c:layout/>
    </c:title>
    <c:plotArea>
      <c:layout/>
      <c:barChart>
        <c:barDir val="bar"/>
        <c:grouping val="clustered"/>
        <c:ser>
          <c:idx val="0"/>
          <c:order val="0"/>
          <c:tx>
            <c:strRef>
              <c:f>Sheet1!$B$1</c:f>
              <c:strCache>
                <c:ptCount val="1"/>
                <c:pt idx="0">
                  <c:v>Series 1</c:v>
                </c:pt>
              </c:strCache>
            </c:strRef>
          </c:tx>
          <c:cat>
            <c:strRef>
              <c:f>Sheet1!$A$2:$A$10</c:f>
              <c:strCache>
                <c:ptCount val="9"/>
                <c:pt idx="0">
                  <c:v>Hindu</c:v>
                </c:pt>
                <c:pt idx="1">
                  <c:v>Muslim  Sunni</c:v>
                </c:pt>
                <c:pt idx="2">
                  <c:v>Buddhist</c:v>
                </c:pt>
                <c:pt idx="3">
                  <c:v>Jewish</c:v>
                </c:pt>
                <c:pt idx="4">
                  <c:v>Prefer not to say </c:v>
                </c:pt>
                <c:pt idx="5">
                  <c:v>Christian Anglican</c:v>
                </c:pt>
                <c:pt idx="6">
                  <c:v>Christian Catholic </c:v>
                </c:pt>
                <c:pt idx="7">
                  <c:v>No religion </c:v>
                </c:pt>
                <c:pt idx="8">
                  <c:v>Other Christian </c:v>
                </c:pt>
              </c:strCache>
            </c:strRef>
          </c:cat>
          <c:val>
            <c:numRef>
              <c:f>Sheet1!$B$2:$B$10</c:f>
              <c:numCache>
                <c:formatCode>0%</c:formatCode>
                <c:ptCount val="9"/>
                <c:pt idx="0">
                  <c:v>5.000000000000001E-3</c:v>
                </c:pt>
                <c:pt idx="1">
                  <c:v>1.6000000000000004E-2</c:v>
                </c:pt>
                <c:pt idx="2">
                  <c:v>2.1000000000000005E-2</c:v>
                </c:pt>
                <c:pt idx="3">
                  <c:v>2.1000000000000005E-2</c:v>
                </c:pt>
                <c:pt idx="4">
                  <c:v>5.9000000000000004E-2</c:v>
                </c:pt>
                <c:pt idx="5">
                  <c:v>0.14400000000000002</c:v>
                </c:pt>
                <c:pt idx="6">
                  <c:v>0.20200000000000001</c:v>
                </c:pt>
                <c:pt idx="7">
                  <c:v>0.25</c:v>
                </c:pt>
                <c:pt idx="8">
                  <c:v>0.26100000000000001</c:v>
                </c:pt>
              </c:numCache>
            </c:numRef>
          </c:val>
        </c:ser>
        <c:dLbls>
          <c:showVal val="1"/>
        </c:dLbls>
        <c:overlap val="-25"/>
        <c:axId val="82650624"/>
        <c:axId val="82652160"/>
      </c:barChart>
      <c:catAx>
        <c:axId val="82650624"/>
        <c:scaling>
          <c:orientation val="minMax"/>
        </c:scaling>
        <c:axPos val="l"/>
        <c:majorTickMark val="none"/>
        <c:tickLblPos val="nextTo"/>
        <c:crossAx val="82652160"/>
        <c:crosses val="autoZero"/>
        <c:auto val="1"/>
        <c:lblAlgn val="ctr"/>
        <c:lblOffset val="100"/>
      </c:catAx>
      <c:valAx>
        <c:axId val="82652160"/>
        <c:scaling>
          <c:orientation val="minMax"/>
        </c:scaling>
        <c:delete val="1"/>
        <c:axPos val="b"/>
        <c:numFmt formatCode="0%" sourceLinked="1"/>
        <c:tickLblPos val="none"/>
        <c:crossAx val="82650624"/>
        <c:crosses val="autoZero"/>
        <c:crossBetween val="between"/>
      </c:valAx>
    </c:plotArea>
    <c:plotVisOnly val="1"/>
    <c:dispBlanksAs val="gap"/>
  </c:chart>
  <c:txPr>
    <a:bodyPr/>
    <a:lstStyle/>
    <a:p>
      <a:pPr>
        <a:defRPr sz="1800"/>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US"/>
  <c:style val="18"/>
  <c:chart>
    <c:title>
      <c:tx>
        <c:rich>
          <a:bodyPr/>
          <a:lstStyle/>
          <a:p>
            <a:pPr>
              <a:defRPr sz="2000"/>
            </a:pPr>
            <a:r>
              <a:rPr lang="en-US" sz="2000" dirty="0" smtClean="0"/>
              <a:t>Visitor</a:t>
            </a:r>
            <a:r>
              <a:rPr lang="en-US" sz="2000" baseline="0" dirty="0" smtClean="0"/>
              <a:t> Smartphone Ownership</a:t>
            </a:r>
            <a:endParaRPr lang="en-US" sz="2000" dirty="0"/>
          </a:p>
        </c:rich>
      </c:tx>
      <c:layout/>
    </c:title>
    <c:plotArea>
      <c:layout/>
      <c:barChart>
        <c:barDir val="col"/>
        <c:grouping val="percentStacked"/>
        <c:ser>
          <c:idx val="0"/>
          <c:order val="0"/>
          <c:tx>
            <c:strRef>
              <c:f>Sheet1!$B$1</c:f>
              <c:strCache>
                <c:ptCount val="1"/>
                <c:pt idx="0">
                  <c:v>Yes</c:v>
                </c:pt>
              </c:strCache>
            </c:strRef>
          </c:tx>
          <c:spPr>
            <a:solidFill>
              <a:schemeClr val="accent4">
                <a:lumMod val="75000"/>
              </a:schemeClr>
            </a:solidFill>
          </c:spPr>
          <c:cat>
            <c:strRef>
              <c:f>Sheet1!$A$2:$A$3</c:f>
              <c:strCache>
                <c:ptCount val="2"/>
                <c:pt idx="0">
                  <c:v>Own smartphone</c:v>
                </c:pt>
                <c:pt idx="1">
                  <c:v>Brought smartphone to museum today</c:v>
                </c:pt>
              </c:strCache>
            </c:strRef>
          </c:cat>
          <c:val>
            <c:numRef>
              <c:f>Sheet1!$B$2:$B$3</c:f>
              <c:numCache>
                <c:formatCode>0%</c:formatCode>
                <c:ptCount val="2"/>
                <c:pt idx="0">
                  <c:v>0.76300000000000012</c:v>
                </c:pt>
                <c:pt idx="1">
                  <c:v>0.67600000000000016</c:v>
                </c:pt>
              </c:numCache>
            </c:numRef>
          </c:val>
        </c:ser>
        <c:ser>
          <c:idx val="1"/>
          <c:order val="1"/>
          <c:tx>
            <c:strRef>
              <c:f>Sheet1!$C$1</c:f>
              <c:strCache>
                <c:ptCount val="1"/>
                <c:pt idx="0">
                  <c:v>No</c:v>
                </c:pt>
              </c:strCache>
            </c:strRef>
          </c:tx>
          <c:spPr>
            <a:solidFill>
              <a:schemeClr val="accent5">
                <a:lumMod val="60000"/>
                <a:lumOff val="40000"/>
              </a:schemeClr>
            </a:solidFill>
          </c:spPr>
          <c:cat>
            <c:strRef>
              <c:f>Sheet1!$A$2:$A$3</c:f>
              <c:strCache>
                <c:ptCount val="2"/>
                <c:pt idx="0">
                  <c:v>Own smartphone</c:v>
                </c:pt>
                <c:pt idx="1">
                  <c:v>Brought smartphone to museum today</c:v>
                </c:pt>
              </c:strCache>
            </c:strRef>
          </c:cat>
          <c:val>
            <c:numRef>
              <c:f>Sheet1!$C$2:$C$3</c:f>
              <c:numCache>
                <c:formatCode>0%</c:formatCode>
                <c:ptCount val="2"/>
                <c:pt idx="0">
                  <c:v>0.23700000000000002</c:v>
                </c:pt>
                <c:pt idx="1">
                  <c:v>0.32400000000000007</c:v>
                </c:pt>
              </c:numCache>
            </c:numRef>
          </c:val>
        </c:ser>
        <c:dLbls>
          <c:showVal val="1"/>
        </c:dLbls>
        <c:gapWidth val="95"/>
        <c:overlap val="100"/>
        <c:axId val="82861056"/>
        <c:axId val="82883328"/>
      </c:barChart>
      <c:catAx>
        <c:axId val="82861056"/>
        <c:scaling>
          <c:orientation val="minMax"/>
        </c:scaling>
        <c:axPos val="b"/>
        <c:majorTickMark val="none"/>
        <c:tickLblPos val="nextTo"/>
        <c:crossAx val="82883328"/>
        <c:crosses val="autoZero"/>
        <c:auto val="1"/>
        <c:lblAlgn val="ctr"/>
        <c:lblOffset val="100"/>
      </c:catAx>
      <c:valAx>
        <c:axId val="82883328"/>
        <c:scaling>
          <c:orientation val="minMax"/>
        </c:scaling>
        <c:delete val="1"/>
        <c:axPos val="l"/>
        <c:numFmt formatCode="0%" sourceLinked="1"/>
        <c:tickLblPos val="none"/>
        <c:crossAx val="82861056"/>
        <c:crosses val="autoZero"/>
        <c:crossBetween val="between"/>
      </c:valAx>
    </c:plotArea>
    <c:legend>
      <c:legendPos val="t"/>
      <c:layout/>
    </c:legend>
    <c:plotVisOnly val="1"/>
    <c:dispBlanksAs val="gap"/>
  </c:chart>
  <c:txPr>
    <a:bodyPr/>
    <a:lstStyle/>
    <a:p>
      <a:pPr>
        <a:defRPr sz="1800"/>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en-US"/>
  <c:style val="18"/>
  <c:chart>
    <c:title>
      <c:tx>
        <c:rich>
          <a:bodyPr/>
          <a:lstStyle/>
          <a:p>
            <a:pPr>
              <a:defRPr sz="2000"/>
            </a:pPr>
            <a:r>
              <a:rPr lang="en-US" sz="2000" dirty="0" smtClean="0"/>
              <a:t>Interest in Renaissance Church</a:t>
            </a:r>
            <a:endParaRPr lang="en-US" sz="2000" dirty="0"/>
          </a:p>
        </c:rich>
      </c:tx>
      <c:layout/>
    </c:title>
    <c:plotArea>
      <c:layout>
        <c:manualLayout>
          <c:layoutTarget val="inner"/>
          <c:xMode val="edge"/>
          <c:yMode val="edge"/>
          <c:x val="1.9103600293901499E-2"/>
          <c:y val="0.22145192557957799"/>
          <c:w val="0.6276338033058142"/>
          <c:h val="0.74206964176897605"/>
        </c:manualLayout>
      </c:layout>
      <c:barChart>
        <c:barDir val="col"/>
        <c:grouping val="percentStacked"/>
        <c:ser>
          <c:idx val="0"/>
          <c:order val="0"/>
          <c:tx>
            <c:strRef>
              <c:f>Sheet1!$B$1</c:f>
              <c:strCache>
                <c:ptCount val="1"/>
                <c:pt idx="0">
                  <c:v>Very interested</c:v>
                </c:pt>
              </c:strCache>
            </c:strRef>
          </c:tx>
          <c:spPr>
            <a:solidFill>
              <a:schemeClr val="accent4">
                <a:lumMod val="75000"/>
              </a:schemeClr>
            </a:solidFill>
          </c:spPr>
          <c:cat>
            <c:strRef>
              <c:f>Sheet1!$A$2</c:f>
              <c:strCache>
                <c:ptCount val="1"/>
                <c:pt idx="0">
                  <c:v>Category 1</c:v>
                </c:pt>
              </c:strCache>
            </c:strRef>
          </c:cat>
          <c:val>
            <c:numRef>
              <c:f>Sheet1!$B$2</c:f>
              <c:numCache>
                <c:formatCode>0%</c:formatCode>
                <c:ptCount val="1"/>
                <c:pt idx="0">
                  <c:v>0.29800000000000004</c:v>
                </c:pt>
              </c:numCache>
            </c:numRef>
          </c:val>
        </c:ser>
        <c:ser>
          <c:idx val="1"/>
          <c:order val="1"/>
          <c:tx>
            <c:strRef>
              <c:f>Sheet1!$C$1</c:f>
              <c:strCache>
                <c:ptCount val="1"/>
                <c:pt idx="0">
                  <c:v>Somewhat interested </c:v>
                </c:pt>
              </c:strCache>
            </c:strRef>
          </c:tx>
          <c:cat>
            <c:strRef>
              <c:f>Sheet1!$A$2</c:f>
              <c:strCache>
                <c:ptCount val="1"/>
                <c:pt idx="0">
                  <c:v>Category 1</c:v>
                </c:pt>
              </c:strCache>
            </c:strRef>
          </c:cat>
          <c:val>
            <c:numRef>
              <c:f>Sheet1!$C$2</c:f>
              <c:numCache>
                <c:formatCode>0%</c:formatCode>
                <c:ptCount val="1"/>
                <c:pt idx="0">
                  <c:v>0.44500000000000001</c:v>
                </c:pt>
              </c:numCache>
            </c:numRef>
          </c:val>
        </c:ser>
        <c:ser>
          <c:idx val="2"/>
          <c:order val="2"/>
          <c:tx>
            <c:strRef>
              <c:f>Sheet1!$D$1</c:f>
              <c:strCache>
                <c:ptCount val="1"/>
                <c:pt idx="0">
                  <c:v>Neutral</c:v>
                </c:pt>
              </c:strCache>
            </c:strRef>
          </c:tx>
          <c:spPr>
            <a:solidFill>
              <a:schemeClr val="bg1">
                <a:lumMod val="85000"/>
              </a:schemeClr>
            </a:solidFill>
          </c:spPr>
          <c:cat>
            <c:strRef>
              <c:f>Sheet1!$A$2</c:f>
              <c:strCache>
                <c:ptCount val="1"/>
                <c:pt idx="0">
                  <c:v>Category 1</c:v>
                </c:pt>
              </c:strCache>
            </c:strRef>
          </c:cat>
          <c:val>
            <c:numRef>
              <c:f>Sheet1!$D$2</c:f>
              <c:numCache>
                <c:formatCode>0%</c:formatCode>
                <c:ptCount val="1"/>
                <c:pt idx="0">
                  <c:v>0.18800000000000003</c:v>
                </c:pt>
              </c:numCache>
            </c:numRef>
          </c:val>
        </c:ser>
        <c:ser>
          <c:idx val="3"/>
          <c:order val="3"/>
          <c:tx>
            <c:strRef>
              <c:f>Sheet1!$E$1</c:f>
              <c:strCache>
                <c:ptCount val="1"/>
                <c:pt idx="0">
                  <c:v>Somewhat uninterested </c:v>
                </c:pt>
              </c:strCache>
            </c:strRef>
          </c:tx>
          <c:spPr>
            <a:solidFill>
              <a:srgbClr val="FF6600"/>
            </a:solidFill>
          </c:spPr>
          <c:cat>
            <c:strRef>
              <c:f>Sheet1!$A$2</c:f>
              <c:strCache>
                <c:ptCount val="1"/>
                <c:pt idx="0">
                  <c:v>Category 1</c:v>
                </c:pt>
              </c:strCache>
            </c:strRef>
          </c:cat>
          <c:val>
            <c:numRef>
              <c:f>Sheet1!$E$2</c:f>
              <c:numCache>
                <c:formatCode>0%</c:formatCode>
                <c:ptCount val="1"/>
                <c:pt idx="0">
                  <c:v>3.1000000000000003E-2</c:v>
                </c:pt>
              </c:numCache>
            </c:numRef>
          </c:val>
        </c:ser>
        <c:ser>
          <c:idx val="4"/>
          <c:order val="4"/>
          <c:tx>
            <c:strRef>
              <c:f>Sheet1!$F$1</c:f>
              <c:strCache>
                <c:ptCount val="1"/>
                <c:pt idx="0">
                  <c:v>Not at all interested</c:v>
                </c:pt>
              </c:strCache>
            </c:strRef>
          </c:tx>
          <c:spPr>
            <a:solidFill>
              <a:srgbClr val="FF0000"/>
            </a:solidFill>
          </c:spPr>
          <c:dLbls>
            <c:dLbl>
              <c:idx val="0"/>
              <c:layout>
                <c:manualLayout>
                  <c:x val="0.18956649522410005"/>
                  <c:y val="5.6120665617607904E-3"/>
                </c:manualLayout>
              </c:layout>
              <c:showVal val="1"/>
            </c:dLbl>
            <c:showVal val="1"/>
          </c:dLbls>
          <c:cat>
            <c:strRef>
              <c:f>Sheet1!$A$2</c:f>
              <c:strCache>
                <c:ptCount val="1"/>
                <c:pt idx="0">
                  <c:v>Category 1</c:v>
                </c:pt>
              </c:strCache>
            </c:strRef>
          </c:cat>
          <c:val>
            <c:numRef>
              <c:f>Sheet1!$F$2</c:f>
              <c:numCache>
                <c:formatCode>0%</c:formatCode>
                <c:ptCount val="1"/>
                <c:pt idx="0">
                  <c:v>3.7000000000000005E-2</c:v>
                </c:pt>
              </c:numCache>
            </c:numRef>
          </c:val>
        </c:ser>
        <c:dLbls>
          <c:showVal val="1"/>
        </c:dLbls>
        <c:gapWidth val="95"/>
        <c:overlap val="100"/>
        <c:axId val="83146624"/>
        <c:axId val="83148160"/>
      </c:barChart>
      <c:catAx>
        <c:axId val="83146624"/>
        <c:scaling>
          <c:orientation val="minMax"/>
        </c:scaling>
        <c:delete val="1"/>
        <c:axPos val="b"/>
        <c:majorTickMark val="none"/>
        <c:tickLblPos val="none"/>
        <c:crossAx val="83148160"/>
        <c:crosses val="autoZero"/>
        <c:auto val="1"/>
        <c:lblAlgn val="ctr"/>
        <c:lblOffset val="100"/>
      </c:catAx>
      <c:valAx>
        <c:axId val="83148160"/>
        <c:scaling>
          <c:orientation val="minMax"/>
        </c:scaling>
        <c:delete val="1"/>
        <c:axPos val="l"/>
        <c:numFmt formatCode="0%" sourceLinked="1"/>
        <c:tickLblPos val="none"/>
        <c:crossAx val="83146624"/>
        <c:crosses val="autoZero"/>
        <c:crossBetween val="between"/>
      </c:valAx>
    </c:plotArea>
    <c:legend>
      <c:legendPos val="r"/>
      <c:layout>
        <c:manualLayout>
          <c:xMode val="edge"/>
          <c:yMode val="edge"/>
          <c:x val="0.63186757333704302"/>
          <c:y val="0.20313690882105201"/>
          <c:w val="0.35637638590915816"/>
          <c:h val="0.73205975558822312"/>
        </c:manualLayout>
      </c:layout>
    </c:legend>
    <c:plotVisOnly val="1"/>
    <c:dispBlanksAs val="gap"/>
  </c:chart>
  <c:txPr>
    <a:bodyPr/>
    <a:lstStyle/>
    <a:p>
      <a:pPr>
        <a:defRPr sz="1800"/>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en-US"/>
  <c:style val="18"/>
  <c:clrMapOvr bg1="lt1" tx1="dk1" bg2="lt2" tx2="dk2" accent1="accent1" accent2="accent2" accent3="accent3" accent4="accent4" accent5="accent5" accent6="accent6" hlink="hlink" folHlink="folHlink"/>
  <c:chart>
    <c:title>
      <c:tx>
        <c:rich>
          <a:bodyPr/>
          <a:lstStyle/>
          <a:p>
            <a:pPr>
              <a:defRPr/>
            </a:pPr>
            <a:r>
              <a:rPr lang="en-US" dirty="0" smtClean="0"/>
              <a:t>Gallery Visit</a:t>
            </a:r>
            <a:endParaRPr lang="en-US" dirty="0"/>
          </a:p>
        </c:rich>
      </c:tx>
      <c:layout/>
    </c:title>
    <c:plotArea>
      <c:layout/>
      <c:pieChart>
        <c:varyColors val="1"/>
        <c:ser>
          <c:idx val="0"/>
          <c:order val="0"/>
          <c:tx>
            <c:strRef>
              <c:f>Sheet1!$B$1</c:f>
              <c:strCache>
                <c:ptCount val="1"/>
                <c:pt idx="0">
                  <c:v>Sales</c:v>
                </c:pt>
              </c:strCache>
            </c:strRef>
          </c:tx>
          <c:dPt>
            <c:idx val="0"/>
            <c:spPr>
              <a:solidFill>
                <a:srgbClr val="84AA33"/>
              </a:solidFill>
            </c:spPr>
          </c:dPt>
          <c:dPt>
            <c:idx val="1"/>
            <c:spPr>
              <a:solidFill>
                <a:srgbClr val="FF6600"/>
              </a:solidFill>
            </c:spPr>
          </c:dPt>
          <c:dLbls>
            <c:txPr>
              <a:bodyPr/>
              <a:lstStyle/>
              <a:p>
                <a:pPr>
                  <a:defRPr sz="1400"/>
                </a:pPr>
                <a:endParaRPr lang="en-US"/>
              </a:p>
            </c:txPr>
            <c:showCatName val="1"/>
            <c:showPercent val="1"/>
            <c:showLeaderLines val="1"/>
          </c:dLbls>
          <c:cat>
            <c:strRef>
              <c:f>Sheet1!$A$2:$A$3</c:f>
              <c:strCache>
                <c:ptCount val="2"/>
                <c:pt idx="0">
                  <c:v>Specific things I want to see </c:v>
                </c:pt>
                <c:pt idx="1">
                  <c:v>I just came across while browsing museum</c:v>
                </c:pt>
              </c:strCache>
            </c:strRef>
          </c:cat>
          <c:val>
            <c:numRef>
              <c:f>Sheet1!$B$2:$B$3</c:f>
              <c:numCache>
                <c:formatCode>0%</c:formatCode>
                <c:ptCount val="2"/>
                <c:pt idx="0">
                  <c:v>0.11</c:v>
                </c:pt>
                <c:pt idx="1">
                  <c:v>0.89</c:v>
                </c:pt>
              </c:numCache>
            </c:numRef>
          </c:val>
        </c:ser>
        <c:dLbls>
          <c:showCatName val="1"/>
          <c:showPercent val="1"/>
        </c:dLbls>
        <c:firstSliceAng val="71"/>
      </c:pieChart>
    </c:plotArea>
    <c:plotVisOnly val="1"/>
    <c:dispBlanksAs val="zero"/>
  </c:chart>
  <c:txPr>
    <a:bodyPr/>
    <a:lstStyle/>
    <a:p>
      <a:pPr>
        <a:defRPr sz="1800"/>
      </a:pPr>
      <a:endParaRPr lang="en-US"/>
    </a:p>
  </c:txPr>
  <c:externalData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A0D1D2-74B2-43D5-BA59-C199DCF54557}"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n-US"/>
        </a:p>
      </dgm:t>
    </dgm:pt>
    <dgm:pt modelId="{1167D697-6C8B-41C1-A8AB-94F270B1CD5D}">
      <dgm:prSet phldrT="[Text]" custT="1"/>
      <dgm:spPr/>
      <dgm:t>
        <a:bodyPr/>
        <a:lstStyle/>
        <a:p>
          <a:r>
            <a:rPr lang="en-US" sz="2000" dirty="0" smtClean="0"/>
            <a:t>1. Attracting and holding power of The Chancel and key display components including the Santa Chiara Chapel</a:t>
          </a:r>
          <a:endParaRPr lang="en-US" sz="2000" dirty="0"/>
        </a:p>
      </dgm:t>
    </dgm:pt>
    <dgm:pt modelId="{DCCC4B38-2218-4A39-9E5A-CCD53AEC7793}" type="parTrans" cxnId="{FFC27F14-3FC2-4DE4-990D-1167259EB584}">
      <dgm:prSet/>
      <dgm:spPr/>
      <dgm:t>
        <a:bodyPr/>
        <a:lstStyle/>
        <a:p>
          <a:endParaRPr lang="en-US" sz="2000"/>
        </a:p>
      </dgm:t>
    </dgm:pt>
    <dgm:pt modelId="{AF9240ED-3193-425B-AC58-B332B0BD3F1F}" type="sibTrans" cxnId="{FFC27F14-3FC2-4DE4-990D-1167259EB584}">
      <dgm:prSet/>
      <dgm:spPr/>
      <dgm:t>
        <a:bodyPr/>
        <a:lstStyle/>
        <a:p>
          <a:endParaRPr lang="en-US" sz="2000"/>
        </a:p>
      </dgm:t>
    </dgm:pt>
    <dgm:pt modelId="{BE003653-F65C-4ADB-BB93-18E86667F713}">
      <dgm:prSet phldrT="[Text]" custT="1"/>
      <dgm:spPr/>
      <dgm:t>
        <a:bodyPr/>
        <a:lstStyle/>
        <a:p>
          <a:r>
            <a:rPr lang="en-US" sz="2000" dirty="0" smtClean="0"/>
            <a:t>2. Awareness and motives for visiting The Chancel display</a:t>
          </a:r>
          <a:endParaRPr lang="en-US" sz="2000" dirty="0"/>
        </a:p>
      </dgm:t>
    </dgm:pt>
    <dgm:pt modelId="{15472927-FEAB-44A2-87DE-BFE65330331A}" type="parTrans" cxnId="{1B9C3A4E-0122-43AB-895B-B8AB32CA00DF}">
      <dgm:prSet/>
      <dgm:spPr/>
      <dgm:t>
        <a:bodyPr/>
        <a:lstStyle/>
        <a:p>
          <a:endParaRPr lang="en-US" sz="2000"/>
        </a:p>
      </dgm:t>
    </dgm:pt>
    <dgm:pt modelId="{269518B2-2C92-47AC-B944-E0FB9B68A011}" type="sibTrans" cxnId="{1B9C3A4E-0122-43AB-895B-B8AB32CA00DF}">
      <dgm:prSet/>
      <dgm:spPr/>
      <dgm:t>
        <a:bodyPr/>
        <a:lstStyle/>
        <a:p>
          <a:endParaRPr lang="en-US" sz="2000"/>
        </a:p>
      </dgm:t>
    </dgm:pt>
    <dgm:pt modelId="{F63E5A8A-8AFA-4C58-B90E-D9A21745AB8A}">
      <dgm:prSet phldrT="[Text]" custT="1"/>
      <dgm:spPr/>
      <dgm:t>
        <a:bodyPr/>
        <a:lstStyle/>
        <a:p>
          <a:r>
            <a:rPr lang="en-US" sz="2000" dirty="0" smtClean="0"/>
            <a:t>3. Attitudes toward the Church and Religion</a:t>
          </a:r>
          <a:endParaRPr lang="en-US" sz="2000" dirty="0"/>
        </a:p>
      </dgm:t>
    </dgm:pt>
    <dgm:pt modelId="{A966C999-37A6-4964-B961-DA548AFA91E5}" type="parTrans" cxnId="{B8523990-B93D-4733-AF63-B7DA0BE9F364}">
      <dgm:prSet/>
      <dgm:spPr/>
      <dgm:t>
        <a:bodyPr/>
        <a:lstStyle/>
        <a:p>
          <a:endParaRPr lang="en-US" sz="2000"/>
        </a:p>
      </dgm:t>
    </dgm:pt>
    <dgm:pt modelId="{EA6FCAC2-BB78-4D03-83A2-6D8BD12B0EE5}" type="sibTrans" cxnId="{B8523990-B93D-4733-AF63-B7DA0BE9F364}">
      <dgm:prSet/>
      <dgm:spPr/>
      <dgm:t>
        <a:bodyPr/>
        <a:lstStyle/>
        <a:p>
          <a:endParaRPr lang="en-US" sz="2000"/>
        </a:p>
      </dgm:t>
    </dgm:pt>
    <dgm:pt modelId="{F36BD3E6-83AB-AF43-A436-30110187F08E}">
      <dgm:prSet custT="1"/>
      <dgm:spPr/>
      <dgm:t>
        <a:bodyPr/>
        <a:lstStyle/>
        <a:p>
          <a:r>
            <a:rPr lang="en-US" sz="2000" dirty="0" smtClean="0"/>
            <a:t>4. Usage of gallery touch screen </a:t>
          </a:r>
          <a:r>
            <a:rPr lang="en-US" sz="2000" dirty="0" err="1" smtClean="0"/>
            <a:t>interactives</a:t>
          </a:r>
          <a:r>
            <a:rPr lang="en-US" sz="2000" dirty="0" smtClean="0"/>
            <a:t> and audio points associated with the Santa Chiara Chapel</a:t>
          </a:r>
          <a:endParaRPr lang="en-US" sz="2000" dirty="0"/>
        </a:p>
      </dgm:t>
    </dgm:pt>
    <dgm:pt modelId="{2DABD56B-6ED0-E242-9B28-8332BC782428}" type="parTrans" cxnId="{96E3AC88-B2A9-0E4F-8E7B-88B143318DD0}">
      <dgm:prSet/>
      <dgm:spPr/>
      <dgm:t>
        <a:bodyPr/>
        <a:lstStyle/>
        <a:p>
          <a:endParaRPr lang="en-US" sz="2000"/>
        </a:p>
      </dgm:t>
    </dgm:pt>
    <dgm:pt modelId="{68DBFCBA-FB3F-1542-ADA2-C741CEE8574F}" type="sibTrans" cxnId="{96E3AC88-B2A9-0E4F-8E7B-88B143318DD0}">
      <dgm:prSet/>
      <dgm:spPr/>
      <dgm:t>
        <a:bodyPr/>
        <a:lstStyle/>
        <a:p>
          <a:endParaRPr lang="en-US" sz="2000"/>
        </a:p>
      </dgm:t>
    </dgm:pt>
    <dgm:pt modelId="{5B3A38FA-4481-C74E-A4B0-B5DD8F1FB444}">
      <dgm:prSet custT="1"/>
      <dgm:spPr/>
      <dgm:t>
        <a:bodyPr/>
        <a:lstStyle/>
        <a:p>
          <a:r>
            <a:rPr lang="en-US" sz="2000" dirty="0" smtClean="0"/>
            <a:t>5. Access to and impact of the Santa Chiara Chapel in the Chancel display </a:t>
          </a:r>
          <a:endParaRPr lang="en-US" sz="2000" dirty="0"/>
        </a:p>
      </dgm:t>
    </dgm:pt>
    <dgm:pt modelId="{0FEAA82D-68F8-6F42-815E-53D6366E2D71}" type="parTrans" cxnId="{E9A02E6C-EC25-764D-8A87-628D01DA1248}">
      <dgm:prSet/>
      <dgm:spPr/>
      <dgm:t>
        <a:bodyPr/>
        <a:lstStyle/>
        <a:p>
          <a:endParaRPr lang="en-US" sz="2000"/>
        </a:p>
      </dgm:t>
    </dgm:pt>
    <dgm:pt modelId="{CE4569D5-F965-1945-942D-A7CC8BFDD27E}" type="sibTrans" cxnId="{E9A02E6C-EC25-764D-8A87-628D01DA1248}">
      <dgm:prSet/>
      <dgm:spPr/>
      <dgm:t>
        <a:bodyPr/>
        <a:lstStyle/>
        <a:p>
          <a:endParaRPr lang="en-US" sz="2000"/>
        </a:p>
      </dgm:t>
    </dgm:pt>
    <dgm:pt modelId="{70C1E23C-5213-46AB-8775-12C7D0DD4D8A}" type="pres">
      <dgm:prSet presAssocID="{11A0D1D2-74B2-43D5-BA59-C199DCF54557}" presName="linear" presStyleCnt="0">
        <dgm:presLayoutVars>
          <dgm:animLvl val="lvl"/>
          <dgm:resizeHandles val="exact"/>
        </dgm:presLayoutVars>
      </dgm:prSet>
      <dgm:spPr/>
      <dgm:t>
        <a:bodyPr/>
        <a:lstStyle/>
        <a:p>
          <a:endParaRPr lang="en-US"/>
        </a:p>
      </dgm:t>
    </dgm:pt>
    <dgm:pt modelId="{91488F61-9FD3-4DCC-B998-2FA951C176B8}" type="pres">
      <dgm:prSet presAssocID="{1167D697-6C8B-41C1-A8AB-94F270B1CD5D}" presName="parentText" presStyleLbl="node1" presStyleIdx="0" presStyleCnt="5">
        <dgm:presLayoutVars>
          <dgm:chMax val="0"/>
          <dgm:bulletEnabled val="1"/>
        </dgm:presLayoutVars>
      </dgm:prSet>
      <dgm:spPr/>
      <dgm:t>
        <a:bodyPr/>
        <a:lstStyle/>
        <a:p>
          <a:endParaRPr lang="en-US"/>
        </a:p>
      </dgm:t>
    </dgm:pt>
    <dgm:pt modelId="{62524A6E-27C7-4EF8-8BD7-7079C9BDEF95}" type="pres">
      <dgm:prSet presAssocID="{AF9240ED-3193-425B-AC58-B332B0BD3F1F}" presName="spacer" presStyleCnt="0"/>
      <dgm:spPr/>
    </dgm:pt>
    <dgm:pt modelId="{9682CBF1-DA2D-4D4B-B6C8-533559B9E52D}" type="pres">
      <dgm:prSet presAssocID="{BE003653-F65C-4ADB-BB93-18E86667F713}" presName="parentText" presStyleLbl="node1" presStyleIdx="1" presStyleCnt="5">
        <dgm:presLayoutVars>
          <dgm:chMax val="0"/>
          <dgm:bulletEnabled val="1"/>
        </dgm:presLayoutVars>
      </dgm:prSet>
      <dgm:spPr/>
      <dgm:t>
        <a:bodyPr/>
        <a:lstStyle/>
        <a:p>
          <a:endParaRPr lang="en-US"/>
        </a:p>
      </dgm:t>
    </dgm:pt>
    <dgm:pt modelId="{84B80886-9E81-40FB-B9AD-E80DD237B112}" type="pres">
      <dgm:prSet presAssocID="{269518B2-2C92-47AC-B944-E0FB9B68A011}" presName="spacer" presStyleCnt="0"/>
      <dgm:spPr/>
    </dgm:pt>
    <dgm:pt modelId="{31A1F945-343B-4111-989D-691DAE76A647}" type="pres">
      <dgm:prSet presAssocID="{F63E5A8A-8AFA-4C58-B90E-D9A21745AB8A}" presName="parentText" presStyleLbl="node1" presStyleIdx="2" presStyleCnt="5">
        <dgm:presLayoutVars>
          <dgm:chMax val="0"/>
          <dgm:bulletEnabled val="1"/>
        </dgm:presLayoutVars>
      </dgm:prSet>
      <dgm:spPr/>
      <dgm:t>
        <a:bodyPr/>
        <a:lstStyle/>
        <a:p>
          <a:endParaRPr lang="en-US"/>
        </a:p>
      </dgm:t>
    </dgm:pt>
    <dgm:pt modelId="{5BAA8AC1-A72C-C148-9D66-EDBC12B6A2DF}" type="pres">
      <dgm:prSet presAssocID="{EA6FCAC2-BB78-4D03-83A2-6D8BD12B0EE5}" presName="spacer" presStyleCnt="0"/>
      <dgm:spPr/>
    </dgm:pt>
    <dgm:pt modelId="{11686213-C100-A84F-AB09-1B28E82ED6B4}" type="pres">
      <dgm:prSet presAssocID="{F36BD3E6-83AB-AF43-A436-30110187F08E}" presName="parentText" presStyleLbl="node1" presStyleIdx="3" presStyleCnt="5">
        <dgm:presLayoutVars>
          <dgm:chMax val="0"/>
          <dgm:bulletEnabled val="1"/>
        </dgm:presLayoutVars>
      </dgm:prSet>
      <dgm:spPr/>
      <dgm:t>
        <a:bodyPr/>
        <a:lstStyle/>
        <a:p>
          <a:endParaRPr lang="en-US"/>
        </a:p>
      </dgm:t>
    </dgm:pt>
    <dgm:pt modelId="{91A2CDAA-E28F-284E-8A68-4F033C23D73A}" type="pres">
      <dgm:prSet presAssocID="{68DBFCBA-FB3F-1542-ADA2-C741CEE8574F}" presName="spacer" presStyleCnt="0"/>
      <dgm:spPr/>
    </dgm:pt>
    <dgm:pt modelId="{94237B33-405B-984C-A0B5-C564674714D2}" type="pres">
      <dgm:prSet presAssocID="{5B3A38FA-4481-C74E-A4B0-B5DD8F1FB444}" presName="parentText" presStyleLbl="node1" presStyleIdx="4" presStyleCnt="5">
        <dgm:presLayoutVars>
          <dgm:chMax val="0"/>
          <dgm:bulletEnabled val="1"/>
        </dgm:presLayoutVars>
      </dgm:prSet>
      <dgm:spPr/>
      <dgm:t>
        <a:bodyPr/>
        <a:lstStyle/>
        <a:p>
          <a:endParaRPr lang="en-US"/>
        </a:p>
      </dgm:t>
    </dgm:pt>
  </dgm:ptLst>
  <dgm:cxnLst>
    <dgm:cxn modelId="{96E3AC88-B2A9-0E4F-8E7B-88B143318DD0}" srcId="{11A0D1D2-74B2-43D5-BA59-C199DCF54557}" destId="{F36BD3E6-83AB-AF43-A436-30110187F08E}" srcOrd="3" destOrd="0" parTransId="{2DABD56B-6ED0-E242-9B28-8332BC782428}" sibTransId="{68DBFCBA-FB3F-1542-ADA2-C741CEE8574F}"/>
    <dgm:cxn modelId="{B12E6FB8-91C6-D54C-B95A-B1E2746E557C}" type="presOf" srcId="{1167D697-6C8B-41C1-A8AB-94F270B1CD5D}" destId="{91488F61-9FD3-4DCC-B998-2FA951C176B8}" srcOrd="0" destOrd="0" presId="urn:microsoft.com/office/officeart/2005/8/layout/vList2"/>
    <dgm:cxn modelId="{24731001-E5A8-8746-8628-A416176D8158}" type="presOf" srcId="{11A0D1D2-74B2-43D5-BA59-C199DCF54557}" destId="{70C1E23C-5213-46AB-8775-12C7D0DD4D8A}" srcOrd="0" destOrd="0" presId="urn:microsoft.com/office/officeart/2005/8/layout/vList2"/>
    <dgm:cxn modelId="{0536806E-83CD-3147-8598-6E0411CB38F8}" type="presOf" srcId="{BE003653-F65C-4ADB-BB93-18E86667F713}" destId="{9682CBF1-DA2D-4D4B-B6C8-533559B9E52D}" srcOrd="0" destOrd="0" presId="urn:microsoft.com/office/officeart/2005/8/layout/vList2"/>
    <dgm:cxn modelId="{5F1B1936-5119-4C43-A138-687AEF64A1B8}" type="presOf" srcId="{F36BD3E6-83AB-AF43-A436-30110187F08E}" destId="{11686213-C100-A84F-AB09-1B28E82ED6B4}" srcOrd="0" destOrd="0" presId="urn:microsoft.com/office/officeart/2005/8/layout/vList2"/>
    <dgm:cxn modelId="{FFC27F14-3FC2-4DE4-990D-1167259EB584}" srcId="{11A0D1D2-74B2-43D5-BA59-C199DCF54557}" destId="{1167D697-6C8B-41C1-A8AB-94F270B1CD5D}" srcOrd="0" destOrd="0" parTransId="{DCCC4B38-2218-4A39-9E5A-CCD53AEC7793}" sibTransId="{AF9240ED-3193-425B-AC58-B332B0BD3F1F}"/>
    <dgm:cxn modelId="{1B9C3A4E-0122-43AB-895B-B8AB32CA00DF}" srcId="{11A0D1D2-74B2-43D5-BA59-C199DCF54557}" destId="{BE003653-F65C-4ADB-BB93-18E86667F713}" srcOrd="1" destOrd="0" parTransId="{15472927-FEAB-44A2-87DE-BFE65330331A}" sibTransId="{269518B2-2C92-47AC-B944-E0FB9B68A011}"/>
    <dgm:cxn modelId="{A02CDEB1-00E0-4C4D-BF63-5CF5B2BCFC7D}" type="presOf" srcId="{F63E5A8A-8AFA-4C58-B90E-D9A21745AB8A}" destId="{31A1F945-343B-4111-989D-691DAE76A647}" srcOrd="0" destOrd="0" presId="urn:microsoft.com/office/officeart/2005/8/layout/vList2"/>
    <dgm:cxn modelId="{DA410990-E060-C64E-828D-D9038EF7F3B4}" type="presOf" srcId="{5B3A38FA-4481-C74E-A4B0-B5DD8F1FB444}" destId="{94237B33-405B-984C-A0B5-C564674714D2}" srcOrd="0" destOrd="0" presId="urn:microsoft.com/office/officeart/2005/8/layout/vList2"/>
    <dgm:cxn modelId="{B8523990-B93D-4733-AF63-B7DA0BE9F364}" srcId="{11A0D1D2-74B2-43D5-BA59-C199DCF54557}" destId="{F63E5A8A-8AFA-4C58-B90E-D9A21745AB8A}" srcOrd="2" destOrd="0" parTransId="{A966C999-37A6-4964-B961-DA548AFA91E5}" sibTransId="{EA6FCAC2-BB78-4D03-83A2-6D8BD12B0EE5}"/>
    <dgm:cxn modelId="{E9A02E6C-EC25-764D-8A87-628D01DA1248}" srcId="{11A0D1D2-74B2-43D5-BA59-C199DCF54557}" destId="{5B3A38FA-4481-C74E-A4B0-B5DD8F1FB444}" srcOrd="4" destOrd="0" parTransId="{0FEAA82D-68F8-6F42-815E-53D6366E2D71}" sibTransId="{CE4569D5-F965-1945-942D-A7CC8BFDD27E}"/>
    <dgm:cxn modelId="{6D4B924B-62A2-3543-AE3A-A31A6E77A078}" type="presParOf" srcId="{70C1E23C-5213-46AB-8775-12C7D0DD4D8A}" destId="{91488F61-9FD3-4DCC-B998-2FA951C176B8}" srcOrd="0" destOrd="0" presId="urn:microsoft.com/office/officeart/2005/8/layout/vList2"/>
    <dgm:cxn modelId="{B81F72BE-1D91-B940-B2BF-7A2A0D4D5195}" type="presParOf" srcId="{70C1E23C-5213-46AB-8775-12C7D0DD4D8A}" destId="{62524A6E-27C7-4EF8-8BD7-7079C9BDEF95}" srcOrd="1" destOrd="0" presId="urn:microsoft.com/office/officeart/2005/8/layout/vList2"/>
    <dgm:cxn modelId="{83DBB7A2-00BD-AB4D-BBD3-D378B775EF82}" type="presParOf" srcId="{70C1E23C-5213-46AB-8775-12C7D0DD4D8A}" destId="{9682CBF1-DA2D-4D4B-B6C8-533559B9E52D}" srcOrd="2" destOrd="0" presId="urn:microsoft.com/office/officeart/2005/8/layout/vList2"/>
    <dgm:cxn modelId="{729827B0-43BE-4244-AA80-02592852B407}" type="presParOf" srcId="{70C1E23C-5213-46AB-8775-12C7D0DD4D8A}" destId="{84B80886-9E81-40FB-B9AD-E80DD237B112}" srcOrd="3" destOrd="0" presId="urn:microsoft.com/office/officeart/2005/8/layout/vList2"/>
    <dgm:cxn modelId="{52F31529-A405-984C-A106-BA69F0335ED4}" type="presParOf" srcId="{70C1E23C-5213-46AB-8775-12C7D0DD4D8A}" destId="{31A1F945-343B-4111-989D-691DAE76A647}" srcOrd="4" destOrd="0" presId="urn:microsoft.com/office/officeart/2005/8/layout/vList2"/>
    <dgm:cxn modelId="{5C830237-A7C4-644E-B05F-0E9980BB66FE}" type="presParOf" srcId="{70C1E23C-5213-46AB-8775-12C7D0DD4D8A}" destId="{5BAA8AC1-A72C-C148-9D66-EDBC12B6A2DF}" srcOrd="5" destOrd="0" presId="urn:microsoft.com/office/officeart/2005/8/layout/vList2"/>
    <dgm:cxn modelId="{B57B4606-8CD4-1F48-98A4-CDC4AD492A28}" type="presParOf" srcId="{70C1E23C-5213-46AB-8775-12C7D0DD4D8A}" destId="{11686213-C100-A84F-AB09-1B28E82ED6B4}" srcOrd="6" destOrd="0" presId="urn:microsoft.com/office/officeart/2005/8/layout/vList2"/>
    <dgm:cxn modelId="{0D950CD1-384F-8644-8902-86027DA8030F}" type="presParOf" srcId="{70C1E23C-5213-46AB-8775-12C7D0DD4D8A}" destId="{91A2CDAA-E28F-284E-8A68-4F033C23D73A}" srcOrd="7" destOrd="0" presId="urn:microsoft.com/office/officeart/2005/8/layout/vList2"/>
    <dgm:cxn modelId="{49CD4CB4-B572-354D-99B4-738F29A61582}" type="presParOf" srcId="{70C1E23C-5213-46AB-8775-12C7D0DD4D8A}" destId="{94237B33-405B-984C-A0B5-C564674714D2}" srcOrd="8"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1D5C93-55BB-4E3E-9FE2-19097330BB78}" type="doc">
      <dgm:prSet loTypeId="urn:microsoft.com/office/officeart/2005/8/layout/vList2" loCatId="list" qsTypeId="urn:microsoft.com/office/officeart/2005/8/quickstyle/3d1" qsCatId="3D" csTypeId="urn:microsoft.com/office/officeart/2005/8/colors/accent6_5" csCatId="accent6" phldr="1"/>
      <dgm:spPr/>
      <dgm:t>
        <a:bodyPr/>
        <a:lstStyle/>
        <a:p>
          <a:endParaRPr lang="en-US"/>
        </a:p>
      </dgm:t>
    </dgm:pt>
    <dgm:pt modelId="{76288745-C028-4A3D-8FD7-BDA84151B10B}">
      <dgm:prSet phldrT="[Text]"/>
      <dgm:spPr/>
      <dgm:t>
        <a:bodyPr/>
        <a:lstStyle/>
        <a:p>
          <a:r>
            <a:rPr lang="en-US" dirty="0" smtClean="0"/>
            <a:t>Evaluate gallery performance and compare to benchmarks   </a:t>
          </a:r>
          <a:endParaRPr lang="en-US" dirty="0"/>
        </a:p>
      </dgm:t>
    </dgm:pt>
    <dgm:pt modelId="{22F9F63C-690A-43C4-BF27-758933C2B5B0}" type="parTrans" cxnId="{6E3EBAFD-A9DD-41A4-B019-CC2B9CC1535F}">
      <dgm:prSet/>
      <dgm:spPr/>
      <dgm:t>
        <a:bodyPr/>
        <a:lstStyle/>
        <a:p>
          <a:endParaRPr lang="en-US"/>
        </a:p>
      </dgm:t>
    </dgm:pt>
    <dgm:pt modelId="{20D2F17F-965B-4E9C-B7E7-5DD9A5DE99BD}" type="sibTrans" cxnId="{6E3EBAFD-A9DD-41A4-B019-CC2B9CC1535F}">
      <dgm:prSet/>
      <dgm:spPr/>
      <dgm:t>
        <a:bodyPr/>
        <a:lstStyle/>
        <a:p>
          <a:endParaRPr lang="en-US"/>
        </a:p>
      </dgm:t>
    </dgm:pt>
    <dgm:pt modelId="{F7ACAE6C-2F9B-44F9-9FD8-E84185430E8F}">
      <dgm:prSet phldrT="[Text]"/>
      <dgm:spPr/>
      <dgm:t>
        <a:bodyPr/>
        <a:lstStyle/>
        <a:p>
          <a:r>
            <a:rPr lang="en-US" dirty="0" smtClean="0"/>
            <a:t>Assess visitor expectations, behaviors and preferences</a:t>
          </a:r>
          <a:endParaRPr lang="en-US" dirty="0"/>
        </a:p>
      </dgm:t>
    </dgm:pt>
    <dgm:pt modelId="{114AB73A-8428-44A8-84E0-830F19E00300}" type="parTrans" cxnId="{5F2F0C98-8421-4A9D-AE15-4FB731BE98C0}">
      <dgm:prSet/>
      <dgm:spPr/>
      <dgm:t>
        <a:bodyPr/>
        <a:lstStyle/>
        <a:p>
          <a:endParaRPr lang="en-US"/>
        </a:p>
      </dgm:t>
    </dgm:pt>
    <dgm:pt modelId="{141AD05F-D33E-4A29-A062-67618B54E2FF}" type="sibTrans" cxnId="{5F2F0C98-8421-4A9D-AE15-4FB731BE98C0}">
      <dgm:prSet/>
      <dgm:spPr/>
      <dgm:t>
        <a:bodyPr/>
        <a:lstStyle/>
        <a:p>
          <a:endParaRPr lang="en-US"/>
        </a:p>
      </dgm:t>
    </dgm:pt>
    <dgm:pt modelId="{606507A2-C3F1-4831-A97C-222A25F20DB6}">
      <dgm:prSet phldrT="[Text]"/>
      <dgm:spPr/>
      <dgm:t>
        <a:bodyPr/>
        <a:lstStyle/>
        <a:p>
          <a:r>
            <a:rPr lang="en-US" dirty="0" smtClean="0"/>
            <a:t>Assess display area features/placements that drive engagement</a:t>
          </a:r>
          <a:endParaRPr lang="en-US" dirty="0"/>
        </a:p>
      </dgm:t>
    </dgm:pt>
    <dgm:pt modelId="{9C41E056-FC05-48D4-9F60-8020CEFD69AD}" type="parTrans" cxnId="{87104238-528E-4202-AAD5-7486189D9EB8}">
      <dgm:prSet/>
      <dgm:spPr/>
      <dgm:t>
        <a:bodyPr/>
        <a:lstStyle/>
        <a:p>
          <a:endParaRPr lang="en-US"/>
        </a:p>
      </dgm:t>
    </dgm:pt>
    <dgm:pt modelId="{6BEAAAFF-A211-4AE6-8B4C-75398ABBC634}" type="sibTrans" cxnId="{87104238-528E-4202-AAD5-7486189D9EB8}">
      <dgm:prSet/>
      <dgm:spPr/>
      <dgm:t>
        <a:bodyPr/>
        <a:lstStyle/>
        <a:p>
          <a:endParaRPr lang="en-US"/>
        </a:p>
      </dgm:t>
    </dgm:pt>
    <dgm:pt modelId="{4AD8683B-C855-4576-83DA-F9213B8E8CDF}">
      <dgm:prSet phldrT="[Text]"/>
      <dgm:spPr/>
      <dgm:t>
        <a:bodyPr/>
        <a:lstStyle/>
        <a:p>
          <a:r>
            <a:rPr lang="en-US" dirty="0" smtClean="0"/>
            <a:t>Measure how visitors interact and engage with key display components/features</a:t>
          </a:r>
          <a:endParaRPr lang="en-US" dirty="0"/>
        </a:p>
      </dgm:t>
    </dgm:pt>
    <dgm:pt modelId="{600D9690-DF8E-4577-984D-ECA31F2AD7DB}" type="parTrans" cxnId="{A6CF589C-6637-47F7-BD49-CBE547BC984F}">
      <dgm:prSet/>
      <dgm:spPr/>
      <dgm:t>
        <a:bodyPr/>
        <a:lstStyle/>
        <a:p>
          <a:endParaRPr lang="en-US"/>
        </a:p>
      </dgm:t>
    </dgm:pt>
    <dgm:pt modelId="{18AD1374-580C-4B5F-B7C8-155F3A3A48B9}" type="sibTrans" cxnId="{A6CF589C-6637-47F7-BD49-CBE547BC984F}">
      <dgm:prSet/>
      <dgm:spPr/>
      <dgm:t>
        <a:bodyPr/>
        <a:lstStyle/>
        <a:p>
          <a:endParaRPr lang="en-US"/>
        </a:p>
      </dgm:t>
    </dgm:pt>
    <dgm:pt modelId="{F0B9623B-8D8B-427A-8628-7830E8B045F6}">
      <dgm:prSet phldrT="[Text]"/>
      <dgm:spPr/>
      <dgm:t>
        <a:bodyPr/>
        <a:lstStyle/>
        <a:p>
          <a:r>
            <a:rPr lang="en-US" dirty="0" smtClean="0"/>
            <a:t>Identify display features/placements that drive engagement and compare to original gallery design objectives </a:t>
          </a:r>
          <a:endParaRPr lang="en-US" dirty="0"/>
        </a:p>
      </dgm:t>
    </dgm:pt>
    <dgm:pt modelId="{5794C654-2754-4720-BF05-08BD6E4F9EAF}" type="parTrans" cxnId="{FA11AF9C-4B5A-4143-B515-C4E043F43D35}">
      <dgm:prSet/>
      <dgm:spPr/>
      <dgm:t>
        <a:bodyPr/>
        <a:lstStyle/>
        <a:p>
          <a:endParaRPr lang="en-US"/>
        </a:p>
      </dgm:t>
    </dgm:pt>
    <dgm:pt modelId="{9A0B634E-FE51-4AB2-896A-66D0DAD96A07}" type="sibTrans" cxnId="{FA11AF9C-4B5A-4143-B515-C4E043F43D35}">
      <dgm:prSet/>
      <dgm:spPr/>
      <dgm:t>
        <a:bodyPr/>
        <a:lstStyle/>
        <a:p>
          <a:endParaRPr lang="en-US"/>
        </a:p>
      </dgm:t>
    </dgm:pt>
    <dgm:pt modelId="{B8A91749-02FA-49E3-87F3-8D9931D14B7B}">
      <dgm:prSet/>
      <dgm:spPr/>
      <dgm:t>
        <a:bodyPr/>
        <a:lstStyle/>
        <a:p>
          <a:r>
            <a:rPr lang="en-US" dirty="0" smtClean="0"/>
            <a:t>Assess how visitor traffic flow impacts engagement </a:t>
          </a:r>
          <a:endParaRPr lang="en-US" dirty="0"/>
        </a:p>
      </dgm:t>
    </dgm:pt>
    <dgm:pt modelId="{8FEC89C7-41AB-4644-8FAC-8DB8E78D034D}" type="parTrans" cxnId="{7F9B0C44-D800-40C3-9729-01EDFEFE8F8A}">
      <dgm:prSet/>
      <dgm:spPr/>
      <dgm:t>
        <a:bodyPr/>
        <a:lstStyle/>
        <a:p>
          <a:endParaRPr lang="en-US"/>
        </a:p>
      </dgm:t>
    </dgm:pt>
    <dgm:pt modelId="{6D46D024-AE91-4D7C-AEE9-112EDABC1D46}" type="sibTrans" cxnId="{7F9B0C44-D800-40C3-9729-01EDFEFE8F8A}">
      <dgm:prSet/>
      <dgm:spPr/>
      <dgm:t>
        <a:bodyPr/>
        <a:lstStyle/>
        <a:p>
          <a:endParaRPr lang="en-US"/>
        </a:p>
      </dgm:t>
    </dgm:pt>
    <dgm:pt modelId="{93B8C70D-F9C7-40E1-912F-30C7854ECBAC}">
      <dgm:prSet phldrT="[Text]"/>
      <dgm:spPr/>
      <dgm:t>
        <a:bodyPr/>
        <a:lstStyle/>
        <a:p>
          <a:r>
            <a:rPr lang="en-US" dirty="0" smtClean="0"/>
            <a:t>Evaluate gallery performance (e.g. engagement, interaction and impact) and compare to  key benchmarks and original gallery design objectives</a:t>
          </a:r>
          <a:endParaRPr lang="en-US" dirty="0"/>
        </a:p>
      </dgm:t>
    </dgm:pt>
    <dgm:pt modelId="{D3C77F3B-20F3-4E1F-85D1-D6822F5ABFC9}" type="parTrans" cxnId="{891B3A17-DB87-471A-9E09-7C51FA79FA4C}">
      <dgm:prSet/>
      <dgm:spPr/>
      <dgm:t>
        <a:bodyPr/>
        <a:lstStyle/>
        <a:p>
          <a:endParaRPr lang="en-US"/>
        </a:p>
      </dgm:t>
    </dgm:pt>
    <dgm:pt modelId="{B5D076E0-CAE2-4067-8B47-FEDC3B818202}" type="sibTrans" cxnId="{891B3A17-DB87-471A-9E09-7C51FA79FA4C}">
      <dgm:prSet/>
      <dgm:spPr/>
      <dgm:t>
        <a:bodyPr/>
        <a:lstStyle/>
        <a:p>
          <a:endParaRPr lang="en-US"/>
        </a:p>
      </dgm:t>
    </dgm:pt>
    <dgm:pt modelId="{DE26A0DC-631F-447A-826D-FCE9B7DC8443}">
      <dgm:prSet phldrT="[Text]"/>
      <dgm:spPr/>
      <dgm:t>
        <a:bodyPr/>
        <a:lstStyle/>
        <a:p>
          <a:r>
            <a:rPr lang="en-US" dirty="0" smtClean="0"/>
            <a:t>Clearly identify “Best Practice Insights” to be applied to similar exhibits to maximize the visitor experience and ultimate impact</a:t>
          </a:r>
          <a:endParaRPr lang="en-US" dirty="0"/>
        </a:p>
      </dgm:t>
    </dgm:pt>
    <dgm:pt modelId="{026423F3-7AEA-465B-A68E-17A3E68C0F0E}" type="parTrans" cxnId="{5C4F70C7-A406-44E1-9878-708461C44F5C}">
      <dgm:prSet/>
      <dgm:spPr/>
      <dgm:t>
        <a:bodyPr/>
        <a:lstStyle/>
        <a:p>
          <a:endParaRPr lang="en-US"/>
        </a:p>
      </dgm:t>
    </dgm:pt>
    <dgm:pt modelId="{40C5F9EF-AD05-45E6-92A1-31717E8D9FCA}" type="sibTrans" cxnId="{5C4F70C7-A406-44E1-9878-708461C44F5C}">
      <dgm:prSet/>
      <dgm:spPr/>
      <dgm:t>
        <a:bodyPr/>
        <a:lstStyle/>
        <a:p>
          <a:endParaRPr lang="en-US"/>
        </a:p>
      </dgm:t>
    </dgm:pt>
    <dgm:pt modelId="{4CFEF42F-2B4E-4293-9BEB-B43DB681ADC8}">
      <dgm:prSet phldrT="[Text]"/>
      <dgm:spPr/>
      <dgm:t>
        <a:bodyPr/>
        <a:lstStyle/>
        <a:p>
          <a:r>
            <a:rPr lang="en-US" dirty="0" smtClean="0"/>
            <a:t>Illustrate the benefits of specific display features/placement to future exhibits</a:t>
          </a:r>
          <a:endParaRPr lang="en-US" dirty="0"/>
        </a:p>
      </dgm:t>
    </dgm:pt>
    <dgm:pt modelId="{3C97A540-1187-4B2D-80E5-B8991257A5E6}" type="parTrans" cxnId="{CCF64F38-A4A9-43E0-B32F-8E39E3ED5CA0}">
      <dgm:prSet/>
      <dgm:spPr/>
      <dgm:t>
        <a:bodyPr/>
        <a:lstStyle/>
        <a:p>
          <a:endParaRPr lang="en-US"/>
        </a:p>
      </dgm:t>
    </dgm:pt>
    <dgm:pt modelId="{2D5ACA82-4682-48C6-9454-AFF61C0DCEE2}" type="sibTrans" cxnId="{CCF64F38-A4A9-43E0-B32F-8E39E3ED5CA0}">
      <dgm:prSet/>
      <dgm:spPr/>
      <dgm:t>
        <a:bodyPr/>
        <a:lstStyle/>
        <a:p>
          <a:endParaRPr lang="en-US"/>
        </a:p>
      </dgm:t>
    </dgm:pt>
    <dgm:pt modelId="{E31813DE-8FCC-4D23-B8C6-B9684066B282}" type="pres">
      <dgm:prSet presAssocID="{EA1D5C93-55BB-4E3E-9FE2-19097330BB78}" presName="linear" presStyleCnt="0">
        <dgm:presLayoutVars>
          <dgm:animLvl val="lvl"/>
          <dgm:resizeHandles val="exact"/>
        </dgm:presLayoutVars>
      </dgm:prSet>
      <dgm:spPr/>
      <dgm:t>
        <a:bodyPr/>
        <a:lstStyle/>
        <a:p>
          <a:endParaRPr lang="en-US"/>
        </a:p>
      </dgm:t>
    </dgm:pt>
    <dgm:pt modelId="{3F99B003-FCE5-4E45-BC6B-7FEC47E588B3}" type="pres">
      <dgm:prSet presAssocID="{76288745-C028-4A3D-8FD7-BDA84151B10B}" presName="parentText" presStyleLbl="node1" presStyleIdx="0" presStyleCnt="3">
        <dgm:presLayoutVars>
          <dgm:chMax val="0"/>
          <dgm:bulletEnabled val="1"/>
        </dgm:presLayoutVars>
      </dgm:prSet>
      <dgm:spPr/>
      <dgm:t>
        <a:bodyPr/>
        <a:lstStyle/>
        <a:p>
          <a:endParaRPr lang="en-US"/>
        </a:p>
      </dgm:t>
    </dgm:pt>
    <dgm:pt modelId="{2E59DB09-F86C-4146-BEEA-71F4505B4F2E}" type="pres">
      <dgm:prSet presAssocID="{76288745-C028-4A3D-8FD7-BDA84151B10B}" presName="childText" presStyleLbl="revTx" presStyleIdx="0" presStyleCnt="3">
        <dgm:presLayoutVars>
          <dgm:bulletEnabled val="1"/>
        </dgm:presLayoutVars>
      </dgm:prSet>
      <dgm:spPr/>
      <dgm:t>
        <a:bodyPr/>
        <a:lstStyle/>
        <a:p>
          <a:endParaRPr lang="en-US"/>
        </a:p>
      </dgm:t>
    </dgm:pt>
    <dgm:pt modelId="{FE36725D-AC2D-4849-9F43-21BFFABB75A3}" type="pres">
      <dgm:prSet presAssocID="{606507A2-C3F1-4831-A97C-222A25F20DB6}" presName="parentText" presStyleLbl="node1" presStyleIdx="1" presStyleCnt="3">
        <dgm:presLayoutVars>
          <dgm:chMax val="0"/>
          <dgm:bulletEnabled val="1"/>
        </dgm:presLayoutVars>
      </dgm:prSet>
      <dgm:spPr/>
      <dgm:t>
        <a:bodyPr/>
        <a:lstStyle/>
        <a:p>
          <a:endParaRPr lang="en-US"/>
        </a:p>
      </dgm:t>
    </dgm:pt>
    <dgm:pt modelId="{C29D156D-1F00-4636-9E77-3726A35281ED}" type="pres">
      <dgm:prSet presAssocID="{606507A2-C3F1-4831-A97C-222A25F20DB6}" presName="childText" presStyleLbl="revTx" presStyleIdx="1" presStyleCnt="3">
        <dgm:presLayoutVars>
          <dgm:bulletEnabled val="1"/>
        </dgm:presLayoutVars>
      </dgm:prSet>
      <dgm:spPr/>
      <dgm:t>
        <a:bodyPr/>
        <a:lstStyle/>
        <a:p>
          <a:endParaRPr lang="en-US"/>
        </a:p>
      </dgm:t>
    </dgm:pt>
    <dgm:pt modelId="{DC674D0A-392E-41FF-94F5-7E8202B98F6C}" type="pres">
      <dgm:prSet presAssocID="{F0B9623B-8D8B-427A-8628-7830E8B045F6}" presName="parentText" presStyleLbl="node1" presStyleIdx="2" presStyleCnt="3">
        <dgm:presLayoutVars>
          <dgm:chMax val="0"/>
          <dgm:bulletEnabled val="1"/>
        </dgm:presLayoutVars>
      </dgm:prSet>
      <dgm:spPr/>
      <dgm:t>
        <a:bodyPr/>
        <a:lstStyle/>
        <a:p>
          <a:endParaRPr lang="en-US"/>
        </a:p>
      </dgm:t>
    </dgm:pt>
    <dgm:pt modelId="{401566F2-B06F-4A68-85A1-D33FBF53AC5B}" type="pres">
      <dgm:prSet presAssocID="{F0B9623B-8D8B-427A-8628-7830E8B045F6}" presName="childText" presStyleLbl="revTx" presStyleIdx="2" presStyleCnt="3">
        <dgm:presLayoutVars>
          <dgm:bulletEnabled val="1"/>
        </dgm:presLayoutVars>
      </dgm:prSet>
      <dgm:spPr/>
      <dgm:t>
        <a:bodyPr/>
        <a:lstStyle/>
        <a:p>
          <a:endParaRPr lang="en-US"/>
        </a:p>
      </dgm:t>
    </dgm:pt>
  </dgm:ptLst>
  <dgm:cxnLst>
    <dgm:cxn modelId="{5F2F0C98-8421-4A9D-AE15-4FB731BE98C0}" srcId="{76288745-C028-4A3D-8FD7-BDA84151B10B}" destId="{F7ACAE6C-2F9B-44F9-9FD8-E84185430E8F}" srcOrd="1" destOrd="0" parTransId="{114AB73A-8428-44A8-84E0-830F19E00300}" sibTransId="{141AD05F-D33E-4A29-A062-67618B54E2FF}"/>
    <dgm:cxn modelId="{A6CF589C-6637-47F7-BD49-CBE547BC984F}" srcId="{606507A2-C3F1-4831-A97C-222A25F20DB6}" destId="{4AD8683B-C855-4576-83DA-F9213B8E8CDF}" srcOrd="0" destOrd="0" parTransId="{600D9690-DF8E-4577-984D-ECA31F2AD7DB}" sibTransId="{18AD1374-580C-4B5F-B7C8-155F3A3A48B9}"/>
    <dgm:cxn modelId="{4350DC67-1DB6-0748-B6D7-AF364612D299}" type="presOf" srcId="{76288745-C028-4A3D-8FD7-BDA84151B10B}" destId="{3F99B003-FCE5-4E45-BC6B-7FEC47E588B3}" srcOrd="0" destOrd="0" presId="urn:microsoft.com/office/officeart/2005/8/layout/vList2"/>
    <dgm:cxn modelId="{5C4F70C7-A406-44E1-9878-708461C44F5C}" srcId="{F0B9623B-8D8B-427A-8628-7830E8B045F6}" destId="{DE26A0DC-631F-447A-826D-FCE9B7DC8443}" srcOrd="0" destOrd="0" parTransId="{026423F3-7AEA-465B-A68E-17A3E68C0F0E}" sibTransId="{40C5F9EF-AD05-45E6-92A1-31717E8D9FCA}"/>
    <dgm:cxn modelId="{A6AE0DC6-075C-324C-B256-394891508C0F}" type="presOf" srcId="{EA1D5C93-55BB-4E3E-9FE2-19097330BB78}" destId="{E31813DE-8FCC-4D23-B8C6-B9684066B282}" srcOrd="0" destOrd="0" presId="urn:microsoft.com/office/officeart/2005/8/layout/vList2"/>
    <dgm:cxn modelId="{7F9B0C44-D800-40C3-9729-01EDFEFE8F8A}" srcId="{606507A2-C3F1-4831-A97C-222A25F20DB6}" destId="{B8A91749-02FA-49E3-87F3-8D9931D14B7B}" srcOrd="1" destOrd="0" parTransId="{8FEC89C7-41AB-4644-8FAC-8DB8E78D034D}" sibTransId="{6D46D024-AE91-4D7C-AEE9-112EDABC1D46}"/>
    <dgm:cxn modelId="{3BBA0707-5F7D-4A47-B455-8C0B70ACC3FA}" type="presOf" srcId="{606507A2-C3F1-4831-A97C-222A25F20DB6}" destId="{FE36725D-AC2D-4849-9F43-21BFFABB75A3}" srcOrd="0" destOrd="0" presId="urn:microsoft.com/office/officeart/2005/8/layout/vList2"/>
    <dgm:cxn modelId="{E9CE1C51-06C0-9443-A5E9-BA2E643585C0}" type="presOf" srcId="{4CFEF42F-2B4E-4293-9BEB-B43DB681ADC8}" destId="{401566F2-B06F-4A68-85A1-D33FBF53AC5B}" srcOrd="0" destOrd="1" presId="urn:microsoft.com/office/officeart/2005/8/layout/vList2"/>
    <dgm:cxn modelId="{E831C2C5-B7E7-3548-9596-09F762F07306}" type="presOf" srcId="{DE26A0DC-631F-447A-826D-FCE9B7DC8443}" destId="{401566F2-B06F-4A68-85A1-D33FBF53AC5B}" srcOrd="0" destOrd="0" presId="urn:microsoft.com/office/officeart/2005/8/layout/vList2"/>
    <dgm:cxn modelId="{CCF64F38-A4A9-43E0-B32F-8E39E3ED5CA0}" srcId="{F0B9623B-8D8B-427A-8628-7830E8B045F6}" destId="{4CFEF42F-2B4E-4293-9BEB-B43DB681ADC8}" srcOrd="1" destOrd="0" parTransId="{3C97A540-1187-4B2D-80E5-B8991257A5E6}" sibTransId="{2D5ACA82-4682-48C6-9454-AFF61C0DCEE2}"/>
    <dgm:cxn modelId="{5586D031-70DA-2D43-841B-B71A96FBDD5B}" type="presOf" srcId="{F7ACAE6C-2F9B-44F9-9FD8-E84185430E8F}" destId="{2E59DB09-F86C-4146-BEEA-71F4505B4F2E}" srcOrd="0" destOrd="1" presId="urn:microsoft.com/office/officeart/2005/8/layout/vList2"/>
    <dgm:cxn modelId="{730D40E8-8751-684B-AA5E-0AE328AB51EA}" type="presOf" srcId="{B8A91749-02FA-49E3-87F3-8D9931D14B7B}" destId="{C29D156D-1F00-4636-9E77-3726A35281ED}" srcOrd="0" destOrd="1" presId="urn:microsoft.com/office/officeart/2005/8/layout/vList2"/>
    <dgm:cxn modelId="{6E3EBAFD-A9DD-41A4-B019-CC2B9CC1535F}" srcId="{EA1D5C93-55BB-4E3E-9FE2-19097330BB78}" destId="{76288745-C028-4A3D-8FD7-BDA84151B10B}" srcOrd="0" destOrd="0" parTransId="{22F9F63C-690A-43C4-BF27-758933C2B5B0}" sibTransId="{20D2F17F-965B-4E9C-B7E7-5DD9A5DE99BD}"/>
    <dgm:cxn modelId="{46A26B4A-F71D-6640-BFC5-8528C4A99123}" type="presOf" srcId="{93B8C70D-F9C7-40E1-912F-30C7854ECBAC}" destId="{2E59DB09-F86C-4146-BEEA-71F4505B4F2E}" srcOrd="0" destOrd="0" presId="urn:microsoft.com/office/officeart/2005/8/layout/vList2"/>
    <dgm:cxn modelId="{FA11AF9C-4B5A-4143-B515-C4E043F43D35}" srcId="{EA1D5C93-55BB-4E3E-9FE2-19097330BB78}" destId="{F0B9623B-8D8B-427A-8628-7830E8B045F6}" srcOrd="2" destOrd="0" parTransId="{5794C654-2754-4720-BF05-08BD6E4F9EAF}" sibTransId="{9A0B634E-FE51-4AB2-896A-66D0DAD96A07}"/>
    <dgm:cxn modelId="{92A3D2D4-4834-8840-99BB-8998E67C6776}" type="presOf" srcId="{F0B9623B-8D8B-427A-8628-7830E8B045F6}" destId="{DC674D0A-392E-41FF-94F5-7E8202B98F6C}" srcOrd="0" destOrd="0" presId="urn:microsoft.com/office/officeart/2005/8/layout/vList2"/>
    <dgm:cxn modelId="{87104238-528E-4202-AAD5-7486189D9EB8}" srcId="{EA1D5C93-55BB-4E3E-9FE2-19097330BB78}" destId="{606507A2-C3F1-4831-A97C-222A25F20DB6}" srcOrd="1" destOrd="0" parTransId="{9C41E056-FC05-48D4-9F60-8020CEFD69AD}" sibTransId="{6BEAAAFF-A211-4AE6-8B4C-75398ABBC634}"/>
    <dgm:cxn modelId="{947349DF-0FA8-FF42-A20E-4904A67B3928}" type="presOf" srcId="{4AD8683B-C855-4576-83DA-F9213B8E8CDF}" destId="{C29D156D-1F00-4636-9E77-3726A35281ED}" srcOrd="0" destOrd="0" presId="urn:microsoft.com/office/officeart/2005/8/layout/vList2"/>
    <dgm:cxn modelId="{891B3A17-DB87-471A-9E09-7C51FA79FA4C}" srcId="{76288745-C028-4A3D-8FD7-BDA84151B10B}" destId="{93B8C70D-F9C7-40E1-912F-30C7854ECBAC}" srcOrd="0" destOrd="0" parTransId="{D3C77F3B-20F3-4E1F-85D1-D6822F5ABFC9}" sibTransId="{B5D076E0-CAE2-4067-8B47-FEDC3B818202}"/>
    <dgm:cxn modelId="{2F88E286-8E81-734B-9F33-36A073593E10}" type="presParOf" srcId="{E31813DE-8FCC-4D23-B8C6-B9684066B282}" destId="{3F99B003-FCE5-4E45-BC6B-7FEC47E588B3}" srcOrd="0" destOrd="0" presId="urn:microsoft.com/office/officeart/2005/8/layout/vList2"/>
    <dgm:cxn modelId="{6D7C0530-F455-1A43-9417-D99196CB0C97}" type="presParOf" srcId="{E31813DE-8FCC-4D23-B8C6-B9684066B282}" destId="{2E59DB09-F86C-4146-BEEA-71F4505B4F2E}" srcOrd="1" destOrd="0" presId="urn:microsoft.com/office/officeart/2005/8/layout/vList2"/>
    <dgm:cxn modelId="{443BAD9D-AB81-594A-B845-5C96496801F6}" type="presParOf" srcId="{E31813DE-8FCC-4D23-B8C6-B9684066B282}" destId="{FE36725D-AC2D-4849-9F43-21BFFABB75A3}" srcOrd="2" destOrd="0" presId="urn:microsoft.com/office/officeart/2005/8/layout/vList2"/>
    <dgm:cxn modelId="{B5727F5F-D5A4-0E4E-97B5-16CD9D43D30A}" type="presParOf" srcId="{E31813DE-8FCC-4D23-B8C6-B9684066B282}" destId="{C29D156D-1F00-4636-9E77-3726A35281ED}" srcOrd="3" destOrd="0" presId="urn:microsoft.com/office/officeart/2005/8/layout/vList2"/>
    <dgm:cxn modelId="{1BA33522-16D0-6244-B168-926C2FF5CFE9}" type="presParOf" srcId="{E31813DE-8FCC-4D23-B8C6-B9684066B282}" destId="{DC674D0A-392E-41FF-94F5-7E8202B98F6C}" srcOrd="4" destOrd="0" presId="urn:microsoft.com/office/officeart/2005/8/layout/vList2"/>
    <dgm:cxn modelId="{936EA926-60EA-C04A-A1EF-4EC61286A016}" type="presParOf" srcId="{E31813DE-8FCC-4D23-B8C6-B9684066B282}" destId="{401566F2-B06F-4A68-85A1-D33FBF53AC5B}" srcOrd="5"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5A9CFB1-DD5C-C743-9ACB-C81E178C16BB}"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7FE782F5-7C80-3945-A76F-2AD8C4B5588D}">
      <dgm:prSet phldrT="[Text]" custT="1"/>
      <dgm:spPr>
        <a:solidFill>
          <a:srgbClr val="FF0000"/>
        </a:solidFill>
      </dgm:spPr>
      <dgm:t>
        <a:bodyPr/>
        <a:lstStyle/>
        <a:p>
          <a:r>
            <a:rPr lang="ro-RO" sz="2400" dirty="0" smtClean="0"/>
            <a:t>Interpretation</a:t>
          </a:r>
          <a:endParaRPr lang="en-US" sz="2400" dirty="0"/>
        </a:p>
      </dgm:t>
    </dgm:pt>
    <dgm:pt modelId="{84AA048B-57FE-4B4C-B7A9-33D3ABA9E85B}" type="parTrans" cxnId="{6C41A897-DC1C-3547-9F2E-36694D700D26}">
      <dgm:prSet/>
      <dgm:spPr/>
      <dgm:t>
        <a:bodyPr/>
        <a:lstStyle/>
        <a:p>
          <a:endParaRPr lang="en-US"/>
        </a:p>
      </dgm:t>
    </dgm:pt>
    <dgm:pt modelId="{3F290CCF-DBCF-C843-9F07-8DD2AB323FBA}" type="sibTrans" cxnId="{6C41A897-DC1C-3547-9F2E-36694D700D26}">
      <dgm:prSet/>
      <dgm:spPr/>
      <dgm:t>
        <a:bodyPr/>
        <a:lstStyle/>
        <a:p>
          <a:endParaRPr lang="en-US"/>
        </a:p>
      </dgm:t>
    </dgm:pt>
    <dgm:pt modelId="{0DEE56B3-4793-A44D-886A-5DE1913DC0BD}">
      <dgm:prSet phldrT="[Text]" custT="1"/>
      <dgm:spPr/>
      <dgm:t>
        <a:bodyPr/>
        <a:lstStyle/>
        <a:p>
          <a:r>
            <a:rPr lang="en-US" sz="1600" dirty="0" smtClean="0"/>
            <a:t>Lots of information on labels with dates. Easy to read and understand.</a:t>
          </a:r>
          <a:endParaRPr lang="en-US" sz="1600" i="1" dirty="0"/>
        </a:p>
      </dgm:t>
    </dgm:pt>
    <dgm:pt modelId="{5AA3D0F9-E4B5-F149-AA8B-E538249D1B87}" type="parTrans" cxnId="{5E31EDD5-9CD3-2948-98B8-CC5C5D5B59F5}">
      <dgm:prSet/>
      <dgm:spPr/>
      <dgm:t>
        <a:bodyPr/>
        <a:lstStyle/>
        <a:p>
          <a:endParaRPr lang="en-US"/>
        </a:p>
      </dgm:t>
    </dgm:pt>
    <dgm:pt modelId="{7D782201-4BDC-EF44-885B-5F1AE160FF0E}" type="sibTrans" cxnId="{5E31EDD5-9CD3-2948-98B8-CC5C5D5B59F5}">
      <dgm:prSet/>
      <dgm:spPr/>
      <dgm:t>
        <a:bodyPr/>
        <a:lstStyle/>
        <a:p>
          <a:endParaRPr lang="en-US"/>
        </a:p>
      </dgm:t>
    </dgm:pt>
    <dgm:pt modelId="{2AE14C83-5C99-414D-AC99-C48FAF35A297}">
      <dgm:prSet phldrT="[Text]" custT="1"/>
      <dgm:spPr/>
      <dgm:t>
        <a:bodyPr/>
        <a:lstStyle/>
        <a:p>
          <a:r>
            <a:rPr lang="en-US" sz="2400" b="0" dirty="0" smtClean="0"/>
            <a:t>Space/Atmosphere</a:t>
          </a:r>
          <a:endParaRPr lang="en-US" sz="2400" b="0" dirty="0"/>
        </a:p>
      </dgm:t>
    </dgm:pt>
    <dgm:pt modelId="{82D7E80C-4EFD-484A-821B-11BB51292C7C}" type="parTrans" cxnId="{B64D2D1F-DCFA-174D-9F89-B26C69BEE280}">
      <dgm:prSet/>
      <dgm:spPr/>
      <dgm:t>
        <a:bodyPr/>
        <a:lstStyle/>
        <a:p>
          <a:endParaRPr lang="en-US"/>
        </a:p>
      </dgm:t>
    </dgm:pt>
    <dgm:pt modelId="{D6B8E8AF-93BB-9540-B616-304B80915FAE}" type="sibTrans" cxnId="{B64D2D1F-DCFA-174D-9F89-B26C69BEE280}">
      <dgm:prSet/>
      <dgm:spPr/>
      <dgm:t>
        <a:bodyPr/>
        <a:lstStyle/>
        <a:p>
          <a:endParaRPr lang="en-US"/>
        </a:p>
      </dgm:t>
    </dgm:pt>
    <dgm:pt modelId="{7B0D44D4-6C69-5544-B339-C7780A9275F8}">
      <dgm:prSet phldrT="[Text]" custT="1"/>
      <dgm:spPr/>
      <dgm:t>
        <a:bodyPr/>
        <a:lstStyle/>
        <a:p>
          <a:r>
            <a:rPr lang="en-US" sz="1600" dirty="0" smtClean="0"/>
            <a:t>Nice large space. Interesting layout for a gallery.</a:t>
          </a:r>
          <a:endParaRPr lang="en-US" sz="1600" i="1" dirty="0"/>
        </a:p>
      </dgm:t>
    </dgm:pt>
    <dgm:pt modelId="{7A3E9C18-384B-C74E-B112-FB6E202BA461}" type="parTrans" cxnId="{3935B010-5363-FB4F-BA82-A5CBD0754BCE}">
      <dgm:prSet/>
      <dgm:spPr/>
      <dgm:t>
        <a:bodyPr/>
        <a:lstStyle/>
        <a:p>
          <a:endParaRPr lang="en-US"/>
        </a:p>
      </dgm:t>
    </dgm:pt>
    <dgm:pt modelId="{ABA465EC-4BBC-B24A-8661-555BA8579C5B}" type="sibTrans" cxnId="{3935B010-5363-FB4F-BA82-A5CBD0754BCE}">
      <dgm:prSet/>
      <dgm:spPr/>
      <dgm:t>
        <a:bodyPr/>
        <a:lstStyle/>
        <a:p>
          <a:endParaRPr lang="en-US"/>
        </a:p>
      </dgm:t>
    </dgm:pt>
    <dgm:pt modelId="{5DA46616-02FC-0849-A686-A10FD7C11B77}">
      <dgm:prSet custT="1"/>
      <dgm:spPr>
        <a:solidFill>
          <a:schemeClr val="accent4"/>
        </a:solidFill>
      </dgm:spPr>
      <dgm:t>
        <a:bodyPr/>
        <a:lstStyle/>
        <a:p>
          <a:r>
            <a:rPr lang="en-US" sz="2400" b="0" dirty="0" smtClean="0"/>
            <a:t>Chapel/Objects</a:t>
          </a:r>
          <a:endParaRPr lang="en-US" sz="2400" b="0" i="0" dirty="0"/>
        </a:p>
      </dgm:t>
    </dgm:pt>
    <dgm:pt modelId="{CA8F54C0-FC71-3B4D-8BBE-B7CB5FC67091}" type="parTrans" cxnId="{3F802B6A-EFEF-0447-A569-3A34FAEEB6E9}">
      <dgm:prSet/>
      <dgm:spPr/>
      <dgm:t>
        <a:bodyPr/>
        <a:lstStyle/>
        <a:p>
          <a:endParaRPr lang="en-US"/>
        </a:p>
      </dgm:t>
    </dgm:pt>
    <dgm:pt modelId="{E65769CE-2DDD-D84F-92B2-2876237FBCD1}" type="sibTrans" cxnId="{3F802B6A-EFEF-0447-A569-3A34FAEEB6E9}">
      <dgm:prSet/>
      <dgm:spPr/>
      <dgm:t>
        <a:bodyPr/>
        <a:lstStyle/>
        <a:p>
          <a:endParaRPr lang="en-US"/>
        </a:p>
      </dgm:t>
    </dgm:pt>
    <dgm:pt modelId="{CC05E250-CB1A-374F-B26D-159930388456}">
      <dgm:prSet custT="1"/>
      <dgm:spPr/>
      <dgm:t>
        <a:bodyPr/>
        <a:lstStyle/>
        <a:p>
          <a:r>
            <a:rPr lang="en-US" sz="1600" dirty="0" smtClean="0"/>
            <a:t>The fact that the chapel has been reconstructed with as much attention to historical accuracy as possible.</a:t>
          </a:r>
          <a:endParaRPr lang="en-US" sz="1600" i="1" dirty="0"/>
        </a:p>
      </dgm:t>
    </dgm:pt>
    <dgm:pt modelId="{E15D576F-EA93-364F-B75C-F2A0B5ED7D45}" type="parTrans" cxnId="{B4D410BE-5A97-334A-B660-00D9CD838095}">
      <dgm:prSet/>
      <dgm:spPr/>
      <dgm:t>
        <a:bodyPr/>
        <a:lstStyle/>
        <a:p>
          <a:endParaRPr lang="en-US"/>
        </a:p>
      </dgm:t>
    </dgm:pt>
    <dgm:pt modelId="{BE3F2766-93A3-8A43-8E07-F3DFBC99385D}" type="sibTrans" cxnId="{B4D410BE-5A97-334A-B660-00D9CD838095}">
      <dgm:prSet/>
      <dgm:spPr/>
      <dgm:t>
        <a:bodyPr/>
        <a:lstStyle/>
        <a:p>
          <a:endParaRPr lang="en-US"/>
        </a:p>
      </dgm:t>
    </dgm:pt>
    <dgm:pt modelId="{0224E35F-6341-A14F-995F-EADF537152B2}">
      <dgm:prSet custT="1"/>
      <dgm:spPr/>
      <dgm:t>
        <a:bodyPr/>
        <a:lstStyle/>
        <a:p>
          <a:r>
            <a:rPr lang="en-US" sz="1600" dirty="0" smtClean="0"/>
            <a:t>Informative labels. </a:t>
          </a:r>
          <a:endParaRPr lang="en-US" sz="1600" dirty="0"/>
        </a:p>
      </dgm:t>
    </dgm:pt>
    <dgm:pt modelId="{204EE84C-6857-5E4C-AA6D-DA5ABAB6F446}" type="parTrans" cxnId="{D4F42F5D-3489-294E-889F-3517F2F53F8E}">
      <dgm:prSet/>
      <dgm:spPr/>
      <dgm:t>
        <a:bodyPr/>
        <a:lstStyle/>
        <a:p>
          <a:endParaRPr lang="en-US"/>
        </a:p>
      </dgm:t>
    </dgm:pt>
    <dgm:pt modelId="{76395596-28A3-8A42-8FCC-0DC20ACE1387}" type="sibTrans" cxnId="{D4F42F5D-3489-294E-889F-3517F2F53F8E}">
      <dgm:prSet/>
      <dgm:spPr/>
      <dgm:t>
        <a:bodyPr/>
        <a:lstStyle/>
        <a:p>
          <a:endParaRPr lang="en-US"/>
        </a:p>
      </dgm:t>
    </dgm:pt>
    <dgm:pt modelId="{66C8C122-7726-7A42-A696-0CA73E881555}">
      <dgm:prSet custT="1"/>
      <dgm:spPr/>
      <dgm:t>
        <a:bodyPr/>
        <a:lstStyle/>
        <a:p>
          <a:r>
            <a:rPr lang="en-US" sz="1600" dirty="0" smtClean="0"/>
            <a:t>The interactive information. </a:t>
          </a:r>
          <a:endParaRPr lang="en-US" sz="1600" dirty="0"/>
        </a:p>
      </dgm:t>
    </dgm:pt>
    <dgm:pt modelId="{EF0E9474-D3F6-6046-9417-451D1A7B47F3}" type="parTrans" cxnId="{F8826219-C5C2-174D-87A5-6607B3978287}">
      <dgm:prSet/>
      <dgm:spPr/>
      <dgm:t>
        <a:bodyPr/>
        <a:lstStyle/>
        <a:p>
          <a:endParaRPr lang="en-US"/>
        </a:p>
      </dgm:t>
    </dgm:pt>
    <dgm:pt modelId="{A7E95F1D-217E-934B-A900-6099F67290B5}" type="sibTrans" cxnId="{F8826219-C5C2-174D-87A5-6607B3978287}">
      <dgm:prSet/>
      <dgm:spPr/>
      <dgm:t>
        <a:bodyPr/>
        <a:lstStyle/>
        <a:p>
          <a:endParaRPr lang="en-US"/>
        </a:p>
      </dgm:t>
    </dgm:pt>
    <dgm:pt modelId="{FDB7CFAB-2ED0-714E-ACBB-69B45A2EFF28}">
      <dgm:prSet custT="1"/>
      <dgm:spPr/>
      <dgm:t>
        <a:bodyPr/>
        <a:lstStyle/>
        <a:p>
          <a:r>
            <a:rPr lang="en-US" sz="1600" smtClean="0"/>
            <a:t>Benches with audio.</a:t>
          </a:r>
          <a:endParaRPr lang="en-US" sz="1600"/>
        </a:p>
      </dgm:t>
    </dgm:pt>
    <dgm:pt modelId="{1CB69B2B-8CEB-7540-9287-0B479DFE6592}" type="parTrans" cxnId="{CA1E66EA-0FC7-C940-8C37-D00E00CF2F88}">
      <dgm:prSet/>
      <dgm:spPr/>
      <dgm:t>
        <a:bodyPr/>
        <a:lstStyle/>
        <a:p>
          <a:endParaRPr lang="en-US"/>
        </a:p>
      </dgm:t>
    </dgm:pt>
    <dgm:pt modelId="{AAFFF75E-1218-FC4D-A765-5215C9352E7E}" type="sibTrans" cxnId="{CA1E66EA-0FC7-C940-8C37-D00E00CF2F88}">
      <dgm:prSet/>
      <dgm:spPr/>
      <dgm:t>
        <a:bodyPr/>
        <a:lstStyle/>
        <a:p>
          <a:endParaRPr lang="en-US"/>
        </a:p>
      </dgm:t>
    </dgm:pt>
    <dgm:pt modelId="{5CFA8DFB-FCA8-D740-A4DF-379FE49666C9}">
      <dgm:prSet custT="1"/>
      <dgm:spPr/>
      <dgm:t>
        <a:bodyPr/>
        <a:lstStyle/>
        <a:p>
          <a:r>
            <a:rPr lang="en-US" sz="1600" dirty="0" smtClean="0"/>
            <a:t>The light, spacious atmosphere.</a:t>
          </a:r>
          <a:endParaRPr lang="en-US" sz="1600" dirty="0"/>
        </a:p>
      </dgm:t>
    </dgm:pt>
    <dgm:pt modelId="{D48839A2-FD9B-204C-A64A-EE5740491E31}" type="parTrans" cxnId="{F75E133B-5AFF-6E46-8947-16E27935E561}">
      <dgm:prSet/>
      <dgm:spPr/>
      <dgm:t>
        <a:bodyPr/>
        <a:lstStyle/>
        <a:p>
          <a:endParaRPr lang="en-US"/>
        </a:p>
      </dgm:t>
    </dgm:pt>
    <dgm:pt modelId="{14CACF6C-25AE-5B4E-9B65-CBB3E5E7B7D8}" type="sibTrans" cxnId="{F75E133B-5AFF-6E46-8947-16E27935E561}">
      <dgm:prSet/>
      <dgm:spPr/>
      <dgm:t>
        <a:bodyPr/>
        <a:lstStyle/>
        <a:p>
          <a:endParaRPr lang="en-US"/>
        </a:p>
      </dgm:t>
    </dgm:pt>
    <dgm:pt modelId="{A3D5D51F-C781-1145-AE85-95911BB6EDF2}">
      <dgm:prSet custT="1"/>
      <dgm:spPr/>
      <dgm:t>
        <a:bodyPr/>
        <a:lstStyle/>
        <a:p>
          <a:r>
            <a:rPr lang="en-US" sz="1600" dirty="0" smtClean="0"/>
            <a:t>The open space and lighting. </a:t>
          </a:r>
          <a:endParaRPr lang="en-US" sz="1600" dirty="0"/>
        </a:p>
      </dgm:t>
    </dgm:pt>
    <dgm:pt modelId="{C0285D47-380C-414B-9D80-63C0208F4E01}" type="parTrans" cxnId="{8CAAF072-19C7-8540-8206-E1E6EC2CA9E7}">
      <dgm:prSet/>
      <dgm:spPr/>
      <dgm:t>
        <a:bodyPr/>
        <a:lstStyle/>
        <a:p>
          <a:endParaRPr lang="en-US"/>
        </a:p>
      </dgm:t>
    </dgm:pt>
    <dgm:pt modelId="{2F79F86D-C1D6-5C4B-AD73-396AEA8FE661}" type="sibTrans" cxnId="{8CAAF072-19C7-8540-8206-E1E6EC2CA9E7}">
      <dgm:prSet/>
      <dgm:spPr/>
      <dgm:t>
        <a:bodyPr/>
        <a:lstStyle/>
        <a:p>
          <a:endParaRPr lang="en-US"/>
        </a:p>
      </dgm:t>
    </dgm:pt>
    <dgm:pt modelId="{27FE3473-06FA-D745-8D0A-9991837644E5}">
      <dgm:prSet custT="1"/>
      <dgm:spPr/>
      <dgm:t>
        <a:bodyPr/>
        <a:lstStyle/>
        <a:p>
          <a:r>
            <a:rPr lang="en-US" sz="1600" dirty="0" smtClean="0"/>
            <a:t>Calm and not too busy. Nice to sit and look. </a:t>
          </a:r>
          <a:endParaRPr lang="en-US" sz="1600" dirty="0"/>
        </a:p>
      </dgm:t>
    </dgm:pt>
    <dgm:pt modelId="{4D59D901-9229-124B-BC49-E025D1695072}" type="parTrans" cxnId="{96C19EB8-89A1-B547-A2D3-A0788376679A}">
      <dgm:prSet/>
      <dgm:spPr/>
      <dgm:t>
        <a:bodyPr/>
        <a:lstStyle/>
        <a:p>
          <a:endParaRPr lang="en-US"/>
        </a:p>
      </dgm:t>
    </dgm:pt>
    <dgm:pt modelId="{3FDE522B-8BF2-D142-9078-6282672B8F73}" type="sibTrans" cxnId="{96C19EB8-89A1-B547-A2D3-A0788376679A}">
      <dgm:prSet/>
      <dgm:spPr/>
      <dgm:t>
        <a:bodyPr/>
        <a:lstStyle/>
        <a:p>
          <a:endParaRPr lang="en-US"/>
        </a:p>
      </dgm:t>
    </dgm:pt>
    <dgm:pt modelId="{880E8FF5-267C-8B4F-B120-663FA6F01246}">
      <dgm:prSet custT="1"/>
      <dgm:spPr/>
      <dgm:t>
        <a:bodyPr/>
        <a:lstStyle/>
        <a:p>
          <a:r>
            <a:rPr lang="en-US" sz="1600" dirty="0" smtClean="0"/>
            <a:t>Everything is perfect. The objects are beautiful in the passage behind the chapel, and the sculptures too.</a:t>
          </a:r>
          <a:endParaRPr lang="en-US" sz="1600" dirty="0"/>
        </a:p>
      </dgm:t>
    </dgm:pt>
    <dgm:pt modelId="{01C164FD-1B87-764B-A39F-67D7C35A2A7B}" type="parTrans" cxnId="{754368B1-70FC-4445-AE4E-08A4DF684936}">
      <dgm:prSet/>
      <dgm:spPr/>
      <dgm:t>
        <a:bodyPr/>
        <a:lstStyle/>
        <a:p>
          <a:endParaRPr lang="en-US"/>
        </a:p>
      </dgm:t>
    </dgm:pt>
    <dgm:pt modelId="{36801AD7-6F0D-6346-B910-20B8ABF85673}" type="sibTrans" cxnId="{754368B1-70FC-4445-AE4E-08A4DF684936}">
      <dgm:prSet/>
      <dgm:spPr/>
      <dgm:t>
        <a:bodyPr/>
        <a:lstStyle/>
        <a:p>
          <a:endParaRPr lang="en-US"/>
        </a:p>
      </dgm:t>
    </dgm:pt>
    <dgm:pt modelId="{1D823F80-528C-FC4B-988E-2939C8913D02}">
      <dgm:prSet custT="1"/>
      <dgm:spPr/>
      <dgm:t>
        <a:bodyPr/>
        <a:lstStyle/>
        <a:p>
          <a:r>
            <a:rPr lang="en-US" sz="1600" dirty="0" smtClean="0"/>
            <a:t>Lots of interesting objects, lots of space to view them. </a:t>
          </a:r>
          <a:endParaRPr lang="en-US" sz="1600" dirty="0"/>
        </a:p>
      </dgm:t>
    </dgm:pt>
    <dgm:pt modelId="{671DB66F-6409-064B-835C-DF15DB3BC708}" type="parTrans" cxnId="{E05D4181-E207-4B4E-B10B-61B7F96000D4}">
      <dgm:prSet/>
      <dgm:spPr/>
      <dgm:t>
        <a:bodyPr/>
        <a:lstStyle/>
        <a:p>
          <a:endParaRPr lang="en-US"/>
        </a:p>
      </dgm:t>
    </dgm:pt>
    <dgm:pt modelId="{5C971E7D-DE14-A642-B4CA-C06D5AE303C3}" type="sibTrans" cxnId="{E05D4181-E207-4B4E-B10B-61B7F96000D4}">
      <dgm:prSet/>
      <dgm:spPr/>
      <dgm:t>
        <a:bodyPr/>
        <a:lstStyle/>
        <a:p>
          <a:endParaRPr lang="en-US"/>
        </a:p>
      </dgm:t>
    </dgm:pt>
    <dgm:pt modelId="{EE28300A-D41F-FC4F-923D-F6EDBFFFDF58}">
      <dgm:prSet custT="1"/>
      <dgm:spPr/>
      <dgm:t>
        <a:bodyPr/>
        <a:lstStyle/>
        <a:p>
          <a:r>
            <a:rPr lang="en-US" sz="1600" dirty="0" smtClean="0"/>
            <a:t>Different artifacts sit harmoniously within gallery.</a:t>
          </a:r>
          <a:endParaRPr lang="en-US" sz="1600" dirty="0"/>
        </a:p>
      </dgm:t>
    </dgm:pt>
    <dgm:pt modelId="{28688BF7-F36B-684C-9BBB-61BD812ADBDA}" type="parTrans" cxnId="{CC3425C3-B418-704B-BF7E-C73E58DE1F97}">
      <dgm:prSet/>
      <dgm:spPr/>
      <dgm:t>
        <a:bodyPr/>
        <a:lstStyle/>
        <a:p>
          <a:endParaRPr lang="en-US"/>
        </a:p>
      </dgm:t>
    </dgm:pt>
    <dgm:pt modelId="{EFD3E90B-1A94-A346-99C5-C75354A1AACD}" type="sibTrans" cxnId="{CC3425C3-B418-704B-BF7E-C73E58DE1F97}">
      <dgm:prSet/>
      <dgm:spPr/>
      <dgm:t>
        <a:bodyPr/>
        <a:lstStyle/>
        <a:p>
          <a:endParaRPr lang="en-US"/>
        </a:p>
      </dgm:t>
    </dgm:pt>
    <dgm:pt modelId="{5BD25AA6-A481-8341-B297-DA24AFCDED42}" type="pres">
      <dgm:prSet presAssocID="{65A9CFB1-DD5C-C743-9ACB-C81E178C16BB}" presName="linear" presStyleCnt="0">
        <dgm:presLayoutVars>
          <dgm:animLvl val="lvl"/>
          <dgm:resizeHandles val="exact"/>
        </dgm:presLayoutVars>
      </dgm:prSet>
      <dgm:spPr/>
      <dgm:t>
        <a:bodyPr/>
        <a:lstStyle/>
        <a:p>
          <a:endParaRPr lang="en-US"/>
        </a:p>
      </dgm:t>
    </dgm:pt>
    <dgm:pt modelId="{23534EAD-9668-7A46-BE63-BCED59BD6866}" type="pres">
      <dgm:prSet presAssocID="{7FE782F5-7C80-3945-A76F-2AD8C4B5588D}" presName="parentText" presStyleLbl="node1" presStyleIdx="0" presStyleCnt="3" custScaleY="63895" custLinFactNeighborX="5714" custLinFactNeighborY="-19787">
        <dgm:presLayoutVars>
          <dgm:chMax val="0"/>
          <dgm:bulletEnabled val="1"/>
        </dgm:presLayoutVars>
      </dgm:prSet>
      <dgm:spPr/>
      <dgm:t>
        <a:bodyPr/>
        <a:lstStyle/>
        <a:p>
          <a:endParaRPr lang="en-US"/>
        </a:p>
      </dgm:t>
    </dgm:pt>
    <dgm:pt modelId="{BDAA69E7-6A2E-3B43-8956-6014DF15AD2B}" type="pres">
      <dgm:prSet presAssocID="{7FE782F5-7C80-3945-A76F-2AD8C4B5588D}" presName="childText" presStyleLbl="revTx" presStyleIdx="0" presStyleCnt="3" custScaleY="207873" custLinFactNeighborY="11990">
        <dgm:presLayoutVars>
          <dgm:bulletEnabled val="1"/>
        </dgm:presLayoutVars>
      </dgm:prSet>
      <dgm:spPr/>
      <dgm:t>
        <a:bodyPr/>
        <a:lstStyle/>
        <a:p>
          <a:endParaRPr lang="en-US"/>
        </a:p>
      </dgm:t>
    </dgm:pt>
    <dgm:pt modelId="{908586C8-E460-C443-8AD8-EF6D55C4FA8A}" type="pres">
      <dgm:prSet presAssocID="{2AE14C83-5C99-414D-AC99-C48FAF35A297}" presName="parentText" presStyleLbl="node1" presStyleIdx="1" presStyleCnt="3" custScaleY="77293" custLinFactNeighborY="-11691">
        <dgm:presLayoutVars>
          <dgm:chMax val="0"/>
          <dgm:bulletEnabled val="1"/>
        </dgm:presLayoutVars>
      </dgm:prSet>
      <dgm:spPr/>
      <dgm:t>
        <a:bodyPr/>
        <a:lstStyle/>
        <a:p>
          <a:endParaRPr lang="en-US"/>
        </a:p>
      </dgm:t>
    </dgm:pt>
    <dgm:pt modelId="{E30586FE-FB88-BA49-A435-6448A7B5738E}" type="pres">
      <dgm:prSet presAssocID="{2AE14C83-5C99-414D-AC99-C48FAF35A297}" presName="childText" presStyleLbl="revTx" presStyleIdx="1" presStyleCnt="3" custScaleY="162737" custLinFactNeighborY="-903">
        <dgm:presLayoutVars>
          <dgm:bulletEnabled val="1"/>
        </dgm:presLayoutVars>
      </dgm:prSet>
      <dgm:spPr/>
      <dgm:t>
        <a:bodyPr/>
        <a:lstStyle/>
        <a:p>
          <a:endParaRPr lang="en-US"/>
        </a:p>
      </dgm:t>
    </dgm:pt>
    <dgm:pt modelId="{F16A6083-FFB4-9C4C-A752-F6DDBBB34F1A}" type="pres">
      <dgm:prSet presAssocID="{5DA46616-02FC-0849-A686-A10FD7C11B77}" presName="parentText" presStyleLbl="node1" presStyleIdx="2" presStyleCnt="3" custScaleY="65568" custLinFactNeighborY="2244">
        <dgm:presLayoutVars>
          <dgm:chMax val="0"/>
          <dgm:bulletEnabled val="1"/>
        </dgm:presLayoutVars>
      </dgm:prSet>
      <dgm:spPr/>
      <dgm:t>
        <a:bodyPr/>
        <a:lstStyle/>
        <a:p>
          <a:endParaRPr lang="en-US"/>
        </a:p>
      </dgm:t>
    </dgm:pt>
    <dgm:pt modelId="{FF98C3DE-1952-934F-8E57-734FD74AD238}" type="pres">
      <dgm:prSet presAssocID="{5DA46616-02FC-0849-A686-A10FD7C11B77}" presName="childText" presStyleLbl="revTx" presStyleIdx="2" presStyleCnt="3" custLinFactNeighborY="15058">
        <dgm:presLayoutVars>
          <dgm:bulletEnabled val="1"/>
        </dgm:presLayoutVars>
      </dgm:prSet>
      <dgm:spPr/>
      <dgm:t>
        <a:bodyPr/>
        <a:lstStyle/>
        <a:p>
          <a:endParaRPr lang="en-US"/>
        </a:p>
      </dgm:t>
    </dgm:pt>
  </dgm:ptLst>
  <dgm:cxnLst>
    <dgm:cxn modelId="{C90E730F-FB04-6F48-857C-F85B496C9ABD}" type="presOf" srcId="{5CFA8DFB-FCA8-D740-A4DF-379FE49666C9}" destId="{E30586FE-FB88-BA49-A435-6448A7B5738E}" srcOrd="0" destOrd="1" presId="urn:microsoft.com/office/officeart/2005/8/layout/vList2"/>
    <dgm:cxn modelId="{73F95F96-7BCE-9546-B260-F30627EF776F}" type="presOf" srcId="{2AE14C83-5C99-414D-AC99-C48FAF35A297}" destId="{908586C8-E460-C443-8AD8-EF6D55C4FA8A}" srcOrd="0" destOrd="0" presId="urn:microsoft.com/office/officeart/2005/8/layout/vList2"/>
    <dgm:cxn modelId="{D07F0646-7FFD-6849-8C27-720B57DED523}" type="presOf" srcId="{0DEE56B3-4793-A44D-886A-5DE1913DC0BD}" destId="{BDAA69E7-6A2E-3B43-8956-6014DF15AD2B}" srcOrd="0" destOrd="0" presId="urn:microsoft.com/office/officeart/2005/8/layout/vList2"/>
    <dgm:cxn modelId="{1871BB92-98FF-6C4A-A9AF-6965C780523D}" type="presOf" srcId="{A3D5D51F-C781-1145-AE85-95911BB6EDF2}" destId="{E30586FE-FB88-BA49-A435-6448A7B5738E}" srcOrd="0" destOrd="2" presId="urn:microsoft.com/office/officeart/2005/8/layout/vList2"/>
    <dgm:cxn modelId="{3BF3821E-7240-EE41-84F2-9DD455392B5D}" type="presOf" srcId="{CC05E250-CB1A-374F-B26D-159930388456}" destId="{FF98C3DE-1952-934F-8E57-734FD74AD238}" srcOrd="0" destOrd="0" presId="urn:microsoft.com/office/officeart/2005/8/layout/vList2"/>
    <dgm:cxn modelId="{26AE0F0D-C7FD-2047-AC30-D666F64C69E3}" type="presOf" srcId="{7FE782F5-7C80-3945-A76F-2AD8C4B5588D}" destId="{23534EAD-9668-7A46-BE63-BCED59BD6866}" srcOrd="0" destOrd="0" presId="urn:microsoft.com/office/officeart/2005/8/layout/vList2"/>
    <dgm:cxn modelId="{5E31EDD5-9CD3-2948-98B8-CC5C5D5B59F5}" srcId="{7FE782F5-7C80-3945-A76F-2AD8C4B5588D}" destId="{0DEE56B3-4793-A44D-886A-5DE1913DC0BD}" srcOrd="0" destOrd="0" parTransId="{5AA3D0F9-E4B5-F149-AA8B-E538249D1B87}" sibTransId="{7D782201-4BDC-EF44-885B-5F1AE160FF0E}"/>
    <dgm:cxn modelId="{CC3425C3-B418-704B-BF7E-C73E58DE1F97}" srcId="{5DA46616-02FC-0849-A686-A10FD7C11B77}" destId="{EE28300A-D41F-FC4F-923D-F6EDBFFFDF58}" srcOrd="3" destOrd="0" parTransId="{28688BF7-F36B-684C-9BBB-61BD812ADBDA}" sibTransId="{EFD3E90B-1A94-A346-99C5-C75354A1AACD}"/>
    <dgm:cxn modelId="{E05D4181-E207-4B4E-B10B-61B7F96000D4}" srcId="{5DA46616-02FC-0849-A686-A10FD7C11B77}" destId="{1D823F80-528C-FC4B-988E-2939C8913D02}" srcOrd="2" destOrd="0" parTransId="{671DB66F-6409-064B-835C-DF15DB3BC708}" sibTransId="{5C971E7D-DE14-A642-B4CA-C06D5AE303C3}"/>
    <dgm:cxn modelId="{96C19EB8-89A1-B547-A2D3-A0788376679A}" srcId="{2AE14C83-5C99-414D-AC99-C48FAF35A297}" destId="{27FE3473-06FA-D745-8D0A-9991837644E5}" srcOrd="3" destOrd="0" parTransId="{4D59D901-9229-124B-BC49-E025D1695072}" sibTransId="{3FDE522B-8BF2-D142-9078-6282672B8F73}"/>
    <dgm:cxn modelId="{8763EB76-EA01-3643-A692-F44728BF5971}" type="presOf" srcId="{5DA46616-02FC-0849-A686-A10FD7C11B77}" destId="{F16A6083-FFB4-9C4C-A752-F6DDBBB34F1A}" srcOrd="0" destOrd="0" presId="urn:microsoft.com/office/officeart/2005/8/layout/vList2"/>
    <dgm:cxn modelId="{6C41A897-DC1C-3547-9F2E-36694D700D26}" srcId="{65A9CFB1-DD5C-C743-9ACB-C81E178C16BB}" destId="{7FE782F5-7C80-3945-A76F-2AD8C4B5588D}" srcOrd="0" destOrd="0" parTransId="{84AA048B-57FE-4B4C-B7A9-33D3ABA9E85B}" sibTransId="{3F290CCF-DBCF-C843-9F07-8DD2AB323FBA}"/>
    <dgm:cxn modelId="{82B9083C-2144-2F4B-840D-E17B7D569FA5}" type="presOf" srcId="{0224E35F-6341-A14F-995F-EADF537152B2}" destId="{BDAA69E7-6A2E-3B43-8956-6014DF15AD2B}" srcOrd="0" destOrd="1" presId="urn:microsoft.com/office/officeart/2005/8/layout/vList2"/>
    <dgm:cxn modelId="{F8826219-C5C2-174D-87A5-6607B3978287}" srcId="{7FE782F5-7C80-3945-A76F-2AD8C4B5588D}" destId="{66C8C122-7726-7A42-A696-0CA73E881555}" srcOrd="2" destOrd="0" parTransId="{EF0E9474-D3F6-6046-9417-451D1A7B47F3}" sibTransId="{A7E95F1D-217E-934B-A900-6099F67290B5}"/>
    <dgm:cxn modelId="{D3806FEF-D9FC-B64E-B440-E9567ADB4685}" type="presOf" srcId="{65A9CFB1-DD5C-C743-9ACB-C81E178C16BB}" destId="{5BD25AA6-A481-8341-B297-DA24AFCDED42}" srcOrd="0" destOrd="0" presId="urn:microsoft.com/office/officeart/2005/8/layout/vList2"/>
    <dgm:cxn modelId="{210B03F8-8E7B-9C4D-B955-FFC416646034}" type="presOf" srcId="{27FE3473-06FA-D745-8D0A-9991837644E5}" destId="{E30586FE-FB88-BA49-A435-6448A7B5738E}" srcOrd="0" destOrd="3" presId="urn:microsoft.com/office/officeart/2005/8/layout/vList2"/>
    <dgm:cxn modelId="{B64D2D1F-DCFA-174D-9F89-B26C69BEE280}" srcId="{65A9CFB1-DD5C-C743-9ACB-C81E178C16BB}" destId="{2AE14C83-5C99-414D-AC99-C48FAF35A297}" srcOrd="1" destOrd="0" parTransId="{82D7E80C-4EFD-484A-821B-11BB51292C7C}" sibTransId="{D6B8E8AF-93BB-9540-B616-304B80915FAE}"/>
    <dgm:cxn modelId="{8B34F332-BA11-5A4A-B288-E6B869756FF5}" type="presOf" srcId="{1D823F80-528C-FC4B-988E-2939C8913D02}" destId="{FF98C3DE-1952-934F-8E57-734FD74AD238}" srcOrd="0" destOrd="2" presId="urn:microsoft.com/office/officeart/2005/8/layout/vList2"/>
    <dgm:cxn modelId="{8CAAF072-19C7-8540-8206-E1E6EC2CA9E7}" srcId="{2AE14C83-5C99-414D-AC99-C48FAF35A297}" destId="{A3D5D51F-C781-1145-AE85-95911BB6EDF2}" srcOrd="2" destOrd="0" parTransId="{C0285D47-380C-414B-9D80-63C0208F4E01}" sibTransId="{2F79F86D-C1D6-5C4B-AD73-396AEA8FE661}"/>
    <dgm:cxn modelId="{D4F42F5D-3489-294E-889F-3517F2F53F8E}" srcId="{7FE782F5-7C80-3945-A76F-2AD8C4B5588D}" destId="{0224E35F-6341-A14F-995F-EADF537152B2}" srcOrd="1" destOrd="0" parTransId="{204EE84C-6857-5E4C-AA6D-DA5ABAB6F446}" sibTransId="{76395596-28A3-8A42-8FCC-0DC20ACE1387}"/>
    <dgm:cxn modelId="{CA1E66EA-0FC7-C940-8C37-D00E00CF2F88}" srcId="{7FE782F5-7C80-3945-A76F-2AD8C4B5588D}" destId="{FDB7CFAB-2ED0-714E-ACBB-69B45A2EFF28}" srcOrd="3" destOrd="0" parTransId="{1CB69B2B-8CEB-7540-9287-0B479DFE6592}" sibTransId="{AAFFF75E-1218-FC4D-A765-5215C9352E7E}"/>
    <dgm:cxn modelId="{A2EEB667-A764-2944-A8F3-DA88770C8FBF}" type="presOf" srcId="{880E8FF5-267C-8B4F-B120-663FA6F01246}" destId="{FF98C3DE-1952-934F-8E57-734FD74AD238}" srcOrd="0" destOrd="1" presId="urn:microsoft.com/office/officeart/2005/8/layout/vList2"/>
    <dgm:cxn modelId="{CFCDC42A-2220-7B49-8F72-022B396654CF}" type="presOf" srcId="{7B0D44D4-6C69-5544-B339-C7780A9275F8}" destId="{E30586FE-FB88-BA49-A435-6448A7B5738E}" srcOrd="0" destOrd="0" presId="urn:microsoft.com/office/officeart/2005/8/layout/vList2"/>
    <dgm:cxn modelId="{F75E133B-5AFF-6E46-8947-16E27935E561}" srcId="{2AE14C83-5C99-414D-AC99-C48FAF35A297}" destId="{5CFA8DFB-FCA8-D740-A4DF-379FE49666C9}" srcOrd="1" destOrd="0" parTransId="{D48839A2-FD9B-204C-A64A-EE5740491E31}" sibTransId="{14CACF6C-25AE-5B4E-9B65-CBB3E5E7B7D8}"/>
    <dgm:cxn modelId="{A154E36E-74D9-F04C-A74B-2669F6AA4CE2}" type="presOf" srcId="{FDB7CFAB-2ED0-714E-ACBB-69B45A2EFF28}" destId="{BDAA69E7-6A2E-3B43-8956-6014DF15AD2B}" srcOrd="0" destOrd="3" presId="urn:microsoft.com/office/officeart/2005/8/layout/vList2"/>
    <dgm:cxn modelId="{754368B1-70FC-4445-AE4E-08A4DF684936}" srcId="{5DA46616-02FC-0849-A686-A10FD7C11B77}" destId="{880E8FF5-267C-8B4F-B120-663FA6F01246}" srcOrd="1" destOrd="0" parTransId="{01C164FD-1B87-764B-A39F-67D7C35A2A7B}" sibTransId="{36801AD7-6F0D-6346-B910-20B8ABF85673}"/>
    <dgm:cxn modelId="{3935B010-5363-FB4F-BA82-A5CBD0754BCE}" srcId="{2AE14C83-5C99-414D-AC99-C48FAF35A297}" destId="{7B0D44D4-6C69-5544-B339-C7780A9275F8}" srcOrd="0" destOrd="0" parTransId="{7A3E9C18-384B-C74E-B112-FB6E202BA461}" sibTransId="{ABA465EC-4BBC-B24A-8661-555BA8579C5B}"/>
    <dgm:cxn modelId="{55B63641-C06A-9D49-BB10-5D026A19FBFE}" type="presOf" srcId="{66C8C122-7726-7A42-A696-0CA73E881555}" destId="{BDAA69E7-6A2E-3B43-8956-6014DF15AD2B}" srcOrd="0" destOrd="2" presId="urn:microsoft.com/office/officeart/2005/8/layout/vList2"/>
    <dgm:cxn modelId="{44C10AD2-6684-8A44-9B38-36CC4E04AE3D}" type="presOf" srcId="{EE28300A-D41F-FC4F-923D-F6EDBFFFDF58}" destId="{FF98C3DE-1952-934F-8E57-734FD74AD238}" srcOrd="0" destOrd="3" presId="urn:microsoft.com/office/officeart/2005/8/layout/vList2"/>
    <dgm:cxn modelId="{3F802B6A-EFEF-0447-A569-3A34FAEEB6E9}" srcId="{65A9CFB1-DD5C-C743-9ACB-C81E178C16BB}" destId="{5DA46616-02FC-0849-A686-A10FD7C11B77}" srcOrd="2" destOrd="0" parTransId="{CA8F54C0-FC71-3B4D-8BBE-B7CB5FC67091}" sibTransId="{E65769CE-2DDD-D84F-92B2-2876237FBCD1}"/>
    <dgm:cxn modelId="{B4D410BE-5A97-334A-B660-00D9CD838095}" srcId="{5DA46616-02FC-0849-A686-A10FD7C11B77}" destId="{CC05E250-CB1A-374F-B26D-159930388456}" srcOrd="0" destOrd="0" parTransId="{E15D576F-EA93-364F-B75C-F2A0B5ED7D45}" sibTransId="{BE3F2766-93A3-8A43-8E07-F3DFBC99385D}"/>
    <dgm:cxn modelId="{E9A7D317-43BA-314E-9DB1-5FD2BF20ACA3}" type="presParOf" srcId="{5BD25AA6-A481-8341-B297-DA24AFCDED42}" destId="{23534EAD-9668-7A46-BE63-BCED59BD6866}" srcOrd="0" destOrd="0" presId="urn:microsoft.com/office/officeart/2005/8/layout/vList2"/>
    <dgm:cxn modelId="{20A1FC48-50FE-C749-AAAF-1DC358BA25E4}" type="presParOf" srcId="{5BD25AA6-A481-8341-B297-DA24AFCDED42}" destId="{BDAA69E7-6A2E-3B43-8956-6014DF15AD2B}" srcOrd="1" destOrd="0" presId="urn:microsoft.com/office/officeart/2005/8/layout/vList2"/>
    <dgm:cxn modelId="{C492B052-FBA3-134A-9488-58231D857407}" type="presParOf" srcId="{5BD25AA6-A481-8341-B297-DA24AFCDED42}" destId="{908586C8-E460-C443-8AD8-EF6D55C4FA8A}" srcOrd="2" destOrd="0" presId="urn:microsoft.com/office/officeart/2005/8/layout/vList2"/>
    <dgm:cxn modelId="{D7DCB15A-48DF-F046-874F-7783C9574EF6}" type="presParOf" srcId="{5BD25AA6-A481-8341-B297-DA24AFCDED42}" destId="{E30586FE-FB88-BA49-A435-6448A7B5738E}" srcOrd="3" destOrd="0" presId="urn:microsoft.com/office/officeart/2005/8/layout/vList2"/>
    <dgm:cxn modelId="{4E417383-A625-1946-8D01-9B590B8C91DE}" type="presParOf" srcId="{5BD25AA6-A481-8341-B297-DA24AFCDED42}" destId="{F16A6083-FFB4-9C4C-A752-F6DDBBB34F1A}" srcOrd="4" destOrd="0" presId="urn:microsoft.com/office/officeart/2005/8/layout/vList2"/>
    <dgm:cxn modelId="{589451EE-F821-2A42-A566-89999960D972}" type="presParOf" srcId="{5BD25AA6-A481-8341-B297-DA24AFCDED42}" destId="{FF98C3DE-1952-934F-8E57-734FD74AD238}" srcOrd="5"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5A9CFB1-DD5C-C743-9ACB-C81E178C16BB}"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7FE782F5-7C80-3945-A76F-2AD8C4B5588D}">
      <dgm:prSet phldrT="[Text]" custT="1"/>
      <dgm:spPr>
        <a:solidFill>
          <a:srgbClr val="FF0000"/>
        </a:solidFill>
      </dgm:spPr>
      <dgm:t>
        <a:bodyPr/>
        <a:lstStyle/>
        <a:p>
          <a:r>
            <a:rPr lang="hu-HU" sz="2400" dirty="0" smtClean="0"/>
            <a:t>Signage-Context</a:t>
          </a:r>
          <a:r>
            <a:rPr lang="en-US" sz="2400" dirty="0" smtClean="0"/>
            <a:t> </a:t>
          </a:r>
          <a:endParaRPr lang="en-US" sz="2400" dirty="0"/>
        </a:p>
      </dgm:t>
    </dgm:pt>
    <dgm:pt modelId="{84AA048B-57FE-4B4C-B7A9-33D3ABA9E85B}" type="parTrans" cxnId="{6C41A897-DC1C-3547-9F2E-36694D700D26}">
      <dgm:prSet/>
      <dgm:spPr/>
      <dgm:t>
        <a:bodyPr/>
        <a:lstStyle/>
        <a:p>
          <a:endParaRPr lang="en-US"/>
        </a:p>
      </dgm:t>
    </dgm:pt>
    <dgm:pt modelId="{3F290CCF-DBCF-C843-9F07-8DD2AB323FBA}" type="sibTrans" cxnId="{6C41A897-DC1C-3547-9F2E-36694D700D26}">
      <dgm:prSet/>
      <dgm:spPr/>
      <dgm:t>
        <a:bodyPr/>
        <a:lstStyle/>
        <a:p>
          <a:endParaRPr lang="en-US"/>
        </a:p>
      </dgm:t>
    </dgm:pt>
    <dgm:pt modelId="{0DEE56B3-4793-A44D-886A-5DE1913DC0BD}">
      <dgm:prSet phldrT="[Text]" custT="1"/>
      <dgm:spPr/>
      <dgm:t>
        <a:bodyPr/>
        <a:lstStyle/>
        <a:p>
          <a:r>
            <a:rPr lang="en-US" sz="1600" i="1" dirty="0" smtClean="0"/>
            <a:t>A big sign to introduce the area. Thought it was just more of the space before. </a:t>
          </a:r>
          <a:endParaRPr lang="en-US" sz="1600" i="1" dirty="0"/>
        </a:p>
      </dgm:t>
    </dgm:pt>
    <dgm:pt modelId="{5AA3D0F9-E4B5-F149-AA8B-E538249D1B87}" type="parTrans" cxnId="{5E31EDD5-9CD3-2948-98B8-CC5C5D5B59F5}">
      <dgm:prSet/>
      <dgm:spPr/>
      <dgm:t>
        <a:bodyPr/>
        <a:lstStyle/>
        <a:p>
          <a:endParaRPr lang="en-US"/>
        </a:p>
      </dgm:t>
    </dgm:pt>
    <dgm:pt modelId="{7D782201-4BDC-EF44-885B-5F1AE160FF0E}" type="sibTrans" cxnId="{5E31EDD5-9CD3-2948-98B8-CC5C5D5B59F5}">
      <dgm:prSet/>
      <dgm:spPr/>
      <dgm:t>
        <a:bodyPr/>
        <a:lstStyle/>
        <a:p>
          <a:endParaRPr lang="en-US"/>
        </a:p>
      </dgm:t>
    </dgm:pt>
    <dgm:pt modelId="{2AE14C83-5C99-414D-AC99-C48FAF35A297}">
      <dgm:prSet phldrT="[Text]" custT="1"/>
      <dgm:spPr/>
      <dgm:t>
        <a:bodyPr/>
        <a:lstStyle/>
        <a:p>
          <a:r>
            <a:rPr lang="en-US" sz="2400" dirty="0" smtClean="0"/>
            <a:t>Navigation</a:t>
          </a:r>
          <a:endParaRPr lang="en-US" sz="2400" dirty="0"/>
        </a:p>
      </dgm:t>
    </dgm:pt>
    <dgm:pt modelId="{82D7E80C-4EFD-484A-821B-11BB51292C7C}" type="parTrans" cxnId="{B64D2D1F-DCFA-174D-9F89-B26C69BEE280}">
      <dgm:prSet/>
      <dgm:spPr/>
      <dgm:t>
        <a:bodyPr/>
        <a:lstStyle/>
        <a:p>
          <a:endParaRPr lang="en-US"/>
        </a:p>
      </dgm:t>
    </dgm:pt>
    <dgm:pt modelId="{D6B8E8AF-93BB-9540-B616-304B80915FAE}" type="sibTrans" cxnId="{B64D2D1F-DCFA-174D-9F89-B26C69BEE280}">
      <dgm:prSet/>
      <dgm:spPr/>
      <dgm:t>
        <a:bodyPr/>
        <a:lstStyle/>
        <a:p>
          <a:endParaRPr lang="en-US"/>
        </a:p>
      </dgm:t>
    </dgm:pt>
    <dgm:pt modelId="{7B0D44D4-6C69-5544-B339-C7780A9275F8}">
      <dgm:prSet phldrT="[Text]" custT="1"/>
      <dgm:spPr/>
      <dgm:t>
        <a:bodyPr/>
        <a:lstStyle/>
        <a:p>
          <a:r>
            <a:rPr lang="en-US" sz="1600" i="1" dirty="0" smtClean="0"/>
            <a:t>More of a path to follow through the exhibit.</a:t>
          </a:r>
          <a:endParaRPr lang="en-US" sz="1600" i="1" dirty="0"/>
        </a:p>
      </dgm:t>
    </dgm:pt>
    <dgm:pt modelId="{7A3E9C18-384B-C74E-B112-FB6E202BA461}" type="parTrans" cxnId="{3935B010-5363-FB4F-BA82-A5CBD0754BCE}">
      <dgm:prSet/>
      <dgm:spPr/>
      <dgm:t>
        <a:bodyPr/>
        <a:lstStyle/>
        <a:p>
          <a:endParaRPr lang="en-US"/>
        </a:p>
      </dgm:t>
    </dgm:pt>
    <dgm:pt modelId="{ABA465EC-4BBC-B24A-8661-555BA8579C5B}" type="sibTrans" cxnId="{3935B010-5363-FB4F-BA82-A5CBD0754BCE}">
      <dgm:prSet/>
      <dgm:spPr/>
      <dgm:t>
        <a:bodyPr/>
        <a:lstStyle/>
        <a:p>
          <a:endParaRPr lang="en-US"/>
        </a:p>
      </dgm:t>
    </dgm:pt>
    <dgm:pt modelId="{5DA46616-02FC-0849-A686-A10FD7C11B77}">
      <dgm:prSet custT="1"/>
      <dgm:spPr>
        <a:solidFill>
          <a:schemeClr val="accent4"/>
        </a:solidFill>
      </dgm:spPr>
      <dgm:t>
        <a:bodyPr/>
        <a:lstStyle/>
        <a:p>
          <a:r>
            <a:rPr lang="en-US" sz="2400" b="0" dirty="0" smtClean="0"/>
            <a:t>Labeling</a:t>
          </a:r>
          <a:endParaRPr lang="en-US" sz="2400" b="0" i="0" dirty="0"/>
        </a:p>
      </dgm:t>
    </dgm:pt>
    <dgm:pt modelId="{CA8F54C0-FC71-3B4D-8BBE-B7CB5FC67091}" type="parTrans" cxnId="{3F802B6A-EFEF-0447-A569-3A34FAEEB6E9}">
      <dgm:prSet/>
      <dgm:spPr/>
      <dgm:t>
        <a:bodyPr/>
        <a:lstStyle/>
        <a:p>
          <a:endParaRPr lang="en-US"/>
        </a:p>
      </dgm:t>
    </dgm:pt>
    <dgm:pt modelId="{E65769CE-2DDD-D84F-92B2-2876237FBCD1}" type="sibTrans" cxnId="{3F802B6A-EFEF-0447-A569-3A34FAEEB6E9}">
      <dgm:prSet/>
      <dgm:spPr/>
      <dgm:t>
        <a:bodyPr/>
        <a:lstStyle/>
        <a:p>
          <a:endParaRPr lang="en-US"/>
        </a:p>
      </dgm:t>
    </dgm:pt>
    <dgm:pt modelId="{CC05E250-CB1A-374F-B26D-159930388456}">
      <dgm:prSet custT="1"/>
      <dgm:spPr/>
      <dgm:t>
        <a:bodyPr/>
        <a:lstStyle/>
        <a:p>
          <a:r>
            <a:rPr lang="en-US" sz="1600" i="1" dirty="0" smtClean="0"/>
            <a:t>Clear labels specifying how objects in room relate.</a:t>
          </a:r>
          <a:endParaRPr lang="en-US" sz="1600" i="1" dirty="0"/>
        </a:p>
      </dgm:t>
    </dgm:pt>
    <dgm:pt modelId="{E15D576F-EA93-364F-B75C-F2A0B5ED7D45}" type="parTrans" cxnId="{B4D410BE-5A97-334A-B660-00D9CD838095}">
      <dgm:prSet/>
      <dgm:spPr/>
      <dgm:t>
        <a:bodyPr/>
        <a:lstStyle/>
        <a:p>
          <a:endParaRPr lang="en-US"/>
        </a:p>
      </dgm:t>
    </dgm:pt>
    <dgm:pt modelId="{BE3F2766-93A3-8A43-8E07-F3DFBC99385D}" type="sibTrans" cxnId="{B4D410BE-5A97-334A-B660-00D9CD838095}">
      <dgm:prSet/>
      <dgm:spPr/>
      <dgm:t>
        <a:bodyPr/>
        <a:lstStyle/>
        <a:p>
          <a:endParaRPr lang="en-US"/>
        </a:p>
      </dgm:t>
    </dgm:pt>
    <dgm:pt modelId="{602041BB-024A-E646-B848-C17117FCC26F}">
      <dgm:prSet custT="1"/>
      <dgm:spPr/>
      <dgm:t>
        <a:bodyPr/>
        <a:lstStyle/>
        <a:p>
          <a:r>
            <a:rPr lang="en-US" sz="1600" i="1" dirty="0" smtClean="0"/>
            <a:t>Bigger signs, more explanation of area.  </a:t>
          </a:r>
          <a:endParaRPr lang="en-US" sz="1600" i="1" dirty="0"/>
        </a:p>
      </dgm:t>
    </dgm:pt>
    <dgm:pt modelId="{8D458C4C-05CC-B74D-8C81-1C468B0D2F6E}" type="parTrans" cxnId="{2FAB654A-DF0C-A24D-856F-3284FEB20387}">
      <dgm:prSet/>
      <dgm:spPr/>
      <dgm:t>
        <a:bodyPr/>
        <a:lstStyle/>
        <a:p>
          <a:endParaRPr lang="en-US"/>
        </a:p>
      </dgm:t>
    </dgm:pt>
    <dgm:pt modelId="{E99A70F4-7762-984F-8789-B911A429B24B}" type="sibTrans" cxnId="{2FAB654A-DF0C-A24D-856F-3284FEB20387}">
      <dgm:prSet/>
      <dgm:spPr/>
      <dgm:t>
        <a:bodyPr/>
        <a:lstStyle/>
        <a:p>
          <a:endParaRPr lang="en-US"/>
        </a:p>
      </dgm:t>
    </dgm:pt>
    <dgm:pt modelId="{E450D37B-32DD-8745-8317-7D901ECF86ED}">
      <dgm:prSet custT="1"/>
      <dgm:spPr/>
      <dgm:t>
        <a:bodyPr/>
        <a:lstStyle/>
        <a:p>
          <a:r>
            <a:rPr lang="en-US" sz="1600" i="1" dirty="0" smtClean="0"/>
            <a:t>Guidebook companion.</a:t>
          </a:r>
          <a:endParaRPr lang="en-US" sz="1600" i="1" dirty="0"/>
        </a:p>
      </dgm:t>
    </dgm:pt>
    <dgm:pt modelId="{F361E0CC-7EFB-BE43-8399-F20EB61A6500}" type="parTrans" cxnId="{1C590BD6-A629-3341-AB8E-30D1DC9D142C}">
      <dgm:prSet/>
      <dgm:spPr/>
      <dgm:t>
        <a:bodyPr/>
        <a:lstStyle/>
        <a:p>
          <a:endParaRPr lang="en-US"/>
        </a:p>
      </dgm:t>
    </dgm:pt>
    <dgm:pt modelId="{66DFF722-9FFF-284A-A3E7-4303AF7DAA11}" type="sibTrans" cxnId="{1C590BD6-A629-3341-AB8E-30D1DC9D142C}">
      <dgm:prSet/>
      <dgm:spPr/>
      <dgm:t>
        <a:bodyPr/>
        <a:lstStyle/>
        <a:p>
          <a:endParaRPr lang="en-US"/>
        </a:p>
      </dgm:t>
    </dgm:pt>
    <dgm:pt modelId="{E29B4D4F-597C-3F40-A615-E247D619D8A2}">
      <dgm:prSet custT="1"/>
      <dgm:spPr/>
      <dgm:t>
        <a:bodyPr/>
        <a:lstStyle/>
        <a:p>
          <a:r>
            <a:rPr lang="en-US" sz="1600" i="1" dirty="0" smtClean="0"/>
            <a:t>Leaflets for young people</a:t>
          </a:r>
          <a:endParaRPr lang="en-US" sz="1600" i="1" dirty="0"/>
        </a:p>
      </dgm:t>
    </dgm:pt>
    <dgm:pt modelId="{CE48CADA-7332-3E40-8C63-6B1E45FE2271}" type="parTrans" cxnId="{6832475D-BED5-2148-A6DD-739B2E88F985}">
      <dgm:prSet/>
      <dgm:spPr/>
      <dgm:t>
        <a:bodyPr/>
        <a:lstStyle/>
        <a:p>
          <a:endParaRPr lang="en-US"/>
        </a:p>
      </dgm:t>
    </dgm:pt>
    <dgm:pt modelId="{AEC37E1D-5C0E-1B47-BE62-54B20B5ECE15}" type="sibTrans" cxnId="{6832475D-BED5-2148-A6DD-739B2E88F985}">
      <dgm:prSet/>
      <dgm:spPr/>
      <dgm:t>
        <a:bodyPr/>
        <a:lstStyle/>
        <a:p>
          <a:endParaRPr lang="en-US"/>
        </a:p>
      </dgm:t>
    </dgm:pt>
    <dgm:pt modelId="{D4FF0E41-08A2-F84A-B5BD-BB810F5C5F05}">
      <dgm:prSet custT="1"/>
      <dgm:spPr/>
      <dgm:t>
        <a:bodyPr/>
        <a:lstStyle/>
        <a:p>
          <a:r>
            <a:rPr lang="en-US" sz="1600" i="1" dirty="0" smtClean="0"/>
            <a:t>More contextual information.</a:t>
          </a:r>
          <a:endParaRPr lang="en-US" sz="1600" i="1" dirty="0"/>
        </a:p>
      </dgm:t>
    </dgm:pt>
    <dgm:pt modelId="{7CE8A179-C1AB-A647-9190-B2B42B4489FC}" type="parTrans" cxnId="{4C68CC61-F354-274E-B4EC-4AA75FBABCFF}">
      <dgm:prSet/>
      <dgm:spPr/>
      <dgm:t>
        <a:bodyPr/>
        <a:lstStyle/>
        <a:p>
          <a:endParaRPr lang="en-US"/>
        </a:p>
      </dgm:t>
    </dgm:pt>
    <dgm:pt modelId="{35B4DFB8-36D5-9F4B-B2F0-D6B32E215D87}" type="sibTrans" cxnId="{4C68CC61-F354-274E-B4EC-4AA75FBABCFF}">
      <dgm:prSet/>
      <dgm:spPr/>
      <dgm:t>
        <a:bodyPr/>
        <a:lstStyle/>
        <a:p>
          <a:endParaRPr lang="en-US"/>
        </a:p>
      </dgm:t>
    </dgm:pt>
    <dgm:pt modelId="{A4539280-61F2-C149-A60B-39ED47194170}">
      <dgm:prSet custT="1"/>
      <dgm:spPr/>
      <dgm:t>
        <a:bodyPr/>
        <a:lstStyle/>
        <a:p>
          <a:r>
            <a:rPr lang="en-US" sz="1600" i="1" dirty="0" smtClean="0"/>
            <a:t>Labels in other languages.</a:t>
          </a:r>
          <a:endParaRPr lang="en-US" sz="1600" i="1" dirty="0"/>
        </a:p>
      </dgm:t>
    </dgm:pt>
    <dgm:pt modelId="{16170F92-F5BD-7B44-9A03-4A92A95A860F}" type="parTrans" cxnId="{DFA8637D-271F-6447-AA49-7D30894A547C}">
      <dgm:prSet/>
      <dgm:spPr/>
      <dgm:t>
        <a:bodyPr/>
        <a:lstStyle/>
        <a:p>
          <a:endParaRPr lang="en-US"/>
        </a:p>
      </dgm:t>
    </dgm:pt>
    <dgm:pt modelId="{ACFD277A-151A-004A-9D2F-60761867A0D9}" type="sibTrans" cxnId="{DFA8637D-271F-6447-AA49-7D30894A547C}">
      <dgm:prSet/>
      <dgm:spPr/>
      <dgm:t>
        <a:bodyPr/>
        <a:lstStyle/>
        <a:p>
          <a:endParaRPr lang="en-US"/>
        </a:p>
      </dgm:t>
    </dgm:pt>
    <dgm:pt modelId="{C3944C99-C7EF-D945-9C03-815CBC707AB4}">
      <dgm:prSet custT="1"/>
      <dgm:spPr/>
      <dgm:t>
        <a:bodyPr/>
        <a:lstStyle/>
        <a:p>
          <a:r>
            <a:rPr lang="en-US" sz="1600" i="1" dirty="0" smtClean="0"/>
            <a:t>Some of the text on the interpretation panels is a bit small.</a:t>
          </a:r>
          <a:endParaRPr lang="en-US" sz="1600" i="1" dirty="0"/>
        </a:p>
      </dgm:t>
    </dgm:pt>
    <dgm:pt modelId="{A7B7816D-B97A-4744-B494-0693B40635CF}" type="parTrans" cxnId="{5D85B343-2512-D34E-A21A-F73F9083A0BF}">
      <dgm:prSet/>
      <dgm:spPr/>
      <dgm:t>
        <a:bodyPr/>
        <a:lstStyle/>
        <a:p>
          <a:endParaRPr lang="en-US"/>
        </a:p>
      </dgm:t>
    </dgm:pt>
    <dgm:pt modelId="{85C8BAC7-4615-B04F-AB95-58C411E2996F}" type="sibTrans" cxnId="{5D85B343-2512-D34E-A21A-F73F9083A0BF}">
      <dgm:prSet/>
      <dgm:spPr/>
      <dgm:t>
        <a:bodyPr/>
        <a:lstStyle/>
        <a:p>
          <a:endParaRPr lang="en-US"/>
        </a:p>
      </dgm:t>
    </dgm:pt>
    <dgm:pt modelId="{5BD25AA6-A481-8341-B297-DA24AFCDED42}" type="pres">
      <dgm:prSet presAssocID="{65A9CFB1-DD5C-C743-9ACB-C81E178C16BB}" presName="linear" presStyleCnt="0">
        <dgm:presLayoutVars>
          <dgm:animLvl val="lvl"/>
          <dgm:resizeHandles val="exact"/>
        </dgm:presLayoutVars>
      </dgm:prSet>
      <dgm:spPr/>
      <dgm:t>
        <a:bodyPr/>
        <a:lstStyle/>
        <a:p>
          <a:endParaRPr lang="en-US"/>
        </a:p>
      </dgm:t>
    </dgm:pt>
    <dgm:pt modelId="{23534EAD-9668-7A46-BE63-BCED59BD6866}" type="pres">
      <dgm:prSet presAssocID="{7FE782F5-7C80-3945-A76F-2AD8C4B5588D}" presName="parentText" presStyleLbl="node1" presStyleIdx="0" presStyleCnt="3" custScaleY="63895" custLinFactNeighborX="5714" custLinFactNeighborY="-19787">
        <dgm:presLayoutVars>
          <dgm:chMax val="0"/>
          <dgm:bulletEnabled val="1"/>
        </dgm:presLayoutVars>
      </dgm:prSet>
      <dgm:spPr/>
      <dgm:t>
        <a:bodyPr/>
        <a:lstStyle/>
        <a:p>
          <a:endParaRPr lang="en-US"/>
        </a:p>
      </dgm:t>
    </dgm:pt>
    <dgm:pt modelId="{BDAA69E7-6A2E-3B43-8956-6014DF15AD2B}" type="pres">
      <dgm:prSet presAssocID="{7FE782F5-7C80-3945-A76F-2AD8C4B5588D}" presName="childText" presStyleLbl="revTx" presStyleIdx="0" presStyleCnt="3" custLinFactNeighborY="11990">
        <dgm:presLayoutVars>
          <dgm:bulletEnabled val="1"/>
        </dgm:presLayoutVars>
      </dgm:prSet>
      <dgm:spPr/>
      <dgm:t>
        <a:bodyPr/>
        <a:lstStyle/>
        <a:p>
          <a:endParaRPr lang="en-US"/>
        </a:p>
      </dgm:t>
    </dgm:pt>
    <dgm:pt modelId="{908586C8-E460-C443-8AD8-EF6D55C4FA8A}" type="pres">
      <dgm:prSet presAssocID="{2AE14C83-5C99-414D-AC99-C48FAF35A297}" presName="parentText" presStyleLbl="node1" presStyleIdx="1" presStyleCnt="3" custScaleY="77293" custLinFactNeighborY="-11691">
        <dgm:presLayoutVars>
          <dgm:chMax val="0"/>
          <dgm:bulletEnabled val="1"/>
        </dgm:presLayoutVars>
      </dgm:prSet>
      <dgm:spPr/>
      <dgm:t>
        <a:bodyPr/>
        <a:lstStyle/>
        <a:p>
          <a:endParaRPr lang="en-US"/>
        </a:p>
      </dgm:t>
    </dgm:pt>
    <dgm:pt modelId="{E30586FE-FB88-BA49-A435-6448A7B5738E}" type="pres">
      <dgm:prSet presAssocID="{2AE14C83-5C99-414D-AC99-C48FAF35A297}" presName="childText" presStyleLbl="revTx" presStyleIdx="1" presStyleCnt="3" custLinFactNeighborY="-903">
        <dgm:presLayoutVars>
          <dgm:bulletEnabled val="1"/>
        </dgm:presLayoutVars>
      </dgm:prSet>
      <dgm:spPr/>
      <dgm:t>
        <a:bodyPr/>
        <a:lstStyle/>
        <a:p>
          <a:endParaRPr lang="en-US"/>
        </a:p>
      </dgm:t>
    </dgm:pt>
    <dgm:pt modelId="{F16A6083-FFB4-9C4C-A752-F6DDBBB34F1A}" type="pres">
      <dgm:prSet presAssocID="{5DA46616-02FC-0849-A686-A10FD7C11B77}" presName="parentText" presStyleLbl="node1" presStyleIdx="2" presStyleCnt="3" custScaleY="65568" custLinFactNeighborY="2244">
        <dgm:presLayoutVars>
          <dgm:chMax val="0"/>
          <dgm:bulletEnabled val="1"/>
        </dgm:presLayoutVars>
      </dgm:prSet>
      <dgm:spPr/>
      <dgm:t>
        <a:bodyPr/>
        <a:lstStyle/>
        <a:p>
          <a:endParaRPr lang="en-US"/>
        </a:p>
      </dgm:t>
    </dgm:pt>
    <dgm:pt modelId="{FF98C3DE-1952-934F-8E57-734FD74AD238}" type="pres">
      <dgm:prSet presAssocID="{5DA46616-02FC-0849-A686-A10FD7C11B77}" presName="childText" presStyleLbl="revTx" presStyleIdx="2" presStyleCnt="3" custLinFactNeighborY="15058">
        <dgm:presLayoutVars>
          <dgm:bulletEnabled val="1"/>
        </dgm:presLayoutVars>
      </dgm:prSet>
      <dgm:spPr/>
      <dgm:t>
        <a:bodyPr/>
        <a:lstStyle/>
        <a:p>
          <a:endParaRPr lang="en-US"/>
        </a:p>
      </dgm:t>
    </dgm:pt>
  </dgm:ptLst>
  <dgm:cxnLst>
    <dgm:cxn modelId="{6832475D-BED5-2148-A6DD-739B2E88F985}" srcId="{2AE14C83-5C99-414D-AC99-C48FAF35A297}" destId="{E29B4D4F-597C-3F40-A615-E247D619D8A2}" srcOrd="2" destOrd="0" parTransId="{CE48CADA-7332-3E40-8C63-6B1E45FE2271}" sibTransId="{AEC37E1D-5C0E-1B47-BE62-54B20B5ECE15}"/>
    <dgm:cxn modelId="{9C2C5183-8D2E-7A47-9BC8-0F28A1608E18}" type="presOf" srcId="{A4539280-61F2-C149-A60B-39ED47194170}" destId="{FF98C3DE-1952-934F-8E57-734FD74AD238}" srcOrd="0" destOrd="2" presId="urn:microsoft.com/office/officeart/2005/8/layout/vList2"/>
    <dgm:cxn modelId="{5E31EDD5-9CD3-2948-98B8-CC5C5D5B59F5}" srcId="{7FE782F5-7C80-3945-A76F-2AD8C4B5588D}" destId="{0DEE56B3-4793-A44D-886A-5DE1913DC0BD}" srcOrd="0" destOrd="0" parTransId="{5AA3D0F9-E4B5-F149-AA8B-E538249D1B87}" sibTransId="{7D782201-4BDC-EF44-885B-5F1AE160FF0E}"/>
    <dgm:cxn modelId="{E9B726C0-6923-9E48-B208-15BD3FE6AD79}" type="presOf" srcId="{7FE782F5-7C80-3945-A76F-2AD8C4B5588D}" destId="{23534EAD-9668-7A46-BE63-BCED59BD6866}" srcOrd="0" destOrd="0" presId="urn:microsoft.com/office/officeart/2005/8/layout/vList2"/>
    <dgm:cxn modelId="{10D9D693-34EC-6046-9935-D10395399504}" type="presOf" srcId="{D4FF0E41-08A2-F84A-B5BD-BB810F5C5F05}" destId="{FF98C3DE-1952-934F-8E57-734FD74AD238}" srcOrd="0" destOrd="1" presId="urn:microsoft.com/office/officeart/2005/8/layout/vList2"/>
    <dgm:cxn modelId="{6C41A897-DC1C-3547-9F2E-36694D700D26}" srcId="{65A9CFB1-DD5C-C743-9ACB-C81E178C16BB}" destId="{7FE782F5-7C80-3945-A76F-2AD8C4B5588D}" srcOrd="0" destOrd="0" parTransId="{84AA048B-57FE-4B4C-B7A9-33D3ABA9E85B}" sibTransId="{3F290CCF-DBCF-C843-9F07-8DD2AB323FBA}"/>
    <dgm:cxn modelId="{4C68CC61-F354-274E-B4EC-4AA75FBABCFF}" srcId="{5DA46616-02FC-0849-A686-A10FD7C11B77}" destId="{D4FF0E41-08A2-F84A-B5BD-BB810F5C5F05}" srcOrd="1" destOrd="0" parTransId="{7CE8A179-C1AB-A647-9190-B2B42B4489FC}" sibTransId="{35B4DFB8-36D5-9F4B-B2F0-D6B32E215D87}"/>
    <dgm:cxn modelId="{9C1F49FE-1801-1445-A3E6-2EAC384EB4D1}" type="presOf" srcId="{E29B4D4F-597C-3F40-A615-E247D619D8A2}" destId="{E30586FE-FB88-BA49-A435-6448A7B5738E}" srcOrd="0" destOrd="2" presId="urn:microsoft.com/office/officeart/2005/8/layout/vList2"/>
    <dgm:cxn modelId="{6B1259AB-B44D-9442-8BBF-9C4196E9F18A}" type="presOf" srcId="{CC05E250-CB1A-374F-B26D-159930388456}" destId="{FF98C3DE-1952-934F-8E57-734FD74AD238}" srcOrd="0" destOrd="0" presId="urn:microsoft.com/office/officeart/2005/8/layout/vList2"/>
    <dgm:cxn modelId="{B64D2D1F-DCFA-174D-9F89-B26C69BEE280}" srcId="{65A9CFB1-DD5C-C743-9ACB-C81E178C16BB}" destId="{2AE14C83-5C99-414D-AC99-C48FAF35A297}" srcOrd="1" destOrd="0" parTransId="{82D7E80C-4EFD-484A-821B-11BB51292C7C}" sibTransId="{D6B8E8AF-93BB-9540-B616-304B80915FAE}"/>
    <dgm:cxn modelId="{B7FBA82B-3451-4643-9BFB-04184DB374C6}" type="presOf" srcId="{0DEE56B3-4793-A44D-886A-5DE1913DC0BD}" destId="{BDAA69E7-6A2E-3B43-8956-6014DF15AD2B}" srcOrd="0" destOrd="0" presId="urn:microsoft.com/office/officeart/2005/8/layout/vList2"/>
    <dgm:cxn modelId="{1A24032A-D1E5-B94F-9EAF-3470C561EC59}" type="presOf" srcId="{65A9CFB1-DD5C-C743-9ACB-C81E178C16BB}" destId="{5BD25AA6-A481-8341-B297-DA24AFCDED42}" srcOrd="0" destOrd="0" presId="urn:microsoft.com/office/officeart/2005/8/layout/vList2"/>
    <dgm:cxn modelId="{BF147D25-B618-5A44-9EC4-CAF606C247A7}" type="presOf" srcId="{C3944C99-C7EF-D945-9C03-815CBC707AB4}" destId="{FF98C3DE-1952-934F-8E57-734FD74AD238}" srcOrd="0" destOrd="3" presId="urn:microsoft.com/office/officeart/2005/8/layout/vList2"/>
    <dgm:cxn modelId="{1DEBE377-01EB-694B-98AC-3E5823DB00D0}" type="presOf" srcId="{5DA46616-02FC-0849-A686-A10FD7C11B77}" destId="{F16A6083-FFB4-9C4C-A752-F6DDBBB34F1A}" srcOrd="0" destOrd="0" presId="urn:microsoft.com/office/officeart/2005/8/layout/vList2"/>
    <dgm:cxn modelId="{3935B010-5363-FB4F-BA82-A5CBD0754BCE}" srcId="{2AE14C83-5C99-414D-AC99-C48FAF35A297}" destId="{7B0D44D4-6C69-5544-B339-C7780A9275F8}" srcOrd="0" destOrd="0" parTransId="{7A3E9C18-384B-C74E-B112-FB6E202BA461}" sibTransId="{ABA465EC-4BBC-B24A-8661-555BA8579C5B}"/>
    <dgm:cxn modelId="{3F802B6A-EFEF-0447-A569-3A34FAEEB6E9}" srcId="{65A9CFB1-DD5C-C743-9ACB-C81E178C16BB}" destId="{5DA46616-02FC-0849-A686-A10FD7C11B77}" srcOrd="2" destOrd="0" parTransId="{CA8F54C0-FC71-3B4D-8BBE-B7CB5FC67091}" sibTransId="{E65769CE-2DDD-D84F-92B2-2876237FBCD1}"/>
    <dgm:cxn modelId="{B4D410BE-5A97-334A-B660-00D9CD838095}" srcId="{5DA46616-02FC-0849-A686-A10FD7C11B77}" destId="{CC05E250-CB1A-374F-B26D-159930388456}" srcOrd="0" destOrd="0" parTransId="{E15D576F-EA93-364F-B75C-F2A0B5ED7D45}" sibTransId="{BE3F2766-93A3-8A43-8E07-F3DFBC99385D}"/>
    <dgm:cxn modelId="{2FAB654A-DF0C-A24D-856F-3284FEB20387}" srcId="{7FE782F5-7C80-3945-A76F-2AD8C4B5588D}" destId="{602041BB-024A-E646-B848-C17117FCC26F}" srcOrd="1" destOrd="0" parTransId="{8D458C4C-05CC-B74D-8C81-1C468B0D2F6E}" sibTransId="{E99A70F4-7762-984F-8789-B911A429B24B}"/>
    <dgm:cxn modelId="{DE4DD01D-3397-4A43-AA8B-D78515FA37CD}" type="presOf" srcId="{7B0D44D4-6C69-5544-B339-C7780A9275F8}" destId="{E30586FE-FB88-BA49-A435-6448A7B5738E}" srcOrd="0" destOrd="0" presId="urn:microsoft.com/office/officeart/2005/8/layout/vList2"/>
    <dgm:cxn modelId="{B410D782-CF08-574F-B5B9-CB02500B30BC}" type="presOf" srcId="{602041BB-024A-E646-B848-C17117FCC26F}" destId="{BDAA69E7-6A2E-3B43-8956-6014DF15AD2B}" srcOrd="0" destOrd="1" presId="urn:microsoft.com/office/officeart/2005/8/layout/vList2"/>
    <dgm:cxn modelId="{1C590BD6-A629-3341-AB8E-30D1DC9D142C}" srcId="{2AE14C83-5C99-414D-AC99-C48FAF35A297}" destId="{E450D37B-32DD-8745-8317-7D901ECF86ED}" srcOrd="1" destOrd="0" parTransId="{F361E0CC-7EFB-BE43-8399-F20EB61A6500}" sibTransId="{66DFF722-9FFF-284A-A3E7-4303AF7DAA11}"/>
    <dgm:cxn modelId="{AFF7B436-1964-2D4C-A2EB-BEABA1F47915}" type="presOf" srcId="{2AE14C83-5C99-414D-AC99-C48FAF35A297}" destId="{908586C8-E460-C443-8AD8-EF6D55C4FA8A}" srcOrd="0" destOrd="0" presId="urn:microsoft.com/office/officeart/2005/8/layout/vList2"/>
    <dgm:cxn modelId="{5D85B343-2512-D34E-A21A-F73F9083A0BF}" srcId="{5DA46616-02FC-0849-A686-A10FD7C11B77}" destId="{C3944C99-C7EF-D945-9C03-815CBC707AB4}" srcOrd="3" destOrd="0" parTransId="{A7B7816D-B97A-4744-B494-0693B40635CF}" sibTransId="{85C8BAC7-4615-B04F-AB95-58C411E2996F}"/>
    <dgm:cxn modelId="{DFA8637D-271F-6447-AA49-7D30894A547C}" srcId="{5DA46616-02FC-0849-A686-A10FD7C11B77}" destId="{A4539280-61F2-C149-A60B-39ED47194170}" srcOrd="2" destOrd="0" parTransId="{16170F92-F5BD-7B44-9A03-4A92A95A860F}" sibTransId="{ACFD277A-151A-004A-9D2F-60761867A0D9}"/>
    <dgm:cxn modelId="{F2D7240F-EE6B-0A40-83E6-16AAE8F5F296}" type="presOf" srcId="{E450D37B-32DD-8745-8317-7D901ECF86ED}" destId="{E30586FE-FB88-BA49-A435-6448A7B5738E}" srcOrd="0" destOrd="1" presId="urn:microsoft.com/office/officeart/2005/8/layout/vList2"/>
    <dgm:cxn modelId="{8B7D14AD-80D3-9040-A04D-54084CEA1485}" type="presParOf" srcId="{5BD25AA6-A481-8341-B297-DA24AFCDED42}" destId="{23534EAD-9668-7A46-BE63-BCED59BD6866}" srcOrd="0" destOrd="0" presId="urn:microsoft.com/office/officeart/2005/8/layout/vList2"/>
    <dgm:cxn modelId="{D32EB591-08F6-5248-9577-69F9309FDDD8}" type="presParOf" srcId="{5BD25AA6-A481-8341-B297-DA24AFCDED42}" destId="{BDAA69E7-6A2E-3B43-8956-6014DF15AD2B}" srcOrd="1" destOrd="0" presId="urn:microsoft.com/office/officeart/2005/8/layout/vList2"/>
    <dgm:cxn modelId="{68F2EB77-3FA6-3942-ACF0-89354AB3ACF1}" type="presParOf" srcId="{5BD25AA6-A481-8341-B297-DA24AFCDED42}" destId="{908586C8-E460-C443-8AD8-EF6D55C4FA8A}" srcOrd="2" destOrd="0" presId="urn:microsoft.com/office/officeart/2005/8/layout/vList2"/>
    <dgm:cxn modelId="{C591D07A-4F06-9649-A6E3-E80DF75EBA22}" type="presParOf" srcId="{5BD25AA6-A481-8341-B297-DA24AFCDED42}" destId="{E30586FE-FB88-BA49-A435-6448A7B5738E}" srcOrd="3" destOrd="0" presId="urn:microsoft.com/office/officeart/2005/8/layout/vList2"/>
    <dgm:cxn modelId="{CBB104E2-0DC8-B34A-9443-7AC95C8745F6}" type="presParOf" srcId="{5BD25AA6-A481-8341-B297-DA24AFCDED42}" destId="{F16A6083-FFB4-9C4C-A752-F6DDBBB34F1A}" srcOrd="4" destOrd="0" presId="urn:microsoft.com/office/officeart/2005/8/layout/vList2"/>
    <dgm:cxn modelId="{AD9A7A05-0CA3-6F4B-8751-C579C4EB747F}" type="presParOf" srcId="{5BD25AA6-A481-8341-B297-DA24AFCDED42}" destId="{FF98C3DE-1952-934F-8E57-734FD74AD238}" srcOrd="5"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1488F61-9FD3-4DCC-B998-2FA951C176B8}">
      <dsp:nvSpPr>
        <dsp:cNvPr id="0" name=""/>
        <dsp:cNvSpPr/>
      </dsp:nvSpPr>
      <dsp:spPr>
        <a:xfrm>
          <a:off x="0" y="502"/>
          <a:ext cx="7870080" cy="682256"/>
        </a:xfrm>
        <a:prstGeom prst="roundRect">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accent1">
              <a:hueOff val="0"/>
              <a:satOff val="0"/>
              <a:lumOff val="0"/>
              <a:alphaOff val="0"/>
              <a:shade val="60000"/>
              <a:satMod val="11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1. Attracting and holding power of The Chancel and key display components including the Santa Chiara Chapel</a:t>
          </a:r>
          <a:endParaRPr lang="en-US" sz="2000" kern="1200" dirty="0"/>
        </a:p>
      </dsp:txBody>
      <dsp:txXfrm>
        <a:off x="0" y="502"/>
        <a:ext cx="7870080" cy="682256"/>
      </dsp:txXfrm>
    </dsp:sp>
    <dsp:sp modelId="{9682CBF1-DA2D-4D4B-B6C8-533559B9E52D}">
      <dsp:nvSpPr>
        <dsp:cNvPr id="0" name=""/>
        <dsp:cNvSpPr/>
      </dsp:nvSpPr>
      <dsp:spPr>
        <a:xfrm>
          <a:off x="0" y="695879"/>
          <a:ext cx="7870080" cy="682256"/>
        </a:xfrm>
        <a:prstGeom prst="roundRect">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accent1">
              <a:hueOff val="0"/>
              <a:satOff val="0"/>
              <a:lumOff val="0"/>
              <a:alphaOff val="0"/>
              <a:shade val="60000"/>
              <a:satMod val="11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2. Awareness and motives for visiting The Chancel display</a:t>
          </a:r>
          <a:endParaRPr lang="en-US" sz="2000" kern="1200" dirty="0"/>
        </a:p>
      </dsp:txBody>
      <dsp:txXfrm>
        <a:off x="0" y="695879"/>
        <a:ext cx="7870080" cy="682256"/>
      </dsp:txXfrm>
    </dsp:sp>
    <dsp:sp modelId="{31A1F945-343B-4111-989D-691DAE76A647}">
      <dsp:nvSpPr>
        <dsp:cNvPr id="0" name=""/>
        <dsp:cNvSpPr/>
      </dsp:nvSpPr>
      <dsp:spPr>
        <a:xfrm>
          <a:off x="0" y="1391255"/>
          <a:ext cx="7870080" cy="682256"/>
        </a:xfrm>
        <a:prstGeom prst="roundRect">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accent1">
              <a:hueOff val="0"/>
              <a:satOff val="0"/>
              <a:lumOff val="0"/>
              <a:alphaOff val="0"/>
              <a:shade val="60000"/>
              <a:satMod val="11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3. Attitudes toward the Church and Religion</a:t>
          </a:r>
          <a:endParaRPr lang="en-US" sz="2000" kern="1200" dirty="0"/>
        </a:p>
      </dsp:txBody>
      <dsp:txXfrm>
        <a:off x="0" y="1391255"/>
        <a:ext cx="7870080" cy="682256"/>
      </dsp:txXfrm>
    </dsp:sp>
    <dsp:sp modelId="{11686213-C100-A84F-AB09-1B28E82ED6B4}">
      <dsp:nvSpPr>
        <dsp:cNvPr id="0" name=""/>
        <dsp:cNvSpPr/>
      </dsp:nvSpPr>
      <dsp:spPr>
        <a:xfrm>
          <a:off x="0" y="2086632"/>
          <a:ext cx="7870080" cy="682256"/>
        </a:xfrm>
        <a:prstGeom prst="roundRect">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accent1">
              <a:hueOff val="0"/>
              <a:satOff val="0"/>
              <a:lumOff val="0"/>
              <a:alphaOff val="0"/>
              <a:shade val="60000"/>
              <a:satMod val="11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4. Usage of gallery touch screen </a:t>
          </a:r>
          <a:r>
            <a:rPr lang="en-US" sz="2000" kern="1200" dirty="0" err="1" smtClean="0"/>
            <a:t>interactives</a:t>
          </a:r>
          <a:r>
            <a:rPr lang="en-US" sz="2000" kern="1200" dirty="0" smtClean="0"/>
            <a:t> and audio points associated with the Santa Chiara Chapel</a:t>
          </a:r>
          <a:endParaRPr lang="en-US" sz="2000" kern="1200" dirty="0"/>
        </a:p>
      </dsp:txBody>
      <dsp:txXfrm>
        <a:off x="0" y="2086632"/>
        <a:ext cx="7870080" cy="682256"/>
      </dsp:txXfrm>
    </dsp:sp>
    <dsp:sp modelId="{94237B33-405B-984C-A0B5-C564674714D2}">
      <dsp:nvSpPr>
        <dsp:cNvPr id="0" name=""/>
        <dsp:cNvSpPr/>
      </dsp:nvSpPr>
      <dsp:spPr>
        <a:xfrm>
          <a:off x="0" y="2782008"/>
          <a:ext cx="7870080" cy="682256"/>
        </a:xfrm>
        <a:prstGeom prst="roundRect">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accent1">
              <a:hueOff val="0"/>
              <a:satOff val="0"/>
              <a:lumOff val="0"/>
              <a:alphaOff val="0"/>
              <a:shade val="60000"/>
              <a:satMod val="11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5. Access to and impact of the Santa Chiara Chapel in the Chancel display </a:t>
          </a:r>
          <a:endParaRPr lang="en-US" sz="2000" kern="1200" dirty="0"/>
        </a:p>
      </dsp:txBody>
      <dsp:txXfrm>
        <a:off x="0" y="2782008"/>
        <a:ext cx="7870080" cy="68225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F99B003-FCE5-4E45-BC6B-7FEC47E588B3}">
      <dsp:nvSpPr>
        <dsp:cNvPr id="0" name=""/>
        <dsp:cNvSpPr/>
      </dsp:nvSpPr>
      <dsp:spPr>
        <a:xfrm>
          <a:off x="0" y="93688"/>
          <a:ext cx="8568952" cy="783168"/>
        </a:xfrm>
        <a:prstGeom prst="roundRect">
          <a:avLst/>
        </a:prstGeom>
        <a:gradFill rotWithShape="0">
          <a:gsLst>
            <a:gs pos="0">
              <a:schemeClr val="accent6">
                <a:alpha val="90000"/>
                <a:hueOff val="0"/>
                <a:satOff val="0"/>
                <a:lumOff val="0"/>
                <a:alphaOff val="0"/>
                <a:tint val="75000"/>
                <a:shade val="85000"/>
                <a:satMod val="230000"/>
              </a:schemeClr>
            </a:gs>
            <a:gs pos="25000">
              <a:schemeClr val="accent6">
                <a:alpha val="90000"/>
                <a:hueOff val="0"/>
                <a:satOff val="0"/>
                <a:lumOff val="0"/>
                <a:alphaOff val="0"/>
                <a:tint val="90000"/>
                <a:shade val="70000"/>
                <a:satMod val="220000"/>
              </a:schemeClr>
            </a:gs>
            <a:gs pos="50000">
              <a:schemeClr val="accent6">
                <a:alpha val="90000"/>
                <a:hueOff val="0"/>
                <a:satOff val="0"/>
                <a:lumOff val="0"/>
                <a:alphaOff val="0"/>
                <a:tint val="90000"/>
                <a:shade val="58000"/>
                <a:satMod val="225000"/>
              </a:schemeClr>
            </a:gs>
            <a:gs pos="65000">
              <a:schemeClr val="accent6">
                <a:alpha val="90000"/>
                <a:hueOff val="0"/>
                <a:satOff val="0"/>
                <a:lumOff val="0"/>
                <a:alphaOff val="0"/>
                <a:tint val="90000"/>
                <a:shade val="58000"/>
                <a:satMod val="225000"/>
              </a:schemeClr>
            </a:gs>
            <a:gs pos="80000">
              <a:schemeClr val="accent6">
                <a:alpha val="90000"/>
                <a:hueOff val="0"/>
                <a:satOff val="0"/>
                <a:lumOff val="0"/>
                <a:alphaOff val="0"/>
                <a:tint val="90000"/>
                <a:shade val="69000"/>
                <a:satMod val="220000"/>
              </a:schemeClr>
            </a:gs>
            <a:gs pos="100000">
              <a:schemeClr val="accent6">
                <a:alpha val="90000"/>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t>Evaluate gallery performance and compare to benchmarks   </a:t>
          </a:r>
          <a:endParaRPr lang="en-US" sz="2100" kern="1200" dirty="0"/>
        </a:p>
      </dsp:txBody>
      <dsp:txXfrm>
        <a:off x="0" y="93688"/>
        <a:ext cx="8568952" cy="783168"/>
      </dsp:txXfrm>
    </dsp:sp>
    <dsp:sp modelId="{2E59DB09-F86C-4146-BEEA-71F4505B4F2E}">
      <dsp:nvSpPr>
        <dsp:cNvPr id="0" name=""/>
        <dsp:cNvSpPr/>
      </dsp:nvSpPr>
      <dsp:spPr>
        <a:xfrm>
          <a:off x="0" y="876857"/>
          <a:ext cx="8568952" cy="7389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64"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t>Evaluate gallery performance (e.g. engagement, interaction and impact) and compare to  key benchmarks and original gallery design objectives</a:t>
          </a:r>
          <a:endParaRPr lang="en-US" sz="1600" kern="1200" dirty="0"/>
        </a:p>
        <a:p>
          <a:pPr marL="171450" lvl="1" indent="-171450" algn="l" defTabSz="711200">
            <a:lnSpc>
              <a:spcPct val="90000"/>
            </a:lnSpc>
            <a:spcBef>
              <a:spcPct val="0"/>
            </a:spcBef>
            <a:spcAft>
              <a:spcPct val="20000"/>
            </a:spcAft>
            <a:buChar char="••"/>
          </a:pPr>
          <a:r>
            <a:rPr lang="en-US" sz="1600" kern="1200" dirty="0" smtClean="0"/>
            <a:t>Assess visitor expectations, behaviors and preferences</a:t>
          </a:r>
          <a:endParaRPr lang="en-US" sz="1600" kern="1200" dirty="0"/>
        </a:p>
      </dsp:txBody>
      <dsp:txXfrm>
        <a:off x="0" y="876857"/>
        <a:ext cx="8568952" cy="738990"/>
      </dsp:txXfrm>
    </dsp:sp>
    <dsp:sp modelId="{FE36725D-AC2D-4849-9F43-21BFFABB75A3}">
      <dsp:nvSpPr>
        <dsp:cNvPr id="0" name=""/>
        <dsp:cNvSpPr/>
      </dsp:nvSpPr>
      <dsp:spPr>
        <a:xfrm>
          <a:off x="0" y="1615847"/>
          <a:ext cx="8568952" cy="783168"/>
        </a:xfrm>
        <a:prstGeom prst="roundRect">
          <a:avLst/>
        </a:prstGeom>
        <a:gradFill rotWithShape="0">
          <a:gsLst>
            <a:gs pos="0">
              <a:schemeClr val="accent6">
                <a:alpha val="90000"/>
                <a:hueOff val="0"/>
                <a:satOff val="0"/>
                <a:lumOff val="0"/>
                <a:alphaOff val="-20000"/>
                <a:tint val="75000"/>
                <a:shade val="85000"/>
                <a:satMod val="230000"/>
              </a:schemeClr>
            </a:gs>
            <a:gs pos="25000">
              <a:schemeClr val="accent6">
                <a:alpha val="90000"/>
                <a:hueOff val="0"/>
                <a:satOff val="0"/>
                <a:lumOff val="0"/>
                <a:alphaOff val="-20000"/>
                <a:tint val="90000"/>
                <a:shade val="70000"/>
                <a:satMod val="220000"/>
              </a:schemeClr>
            </a:gs>
            <a:gs pos="50000">
              <a:schemeClr val="accent6">
                <a:alpha val="90000"/>
                <a:hueOff val="0"/>
                <a:satOff val="0"/>
                <a:lumOff val="0"/>
                <a:alphaOff val="-20000"/>
                <a:tint val="90000"/>
                <a:shade val="58000"/>
                <a:satMod val="225000"/>
              </a:schemeClr>
            </a:gs>
            <a:gs pos="65000">
              <a:schemeClr val="accent6">
                <a:alpha val="90000"/>
                <a:hueOff val="0"/>
                <a:satOff val="0"/>
                <a:lumOff val="0"/>
                <a:alphaOff val="-20000"/>
                <a:tint val="90000"/>
                <a:shade val="58000"/>
                <a:satMod val="225000"/>
              </a:schemeClr>
            </a:gs>
            <a:gs pos="80000">
              <a:schemeClr val="accent6">
                <a:alpha val="90000"/>
                <a:hueOff val="0"/>
                <a:satOff val="0"/>
                <a:lumOff val="0"/>
                <a:alphaOff val="-20000"/>
                <a:tint val="90000"/>
                <a:shade val="69000"/>
                <a:satMod val="220000"/>
              </a:schemeClr>
            </a:gs>
            <a:gs pos="100000">
              <a:schemeClr val="accent6">
                <a:alpha val="90000"/>
                <a:hueOff val="0"/>
                <a:satOff val="0"/>
                <a:lumOff val="0"/>
                <a:alphaOff val="-2000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t>Assess display area features/placements that drive engagement</a:t>
          </a:r>
          <a:endParaRPr lang="en-US" sz="2100" kern="1200" dirty="0"/>
        </a:p>
      </dsp:txBody>
      <dsp:txXfrm>
        <a:off x="0" y="1615847"/>
        <a:ext cx="8568952" cy="783168"/>
      </dsp:txXfrm>
    </dsp:sp>
    <dsp:sp modelId="{C29D156D-1F00-4636-9E77-3726A35281ED}">
      <dsp:nvSpPr>
        <dsp:cNvPr id="0" name=""/>
        <dsp:cNvSpPr/>
      </dsp:nvSpPr>
      <dsp:spPr>
        <a:xfrm>
          <a:off x="0" y="2399016"/>
          <a:ext cx="8568952" cy="521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64"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t>Measure how visitors interact and engage with key display components/features</a:t>
          </a:r>
          <a:endParaRPr lang="en-US" sz="1600" kern="1200" dirty="0"/>
        </a:p>
        <a:p>
          <a:pPr marL="171450" lvl="1" indent="-171450" algn="l" defTabSz="711200">
            <a:lnSpc>
              <a:spcPct val="90000"/>
            </a:lnSpc>
            <a:spcBef>
              <a:spcPct val="0"/>
            </a:spcBef>
            <a:spcAft>
              <a:spcPct val="20000"/>
            </a:spcAft>
            <a:buChar char="••"/>
          </a:pPr>
          <a:r>
            <a:rPr lang="en-US" sz="1600" kern="1200" dirty="0" smtClean="0"/>
            <a:t>Assess how visitor traffic flow impacts engagement </a:t>
          </a:r>
          <a:endParaRPr lang="en-US" sz="1600" kern="1200" dirty="0"/>
        </a:p>
      </dsp:txBody>
      <dsp:txXfrm>
        <a:off x="0" y="2399016"/>
        <a:ext cx="8568952" cy="521640"/>
      </dsp:txXfrm>
    </dsp:sp>
    <dsp:sp modelId="{DC674D0A-392E-41FF-94F5-7E8202B98F6C}">
      <dsp:nvSpPr>
        <dsp:cNvPr id="0" name=""/>
        <dsp:cNvSpPr/>
      </dsp:nvSpPr>
      <dsp:spPr>
        <a:xfrm>
          <a:off x="0" y="2920656"/>
          <a:ext cx="8568952" cy="783168"/>
        </a:xfrm>
        <a:prstGeom prst="roundRect">
          <a:avLst/>
        </a:prstGeom>
        <a:gradFill rotWithShape="0">
          <a:gsLst>
            <a:gs pos="0">
              <a:schemeClr val="accent6">
                <a:alpha val="90000"/>
                <a:hueOff val="0"/>
                <a:satOff val="0"/>
                <a:lumOff val="0"/>
                <a:alphaOff val="-40000"/>
                <a:tint val="75000"/>
                <a:shade val="85000"/>
                <a:satMod val="230000"/>
              </a:schemeClr>
            </a:gs>
            <a:gs pos="25000">
              <a:schemeClr val="accent6">
                <a:alpha val="90000"/>
                <a:hueOff val="0"/>
                <a:satOff val="0"/>
                <a:lumOff val="0"/>
                <a:alphaOff val="-40000"/>
                <a:tint val="90000"/>
                <a:shade val="70000"/>
                <a:satMod val="220000"/>
              </a:schemeClr>
            </a:gs>
            <a:gs pos="50000">
              <a:schemeClr val="accent6">
                <a:alpha val="90000"/>
                <a:hueOff val="0"/>
                <a:satOff val="0"/>
                <a:lumOff val="0"/>
                <a:alphaOff val="-40000"/>
                <a:tint val="90000"/>
                <a:shade val="58000"/>
                <a:satMod val="225000"/>
              </a:schemeClr>
            </a:gs>
            <a:gs pos="65000">
              <a:schemeClr val="accent6">
                <a:alpha val="90000"/>
                <a:hueOff val="0"/>
                <a:satOff val="0"/>
                <a:lumOff val="0"/>
                <a:alphaOff val="-40000"/>
                <a:tint val="90000"/>
                <a:shade val="58000"/>
                <a:satMod val="225000"/>
              </a:schemeClr>
            </a:gs>
            <a:gs pos="80000">
              <a:schemeClr val="accent6">
                <a:alpha val="90000"/>
                <a:hueOff val="0"/>
                <a:satOff val="0"/>
                <a:lumOff val="0"/>
                <a:alphaOff val="-40000"/>
                <a:tint val="90000"/>
                <a:shade val="69000"/>
                <a:satMod val="220000"/>
              </a:schemeClr>
            </a:gs>
            <a:gs pos="100000">
              <a:schemeClr val="accent6">
                <a:alpha val="90000"/>
                <a:hueOff val="0"/>
                <a:satOff val="0"/>
                <a:lumOff val="0"/>
                <a:alphaOff val="-4000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t>Identify display features/placements that drive engagement and compare to original gallery design objectives </a:t>
          </a:r>
          <a:endParaRPr lang="en-US" sz="2100" kern="1200" dirty="0"/>
        </a:p>
      </dsp:txBody>
      <dsp:txXfrm>
        <a:off x="0" y="2920656"/>
        <a:ext cx="8568952" cy="783168"/>
      </dsp:txXfrm>
    </dsp:sp>
    <dsp:sp modelId="{401566F2-B06F-4A68-85A1-D33FBF53AC5B}">
      <dsp:nvSpPr>
        <dsp:cNvPr id="0" name=""/>
        <dsp:cNvSpPr/>
      </dsp:nvSpPr>
      <dsp:spPr>
        <a:xfrm>
          <a:off x="0" y="3703825"/>
          <a:ext cx="8568952" cy="7389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64"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t>Clearly identify “Best Practice Insights” to be applied to similar exhibits to maximize the visitor experience and ultimate impact</a:t>
          </a:r>
          <a:endParaRPr lang="en-US" sz="1600" kern="1200" dirty="0"/>
        </a:p>
        <a:p>
          <a:pPr marL="171450" lvl="1" indent="-171450" algn="l" defTabSz="711200">
            <a:lnSpc>
              <a:spcPct val="90000"/>
            </a:lnSpc>
            <a:spcBef>
              <a:spcPct val="0"/>
            </a:spcBef>
            <a:spcAft>
              <a:spcPct val="20000"/>
            </a:spcAft>
            <a:buChar char="••"/>
          </a:pPr>
          <a:r>
            <a:rPr lang="en-US" sz="1600" kern="1200" dirty="0" smtClean="0"/>
            <a:t>Illustrate the benefits of specific display features/placement to future exhibits</a:t>
          </a:r>
          <a:endParaRPr lang="en-US" sz="1600" kern="1200" dirty="0"/>
        </a:p>
      </dsp:txBody>
      <dsp:txXfrm>
        <a:off x="0" y="3703825"/>
        <a:ext cx="8568952" cy="73899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3534EAD-9668-7A46-BE63-BCED59BD6866}">
      <dsp:nvSpPr>
        <dsp:cNvPr id="0" name=""/>
        <dsp:cNvSpPr/>
      </dsp:nvSpPr>
      <dsp:spPr>
        <a:xfrm>
          <a:off x="0" y="0"/>
          <a:ext cx="7992887" cy="442141"/>
        </a:xfrm>
        <a:prstGeom prst="roundRect">
          <a:avLst/>
        </a:prstGeom>
        <a:solidFill>
          <a:srgbClr val="FF0000"/>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ro-RO" sz="2400" kern="1200" dirty="0" smtClean="0"/>
            <a:t>Interpretation</a:t>
          </a:r>
          <a:endParaRPr lang="en-US" sz="2400" kern="1200" dirty="0"/>
        </a:p>
      </dsp:txBody>
      <dsp:txXfrm>
        <a:off x="0" y="0"/>
        <a:ext cx="7992887" cy="442141"/>
      </dsp:txXfrm>
    </dsp:sp>
    <dsp:sp modelId="{BDAA69E7-6A2E-3B43-8956-6014DF15AD2B}">
      <dsp:nvSpPr>
        <dsp:cNvPr id="0" name=""/>
        <dsp:cNvSpPr/>
      </dsp:nvSpPr>
      <dsp:spPr>
        <a:xfrm>
          <a:off x="0" y="525313"/>
          <a:ext cx="7992887" cy="13446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774"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t>Lots of information on labels with dates. Easy to read and understand.</a:t>
          </a:r>
          <a:endParaRPr lang="en-US" sz="1600" i="1" kern="1200" dirty="0"/>
        </a:p>
        <a:p>
          <a:pPr marL="171450" lvl="1" indent="-171450" algn="l" defTabSz="711200">
            <a:lnSpc>
              <a:spcPct val="90000"/>
            </a:lnSpc>
            <a:spcBef>
              <a:spcPct val="0"/>
            </a:spcBef>
            <a:spcAft>
              <a:spcPct val="20000"/>
            </a:spcAft>
            <a:buChar char="••"/>
          </a:pPr>
          <a:r>
            <a:rPr lang="en-US" sz="1600" kern="1200" dirty="0" smtClean="0"/>
            <a:t>Informative labels. </a:t>
          </a:r>
          <a:endParaRPr lang="en-US" sz="1600" kern="1200" dirty="0"/>
        </a:p>
        <a:p>
          <a:pPr marL="171450" lvl="1" indent="-171450" algn="l" defTabSz="711200">
            <a:lnSpc>
              <a:spcPct val="90000"/>
            </a:lnSpc>
            <a:spcBef>
              <a:spcPct val="0"/>
            </a:spcBef>
            <a:spcAft>
              <a:spcPct val="20000"/>
            </a:spcAft>
            <a:buChar char="••"/>
          </a:pPr>
          <a:r>
            <a:rPr lang="en-US" sz="1600" kern="1200" dirty="0" smtClean="0"/>
            <a:t>The interactive information. </a:t>
          </a:r>
          <a:endParaRPr lang="en-US" sz="1600" kern="1200" dirty="0"/>
        </a:p>
        <a:p>
          <a:pPr marL="171450" lvl="1" indent="-171450" algn="l" defTabSz="711200">
            <a:lnSpc>
              <a:spcPct val="90000"/>
            </a:lnSpc>
            <a:spcBef>
              <a:spcPct val="0"/>
            </a:spcBef>
            <a:spcAft>
              <a:spcPct val="20000"/>
            </a:spcAft>
            <a:buChar char="••"/>
          </a:pPr>
          <a:r>
            <a:rPr lang="en-US" sz="1600" kern="1200" smtClean="0"/>
            <a:t>Benches with audio.</a:t>
          </a:r>
          <a:endParaRPr lang="en-US" sz="1600" kern="1200"/>
        </a:p>
      </dsp:txBody>
      <dsp:txXfrm>
        <a:off x="0" y="525313"/>
        <a:ext cx="7992887" cy="1344644"/>
      </dsp:txXfrm>
    </dsp:sp>
    <dsp:sp modelId="{908586C8-E460-C443-8AD8-EF6D55C4FA8A}">
      <dsp:nvSpPr>
        <dsp:cNvPr id="0" name=""/>
        <dsp:cNvSpPr/>
      </dsp:nvSpPr>
      <dsp:spPr>
        <a:xfrm>
          <a:off x="0" y="1711365"/>
          <a:ext cx="7992887" cy="534853"/>
        </a:xfrm>
        <a:prstGeom prst="roundRect">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b="0" kern="1200" dirty="0" smtClean="0"/>
            <a:t>Space/Atmosphere</a:t>
          </a:r>
          <a:endParaRPr lang="en-US" sz="2400" b="0" kern="1200" dirty="0"/>
        </a:p>
      </dsp:txBody>
      <dsp:txXfrm>
        <a:off x="0" y="1711365"/>
        <a:ext cx="7992887" cy="534853"/>
      </dsp:txXfrm>
    </dsp:sp>
    <dsp:sp modelId="{E30586FE-FB88-BA49-A435-6448A7B5738E}">
      <dsp:nvSpPr>
        <dsp:cNvPr id="0" name=""/>
        <dsp:cNvSpPr/>
      </dsp:nvSpPr>
      <dsp:spPr>
        <a:xfrm>
          <a:off x="0" y="2315594"/>
          <a:ext cx="7992887" cy="10526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774"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t>Nice large space. Interesting layout for a gallery.</a:t>
          </a:r>
          <a:endParaRPr lang="en-US" sz="1600" i="1" kern="1200" dirty="0"/>
        </a:p>
        <a:p>
          <a:pPr marL="171450" lvl="1" indent="-171450" algn="l" defTabSz="711200">
            <a:lnSpc>
              <a:spcPct val="90000"/>
            </a:lnSpc>
            <a:spcBef>
              <a:spcPct val="0"/>
            </a:spcBef>
            <a:spcAft>
              <a:spcPct val="20000"/>
            </a:spcAft>
            <a:buChar char="••"/>
          </a:pPr>
          <a:r>
            <a:rPr lang="en-US" sz="1600" kern="1200" dirty="0" smtClean="0"/>
            <a:t>The light, spacious atmosphere.</a:t>
          </a:r>
          <a:endParaRPr lang="en-US" sz="1600" kern="1200" dirty="0"/>
        </a:p>
        <a:p>
          <a:pPr marL="171450" lvl="1" indent="-171450" algn="l" defTabSz="711200">
            <a:lnSpc>
              <a:spcPct val="90000"/>
            </a:lnSpc>
            <a:spcBef>
              <a:spcPct val="0"/>
            </a:spcBef>
            <a:spcAft>
              <a:spcPct val="20000"/>
            </a:spcAft>
            <a:buChar char="••"/>
          </a:pPr>
          <a:r>
            <a:rPr lang="en-US" sz="1600" kern="1200" dirty="0" smtClean="0"/>
            <a:t>The open space and lighting. </a:t>
          </a:r>
          <a:endParaRPr lang="en-US" sz="1600" kern="1200" dirty="0"/>
        </a:p>
        <a:p>
          <a:pPr marL="171450" lvl="1" indent="-171450" algn="l" defTabSz="711200">
            <a:lnSpc>
              <a:spcPct val="90000"/>
            </a:lnSpc>
            <a:spcBef>
              <a:spcPct val="0"/>
            </a:spcBef>
            <a:spcAft>
              <a:spcPct val="20000"/>
            </a:spcAft>
            <a:buChar char="••"/>
          </a:pPr>
          <a:r>
            <a:rPr lang="en-US" sz="1600" kern="1200" dirty="0" smtClean="0"/>
            <a:t>Calm and not too busy. Nice to sit and look. </a:t>
          </a:r>
          <a:endParaRPr lang="en-US" sz="1600" kern="1200" dirty="0"/>
        </a:p>
      </dsp:txBody>
      <dsp:txXfrm>
        <a:off x="0" y="2315594"/>
        <a:ext cx="7992887" cy="1052678"/>
      </dsp:txXfrm>
    </dsp:sp>
    <dsp:sp modelId="{F16A6083-FFB4-9C4C-A752-F6DDBBB34F1A}">
      <dsp:nvSpPr>
        <dsp:cNvPr id="0" name=""/>
        <dsp:cNvSpPr/>
      </dsp:nvSpPr>
      <dsp:spPr>
        <a:xfrm>
          <a:off x="0" y="3395258"/>
          <a:ext cx="7992887" cy="453718"/>
        </a:xfrm>
        <a:prstGeom prst="roundRect">
          <a:avLst/>
        </a:prstGeom>
        <a:solidFill>
          <a:schemeClr val="accent4"/>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b="0" kern="1200" dirty="0" smtClean="0"/>
            <a:t>Chapel/Objects</a:t>
          </a:r>
          <a:endParaRPr lang="en-US" sz="2400" b="0" i="0" kern="1200" dirty="0"/>
        </a:p>
      </dsp:txBody>
      <dsp:txXfrm>
        <a:off x="0" y="3395258"/>
        <a:ext cx="7992887" cy="453718"/>
      </dsp:txXfrm>
    </dsp:sp>
    <dsp:sp modelId="{FF98C3DE-1952-934F-8E57-734FD74AD238}">
      <dsp:nvSpPr>
        <dsp:cNvPr id="0" name=""/>
        <dsp:cNvSpPr/>
      </dsp:nvSpPr>
      <dsp:spPr>
        <a:xfrm>
          <a:off x="0" y="3828443"/>
          <a:ext cx="7992887" cy="9240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774"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t>The fact that the chapel has been reconstructed with as much attention to historical accuracy as possible.</a:t>
          </a:r>
          <a:endParaRPr lang="en-US" sz="1600" i="1" kern="1200" dirty="0"/>
        </a:p>
        <a:p>
          <a:pPr marL="171450" lvl="1" indent="-171450" algn="l" defTabSz="711200">
            <a:lnSpc>
              <a:spcPct val="90000"/>
            </a:lnSpc>
            <a:spcBef>
              <a:spcPct val="0"/>
            </a:spcBef>
            <a:spcAft>
              <a:spcPct val="20000"/>
            </a:spcAft>
            <a:buChar char="••"/>
          </a:pPr>
          <a:r>
            <a:rPr lang="en-US" sz="1600" kern="1200" dirty="0" smtClean="0"/>
            <a:t>Everything is perfect. The objects are beautiful in the passage behind the chapel, and the sculptures too.</a:t>
          </a:r>
          <a:endParaRPr lang="en-US" sz="1600" kern="1200" dirty="0"/>
        </a:p>
        <a:p>
          <a:pPr marL="171450" lvl="1" indent="-171450" algn="l" defTabSz="711200">
            <a:lnSpc>
              <a:spcPct val="90000"/>
            </a:lnSpc>
            <a:spcBef>
              <a:spcPct val="0"/>
            </a:spcBef>
            <a:spcAft>
              <a:spcPct val="20000"/>
            </a:spcAft>
            <a:buChar char="••"/>
          </a:pPr>
          <a:r>
            <a:rPr lang="en-US" sz="1600" kern="1200" dirty="0" smtClean="0"/>
            <a:t>Lots of interesting objects, lots of space to view them. </a:t>
          </a:r>
          <a:endParaRPr lang="en-US" sz="1600" kern="1200" dirty="0"/>
        </a:p>
        <a:p>
          <a:pPr marL="171450" lvl="1" indent="-171450" algn="l" defTabSz="711200">
            <a:lnSpc>
              <a:spcPct val="90000"/>
            </a:lnSpc>
            <a:spcBef>
              <a:spcPct val="0"/>
            </a:spcBef>
            <a:spcAft>
              <a:spcPct val="20000"/>
            </a:spcAft>
            <a:buChar char="••"/>
          </a:pPr>
          <a:r>
            <a:rPr lang="en-US" sz="1600" kern="1200" dirty="0" smtClean="0"/>
            <a:t>Different artifacts sit harmoniously within gallery.</a:t>
          </a:r>
          <a:endParaRPr lang="en-US" sz="1600" kern="1200" dirty="0"/>
        </a:p>
      </dsp:txBody>
      <dsp:txXfrm>
        <a:off x="0" y="3828443"/>
        <a:ext cx="7992887" cy="92408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3534EAD-9668-7A46-BE63-BCED59BD6866}">
      <dsp:nvSpPr>
        <dsp:cNvPr id="0" name=""/>
        <dsp:cNvSpPr/>
      </dsp:nvSpPr>
      <dsp:spPr>
        <a:xfrm>
          <a:off x="0" y="0"/>
          <a:ext cx="7560840" cy="586096"/>
        </a:xfrm>
        <a:prstGeom prst="roundRect">
          <a:avLst/>
        </a:prstGeom>
        <a:solidFill>
          <a:srgbClr val="FF0000"/>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hu-HU" sz="2400" kern="1200" dirty="0" smtClean="0"/>
            <a:t>Signage-Context</a:t>
          </a:r>
          <a:r>
            <a:rPr lang="en-US" sz="2400" kern="1200" dirty="0" smtClean="0"/>
            <a:t> </a:t>
          </a:r>
          <a:endParaRPr lang="en-US" sz="2400" kern="1200" dirty="0"/>
        </a:p>
      </dsp:txBody>
      <dsp:txXfrm>
        <a:off x="0" y="0"/>
        <a:ext cx="7560840" cy="586096"/>
      </dsp:txXfrm>
    </dsp:sp>
    <dsp:sp modelId="{BDAA69E7-6A2E-3B43-8956-6014DF15AD2B}">
      <dsp:nvSpPr>
        <dsp:cNvPr id="0" name=""/>
        <dsp:cNvSpPr/>
      </dsp:nvSpPr>
      <dsp:spPr>
        <a:xfrm>
          <a:off x="0" y="697474"/>
          <a:ext cx="7560840" cy="811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0057"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i="1" kern="1200" dirty="0" smtClean="0"/>
            <a:t>A big sign to introduce the area. Thought it was just more of the space before. </a:t>
          </a:r>
          <a:endParaRPr lang="en-US" sz="1600" i="1" kern="1200" dirty="0"/>
        </a:p>
        <a:p>
          <a:pPr marL="171450" lvl="1" indent="-171450" algn="l" defTabSz="711200">
            <a:lnSpc>
              <a:spcPct val="90000"/>
            </a:lnSpc>
            <a:spcBef>
              <a:spcPct val="0"/>
            </a:spcBef>
            <a:spcAft>
              <a:spcPct val="20000"/>
            </a:spcAft>
            <a:buChar char="••"/>
          </a:pPr>
          <a:r>
            <a:rPr lang="en-US" sz="1600" i="1" kern="1200" dirty="0" smtClean="0"/>
            <a:t>Bigger signs, more explanation of area.  </a:t>
          </a:r>
          <a:endParaRPr lang="en-US" sz="1600" i="1" kern="1200" dirty="0"/>
        </a:p>
      </dsp:txBody>
      <dsp:txXfrm>
        <a:off x="0" y="697474"/>
        <a:ext cx="7560840" cy="811440"/>
      </dsp:txXfrm>
    </dsp:sp>
    <dsp:sp modelId="{908586C8-E460-C443-8AD8-EF6D55C4FA8A}">
      <dsp:nvSpPr>
        <dsp:cNvPr id="0" name=""/>
        <dsp:cNvSpPr/>
      </dsp:nvSpPr>
      <dsp:spPr>
        <a:xfrm>
          <a:off x="0" y="1304066"/>
          <a:ext cx="7560840" cy="708993"/>
        </a:xfrm>
        <a:prstGeom prst="roundRect">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Navigation</a:t>
          </a:r>
          <a:endParaRPr lang="en-US" sz="2400" kern="1200" dirty="0"/>
        </a:p>
      </dsp:txBody>
      <dsp:txXfrm>
        <a:off x="0" y="1304066"/>
        <a:ext cx="7560840" cy="708993"/>
      </dsp:txXfrm>
    </dsp:sp>
    <dsp:sp modelId="{E30586FE-FB88-BA49-A435-6448A7B5738E}">
      <dsp:nvSpPr>
        <dsp:cNvPr id="0" name=""/>
        <dsp:cNvSpPr/>
      </dsp:nvSpPr>
      <dsp:spPr>
        <a:xfrm>
          <a:off x="0" y="2099642"/>
          <a:ext cx="7560840" cy="811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0057"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i="1" kern="1200" dirty="0" smtClean="0"/>
            <a:t>More of a path to follow through the exhibit.</a:t>
          </a:r>
          <a:endParaRPr lang="en-US" sz="1600" i="1" kern="1200" dirty="0"/>
        </a:p>
        <a:p>
          <a:pPr marL="171450" lvl="1" indent="-171450" algn="l" defTabSz="711200">
            <a:lnSpc>
              <a:spcPct val="90000"/>
            </a:lnSpc>
            <a:spcBef>
              <a:spcPct val="0"/>
            </a:spcBef>
            <a:spcAft>
              <a:spcPct val="20000"/>
            </a:spcAft>
            <a:buChar char="••"/>
          </a:pPr>
          <a:r>
            <a:rPr lang="en-US" sz="1600" i="1" kern="1200" dirty="0" smtClean="0"/>
            <a:t>Guidebook companion.</a:t>
          </a:r>
          <a:endParaRPr lang="en-US" sz="1600" i="1" kern="1200" dirty="0"/>
        </a:p>
        <a:p>
          <a:pPr marL="171450" lvl="1" indent="-171450" algn="l" defTabSz="711200">
            <a:lnSpc>
              <a:spcPct val="90000"/>
            </a:lnSpc>
            <a:spcBef>
              <a:spcPct val="0"/>
            </a:spcBef>
            <a:spcAft>
              <a:spcPct val="20000"/>
            </a:spcAft>
            <a:buChar char="••"/>
          </a:pPr>
          <a:r>
            <a:rPr lang="en-US" sz="1600" i="1" kern="1200" dirty="0" smtClean="0"/>
            <a:t>Leaflets for young people</a:t>
          </a:r>
          <a:endParaRPr lang="en-US" sz="1600" i="1" kern="1200" dirty="0"/>
        </a:p>
      </dsp:txBody>
      <dsp:txXfrm>
        <a:off x="0" y="2099642"/>
        <a:ext cx="7560840" cy="811440"/>
      </dsp:txXfrm>
    </dsp:sp>
    <dsp:sp modelId="{F16A6083-FFB4-9C4C-A752-F6DDBBB34F1A}">
      <dsp:nvSpPr>
        <dsp:cNvPr id="0" name=""/>
        <dsp:cNvSpPr/>
      </dsp:nvSpPr>
      <dsp:spPr>
        <a:xfrm>
          <a:off x="0" y="2942126"/>
          <a:ext cx="7560840" cy="601442"/>
        </a:xfrm>
        <a:prstGeom prst="roundRect">
          <a:avLst/>
        </a:prstGeom>
        <a:solidFill>
          <a:schemeClr val="accent4"/>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b="0" kern="1200" dirty="0" smtClean="0"/>
            <a:t>Labeling</a:t>
          </a:r>
          <a:endParaRPr lang="en-US" sz="2400" b="0" i="0" kern="1200" dirty="0"/>
        </a:p>
      </dsp:txBody>
      <dsp:txXfrm>
        <a:off x="0" y="2942126"/>
        <a:ext cx="7560840" cy="601442"/>
      </dsp:txXfrm>
    </dsp:sp>
    <dsp:sp modelId="{FF98C3DE-1952-934F-8E57-734FD74AD238}">
      <dsp:nvSpPr>
        <dsp:cNvPr id="0" name=""/>
        <dsp:cNvSpPr/>
      </dsp:nvSpPr>
      <dsp:spPr>
        <a:xfrm>
          <a:off x="0" y="3522203"/>
          <a:ext cx="7560840" cy="10143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0057"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i="1" kern="1200" dirty="0" smtClean="0"/>
            <a:t>Clear labels specifying how objects in room relate.</a:t>
          </a:r>
          <a:endParaRPr lang="en-US" sz="1600" i="1" kern="1200" dirty="0"/>
        </a:p>
        <a:p>
          <a:pPr marL="171450" lvl="1" indent="-171450" algn="l" defTabSz="711200">
            <a:lnSpc>
              <a:spcPct val="90000"/>
            </a:lnSpc>
            <a:spcBef>
              <a:spcPct val="0"/>
            </a:spcBef>
            <a:spcAft>
              <a:spcPct val="20000"/>
            </a:spcAft>
            <a:buChar char="••"/>
          </a:pPr>
          <a:r>
            <a:rPr lang="en-US" sz="1600" i="1" kern="1200" dirty="0" smtClean="0"/>
            <a:t>More contextual information.</a:t>
          </a:r>
          <a:endParaRPr lang="en-US" sz="1600" i="1" kern="1200" dirty="0"/>
        </a:p>
        <a:p>
          <a:pPr marL="171450" lvl="1" indent="-171450" algn="l" defTabSz="711200">
            <a:lnSpc>
              <a:spcPct val="90000"/>
            </a:lnSpc>
            <a:spcBef>
              <a:spcPct val="0"/>
            </a:spcBef>
            <a:spcAft>
              <a:spcPct val="20000"/>
            </a:spcAft>
            <a:buChar char="••"/>
          </a:pPr>
          <a:r>
            <a:rPr lang="en-US" sz="1600" i="1" kern="1200" dirty="0" smtClean="0"/>
            <a:t>Labels in other languages.</a:t>
          </a:r>
          <a:endParaRPr lang="en-US" sz="1600" i="1" kern="1200" dirty="0"/>
        </a:p>
        <a:p>
          <a:pPr marL="171450" lvl="1" indent="-171450" algn="l" defTabSz="711200">
            <a:lnSpc>
              <a:spcPct val="90000"/>
            </a:lnSpc>
            <a:spcBef>
              <a:spcPct val="0"/>
            </a:spcBef>
            <a:spcAft>
              <a:spcPct val="20000"/>
            </a:spcAft>
            <a:buChar char="••"/>
          </a:pPr>
          <a:r>
            <a:rPr lang="en-US" sz="1600" i="1" kern="1200" dirty="0" smtClean="0"/>
            <a:t>Some of the text on the interpretation panels is a bit small.</a:t>
          </a:r>
          <a:endParaRPr lang="en-US" sz="1600" i="1" kern="1200" dirty="0"/>
        </a:p>
      </dsp:txBody>
      <dsp:txXfrm>
        <a:off x="0" y="3522203"/>
        <a:ext cx="7560840" cy="10143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363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3633"/>
          </a:xfrm>
          <a:prstGeom prst="rect">
            <a:avLst/>
          </a:prstGeom>
        </p:spPr>
        <p:txBody>
          <a:bodyPr vert="horz" lIns="91440" tIns="45720" rIns="91440" bIns="45720" rtlCol="0"/>
          <a:lstStyle>
            <a:lvl1pPr algn="r">
              <a:defRPr sz="1200"/>
            </a:lvl1pPr>
          </a:lstStyle>
          <a:p>
            <a:fld id="{055A5540-2D13-45A1-8983-E34810FAAE78}" type="datetimeFigureOut">
              <a:rPr lang="en-GB" smtClean="0"/>
              <a:pPr/>
              <a:t>02/11/2013</a:t>
            </a:fld>
            <a:endParaRPr lang="en-GB"/>
          </a:p>
        </p:txBody>
      </p:sp>
      <p:sp>
        <p:nvSpPr>
          <p:cNvPr id="4" name="Footer Placeholder 3"/>
          <p:cNvSpPr>
            <a:spLocks noGrp="1"/>
          </p:cNvSpPr>
          <p:nvPr>
            <p:ph type="ftr" sz="quarter" idx="2"/>
          </p:nvPr>
        </p:nvSpPr>
        <p:spPr>
          <a:xfrm>
            <a:off x="0" y="9377316"/>
            <a:ext cx="2889938" cy="49363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377316"/>
            <a:ext cx="2889938" cy="493633"/>
          </a:xfrm>
          <a:prstGeom prst="rect">
            <a:avLst/>
          </a:prstGeom>
        </p:spPr>
        <p:txBody>
          <a:bodyPr vert="horz" lIns="91440" tIns="45720" rIns="91440" bIns="45720" rtlCol="0" anchor="b"/>
          <a:lstStyle>
            <a:lvl1pPr algn="r">
              <a:defRPr sz="1200"/>
            </a:lvl1pPr>
          </a:lstStyle>
          <a:p>
            <a:fld id="{6EDFFFE6-BBCE-48DE-A1B9-8BE344F3ECA4}" type="slidenum">
              <a:rPr lang="en-GB" smtClean="0"/>
              <a:pPr/>
              <a:t>‹#›</a:t>
            </a:fld>
            <a:endParaRPr lang="en-GB"/>
          </a:p>
        </p:txBody>
      </p:sp>
    </p:spTree>
    <p:extLst>
      <p:ext uri="{BB962C8B-B14F-4D97-AF65-F5344CB8AC3E}">
        <p14:creationId xmlns:p14="http://schemas.microsoft.com/office/powerpoint/2010/main" xmlns="" val="20815134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3633"/>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3" name="Date Placeholder 2"/>
          <p:cNvSpPr>
            <a:spLocks noGrp="1"/>
          </p:cNvSpPr>
          <p:nvPr>
            <p:ph type="dt" idx="1"/>
          </p:nvPr>
        </p:nvSpPr>
        <p:spPr>
          <a:xfrm>
            <a:off x="3777607" y="0"/>
            <a:ext cx="2889938" cy="493633"/>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EF4E4073-C236-4CA4-8B0A-E3484866E95A}" type="datetime1">
              <a:rPr lang="en-US"/>
              <a:pPr/>
              <a:t>11/2/2013</a:t>
            </a:fld>
            <a:endParaRPr lang="en-US" dirty="0"/>
          </a:p>
        </p:txBody>
      </p:sp>
      <p:sp>
        <p:nvSpPr>
          <p:cNvPr id="4" name="Slide Image Placeholder 3"/>
          <p:cNvSpPr>
            <a:spLocks noGrp="1" noRot="1" noChangeAspect="1"/>
          </p:cNvSpPr>
          <p:nvPr>
            <p:ph type="sldImg" idx="2"/>
          </p:nvPr>
        </p:nvSpPr>
        <p:spPr>
          <a:xfrm>
            <a:off x="866775" y="739775"/>
            <a:ext cx="4935538" cy="3703638"/>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dirty="0" smtClean="0"/>
          </a:p>
        </p:txBody>
      </p:sp>
      <p:sp>
        <p:nvSpPr>
          <p:cNvPr id="5" name="Notes Placeholder 4"/>
          <p:cNvSpPr>
            <a:spLocks noGrp="1"/>
          </p:cNvSpPr>
          <p:nvPr>
            <p:ph type="body" sz="quarter" idx="3"/>
          </p:nvPr>
        </p:nvSpPr>
        <p:spPr>
          <a:xfrm>
            <a:off x="666909" y="4689515"/>
            <a:ext cx="5335270" cy="4442698"/>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9377316"/>
            <a:ext cx="2889938" cy="493633"/>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7" name="Slide Number Placeholder 6"/>
          <p:cNvSpPr>
            <a:spLocks noGrp="1"/>
          </p:cNvSpPr>
          <p:nvPr>
            <p:ph type="sldNum" sz="quarter" idx="5"/>
          </p:nvPr>
        </p:nvSpPr>
        <p:spPr>
          <a:xfrm>
            <a:off x="3777607" y="9377316"/>
            <a:ext cx="2889938" cy="493633"/>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CFD7F46-D5F2-47E8-B0EB-CC0B1CD033C2}" type="slidenum">
              <a:rPr lang="en-US"/>
              <a:pPr/>
              <a:t>‹#›</a:t>
            </a:fld>
            <a:endParaRPr lang="en-US" dirty="0"/>
          </a:p>
        </p:txBody>
      </p:sp>
    </p:spTree>
    <p:extLst>
      <p:ext uri="{BB962C8B-B14F-4D97-AF65-F5344CB8AC3E}">
        <p14:creationId xmlns:p14="http://schemas.microsoft.com/office/powerpoint/2010/main" xmlns="" val="346063577"/>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D7F46-D5F2-47E8-B0EB-CC0B1CD033C2}" type="slidenum">
              <a:rPr lang="en-US" smtClean="0"/>
              <a:pPr/>
              <a:t>49</a:t>
            </a:fld>
            <a:endParaRPr lang="en-US" dirty="0"/>
          </a:p>
        </p:txBody>
      </p:sp>
    </p:spTree>
    <p:extLst>
      <p:ext uri="{BB962C8B-B14F-4D97-AF65-F5344CB8AC3E}">
        <p14:creationId xmlns:p14="http://schemas.microsoft.com/office/powerpoint/2010/main" xmlns="" val="3526014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D7F46-D5F2-47E8-B0EB-CC0B1CD033C2}" type="slidenum">
              <a:rPr lang="en-US" smtClean="0"/>
              <a:pPr/>
              <a:t>50</a:t>
            </a:fld>
            <a:endParaRPr lang="en-US" dirty="0"/>
          </a:p>
        </p:txBody>
      </p:sp>
    </p:spTree>
    <p:extLst>
      <p:ext uri="{BB962C8B-B14F-4D97-AF65-F5344CB8AC3E}">
        <p14:creationId xmlns:p14="http://schemas.microsoft.com/office/powerpoint/2010/main" xmlns="" val="3526014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D7F46-D5F2-47E8-B0EB-CC0B1CD033C2}" type="slidenum">
              <a:rPr lang="en-US" smtClean="0"/>
              <a:pPr/>
              <a:t>52</a:t>
            </a:fld>
            <a:endParaRPr lang="en-US" dirty="0"/>
          </a:p>
        </p:txBody>
      </p:sp>
    </p:spTree>
    <p:extLst>
      <p:ext uri="{BB962C8B-B14F-4D97-AF65-F5344CB8AC3E}">
        <p14:creationId xmlns:p14="http://schemas.microsoft.com/office/powerpoint/2010/main" xmlns="" val="35260143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D7F46-D5F2-47E8-B0EB-CC0B1CD033C2}" type="slidenum">
              <a:rPr lang="en-US" smtClean="0"/>
              <a:pPr/>
              <a:t>53</a:t>
            </a:fld>
            <a:endParaRPr lang="en-US" dirty="0"/>
          </a:p>
        </p:txBody>
      </p:sp>
    </p:spTree>
    <p:extLst>
      <p:ext uri="{BB962C8B-B14F-4D97-AF65-F5344CB8AC3E}">
        <p14:creationId xmlns:p14="http://schemas.microsoft.com/office/powerpoint/2010/main" xmlns="" val="35260143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gif"/></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frontpage.jpg"/>
          <p:cNvPicPr>
            <a:picLocks noChangeAspect="1"/>
          </p:cNvPicPr>
          <p:nvPr userDrawn="1"/>
        </p:nvPicPr>
        <p:blipFill>
          <a:blip r:embed="rId2" cstate="email">
            <a:extLst>
              <a:ext uri="{28A0092B-C50C-407E-A947-70E740481C1C}">
                <a14:useLocalDpi xmlns:a14="http://schemas.microsoft.com/office/drawing/2010/main" xmlns=""/>
              </a:ext>
            </a:extLst>
          </a:blip>
          <a:stretch>
            <a:fillRect/>
          </a:stretch>
        </p:blipFill>
        <p:spPr>
          <a:xfrm>
            <a:off x="134471" y="0"/>
            <a:ext cx="8875059" cy="6858000"/>
          </a:xfrm>
          <a:prstGeom prst="rect">
            <a:avLst/>
          </a:prstGeom>
        </p:spPr>
      </p:pic>
      <p:sp>
        <p:nvSpPr>
          <p:cNvPr id="2" name="Title 1"/>
          <p:cNvSpPr>
            <a:spLocks noGrp="1"/>
          </p:cNvSpPr>
          <p:nvPr>
            <p:ph type="ctrTitle"/>
          </p:nvPr>
        </p:nvSpPr>
        <p:spPr>
          <a:xfrm>
            <a:off x="685800" y="2130425"/>
            <a:ext cx="6190456" cy="866527"/>
          </a:xfrm>
        </p:spPr>
        <p:txBody>
          <a:bodyPr anchor="t"/>
          <a:lstStyle>
            <a:lvl1pPr algn="l">
              <a:defRPr sz="3600" b="1"/>
            </a:lvl1pPr>
          </a:lstStyle>
          <a:p>
            <a:r>
              <a:rPr lang="en-US" smtClean="0"/>
              <a:t>Click to edit Master title style</a:t>
            </a:r>
            <a:endParaRPr lang="fr-CA"/>
          </a:p>
        </p:txBody>
      </p:sp>
      <p:sp>
        <p:nvSpPr>
          <p:cNvPr id="3" name="Subtitle 2"/>
          <p:cNvSpPr>
            <a:spLocks noGrp="1"/>
          </p:cNvSpPr>
          <p:nvPr>
            <p:ph type="subTitle" idx="1"/>
          </p:nvPr>
        </p:nvSpPr>
        <p:spPr>
          <a:xfrm>
            <a:off x="691480" y="3140968"/>
            <a:ext cx="6184776" cy="1752600"/>
          </a:xfrm>
        </p:spPr>
        <p:txBody>
          <a:bodyPr/>
          <a:lstStyle>
            <a:lvl1pPr marL="0" indent="0" algn="l">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fr-CA" dirty="0"/>
          </a:p>
        </p:txBody>
      </p:sp>
      <p:sp>
        <p:nvSpPr>
          <p:cNvPr id="4" name="Rectangle 4"/>
          <p:cNvSpPr>
            <a:spLocks noGrp="1" noChangeArrowheads="1"/>
          </p:cNvSpPr>
          <p:nvPr>
            <p:ph type="dt" sz="half" idx="10"/>
          </p:nvPr>
        </p:nvSpPr>
        <p:spPr>
          <a:xfrm>
            <a:off x="755576" y="4293096"/>
            <a:ext cx="6048672" cy="476250"/>
          </a:xfrm>
          <a:prstGeom prst="rect">
            <a:avLst/>
          </a:prstGeom>
          <a:ln/>
        </p:spPr>
        <p:txBody>
          <a:bodyPr/>
          <a:lstStyle>
            <a:lvl1pPr>
              <a:defRPr sz="2000"/>
            </a:lvl1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endParaRPr lang="en-US" dirty="0"/>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endParaRPr lang="en-US" dirty="0"/>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9370A88F-A41D-4817-854D-680665AA5D91}" type="slidenum">
              <a:rPr lang="fr-FR"/>
              <a:pPr/>
              <a:t>‹#›</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endParaRPr lang="en-US" dirty="0"/>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endParaRPr lang="en-US" dirty="0"/>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829CD498-C0B8-42E1-8C1E-10D09709D741}" type="slidenum">
              <a:rPr lang="fr-FR"/>
              <a:pPr/>
              <a:t>‹#›</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ontent.jpg"/>
          <p:cNvPicPr>
            <a:picLocks noChangeAspect="1"/>
          </p:cNvPicPr>
          <p:nvPr userDrawn="1"/>
        </p:nvPicPr>
        <p:blipFill>
          <a:blip r:embed="rId2" cstate="email">
            <a:extLst>
              <a:ext uri="{28A0092B-C50C-407E-A947-70E740481C1C}">
                <a14:useLocalDpi xmlns:a14="http://schemas.microsoft.com/office/drawing/2010/main" xmlns=""/>
              </a:ext>
            </a:extLst>
          </a:blip>
          <a:stretch>
            <a:fillRect/>
          </a:stretch>
        </p:blipFill>
        <p:spPr>
          <a:xfrm>
            <a:off x="0" y="-103909"/>
            <a:ext cx="9144000" cy="7065818"/>
          </a:xfrm>
          <a:prstGeom prst="rect">
            <a:avLst/>
          </a:prstGeom>
        </p:spPr>
      </p:pic>
      <p:sp>
        <p:nvSpPr>
          <p:cNvPr id="2" name="Title 1"/>
          <p:cNvSpPr>
            <a:spLocks noGrp="1"/>
          </p:cNvSpPr>
          <p:nvPr>
            <p:ph type="title"/>
          </p:nvPr>
        </p:nvSpPr>
        <p:spPr>
          <a:xfrm>
            <a:off x="251520" y="188640"/>
            <a:ext cx="7787208" cy="706090"/>
          </a:xfrm>
        </p:spPr>
        <p:txBody>
          <a:bodyPr anchor="t"/>
          <a:lstStyle>
            <a:lvl1pPr algn="l">
              <a:defRPr sz="3200"/>
            </a:lvl1pPr>
          </a:lstStyle>
          <a:p>
            <a:r>
              <a:rPr lang="en-US" dirty="0" smtClean="0"/>
              <a:t>Click to edit Master title style</a:t>
            </a:r>
            <a:endParaRPr lang="fr-CA" dirty="0"/>
          </a:p>
        </p:txBody>
      </p:sp>
      <p:sp>
        <p:nvSpPr>
          <p:cNvPr id="3" name="Content Placeholder 2"/>
          <p:cNvSpPr>
            <a:spLocks noGrp="1"/>
          </p:cNvSpPr>
          <p:nvPr>
            <p:ph idx="1"/>
          </p:nvPr>
        </p:nvSpPr>
        <p:spPr>
          <a:xfrm>
            <a:off x="251520" y="1124744"/>
            <a:ext cx="8640960" cy="4525963"/>
          </a:xfrm>
        </p:spPr>
        <p:txBody>
          <a:bodyPr/>
          <a:lstStyle>
            <a:lvl1pPr>
              <a:spcBef>
                <a:spcPts val="300"/>
              </a:spcBef>
              <a:buSzPct val="50000"/>
              <a:buFontTx/>
              <a:buBlip>
                <a:blip r:embed="rId3"/>
              </a:buBlip>
              <a:defRPr sz="2800"/>
            </a:lvl1pPr>
            <a:lvl2pPr>
              <a:spcBef>
                <a:spcPts val="300"/>
              </a:spcBef>
              <a:buSzPct val="66000"/>
              <a:buFontTx/>
              <a:buBlip>
                <a:blip r:embed="rId4"/>
              </a:buBlip>
              <a:defRPr sz="2400"/>
            </a:lvl2pPr>
            <a:lvl3pPr>
              <a:spcBef>
                <a:spcPts val="300"/>
              </a:spcBef>
              <a:defRPr sz="2000"/>
            </a:lvl3pPr>
            <a:lvl4pPr>
              <a:spcBef>
                <a:spcPts val="300"/>
              </a:spcBef>
              <a:defRPr sz="1800"/>
            </a:lvl4pPr>
            <a:lvl5pPr>
              <a:spcBef>
                <a:spcPts val="300"/>
              </a:spcBef>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A" dirty="0"/>
          </a:p>
        </p:txBody>
      </p:sp>
      <p:sp>
        <p:nvSpPr>
          <p:cNvPr id="8" name="Slide Number Placeholder 3"/>
          <p:cNvSpPr>
            <a:spLocks noGrp="1"/>
          </p:cNvSpPr>
          <p:nvPr userDrawn="1">
            <p:ph type="sldNum" sz="quarter" idx="12"/>
          </p:nvPr>
        </p:nvSpPr>
        <p:spPr>
          <a:xfrm>
            <a:off x="6830888" y="6381328"/>
            <a:ext cx="2133600" cy="476250"/>
          </a:xfrm>
          <a:prstGeom prst="rect">
            <a:avLst/>
          </a:prstGeom>
        </p:spPr>
        <p:txBody>
          <a:bodyPr anchor="ctr"/>
          <a:lstStyle>
            <a:lvl1pPr>
              <a:defRPr sz="1200"/>
            </a:lvl1pPr>
          </a:lstStyle>
          <a:p>
            <a:fld id="{A2C3D9FB-F381-4BEC-BB28-1B1202CBF0E2}" type="slidenum">
              <a:rPr lang="fr-FR" smtClean="0"/>
              <a:pPr/>
              <a:t>‹#›</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descr="transition.jpg"/>
          <p:cNvPicPr>
            <a:picLocks noChangeAspect="1"/>
          </p:cNvPicPr>
          <p:nvPr userDrawn="1"/>
        </p:nvPicPr>
        <p:blipFill>
          <a:blip r:embed="rId2" cstate="email">
            <a:extLst>
              <a:ext uri="{28A0092B-C50C-407E-A947-70E740481C1C}">
                <a14:useLocalDpi xmlns:a14="http://schemas.microsoft.com/office/drawing/2010/main" xmlns=""/>
              </a:ext>
            </a:extLst>
          </a:blip>
          <a:stretch>
            <a:fillRect/>
          </a:stretch>
        </p:blipFill>
        <p:spPr>
          <a:xfrm>
            <a:off x="0" y="-103909"/>
            <a:ext cx="9144000" cy="7065818"/>
          </a:xfrm>
          <a:prstGeom prst="rect">
            <a:avLst/>
          </a:prstGeom>
        </p:spPr>
      </p:pic>
      <p:sp>
        <p:nvSpPr>
          <p:cNvPr id="2" name="Title 1"/>
          <p:cNvSpPr>
            <a:spLocks noGrp="1"/>
          </p:cNvSpPr>
          <p:nvPr>
            <p:ph type="title"/>
          </p:nvPr>
        </p:nvSpPr>
        <p:spPr>
          <a:xfrm>
            <a:off x="400000" y="2204864"/>
            <a:ext cx="8420472" cy="1944216"/>
          </a:xfrm>
        </p:spPr>
        <p:txBody>
          <a:bodyPr anchor="ctr"/>
          <a:lstStyle>
            <a:lvl1pPr algn="l">
              <a:defRPr sz="4000" b="1" cap="all"/>
            </a:lvl1pPr>
          </a:lstStyle>
          <a:p>
            <a:r>
              <a:rPr lang="en-US" smtClean="0"/>
              <a:t>Click to edit Master title style</a:t>
            </a:r>
            <a:endParaRPr lang="fr-CA"/>
          </a:p>
        </p:txBody>
      </p:sp>
      <p:sp>
        <p:nvSpPr>
          <p:cNvPr id="8" name="Slide Number Placeholder 3"/>
          <p:cNvSpPr>
            <a:spLocks noGrp="1"/>
          </p:cNvSpPr>
          <p:nvPr userDrawn="1">
            <p:ph type="sldNum" sz="quarter" idx="12"/>
          </p:nvPr>
        </p:nvSpPr>
        <p:spPr>
          <a:xfrm>
            <a:off x="6830888" y="6381328"/>
            <a:ext cx="2133600" cy="476250"/>
          </a:xfrm>
        </p:spPr>
        <p:txBody>
          <a:bodyPr anchor="ctr"/>
          <a:lstStyle/>
          <a:p>
            <a:fld id="{A2C3D9FB-F381-4BEC-BB28-1B1202CBF0E2}" type="slidenum">
              <a:rPr lang="fr-FR" smtClean="0"/>
              <a:pPr/>
              <a:t>‹#›</a:t>
            </a:fld>
            <a:endParaRPr lang="fr-F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endParaRPr lang="en-US" dirty="0"/>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endParaRPr lang="en-US" dirty="0"/>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B2717F66-4D6F-4EAE-95F9-6140488DB175}" type="slidenum">
              <a:rPr lang="fr-FR"/>
              <a:pPr/>
              <a:t>‹#›</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7"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endParaRPr lang="en-US" dirty="0"/>
          </a:p>
        </p:txBody>
      </p:sp>
      <p:sp>
        <p:nvSpPr>
          <p:cNvPr id="8"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endParaRPr lang="en-US" dirty="0"/>
          </a:p>
        </p:txBody>
      </p:sp>
      <p:sp>
        <p:nvSpPr>
          <p:cNvPr id="9"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3304AB5E-3C18-458F-8DFD-1BFD735C778C}" type="slidenum">
              <a:rPr lang="fr-FR"/>
              <a:pPr/>
              <a:t>‹#›</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transition_v2.jpg"/>
          <p:cNvPicPr>
            <a:picLocks noChangeAspect="1"/>
          </p:cNvPicPr>
          <p:nvPr userDrawn="1"/>
        </p:nvPicPr>
        <p:blipFill>
          <a:blip r:embed="rId2" cstate="email">
            <a:extLst>
              <a:ext uri="{28A0092B-C50C-407E-A947-70E740481C1C}">
                <a14:useLocalDpi xmlns:a14="http://schemas.microsoft.com/office/drawing/2010/main" xmlns=""/>
              </a:ext>
            </a:extLst>
          </a:blip>
          <a:stretch>
            <a:fillRect/>
          </a:stretch>
        </p:blipFill>
        <p:spPr>
          <a:xfrm>
            <a:off x="0" y="-103909"/>
            <a:ext cx="9144000" cy="7065818"/>
          </a:xfrm>
          <a:prstGeom prst="rect">
            <a:avLst/>
          </a:prstGeom>
        </p:spPr>
      </p:pic>
      <p:sp>
        <p:nvSpPr>
          <p:cNvPr id="2" name="Title 1"/>
          <p:cNvSpPr>
            <a:spLocks noGrp="1"/>
          </p:cNvSpPr>
          <p:nvPr>
            <p:ph type="title"/>
          </p:nvPr>
        </p:nvSpPr>
        <p:spPr>
          <a:xfrm>
            <a:off x="395536" y="2204864"/>
            <a:ext cx="8424936" cy="1944216"/>
          </a:xfrm>
        </p:spPr>
        <p:txBody>
          <a:bodyPr/>
          <a:lstStyle>
            <a:lvl1pPr algn="l">
              <a:defRPr b="1"/>
            </a:lvl1pPr>
          </a:lstStyle>
          <a:p>
            <a:r>
              <a:rPr lang="en-US" smtClean="0"/>
              <a:t>Click to edit Master title style</a:t>
            </a:r>
            <a:endParaRPr lang="fr-CA"/>
          </a:p>
        </p:txBody>
      </p:sp>
      <p:sp>
        <p:nvSpPr>
          <p:cNvPr id="5"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6FE2EC35-B51A-4130-BA45-A6B919F591B7}" type="slidenum">
              <a:rPr lang="fr-FR"/>
              <a:pPr/>
              <a:t>‹#›</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endParaRPr lang="en-US" dirty="0"/>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endParaRPr lang="en-US" dirty="0"/>
          </a:p>
        </p:txBody>
      </p:sp>
      <p:sp>
        <p:nvSpPr>
          <p:cNvPr id="4"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B63A5575-9854-457B-9831-A4BDAE70E94E}" type="slidenum">
              <a:rPr lang="fr-FR"/>
              <a:pPr/>
              <a:t>‹#›</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endParaRPr lang="en-US" dirty="0"/>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endParaRPr lang="en-US" dirty="0"/>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2C302654-942F-4F74-925B-E0EAA89C71AE}" type="slidenum">
              <a:rPr lang="fr-FR"/>
              <a:pPr/>
              <a:t>‹#›</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endParaRPr lang="en-US" dirty="0"/>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endParaRPr lang="en-US" dirty="0"/>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851F00D6-99C2-4556-A71D-5AE9EB01FF51}" type="slidenum">
              <a:rPr lang="fr-FR"/>
              <a:pPr/>
              <a:t>‹#›</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dirty="0" smtClean="0"/>
              <a:t>Cliquez pour modifier le style du titre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7" name="Slide Number Placeholder 3"/>
          <p:cNvSpPr>
            <a:spLocks noGrp="1"/>
          </p:cNvSpPr>
          <p:nvPr userDrawn="1">
            <p:ph type="sldNum" sz="quarter" idx="4"/>
          </p:nvPr>
        </p:nvSpPr>
        <p:spPr>
          <a:xfrm>
            <a:off x="6830888" y="6381328"/>
            <a:ext cx="2133600" cy="476250"/>
          </a:xfrm>
          <a:prstGeom prst="rect">
            <a:avLst/>
          </a:prstGeom>
        </p:spPr>
        <p:txBody>
          <a:bodyPr anchor="ctr"/>
          <a:lstStyle>
            <a:lvl1pPr algn="r">
              <a:defRPr sz="1200"/>
            </a:lvl1pPr>
          </a:lstStyle>
          <a:p>
            <a:fld id="{A2C3D9FB-F381-4BEC-BB28-1B1202CBF0E2}"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rgbClr val="C00000"/>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image" Target="../media/image3.gif"/></Relationships>
</file>

<file path=ppt/slides/_rels/slide3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chart" Target="../charts/chart5.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3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chart" Target="../charts/chart6.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3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chart" Target="../charts/chart7.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3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chart" Target="../charts/chart8.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chart" Target="../charts/chart9.xm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image" Target="../media/image3.gif"/></Relationships>
</file>

<file path=ppt/slides/_rels/slide3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chart" Target="../charts/chart10.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5.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5.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chart" Target="../charts/chart11.xm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image" Target="../media/image3.gif"/></Relationships>
</file>

<file path=ppt/slides/_rels/slide47.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image" Target="../media/image3.gif"/></Relationships>
</file>

<file path=ppt/slides/_rels/slide4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gif"/><Relationship Id="rId5" Type="http://schemas.openxmlformats.org/officeDocument/2006/relationships/image" Target="../media/image3.gif"/><Relationship Id="rId4" Type="http://schemas.openxmlformats.org/officeDocument/2006/relationships/chart" Target="../charts/chart1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gif"/><Relationship Id="rId5" Type="http://schemas.openxmlformats.org/officeDocument/2006/relationships/image" Target="../media/image3.gif"/><Relationship Id="rId4" Type="http://schemas.openxmlformats.org/officeDocument/2006/relationships/chart" Target="../charts/chart17.xml"/></Relationships>
</file>

<file path=ppt/slides/_rels/slide5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gif"/><Relationship Id="rId5" Type="http://schemas.openxmlformats.org/officeDocument/2006/relationships/image" Target="../media/image3.gif"/><Relationship Id="rId4" Type="http://schemas.openxmlformats.org/officeDocument/2006/relationships/chart" Target="../charts/chart19.xml"/></Relationships>
</file>

<file path=ppt/slides/_rels/slide53.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gif"/><Relationship Id="rId5" Type="http://schemas.openxmlformats.org/officeDocument/2006/relationships/image" Target="../media/image3.gif"/><Relationship Id="rId4" Type="http://schemas.openxmlformats.org/officeDocument/2006/relationships/chart" Target="../charts/chart21.xml"/></Relationships>
</file>

<file path=ppt/slides/_rels/slide5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chart" Target="../charts/chart22.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5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chart" Target="../charts/chart23.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5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www.shcg.org.uk/journal" TargetMode="External"/><Relationship Id="rId2" Type="http://schemas.openxmlformats.org/officeDocument/2006/relationships/hyperlink" Target="http://www.vam.ac.uk/content/journals/research-journal/onlinejournal/sacred-space-in-the-modern-museum-researching-and-redisplaying-the-santa-chiara-chapel-in-the-v-and-as-medieval-and-renaissance-gallerie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772816"/>
            <a:ext cx="6694512" cy="1944216"/>
          </a:xfrm>
        </p:spPr>
        <p:txBody>
          <a:bodyPr/>
          <a:lstStyle/>
          <a:p>
            <a:r>
              <a:rPr lang="en-US" dirty="0"/>
              <a:t>Room </a:t>
            </a:r>
            <a:r>
              <a:rPr lang="en-US" dirty="0" smtClean="0"/>
              <a:t>50B: </a:t>
            </a:r>
            <a:r>
              <a:rPr lang="en-US" dirty="0"/>
              <a:t>Inside the </a:t>
            </a:r>
            <a:r>
              <a:rPr lang="en-US" dirty="0" smtClean="0"/>
              <a:t>Church</a:t>
            </a:r>
            <a:br>
              <a:rPr lang="en-US" dirty="0" smtClean="0"/>
            </a:br>
            <a:r>
              <a:rPr lang="en-US" dirty="0" smtClean="0"/>
              <a:t>Evaluation -  The Chancel (Santa Chiara Chapel)</a:t>
            </a:r>
            <a:endParaRPr lang="en-US" dirty="0"/>
          </a:p>
        </p:txBody>
      </p:sp>
      <p:sp>
        <p:nvSpPr>
          <p:cNvPr id="3" name="Subtitle 2"/>
          <p:cNvSpPr>
            <a:spLocks noGrp="1"/>
          </p:cNvSpPr>
          <p:nvPr>
            <p:ph type="subTitle" idx="1"/>
          </p:nvPr>
        </p:nvSpPr>
        <p:spPr>
          <a:xfrm>
            <a:off x="539552" y="4221088"/>
            <a:ext cx="6184776" cy="960512"/>
          </a:xfrm>
        </p:spPr>
        <p:txBody>
          <a:bodyPr/>
          <a:lstStyle/>
          <a:p>
            <a:r>
              <a:rPr lang="en-US" dirty="0" smtClean="0"/>
              <a:t> October 2013</a:t>
            </a:r>
            <a:endParaRPr lang="en-US" dirty="0"/>
          </a:p>
        </p:txBody>
      </p:sp>
      <p:pic>
        <p:nvPicPr>
          <p:cNvPr id="6" name="Picture 5"/>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4067944" y="5301208"/>
            <a:ext cx="2664296" cy="1152128"/>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6804248" y="5445224"/>
            <a:ext cx="1584176" cy="93610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smtClean="0"/>
              <a:t>Executive Summary</a:t>
            </a:r>
            <a:endParaRPr lang="en-US" sz="2800" dirty="0"/>
          </a:p>
        </p:txBody>
      </p:sp>
      <p:sp>
        <p:nvSpPr>
          <p:cNvPr id="3" name="Slide Number Placeholder 2"/>
          <p:cNvSpPr>
            <a:spLocks noGrp="1"/>
          </p:cNvSpPr>
          <p:nvPr>
            <p:ph type="sldNum" sz="quarter" idx="12"/>
          </p:nvPr>
        </p:nvSpPr>
        <p:spPr/>
        <p:txBody>
          <a:bodyPr/>
          <a:lstStyle/>
          <a:p>
            <a:fld id="{A2C3D9FB-F381-4BEC-BB28-1B1202CBF0E2}" type="slidenum">
              <a:rPr lang="fr-FR" smtClean="0"/>
              <a:pPr/>
              <a:t>10</a:t>
            </a:fld>
            <a:endParaRPr lang="fr-FR" dirty="0"/>
          </a:p>
        </p:txBody>
      </p:sp>
    </p:spTree>
    <p:extLst>
      <p:ext uri="{BB962C8B-B14F-4D97-AF65-F5344CB8AC3E}">
        <p14:creationId xmlns:p14="http://schemas.microsoft.com/office/powerpoint/2010/main" xmlns="" val="26790005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 </a:t>
            </a:r>
            <a:endParaRPr lang="en-US" dirty="0"/>
          </a:p>
        </p:txBody>
      </p:sp>
      <p:sp>
        <p:nvSpPr>
          <p:cNvPr id="3" name="Content Placeholder 2"/>
          <p:cNvSpPr>
            <a:spLocks noGrp="1"/>
          </p:cNvSpPr>
          <p:nvPr>
            <p:ph idx="1"/>
          </p:nvPr>
        </p:nvSpPr>
        <p:spPr>
          <a:xfrm>
            <a:off x="179512" y="1196752"/>
            <a:ext cx="8640960" cy="5328592"/>
          </a:xfrm>
        </p:spPr>
        <p:txBody>
          <a:bodyPr/>
          <a:lstStyle/>
          <a:p>
            <a:pPr marL="0" indent="0">
              <a:buNone/>
            </a:pPr>
            <a:r>
              <a:rPr lang="en-US" sz="2400" dirty="0" smtClean="0"/>
              <a:t>Visitor Observations</a:t>
            </a:r>
          </a:p>
          <a:p>
            <a:r>
              <a:rPr lang="en-US" sz="2400" dirty="0" smtClean="0"/>
              <a:t>Overall, the </a:t>
            </a:r>
            <a:r>
              <a:rPr lang="en-US" sz="2400" dirty="0"/>
              <a:t>Chancel display average dwell time was 3.2 minutes and the average number of items engaged with was 9.2 (or 27% of all gallery </a:t>
            </a:r>
            <a:r>
              <a:rPr lang="en-US" sz="2400" dirty="0" smtClean="0"/>
              <a:t>items)</a:t>
            </a:r>
            <a:r>
              <a:rPr lang="en-US" sz="2400" dirty="0"/>
              <a:t>. </a:t>
            </a:r>
            <a:endParaRPr lang="en-US" sz="2400" dirty="0" smtClean="0"/>
          </a:p>
          <a:p>
            <a:r>
              <a:rPr lang="en-US" sz="2400" dirty="0" smtClean="0"/>
              <a:t>Chancel dwell time and average number of items engaged was higher than the adjacent Inside </a:t>
            </a:r>
            <a:r>
              <a:rPr lang="en-US" sz="2400" dirty="0"/>
              <a:t>the </a:t>
            </a:r>
            <a:r>
              <a:rPr lang="en-US" sz="2400" dirty="0" smtClean="0"/>
              <a:t>Church gallery </a:t>
            </a:r>
            <a:r>
              <a:rPr lang="en-US" sz="2400" dirty="0"/>
              <a:t>(Sculpted Altarpieces &amp; Saints) </a:t>
            </a:r>
            <a:r>
              <a:rPr lang="en-US" sz="2400" dirty="0" smtClean="0"/>
              <a:t>with average </a:t>
            </a:r>
            <a:r>
              <a:rPr lang="en-US" sz="2400" dirty="0"/>
              <a:t>dwell time </a:t>
            </a:r>
            <a:r>
              <a:rPr lang="en-US" sz="2400" dirty="0" smtClean="0"/>
              <a:t>of </a:t>
            </a:r>
            <a:r>
              <a:rPr lang="en-US" sz="2400" dirty="0"/>
              <a:t>2.2 minutes and the average number of items engaged was 5.8 (or 24% of all gallery </a:t>
            </a:r>
            <a:r>
              <a:rPr lang="en-US" sz="2400" dirty="0" smtClean="0"/>
              <a:t>items)</a:t>
            </a:r>
            <a:r>
              <a:rPr lang="en-US" sz="2400" dirty="0"/>
              <a:t>. </a:t>
            </a:r>
            <a:endParaRPr lang="en-US" sz="2400" dirty="0" smtClean="0"/>
          </a:p>
          <a:p>
            <a:r>
              <a:rPr lang="en-US" sz="2400" dirty="0" smtClean="0"/>
              <a:t>The Santa Chiara Chapel within the Chancel display clearly drove visitors deeper into the gallery as evidenced by three out of four visitors entering one of the </a:t>
            </a:r>
            <a:r>
              <a:rPr lang="en-US" sz="2400" dirty="0"/>
              <a:t>two side Chapel </a:t>
            </a:r>
            <a:r>
              <a:rPr lang="en-US" sz="2400" dirty="0" smtClean="0"/>
              <a:t>rooms at the back of the Room 50B. </a:t>
            </a:r>
          </a:p>
          <a:p>
            <a:endParaRPr lang="en-US" sz="2400" dirty="0"/>
          </a:p>
        </p:txBody>
      </p:sp>
      <p:sp>
        <p:nvSpPr>
          <p:cNvPr id="5" name="Slide Number Placeholder 4"/>
          <p:cNvSpPr>
            <a:spLocks noGrp="1"/>
          </p:cNvSpPr>
          <p:nvPr>
            <p:ph type="sldNum" sz="quarter" idx="12"/>
          </p:nvPr>
        </p:nvSpPr>
        <p:spPr/>
        <p:txBody>
          <a:bodyPr/>
          <a:lstStyle/>
          <a:p>
            <a:fld id="{A2C3D9FB-F381-4BEC-BB28-1B1202CBF0E2}" type="slidenum">
              <a:rPr lang="fr-FR" smtClean="0"/>
              <a:pPr/>
              <a:t>11</a:t>
            </a:fld>
            <a:endParaRPr lang="fr-FR" dirty="0"/>
          </a:p>
        </p:txBody>
      </p:sp>
    </p:spTree>
    <p:extLst>
      <p:ext uri="{BB962C8B-B14F-4D97-AF65-F5344CB8AC3E}">
        <p14:creationId xmlns:p14="http://schemas.microsoft.com/office/powerpoint/2010/main" xmlns="" val="16423622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 </a:t>
            </a:r>
            <a:endParaRPr lang="en-US" dirty="0"/>
          </a:p>
        </p:txBody>
      </p:sp>
      <p:sp>
        <p:nvSpPr>
          <p:cNvPr id="3" name="Content Placeholder 2"/>
          <p:cNvSpPr>
            <a:spLocks noGrp="1"/>
          </p:cNvSpPr>
          <p:nvPr>
            <p:ph idx="1"/>
          </p:nvPr>
        </p:nvSpPr>
        <p:spPr>
          <a:xfrm>
            <a:off x="179512" y="1052736"/>
            <a:ext cx="8640960" cy="5328592"/>
          </a:xfrm>
        </p:spPr>
        <p:txBody>
          <a:bodyPr/>
          <a:lstStyle/>
          <a:p>
            <a:pPr marL="0" indent="0">
              <a:buNone/>
            </a:pPr>
            <a:r>
              <a:rPr lang="en-US" sz="2400" dirty="0" smtClean="0"/>
              <a:t>Visitor Observations (Continued) </a:t>
            </a:r>
          </a:p>
          <a:p>
            <a:r>
              <a:rPr lang="en-US" sz="2400" dirty="0" smtClean="0"/>
              <a:t>Visitor individual object engagement was highest among wall display and cases located in the Chapel rooms. </a:t>
            </a:r>
          </a:p>
          <a:p>
            <a:r>
              <a:rPr lang="en-US" sz="2400" dirty="0" smtClean="0"/>
              <a:t>Visitor interaction with the video interactive and audio units was low  - with less than one in ten visitors engaging. </a:t>
            </a:r>
          </a:p>
          <a:p>
            <a:r>
              <a:rPr lang="en-US" sz="2400" dirty="0" smtClean="0"/>
              <a:t>Similar low engagement was found for elevated objects (e.g. the Chapel cross).  </a:t>
            </a:r>
          </a:p>
          <a:p>
            <a:r>
              <a:rPr lang="en-US" sz="2400" dirty="0"/>
              <a:t>Visitors entering the </a:t>
            </a:r>
            <a:r>
              <a:rPr lang="en-US" sz="2400" dirty="0" smtClean="0"/>
              <a:t>ground floor walkway </a:t>
            </a:r>
            <a:r>
              <a:rPr lang="en-US" sz="2400" dirty="0"/>
              <a:t>between the Chancel and Inside the Church were more likely to enter the Chancel display when entering through Entrance A than B. </a:t>
            </a:r>
            <a:endParaRPr lang="en-US" sz="2400" dirty="0" smtClean="0"/>
          </a:p>
          <a:p>
            <a:r>
              <a:rPr lang="en-US" sz="2400" dirty="0"/>
              <a:t>The first floor passageway captured nearly half of visitor attention, with one-fifth stopping and reading the Chancel panel. </a:t>
            </a:r>
          </a:p>
        </p:txBody>
      </p:sp>
      <p:sp>
        <p:nvSpPr>
          <p:cNvPr id="5" name="Slide Number Placeholder 4"/>
          <p:cNvSpPr>
            <a:spLocks noGrp="1"/>
          </p:cNvSpPr>
          <p:nvPr>
            <p:ph type="sldNum" sz="quarter" idx="12"/>
          </p:nvPr>
        </p:nvSpPr>
        <p:spPr/>
        <p:txBody>
          <a:bodyPr/>
          <a:lstStyle/>
          <a:p>
            <a:fld id="{A2C3D9FB-F381-4BEC-BB28-1B1202CBF0E2}" type="slidenum">
              <a:rPr lang="fr-FR" smtClean="0"/>
              <a:pPr/>
              <a:t>12</a:t>
            </a:fld>
            <a:endParaRPr lang="fr-FR" dirty="0"/>
          </a:p>
        </p:txBody>
      </p:sp>
    </p:spTree>
    <p:extLst>
      <p:ext uri="{BB962C8B-B14F-4D97-AF65-F5344CB8AC3E}">
        <p14:creationId xmlns:p14="http://schemas.microsoft.com/office/powerpoint/2010/main" xmlns="" val="24008763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 </a:t>
            </a:r>
            <a:endParaRPr lang="en-US" dirty="0"/>
          </a:p>
        </p:txBody>
      </p:sp>
      <p:sp>
        <p:nvSpPr>
          <p:cNvPr id="3" name="Content Placeholder 2"/>
          <p:cNvSpPr>
            <a:spLocks noGrp="1"/>
          </p:cNvSpPr>
          <p:nvPr>
            <p:ph idx="1"/>
          </p:nvPr>
        </p:nvSpPr>
        <p:spPr>
          <a:xfrm>
            <a:off x="179512" y="1052736"/>
            <a:ext cx="8640960" cy="5328592"/>
          </a:xfrm>
        </p:spPr>
        <p:txBody>
          <a:bodyPr/>
          <a:lstStyle/>
          <a:p>
            <a:pPr marL="0" indent="0">
              <a:buNone/>
            </a:pPr>
            <a:r>
              <a:rPr lang="en-US" sz="2400" dirty="0" smtClean="0"/>
              <a:t>Visitor Characteristics </a:t>
            </a:r>
          </a:p>
          <a:p>
            <a:r>
              <a:rPr lang="en-US" sz="2400" dirty="0" smtClean="0"/>
              <a:t>Chancel </a:t>
            </a:r>
            <a:r>
              <a:rPr lang="en-US" sz="2400" dirty="0"/>
              <a:t>visitors represented a </a:t>
            </a:r>
            <a:r>
              <a:rPr lang="en-US" sz="2400" dirty="0" smtClean="0"/>
              <a:t>diverse audience:</a:t>
            </a:r>
          </a:p>
          <a:p>
            <a:pPr lvl="1"/>
            <a:r>
              <a:rPr lang="en-US" sz="2000" dirty="0" smtClean="0"/>
              <a:t>Nearly half had visited the V&amp;A before.</a:t>
            </a:r>
          </a:p>
          <a:p>
            <a:pPr lvl="1"/>
            <a:r>
              <a:rPr lang="en-US" sz="2000" dirty="0" smtClean="0"/>
              <a:t>One-third of visitors lived outside the UK.</a:t>
            </a:r>
          </a:p>
          <a:p>
            <a:pPr lvl="1"/>
            <a:r>
              <a:rPr lang="en-US" sz="2000" dirty="0" smtClean="0"/>
              <a:t>Represented young and older visitors.</a:t>
            </a:r>
          </a:p>
          <a:p>
            <a:r>
              <a:rPr lang="en-US" sz="2400" dirty="0"/>
              <a:t>A majority of The Chancel visitors </a:t>
            </a:r>
            <a:r>
              <a:rPr lang="en-US" sz="2400" dirty="0" smtClean="0"/>
              <a:t>were </a:t>
            </a:r>
            <a:r>
              <a:rPr lang="en-US" sz="2400" dirty="0"/>
              <a:t>at least somewhat interested in the Renaissance Church. </a:t>
            </a:r>
            <a:endParaRPr lang="en-US" sz="2400" dirty="0" smtClean="0"/>
          </a:p>
          <a:p>
            <a:r>
              <a:rPr lang="en-US" sz="2400" dirty="0"/>
              <a:t>A large majority of visitors came across The </a:t>
            </a:r>
            <a:r>
              <a:rPr lang="en-US" sz="2400" dirty="0" smtClean="0"/>
              <a:t>Chancel </a:t>
            </a:r>
            <a:r>
              <a:rPr lang="en-US" sz="2400" dirty="0"/>
              <a:t>while browsing the museum. </a:t>
            </a:r>
            <a:endParaRPr lang="en-US" sz="2400" dirty="0" smtClean="0"/>
          </a:p>
          <a:p>
            <a:r>
              <a:rPr lang="en-US" sz="2400" dirty="0" smtClean="0"/>
              <a:t>Visitors </a:t>
            </a:r>
            <a:r>
              <a:rPr lang="en-US" sz="2400" dirty="0"/>
              <a:t>who did have something specific they wanted to see focused on the Renaissance period. </a:t>
            </a:r>
            <a:endParaRPr lang="en-US" sz="2400" dirty="0" smtClean="0"/>
          </a:p>
          <a:p>
            <a:endParaRPr lang="en-US" sz="2400" dirty="0"/>
          </a:p>
          <a:p>
            <a:endParaRPr lang="en-US" sz="2400" dirty="0"/>
          </a:p>
          <a:p>
            <a:endParaRPr lang="en-US" dirty="0" smtClean="0"/>
          </a:p>
          <a:p>
            <a:pPr lvl="1"/>
            <a:endParaRPr lang="en-US" sz="2000" dirty="0" smtClean="0"/>
          </a:p>
          <a:p>
            <a:pPr lvl="1"/>
            <a:endParaRPr lang="en-US" sz="2000" dirty="0"/>
          </a:p>
        </p:txBody>
      </p:sp>
      <p:sp>
        <p:nvSpPr>
          <p:cNvPr id="5" name="Slide Number Placeholder 4"/>
          <p:cNvSpPr>
            <a:spLocks noGrp="1"/>
          </p:cNvSpPr>
          <p:nvPr>
            <p:ph type="sldNum" sz="quarter" idx="12"/>
          </p:nvPr>
        </p:nvSpPr>
        <p:spPr/>
        <p:txBody>
          <a:bodyPr/>
          <a:lstStyle/>
          <a:p>
            <a:fld id="{A2C3D9FB-F381-4BEC-BB28-1B1202CBF0E2}" type="slidenum">
              <a:rPr lang="fr-FR" smtClean="0"/>
              <a:pPr/>
              <a:t>13</a:t>
            </a:fld>
            <a:endParaRPr lang="fr-FR" dirty="0"/>
          </a:p>
        </p:txBody>
      </p:sp>
    </p:spTree>
    <p:extLst>
      <p:ext uri="{BB962C8B-B14F-4D97-AF65-F5344CB8AC3E}">
        <p14:creationId xmlns:p14="http://schemas.microsoft.com/office/powerpoint/2010/main" xmlns="" val="19927449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 </a:t>
            </a:r>
            <a:endParaRPr lang="en-US" dirty="0"/>
          </a:p>
        </p:txBody>
      </p:sp>
      <p:sp>
        <p:nvSpPr>
          <p:cNvPr id="3" name="Content Placeholder 2"/>
          <p:cNvSpPr>
            <a:spLocks noGrp="1"/>
          </p:cNvSpPr>
          <p:nvPr>
            <p:ph idx="1"/>
          </p:nvPr>
        </p:nvSpPr>
        <p:spPr>
          <a:xfrm>
            <a:off x="179512" y="1052736"/>
            <a:ext cx="8640960" cy="5328592"/>
          </a:xfrm>
        </p:spPr>
        <p:txBody>
          <a:bodyPr/>
          <a:lstStyle/>
          <a:p>
            <a:pPr marL="0" indent="0">
              <a:buNone/>
            </a:pPr>
            <a:r>
              <a:rPr lang="en-US" sz="2400" dirty="0" smtClean="0"/>
              <a:t>Visitor Experience  </a:t>
            </a:r>
          </a:p>
          <a:p>
            <a:r>
              <a:rPr lang="en-US" sz="2400" dirty="0"/>
              <a:t>About a quarter of visitors saw an object of interest in Room 50B: Inside the Church that motivated their visit. </a:t>
            </a:r>
            <a:endParaRPr lang="en-US" sz="2400" dirty="0" smtClean="0"/>
          </a:p>
          <a:p>
            <a:r>
              <a:rPr lang="en-US" sz="2400" dirty="0" smtClean="0"/>
              <a:t>What Chancel visitors liked </a:t>
            </a:r>
            <a:r>
              <a:rPr lang="en-US" sz="2400" i="1" dirty="0" smtClean="0"/>
              <a:t>best</a:t>
            </a:r>
            <a:r>
              <a:rPr lang="en-US" sz="2400" dirty="0" smtClean="0"/>
              <a:t> about the display centered around three key themes: </a:t>
            </a:r>
          </a:p>
          <a:p>
            <a:pPr lvl="1"/>
            <a:r>
              <a:rPr lang="en-US" sz="2000" dirty="0" smtClean="0"/>
              <a:t>Interpretation </a:t>
            </a:r>
          </a:p>
          <a:p>
            <a:pPr lvl="1"/>
            <a:r>
              <a:rPr lang="en-US" sz="2000" dirty="0" smtClean="0"/>
              <a:t>Space/Atmosphere </a:t>
            </a:r>
          </a:p>
          <a:p>
            <a:pPr lvl="1"/>
            <a:r>
              <a:rPr lang="en-US" sz="2000" dirty="0" smtClean="0"/>
              <a:t>Chapel/Objects </a:t>
            </a:r>
            <a:endParaRPr lang="en-US" sz="2000" dirty="0"/>
          </a:p>
          <a:p>
            <a:r>
              <a:rPr lang="en-US" sz="2400" dirty="0" smtClean="0"/>
              <a:t>What </a:t>
            </a:r>
            <a:r>
              <a:rPr lang="en-US" sz="2400" dirty="0"/>
              <a:t>Chancel </a:t>
            </a:r>
            <a:r>
              <a:rPr lang="en-US" sz="2400" dirty="0" smtClean="0"/>
              <a:t>visitors thought could be </a:t>
            </a:r>
            <a:r>
              <a:rPr lang="en-US" sz="2400" i="1" dirty="0" smtClean="0"/>
              <a:t>improved</a:t>
            </a:r>
            <a:r>
              <a:rPr lang="en-US" sz="2400" dirty="0" smtClean="0"/>
              <a:t> focused on three components: </a:t>
            </a:r>
          </a:p>
          <a:p>
            <a:pPr lvl="1"/>
            <a:r>
              <a:rPr lang="en-US" sz="2000" dirty="0" smtClean="0"/>
              <a:t>Signage/Context</a:t>
            </a:r>
          </a:p>
          <a:p>
            <a:pPr lvl="1"/>
            <a:r>
              <a:rPr lang="en-US" sz="2000" dirty="0" smtClean="0"/>
              <a:t>Navigation</a:t>
            </a:r>
          </a:p>
          <a:p>
            <a:pPr lvl="1"/>
            <a:r>
              <a:rPr lang="en-US" sz="2000" dirty="0" smtClean="0"/>
              <a:t>Labeling </a:t>
            </a:r>
          </a:p>
          <a:p>
            <a:endParaRPr lang="en-US" sz="2400" dirty="0"/>
          </a:p>
          <a:p>
            <a:endParaRPr lang="en-US" sz="2400" dirty="0"/>
          </a:p>
          <a:p>
            <a:endParaRPr lang="en-US" dirty="0" smtClean="0"/>
          </a:p>
          <a:p>
            <a:pPr lvl="1"/>
            <a:endParaRPr lang="en-US" sz="2000" dirty="0" smtClean="0"/>
          </a:p>
          <a:p>
            <a:pPr lvl="1"/>
            <a:endParaRPr lang="en-US" sz="2000" dirty="0"/>
          </a:p>
        </p:txBody>
      </p:sp>
      <p:sp>
        <p:nvSpPr>
          <p:cNvPr id="5" name="Slide Number Placeholder 4"/>
          <p:cNvSpPr>
            <a:spLocks noGrp="1"/>
          </p:cNvSpPr>
          <p:nvPr>
            <p:ph type="sldNum" sz="quarter" idx="12"/>
          </p:nvPr>
        </p:nvSpPr>
        <p:spPr/>
        <p:txBody>
          <a:bodyPr/>
          <a:lstStyle/>
          <a:p>
            <a:fld id="{A2C3D9FB-F381-4BEC-BB28-1B1202CBF0E2}" type="slidenum">
              <a:rPr lang="fr-FR" smtClean="0"/>
              <a:pPr/>
              <a:t>14</a:t>
            </a:fld>
            <a:endParaRPr lang="fr-FR" dirty="0"/>
          </a:p>
        </p:txBody>
      </p:sp>
    </p:spTree>
    <p:extLst>
      <p:ext uri="{BB962C8B-B14F-4D97-AF65-F5344CB8AC3E}">
        <p14:creationId xmlns:p14="http://schemas.microsoft.com/office/powerpoint/2010/main" xmlns="" val="33157570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 </a:t>
            </a:r>
            <a:endParaRPr lang="en-US" dirty="0"/>
          </a:p>
        </p:txBody>
      </p:sp>
      <p:sp>
        <p:nvSpPr>
          <p:cNvPr id="3" name="Content Placeholder 2"/>
          <p:cNvSpPr>
            <a:spLocks noGrp="1"/>
          </p:cNvSpPr>
          <p:nvPr>
            <p:ph idx="1"/>
          </p:nvPr>
        </p:nvSpPr>
        <p:spPr>
          <a:xfrm>
            <a:off x="179512" y="980728"/>
            <a:ext cx="8640960" cy="5328592"/>
          </a:xfrm>
        </p:spPr>
        <p:txBody>
          <a:bodyPr/>
          <a:lstStyle/>
          <a:p>
            <a:pPr marL="0" indent="0">
              <a:buNone/>
            </a:pPr>
            <a:r>
              <a:rPr lang="en-US" sz="2400" dirty="0" smtClean="0"/>
              <a:t>Visitor Experience (continued)</a:t>
            </a:r>
          </a:p>
          <a:p>
            <a:r>
              <a:rPr lang="en-US" sz="2400" dirty="0"/>
              <a:t>P</a:t>
            </a:r>
            <a:r>
              <a:rPr lang="en-US" sz="2400" dirty="0" smtClean="0"/>
              <a:t>rimary words to describe the Chancel display experience included: </a:t>
            </a:r>
          </a:p>
          <a:p>
            <a:pPr lvl="1"/>
            <a:r>
              <a:rPr lang="en-US" sz="2000" dirty="0" smtClean="0"/>
              <a:t>Calming</a:t>
            </a:r>
          </a:p>
          <a:p>
            <a:pPr lvl="1"/>
            <a:r>
              <a:rPr lang="en-US" sz="2000" dirty="0" smtClean="0"/>
              <a:t>Relaxing </a:t>
            </a:r>
          </a:p>
          <a:p>
            <a:pPr lvl="1"/>
            <a:r>
              <a:rPr lang="en-US" sz="2000" dirty="0" smtClean="0"/>
              <a:t>Inspiring </a:t>
            </a:r>
          </a:p>
          <a:p>
            <a:pPr lvl="1"/>
            <a:r>
              <a:rPr lang="en-US" sz="2000" dirty="0" smtClean="0"/>
              <a:t>Spacious </a:t>
            </a:r>
          </a:p>
          <a:p>
            <a:pPr lvl="1"/>
            <a:r>
              <a:rPr lang="en-US" sz="2000" dirty="0" smtClean="0"/>
              <a:t>Enlightening </a:t>
            </a:r>
          </a:p>
          <a:p>
            <a:r>
              <a:rPr lang="en-US" sz="2400" dirty="0"/>
              <a:t>A large majority of visitors read gallery interpretation content.  For </a:t>
            </a:r>
            <a:r>
              <a:rPr lang="en-US" sz="2400" dirty="0" smtClean="0"/>
              <a:t>many, </a:t>
            </a:r>
            <a:r>
              <a:rPr lang="en-US" sz="2400" dirty="0"/>
              <a:t>interpretation did provide </a:t>
            </a:r>
            <a:r>
              <a:rPr lang="en-US" sz="2400" dirty="0" smtClean="0"/>
              <a:t>some object </a:t>
            </a:r>
            <a:r>
              <a:rPr lang="en-US" sz="2400" dirty="0"/>
              <a:t>and contextual information. </a:t>
            </a:r>
            <a:endParaRPr lang="en-US" sz="2400" dirty="0" smtClean="0"/>
          </a:p>
          <a:p>
            <a:r>
              <a:rPr lang="en-US" sz="2400" dirty="0"/>
              <a:t>Only a quarter of visitors stepped up into the Chapel.  </a:t>
            </a:r>
            <a:endParaRPr lang="en-US" sz="2400" dirty="0" smtClean="0"/>
          </a:p>
          <a:p>
            <a:pPr lvl="1"/>
            <a:r>
              <a:rPr lang="en-US" sz="2000" dirty="0" smtClean="0"/>
              <a:t>For </a:t>
            </a:r>
            <a:r>
              <a:rPr lang="en-US" sz="2000" dirty="0"/>
              <a:t>the majority who didn’t enter the Chapel– few were aware that they could walk onto the tiled pavement. </a:t>
            </a:r>
          </a:p>
          <a:p>
            <a:endParaRPr lang="en-US" sz="2400" dirty="0"/>
          </a:p>
          <a:p>
            <a:endParaRPr lang="en-US" sz="2400" dirty="0"/>
          </a:p>
          <a:p>
            <a:endParaRPr lang="en-US" dirty="0" smtClean="0"/>
          </a:p>
          <a:p>
            <a:pPr lvl="1"/>
            <a:endParaRPr lang="en-US" sz="2000" dirty="0" smtClean="0"/>
          </a:p>
          <a:p>
            <a:pPr lvl="1"/>
            <a:endParaRPr lang="en-US" sz="2000" dirty="0"/>
          </a:p>
        </p:txBody>
      </p:sp>
      <p:sp>
        <p:nvSpPr>
          <p:cNvPr id="5" name="Slide Number Placeholder 4"/>
          <p:cNvSpPr>
            <a:spLocks noGrp="1"/>
          </p:cNvSpPr>
          <p:nvPr>
            <p:ph type="sldNum" sz="quarter" idx="12"/>
          </p:nvPr>
        </p:nvSpPr>
        <p:spPr/>
        <p:txBody>
          <a:bodyPr/>
          <a:lstStyle/>
          <a:p>
            <a:fld id="{A2C3D9FB-F381-4BEC-BB28-1B1202CBF0E2}" type="slidenum">
              <a:rPr lang="fr-FR" smtClean="0"/>
              <a:pPr/>
              <a:t>15</a:t>
            </a:fld>
            <a:endParaRPr lang="fr-FR" dirty="0"/>
          </a:p>
        </p:txBody>
      </p:sp>
    </p:spTree>
    <p:extLst>
      <p:ext uri="{BB962C8B-B14F-4D97-AF65-F5344CB8AC3E}">
        <p14:creationId xmlns:p14="http://schemas.microsoft.com/office/powerpoint/2010/main" xmlns="" val="20736427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 </a:t>
            </a:r>
            <a:endParaRPr lang="en-US" dirty="0"/>
          </a:p>
        </p:txBody>
      </p:sp>
      <p:sp>
        <p:nvSpPr>
          <p:cNvPr id="3" name="Content Placeholder 2"/>
          <p:cNvSpPr>
            <a:spLocks noGrp="1"/>
          </p:cNvSpPr>
          <p:nvPr>
            <p:ph idx="1"/>
          </p:nvPr>
        </p:nvSpPr>
        <p:spPr>
          <a:xfrm>
            <a:off x="179512" y="1052736"/>
            <a:ext cx="8640960" cy="5328592"/>
          </a:xfrm>
        </p:spPr>
        <p:txBody>
          <a:bodyPr/>
          <a:lstStyle/>
          <a:p>
            <a:pPr marL="0" indent="0">
              <a:buNone/>
            </a:pPr>
            <a:r>
              <a:rPr lang="en-US" sz="2400" dirty="0" smtClean="0"/>
              <a:t>Visitor Experience (continued)</a:t>
            </a:r>
          </a:p>
          <a:p>
            <a:r>
              <a:rPr lang="en-US" sz="2400" dirty="0" smtClean="0"/>
              <a:t>One </a:t>
            </a:r>
            <a:r>
              <a:rPr lang="en-US" sz="2400" dirty="0"/>
              <a:t>quarter of visitors used the video </a:t>
            </a:r>
            <a:r>
              <a:rPr lang="en-US" sz="2400" dirty="0" err="1"/>
              <a:t>interactives</a:t>
            </a:r>
            <a:r>
              <a:rPr lang="en-US" sz="2400" dirty="0"/>
              <a:t>.  </a:t>
            </a:r>
            <a:endParaRPr lang="en-US" sz="2400" dirty="0" smtClean="0"/>
          </a:p>
          <a:p>
            <a:pPr lvl="1"/>
            <a:r>
              <a:rPr lang="en-US" sz="2000" dirty="0" smtClean="0"/>
              <a:t>For </a:t>
            </a:r>
            <a:r>
              <a:rPr lang="en-US" sz="2000" dirty="0"/>
              <a:t>those that did – a majority reported that the interactive had at least somewhat enhanced their enjoyment. </a:t>
            </a:r>
            <a:endParaRPr lang="en-US" sz="2000" dirty="0" smtClean="0"/>
          </a:p>
          <a:p>
            <a:pPr lvl="1"/>
            <a:r>
              <a:rPr lang="en-US" sz="2000" dirty="0" smtClean="0"/>
              <a:t>Non interactive users reported they did not use the interactive because of lack of time, desire or interest. </a:t>
            </a:r>
          </a:p>
          <a:p>
            <a:r>
              <a:rPr lang="en-US" sz="2400" dirty="0"/>
              <a:t>A majority of video interactive users looked more closely at the chapel after engaging with the interactive. </a:t>
            </a:r>
          </a:p>
          <a:p>
            <a:r>
              <a:rPr lang="en-US" sz="2400" dirty="0"/>
              <a:t>Only about one in ten visitors used the gallery audio unit.  </a:t>
            </a:r>
            <a:endParaRPr lang="en-US" sz="2400" dirty="0" smtClean="0"/>
          </a:p>
          <a:p>
            <a:pPr lvl="1"/>
            <a:r>
              <a:rPr lang="en-US" sz="2000" dirty="0" smtClean="0"/>
              <a:t>Amongst </a:t>
            </a:r>
            <a:r>
              <a:rPr lang="en-US" sz="2000" dirty="0"/>
              <a:t>those who did use the audio – more than half reported that the audio experience significantly enhanced their experience.  </a:t>
            </a:r>
          </a:p>
          <a:p>
            <a:pPr lvl="1"/>
            <a:r>
              <a:rPr lang="en-US" sz="2000" dirty="0"/>
              <a:t>Similar </a:t>
            </a:r>
            <a:r>
              <a:rPr lang="en-US" sz="2000" dirty="0" smtClean="0"/>
              <a:t>to non-interactive users, non-audio users’ reasons for not accessing the audio unit included a </a:t>
            </a:r>
            <a:r>
              <a:rPr lang="en-US" sz="2000" dirty="0"/>
              <a:t>lack of time, desire or </a:t>
            </a:r>
            <a:r>
              <a:rPr lang="en-US" sz="2000" dirty="0" smtClean="0"/>
              <a:t>interest. </a:t>
            </a:r>
            <a:endParaRPr lang="en-US" sz="2000" dirty="0"/>
          </a:p>
          <a:p>
            <a:pPr marL="457200" lvl="1" indent="0">
              <a:buNone/>
            </a:pPr>
            <a:endParaRPr lang="en-US" sz="2000" dirty="0" smtClean="0"/>
          </a:p>
          <a:p>
            <a:pPr lvl="1"/>
            <a:endParaRPr lang="en-US" sz="2000" dirty="0"/>
          </a:p>
        </p:txBody>
      </p:sp>
      <p:sp>
        <p:nvSpPr>
          <p:cNvPr id="5" name="Slide Number Placeholder 4"/>
          <p:cNvSpPr>
            <a:spLocks noGrp="1"/>
          </p:cNvSpPr>
          <p:nvPr>
            <p:ph type="sldNum" sz="quarter" idx="12"/>
          </p:nvPr>
        </p:nvSpPr>
        <p:spPr/>
        <p:txBody>
          <a:bodyPr/>
          <a:lstStyle/>
          <a:p>
            <a:fld id="{A2C3D9FB-F381-4BEC-BB28-1B1202CBF0E2}" type="slidenum">
              <a:rPr lang="fr-FR" smtClean="0"/>
              <a:pPr/>
              <a:t>16</a:t>
            </a:fld>
            <a:endParaRPr lang="fr-FR" dirty="0"/>
          </a:p>
        </p:txBody>
      </p:sp>
    </p:spTree>
    <p:extLst>
      <p:ext uri="{BB962C8B-B14F-4D97-AF65-F5344CB8AC3E}">
        <p14:creationId xmlns:p14="http://schemas.microsoft.com/office/powerpoint/2010/main" xmlns="" val="8034110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smtClean="0"/>
              <a:t>Visitor Observations</a:t>
            </a:r>
            <a:endParaRPr lang="en-US" sz="2800" dirty="0"/>
          </a:p>
        </p:txBody>
      </p:sp>
      <p:sp>
        <p:nvSpPr>
          <p:cNvPr id="3" name="Slide Number Placeholder 2"/>
          <p:cNvSpPr>
            <a:spLocks noGrp="1"/>
          </p:cNvSpPr>
          <p:nvPr>
            <p:ph type="sldNum" sz="quarter" idx="12"/>
          </p:nvPr>
        </p:nvSpPr>
        <p:spPr/>
        <p:txBody>
          <a:bodyPr/>
          <a:lstStyle/>
          <a:p>
            <a:fld id="{A2C3D9FB-F381-4BEC-BB28-1B1202CBF0E2}" type="slidenum">
              <a:rPr lang="fr-FR" smtClean="0"/>
              <a:pPr/>
              <a:t>17</a:t>
            </a:fld>
            <a:endParaRPr lang="fr-FR" dirty="0"/>
          </a:p>
        </p:txBody>
      </p:sp>
    </p:spTree>
    <p:extLst>
      <p:ext uri="{BB962C8B-B14F-4D97-AF65-F5344CB8AC3E}">
        <p14:creationId xmlns:p14="http://schemas.microsoft.com/office/powerpoint/2010/main" xmlns="" val="26210279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Room 50 Gallery Plan – Area Definitions</a:t>
            </a:r>
            <a:endParaRPr lang="en-US" dirty="0"/>
          </a:p>
        </p:txBody>
      </p:sp>
      <p:sp>
        <p:nvSpPr>
          <p:cNvPr id="4" name="Slide Number Placeholder 3"/>
          <p:cNvSpPr>
            <a:spLocks noGrp="1"/>
          </p:cNvSpPr>
          <p:nvPr>
            <p:ph type="sldNum" sz="quarter" idx="12"/>
          </p:nvPr>
        </p:nvSpPr>
        <p:spPr/>
        <p:txBody>
          <a:bodyPr/>
          <a:lstStyle/>
          <a:p>
            <a:fld id="{A2C3D9FB-F381-4BEC-BB28-1B1202CBF0E2}" type="slidenum">
              <a:rPr lang="fr-FR" smtClean="0"/>
              <a:pPr/>
              <a:t>18</a:t>
            </a:fld>
            <a:endParaRPr lang="fr-FR" dirty="0"/>
          </a:p>
        </p:txBody>
      </p:sp>
      <p:pic>
        <p:nvPicPr>
          <p:cNvPr id="9" name="Picture 8"/>
          <p:cNvPicPr>
            <a:picLocks noChangeAspect="1"/>
          </p:cNvPicPr>
          <p:nvPr/>
        </p:nvPicPr>
        <p:blipFill>
          <a:blip r:embed="rId2" cstate="print"/>
          <a:stretch>
            <a:fillRect/>
          </a:stretch>
        </p:blipFill>
        <p:spPr>
          <a:xfrm rot="16200000">
            <a:off x="3597917" y="-1285548"/>
            <a:ext cx="1175247" cy="6427881"/>
          </a:xfrm>
          <a:prstGeom prst="rect">
            <a:avLst/>
          </a:prstGeom>
        </p:spPr>
      </p:pic>
      <p:sp>
        <p:nvSpPr>
          <p:cNvPr id="10" name="Rectangle 9"/>
          <p:cNvSpPr/>
          <p:nvPr/>
        </p:nvSpPr>
        <p:spPr>
          <a:xfrm>
            <a:off x="971600" y="2636912"/>
            <a:ext cx="6840760" cy="3693319"/>
          </a:xfrm>
          <a:prstGeom prst="rect">
            <a:avLst/>
          </a:prstGeom>
        </p:spPr>
        <p:txBody>
          <a:bodyPr wrap="square">
            <a:spAutoFit/>
          </a:bodyPr>
          <a:lstStyle/>
          <a:p>
            <a:r>
              <a:rPr lang="en-US" dirty="0">
                <a:latin typeface="Georgia"/>
                <a:cs typeface="Georgia"/>
              </a:rPr>
              <a:t>Collectively all of Room 50 is Medieval &amp; Renaissance Europe 1350-1600</a:t>
            </a:r>
          </a:p>
          <a:p>
            <a:endParaRPr lang="en-US" dirty="0">
              <a:latin typeface="Georgia"/>
              <a:cs typeface="Georgia"/>
            </a:endParaRPr>
          </a:p>
          <a:p>
            <a:r>
              <a:rPr lang="en-US" dirty="0">
                <a:latin typeface="Georgia"/>
                <a:cs typeface="Georgia"/>
              </a:rPr>
              <a:t>Room 50a is Cityscape and </a:t>
            </a:r>
            <a:r>
              <a:rPr lang="en-US" dirty="0" smtClean="0">
                <a:latin typeface="Georgia"/>
                <a:cs typeface="Georgia"/>
              </a:rPr>
              <a:t>Villa </a:t>
            </a:r>
            <a:r>
              <a:rPr lang="en-US" dirty="0">
                <a:latin typeface="Georgia"/>
                <a:cs typeface="Georgia"/>
              </a:rPr>
              <a:t>1350-1600</a:t>
            </a:r>
          </a:p>
          <a:p>
            <a:endParaRPr lang="en-US" dirty="0">
              <a:latin typeface="Georgia"/>
              <a:cs typeface="Georgia"/>
            </a:endParaRPr>
          </a:p>
          <a:p>
            <a:r>
              <a:rPr lang="en-US" b="1" dirty="0" smtClean="0">
                <a:latin typeface="Georgia"/>
                <a:cs typeface="Georgia"/>
              </a:rPr>
              <a:t>The focus of our study is Room 50B: Inside </a:t>
            </a:r>
            <a:r>
              <a:rPr lang="en-US" b="1" dirty="0">
                <a:latin typeface="Georgia"/>
                <a:cs typeface="Georgia"/>
              </a:rPr>
              <a:t>the Church 1350-</a:t>
            </a:r>
            <a:r>
              <a:rPr lang="en-US" b="1" dirty="0" smtClean="0">
                <a:latin typeface="Georgia"/>
                <a:cs typeface="Georgia"/>
              </a:rPr>
              <a:t>1600 (Incorporating 2 areas: The Chancel Display/the Santa Chiara Chapel and Sculpted Altarpieces &amp; Saints)</a:t>
            </a:r>
            <a:endParaRPr lang="en-US" b="1" dirty="0">
              <a:latin typeface="Georgia"/>
              <a:cs typeface="Georgia"/>
            </a:endParaRPr>
          </a:p>
          <a:p>
            <a:endParaRPr lang="en-US" dirty="0">
              <a:latin typeface="Georgia"/>
              <a:cs typeface="Georgia"/>
            </a:endParaRPr>
          </a:p>
          <a:p>
            <a:r>
              <a:rPr lang="en-US" dirty="0">
                <a:latin typeface="Georgia"/>
                <a:cs typeface="Georgia"/>
              </a:rPr>
              <a:t>Room 50c The Treasury – Metalwork 1350-1600</a:t>
            </a:r>
          </a:p>
          <a:p>
            <a:endParaRPr lang="en-US" dirty="0">
              <a:latin typeface="Georgia"/>
              <a:cs typeface="Georgia"/>
            </a:endParaRPr>
          </a:p>
          <a:p>
            <a:r>
              <a:rPr lang="en-US" dirty="0">
                <a:latin typeface="Georgia"/>
                <a:cs typeface="Georgia"/>
              </a:rPr>
              <a:t>Room 50d The Treasury – Textiles 1350-1600</a:t>
            </a:r>
          </a:p>
        </p:txBody>
      </p:sp>
    </p:spTree>
    <p:extLst>
      <p:ext uri="{BB962C8B-B14F-4D97-AF65-F5344CB8AC3E}">
        <p14:creationId xmlns:p14="http://schemas.microsoft.com/office/powerpoint/2010/main" xmlns="" val="38826965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Observation Methodology </a:t>
            </a:r>
            <a:endParaRPr lang="en-US" sz="2800" dirty="0"/>
          </a:p>
        </p:txBody>
      </p:sp>
      <p:sp>
        <p:nvSpPr>
          <p:cNvPr id="3" name="Content Placeholder 2"/>
          <p:cNvSpPr>
            <a:spLocks noGrp="1"/>
          </p:cNvSpPr>
          <p:nvPr>
            <p:ph idx="1"/>
          </p:nvPr>
        </p:nvSpPr>
        <p:spPr>
          <a:xfrm>
            <a:off x="179512" y="548680"/>
            <a:ext cx="8640960" cy="4525963"/>
          </a:xfrm>
        </p:spPr>
        <p:txBody>
          <a:bodyPr/>
          <a:lstStyle/>
          <a:p>
            <a:pPr marL="0" indent="0">
              <a:buNone/>
            </a:pPr>
            <a:endParaRPr lang="en-US" sz="2000" dirty="0" smtClean="0"/>
          </a:p>
          <a:p>
            <a:r>
              <a:rPr lang="en-US" sz="2400" dirty="0" smtClean="0"/>
              <a:t>The Santa Chiara Chapel in Room 50B was evaluated from three separate vantage points: </a:t>
            </a:r>
          </a:p>
          <a:p>
            <a:pPr lvl="1"/>
            <a:r>
              <a:rPr lang="en-US" sz="1800" dirty="0"/>
              <a:t>T</a:t>
            </a:r>
            <a:r>
              <a:rPr lang="en-US" sz="1800" dirty="0" smtClean="0"/>
              <a:t>he Chancel (N=309)</a:t>
            </a:r>
            <a:endParaRPr lang="en-US" sz="1800" dirty="0"/>
          </a:p>
          <a:p>
            <a:pPr lvl="1"/>
            <a:r>
              <a:rPr lang="en-US" sz="1800" dirty="0" smtClean="0"/>
              <a:t>The ground floor corridor between </a:t>
            </a:r>
            <a:r>
              <a:rPr lang="en-US" sz="1800" dirty="0"/>
              <a:t>T</a:t>
            </a:r>
            <a:r>
              <a:rPr lang="en-US" sz="1800" dirty="0" smtClean="0"/>
              <a:t>he Chancel and the rest of Room 50B: Sculpted Altarpieces &amp; Saints (N=191)</a:t>
            </a:r>
            <a:endParaRPr lang="en-US" sz="1800" dirty="0"/>
          </a:p>
          <a:p>
            <a:pPr lvl="1"/>
            <a:r>
              <a:rPr lang="en-US" sz="1800" dirty="0" smtClean="0"/>
              <a:t>The first </a:t>
            </a:r>
            <a:r>
              <a:rPr lang="en-US" sz="1800" dirty="0"/>
              <a:t>floor corridor </a:t>
            </a:r>
            <a:r>
              <a:rPr lang="en-US" sz="1800" dirty="0" smtClean="0"/>
              <a:t>overlooking The Chancel (N=168)</a:t>
            </a:r>
          </a:p>
          <a:p>
            <a:r>
              <a:rPr lang="en-US" sz="2400" dirty="0" smtClean="0"/>
              <a:t>The adjacent gallery (Room 50B: Sculpted Altarpieces &amp; Saints) located next to </a:t>
            </a:r>
            <a:r>
              <a:rPr lang="en-US" sz="2400" dirty="0"/>
              <a:t>T</a:t>
            </a:r>
            <a:r>
              <a:rPr lang="en-US" sz="2400" dirty="0" smtClean="0"/>
              <a:t>he Chancel was used as a comparison gallery (N=191)</a:t>
            </a:r>
          </a:p>
          <a:p>
            <a:r>
              <a:rPr lang="en-US" sz="2400" dirty="0" smtClean="0"/>
              <a:t>Gallery observations were carried out by University of Warwick students.  Observation training was provided by Fusion Research </a:t>
            </a:r>
            <a:r>
              <a:rPr lang="en-US" sz="2400" dirty="0"/>
              <a:t>+</a:t>
            </a:r>
            <a:r>
              <a:rPr lang="en-US" sz="2400" dirty="0" smtClean="0"/>
              <a:t> Analytics.  </a:t>
            </a:r>
          </a:p>
          <a:p>
            <a:r>
              <a:rPr lang="en-US" sz="2400" dirty="0" smtClean="0"/>
              <a:t>Visitor observations captured visitor dwell time, engagement with individual </a:t>
            </a:r>
            <a:r>
              <a:rPr lang="en-US" sz="2400" dirty="0"/>
              <a:t>gallery objects, </a:t>
            </a:r>
            <a:r>
              <a:rPr lang="en-US" sz="2400" dirty="0" smtClean="0"/>
              <a:t>visible presence </a:t>
            </a:r>
            <a:r>
              <a:rPr lang="en-US" sz="2400" dirty="0"/>
              <a:t>of mobile device </a:t>
            </a:r>
            <a:r>
              <a:rPr lang="en-US" sz="2400" dirty="0" smtClean="0"/>
              <a:t>and gender. </a:t>
            </a:r>
            <a:endParaRPr lang="en-US" sz="2400" dirty="0"/>
          </a:p>
        </p:txBody>
      </p:sp>
      <p:sp>
        <p:nvSpPr>
          <p:cNvPr id="5" name="Slide Number Placeholder 4"/>
          <p:cNvSpPr>
            <a:spLocks noGrp="1"/>
          </p:cNvSpPr>
          <p:nvPr>
            <p:ph type="sldNum" sz="quarter" idx="12"/>
          </p:nvPr>
        </p:nvSpPr>
        <p:spPr/>
        <p:txBody>
          <a:bodyPr/>
          <a:lstStyle/>
          <a:p>
            <a:fld id="{A2C3D9FB-F381-4BEC-BB28-1B1202CBF0E2}" type="slidenum">
              <a:rPr lang="fr-FR" smtClean="0"/>
              <a:pPr/>
              <a:t>19</a:t>
            </a:fld>
            <a:endParaRPr lang="fr-FR" dirty="0"/>
          </a:p>
        </p:txBody>
      </p:sp>
    </p:spTree>
    <p:extLst>
      <p:ext uri="{BB962C8B-B14F-4D97-AF65-F5344CB8AC3E}">
        <p14:creationId xmlns:p14="http://schemas.microsoft.com/office/powerpoint/2010/main" xmlns="" val="393588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Table of Contents</a:t>
            </a:r>
            <a:endParaRPr lang="en-US" sz="2800" dirty="0"/>
          </a:p>
        </p:txBody>
      </p:sp>
      <p:sp>
        <p:nvSpPr>
          <p:cNvPr id="3" name="Content Placeholder 2"/>
          <p:cNvSpPr>
            <a:spLocks noGrp="1"/>
          </p:cNvSpPr>
          <p:nvPr>
            <p:ph idx="1"/>
          </p:nvPr>
        </p:nvSpPr>
        <p:spPr>
          <a:xfrm>
            <a:off x="251520" y="908720"/>
            <a:ext cx="8640960" cy="4968552"/>
          </a:xfrm>
        </p:spPr>
        <p:txBody>
          <a:bodyPr anchor="t"/>
          <a:lstStyle/>
          <a:p>
            <a:pPr marL="0" indent="0">
              <a:spcAft>
                <a:spcPts val="1200"/>
              </a:spcAft>
              <a:buNone/>
            </a:pPr>
            <a:endParaRPr lang="en-US" dirty="0" smtClean="0"/>
          </a:p>
          <a:p>
            <a:pPr>
              <a:spcAft>
                <a:spcPts val="1200"/>
              </a:spcAft>
            </a:pPr>
            <a:r>
              <a:rPr lang="en-US" dirty="0" smtClean="0"/>
              <a:t>Evaluation Objectives</a:t>
            </a:r>
          </a:p>
          <a:p>
            <a:pPr>
              <a:spcAft>
                <a:spcPts val="1200"/>
              </a:spcAft>
            </a:pPr>
            <a:r>
              <a:rPr lang="en-US" dirty="0" smtClean="0"/>
              <a:t>Methodology </a:t>
            </a:r>
          </a:p>
          <a:p>
            <a:pPr>
              <a:spcAft>
                <a:spcPts val="1200"/>
              </a:spcAft>
            </a:pPr>
            <a:r>
              <a:rPr lang="en-US" dirty="0" smtClean="0"/>
              <a:t>Executive summary</a:t>
            </a:r>
          </a:p>
          <a:p>
            <a:pPr>
              <a:spcAft>
                <a:spcPts val="1200"/>
              </a:spcAft>
            </a:pPr>
            <a:r>
              <a:rPr lang="en-US" dirty="0" smtClean="0"/>
              <a:t>Visitor </a:t>
            </a:r>
            <a:r>
              <a:rPr lang="en-US" dirty="0"/>
              <a:t>o</a:t>
            </a:r>
            <a:r>
              <a:rPr lang="en-US" dirty="0" smtClean="0"/>
              <a:t>bservations</a:t>
            </a:r>
          </a:p>
          <a:p>
            <a:pPr>
              <a:spcAft>
                <a:spcPts val="1200"/>
              </a:spcAft>
            </a:pPr>
            <a:r>
              <a:rPr lang="en-US" dirty="0" smtClean="0"/>
              <a:t>Visitor experience survey </a:t>
            </a:r>
          </a:p>
          <a:p>
            <a:pPr marL="0" indent="0">
              <a:spcAft>
                <a:spcPts val="1200"/>
              </a:spcAft>
              <a:buNone/>
            </a:pPr>
            <a:endParaRPr lang="en-US" dirty="0"/>
          </a:p>
        </p:txBody>
      </p:sp>
      <p:sp>
        <p:nvSpPr>
          <p:cNvPr id="5" name="Slide Number Placeholder 4"/>
          <p:cNvSpPr>
            <a:spLocks noGrp="1"/>
          </p:cNvSpPr>
          <p:nvPr>
            <p:ph type="sldNum" sz="quarter" idx="12"/>
          </p:nvPr>
        </p:nvSpPr>
        <p:spPr/>
        <p:txBody>
          <a:bodyPr/>
          <a:lstStyle/>
          <a:p>
            <a:fld id="{A2C3D9FB-F381-4BEC-BB28-1B1202CBF0E2}" type="slidenum">
              <a:rPr lang="fr-FR" smtClean="0"/>
              <a:pPr/>
              <a:t>2</a:t>
            </a:fld>
            <a:endParaRPr lang="fr-FR" dirty="0"/>
          </a:p>
        </p:txBody>
      </p:sp>
    </p:spTree>
    <p:extLst>
      <p:ext uri="{BB962C8B-B14F-4D97-AF65-F5344CB8AC3E}">
        <p14:creationId xmlns:p14="http://schemas.microsoft.com/office/powerpoint/2010/main" xmlns="" val="23041789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Gallery Areas – Study Focus - 1</a:t>
            </a:r>
            <a:endParaRPr lang="en-US" dirty="0"/>
          </a:p>
        </p:txBody>
      </p:sp>
      <p:sp>
        <p:nvSpPr>
          <p:cNvPr id="3" name="Content Placeholder 2"/>
          <p:cNvSpPr>
            <a:spLocks noGrp="1"/>
          </p:cNvSpPr>
          <p:nvPr>
            <p:ph idx="1"/>
          </p:nvPr>
        </p:nvSpPr>
        <p:spPr/>
        <p:txBody>
          <a:bodyPr/>
          <a:lstStyle/>
          <a:p>
            <a:r>
              <a:rPr lang="en-US" dirty="0"/>
              <a:t>Room </a:t>
            </a:r>
            <a:r>
              <a:rPr lang="en-US" dirty="0" smtClean="0"/>
              <a:t>50B: </a:t>
            </a:r>
            <a:r>
              <a:rPr lang="en-US" dirty="0"/>
              <a:t>Inside the Church, 1350-</a:t>
            </a:r>
            <a:r>
              <a:rPr lang="en-US" dirty="0" smtClean="0"/>
              <a:t>1600, </a:t>
            </a:r>
            <a:r>
              <a:rPr lang="en-US" dirty="0"/>
              <a:t>The </a:t>
            </a:r>
            <a:r>
              <a:rPr lang="en-US" dirty="0" smtClean="0"/>
              <a:t>Chancel Display/Santa Chiara Chapel</a:t>
            </a:r>
            <a:endParaRPr lang="en-US" dirty="0"/>
          </a:p>
        </p:txBody>
      </p:sp>
      <p:sp>
        <p:nvSpPr>
          <p:cNvPr id="4" name="Slide Number Placeholder 3"/>
          <p:cNvSpPr>
            <a:spLocks noGrp="1"/>
          </p:cNvSpPr>
          <p:nvPr>
            <p:ph type="sldNum" sz="quarter" idx="12"/>
          </p:nvPr>
        </p:nvSpPr>
        <p:spPr/>
        <p:txBody>
          <a:bodyPr/>
          <a:lstStyle/>
          <a:p>
            <a:fld id="{A2C3D9FB-F381-4BEC-BB28-1B1202CBF0E2}" type="slidenum">
              <a:rPr lang="fr-FR" smtClean="0"/>
              <a:pPr/>
              <a:t>20</a:t>
            </a:fld>
            <a:endParaRPr lang="fr-FR" dirty="0"/>
          </a:p>
        </p:txBody>
      </p:sp>
      <p:pic>
        <p:nvPicPr>
          <p:cNvPr id="5" name="Picture 4"/>
          <p:cNvPicPr>
            <a:picLocks noChangeAspect="1"/>
          </p:cNvPicPr>
          <p:nvPr/>
        </p:nvPicPr>
        <p:blipFill>
          <a:blip r:embed="rId2" cstate="print"/>
          <a:stretch>
            <a:fillRect/>
          </a:stretch>
        </p:blipFill>
        <p:spPr>
          <a:xfrm>
            <a:off x="2123728" y="2420888"/>
            <a:ext cx="4032448" cy="3816424"/>
          </a:xfrm>
          <a:prstGeom prst="rect">
            <a:avLst/>
          </a:prstGeom>
        </p:spPr>
      </p:pic>
    </p:spTree>
    <p:extLst>
      <p:ext uri="{BB962C8B-B14F-4D97-AF65-F5344CB8AC3E}">
        <p14:creationId xmlns:p14="http://schemas.microsoft.com/office/powerpoint/2010/main" xmlns="" val="11983958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Gallery Areas – Study Focus - 2</a:t>
            </a:r>
            <a:endParaRPr lang="en-US" dirty="0"/>
          </a:p>
        </p:txBody>
      </p:sp>
      <p:sp>
        <p:nvSpPr>
          <p:cNvPr id="3" name="Content Placeholder 2"/>
          <p:cNvSpPr>
            <a:spLocks noGrp="1"/>
          </p:cNvSpPr>
          <p:nvPr>
            <p:ph idx="1"/>
          </p:nvPr>
        </p:nvSpPr>
        <p:spPr/>
        <p:txBody>
          <a:bodyPr/>
          <a:lstStyle/>
          <a:p>
            <a:r>
              <a:rPr lang="en-US" dirty="0"/>
              <a:t>Room </a:t>
            </a:r>
            <a:r>
              <a:rPr lang="en-US" dirty="0" smtClean="0"/>
              <a:t>50B: </a:t>
            </a:r>
            <a:r>
              <a:rPr lang="en-US" dirty="0"/>
              <a:t>View of </a:t>
            </a:r>
            <a:r>
              <a:rPr lang="en-US" dirty="0" smtClean="0"/>
              <a:t>The Chancel Display</a:t>
            </a:r>
            <a:r>
              <a:rPr lang="en-US" dirty="0"/>
              <a:t>/</a:t>
            </a:r>
            <a:r>
              <a:rPr lang="en-US" dirty="0" smtClean="0"/>
              <a:t>Santa </a:t>
            </a:r>
            <a:r>
              <a:rPr lang="en-US" dirty="0"/>
              <a:t>Chiara </a:t>
            </a:r>
            <a:r>
              <a:rPr lang="en-US" dirty="0" smtClean="0"/>
              <a:t>Chapel </a:t>
            </a:r>
            <a:r>
              <a:rPr lang="en-US" dirty="0"/>
              <a:t>from the </a:t>
            </a:r>
            <a:r>
              <a:rPr lang="en-US" dirty="0" smtClean="0"/>
              <a:t>balcony</a:t>
            </a:r>
          </a:p>
          <a:p>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A2C3D9FB-F381-4BEC-BB28-1B1202CBF0E2}" type="slidenum">
              <a:rPr lang="fr-FR" smtClean="0"/>
              <a:pPr/>
              <a:t>21</a:t>
            </a:fld>
            <a:endParaRPr lang="fr-FR" dirty="0"/>
          </a:p>
        </p:txBody>
      </p:sp>
      <p:pic>
        <p:nvPicPr>
          <p:cNvPr id="5" name="Picture 4"/>
          <p:cNvPicPr>
            <a:picLocks noChangeAspect="1"/>
          </p:cNvPicPr>
          <p:nvPr/>
        </p:nvPicPr>
        <p:blipFill>
          <a:blip r:embed="rId2" cstate="print"/>
          <a:stretch>
            <a:fillRect/>
          </a:stretch>
        </p:blipFill>
        <p:spPr>
          <a:xfrm>
            <a:off x="1547664" y="2132856"/>
            <a:ext cx="5904656" cy="4248472"/>
          </a:xfrm>
          <a:prstGeom prst="rect">
            <a:avLst/>
          </a:prstGeom>
        </p:spPr>
      </p:pic>
    </p:spTree>
    <p:extLst>
      <p:ext uri="{BB962C8B-B14F-4D97-AF65-F5344CB8AC3E}">
        <p14:creationId xmlns:p14="http://schemas.microsoft.com/office/powerpoint/2010/main" xmlns="" val="24967439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Gallery Areas – Study Focus - 3</a:t>
            </a:r>
            <a:endParaRPr lang="en-US" dirty="0"/>
          </a:p>
        </p:txBody>
      </p:sp>
      <p:sp>
        <p:nvSpPr>
          <p:cNvPr id="3" name="Content Placeholder 2"/>
          <p:cNvSpPr>
            <a:spLocks noGrp="1"/>
          </p:cNvSpPr>
          <p:nvPr>
            <p:ph idx="1"/>
          </p:nvPr>
        </p:nvSpPr>
        <p:spPr/>
        <p:txBody>
          <a:bodyPr/>
          <a:lstStyle/>
          <a:p>
            <a:r>
              <a:rPr lang="en-US" dirty="0"/>
              <a:t>Room 50B: Inside the Church, 1350-1600, The </a:t>
            </a:r>
            <a:r>
              <a:rPr lang="en-US" dirty="0" smtClean="0"/>
              <a:t>Chancel Display/Santa Chiara Chapel</a:t>
            </a:r>
            <a:endParaRPr lang="en-US" dirty="0"/>
          </a:p>
        </p:txBody>
      </p:sp>
      <p:sp>
        <p:nvSpPr>
          <p:cNvPr id="4" name="Slide Number Placeholder 3"/>
          <p:cNvSpPr>
            <a:spLocks noGrp="1"/>
          </p:cNvSpPr>
          <p:nvPr>
            <p:ph type="sldNum" sz="quarter" idx="12"/>
          </p:nvPr>
        </p:nvSpPr>
        <p:spPr/>
        <p:txBody>
          <a:bodyPr/>
          <a:lstStyle/>
          <a:p>
            <a:fld id="{A2C3D9FB-F381-4BEC-BB28-1B1202CBF0E2}" type="slidenum">
              <a:rPr lang="fr-FR" smtClean="0"/>
              <a:pPr/>
              <a:t>22</a:t>
            </a:fld>
            <a:endParaRPr lang="fr-FR" dirty="0"/>
          </a:p>
        </p:txBody>
      </p:sp>
      <p:pic>
        <p:nvPicPr>
          <p:cNvPr id="5" name="Content Placeholder 4"/>
          <p:cNvPicPr>
            <a:picLocks noChangeAspect="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1115616" y="2060849"/>
            <a:ext cx="6552728" cy="4032448"/>
          </a:xfrm>
          <a:prstGeom prst="rect">
            <a:avLst/>
          </a:prstGeom>
          <a:noFill/>
          <a:ln w="9525">
            <a:noFill/>
            <a:miter lim="800000"/>
            <a:headEnd/>
            <a:tailEnd/>
          </a:ln>
        </p:spPr>
      </p:pic>
    </p:spTree>
    <p:extLst>
      <p:ext uri="{BB962C8B-B14F-4D97-AF65-F5344CB8AC3E}">
        <p14:creationId xmlns:p14="http://schemas.microsoft.com/office/powerpoint/2010/main" xmlns="" val="10390653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stretch>
            <a:fillRect/>
          </a:stretch>
        </p:blipFill>
        <p:spPr>
          <a:xfrm>
            <a:off x="1043608" y="1661099"/>
            <a:ext cx="6552728" cy="4720229"/>
          </a:xfrm>
          <a:prstGeom prst="rect">
            <a:avLst/>
          </a:prstGeom>
        </p:spPr>
      </p:pic>
      <p:sp>
        <p:nvSpPr>
          <p:cNvPr id="6" name="Rectangle 5"/>
          <p:cNvSpPr/>
          <p:nvPr/>
        </p:nvSpPr>
        <p:spPr>
          <a:xfrm>
            <a:off x="6084168" y="3206274"/>
            <a:ext cx="792088" cy="2947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25%</a:t>
            </a:r>
            <a:endParaRPr lang="en-US" sz="1200" dirty="0"/>
          </a:p>
        </p:txBody>
      </p:sp>
      <p:sp>
        <p:nvSpPr>
          <p:cNvPr id="7" name="Rectangle 6"/>
          <p:cNvSpPr/>
          <p:nvPr/>
        </p:nvSpPr>
        <p:spPr>
          <a:xfrm rot="10800000" flipV="1">
            <a:off x="5940152" y="4790450"/>
            <a:ext cx="864096" cy="21602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22%</a:t>
            </a:r>
            <a:endParaRPr lang="en-US" sz="1200" dirty="0"/>
          </a:p>
        </p:txBody>
      </p:sp>
      <p:sp>
        <p:nvSpPr>
          <p:cNvPr id="8" name="Rectangle 7"/>
          <p:cNvSpPr/>
          <p:nvPr/>
        </p:nvSpPr>
        <p:spPr>
          <a:xfrm rot="2266521">
            <a:off x="5934064" y="2512213"/>
            <a:ext cx="813213" cy="258351"/>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200" dirty="0" smtClean="0"/>
              <a:t>47%</a:t>
            </a:r>
            <a:endParaRPr lang="en-US" sz="1200" dirty="0"/>
          </a:p>
        </p:txBody>
      </p:sp>
      <p:sp>
        <p:nvSpPr>
          <p:cNvPr id="9" name="Rectangle 8"/>
          <p:cNvSpPr/>
          <p:nvPr/>
        </p:nvSpPr>
        <p:spPr>
          <a:xfrm rot="19670120">
            <a:off x="5722797" y="5352211"/>
            <a:ext cx="1087265" cy="2916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200" dirty="0" smtClean="0"/>
              <a:t>41%</a:t>
            </a:r>
            <a:endParaRPr lang="en-US" sz="1200" dirty="0"/>
          </a:p>
        </p:txBody>
      </p:sp>
      <p:sp>
        <p:nvSpPr>
          <p:cNvPr id="10" name="Rectangle 9"/>
          <p:cNvSpPr/>
          <p:nvPr/>
        </p:nvSpPr>
        <p:spPr>
          <a:xfrm>
            <a:off x="4572000" y="4797152"/>
            <a:ext cx="504056" cy="35333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100" dirty="0" smtClean="0">
                <a:latin typeface="Cambria"/>
                <a:cs typeface="Cambria"/>
              </a:rPr>
              <a:t>22%</a:t>
            </a:r>
            <a:endParaRPr lang="en-US" sz="1100" dirty="0">
              <a:latin typeface="Cambria"/>
              <a:cs typeface="Cambria"/>
            </a:endParaRPr>
          </a:p>
        </p:txBody>
      </p:sp>
      <p:sp>
        <p:nvSpPr>
          <p:cNvPr id="11" name="Rectangle 10"/>
          <p:cNvSpPr/>
          <p:nvPr/>
        </p:nvSpPr>
        <p:spPr>
          <a:xfrm>
            <a:off x="4499992" y="5301208"/>
            <a:ext cx="576064" cy="35333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100" dirty="0" smtClean="0">
                <a:latin typeface="Cambria"/>
                <a:cs typeface="Cambria"/>
              </a:rPr>
              <a:t>25%</a:t>
            </a:r>
            <a:endParaRPr lang="en-US" sz="1100" dirty="0">
              <a:latin typeface="Cambria"/>
              <a:cs typeface="Cambria"/>
            </a:endParaRPr>
          </a:p>
        </p:txBody>
      </p:sp>
      <p:sp>
        <p:nvSpPr>
          <p:cNvPr id="12" name="Up-Down Arrow 11"/>
          <p:cNvSpPr/>
          <p:nvPr/>
        </p:nvSpPr>
        <p:spPr>
          <a:xfrm>
            <a:off x="6948264" y="3494306"/>
            <a:ext cx="936104" cy="1080120"/>
          </a:xfrm>
          <a:prstGeom prst="upDownArrow">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37%</a:t>
            </a:r>
            <a:endParaRPr lang="en-US" sz="1200" dirty="0"/>
          </a:p>
        </p:txBody>
      </p:sp>
      <p:sp>
        <p:nvSpPr>
          <p:cNvPr id="17" name="Rectangle 16"/>
          <p:cNvSpPr/>
          <p:nvPr/>
        </p:nvSpPr>
        <p:spPr>
          <a:xfrm>
            <a:off x="4932040" y="2780928"/>
            <a:ext cx="504056" cy="2813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16%</a:t>
            </a:r>
            <a:endParaRPr lang="en-US" sz="1200" dirty="0"/>
          </a:p>
        </p:txBody>
      </p:sp>
      <p:sp>
        <p:nvSpPr>
          <p:cNvPr id="18" name="Rectangle 17"/>
          <p:cNvSpPr/>
          <p:nvPr/>
        </p:nvSpPr>
        <p:spPr>
          <a:xfrm>
            <a:off x="4788024" y="2126154"/>
            <a:ext cx="648072" cy="21602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25%</a:t>
            </a:r>
            <a:endParaRPr lang="en-US" sz="1200" dirty="0"/>
          </a:p>
        </p:txBody>
      </p:sp>
      <p:sp>
        <p:nvSpPr>
          <p:cNvPr id="19" name="Rectangle 18"/>
          <p:cNvSpPr/>
          <p:nvPr/>
        </p:nvSpPr>
        <p:spPr>
          <a:xfrm>
            <a:off x="4283968" y="2126154"/>
            <a:ext cx="504056" cy="22272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19%</a:t>
            </a:r>
            <a:endParaRPr lang="en-US" sz="1200" dirty="0"/>
          </a:p>
        </p:txBody>
      </p:sp>
      <p:sp>
        <p:nvSpPr>
          <p:cNvPr id="20" name="Rectangle 19"/>
          <p:cNvSpPr/>
          <p:nvPr/>
        </p:nvSpPr>
        <p:spPr>
          <a:xfrm>
            <a:off x="3563888" y="2126154"/>
            <a:ext cx="720080" cy="21602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31%</a:t>
            </a:r>
            <a:endParaRPr lang="en-US" sz="1200" dirty="0"/>
          </a:p>
        </p:txBody>
      </p:sp>
      <p:sp>
        <p:nvSpPr>
          <p:cNvPr id="21" name="Rectangle 20"/>
          <p:cNvSpPr/>
          <p:nvPr/>
        </p:nvSpPr>
        <p:spPr>
          <a:xfrm>
            <a:off x="2987824" y="2126154"/>
            <a:ext cx="576064" cy="22272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21%</a:t>
            </a:r>
            <a:endParaRPr lang="en-US" sz="1200" dirty="0"/>
          </a:p>
        </p:txBody>
      </p:sp>
      <p:sp>
        <p:nvSpPr>
          <p:cNvPr id="22" name="Rectangle 21"/>
          <p:cNvSpPr/>
          <p:nvPr/>
        </p:nvSpPr>
        <p:spPr>
          <a:xfrm>
            <a:off x="2555776" y="2126154"/>
            <a:ext cx="504056" cy="1356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23%</a:t>
            </a:r>
            <a:endParaRPr lang="en-US" sz="1200" dirty="0"/>
          </a:p>
        </p:txBody>
      </p:sp>
      <p:sp>
        <p:nvSpPr>
          <p:cNvPr id="28" name="Oval 27"/>
          <p:cNvSpPr/>
          <p:nvPr/>
        </p:nvSpPr>
        <p:spPr>
          <a:xfrm>
            <a:off x="2627784" y="5301208"/>
            <a:ext cx="648072" cy="497354"/>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100" dirty="0" smtClean="0"/>
              <a:t>18%</a:t>
            </a:r>
            <a:endParaRPr lang="en-US" sz="1100" dirty="0"/>
          </a:p>
        </p:txBody>
      </p:sp>
      <p:sp>
        <p:nvSpPr>
          <p:cNvPr id="30" name="Rectangle 29"/>
          <p:cNvSpPr/>
          <p:nvPr/>
        </p:nvSpPr>
        <p:spPr>
          <a:xfrm>
            <a:off x="1619672" y="5078482"/>
            <a:ext cx="432048" cy="108012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100" dirty="0" smtClean="0"/>
              <a:t>9%</a:t>
            </a:r>
            <a:endParaRPr lang="en-US" sz="1100" dirty="0"/>
          </a:p>
        </p:txBody>
      </p:sp>
      <p:sp>
        <p:nvSpPr>
          <p:cNvPr id="31" name="Rectangle 30"/>
          <p:cNvSpPr/>
          <p:nvPr/>
        </p:nvSpPr>
        <p:spPr>
          <a:xfrm rot="10800000" flipV="1">
            <a:off x="3563888" y="5942578"/>
            <a:ext cx="720080" cy="21602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32%</a:t>
            </a:r>
            <a:endParaRPr lang="en-US" sz="1200" dirty="0"/>
          </a:p>
        </p:txBody>
      </p:sp>
      <p:sp>
        <p:nvSpPr>
          <p:cNvPr id="29" name="Rectangle 28"/>
          <p:cNvSpPr/>
          <p:nvPr/>
        </p:nvSpPr>
        <p:spPr>
          <a:xfrm>
            <a:off x="2123728" y="2126154"/>
            <a:ext cx="432048" cy="115212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200" dirty="0" smtClean="0"/>
              <a:t>7%</a:t>
            </a:r>
            <a:endParaRPr lang="en-US" sz="1200" dirty="0"/>
          </a:p>
        </p:txBody>
      </p:sp>
      <p:sp>
        <p:nvSpPr>
          <p:cNvPr id="32" name="Rectangle 31"/>
          <p:cNvSpPr/>
          <p:nvPr/>
        </p:nvSpPr>
        <p:spPr>
          <a:xfrm rot="10800000" flipV="1">
            <a:off x="4283968" y="5877272"/>
            <a:ext cx="504056" cy="35333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latin typeface="Cambria"/>
                <a:cs typeface="Cambria"/>
              </a:rPr>
              <a:t>29%</a:t>
            </a:r>
            <a:endParaRPr lang="en-US" sz="1200" dirty="0">
              <a:latin typeface="Cambria"/>
              <a:cs typeface="Cambria"/>
            </a:endParaRPr>
          </a:p>
        </p:txBody>
      </p:sp>
      <p:sp>
        <p:nvSpPr>
          <p:cNvPr id="34" name="Rectangle 33"/>
          <p:cNvSpPr/>
          <p:nvPr/>
        </p:nvSpPr>
        <p:spPr>
          <a:xfrm rot="11176601" flipV="1">
            <a:off x="4860032" y="5942578"/>
            <a:ext cx="432048" cy="21602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t>15%</a:t>
            </a:r>
            <a:endParaRPr lang="en-US" sz="1100" dirty="0"/>
          </a:p>
        </p:txBody>
      </p:sp>
      <p:sp>
        <p:nvSpPr>
          <p:cNvPr id="35" name="Rectangle 34"/>
          <p:cNvSpPr/>
          <p:nvPr/>
        </p:nvSpPr>
        <p:spPr>
          <a:xfrm>
            <a:off x="2267744" y="5942578"/>
            <a:ext cx="576064" cy="21602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100" dirty="0" smtClean="0"/>
              <a:t>30%</a:t>
            </a:r>
            <a:endParaRPr lang="en-US" sz="1100" dirty="0"/>
          </a:p>
        </p:txBody>
      </p:sp>
      <p:sp>
        <p:nvSpPr>
          <p:cNvPr id="36" name="Rectangle 35"/>
          <p:cNvSpPr/>
          <p:nvPr/>
        </p:nvSpPr>
        <p:spPr>
          <a:xfrm>
            <a:off x="7358340" y="1046034"/>
            <a:ext cx="360040" cy="14401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7" name="TextBox 36"/>
          <p:cNvSpPr txBox="1"/>
          <p:nvPr/>
        </p:nvSpPr>
        <p:spPr>
          <a:xfrm>
            <a:off x="7718380" y="954281"/>
            <a:ext cx="1390124" cy="307777"/>
          </a:xfrm>
          <a:prstGeom prst="rect">
            <a:avLst/>
          </a:prstGeom>
          <a:noFill/>
        </p:spPr>
        <p:txBody>
          <a:bodyPr wrap="none" rtlCol="0">
            <a:spAutoFit/>
          </a:bodyPr>
          <a:lstStyle/>
          <a:p>
            <a:r>
              <a:rPr lang="en-US" sz="1400" dirty="0" smtClean="0">
                <a:latin typeface="Cambria"/>
                <a:cs typeface="Cambria"/>
              </a:rPr>
              <a:t>Statue/Ceramic</a:t>
            </a:r>
            <a:endParaRPr lang="en-US" sz="1400" dirty="0">
              <a:latin typeface="Cambria"/>
              <a:cs typeface="Cambria"/>
            </a:endParaRPr>
          </a:p>
        </p:txBody>
      </p:sp>
      <p:sp>
        <p:nvSpPr>
          <p:cNvPr id="38" name="Rectangle 37"/>
          <p:cNvSpPr/>
          <p:nvPr/>
        </p:nvSpPr>
        <p:spPr>
          <a:xfrm>
            <a:off x="7380312" y="1334066"/>
            <a:ext cx="360040" cy="19232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dirty="0"/>
          </a:p>
        </p:txBody>
      </p:sp>
      <p:sp>
        <p:nvSpPr>
          <p:cNvPr id="39" name="TextBox 38"/>
          <p:cNvSpPr txBox="1"/>
          <p:nvPr/>
        </p:nvSpPr>
        <p:spPr>
          <a:xfrm>
            <a:off x="7740352" y="1262058"/>
            <a:ext cx="1133644" cy="307777"/>
          </a:xfrm>
          <a:prstGeom prst="rect">
            <a:avLst/>
          </a:prstGeom>
          <a:noFill/>
        </p:spPr>
        <p:txBody>
          <a:bodyPr wrap="none" rtlCol="0">
            <a:spAutoFit/>
          </a:bodyPr>
          <a:lstStyle/>
          <a:p>
            <a:r>
              <a:rPr lang="en-US" sz="1400" dirty="0" smtClean="0">
                <a:latin typeface="Cambria"/>
                <a:cs typeface="Cambria"/>
              </a:rPr>
              <a:t>Case display</a:t>
            </a:r>
            <a:endParaRPr lang="en-US" sz="1400" dirty="0">
              <a:latin typeface="Cambria"/>
              <a:cs typeface="Cambria"/>
            </a:endParaRPr>
          </a:p>
        </p:txBody>
      </p:sp>
      <p:sp>
        <p:nvSpPr>
          <p:cNvPr id="40" name="Rectangle 39"/>
          <p:cNvSpPr/>
          <p:nvPr/>
        </p:nvSpPr>
        <p:spPr>
          <a:xfrm rot="16200000" flipV="1">
            <a:off x="5076056" y="5582539"/>
            <a:ext cx="504055" cy="21602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15%</a:t>
            </a:r>
            <a:endParaRPr lang="en-US" sz="1200" dirty="0"/>
          </a:p>
        </p:txBody>
      </p:sp>
      <p:sp>
        <p:nvSpPr>
          <p:cNvPr id="41" name="Rectangle 40"/>
          <p:cNvSpPr/>
          <p:nvPr/>
        </p:nvSpPr>
        <p:spPr>
          <a:xfrm flipV="1">
            <a:off x="7380312" y="1694106"/>
            <a:ext cx="360040" cy="1440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2" name="Rectangle 41"/>
          <p:cNvSpPr/>
          <p:nvPr/>
        </p:nvSpPr>
        <p:spPr>
          <a:xfrm rot="5400000">
            <a:off x="7488324" y="1874126"/>
            <a:ext cx="144016"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43" name="TextBox 42"/>
          <p:cNvSpPr txBox="1"/>
          <p:nvPr/>
        </p:nvSpPr>
        <p:spPr>
          <a:xfrm>
            <a:off x="7740352" y="1602353"/>
            <a:ext cx="825867" cy="307777"/>
          </a:xfrm>
          <a:prstGeom prst="rect">
            <a:avLst/>
          </a:prstGeom>
          <a:noFill/>
        </p:spPr>
        <p:txBody>
          <a:bodyPr wrap="none" rtlCol="0">
            <a:spAutoFit/>
          </a:bodyPr>
          <a:lstStyle/>
          <a:p>
            <a:r>
              <a:rPr lang="en-US" sz="1400" dirty="0" smtClean="0">
                <a:latin typeface="Cambria"/>
                <a:cs typeface="Cambria"/>
              </a:rPr>
              <a:t>Painting</a:t>
            </a:r>
            <a:endParaRPr lang="en-US" sz="1400" dirty="0">
              <a:latin typeface="Cambria"/>
              <a:cs typeface="Cambria"/>
            </a:endParaRPr>
          </a:p>
        </p:txBody>
      </p:sp>
      <p:sp>
        <p:nvSpPr>
          <p:cNvPr id="44" name="TextBox 43"/>
          <p:cNvSpPr txBox="1"/>
          <p:nvPr/>
        </p:nvSpPr>
        <p:spPr>
          <a:xfrm>
            <a:off x="7740352" y="1890385"/>
            <a:ext cx="512618" cy="307777"/>
          </a:xfrm>
          <a:prstGeom prst="rect">
            <a:avLst/>
          </a:prstGeom>
          <a:noFill/>
        </p:spPr>
        <p:txBody>
          <a:bodyPr wrap="none" rtlCol="0">
            <a:spAutoFit/>
          </a:bodyPr>
          <a:lstStyle/>
          <a:p>
            <a:r>
              <a:rPr lang="en-US" sz="1400" dirty="0" smtClean="0">
                <a:latin typeface="Cambria"/>
                <a:cs typeface="Cambria"/>
              </a:rPr>
              <a:t>Iron</a:t>
            </a:r>
            <a:endParaRPr lang="en-US" sz="1400" dirty="0">
              <a:latin typeface="Cambria"/>
              <a:cs typeface="Cambria"/>
            </a:endParaRPr>
          </a:p>
        </p:txBody>
      </p:sp>
      <p:sp>
        <p:nvSpPr>
          <p:cNvPr id="45" name="Rectangle 44"/>
          <p:cNvSpPr/>
          <p:nvPr/>
        </p:nvSpPr>
        <p:spPr>
          <a:xfrm rot="10800000" flipV="1">
            <a:off x="3491880" y="4862458"/>
            <a:ext cx="864096" cy="648072"/>
          </a:xfrm>
          <a:prstGeom prst="rect">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33%</a:t>
            </a:r>
            <a:endParaRPr lang="en-US" sz="1200" dirty="0">
              <a:solidFill>
                <a:schemeClr val="tx1"/>
              </a:solidFill>
            </a:endParaRPr>
          </a:p>
        </p:txBody>
      </p:sp>
      <p:sp>
        <p:nvSpPr>
          <p:cNvPr id="46" name="Rectangle 45"/>
          <p:cNvSpPr/>
          <p:nvPr/>
        </p:nvSpPr>
        <p:spPr>
          <a:xfrm flipV="1">
            <a:off x="7380312" y="2270170"/>
            <a:ext cx="360040" cy="144016"/>
          </a:xfrm>
          <a:prstGeom prst="rect">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7" name="TextBox 46"/>
          <p:cNvSpPr txBox="1"/>
          <p:nvPr/>
        </p:nvSpPr>
        <p:spPr>
          <a:xfrm>
            <a:off x="7740352" y="2178417"/>
            <a:ext cx="857051" cy="307777"/>
          </a:xfrm>
          <a:prstGeom prst="rect">
            <a:avLst/>
          </a:prstGeom>
          <a:noFill/>
        </p:spPr>
        <p:txBody>
          <a:bodyPr wrap="none" rtlCol="0">
            <a:spAutoFit/>
          </a:bodyPr>
          <a:lstStyle/>
          <a:p>
            <a:r>
              <a:rPr lang="en-US" sz="1400" dirty="0" smtClean="0">
                <a:latin typeface="Cambria"/>
                <a:cs typeface="Cambria"/>
              </a:rPr>
              <a:t>Platform</a:t>
            </a:r>
            <a:endParaRPr lang="en-US" sz="1400" dirty="0">
              <a:latin typeface="Cambria"/>
              <a:cs typeface="Cambria"/>
            </a:endParaRPr>
          </a:p>
        </p:txBody>
      </p:sp>
      <p:sp>
        <p:nvSpPr>
          <p:cNvPr id="49" name="Rectangle 48"/>
          <p:cNvSpPr/>
          <p:nvPr/>
        </p:nvSpPr>
        <p:spPr>
          <a:xfrm rot="5400000">
            <a:off x="7488324" y="2450190"/>
            <a:ext cx="144016" cy="360040"/>
          </a:xfrm>
          <a:prstGeom prst="rect">
            <a:avLst/>
          </a:prstGeom>
          <a:solidFill>
            <a:schemeClr val="bg1"/>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50" name="TextBox 49"/>
          <p:cNvSpPr txBox="1"/>
          <p:nvPr/>
        </p:nvSpPr>
        <p:spPr>
          <a:xfrm>
            <a:off x="7740352" y="2466449"/>
            <a:ext cx="660420" cy="307777"/>
          </a:xfrm>
          <a:prstGeom prst="rect">
            <a:avLst/>
          </a:prstGeom>
          <a:noFill/>
        </p:spPr>
        <p:txBody>
          <a:bodyPr wrap="none" rtlCol="0">
            <a:spAutoFit/>
          </a:bodyPr>
          <a:lstStyle/>
          <a:p>
            <a:r>
              <a:rPr lang="en-US" sz="1400" dirty="0" smtClean="0">
                <a:latin typeface="Cambria"/>
                <a:cs typeface="Cambria"/>
              </a:rPr>
              <a:t>Bench</a:t>
            </a:r>
            <a:endParaRPr lang="en-US" sz="1400" dirty="0">
              <a:latin typeface="Cambria"/>
              <a:cs typeface="Cambria"/>
            </a:endParaRPr>
          </a:p>
        </p:txBody>
      </p:sp>
      <p:sp>
        <p:nvSpPr>
          <p:cNvPr id="51" name="TextBox 50"/>
          <p:cNvSpPr txBox="1"/>
          <p:nvPr/>
        </p:nvSpPr>
        <p:spPr>
          <a:xfrm>
            <a:off x="7740352" y="2754481"/>
            <a:ext cx="1364476" cy="307777"/>
          </a:xfrm>
          <a:prstGeom prst="rect">
            <a:avLst/>
          </a:prstGeom>
          <a:noFill/>
        </p:spPr>
        <p:txBody>
          <a:bodyPr wrap="none" rtlCol="0">
            <a:spAutoFit/>
          </a:bodyPr>
          <a:lstStyle/>
          <a:p>
            <a:r>
              <a:rPr lang="en-US" sz="1400" dirty="0" smtClean="0">
                <a:latin typeface="Cambria"/>
                <a:cs typeface="Cambria"/>
              </a:rPr>
              <a:t>Elevated object</a:t>
            </a:r>
            <a:endParaRPr lang="en-US" sz="1400" dirty="0">
              <a:latin typeface="Cambria"/>
              <a:cs typeface="Cambria"/>
            </a:endParaRPr>
          </a:p>
        </p:txBody>
      </p:sp>
      <p:sp>
        <p:nvSpPr>
          <p:cNvPr id="52" name="Rectangle 51"/>
          <p:cNvSpPr/>
          <p:nvPr/>
        </p:nvSpPr>
        <p:spPr>
          <a:xfrm rot="5400000">
            <a:off x="3491880" y="4142378"/>
            <a:ext cx="144016" cy="432048"/>
          </a:xfrm>
          <a:prstGeom prst="rect">
            <a:avLst/>
          </a:prstGeom>
          <a:solidFill>
            <a:srgbClr val="008000"/>
          </a:solidFill>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dirty="0"/>
          </a:p>
        </p:txBody>
      </p:sp>
      <p:sp>
        <p:nvSpPr>
          <p:cNvPr id="53" name="Rectangle 52"/>
          <p:cNvSpPr/>
          <p:nvPr/>
        </p:nvSpPr>
        <p:spPr>
          <a:xfrm>
            <a:off x="3419872" y="4142378"/>
            <a:ext cx="144016" cy="432048"/>
          </a:xfrm>
          <a:prstGeom prst="rect">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4" name="Rectangle 53"/>
          <p:cNvSpPr/>
          <p:nvPr/>
        </p:nvSpPr>
        <p:spPr>
          <a:xfrm>
            <a:off x="2915816" y="3422298"/>
            <a:ext cx="720080" cy="2880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23%</a:t>
            </a:r>
            <a:endParaRPr lang="en-US" sz="1200" dirty="0"/>
          </a:p>
        </p:txBody>
      </p:sp>
      <p:sp>
        <p:nvSpPr>
          <p:cNvPr id="55" name="Rectangle 54"/>
          <p:cNvSpPr/>
          <p:nvPr/>
        </p:nvSpPr>
        <p:spPr>
          <a:xfrm>
            <a:off x="4211960" y="3422298"/>
            <a:ext cx="720080" cy="2880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13%</a:t>
            </a:r>
            <a:endParaRPr lang="en-US" sz="1200" dirty="0"/>
          </a:p>
        </p:txBody>
      </p:sp>
      <p:sp>
        <p:nvSpPr>
          <p:cNvPr id="57" name="Oval 56"/>
          <p:cNvSpPr/>
          <p:nvPr/>
        </p:nvSpPr>
        <p:spPr>
          <a:xfrm>
            <a:off x="2627784" y="2636912"/>
            <a:ext cx="648072" cy="497354"/>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200" dirty="0" smtClean="0"/>
              <a:t>18%</a:t>
            </a:r>
            <a:endParaRPr lang="en-US" sz="1200" dirty="0"/>
          </a:p>
        </p:txBody>
      </p:sp>
      <p:sp>
        <p:nvSpPr>
          <p:cNvPr id="58" name="Rectangle 57"/>
          <p:cNvSpPr/>
          <p:nvPr/>
        </p:nvSpPr>
        <p:spPr>
          <a:xfrm>
            <a:off x="2555776" y="3998362"/>
            <a:ext cx="288032" cy="36004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60" name="Straight Arrow Connector 59"/>
          <p:cNvCxnSpPr/>
          <p:nvPr/>
        </p:nvCxnSpPr>
        <p:spPr>
          <a:xfrm flipH="1">
            <a:off x="2695306" y="1766114"/>
            <a:ext cx="292518" cy="98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3" name="TextBox 62"/>
          <p:cNvSpPr txBox="1"/>
          <p:nvPr/>
        </p:nvSpPr>
        <p:spPr>
          <a:xfrm>
            <a:off x="2920303" y="1602353"/>
            <a:ext cx="1003625" cy="307777"/>
          </a:xfrm>
          <a:prstGeom prst="rect">
            <a:avLst/>
          </a:prstGeom>
          <a:noFill/>
        </p:spPr>
        <p:txBody>
          <a:bodyPr wrap="none" rtlCol="0">
            <a:spAutoFit/>
          </a:bodyPr>
          <a:lstStyle/>
          <a:p>
            <a:r>
              <a:rPr lang="en-US" sz="1400" dirty="0" smtClean="0">
                <a:latin typeface="Cambria"/>
                <a:cs typeface="Cambria"/>
              </a:rPr>
              <a:t>Gold Panel</a:t>
            </a:r>
            <a:endParaRPr lang="en-US" sz="1400" dirty="0">
              <a:latin typeface="Cambria"/>
              <a:cs typeface="Cambria"/>
            </a:endParaRPr>
          </a:p>
        </p:txBody>
      </p:sp>
      <p:sp>
        <p:nvSpPr>
          <p:cNvPr id="69" name="Rectangle 68"/>
          <p:cNvSpPr/>
          <p:nvPr/>
        </p:nvSpPr>
        <p:spPr>
          <a:xfrm>
            <a:off x="2195736" y="4587830"/>
            <a:ext cx="504056" cy="641370"/>
          </a:xfrm>
          <a:prstGeom prst="rect">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t>23%</a:t>
            </a:r>
            <a:endParaRPr lang="en-US" sz="1100" dirty="0"/>
          </a:p>
        </p:txBody>
      </p:sp>
      <p:sp>
        <p:nvSpPr>
          <p:cNvPr id="56" name="Rectangle 55"/>
          <p:cNvSpPr/>
          <p:nvPr/>
        </p:nvSpPr>
        <p:spPr>
          <a:xfrm>
            <a:off x="2339752" y="3861049"/>
            <a:ext cx="540061" cy="389342"/>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100" dirty="0" smtClean="0"/>
              <a:t>35%</a:t>
            </a:r>
            <a:endParaRPr lang="en-US" sz="1100" dirty="0"/>
          </a:p>
        </p:txBody>
      </p:sp>
      <p:sp>
        <p:nvSpPr>
          <p:cNvPr id="79" name="Rectangle 78"/>
          <p:cNvSpPr/>
          <p:nvPr/>
        </p:nvSpPr>
        <p:spPr>
          <a:xfrm>
            <a:off x="1547664" y="2774226"/>
            <a:ext cx="648072" cy="230425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0" name="Rectangle 79"/>
          <p:cNvSpPr/>
          <p:nvPr/>
        </p:nvSpPr>
        <p:spPr>
          <a:xfrm rot="16200000">
            <a:off x="3671900" y="2600908"/>
            <a:ext cx="432048" cy="648072"/>
          </a:xfrm>
          <a:prstGeom prst="rect">
            <a:avLst/>
          </a:prstGeom>
          <a:solidFill>
            <a:schemeClr val="bg1"/>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200" dirty="0" smtClean="0"/>
              <a:t>3%</a:t>
            </a:r>
            <a:endParaRPr lang="en-US" sz="1200" dirty="0"/>
          </a:p>
        </p:txBody>
      </p:sp>
      <p:sp>
        <p:nvSpPr>
          <p:cNvPr id="81" name="Rectangle 80"/>
          <p:cNvSpPr/>
          <p:nvPr/>
        </p:nvSpPr>
        <p:spPr>
          <a:xfrm>
            <a:off x="4499992" y="3998362"/>
            <a:ext cx="432048" cy="720079"/>
          </a:xfrm>
          <a:prstGeom prst="rect">
            <a:avLst/>
          </a:prstGeom>
          <a:solidFill>
            <a:schemeClr val="bg1"/>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100" dirty="0" smtClean="0">
                <a:latin typeface="Cambria"/>
                <a:cs typeface="Cambria"/>
              </a:rPr>
              <a:t>6%</a:t>
            </a:r>
            <a:endParaRPr lang="en-US" sz="1100" dirty="0">
              <a:latin typeface="Cambria"/>
              <a:cs typeface="Cambria"/>
            </a:endParaRPr>
          </a:p>
        </p:txBody>
      </p:sp>
      <p:sp>
        <p:nvSpPr>
          <p:cNvPr id="82" name="Rectangle 81"/>
          <p:cNvSpPr/>
          <p:nvPr/>
        </p:nvSpPr>
        <p:spPr>
          <a:xfrm>
            <a:off x="2843808" y="3926354"/>
            <a:ext cx="432048" cy="792084"/>
          </a:xfrm>
          <a:prstGeom prst="rect">
            <a:avLst/>
          </a:prstGeom>
          <a:solidFill>
            <a:schemeClr val="bg1"/>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100" dirty="0" smtClean="0"/>
              <a:t>5%</a:t>
            </a:r>
            <a:endParaRPr lang="en-US" sz="1100" dirty="0"/>
          </a:p>
        </p:txBody>
      </p:sp>
      <p:sp>
        <p:nvSpPr>
          <p:cNvPr id="83" name="Rectangle 82"/>
          <p:cNvSpPr/>
          <p:nvPr/>
        </p:nvSpPr>
        <p:spPr>
          <a:xfrm rot="5400000">
            <a:off x="7488324" y="2738222"/>
            <a:ext cx="144016" cy="360040"/>
          </a:xfrm>
          <a:prstGeom prst="rect">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7" name="Hexagon 86"/>
          <p:cNvSpPr/>
          <p:nvPr/>
        </p:nvSpPr>
        <p:spPr>
          <a:xfrm>
            <a:off x="4932040" y="3861048"/>
            <a:ext cx="576064" cy="425346"/>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t>9%</a:t>
            </a:r>
            <a:endParaRPr lang="en-US" sz="1100" dirty="0"/>
          </a:p>
        </p:txBody>
      </p:sp>
      <p:sp>
        <p:nvSpPr>
          <p:cNvPr id="89" name="Hexagon 88"/>
          <p:cNvSpPr/>
          <p:nvPr/>
        </p:nvSpPr>
        <p:spPr>
          <a:xfrm>
            <a:off x="3923928" y="4221088"/>
            <a:ext cx="576064" cy="497354"/>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t>4%</a:t>
            </a:r>
            <a:endParaRPr lang="en-US" sz="1100" dirty="0"/>
          </a:p>
        </p:txBody>
      </p:sp>
      <p:cxnSp>
        <p:nvCxnSpPr>
          <p:cNvPr id="91" name="Straight Arrow Connector 90"/>
          <p:cNvCxnSpPr>
            <a:stCxn id="89" idx="0"/>
          </p:cNvCxnSpPr>
          <p:nvPr/>
        </p:nvCxnSpPr>
        <p:spPr>
          <a:xfrm>
            <a:off x="4499992" y="4469765"/>
            <a:ext cx="144016" cy="1046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4" name="Rectangle 93"/>
          <p:cNvSpPr/>
          <p:nvPr/>
        </p:nvSpPr>
        <p:spPr>
          <a:xfrm rot="10800000" flipV="1">
            <a:off x="2915816" y="5877272"/>
            <a:ext cx="576064" cy="36004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cs typeface="Cambria"/>
              </a:rPr>
              <a:t>29%</a:t>
            </a:r>
            <a:endParaRPr lang="en-US" sz="1200" dirty="0">
              <a:cs typeface="Cambria"/>
            </a:endParaRPr>
          </a:p>
        </p:txBody>
      </p:sp>
      <p:sp>
        <p:nvSpPr>
          <p:cNvPr id="95" name="TextBox 94"/>
          <p:cNvSpPr txBox="1"/>
          <p:nvPr/>
        </p:nvSpPr>
        <p:spPr>
          <a:xfrm>
            <a:off x="3491880" y="3998362"/>
            <a:ext cx="402198" cy="276999"/>
          </a:xfrm>
          <a:prstGeom prst="rect">
            <a:avLst/>
          </a:prstGeom>
          <a:noFill/>
        </p:spPr>
        <p:txBody>
          <a:bodyPr wrap="none" rtlCol="0">
            <a:spAutoFit/>
          </a:bodyPr>
          <a:lstStyle/>
          <a:p>
            <a:r>
              <a:rPr lang="en-US" sz="1200" dirty="0" smtClean="0">
                <a:latin typeface="+mn-lt"/>
              </a:rPr>
              <a:t>8%</a:t>
            </a:r>
            <a:endParaRPr lang="en-US" sz="1200" dirty="0">
              <a:latin typeface="+mn-lt"/>
            </a:endParaRPr>
          </a:p>
        </p:txBody>
      </p:sp>
      <p:sp>
        <p:nvSpPr>
          <p:cNvPr id="96" name="Rectangle 95"/>
          <p:cNvSpPr/>
          <p:nvPr/>
        </p:nvSpPr>
        <p:spPr>
          <a:xfrm>
            <a:off x="5652120" y="3566314"/>
            <a:ext cx="1296144" cy="115212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00" dirty="0"/>
          </a:p>
        </p:txBody>
      </p:sp>
      <p:sp>
        <p:nvSpPr>
          <p:cNvPr id="72" name="TextBox 71"/>
          <p:cNvSpPr txBox="1"/>
          <p:nvPr/>
        </p:nvSpPr>
        <p:spPr>
          <a:xfrm>
            <a:off x="3793510" y="1556792"/>
            <a:ext cx="274434" cy="338554"/>
          </a:xfrm>
          <a:prstGeom prst="rect">
            <a:avLst/>
          </a:prstGeom>
          <a:noFill/>
        </p:spPr>
        <p:txBody>
          <a:bodyPr wrap="none" rtlCol="0">
            <a:spAutoFit/>
          </a:bodyPr>
          <a:lstStyle/>
          <a:p>
            <a:r>
              <a:rPr lang="en-US" sz="1600" dirty="0">
                <a:latin typeface="Cambria"/>
                <a:cs typeface="Cambria"/>
              </a:rPr>
              <a:t>*</a:t>
            </a:r>
          </a:p>
        </p:txBody>
      </p:sp>
      <p:sp>
        <p:nvSpPr>
          <p:cNvPr id="3" name="Rectangle 2"/>
          <p:cNvSpPr/>
          <p:nvPr/>
        </p:nvSpPr>
        <p:spPr>
          <a:xfrm>
            <a:off x="2267744" y="1772816"/>
            <a:ext cx="360040" cy="21602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3" name="Title 1"/>
          <p:cNvSpPr>
            <a:spLocks noGrp="1"/>
          </p:cNvSpPr>
          <p:nvPr>
            <p:ph type="title"/>
          </p:nvPr>
        </p:nvSpPr>
        <p:spPr>
          <a:xfrm>
            <a:off x="179512" y="188640"/>
            <a:ext cx="7787208" cy="1008112"/>
          </a:xfrm>
        </p:spPr>
        <p:txBody>
          <a:bodyPr/>
          <a:lstStyle/>
          <a:p>
            <a:r>
              <a:rPr lang="en-US" sz="2800" dirty="0" smtClean="0"/>
              <a:t>Room </a:t>
            </a:r>
            <a:r>
              <a:rPr lang="en-US" sz="2800" dirty="0"/>
              <a:t>50B: Inside the Church, Attracting Power of </a:t>
            </a:r>
            <a:r>
              <a:rPr lang="en-US" sz="2800" dirty="0" smtClean="0"/>
              <a:t>The Chancel display</a:t>
            </a:r>
            <a:endParaRPr lang="en-US" sz="2800" dirty="0"/>
          </a:p>
        </p:txBody>
      </p:sp>
      <p:sp>
        <p:nvSpPr>
          <p:cNvPr id="13" name="TextBox 12"/>
          <p:cNvSpPr txBox="1"/>
          <p:nvPr/>
        </p:nvSpPr>
        <p:spPr>
          <a:xfrm>
            <a:off x="2267744" y="1700808"/>
            <a:ext cx="395361" cy="276999"/>
          </a:xfrm>
          <a:prstGeom prst="rect">
            <a:avLst/>
          </a:prstGeom>
          <a:noFill/>
        </p:spPr>
        <p:txBody>
          <a:bodyPr wrap="none" rtlCol="0">
            <a:spAutoFit/>
          </a:bodyPr>
          <a:lstStyle/>
          <a:p>
            <a:r>
              <a:rPr lang="en-US" sz="1200" dirty="0" smtClean="0">
                <a:latin typeface="+mn-lt"/>
              </a:rPr>
              <a:t>3%</a:t>
            </a:r>
            <a:endParaRPr lang="en-US" sz="1200" dirty="0">
              <a:latin typeface="+mn-lt"/>
            </a:endParaRPr>
          </a:p>
        </p:txBody>
      </p:sp>
      <p:sp>
        <p:nvSpPr>
          <p:cNvPr id="75" name="TextBox 74"/>
          <p:cNvSpPr txBox="1"/>
          <p:nvPr/>
        </p:nvSpPr>
        <p:spPr>
          <a:xfrm>
            <a:off x="5868144" y="4005064"/>
            <a:ext cx="1018227" cy="276999"/>
          </a:xfrm>
          <a:prstGeom prst="rect">
            <a:avLst/>
          </a:prstGeom>
          <a:noFill/>
        </p:spPr>
        <p:txBody>
          <a:bodyPr wrap="none" rtlCol="0">
            <a:spAutoFit/>
          </a:bodyPr>
          <a:lstStyle/>
          <a:p>
            <a:r>
              <a:rPr lang="en-US" sz="1200" dirty="0" smtClean="0">
                <a:latin typeface="Cambria"/>
                <a:cs typeface="Cambria"/>
              </a:rPr>
              <a:t>40% Viewed </a:t>
            </a:r>
            <a:endParaRPr lang="en-US" sz="1200" dirty="0">
              <a:latin typeface="Cambria"/>
              <a:cs typeface="Cambria"/>
            </a:endParaRPr>
          </a:p>
        </p:txBody>
      </p:sp>
      <p:sp>
        <p:nvSpPr>
          <p:cNvPr id="76" name="TextBox 75"/>
          <p:cNvSpPr txBox="1"/>
          <p:nvPr/>
        </p:nvSpPr>
        <p:spPr>
          <a:xfrm>
            <a:off x="5868144" y="4221088"/>
            <a:ext cx="877163" cy="276999"/>
          </a:xfrm>
          <a:prstGeom prst="rect">
            <a:avLst/>
          </a:prstGeom>
          <a:noFill/>
        </p:spPr>
        <p:txBody>
          <a:bodyPr wrap="none" rtlCol="0">
            <a:spAutoFit/>
          </a:bodyPr>
          <a:lstStyle/>
          <a:p>
            <a:r>
              <a:rPr lang="en-US" sz="1200" dirty="0" smtClean="0">
                <a:latin typeface="Cambria"/>
                <a:cs typeface="Cambria"/>
              </a:rPr>
              <a:t>  4% Enter  </a:t>
            </a:r>
            <a:endParaRPr lang="en-US" sz="1200" dirty="0">
              <a:latin typeface="Cambria"/>
              <a:cs typeface="Cambria"/>
            </a:endParaRPr>
          </a:p>
        </p:txBody>
      </p:sp>
      <p:sp>
        <p:nvSpPr>
          <p:cNvPr id="86" name="Hexagon 85"/>
          <p:cNvSpPr/>
          <p:nvPr/>
        </p:nvSpPr>
        <p:spPr>
          <a:xfrm>
            <a:off x="7452320" y="3140968"/>
            <a:ext cx="288032" cy="216024"/>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88" name="TextBox 87"/>
          <p:cNvSpPr txBox="1"/>
          <p:nvPr/>
        </p:nvSpPr>
        <p:spPr>
          <a:xfrm>
            <a:off x="7740352" y="3049215"/>
            <a:ext cx="1021158" cy="307777"/>
          </a:xfrm>
          <a:prstGeom prst="rect">
            <a:avLst/>
          </a:prstGeom>
          <a:noFill/>
        </p:spPr>
        <p:txBody>
          <a:bodyPr wrap="none" rtlCol="0">
            <a:spAutoFit/>
          </a:bodyPr>
          <a:lstStyle/>
          <a:p>
            <a:r>
              <a:rPr lang="en-US" sz="1400" dirty="0" smtClean="0">
                <a:latin typeface="Cambria"/>
                <a:cs typeface="Cambria"/>
              </a:rPr>
              <a:t>Interactive</a:t>
            </a:r>
            <a:endParaRPr lang="en-US" sz="1400" dirty="0">
              <a:latin typeface="Cambria"/>
              <a:cs typeface="Cambria"/>
            </a:endParaRPr>
          </a:p>
        </p:txBody>
      </p:sp>
      <p:sp>
        <p:nvSpPr>
          <p:cNvPr id="2" name="7-Point Star 1"/>
          <p:cNvSpPr/>
          <p:nvPr/>
        </p:nvSpPr>
        <p:spPr>
          <a:xfrm>
            <a:off x="5508104" y="3068960"/>
            <a:ext cx="288032" cy="216024"/>
          </a:xfrm>
          <a:prstGeom prst="star7">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dirty="0"/>
          </a:p>
        </p:txBody>
      </p:sp>
      <p:sp>
        <p:nvSpPr>
          <p:cNvPr id="74" name="7-Point Star 73"/>
          <p:cNvSpPr/>
          <p:nvPr/>
        </p:nvSpPr>
        <p:spPr>
          <a:xfrm>
            <a:off x="5508104" y="5013176"/>
            <a:ext cx="288032" cy="216024"/>
          </a:xfrm>
          <a:prstGeom prst="star7">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dirty="0"/>
          </a:p>
        </p:txBody>
      </p:sp>
      <p:sp>
        <p:nvSpPr>
          <p:cNvPr id="77" name="7-Point Star 76"/>
          <p:cNvSpPr/>
          <p:nvPr/>
        </p:nvSpPr>
        <p:spPr>
          <a:xfrm>
            <a:off x="6948264" y="5703639"/>
            <a:ext cx="288032" cy="216024"/>
          </a:xfrm>
          <a:prstGeom prst="star7">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dirty="0"/>
          </a:p>
        </p:txBody>
      </p:sp>
      <p:sp>
        <p:nvSpPr>
          <p:cNvPr id="4" name="TextBox 3"/>
          <p:cNvSpPr txBox="1"/>
          <p:nvPr/>
        </p:nvSpPr>
        <p:spPr>
          <a:xfrm>
            <a:off x="7308304" y="5559623"/>
            <a:ext cx="1872208" cy="461665"/>
          </a:xfrm>
          <a:prstGeom prst="rect">
            <a:avLst/>
          </a:prstGeom>
          <a:noFill/>
        </p:spPr>
        <p:txBody>
          <a:bodyPr wrap="square" rtlCol="0">
            <a:spAutoFit/>
          </a:bodyPr>
          <a:lstStyle/>
          <a:p>
            <a:r>
              <a:rPr lang="en-US" sz="1200" dirty="0" smtClean="0">
                <a:latin typeface="+mn-lt"/>
              </a:rPr>
              <a:t>73% entered one of the side Chapel rooms</a:t>
            </a:r>
            <a:endParaRPr lang="en-US" sz="1200" dirty="0">
              <a:latin typeface="+mn-lt"/>
            </a:endParaRPr>
          </a:p>
        </p:txBody>
      </p:sp>
      <p:sp>
        <p:nvSpPr>
          <p:cNvPr id="14" name="TextBox 13"/>
          <p:cNvSpPr txBox="1"/>
          <p:nvPr/>
        </p:nvSpPr>
        <p:spPr>
          <a:xfrm>
            <a:off x="7812360" y="3861048"/>
            <a:ext cx="1224136" cy="461665"/>
          </a:xfrm>
          <a:prstGeom prst="rect">
            <a:avLst/>
          </a:prstGeom>
          <a:noFill/>
        </p:spPr>
        <p:txBody>
          <a:bodyPr wrap="square" rtlCol="0">
            <a:spAutoFit/>
          </a:bodyPr>
          <a:lstStyle/>
          <a:p>
            <a:pPr algn="ctr"/>
            <a:r>
              <a:rPr lang="en-US" sz="1200" dirty="0" smtClean="0">
                <a:latin typeface="Georgia"/>
                <a:cs typeface="Georgia"/>
              </a:rPr>
              <a:t>The Chancel Display</a:t>
            </a:r>
            <a:endParaRPr lang="en-US" sz="1200" dirty="0">
              <a:latin typeface="Georgia"/>
              <a:cs typeface="Georgia"/>
            </a:endParaRPr>
          </a:p>
        </p:txBody>
      </p:sp>
      <p:sp>
        <p:nvSpPr>
          <p:cNvPr id="15" name="Slide Number Placeholder 14"/>
          <p:cNvSpPr>
            <a:spLocks noGrp="1"/>
          </p:cNvSpPr>
          <p:nvPr>
            <p:ph type="sldNum" sz="quarter" idx="12"/>
          </p:nvPr>
        </p:nvSpPr>
        <p:spPr/>
        <p:txBody>
          <a:bodyPr/>
          <a:lstStyle/>
          <a:p>
            <a:fld id="{A2C3D9FB-F381-4BEC-BB28-1B1202CBF0E2}" type="slidenum">
              <a:rPr lang="fr-FR" smtClean="0"/>
              <a:pPr/>
              <a:t>23</a:t>
            </a:fld>
            <a:endParaRPr lang="fr-FR" dirty="0"/>
          </a:p>
        </p:txBody>
      </p:sp>
      <p:sp>
        <p:nvSpPr>
          <p:cNvPr id="16" name="TextBox 15"/>
          <p:cNvSpPr txBox="1"/>
          <p:nvPr/>
        </p:nvSpPr>
        <p:spPr>
          <a:xfrm>
            <a:off x="1907704" y="6525344"/>
            <a:ext cx="4891796" cy="307777"/>
          </a:xfrm>
          <a:prstGeom prst="rect">
            <a:avLst/>
          </a:prstGeom>
          <a:noFill/>
        </p:spPr>
        <p:txBody>
          <a:bodyPr wrap="none" rtlCol="0">
            <a:spAutoFit/>
          </a:bodyPr>
          <a:lstStyle/>
          <a:p>
            <a:r>
              <a:rPr lang="en-US" sz="1400" dirty="0" smtClean="0">
                <a:latin typeface="+mj-lt"/>
              </a:rPr>
              <a:t>*Please note </a:t>
            </a:r>
            <a:r>
              <a:rPr lang="en-US" sz="1400" dirty="0">
                <a:latin typeface="+mj-lt"/>
              </a:rPr>
              <a:t>the Gold Panel </a:t>
            </a:r>
            <a:r>
              <a:rPr lang="en-US" sz="1400" dirty="0" smtClean="0">
                <a:latin typeface="+mj-lt"/>
              </a:rPr>
              <a:t>explains </a:t>
            </a:r>
            <a:r>
              <a:rPr lang="en-US" sz="1400" dirty="0">
                <a:latin typeface="+mj-lt"/>
              </a:rPr>
              <a:t>'The Chancel' display. </a:t>
            </a:r>
          </a:p>
        </p:txBody>
      </p:sp>
      <p:sp>
        <p:nvSpPr>
          <p:cNvPr id="23" name="TextBox 22"/>
          <p:cNvSpPr txBox="1"/>
          <p:nvPr/>
        </p:nvSpPr>
        <p:spPr>
          <a:xfrm>
            <a:off x="5652120" y="3501008"/>
            <a:ext cx="1204551" cy="523220"/>
          </a:xfrm>
          <a:prstGeom prst="rect">
            <a:avLst/>
          </a:prstGeom>
          <a:noFill/>
        </p:spPr>
        <p:txBody>
          <a:bodyPr wrap="none" rtlCol="0">
            <a:spAutoFit/>
          </a:bodyPr>
          <a:lstStyle/>
          <a:p>
            <a:pPr algn="ctr"/>
            <a:r>
              <a:rPr lang="en-US" sz="1400" dirty="0" smtClean="0">
                <a:latin typeface="+mn-lt"/>
              </a:rPr>
              <a:t>Santa Chiara</a:t>
            </a:r>
          </a:p>
          <a:p>
            <a:pPr algn="ctr"/>
            <a:r>
              <a:rPr lang="en-US" sz="1400" dirty="0" smtClean="0">
                <a:latin typeface="+mn-lt"/>
              </a:rPr>
              <a:t> Chapel </a:t>
            </a:r>
            <a:endParaRPr lang="en-US" sz="1400" dirty="0">
              <a:latin typeface="+mn-lt"/>
            </a:endParaRPr>
          </a:p>
        </p:txBody>
      </p:sp>
    </p:spTree>
    <p:extLst>
      <p:ext uri="{BB962C8B-B14F-4D97-AF65-F5344CB8AC3E}">
        <p14:creationId xmlns:p14="http://schemas.microsoft.com/office/powerpoint/2010/main" xmlns="" val="10288184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stretch>
            <a:fillRect/>
          </a:stretch>
        </p:blipFill>
        <p:spPr>
          <a:xfrm>
            <a:off x="1043608" y="1700807"/>
            <a:ext cx="6552728" cy="4680521"/>
          </a:xfrm>
          <a:prstGeom prst="rect">
            <a:avLst/>
          </a:prstGeom>
        </p:spPr>
      </p:pic>
      <p:sp>
        <p:nvSpPr>
          <p:cNvPr id="6" name="Rectangle 5"/>
          <p:cNvSpPr/>
          <p:nvPr/>
        </p:nvSpPr>
        <p:spPr>
          <a:xfrm>
            <a:off x="6084168" y="3206274"/>
            <a:ext cx="792088" cy="294734"/>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sz="1200" dirty="0"/>
          </a:p>
        </p:txBody>
      </p:sp>
      <p:sp>
        <p:nvSpPr>
          <p:cNvPr id="7" name="Rectangle 6"/>
          <p:cNvSpPr/>
          <p:nvPr/>
        </p:nvSpPr>
        <p:spPr>
          <a:xfrm rot="10800000" flipV="1">
            <a:off x="5940152" y="4790450"/>
            <a:ext cx="864096" cy="216024"/>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sz="1200" dirty="0"/>
          </a:p>
        </p:txBody>
      </p:sp>
      <p:sp>
        <p:nvSpPr>
          <p:cNvPr id="8" name="Rectangle 7"/>
          <p:cNvSpPr/>
          <p:nvPr/>
        </p:nvSpPr>
        <p:spPr>
          <a:xfrm rot="2266521">
            <a:off x="5842068" y="2579944"/>
            <a:ext cx="845448" cy="266086"/>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sz="1200" dirty="0"/>
          </a:p>
        </p:txBody>
      </p:sp>
      <p:sp>
        <p:nvSpPr>
          <p:cNvPr id="9" name="Rectangle 8"/>
          <p:cNvSpPr/>
          <p:nvPr/>
        </p:nvSpPr>
        <p:spPr>
          <a:xfrm rot="19670120">
            <a:off x="5655815" y="5466094"/>
            <a:ext cx="1087265" cy="291616"/>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sz="1200" dirty="0"/>
          </a:p>
        </p:txBody>
      </p:sp>
      <p:sp>
        <p:nvSpPr>
          <p:cNvPr id="10" name="Rectangle 9"/>
          <p:cNvSpPr/>
          <p:nvPr/>
        </p:nvSpPr>
        <p:spPr>
          <a:xfrm>
            <a:off x="4572000" y="4797152"/>
            <a:ext cx="504056" cy="353338"/>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sz="1100" dirty="0">
              <a:latin typeface="Cambria"/>
              <a:cs typeface="Cambria"/>
            </a:endParaRPr>
          </a:p>
        </p:txBody>
      </p:sp>
      <p:sp>
        <p:nvSpPr>
          <p:cNvPr id="11" name="Rectangle 10"/>
          <p:cNvSpPr/>
          <p:nvPr/>
        </p:nvSpPr>
        <p:spPr>
          <a:xfrm>
            <a:off x="4499992" y="5301208"/>
            <a:ext cx="576064" cy="353338"/>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sz="1100" dirty="0">
              <a:latin typeface="Cambria"/>
              <a:cs typeface="Cambria"/>
            </a:endParaRPr>
          </a:p>
        </p:txBody>
      </p:sp>
      <p:sp>
        <p:nvSpPr>
          <p:cNvPr id="12" name="Up-Down Arrow 11"/>
          <p:cNvSpPr/>
          <p:nvPr/>
        </p:nvSpPr>
        <p:spPr>
          <a:xfrm>
            <a:off x="6948264" y="3494306"/>
            <a:ext cx="432048" cy="1080120"/>
          </a:xfrm>
          <a:prstGeom prst="up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1200" dirty="0"/>
          </a:p>
        </p:txBody>
      </p:sp>
      <p:sp>
        <p:nvSpPr>
          <p:cNvPr id="17" name="Rectangle 16"/>
          <p:cNvSpPr/>
          <p:nvPr/>
        </p:nvSpPr>
        <p:spPr>
          <a:xfrm>
            <a:off x="4932040" y="2780928"/>
            <a:ext cx="504056" cy="28133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18" name="Rectangle 17"/>
          <p:cNvSpPr/>
          <p:nvPr/>
        </p:nvSpPr>
        <p:spPr>
          <a:xfrm>
            <a:off x="4788024" y="2126154"/>
            <a:ext cx="648072" cy="216024"/>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sz="1200" dirty="0"/>
          </a:p>
        </p:txBody>
      </p:sp>
      <p:sp>
        <p:nvSpPr>
          <p:cNvPr id="19" name="Rectangle 18"/>
          <p:cNvSpPr/>
          <p:nvPr/>
        </p:nvSpPr>
        <p:spPr>
          <a:xfrm>
            <a:off x="4283968" y="2126154"/>
            <a:ext cx="504056" cy="222726"/>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20" name="Rectangle 19"/>
          <p:cNvSpPr/>
          <p:nvPr/>
        </p:nvSpPr>
        <p:spPr>
          <a:xfrm>
            <a:off x="3563888" y="2126154"/>
            <a:ext cx="720080" cy="21602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200" dirty="0"/>
          </a:p>
        </p:txBody>
      </p:sp>
      <p:sp>
        <p:nvSpPr>
          <p:cNvPr id="21" name="Rectangle 20"/>
          <p:cNvSpPr/>
          <p:nvPr/>
        </p:nvSpPr>
        <p:spPr>
          <a:xfrm>
            <a:off x="2987824" y="2126154"/>
            <a:ext cx="576064" cy="222726"/>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sz="1200" dirty="0"/>
          </a:p>
        </p:txBody>
      </p:sp>
      <p:sp>
        <p:nvSpPr>
          <p:cNvPr id="22" name="Rectangle 21"/>
          <p:cNvSpPr/>
          <p:nvPr/>
        </p:nvSpPr>
        <p:spPr>
          <a:xfrm>
            <a:off x="2555776" y="2126154"/>
            <a:ext cx="504056" cy="135632"/>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sz="1200" dirty="0"/>
          </a:p>
        </p:txBody>
      </p:sp>
      <p:sp>
        <p:nvSpPr>
          <p:cNvPr id="28" name="Oval 27"/>
          <p:cNvSpPr/>
          <p:nvPr/>
        </p:nvSpPr>
        <p:spPr>
          <a:xfrm>
            <a:off x="2627784" y="5301208"/>
            <a:ext cx="648072" cy="497354"/>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100" dirty="0"/>
          </a:p>
        </p:txBody>
      </p:sp>
      <p:sp>
        <p:nvSpPr>
          <p:cNvPr id="30" name="Rectangle 29"/>
          <p:cNvSpPr/>
          <p:nvPr/>
        </p:nvSpPr>
        <p:spPr>
          <a:xfrm>
            <a:off x="1619672" y="5157192"/>
            <a:ext cx="432048" cy="1001410"/>
          </a:xfrm>
          <a:prstGeom prst="rect">
            <a:avLst/>
          </a:prstGeom>
          <a:solidFill>
            <a:srgbClr val="FFFFFF"/>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1100" dirty="0"/>
          </a:p>
        </p:txBody>
      </p:sp>
      <p:sp>
        <p:nvSpPr>
          <p:cNvPr id="31" name="Rectangle 30"/>
          <p:cNvSpPr/>
          <p:nvPr/>
        </p:nvSpPr>
        <p:spPr>
          <a:xfrm rot="10800000" flipV="1">
            <a:off x="3563888" y="5942578"/>
            <a:ext cx="720080" cy="21602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1200" dirty="0"/>
          </a:p>
        </p:txBody>
      </p:sp>
      <p:sp>
        <p:nvSpPr>
          <p:cNvPr id="29" name="Rectangle 28"/>
          <p:cNvSpPr/>
          <p:nvPr/>
        </p:nvSpPr>
        <p:spPr>
          <a:xfrm>
            <a:off x="2267744" y="2126154"/>
            <a:ext cx="288032" cy="1152128"/>
          </a:xfrm>
          <a:prstGeom prst="rect">
            <a:avLst/>
          </a:prstGeom>
          <a:solidFill>
            <a:srgbClr val="FFFFFF"/>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1200" dirty="0"/>
          </a:p>
        </p:txBody>
      </p:sp>
      <p:sp>
        <p:nvSpPr>
          <p:cNvPr id="32" name="Rectangle 31"/>
          <p:cNvSpPr/>
          <p:nvPr/>
        </p:nvSpPr>
        <p:spPr>
          <a:xfrm rot="10800000" flipV="1">
            <a:off x="4283968" y="5877272"/>
            <a:ext cx="504056" cy="353338"/>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sz="1200" dirty="0">
              <a:latin typeface="Cambria"/>
              <a:cs typeface="Cambria"/>
            </a:endParaRPr>
          </a:p>
        </p:txBody>
      </p:sp>
      <p:sp>
        <p:nvSpPr>
          <p:cNvPr id="34" name="Rectangle 33"/>
          <p:cNvSpPr/>
          <p:nvPr/>
        </p:nvSpPr>
        <p:spPr>
          <a:xfrm rot="11176601" flipV="1">
            <a:off x="4860032" y="5942578"/>
            <a:ext cx="432048" cy="216024"/>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100" dirty="0"/>
          </a:p>
        </p:txBody>
      </p:sp>
      <p:sp>
        <p:nvSpPr>
          <p:cNvPr id="35" name="Rectangle 34"/>
          <p:cNvSpPr/>
          <p:nvPr/>
        </p:nvSpPr>
        <p:spPr>
          <a:xfrm>
            <a:off x="2267744" y="5942578"/>
            <a:ext cx="576064" cy="21602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100" dirty="0"/>
          </a:p>
        </p:txBody>
      </p:sp>
      <p:sp>
        <p:nvSpPr>
          <p:cNvPr id="38" name="Rectangle 37"/>
          <p:cNvSpPr/>
          <p:nvPr/>
        </p:nvSpPr>
        <p:spPr>
          <a:xfrm>
            <a:off x="7380312" y="1334066"/>
            <a:ext cx="360040" cy="19232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39" name="TextBox 38"/>
          <p:cNvSpPr txBox="1"/>
          <p:nvPr/>
        </p:nvSpPr>
        <p:spPr>
          <a:xfrm>
            <a:off x="7740352" y="1262058"/>
            <a:ext cx="642624" cy="307777"/>
          </a:xfrm>
          <a:prstGeom prst="rect">
            <a:avLst/>
          </a:prstGeom>
          <a:noFill/>
        </p:spPr>
        <p:txBody>
          <a:bodyPr wrap="none" rtlCol="0">
            <a:spAutoFit/>
          </a:bodyPr>
          <a:lstStyle/>
          <a:p>
            <a:r>
              <a:rPr lang="en-US" sz="1400" dirty="0" smtClean="0">
                <a:latin typeface="Cambria"/>
                <a:cs typeface="Cambria"/>
              </a:rPr>
              <a:t>40%+</a:t>
            </a:r>
            <a:endParaRPr lang="en-US" sz="1400" dirty="0">
              <a:latin typeface="Cambria"/>
              <a:cs typeface="Cambria"/>
            </a:endParaRPr>
          </a:p>
        </p:txBody>
      </p:sp>
      <p:sp>
        <p:nvSpPr>
          <p:cNvPr id="40" name="Rectangle 39"/>
          <p:cNvSpPr/>
          <p:nvPr/>
        </p:nvSpPr>
        <p:spPr>
          <a:xfrm rot="16200000" flipV="1">
            <a:off x="5076056" y="5582539"/>
            <a:ext cx="504055" cy="216024"/>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41" name="Rectangle 40"/>
          <p:cNvSpPr/>
          <p:nvPr/>
        </p:nvSpPr>
        <p:spPr>
          <a:xfrm flipV="1">
            <a:off x="7380312" y="1694106"/>
            <a:ext cx="360040" cy="144016"/>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2" name="Rectangle 41"/>
          <p:cNvSpPr/>
          <p:nvPr/>
        </p:nvSpPr>
        <p:spPr>
          <a:xfrm rot="5400000">
            <a:off x="7488324" y="1874126"/>
            <a:ext cx="144016" cy="36004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dirty="0"/>
          </a:p>
        </p:txBody>
      </p:sp>
      <p:sp>
        <p:nvSpPr>
          <p:cNvPr id="43" name="TextBox 42"/>
          <p:cNvSpPr txBox="1"/>
          <p:nvPr/>
        </p:nvSpPr>
        <p:spPr>
          <a:xfrm>
            <a:off x="7740352" y="1602353"/>
            <a:ext cx="1236286" cy="307777"/>
          </a:xfrm>
          <a:prstGeom prst="rect">
            <a:avLst/>
          </a:prstGeom>
          <a:noFill/>
        </p:spPr>
        <p:txBody>
          <a:bodyPr wrap="none" rtlCol="0">
            <a:spAutoFit/>
          </a:bodyPr>
          <a:lstStyle/>
          <a:p>
            <a:r>
              <a:rPr lang="en-US" sz="1400" dirty="0" smtClean="0">
                <a:latin typeface="Cambria"/>
                <a:cs typeface="Cambria"/>
              </a:rPr>
              <a:t>30% to &lt;40%</a:t>
            </a:r>
            <a:endParaRPr lang="en-US" sz="1400" dirty="0">
              <a:latin typeface="Cambria"/>
              <a:cs typeface="Cambria"/>
            </a:endParaRPr>
          </a:p>
        </p:txBody>
      </p:sp>
      <p:sp>
        <p:nvSpPr>
          <p:cNvPr id="44" name="TextBox 43"/>
          <p:cNvSpPr txBox="1"/>
          <p:nvPr/>
        </p:nvSpPr>
        <p:spPr>
          <a:xfrm>
            <a:off x="7740352" y="1890385"/>
            <a:ext cx="1275822" cy="307777"/>
          </a:xfrm>
          <a:prstGeom prst="rect">
            <a:avLst/>
          </a:prstGeom>
          <a:noFill/>
        </p:spPr>
        <p:txBody>
          <a:bodyPr wrap="none" rtlCol="0">
            <a:spAutoFit/>
          </a:bodyPr>
          <a:lstStyle/>
          <a:p>
            <a:r>
              <a:rPr lang="en-US" sz="1400" dirty="0" smtClean="0">
                <a:latin typeface="Cambria"/>
                <a:cs typeface="Cambria"/>
              </a:rPr>
              <a:t>20% to &lt; 30%</a:t>
            </a:r>
            <a:endParaRPr lang="en-US" sz="1400" dirty="0">
              <a:latin typeface="Cambria"/>
              <a:cs typeface="Cambria"/>
            </a:endParaRPr>
          </a:p>
        </p:txBody>
      </p:sp>
      <p:sp>
        <p:nvSpPr>
          <p:cNvPr id="45" name="Rectangle 44"/>
          <p:cNvSpPr/>
          <p:nvPr/>
        </p:nvSpPr>
        <p:spPr>
          <a:xfrm rot="10800000" flipV="1">
            <a:off x="3491880" y="4862458"/>
            <a:ext cx="864096"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200" dirty="0">
              <a:solidFill>
                <a:schemeClr val="tx1"/>
              </a:solidFill>
            </a:endParaRPr>
          </a:p>
        </p:txBody>
      </p:sp>
      <p:sp>
        <p:nvSpPr>
          <p:cNvPr id="46" name="Rectangle 45"/>
          <p:cNvSpPr/>
          <p:nvPr/>
        </p:nvSpPr>
        <p:spPr>
          <a:xfrm flipV="1">
            <a:off x="7380312" y="2270170"/>
            <a:ext cx="360040" cy="144016"/>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dirty="0"/>
          </a:p>
        </p:txBody>
      </p:sp>
      <p:sp>
        <p:nvSpPr>
          <p:cNvPr id="47" name="TextBox 46"/>
          <p:cNvSpPr txBox="1"/>
          <p:nvPr/>
        </p:nvSpPr>
        <p:spPr>
          <a:xfrm>
            <a:off x="7740352" y="2178417"/>
            <a:ext cx="1275822" cy="307777"/>
          </a:xfrm>
          <a:prstGeom prst="rect">
            <a:avLst/>
          </a:prstGeom>
          <a:noFill/>
        </p:spPr>
        <p:txBody>
          <a:bodyPr wrap="none" rtlCol="0">
            <a:spAutoFit/>
          </a:bodyPr>
          <a:lstStyle/>
          <a:p>
            <a:r>
              <a:rPr lang="en-US" sz="1400" dirty="0" smtClean="0">
                <a:latin typeface="Cambria"/>
                <a:cs typeface="Cambria"/>
              </a:rPr>
              <a:t>10% to &lt; 20%</a:t>
            </a:r>
            <a:endParaRPr lang="en-US" sz="1400" dirty="0">
              <a:latin typeface="Cambria"/>
              <a:cs typeface="Cambria"/>
            </a:endParaRPr>
          </a:p>
        </p:txBody>
      </p:sp>
      <p:sp>
        <p:nvSpPr>
          <p:cNvPr id="49" name="Rectangle 48"/>
          <p:cNvSpPr/>
          <p:nvPr/>
        </p:nvSpPr>
        <p:spPr>
          <a:xfrm rot="5400000">
            <a:off x="7488324" y="2450190"/>
            <a:ext cx="144016" cy="360040"/>
          </a:xfrm>
          <a:prstGeom prst="rect">
            <a:avLst/>
          </a:prstGeom>
          <a:solidFill>
            <a:schemeClr val="bg1"/>
          </a:solidFill>
          <a:ln>
            <a:solidFill>
              <a:srgbClr val="800000"/>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50" name="TextBox 49"/>
          <p:cNvSpPr txBox="1"/>
          <p:nvPr/>
        </p:nvSpPr>
        <p:spPr>
          <a:xfrm>
            <a:off x="7740352" y="2466449"/>
            <a:ext cx="682160" cy="307777"/>
          </a:xfrm>
          <a:prstGeom prst="rect">
            <a:avLst/>
          </a:prstGeom>
          <a:noFill/>
        </p:spPr>
        <p:txBody>
          <a:bodyPr wrap="none" rtlCol="0">
            <a:spAutoFit/>
          </a:bodyPr>
          <a:lstStyle/>
          <a:p>
            <a:r>
              <a:rPr lang="en-US" sz="1400" dirty="0" smtClean="0">
                <a:latin typeface="Cambria"/>
                <a:cs typeface="Cambria"/>
              </a:rPr>
              <a:t>&lt; 10%</a:t>
            </a:r>
            <a:endParaRPr lang="en-US" sz="1400" dirty="0">
              <a:latin typeface="Cambria"/>
              <a:cs typeface="Cambria"/>
            </a:endParaRPr>
          </a:p>
        </p:txBody>
      </p:sp>
      <p:sp>
        <p:nvSpPr>
          <p:cNvPr id="52" name="Rectangle 51"/>
          <p:cNvSpPr/>
          <p:nvPr/>
        </p:nvSpPr>
        <p:spPr>
          <a:xfrm rot="5400000">
            <a:off x="3491880" y="4142378"/>
            <a:ext cx="144016" cy="432048"/>
          </a:xfrm>
          <a:prstGeom prst="rect">
            <a:avLst/>
          </a:prstGeom>
          <a:solidFill>
            <a:srgbClr val="FFFFFF"/>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p>
        </p:txBody>
      </p:sp>
      <p:sp>
        <p:nvSpPr>
          <p:cNvPr id="53" name="Rectangle 52"/>
          <p:cNvSpPr/>
          <p:nvPr/>
        </p:nvSpPr>
        <p:spPr>
          <a:xfrm>
            <a:off x="3419872" y="4142378"/>
            <a:ext cx="144016" cy="432048"/>
          </a:xfrm>
          <a:prstGeom prst="rect">
            <a:avLst/>
          </a:prstGeom>
          <a:solidFill>
            <a:srgbClr val="FFFFFF"/>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p>
        </p:txBody>
      </p:sp>
      <p:sp>
        <p:nvSpPr>
          <p:cNvPr id="54" name="Rectangle 53"/>
          <p:cNvSpPr/>
          <p:nvPr/>
        </p:nvSpPr>
        <p:spPr>
          <a:xfrm>
            <a:off x="2915816" y="3422298"/>
            <a:ext cx="720080" cy="288032"/>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sz="1200" dirty="0"/>
          </a:p>
        </p:txBody>
      </p:sp>
      <p:sp>
        <p:nvSpPr>
          <p:cNvPr id="55" name="Rectangle 54"/>
          <p:cNvSpPr/>
          <p:nvPr/>
        </p:nvSpPr>
        <p:spPr>
          <a:xfrm>
            <a:off x="4211960" y="3422298"/>
            <a:ext cx="720080" cy="288032"/>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57" name="Oval 56"/>
          <p:cNvSpPr/>
          <p:nvPr/>
        </p:nvSpPr>
        <p:spPr>
          <a:xfrm>
            <a:off x="2627784" y="2636912"/>
            <a:ext cx="648072" cy="497354"/>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58" name="Rectangle 57"/>
          <p:cNvSpPr/>
          <p:nvPr/>
        </p:nvSpPr>
        <p:spPr>
          <a:xfrm>
            <a:off x="2555776" y="3998362"/>
            <a:ext cx="288032" cy="36004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60" name="Straight Arrow Connector 59"/>
          <p:cNvCxnSpPr/>
          <p:nvPr/>
        </p:nvCxnSpPr>
        <p:spPr>
          <a:xfrm flipH="1">
            <a:off x="2695306" y="1766114"/>
            <a:ext cx="292518" cy="98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3" name="TextBox 62"/>
          <p:cNvSpPr txBox="1"/>
          <p:nvPr/>
        </p:nvSpPr>
        <p:spPr>
          <a:xfrm>
            <a:off x="2920303" y="1602353"/>
            <a:ext cx="1003625" cy="307777"/>
          </a:xfrm>
          <a:prstGeom prst="rect">
            <a:avLst/>
          </a:prstGeom>
          <a:noFill/>
        </p:spPr>
        <p:txBody>
          <a:bodyPr wrap="none" rtlCol="0">
            <a:spAutoFit/>
          </a:bodyPr>
          <a:lstStyle/>
          <a:p>
            <a:r>
              <a:rPr lang="en-US" sz="1400" dirty="0" smtClean="0">
                <a:latin typeface="Cambria"/>
                <a:cs typeface="Cambria"/>
              </a:rPr>
              <a:t>Gold Panel</a:t>
            </a:r>
            <a:endParaRPr lang="en-US" sz="1400" dirty="0">
              <a:latin typeface="Cambria"/>
              <a:cs typeface="Cambria"/>
            </a:endParaRPr>
          </a:p>
        </p:txBody>
      </p:sp>
      <p:sp>
        <p:nvSpPr>
          <p:cNvPr id="69" name="Rectangle 68"/>
          <p:cNvSpPr/>
          <p:nvPr/>
        </p:nvSpPr>
        <p:spPr>
          <a:xfrm>
            <a:off x="2195736" y="4587830"/>
            <a:ext cx="504056" cy="641370"/>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sz="1100" dirty="0"/>
          </a:p>
        </p:txBody>
      </p:sp>
      <p:sp>
        <p:nvSpPr>
          <p:cNvPr id="56" name="Rectangle 55"/>
          <p:cNvSpPr/>
          <p:nvPr/>
        </p:nvSpPr>
        <p:spPr>
          <a:xfrm>
            <a:off x="2339752" y="3861049"/>
            <a:ext cx="540061" cy="38934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100" dirty="0"/>
          </a:p>
        </p:txBody>
      </p:sp>
      <p:sp>
        <p:nvSpPr>
          <p:cNvPr id="79" name="Rectangle 78"/>
          <p:cNvSpPr/>
          <p:nvPr/>
        </p:nvSpPr>
        <p:spPr>
          <a:xfrm>
            <a:off x="1547664" y="2774226"/>
            <a:ext cx="648072" cy="230425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0" name="Rectangle 79"/>
          <p:cNvSpPr/>
          <p:nvPr/>
        </p:nvSpPr>
        <p:spPr>
          <a:xfrm rot="16200000">
            <a:off x="3671900" y="2600908"/>
            <a:ext cx="432048" cy="648072"/>
          </a:xfrm>
          <a:prstGeom prst="rect">
            <a:avLst/>
          </a:prstGeom>
          <a:solidFill>
            <a:srgbClr val="FFFFFF"/>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1200" dirty="0"/>
          </a:p>
        </p:txBody>
      </p:sp>
      <p:sp>
        <p:nvSpPr>
          <p:cNvPr id="81" name="Rectangle 80"/>
          <p:cNvSpPr/>
          <p:nvPr/>
        </p:nvSpPr>
        <p:spPr>
          <a:xfrm>
            <a:off x="4499992" y="3998362"/>
            <a:ext cx="432048" cy="720079"/>
          </a:xfrm>
          <a:prstGeom prst="rect">
            <a:avLst/>
          </a:prstGeom>
          <a:solidFill>
            <a:srgbClr val="FFFFFF"/>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1100" dirty="0">
              <a:latin typeface="Cambria"/>
              <a:cs typeface="Cambria"/>
            </a:endParaRPr>
          </a:p>
        </p:txBody>
      </p:sp>
      <p:sp>
        <p:nvSpPr>
          <p:cNvPr id="82" name="Rectangle 81"/>
          <p:cNvSpPr/>
          <p:nvPr/>
        </p:nvSpPr>
        <p:spPr>
          <a:xfrm>
            <a:off x="2843808" y="3926354"/>
            <a:ext cx="432048" cy="792084"/>
          </a:xfrm>
          <a:prstGeom prst="rect">
            <a:avLst/>
          </a:prstGeom>
          <a:solidFill>
            <a:srgbClr val="FFFFFF"/>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1100" dirty="0"/>
          </a:p>
        </p:txBody>
      </p:sp>
      <p:sp>
        <p:nvSpPr>
          <p:cNvPr id="87" name="Hexagon 86"/>
          <p:cNvSpPr/>
          <p:nvPr/>
        </p:nvSpPr>
        <p:spPr>
          <a:xfrm>
            <a:off x="4932040" y="3861048"/>
            <a:ext cx="576064" cy="425346"/>
          </a:xfrm>
          <a:prstGeom prst="hexagon">
            <a:avLst/>
          </a:prstGeom>
          <a:solidFill>
            <a:srgbClr val="FFFFFF"/>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1100" dirty="0"/>
          </a:p>
        </p:txBody>
      </p:sp>
      <p:sp>
        <p:nvSpPr>
          <p:cNvPr id="89" name="Hexagon 88"/>
          <p:cNvSpPr/>
          <p:nvPr/>
        </p:nvSpPr>
        <p:spPr>
          <a:xfrm>
            <a:off x="3923928" y="4221088"/>
            <a:ext cx="576064" cy="497354"/>
          </a:xfrm>
          <a:prstGeom prst="hexagon">
            <a:avLst/>
          </a:prstGeom>
          <a:solidFill>
            <a:srgbClr val="FFFFFF"/>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1100" dirty="0"/>
          </a:p>
        </p:txBody>
      </p:sp>
      <p:cxnSp>
        <p:nvCxnSpPr>
          <p:cNvPr id="91" name="Straight Arrow Connector 90"/>
          <p:cNvCxnSpPr>
            <a:stCxn id="89" idx="0"/>
          </p:cNvCxnSpPr>
          <p:nvPr/>
        </p:nvCxnSpPr>
        <p:spPr>
          <a:xfrm>
            <a:off x="4499992" y="4469765"/>
            <a:ext cx="144016" cy="1046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4" name="Rectangle 93"/>
          <p:cNvSpPr/>
          <p:nvPr/>
        </p:nvSpPr>
        <p:spPr>
          <a:xfrm rot="10800000" flipV="1">
            <a:off x="2915816" y="5877272"/>
            <a:ext cx="576064" cy="36004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sz="1200" dirty="0">
              <a:cs typeface="Cambria"/>
            </a:endParaRPr>
          </a:p>
        </p:txBody>
      </p:sp>
      <p:sp>
        <p:nvSpPr>
          <p:cNvPr id="96" name="Rectangle 95"/>
          <p:cNvSpPr/>
          <p:nvPr/>
        </p:nvSpPr>
        <p:spPr>
          <a:xfrm>
            <a:off x="5652120" y="3566314"/>
            <a:ext cx="1296144" cy="1152128"/>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sz="1200" dirty="0"/>
          </a:p>
        </p:txBody>
      </p:sp>
      <p:sp>
        <p:nvSpPr>
          <p:cNvPr id="72" name="TextBox 71"/>
          <p:cNvSpPr txBox="1"/>
          <p:nvPr/>
        </p:nvSpPr>
        <p:spPr>
          <a:xfrm>
            <a:off x="3779912" y="1622098"/>
            <a:ext cx="380765" cy="261610"/>
          </a:xfrm>
          <a:prstGeom prst="rect">
            <a:avLst/>
          </a:prstGeom>
          <a:noFill/>
        </p:spPr>
        <p:txBody>
          <a:bodyPr wrap="none" rtlCol="0">
            <a:spAutoFit/>
          </a:bodyPr>
          <a:lstStyle/>
          <a:p>
            <a:r>
              <a:rPr lang="en-US" sz="1100" dirty="0" smtClean="0">
                <a:latin typeface="Cambria"/>
                <a:cs typeface="Cambria"/>
              </a:rPr>
              <a:t>1.5</a:t>
            </a:r>
            <a:endParaRPr lang="en-US" sz="1100" dirty="0">
              <a:latin typeface="Cambria"/>
              <a:cs typeface="Cambria"/>
            </a:endParaRPr>
          </a:p>
        </p:txBody>
      </p:sp>
      <p:sp>
        <p:nvSpPr>
          <p:cNvPr id="73" name="Title 1"/>
          <p:cNvSpPr>
            <a:spLocks noGrp="1"/>
          </p:cNvSpPr>
          <p:nvPr>
            <p:ph type="title"/>
          </p:nvPr>
        </p:nvSpPr>
        <p:spPr>
          <a:xfrm>
            <a:off x="251520" y="188640"/>
            <a:ext cx="7787208" cy="706090"/>
          </a:xfrm>
        </p:spPr>
        <p:txBody>
          <a:bodyPr/>
          <a:lstStyle/>
          <a:p>
            <a:r>
              <a:rPr lang="en-US" sz="2800" dirty="0" smtClean="0">
                <a:cs typeface="Cambria"/>
              </a:rPr>
              <a:t>The Chancel – Engagement Heat Map</a:t>
            </a:r>
            <a:endParaRPr lang="en-US" sz="2800" dirty="0"/>
          </a:p>
        </p:txBody>
      </p:sp>
      <p:sp>
        <p:nvSpPr>
          <p:cNvPr id="13" name="TextBox 12"/>
          <p:cNvSpPr txBox="1"/>
          <p:nvPr/>
        </p:nvSpPr>
        <p:spPr>
          <a:xfrm>
            <a:off x="2267744" y="1700808"/>
            <a:ext cx="288032" cy="288032"/>
          </a:xfrm>
          <a:prstGeom prst="rect">
            <a:avLst/>
          </a:prstGeom>
          <a:solidFill>
            <a:srgbClr val="FFFFFF"/>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1200" dirty="0" smtClean="0">
                <a:latin typeface="+mn-lt"/>
              </a:rPr>
              <a:t> </a:t>
            </a:r>
            <a:endParaRPr lang="en-US" sz="1200" dirty="0">
              <a:latin typeface="+mn-lt"/>
            </a:endParaRPr>
          </a:p>
        </p:txBody>
      </p:sp>
      <p:sp>
        <p:nvSpPr>
          <p:cNvPr id="75" name="TextBox 74"/>
          <p:cNvSpPr txBox="1"/>
          <p:nvPr/>
        </p:nvSpPr>
        <p:spPr>
          <a:xfrm>
            <a:off x="5903421" y="3944089"/>
            <a:ext cx="684803" cy="276999"/>
          </a:xfrm>
          <a:prstGeom prst="rect">
            <a:avLst/>
          </a:prstGeom>
          <a:noFill/>
        </p:spPr>
        <p:txBody>
          <a:bodyPr wrap="none" rtlCol="0">
            <a:spAutoFit/>
          </a:bodyPr>
          <a:lstStyle/>
          <a:p>
            <a:r>
              <a:rPr lang="en-US" sz="1200" dirty="0" smtClean="0">
                <a:latin typeface="Cambria"/>
                <a:cs typeface="Cambria"/>
              </a:rPr>
              <a:t>Viewed </a:t>
            </a:r>
            <a:endParaRPr lang="en-US" sz="1200" dirty="0">
              <a:latin typeface="Cambria"/>
              <a:cs typeface="Cambria"/>
            </a:endParaRPr>
          </a:p>
        </p:txBody>
      </p:sp>
      <p:sp>
        <p:nvSpPr>
          <p:cNvPr id="76" name="TextBox 75"/>
          <p:cNvSpPr txBox="1"/>
          <p:nvPr/>
        </p:nvSpPr>
        <p:spPr>
          <a:xfrm>
            <a:off x="5903421" y="4077072"/>
            <a:ext cx="184666" cy="276999"/>
          </a:xfrm>
          <a:prstGeom prst="rect">
            <a:avLst/>
          </a:prstGeom>
          <a:noFill/>
        </p:spPr>
        <p:txBody>
          <a:bodyPr wrap="none" rtlCol="0">
            <a:spAutoFit/>
          </a:bodyPr>
          <a:lstStyle/>
          <a:p>
            <a:r>
              <a:rPr lang="en-US" sz="1200" dirty="0" smtClean="0">
                <a:latin typeface="Cambria"/>
                <a:cs typeface="Cambria"/>
              </a:rPr>
              <a:t>  </a:t>
            </a:r>
            <a:endParaRPr lang="en-US" sz="1200" dirty="0">
              <a:latin typeface="Cambria"/>
              <a:cs typeface="Cambria"/>
            </a:endParaRPr>
          </a:p>
        </p:txBody>
      </p:sp>
      <p:sp>
        <p:nvSpPr>
          <p:cNvPr id="2" name="7-Point Star 1"/>
          <p:cNvSpPr/>
          <p:nvPr/>
        </p:nvSpPr>
        <p:spPr>
          <a:xfrm>
            <a:off x="5508104" y="3068960"/>
            <a:ext cx="288032" cy="216024"/>
          </a:xfrm>
          <a:prstGeom prst="star7">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74" name="7-Point Star 73"/>
          <p:cNvSpPr/>
          <p:nvPr/>
        </p:nvSpPr>
        <p:spPr>
          <a:xfrm>
            <a:off x="5508104" y="5013176"/>
            <a:ext cx="288032" cy="216024"/>
          </a:xfrm>
          <a:prstGeom prst="star7">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77" name="7-Point Star 76"/>
          <p:cNvSpPr/>
          <p:nvPr/>
        </p:nvSpPr>
        <p:spPr>
          <a:xfrm>
            <a:off x="6948264" y="5703639"/>
            <a:ext cx="288032" cy="216024"/>
          </a:xfrm>
          <a:prstGeom prst="star7">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4" name="TextBox 3"/>
          <p:cNvSpPr txBox="1"/>
          <p:nvPr/>
        </p:nvSpPr>
        <p:spPr>
          <a:xfrm>
            <a:off x="7308304" y="5559623"/>
            <a:ext cx="1872208" cy="461665"/>
          </a:xfrm>
          <a:prstGeom prst="rect">
            <a:avLst/>
          </a:prstGeom>
          <a:noFill/>
        </p:spPr>
        <p:txBody>
          <a:bodyPr wrap="square" rtlCol="0">
            <a:spAutoFit/>
          </a:bodyPr>
          <a:lstStyle/>
          <a:p>
            <a:r>
              <a:rPr lang="en-US" sz="1200" dirty="0" smtClean="0">
                <a:latin typeface="+mn-lt"/>
              </a:rPr>
              <a:t>73% entered one of the side Chapel  rooms</a:t>
            </a:r>
            <a:endParaRPr lang="en-US" sz="1200" dirty="0">
              <a:latin typeface="+mn-lt"/>
            </a:endParaRPr>
          </a:p>
        </p:txBody>
      </p:sp>
      <p:sp>
        <p:nvSpPr>
          <p:cNvPr id="14" name="Rectangle 13"/>
          <p:cNvSpPr/>
          <p:nvPr/>
        </p:nvSpPr>
        <p:spPr>
          <a:xfrm>
            <a:off x="5868144" y="4221088"/>
            <a:ext cx="899592" cy="216024"/>
          </a:xfrm>
          <a:prstGeom prst="rect">
            <a:avLst/>
          </a:prstGeom>
          <a:solidFill>
            <a:srgbClr val="FFFFFF"/>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dirty="0" smtClean="0">
                <a:solidFill>
                  <a:schemeClr val="tx1"/>
                </a:solidFill>
                <a:cs typeface="Cambria"/>
              </a:rPr>
              <a:t>Enter </a:t>
            </a:r>
            <a:endParaRPr lang="en-US" sz="1200" dirty="0">
              <a:solidFill>
                <a:schemeClr val="tx1"/>
              </a:solidFill>
            </a:endParaRPr>
          </a:p>
        </p:txBody>
      </p:sp>
      <p:sp>
        <p:nvSpPr>
          <p:cNvPr id="3" name="Slide Number Placeholder 2"/>
          <p:cNvSpPr>
            <a:spLocks noGrp="1"/>
          </p:cNvSpPr>
          <p:nvPr>
            <p:ph type="sldNum" sz="quarter" idx="12"/>
          </p:nvPr>
        </p:nvSpPr>
        <p:spPr/>
        <p:txBody>
          <a:bodyPr/>
          <a:lstStyle/>
          <a:p>
            <a:fld id="{A2C3D9FB-F381-4BEC-BB28-1B1202CBF0E2}" type="slidenum">
              <a:rPr lang="fr-FR" smtClean="0"/>
              <a:pPr/>
              <a:t>24</a:t>
            </a:fld>
            <a:endParaRPr lang="fr-FR" dirty="0"/>
          </a:p>
        </p:txBody>
      </p:sp>
      <p:sp>
        <p:nvSpPr>
          <p:cNvPr id="65" name="TextBox 64"/>
          <p:cNvSpPr txBox="1"/>
          <p:nvPr/>
        </p:nvSpPr>
        <p:spPr>
          <a:xfrm>
            <a:off x="5652120" y="3481844"/>
            <a:ext cx="1204551" cy="523220"/>
          </a:xfrm>
          <a:prstGeom prst="rect">
            <a:avLst/>
          </a:prstGeom>
          <a:noFill/>
        </p:spPr>
        <p:txBody>
          <a:bodyPr wrap="none" rtlCol="0">
            <a:spAutoFit/>
          </a:bodyPr>
          <a:lstStyle/>
          <a:p>
            <a:pPr algn="ctr"/>
            <a:r>
              <a:rPr lang="en-US" sz="1400" dirty="0" smtClean="0">
                <a:latin typeface="+mn-lt"/>
              </a:rPr>
              <a:t>Santa Chiara</a:t>
            </a:r>
          </a:p>
          <a:p>
            <a:pPr algn="ctr"/>
            <a:r>
              <a:rPr lang="en-US" sz="1400" dirty="0" smtClean="0">
                <a:latin typeface="+mn-lt"/>
              </a:rPr>
              <a:t> Chapel </a:t>
            </a:r>
            <a:endParaRPr lang="en-US" sz="1400" dirty="0">
              <a:latin typeface="+mn-lt"/>
            </a:endParaRPr>
          </a:p>
        </p:txBody>
      </p:sp>
    </p:spTree>
    <p:extLst>
      <p:ext uri="{BB962C8B-B14F-4D97-AF65-F5344CB8AC3E}">
        <p14:creationId xmlns:p14="http://schemas.microsoft.com/office/powerpoint/2010/main" xmlns="" val="38349653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The Chancel: Dwell Time And Items Engaged</a:t>
            </a:r>
            <a:endParaRPr lang="en-US" sz="2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2863459070"/>
              </p:ext>
            </p:extLst>
          </p:nvPr>
        </p:nvGraphicFramePr>
        <p:xfrm>
          <a:off x="827584" y="1988840"/>
          <a:ext cx="7560840" cy="402270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1619673" y="6054387"/>
            <a:ext cx="6840760" cy="1015663"/>
          </a:xfrm>
          <a:prstGeom prst="rect">
            <a:avLst/>
          </a:prstGeom>
          <a:noFill/>
        </p:spPr>
        <p:txBody>
          <a:bodyPr wrap="square" rtlCol="0">
            <a:spAutoFit/>
          </a:bodyPr>
          <a:lstStyle/>
          <a:p>
            <a:r>
              <a:rPr lang="en-US" sz="1200" dirty="0" smtClean="0">
                <a:latin typeface="+mn-lt"/>
              </a:rPr>
              <a:t>*Percentage of gallery items engaged was based on the average (9.2) items divided by the number of gallery objects (34). </a:t>
            </a:r>
          </a:p>
          <a:p>
            <a:r>
              <a:rPr lang="en-US" sz="1200" dirty="0" smtClean="0">
                <a:latin typeface="+mn-lt"/>
              </a:rPr>
              <a:t>Please </a:t>
            </a:r>
            <a:r>
              <a:rPr lang="en-US" sz="1200" dirty="0">
                <a:latin typeface="+mn-lt"/>
              </a:rPr>
              <a:t>Note: high and low dwell time ranges represent the range of time spent/items in the gallery (i.e. one standard deviation from the average dwell time).</a:t>
            </a:r>
          </a:p>
          <a:p>
            <a:r>
              <a:rPr lang="en-US" sz="1200" dirty="0" smtClean="0">
                <a:latin typeface="+mn-lt"/>
              </a:rPr>
              <a:t>   </a:t>
            </a:r>
            <a:endParaRPr lang="en-US" sz="1200" dirty="0">
              <a:latin typeface="+mn-lt"/>
            </a:endParaRPr>
          </a:p>
        </p:txBody>
      </p:sp>
      <p:sp>
        <p:nvSpPr>
          <p:cNvPr id="9" name="Content Placeholder 2"/>
          <p:cNvSpPr txBox="1">
            <a:spLocks/>
          </p:cNvSpPr>
          <p:nvPr/>
        </p:nvSpPr>
        <p:spPr bwMode="auto">
          <a:xfrm>
            <a:off x="107504" y="1052736"/>
            <a:ext cx="8640960" cy="6480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3"/>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4"/>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1800" dirty="0" smtClean="0"/>
              <a:t>The Chancel display average dwell time was 3.2 minutes and the average number of items engaged with was 9.2 (or 27% of all gallery items*).  </a:t>
            </a:r>
            <a:endParaRPr lang="en-US" sz="1800" dirty="0"/>
          </a:p>
        </p:txBody>
      </p:sp>
      <p:sp>
        <p:nvSpPr>
          <p:cNvPr id="3" name="Slide Number Placeholder 2"/>
          <p:cNvSpPr>
            <a:spLocks noGrp="1"/>
          </p:cNvSpPr>
          <p:nvPr>
            <p:ph type="sldNum" sz="quarter" idx="12"/>
          </p:nvPr>
        </p:nvSpPr>
        <p:spPr/>
        <p:txBody>
          <a:bodyPr/>
          <a:lstStyle/>
          <a:p>
            <a:fld id="{A2C3D9FB-F381-4BEC-BB28-1B1202CBF0E2}" type="slidenum">
              <a:rPr lang="fr-FR" smtClean="0"/>
              <a:pPr/>
              <a:t>25</a:t>
            </a:fld>
            <a:endParaRPr lang="fr-FR" dirty="0"/>
          </a:p>
        </p:txBody>
      </p:sp>
    </p:spTree>
    <p:extLst>
      <p:ext uri="{BB962C8B-B14F-4D97-AF65-F5344CB8AC3E}">
        <p14:creationId xmlns:p14="http://schemas.microsoft.com/office/powerpoint/2010/main" xmlns="" val="18339155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stretch>
            <a:fillRect/>
          </a:stretch>
        </p:blipFill>
        <p:spPr>
          <a:xfrm>
            <a:off x="683568" y="1556792"/>
            <a:ext cx="6277404" cy="4104456"/>
          </a:xfrm>
          <a:prstGeom prst="rect">
            <a:avLst/>
          </a:prstGeom>
        </p:spPr>
      </p:pic>
      <p:sp>
        <p:nvSpPr>
          <p:cNvPr id="6" name="Rectangle 5"/>
          <p:cNvSpPr/>
          <p:nvPr/>
        </p:nvSpPr>
        <p:spPr>
          <a:xfrm>
            <a:off x="1835696" y="2348880"/>
            <a:ext cx="576064" cy="9361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41%</a:t>
            </a:r>
            <a:endParaRPr lang="en-US" sz="1200" dirty="0"/>
          </a:p>
        </p:txBody>
      </p:sp>
      <p:sp>
        <p:nvSpPr>
          <p:cNvPr id="7" name="Rectangle 6"/>
          <p:cNvSpPr/>
          <p:nvPr/>
        </p:nvSpPr>
        <p:spPr>
          <a:xfrm>
            <a:off x="3203848" y="2348880"/>
            <a:ext cx="576064" cy="10801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50%</a:t>
            </a:r>
            <a:endParaRPr lang="en-US" sz="1200" dirty="0"/>
          </a:p>
        </p:txBody>
      </p:sp>
      <p:sp>
        <p:nvSpPr>
          <p:cNvPr id="8" name="Rectangle 7"/>
          <p:cNvSpPr/>
          <p:nvPr/>
        </p:nvSpPr>
        <p:spPr>
          <a:xfrm>
            <a:off x="683568" y="2132856"/>
            <a:ext cx="504056" cy="5040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11%</a:t>
            </a:r>
            <a:endParaRPr lang="en-US" sz="1200" dirty="0"/>
          </a:p>
        </p:txBody>
      </p:sp>
      <p:sp>
        <p:nvSpPr>
          <p:cNvPr id="9" name="Rectangle 8"/>
          <p:cNvSpPr/>
          <p:nvPr/>
        </p:nvSpPr>
        <p:spPr>
          <a:xfrm>
            <a:off x="683568" y="2780928"/>
            <a:ext cx="504056" cy="5040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27%</a:t>
            </a:r>
            <a:endParaRPr lang="en-US" sz="1200" dirty="0"/>
          </a:p>
        </p:txBody>
      </p:sp>
      <p:sp>
        <p:nvSpPr>
          <p:cNvPr id="10" name="Rectangle 9"/>
          <p:cNvSpPr/>
          <p:nvPr/>
        </p:nvSpPr>
        <p:spPr>
          <a:xfrm>
            <a:off x="1115616" y="1844824"/>
            <a:ext cx="792088" cy="2880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18%</a:t>
            </a:r>
            <a:endParaRPr lang="en-US" sz="1200" dirty="0"/>
          </a:p>
        </p:txBody>
      </p:sp>
      <p:sp>
        <p:nvSpPr>
          <p:cNvPr id="11" name="Rectangle 10"/>
          <p:cNvSpPr/>
          <p:nvPr/>
        </p:nvSpPr>
        <p:spPr>
          <a:xfrm>
            <a:off x="1907704" y="1556792"/>
            <a:ext cx="576064" cy="5760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12%</a:t>
            </a:r>
            <a:endParaRPr lang="en-US" sz="1200" dirty="0"/>
          </a:p>
        </p:txBody>
      </p:sp>
      <p:sp>
        <p:nvSpPr>
          <p:cNvPr id="12" name="Rectangle 11"/>
          <p:cNvSpPr/>
          <p:nvPr/>
        </p:nvSpPr>
        <p:spPr>
          <a:xfrm>
            <a:off x="2411760" y="1556792"/>
            <a:ext cx="504056" cy="5760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17%</a:t>
            </a:r>
            <a:endParaRPr lang="en-US" sz="1200" dirty="0"/>
          </a:p>
        </p:txBody>
      </p:sp>
      <p:sp>
        <p:nvSpPr>
          <p:cNvPr id="13" name="Rectangle 12"/>
          <p:cNvSpPr/>
          <p:nvPr/>
        </p:nvSpPr>
        <p:spPr>
          <a:xfrm>
            <a:off x="3635896" y="1556792"/>
            <a:ext cx="504056" cy="5760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10%</a:t>
            </a:r>
            <a:endParaRPr lang="en-US" sz="1200" dirty="0"/>
          </a:p>
        </p:txBody>
      </p:sp>
      <p:sp>
        <p:nvSpPr>
          <p:cNvPr id="14" name="Rectangle 13"/>
          <p:cNvSpPr/>
          <p:nvPr/>
        </p:nvSpPr>
        <p:spPr>
          <a:xfrm>
            <a:off x="2987824" y="1556792"/>
            <a:ext cx="504056" cy="5760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14%</a:t>
            </a:r>
            <a:endParaRPr lang="en-US" sz="1200" dirty="0"/>
          </a:p>
        </p:txBody>
      </p:sp>
      <p:sp>
        <p:nvSpPr>
          <p:cNvPr id="15" name="Rectangle 14"/>
          <p:cNvSpPr/>
          <p:nvPr/>
        </p:nvSpPr>
        <p:spPr>
          <a:xfrm>
            <a:off x="2555776" y="2492896"/>
            <a:ext cx="504056" cy="792084"/>
          </a:xfrm>
          <a:prstGeom prst="rect">
            <a:avLst/>
          </a:prstGeom>
          <a:solidFill>
            <a:schemeClr val="bg1"/>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100" dirty="0" smtClean="0"/>
              <a:t>8%</a:t>
            </a:r>
            <a:endParaRPr lang="en-US" sz="1100" dirty="0"/>
          </a:p>
        </p:txBody>
      </p:sp>
      <p:sp>
        <p:nvSpPr>
          <p:cNvPr id="16" name="Hexagon 15"/>
          <p:cNvSpPr/>
          <p:nvPr/>
        </p:nvSpPr>
        <p:spPr>
          <a:xfrm>
            <a:off x="2411760" y="3212976"/>
            <a:ext cx="576064" cy="432048"/>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t>9%</a:t>
            </a:r>
            <a:endParaRPr lang="en-US" sz="1100" dirty="0"/>
          </a:p>
        </p:txBody>
      </p:sp>
      <p:sp>
        <p:nvSpPr>
          <p:cNvPr id="17" name="Rectangle 16"/>
          <p:cNvSpPr/>
          <p:nvPr/>
        </p:nvSpPr>
        <p:spPr>
          <a:xfrm>
            <a:off x="2555776" y="3933056"/>
            <a:ext cx="432048" cy="792084"/>
          </a:xfrm>
          <a:prstGeom prst="rect">
            <a:avLst/>
          </a:prstGeom>
          <a:solidFill>
            <a:schemeClr val="bg1"/>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100" dirty="0" smtClean="0"/>
              <a:t>6%</a:t>
            </a:r>
            <a:endParaRPr lang="en-US" sz="1100" dirty="0"/>
          </a:p>
        </p:txBody>
      </p:sp>
      <p:sp>
        <p:nvSpPr>
          <p:cNvPr id="18" name="Hexagon 17"/>
          <p:cNvSpPr/>
          <p:nvPr/>
        </p:nvSpPr>
        <p:spPr>
          <a:xfrm>
            <a:off x="2411760" y="4653136"/>
            <a:ext cx="648072" cy="432048"/>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t>5%</a:t>
            </a:r>
            <a:endParaRPr lang="en-US" sz="1100" dirty="0"/>
          </a:p>
        </p:txBody>
      </p:sp>
      <p:sp>
        <p:nvSpPr>
          <p:cNvPr id="19" name="Rectangle 18"/>
          <p:cNvSpPr/>
          <p:nvPr/>
        </p:nvSpPr>
        <p:spPr>
          <a:xfrm>
            <a:off x="1835696" y="4005064"/>
            <a:ext cx="576064" cy="9361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41%</a:t>
            </a:r>
            <a:endParaRPr lang="en-US" sz="1200" dirty="0"/>
          </a:p>
        </p:txBody>
      </p:sp>
      <p:sp>
        <p:nvSpPr>
          <p:cNvPr id="20" name="Rectangle 19"/>
          <p:cNvSpPr/>
          <p:nvPr/>
        </p:nvSpPr>
        <p:spPr>
          <a:xfrm>
            <a:off x="3203848" y="3861048"/>
            <a:ext cx="576064" cy="10801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43%</a:t>
            </a:r>
            <a:endParaRPr lang="en-US" sz="1200" dirty="0"/>
          </a:p>
        </p:txBody>
      </p:sp>
      <p:sp>
        <p:nvSpPr>
          <p:cNvPr id="21" name="Rectangle 20"/>
          <p:cNvSpPr/>
          <p:nvPr/>
        </p:nvSpPr>
        <p:spPr>
          <a:xfrm>
            <a:off x="4139952" y="3501008"/>
            <a:ext cx="648072" cy="36004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39%</a:t>
            </a:r>
            <a:endParaRPr lang="en-US" sz="1200" dirty="0"/>
          </a:p>
        </p:txBody>
      </p:sp>
      <p:sp>
        <p:nvSpPr>
          <p:cNvPr id="22" name="Oval 21"/>
          <p:cNvSpPr/>
          <p:nvPr/>
        </p:nvSpPr>
        <p:spPr>
          <a:xfrm>
            <a:off x="4716016" y="2204864"/>
            <a:ext cx="720080" cy="50405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200" dirty="0" smtClean="0"/>
              <a:t>16%</a:t>
            </a:r>
            <a:endParaRPr lang="en-US" sz="1200" dirty="0"/>
          </a:p>
        </p:txBody>
      </p:sp>
      <p:sp>
        <p:nvSpPr>
          <p:cNvPr id="23" name="Oval 22"/>
          <p:cNvSpPr/>
          <p:nvPr/>
        </p:nvSpPr>
        <p:spPr>
          <a:xfrm>
            <a:off x="4355976" y="2708920"/>
            <a:ext cx="720080" cy="50405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200" dirty="0" smtClean="0"/>
              <a:t>31%</a:t>
            </a:r>
            <a:endParaRPr lang="en-US" sz="1200" dirty="0"/>
          </a:p>
        </p:txBody>
      </p:sp>
      <p:sp>
        <p:nvSpPr>
          <p:cNvPr id="25" name="Oval 24"/>
          <p:cNvSpPr/>
          <p:nvPr/>
        </p:nvSpPr>
        <p:spPr>
          <a:xfrm>
            <a:off x="3995936" y="5085184"/>
            <a:ext cx="1584176" cy="50405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smtClean="0"/>
              <a:t>12%</a:t>
            </a:r>
            <a:endParaRPr lang="en-US" sz="1400" dirty="0"/>
          </a:p>
        </p:txBody>
      </p:sp>
      <p:sp>
        <p:nvSpPr>
          <p:cNvPr id="28" name="Rectangle 27"/>
          <p:cNvSpPr/>
          <p:nvPr/>
        </p:nvSpPr>
        <p:spPr>
          <a:xfrm>
            <a:off x="2483768" y="5301208"/>
            <a:ext cx="504056" cy="5760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15%</a:t>
            </a:r>
            <a:endParaRPr lang="en-US" sz="1200" dirty="0"/>
          </a:p>
        </p:txBody>
      </p:sp>
      <p:sp>
        <p:nvSpPr>
          <p:cNvPr id="29" name="Rectangle 28"/>
          <p:cNvSpPr/>
          <p:nvPr/>
        </p:nvSpPr>
        <p:spPr>
          <a:xfrm>
            <a:off x="3059832" y="5301208"/>
            <a:ext cx="504056" cy="5760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12%</a:t>
            </a:r>
            <a:endParaRPr lang="en-US" sz="1200" dirty="0"/>
          </a:p>
        </p:txBody>
      </p:sp>
      <p:sp>
        <p:nvSpPr>
          <p:cNvPr id="30" name="Rectangle 29"/>
          <p:cNvSpPr/>
          <p:nvPr/>
        </p:nvSpPr>
        <p:spPr>
          <a:xfrm>
            <a:off x="1187624" y="5229200"/>
            <a:ext cx="792088"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26%</a:t>
            </a:r>
            <a:endParaRPr lang="en-US" sz="1200" dirty="0"/>
          </a:p>
        </p:txBody>
      </p:sp>
      <p:sp>
        <p:nvSpPr>
          <p:cNvPr id="31" name="Rectangle 30"/>
          <p:cNvSpPr/>
          <p:nvPr/>
        </p:nvSpPr>
        <p:spPr>
          <a:xfrm>
            <a:off x="611560" y="4077072"/>
            <a:ext cx="504056" cy="5040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17%</a:t>
            </a:r>
            <a:endParaRPr lang="en-US" sz="1200" dirty="0"/>
          </a:p>
        </p:txBody>
      </p:sp>
      <p:sp>
        <p:nvSpPr>
          <p:cNvPr id="32" name="Rectangle 31"/>
          <p:cNvSpPr/>
          <p:nvPr/>
        </p:nvSpPr>
        <p:spPr>
          <a:xfrm>
            <a:off x="611560" y="4725144"/>
            <a:ext cx="504056" cy="5040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15%</a:t>
            </a:r>
            <a:endParaRPr lang="en-US" sz="1200" dirty="0"/>
          </a:p>
        </p:txBody>
      </p:sp>
      <p:sp>
        <p:nvSpPr>
          <p:cNvPr id="33" name="Oval 32"/>
          <p:cNvSpPr/>
          <p:nvPr/>
        </p:nvSpPr>
        <p:spPr>
          <a:xfrm>
            <a:off x="4644008" y="3933056"/>
            <a:ext cx="648072" cy="43204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100" dirty="0" smtClean="0"/>
              <a:t>26%</a:t>
            </a:r>
            <a:endParaRPr lang="en-US" sz="1100" dirty="0"/>
          </a:p>
        </p:txBody>
      </p:sp>
      <p:sp>
        <p:nvSpPr>
          <p:cNvPr id="34" name="Oval 33"/>
          <p:cNvSpPr/>
          <p:nvPr/>
        </p:nvSpPr>
        <p:spPr>
          <a:xfrm>
            <a:off x="4499992" y="4509120"/>
            <a:ext cx="648072" cy="43204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100" dirty="0" smtClean="0"/>
              <a:t>19%</a:t>
            </a:r>
            <a:endParaRPr lang="en-US" sz="1100" dirty="0"/>
          </a:p>
        </p:txBody>
      </p:sp>
      <p:sp>
        <p:nvSpPr>
          <p:cNvPr id="36" name="Rectangle 35"/>
          <p:cNvSpPr/>
          <p:nvPr/>
        </p:nvSpPr>
        <p:spPr>
          <a:xfrm>
            <a:off x="5364088" y="2420888"/>
            <a:ext cx="216024" cy="50405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7" name="Rectangle 36"/>
          <p:cNvSpPr/>
          <p:nvPr/>
        </p:nvSpPr>
        <p:spPr>
          <a:xfrm>
            <a:off x="4860032" y="3068960"/>
            <a:ext cx="648072" cy="50405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 name="Rectangle 37"/>
          <p:cNvSpPr/>
          <p:nvPr/>
        </p:nvSpPr>
        <p:spPr>
          <a:xfrm>
            <a:off x="5220072" y="3861048"/>
            <a:ext cx="648072" cy="108012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1" name="Right Arrow 40"/>
          <p:cNvSpPr/>
          <p:nvPr/>
        </p:nvSpPr>
        <p:spPr>
          <a:xfrm>
            <a:off x="6300192" y="3356992"/>
            <a:ext cx="1296144" cy="648072"/>
          </a:xfrm>
          <a:prstGeom prst="rightArrow">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latin typeface="Cambria"/>
                <a:cs typeface="Cambria"/>
              </a:rPr>
              <a:t>34%</a:t>
            </a:r>
            <a:endParaRPr lang="en-US" sz="1200" dirty="0">
              <a:latin typeface="Cambria"/>
              <a:cs typeface="Cambria"/>
            </a:endParaRPr>
          </a:p>
        </p:txBody>
      </p:sp>
      <p:sp>
        <p:nvSpPr>
          <p:cNvPr id="42" name="Rectangle 41"/>
          <p:cNvSpPr/>
          <p:nvPr/>
        </p:nvSpPr>
        <p:spPr>
          <a:xfrm>
            <a:off x="6516216" y="1844824"/>
            <a:ext cx="288032" cy="115212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2000" dirty="0"/>
          </a:p>
        </p:txBody>
      </p:sp>
      <p:sp>
        <p:nvSpPr>
          <p:cNvPr id="43" name="Rectangle 42"/>
          <p:cNvSpPr/>
          <p:nvPr/>
        </p:nvSpPr>
        <p:spPr>
          <a:xfrm>
            <a:off x="6228184" y="4005064"/>
            <a:ext cx="216024" cy="129614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100" dirty="0"/>
          </a:p>
        </p:txBody>
      </p:sp>
      <p:sp>
        <p:nvSpPr>
          <p:cNvPr id="44" name="Rectangle 43"/>
          <p:cNvSpPr/>
          <p:nvPr/>
        </p:nvSpPr>
        <p:spPr>
          <a:xfrm>
            <a:off x="6012160" y="3068960"/>
            <a:ext cx="648072" cy="43204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5" name="Rectangle 44"/>
          <p:cNvSpPr/>
          <p:nvPr/>
        </p:nvSpPr>
        <p:spPr>
          <a:xfrm>
            <a:off x="6444208" y="3933056"/>
            <a:ext cx="360040" cy="50405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6" name="Rectangle 45"/>
          <p:cNvSpPr/>
          <p:nvPr/>
        </p:nvSpPr>
        <p:spPr>
          <a:xfrm>
            <a:off x="5868144" y="2420888"/>
            <a:ext cx="648072" cy="50405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7" name="TextBox 46"/>
          <p:cNvSpPr txBox="1"/>
          <p:nvPr/>
        </p:nvSpPr>
        <p:spPr>
          <a:xfrm>
            <a:off x="7477461" y="3284984"/>
            <a:ext cx="1390124" cy="369332"/>
          </a:xfrm>
          <a:prstGeom prst="rect">
            <a:avLst/>
          </a:prstGeom>
          <a:noFill/>
        </p:spPr>
        <p:txBody>
          <a:bodyPr wrap="none" rtlCol="0">
            <a:spAutoFit/>
          </a:bodyPr>
          <a:lstStyle/>
          <a:p>
            <a:pPr algn="ctr"/>
            <a:r>
              <a:rPr lang="en-US" dirty="0" smtClean="0">
                <a:latin typeface="Cambria"/>
                <a:cs typeface="Cambria"/>
              </a:rPr>
              <a:t>The Chancel</a:t>
            </a:r>
            <a:endParaRPr lang="en-US" dirty="0">
              <a:latin typeface="Cambria"/>
              <a:cs typeface="Cambria"/>
            </a:endParaRPr>
          </a:p>
        </p:txBody>
      </p:sp>
      <p:sp>
        <p:nvSpPr>
          <p:cNvPr id="48" name="Rectangle 47"/>
          <p:cNvSpPr/>
          <p:nvPr/>
        </p:nvSpPr>
        <p:spPr>
          <a:xfrm>
            <a:off x="4283968" y="1772816"/>
            <a:ext cx="936104"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18%</a:t>
            </a:r>
            <a:endParaRPr lang="en-US" sz="1200" dirty="0"/>
          </a:p>
        </p:txBody>
      </p:sp>
      <p:sp>
        <p:nvSpPr>
          <p:cNvPr id="49" name="Rectangle 48"/>
          <p:cNvSpPr/>
          <p:nvPr/>
        </p:nvSpPr>
        <p:spPr>
          <a:xfrm>
            <a:off x="5292080" y="1988840"/>
            <a:ext cx="360040" cy="50405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0" name="Title 1"/>
          <p:cNvSpPr>
            <a:spLocks noGrp="1"/>
          </p:cNvSpPr>
          <p:nvPr>
            <p:ph type="title"/>
          </p:nvPr>
        </p:nvSpPr>
        <p:spPr>
          <a:xfrm>
            <a:off x="251520" y="188640"/>
            <a:ext cx="7787208" cy="706090"/>
          </a:xfrm>
        </p:spPr>
        <p:txBody>
          <a:bodyPr/>
          <a:lstStyle/>
          <a:p>
            <a:r>
              <a:rPr lang="en-US" sz="2800" dirty="0"/>
              <a:t>Comparison - Room 50B: Inside the </a:t>
            </a:r>
            <a:r>
              <a:rPr lang="en-US" sz="2800" dirty="0" smtClean="0"/>
              <a:t>Church (Sculpted Altarpieces &amp; Saints)</a:t>
            </a:r>
            <a:endParaRPr lang="en-US" sz="2800" dirty="0"/>
          </a:p>
        </p:txBody>
      </p:sp>
      <p:sp>
        <p:nvSpPr>
          <p:cNvPr id="51" name="Rectangle 50"/>
          <p:cNvSpPr/>
          <p:nvPr/>
        </p:nvSpPr>
        <p:spPr>
          <a:xfrm>
            <a:off x="5652120" y="1916832"/>
            <a:ext cx="576064" cy="3456384"/>
          </a:xfrm>
          <a:prstGeom prst="rect">
            <a:avLst/>
          </a:prstGeom>
          <a:solidFill>
            <a:srgbClr val="000000">
              <a:alpha val="15000"/>
            </a:srgbClr>
          </a:solidFill>
          <a:ln>
            <a:no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p>
        </p:txBody>
      </p:sp>
      <p:sp>
        <p:nvSpPr>
          <p:cNvPr id="52" name="Rectangle 51"/>
          <p:cNvSpPr/>
          <p:nvPr/>
        </p:nvSpPr>
        <p:spPr>
          <a:xfrm>
            <a:off x="7358340" y="1046034"/>
            <a:ext cx="360040" cy="14401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3" name="TextBox 52"/>
          <p:cNvSpPr txBox="1"/>
          <p:nvPr/>
        </p:nvSpPr>
        <p:spPr>
          <a:xfrm>
            <a:off x="7718380" y="954281"/>
            <a:ext cx="1390124" cy="307777"/>
          </a:xfrm>
          <a:prstGeom prst="rect">
            <a:avLst/>
          </a:prstGeom>
          <a:noFill/>
        </p:spPr>
        <p:txBody>
          <a:bodyPr wrap="none" rtlCol="0">
            <a:spAutoFit/>
          </a:bodyPr>
          <a:lstStyle/>
          <a:p>
            <a:r>
              <a:rPr lang="en-US" sz="1400" dirty="0" smtClean="0">
                <a:latin typeface="Cambria"/>
                <a:cs typeface="Cambria"/>
              </a:rPr>
              <a:t>Statue/Ceramic</a:t>
            </a:r>
            <a:endParaRPr lang="en-US" sz="1400" dirty="0">
              <a:latin typeface="Cambria"/>
              <a:cs typeface="Cambria"/>
            </a:endParaRPr>
          </a:p>
        </p:txBody>
      </p:sp>
      <p:sp>
        <p:nvSpPr>
          <p:cNvPr id="56" name="Rectangle 55"/>
          <p:cNvSpPr/>
          <p:nvPr/>
        </p:nvSpPr>
        <p:spPr>
          <a:xfrm flipV="1">
            <a:off x="7380312" y="1360513"/>
            <a:ext cx="360040" cy="1440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TextBox 57"/>
          <p:cNvSpPr txBox="1"/>
          <p:nvPr/>
        </p:nvSpPr>
        <p:spPr>
          <a:xfrm>
            <a:off x="7740352" y="1268760"/>
            <a:ext cx="684803" cy="307777"/>
          </a:xfrm>
          <a:prstGeom prst="rect">
            <a:avLst/>
          </a:prstGeom>
          <a:noFill/>
        </p:spPr>
        <p:txBody>
          <a:bodyPr wrap="none" rtlCol="0">
            <a:spAutoFit/>
          </a:bodyPr>
          <a:lstStyle/>
          <a:p>
            <a:r>
              <a:rPr lang="en-US" sz="1400" dirty="0" smtClean="0">
                <a:latin typeface="Cambria"/>
                <a:cs typeface="Cambria"/>
              </a:rPr>
              <a:t>Object</a:t>
            </a:r>
            <a:endParaRPr lang="en-US" sz="1400" dirty="0">
              <a:latin typeface="Cambria"/>
              <a:cs typeface="Cambria"/>
            </a:endParaRPr>
          </a:p>
        </p:txBody>
      </p:sp>
      <p:sp>
        <p:nvSpPr>
          <p:cNvPr id="62" name="Rectangle 61"/>
          <p:cNvSpPr/>
          <p:nvPr/>
        </p:nvSpPr>
        <p:spPr>
          <a:xfrm rot="5400000">
            <a:off x="7488324" y="1612541"/>
            <a:ext cx="144016" cy="360040"/>
          </a:xfrm>
          <a:prstGeom prst="rect">
            <a:avLst/>
          </a:prstGeom>
          <a:solidFill>
            <a:schemeClr val="bg1"/>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63" name="TextBox 62"/>
          <p:cNvSpPr txBox="1"/>
          <p:nvPr/>
        </p:nvSpPr>
        <p:spPr>
          <a:xfrm>
            <a:off x="7740352" y="1628800"/>
            <a:ext cx="660420" cy="307777"/>
          </a:xfrm>
          <a:prstGeom prst="rect">
            <a:avLst/>
          </a:prstGeom>
          <a:noFill/>
        </p:spPr>
        <p:txBody>
          <a:bodyPr wrap="none" rtlCol="0">
            <a:spAutoFit/>
          </a:bodyPr>
          <a:lstStyle/>
          <a:p>
            <a:r>
              <a:rPr lang="en-US" sz="1400" dirty="0" smtClean="0">
                <a:latin typeface="Cambria"/>
                <a:cs typeface="Cambria"/>
              </a:rPr>
              <a:t>Bench</a:t>
            </a:r>
            <a:endParaRPr lang="en-US" sz="1400" dirty="0">
              <a:latin typeface="Cambria"/>
              <a:cs typeface="Cambria"/>
            </a:endParaRPr>
          </a:p>
        </p:txBody>
      </p:sp>
      <p:sp>
        <p:nvSpPr>
          <p:cNvPr id="66" name="Hexagon 65"/>
          <p:cNvSpPr/>
          <p:nvPr/>
        </p:nvSpPr>
        <p:spPr>
          <a:xfrm>
            <a:off x="7452320" y="2008585"/>
            <a:ext cx="288032" cy="216024"/>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67" name="TextBox 66"/>
          <p:cNvSpPr txBox="1"/>
          <p:nvPr/>
        </p:nvSpPr>
        <p:spPr>
          <a:xfrm>
            <a:off x="7740352" y="1916832"/>
            <a:ext cx="1021158" cy="307777"/>
          </a:xfrm>
          <a:prstGeom prst="rect">
            <a:avLst/>
          </a:prstGeom>
          <a:noFill/>
        </p:spPr>
        <p:txBody>
          <a:bodyPr wrap="none" rtlCol="0">
            <a:spAutoFit/>
          </a:bodyPr>
          <a:lstStyle/>
          <a:p>
            <a:r>
              <a:rPr lang="en-US" sz="1400" dirty="0" smtClean="0">
                <a:latin typeface="Cambria"/>
                <a:cs typeface="Cambria"/>
              </a:rPr>
              <a:t>Interactive</a:t>
            </a:r>
            <a:endParaRPr lang="en-US" sz="1400" dirty="0">
              <a:latin typeface="Cambria"/>
              <a:cs typeface="Cambria"/>
            </a:endParaRPr>
          </a:p>
        </p:txBody>
      </p:sp>
      <p:sp>
        <p:nvSpPr>
          <p:cNvPr id="2" name="Slide Number Placeholder 1"/>
          <p:cNvSpPr>
            <a:spLocks noGrp="1"/>
          </p:cNvSpPr>
          <p:nvPr>
            <p:ph type="sldNum" sz="quarter" idx="12"/>
          </p:nvPr>
        </p:nvSpPr>
        <p:spPr/>
        <p:txBody>
          <a:bodyPr/>
          <a:lstStyle/>
          <a:p>
            <a:fld id="{A2C3D9FB-F381-4BEC-BB28-1B1202CBF0E2}" type="slidenum">
              <a:rPr lang="fr-FR" smtClean="0"/>
              <a:pPr/>
              <a:t>26</a:t>
            </a:fld>
            <a:endParaRPr lang="fr-FR" dirty="0"/>
          </a:p>
        </p:txBody>
      </p:sp>
    </p:spTree>
    <p:extLst>
      <p:ext uri="{BB962C8B-B14F-4D97-AF65-F5344CB8AC3E}">
        <p14:creationId xmlns:p14="http://schemas.microsoft.com/office/powerpoint/2010/main" xmlns="" val="35185514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stretch>
            <a:fillRect/>
          </a:stretch>
        </p:blipFill>
        <p:spPr>
          <a:xfrm>
            <a:off x="683568" y="1556792"/>
            <a:ext cx="6277404" cy="4104456"/>
          </a:xfrm>
          <a:prstGeom prst="rect">
            <a:avLst/>
          </a:prstGeom>
        </p:spPr>
      </p:pic>
      <p:sp>
        <p:nvSpPr>
          <p:cNvPr id="6" name="Rectangle 5"/>
          <p:cNvSpPr/>
          <p:nvPr/>
        </p:nvSpPr>
        <p:spPr>
          <a:xfrm>
            <a:off x="1835696" y="2348880"/>
            <a:ext cx="576064" cy="936104"/>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sz="1200" dirty="0"/>
          </a:p>
        </p:txBody>
      </p:sp>
      <p:sp>
        <p:nvSpPr>
          <p:cNvPr id="7" name="Rectangle 6"/>
          <p:cNvSpPr/>
          <p:nvPr/>
        </p:nvSpPr>
        <p:spPr>
          <a:xfrm>
            <a:off x="3203848" y="2348880"/>
            <a:ext cx="576064" cy="108012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sz="1200" dirty="0"/>
          </a:p>
        </p:txBody>
      </p:sp>
      <p:sp>
        <p:nvSpPr>
          <p:cNvPr id="8" name="Rectangle 7"/>
          <p:cNvSpPr/>
          <p:nvPr/>
        </p:nvSpPr>
        <p:spPr>
          <a:xfrm>
            <a:off x="683568" y="2132856"/>
            <a:ext cx="504056" cy="504056"/>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9" name="Rectangle 8"/>
          <p:cNvSpPr/>
          <p:nvPr/>
        </p:nvSpPr>
        <p:spPr>
          <a:xfrm>
            <a:off x="683568" y="2780928"/>
            <a:ext cx="504056" cy="504056"/>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sz="1200" dirty="0"/>
          </a:p>
        </p:txBody>
      </p:sp>
      <p:sp>
        <p:nvSpPr>
          <p:cNvPr id="10" name="Rectangle 9"/>
          <p:cNvSpPr/>
          <p:nvPr/>
        </p:nvSpPr>
        <p:spPr>
          <a:xfrm>
            <a:off x="1115616" y="1844824"/>
            <a:ext cx="792088" cy="288032"/>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11" name="Rectangle 10"/>
          <p:cNvSpPr/>
          <p:nvPr/>
        </p:nvSpPr>
        <p:spPr>
          <a:xfrm>
            <a:off x="1907704" y="1556792"/>
            <a:ext cx="576064" cy="576064"/>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12" name="Rectangle 11"/>
          <p:cNvSpPr/>
          <p:nvPr/>
        </p:nvSpPr>
        <p:spPr>
          <a:xfrm>
            <a:off x="2411760" y="1556792"/>
            <a:ext cx="504056" cy="576064"/>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13" name="Rectangle 12"/>
          <p:cNvSpPr/>
          <p:nvPr/>
        </p:nvSpPr>
        <p:spPr>
          <a:xfrm>
            <a:off x="3635896" y="1556792"/>
            <a:ext cx="504056" cy="576064"/>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14" name="Rectangle 13"/>
          <p:cNvSpPr/>
          <p:nvPr/>
        </p:nvSpPr>
        <p:spPr>
          <a:xfrm>
            <a:off x="2987824" y="1556792"/>
            <a:ext cx="504056" cy="576064"/>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15" name="Rectangle 14"/>
          <p:cNvSpPr/>
          <p:nvPr/>
        </p:nvSpPr>
        <p:spPr>
          <a:xfrm>
            <a:off x="2555776" y="2492896"/>
            <a:ext cx="504056" cy="792084"/>
          </a:xfrm>
          <a:prstGeom prst="rect">
            <a:avLst/>
          </a:prstGeom>
          <a:solidFill>
            <a:schemeClr val="bg1"/>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100" dirty="0"/>
          </a:p>
        </p:txBody>
      </p:sp>
      <p:sp>
        <p:nvSpPr>
          <p:cNvPr id="16" name="Hexagon 15"/>
          <p:cNvSpPr/>
          <p:nvPr/>
        </p:nvSpPr>
        <p:spPr>
          <a:xfrm>
            <a:off x="2411760" y="3212976"/>
            <a:ext cx="576064" cy="432048"/>
          </a:xfrm>
          <a:prstGeom prst="hexagon">
            <a:avLst/>
          </a:prstGeom>
          <a:solidFill>
            <a:schemeClr val="bg1"/>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t>9%</a:t>
            </a:r>
            <a:endParaRPr lang="en-US" sz="1100" dirty="0"/>
          </a:p>
        </p:txBody>
      </p:sp>
      <p:sp>
        <p:nvSpPr>
          <p:cNvPr id="17" name="Rectangle 16"/>
          <p:cNvSpPr/>
          <p:nvPr/>
        </p:nvSpPr>
        <p:spPr>
          <a:xfrm>
            <a:off x="2555776" y="3933056"/>
            <a:ext cx="432048" cy="792084"/>
          </a:xfrm>
          <a:prstGeom prst="rect">
            <a:avLst/>
          </a:prstGeom>
          <a:solidFill>
            <a:schemeClr val="bg1"/>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100" dirty="0"/>
          </a:p>
        </p:txBody>
      </p:sp>
      <p:sp>
        <p:nvSpPr>
          <p:cNvPr id="18" name="Hexagon 17"/>
          <p:cNvSpPr/>
          <p:nvPr/>
        </p:nvSpPr>
        <p:spPr>
          <a:xfrm>
            <a:off x="2411760" y="4653136"/>
            <a:ext cx="648072" cy="432048"/>
          </a:xfrm>
          <a:prstGeom prst="hexagon">
            <a:avLst/>
          </a:prstGeom>
          <a:solidFill>
            <a:srgbClr val="FFFFFF"/>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t>5%</a:t>
            </a:r>
            <a:endParaRPr lang="en-US" sz="1100" dirty="0"/>
          </a:p>
        </p:txBody>
      </p:sp>
      <p:sp>
        <p:nvSpPr>
          <p:cNvPr id="19" name="Rectangle 18"/>
          <p:cNvSpPr/>
          <p:nvPr/>
        </p:nvSpPr>
        <p:spPr>
          <a:xfrm>
            <a:off x="1835696" y="4005064"/>
            <a:ext cx="576064" cy="936104"/>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sz="1200" dirty="0"/>
          </a:p>
        </p:txBody>
      </p:sp>
      <p:sp>
        <p:nvSpPr>
          <p:cNvPr id="20" name="Rectangle 19"/>
          <p:cNvSpPr/>
          <p:nvPr/>
        </p:nvSpPr>
        <p:spPr>
          <a:xfrm>
            <a:off x="3203848" y="3861048"/>
            <a:ext cx="576064" cy="108012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sz="1200" dirty="0"/>
          </a:p>
        </p:txBody>
      </p:sp>
      <p:sp>
        <p:nvSpPr>
          <p:cNvPr id="21" name="Rectangle 20"/>
          <p:cNvSpPr/>
          <p:nvPr/>
        </p:nvSpPr>
        <p:spPr>
          <a:xfrm>
            <a:off x="4139952" y="3501008"/>
            <a:ext cx="648072" cy="360040"/>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200" dirty="0"/>
          </a:p>
        </p:txBody>
      </p:sp>
      <p:sp>
        <p:nvSpPr>
          <p:cNvPr id="22" name="Oval 21"/>
          <p:cNvSpPr/>
          <p:nvPr/>
        </p:nvSpPr>
        <p:spPr>
          <a:xfrm>
            <a:off x="4788024" y="2276872"/>
            <a:ext cx="720080" cy="504056"/>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23" name="Oval 22"/>
          <p:cNvSpPr/>
          <p:nvPr/>
        </p:nvSpPr>
        <p:spPr>
          <a:xfrm>
            <a:off x="4139952" y="2708920"/>
            <a:ext cx="720080" cy="50405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1200" dirty="0"/>
          </a:p>
        </p:txBody>
      </p:sp>
      <p:sp>
        <p:nvSpPr>
          <p:cNvPr id="25" name="Oval 24"/>
          <p:cNvSpPr/>
          <p:nvPr/>
        </p:nvSpPr>
        <p:spPr>
          <a:xfrm>
            <a:off x="3995936" y="5085184"/>
            <a:ext cx="1584176" cy="504056"/>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sz="1400" dirty="0"/>
          </a:p>
        </p:txBody>
      </p:sp>
      <p:sp>
        <p:nvSpPr>
          <p:cNvPr id="28" name="Rectangle 27"/>
          <p:cNvSpPr/>
          <p:nvPr/>
        </p:nvSpPr>
        <p:spPr>
          <a:xfrm>
            <a:off x="2483768" y="5301208"/>
            <a:ext cx="504056" cy="576064"/>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29" name="Rectangle 28"/>
          <p:cNvSpPr/>
          <p:nvPr/>
        </p:nvSpPr>
        <p:spPr>
          <a:xfrm>
            <a:off x="3059832" y="5301208"/>
            <a:ext cx="504056" cy="576064"/>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30" name="Rectangle 29"/>
          <p:cNvSpPr/>
          <p:nvPr/>
        </p:nvSpPr>
        <p:spPr>
          <a:xfrm>
            <a:off x="1187624" y="5229200"/>
            <a:ext cx="792088" cy="360040"/>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sz="1200" dirty="0"/>
          </a:p>
        </p:txBody>
      </p:sp>
      <p:sp>
        <p:nvSpPr>
          <p:cNvPr id="31" name="Rectangle 30"/>
          <p:cNvSpPr/>
          <p:nvPr/>
        </p:nvSpPr>
        <p:spPr>
          <a:xfrm>
            <a:off x="611560" y="4077072"/>
            <a:ext cx="504056" cy="504056"/>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32" name="Rectangle 31"/>
          <p:cNvSpPr/>
          <p:nvPr/>
        </p:nvSpPr>
        <p:spPr>
          <a:xfrm>
            <a:off x="611560" y="4725144"/>
            <a:ext cx="504056" cy="504056"/>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33" name="Oval 32"/>
          <p:cNvSpPr/>
          <p:nvPr/>
        </p:nvSpPr>
        <p:spPr>
          <a:xfrm>
            <a:off x="4572000" y="3933056"/>
            <a:ext cx="648072" cy="43204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sz="1100" dirty="0"/>
          </a:p>
        </p:txBody>
      </p:sp>
      <p:sp>
        <p:nvSpPr>
          <p:cNvPr id="34" name="Oval 33"/>
          <p:cNvSpPr/>
          <p:nvPr/>
        </p:nvSpPr>
        <p:spPr>
          <a:xfrm>
            <a:off x="4499992" y="4509120"/>
            <a:ext cx="648072" cy="432048"/>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sz="1100" dirty="0"/>
          </a:p>
        </p:txBody>
      </p:sp>
      <p:sp>
        <p:nvSpPr>
          <p:cNvPr id="36" name="Rectangle 35"/>
          <p:cNvSpPr/>
          <p:nvPr/>
        </p:nvSpPr>
        <p:spPr>
          <a:xfrm>
            <a:off x="5364088" y="2420888"/>
            <a:ext cx="216024" cy="50405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7" name="Rectangle 36"/>
          <p:cNvSpPr/>
          <p:nvPr/>
        </p:nvSpPr>
        <p:spPr>
          <a:xfrm>
            <a:off x="4860032" y="3068960"/>
            <a:ext cx="648072" cy="50405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 name="Rectangle 37"/>
          <p:cNvSpPr/>
          <p:nvPr/>
        </p:nvSpPr>
        <p:spPr>
          <a:xfrm>
            <a:off x="5220072" y="3861048"/>
            <a:ext cx="648072" cy="108012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1" name="Right Arrow 40"/>
          <p:cNvSpPr/>
          <p:nvPr/>
        </p:nvSpPr>
        <p:spPr>
          <a:xfrm>
            <a:off x="6300192" y="3212976"/>
            <a:ext cx="1296144" cy="792088"/>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200" b="1" dirty="0">
              <a:latin typeface="Cambria"/>
              <a:cs typeface="Cambria"/>
            </a:endParaRPr>
          </a:p>
        </p:txBody>
      </p:sp>
      <p:sp>
        <p:nvSpPr>
          <p:cNvPr id="42" name="Rectangle 41"/>
          <p:cNvSpPr/>
          <p:nvPr/>
        </p:nvSpPr>
        <p:spPr>
          <a:xfrm>
            <a:off x="6516216" y="1844824"/>
            <a:ext cx="288032" cy="115212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2000" dirty="0"/>
          </a:p>
        </p:txBody>
      </p:sp>
      <p:sp>
        <p:nvSpPr>
          <p:cNvPr id="43" name="Rectangle 42"/>
          <p:cNvSpPr/>
          <p:nvPr/>
        </p:nvSpPr>
        <p:spPr>
          <a:xfrm>
            <a:off x="6228184" y="4005064"/>
            <a:ext cx="216024" cy="129614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100" dirty="0"/>
          </a:p>
        </p:txBody>
      </p:sp>
      <p:sp>
        <p:nvSpPr>
          <p:cNvPr id="44" name="Rectangle 43"/>
          <p:cNvSpPr/>
          <p:nvPr/>
        </p:nvSpPr>
        <p:spPr>
          <a:xfrm>
            <a:off x="6012160" y="2996952"/>
            <a:ext cx="648072" cy="43204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5" name="Rectangle 44"/>
          <p:cNvSpPr/>
          <p:nvPr/>
        </p:nvSpPr>
        <p:spPr>
          <a:xfrm>
            <a:off x="6444208" y="3933056"/>
            <a:ext cx="360040" cy="50405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6" name="Rectangle 45"/>
          <p:cNvSpPr/>
          <p:nvPr/>
        </p:nvSpPr>
        <p:spPr>
          <a:xfrm>
            <a:off x="5868144" y="2420888"/>
            <a:ext cx="648072" cy="50405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7" name="TextBox 46"/>
          <p:cNvSpPr txBox="1"/>
          <p:nvPr/>
        </p:nvSpPr>
        <p:spPr>
          <a:xfrm>
            <a:off x="7477461" y="3284984"/>
            <a:ext cx="1390124" cy="369332"/>
          </a:xfrm>
          <a:prstGeom prst="rect">
            <a:avLst/>
          </a:prstGeom>
          <a:noFill/>
        </p:spPr>
        <p:txBody>
          <a:bodyPr wrap="none" rtlCol="0">
            <a:spAutoFit/>
          </a:bodyPr>
          <a:lstStyle/>
          <a:p>
            <a:pPr algn="ctr"/>
            <a:r>
              <a:rPr lang="en-US" dirty="0" smtClean="0">
                <a:latin typeface="Cambria"/>
                <a:cs typeface="Cambria"/>
              </a:rPr>
              <a:t>The Chancel</a:t>
            </a:r>
            <a:endParaRPr lang="en-US" dirty="0">
              <a:latin typeface="Cambria"/>
              <a:cs typeface="Cambria"/>
            </a:endParaRPr>
          </a:p>
        </p:txBody>
      </p:sp>
      <p:sp>
        <p:nvSpPr>
          <p:cNvPr id="48" name="Rectangle 47"/>
          <p:cNvSpPr/>
          <p:nvPr/>
        </p:nvSpPr>
        <p:spPr>
          <a:xfrm>
            <a:off x="4283968" y="1772816"/>
            <a:ext cx="936104" cy="36004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200" dirty="0"/>
          </a:p>
        </p:txBody>
      </p:sp>
      <p:sp>
        <p:nvSpPr>
          <p:cNvPr id="49" name="Rectangle 48"/>
          <p:cNvSpPr/>
          <p:nvPr/>
        </p:nvSpPr>
        <p:spPr>
          <a:xfrm>
            <a:off x="5364088" y="1988840"/>
            <a:ext cx="360040" cy="50405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0" name="Title 1"/>
          <p:cNvSpPr>
            <a:spLocks noGrp="1"/>
          </p:cNvSpPr>
          <p:nvPr>
            <p:ph type="title"/>
          </p:nvPr>
        </p:nvSpPr>
        <p:spPr>
          <a:xfrm>
            <a:off x="251520" y="188640"/>
            <a:ext cx="7787208" cy="706090"/>
          </a:xfrm>
        </p:spPr>
        <p:txBody>
          <a:bodyPr/>
          <a:lstStyle/>
          <a:p>
            <a:r>
              <a:rPr lang="en-US" sz="2800" dirty="0"/>
              <a:t>Comparison - Room 50B: Inside the Church (Sculpted Altarpieces &amp; Saints)</a:t>
            </a:r>
          </a:p>
        </p:txBody>
      </p:sp>
      <p:sp>
        <p:nvSpPr>
          <p:cNvPr id="51" name="Rectangle 50"/>
          <p:cNvSpPr/>
          <p:nvPr/>
        </p:nvSpPr>
        <p:spPr>
          <a:xfrm>
            <a:off x="5652120" y="1916832"/>
            <a:ext cx="576064" cy="3456384"/>
          </a:xfrm>
          <a:prstGeom prst="rect">
            <a:avLst/>
          </a:prstGeom>
          <a:solidFill>
            <a:srgbClr val="000000">
              <a:alpha val="15000"/>
            </a:srgbClr>
          </a:solidFill>
          <a:ln>
            <a:no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p>
        </p:txBody>
      </p:sp>
      <p:sp>
        <p:nvSpPr>
          <p:cNvPr id="52" name="Rectangle 51"/>
          <p:cNvSpPr/>
          <p:nvPr/>
        </p:nvSpPr>
        <p:spPr>
          <a:xfrm>
            <a:off x="7400634" y="1177007"/>
            <a:ext cx="360040" cy="19232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53" name="TextBox 52"/>
          <p:cNvSpPr txBox="1"/>
          <p:nvPr/>
        </p:nvSpPr>
        <p:spPr>
          <a:xfrm>
            <a:off x="7760674" y="1104999"/>
            <a:ext cx="642624" cy="307777"/>
          </a:xfrm>
          <a:prstGeom prst="rect">
            <a:avLst/>
          </a:prstGeom>
          <a:noFill/>
        </p:spPr>
        <p:txBody>
          <a:bodyPr wrap="none" rtlCol="0">
            <a:spAutoFit/>
          </a:bodyPr>
          <a:lstStyle/>
          <a:p>
            <a:r>
              <a:rPr lang="en-US" sz="1400" dirty="0" smtClean="0">
                <a:latin typeface="Cambria"/>
                <a:cs typeface="Cambria"/>
              </a:rPr>
              <a:t>40%+</a:t>
            </a:r>
            <a:endParaRPr lang="en-US" sz="1400" dirty="0">
              <a:latin typeface="Cambria"/>
              <a:cs typeface="Cambria"/>
            </a:endParaRPr>
          </a:p>
        </p:txBody>
      </p:sp>
      <p:sp>
        <p:nvSpPr>
          <p:cNvPr id="54" name="Rectangle 53"/>
          <p:cNvSpPr/>
          <p:nvPr/>
        </p:nvSpPr>
        <p:spPr>
          <a:xfrm flipV="1">
            <a:off x="7400634" y="1484784"/>
            <a:ext cx="360040" cy="144016"/>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5" name="Rectangle 54"/>
          <p:cNvSpPr/>
          <p:nvPr/>
        </p:nvSpPr>
        <p:spPr>
          <a:xfrm rot="5400000">
            <a:off x="7508646" y="1664804"/>
            <a:ext cx="144016" cy="36004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dirty="0"/>
          </a:p>
        </p:txBody>
      </p:sp>
      <p:sp>
        <p:nvSpPr>
          <p:cNvPr id="56" name="TextBox 55"/>
          <p:cNvSpPr txBox="1"/>
          <p:nvPr/>
        </p:nvSpPr>
        <p:spPr>
          <a:xfrm>
            <a:off x="7760674" y="1393031"/>
            <a:ext cx="1236286" cy="307777"/>
          </a:xfrm>
          <a:prstGeom prst="rect">
            <a:avLst/>
          </a:prstGeom>
          <a:noFill/>
        </p:spPr>
        <p:txBody>
          <a:bodyPr wrap="none" rtlCol="0">
            <a:spAutoFit/>
          </a:bodyPr>
          <a:lstStyle/>
          <a:p>
            <a:r>
              <a:rPr lang="en-US" sz="1400" dirty="0" smtClean="0">
                <a:latin typeface="Cambria"/>
                <a:cs typeface="Cambria"/>
              </a:rPr>
              <a:t>30% to &lt;40%</a:t>
            </a:r>
            <a:endParaRPr lang="en-US" sz="1400" dirty="0">
              <a:latin typeface="Cambria"/>
              <a:cs typeface="Cambria"/>
            </a:endParaRPr>
          </a:p>
        </p:txBody>
      </p:sp>
      <p:sp>
        <p:nvSpPr>
          <p:cNvPr id="57" name="TextBox 56"/>
          <p:cNvSpPr txBox="1"/>
          <p:nvPr/>
        </p:nvSpPr>
        <p:spPr>
          <a:xfrm>
            <a:off x="7760674" y="1681063"/>
            <a:ext cx="1275822" cy="307777"/>
          </a:xfrm>
          <a:prstGeom prst="rect">
            <a:avLst/>
          </a:prstGeom>
          <a:noFill/>
        </p:spPr>
        <p:txBody>
          <a:bodyPr wrap="none" rtlCol="0">
            <a:spAutoFit/>
          </a:bodyPr>
          <a:lstStyle/>
          <a:p>
            <a:r>
              <a:rPr lang="en-US" sz="1400" dirty="0" smtClean="0">
                <a:latin typeface="Cambria"/>
                <a:cs typeface="Cambria"/>
              </a:rPr>
              <a:t>20% to &lt; 30%</a:t>
            </a:r>
            <a:endParaRPr lang="en-US" sz="1400" dirty="0">
              <a:latin typeface="Cambria"/>
              <a:cs typeface="Cambria"/>
            </a:endParaRPr>
          </a:p>
        </p:txBody>
      </p:sp>
      <p:sp>
        <p:nvSpPr>
          <p:cNvPr id="58" name="Rectangle 57"/>
          <p:cNvSpPr/>
          <p:nvPr/>
        </p:nvSpPr>
        <p:spPr>
          <a:xfrm flipV="1">
            <a:off x="7400634" y="2060848"/>
            <a:ext cx="360040" cy="144016"/>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dirty="0"/>
          </a:p>
        </p:txBody>
      </p:sp>
      <p:sp>
        <p:nvSpPr>
          <p:cNvPr id="59" name="TextBox 58"/>
          <p:cNvSpPr txBox="1"/>
          <p:nvPr/>
        </p:nvSpPr>
        <p:spPr>
          <a:xfrm>
            <a:off x="7760674" y="1969095"/>
            <a:ext cx="1275822" cy="307777"/>
          </a:xfrm>
          <a:prstGeom prst="rect">
            <a:avLst/>
          </a:prstGeom>
          <a:noFill/>
        </p:spPr>
        <p:txBody>
          <a:bodyPr wrap="none" rtlCol="0">
            <a:spAutoFit/>
          </a:bodyPr>
          <a:lstStyle/>
          <a:p>
            <a:r>
              <a:rPr lang="en-US" sz="1400" dirty="0" smtClean="0">
                <a:latin typeface="Cambria"/>
                <a:cs typeface="Cambria"/>
              </a:rPr>
              <a:t>10% to &lt; 20%</a:t>
            </a:r>
            <a:endParaRPr lang="en-US" sz="1400" dirty="0">
              <a:latin typeface="Cambria"/>
              <a:cs typeface="Cambria"/>
            </a:endParaRPr>
          </a:p>
        </p:txBody>
      </p:sp>
      <p:sp>
        <p:nvSpPr>
          <p:cNvPr id="60" name="Rectangle 59"/>
          <p:cNvSpPr/>
          <p:nvPr/>
        </p:nvSpPr>
        <p:spPr>
          <a:xfrm rot="5400000">
            <a:off x="7508646" y="2240868"/>
            <a:ext cx="144016" cy="360040"/>
          </a:xfrm>
          <a:prstGeom prst="rect">
            <a:avLst/>
          </a:prstGeom>
          <a:solidFill>
            <a:schemeClr val="bg1"/>
          </a:solidFill>
          <a:ln>
            <a:solidFill>
              <a:srgbClr val="800000"/>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61" name="TextBox 60"/>
          <p:cNvSpPr txBox="1"/>
          <p:nvPr/>
        </p:nvSpPr>
        <p:spPr>
          <a:xfrm>
            <a:off x="7760674" y="2257127"/>
            <a:ext cx="682160" cy="307777"/>
          </a:xfrm>
          <a:prstGeom prst="rect">
            <a:avLst/>
          </a:prstGeom>
          <a:noFill/>
        </p:spPr>
        <p:txBody>
          <a:bodyPr wrap="none" rtlCol="0">
            <a:spAutoFit/>
          </a:bodyPr>
          <a:lstStyle/>
          <a:p>
            <a:r>
              <a:rPr lang="en-US" sz="1400" dirty="0" smtClean="0">
                <a:latin typeface="Cambria"/>
                <a:cs typeface="Cambria"/>
              </a:rPr>
              <a:t>&lt; 10%</a:t>
            </a:r>
            <a:endParaRPr lang="en-US" sz="1400" dirty="0">
              <a:latin typeface="Cambria"/>
              <a:cs typeface="Cambria"/>
            </a:endParaRPr>
          </a:p>
        </p:txBody>
      </p:sp>
      <p:sp>
        <p:nvSpPr>
          <p:cNvPr id="2" name="Slide Number Placeholder 1"/>
          <p:cNvSpPr>
            <a:spLocks noGrp="1"/>
          </p:cNvSpPr>
          <p:nvPr>
            <p:ph type="sldNum" sz="quarter" idx="12"/>
          </p:nvPr>
        </p:nvSpPr>
        <p:spPr/>
        <p:txBody>
          <a:bodyPr/>
          <a:lstStyle/>
          <a:p>
            <a:fld id="{A2C3D9FB-F381-4BEC-BB28-1B1202CBF0E2}" type="slidenum">
              <a:rPr lang="fr-FR" smtClean="0"/>
              <a:pPr/>
              <a:t>27</a:t>
            </a:fld>
            <a:endParaRPr lang="fr-FR" dirty="0"/>
          </a:p>
        </p:txBody>
      </p:sp>
    </p:spTree>
    <p:extLst>
      <p:ext uri="{BB962C8B-B14F-4D97-AF65-F5344CB8AC3E}">
        <p14:creationId xmlns:p14="http://schemas.microsoft.com/office/powerpoint/2010/main" xmlns="" val="20716048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2284444147"/>
              </p:ext>
            </p:extLst>
          </p:nvPr>
        </p:nvGraphicFramePr>
        <p:xfrm>
          <a:off x="827584" y="1988840"/>
          <a:ext cx="7560840" cy="402270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1619673" y="6054387"/>
            <a:ext cx="6840760" cy="1015663"/>
          </a:xfrm>
          <a:prstGeom prst="rect">
            <a:avLst/>
          </a:prstGeom>
          <a:noFill/>
        </p:spPr>
        <p:txBody>
          <a:bodyPr wrap="square" rtlCol="0">
            <a:spAutoFit/>
          </a:bodyPr>
          <a:lstStyle/>
          <a:p>
            <a:r>
              <a:rPr lang="en-US" sz="1200" dirty="0" smtClean="0">
                <a:latin typeface="+mn-lt"/>
              </a:rPr>
              <a:t>*Percentage of gallery items engaged was based on the average (5.8) items divided by the number of gallery objects (24). </a:t>
            </a:r>
          </a:p>
          <a:p>
            <a:r>
              <a:rPr lang="en-US" sz="1200" dirty="0" smtClean="0">
                <a:latin typeface="+mn-lt"/>
              </a:rPr>
              <a:t>Please </a:t>
            </a:r>
            <a:r>
              <a:rPr lang="en-US" sz="1200" dirty="0">
                <a:latin typeface="+mn-lt"/>
              </a:rPr>
              <a:t>Note: high and low dwell time ranges represent the range of time spent/items in the gallery (i.e. one standard deviation from the average dwell time).</a:t>
            </a:r>
          </a:p>
          <a:p>
            <a:r>
              <a:rPr lang="en-US" sz="1200" dirty="0" smtClean="0">
                <a:latin typeface="+mn-lt"/>
              </a:rPr>
              <a:t>   </a:t>
            </a:r>
            <a:endParaRPr lang="en-US" sz="1200" dirty="0">
              <a:latin typeface="+mn-lt"/>
            </a:endParaRPr>
          </a:p>
        </p:txBody>
      </p:sp>
      <p:sp>
        <p:nvSpPr>
          <p:cNvPr id="9" name="Content Placeholder 2"/>
          <p:cNvSpPr txBox="1">
            <a:spLocks/>
          </p:cNvSpPr>
          <p:nvPr/>
        </p:nvSpPr>
        <p:spPr bwMode="auto">
          <a:xfrm>
            <a:off x="107504" y="1052736"/>
            <a:ext cx="8640960" cy="6480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3"/>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4"/>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1800" dirty="0" smtClean="0"/>
              <a:t>Inside the Church (Sculpted Altarpieces &amp; Saints) average dwell time was 2.2 minutes and the average number of items engaged was 5.8 (or 24% of all gallery items*).  </a:t>
            </a:r>
            <a:endParaRPr lang="en-US" sz="1800" dirty="0"/>
          </a:p>
        </p:txBody>
      </p:sp>
      <p:sp>
        <p:nvSpPr>
          <p:cNvPr id="10" name="Title 1"/>
          <p:cNvSpPr>
            <a:spLocks noGrp="1"/>
          </p:cNvSpPr>
          <p:nvPr>
            <p:ph type="title"/>
          </p:nvPr>
        </p:nvSpPr>
        <p:spPr>
          <a:xfrm>
            <a:off x="251520" y="44624"/>
            <a:ext cx="7787208" cy="706090"/>
          </a:xfrm>
        </p:spPr>
        <p:txBody>
          <a:bodyPr/>
          <a:lstStyle/>
          <a:p>
            <a:r>
              <a:rPr lang="en-US" sz="2800" dirty="0"/>
              <a:t>Comparison - Room 50B: Inside the Church (Sculpted Altarpieces &amp; Saints)</a:t>
            </a:r>
          </a:p>
        </p:txBody>
      </p:sp>
      <p:sp>
        <p:nvSpPr>
          <p:cNvPr id="2" name="Slide Number Placeholder 1"/>
          <p:cNvSpPr>
            <a:spLocks noGrp="1"/>
          </p:cNvSpPr>
          <p:nvPr>
            <p:ph type="sldNum" sz="quarter" idx="12"/>
          </p:nvPr>
        </p:nvSpPr>
        <p:spPr/>
        <p:txBody>
          <a:bodyPr/>
          <a:lstStyle/>
          <a:p>
            <a:fld id="{A2C3D9FB-F381-4BEC-BB28-1B1202CBF0E2}" type="slidenum">
              <a:rPr lang="fr-FR" smtClean="0"/>
              <a:pPr/>
              <a:t>28</a:t>
            </a:fld>
            <a:endParaRPr lang="fr-FR" dirty="0"/>
          </a:p>
        </p:txBody>
      </p:sp>
    </p:spTree>
    <p:extLst>
      <p:ext uri="{BB962C8B-B14F-4D97-AF65-F5344CB8AC3E}">
        <p14:creationId xmlns:p14="http://schemas.microsoft.com/office/powerpoint/2010/main" xmlns="" val="4527532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cs typeface="Cambria"/>
              </a:rPr>
              <a:t>Ground </a:t>
            </a:r>
            <a:r>
              <a:rPr lang="en-US" sz="2800" dirty="0">
                <a:cs typeface="Cambria"/>
              </a:rPr>
              <a:t>Floor </a:t>
            </a:r>
            <a:r>
              <a:rPr lang="en-US" sz="2800" dirty="0" smtClean="0">
                <a:cs typeface="Cambria"/>
              </a:rPr>
              <a:t>Gallery Visitor Flow: Entrance A</a:t>
            </a:r>
            <a:r>
              <a:rPr lang="en-US" sz="2800" dirty="0">
                <a:latin typeface="Cambria"/>
                <a:cs typeface="Cambria"/>
              </a:rPr>
              <a:t/>
            </a:r>
            <a:br>
              <a:rPr lang="en-US" sz="2800" dirty="0">
                <a:latin typeface="Cambria"/>
                <a:cs typeface="Cambria"/>
              </a:rPr>
            </a:br>
            <a:endParaRPr lang="en-US" sz="2800" dirty="0"/>
          </a:p>
        </p:txBody>
      </p:sp>
      <p:sp>
        <p:nvSpPr>
          <p:cNvPr id="5" name="Rectangle 4"/>
          <p:cNvSpPr/>
          <p:nvPr/>
        </p:nvSpPr>
        <p:spPr>
          <a:xfrm>
            <a:off x="4906160" y="4200515"/>
            <a:ext cx="385919" cy="30860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 name="Group 5"/>
          <p:cNvGrpSpPr/>
          <p:nvPr/>
        </p:nvGrpSpPr>
        <p:grpSpPr>
          <a:xfrm>
            <a:off x="683568" y="1988840"/>
            <a:ext cx="8100392" cy="3888432"/>
            <a:chOff x="-24437" y="765776"/>
            <a:chExt cx="9321172" cy="4536503"/>
          </a:xfrm>
        </p:grpSpPr>
        <p:pic>
          <p:nvPicPr>
            <p:cNvPr id="7" name="Picture 2"/>
            <p:cNvPicPr>
              <a:picLocks noChangeAspect="1" noChangeArrowheads="1"/>
            </p:cNvPicPr>
            <p:nvPr/>
          </p:nvPicPr>
          <p:blipFill>
            <a:blip r:embed="rId2" cstate="print">
              <a:extLst>
                <a:ext uri="{28A0092B-C50C-407E-A947-70E740481C1C}">
                  <a14:useLocalDpi xmlns:a14="http://schemas.microsoft.com/office/drawing/2010/main" xmlns=""/>
                </a:ext>
              </a:extLst>
            </a:blip>
            <a:srcRect/>
            <a:stretch>
              <a:fillRect/>
            </a:stretch>
          </p:blipFill>
          <p:spPr bwMode="auto">
            <a:xfrm>
              <a:off x="7020272" y="1432362"/>
              <a:ext cx="2276463" cy="36296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cstate="print">
              <a:extLst>
                <a:ext uri="{28A0092B-C50C-407E-A947-70E740481C1C}">
                  <a14:useLocalDpi xmlns:a14="http://schemas.microsoft.com/office/drawing/2010/main" xmlns=""/>
                </a:ext>
              </a:extLst>
            </a:blip>
            <a:srcRect/>
            <a:stretch>
              <a:fillRect/>
            </a:stretch>
          </p:blipFill>
          <p:spPr bwMode="auto">
            <a:xfrm>
              <a:off x="-24437" y="765776"/>
              <a:ext cx="7805452" cy="45365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9" name="Right Arrow 8"/>
          <p:cNvSpPr/>
          <p:nvPr/>
        </p:nvSpPr>
        <p:spPr>
          <a:xfrm>
            <a:off x="5292080" y="3645024"/>
            <a:ext cx="792088" cy="864096"/>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400" dirty="0" smtClean="0">
                <a:latin typeface="Cambria"/>
                <a:cs typeface="Cambria"/>
              </a:rPr>
              <a:t>34%</a:t>
            </a:r>
            <a:endParaRPr lang="en-US" sz="1400" dirty="0">
              <a:latin typeface="Cambria"/>
              <a:cs typeface="Cambria"/>
            </a:endParaRPr>
          </a:p>
        </p:txBody>
      </p:sp>
      <p:sp>
        <p:nvSpPr>
          <p:cNvPr id="10" name="Left Arrow 9"/>
          <p:cNvSpPr/>
          <p:nvPr/>
        </p:nvSpPr>
        <p:spPr>
          <a:xfrm>
            <a:off x="3851921" y="3573016"/>
            <a:ext cx="720080" cy="936104"/>
          </a:xfrm>
          <a:prstGeom prst="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400" dirty="0" smtClean="0">
                <a:latin typeface="Cambria"/>
                <a:cs typeface="Cambria"/>
              </a:rPr>
              <a:t>32%</a:t>
            </a:r>
            <a:endParaRPr lang="en-US" sz="1400" dirty="0">
              <a:latin typeface="Cambria"/>
              <a:cs typeface="Cambria"/>
            </a:endParaRPr>
          </a:p>
        </p:txBody>
      </p:sp>
      <p:sp>
        <p:nvSpPr>
          <p:cNvPr id="11" name="Rectangle 10"/>
          <p:cNvSpPr/>
          <p:nvPr/>
        </p:nvSpPr>
        <p:spPr>
          <a:xfrm>
            <a:off x="5250825" y="2924944"/>
            <a:ext cx="113263" cy="57606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2000" dirty="0"/>
          </a:p>
        </p:txBody>
      </p:sp>
      <p:sp>
        <p:nvSpPr>
          <p:cNvPr id="12" name="Rectangle 11"/>
          <p:cNvSpPr/>
          <p:nvPr/>
        </p:nvSpPr>
        <p:spPr>
          <a:xfrm>
            <a:off x="5099120" y="4581128"/>
            <a:ext cx="120952" cy="79208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100" dirty="0"/>
          </a:p>
        </p:txBody>
      </p:sp>
      <p:sp>
        <p:nvSpPr>
          <p:cNvPr id="13" name="Rectangle 12"/>
          <p:cNvSpPr/>
          <p:nvPr/>
        </p:nvSpPr>
        <p:spPr>
          <a:xfrm>
            <a:off x="4474112" y="3408427"/>
            <a:ext cx="385919" cy="30860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a:off x="4906160" y="4200515"/>
            <a:ext cx="385919" cy="30860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ectangle 18"/>
          <p:cNvSpPr/>
          <p:nvPr/>
        </p:nvSpPr>
        <p:spPr>
          <a:xfrm>
            <a:off x="4572000" y="2852936"/>
            <a:ext cx="499182" cy="2582002"/>
          </a:xfrm>
          <a:prstGeom prst="rect">
            <a:avLst/>
          </a:prstGeom>
          <a:solidFill>
            <a:srgbClr val="000000">
              <a:alpha val="15000"/>
            </a:srgbClr>
          </a:solidFill>
          <a:ln>
            <a:no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p>
        </p:txBody>
      </p:sp>
      <p:sp>
        <p:nvSpPr>
          <p:cNvPr id="27" name="Left Arrow 26"/>
          <p:cNvSpPr/>
          <p:nvPr/>
        </p:nvSpPr>
        <p:spPr>
          <a:xfrm rot="16200000">
            <a:off x="4427985" y="5013176"/>
            <a:ext cx="720079" cy="1008112"/>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latin typeface="Cambria"/>
                <a:cs typeface="Cambria"/>
              </a:rPr>
              <a:t>29%</a:t>
            </a:r>
            <a:endParaRPr lang="en-US" sz="1400" dirty="0">
              <a:latin typeface="Cambria"/>
              <a:cs typeface="Cambria"/>
            </a:endParaRPr>
          </a:p>
        </p:txBody>
      </p:sp>
      <p:sp>
        <p:nvSpPr>
          <p:cNvPr id="3" name="TextBox 2"/>
          <p:cNvSpPr txBox="1"/>
          <p:nvPr/>
        </p:nvSpPr>
        <p:spPr>
          <a:xfrm>
            <a:off x="4211960" y="1700808"/>
            <a:ext cx="1313180" cy="369332"/>
          </a:xfrm>
          <a:prstGeom prst="rect">
            <a:avLst/>
          </a:prstGeom>
          <a:solidFill>
            <a:schemeClr val="bg1"/>
          </a:solidFill>
        </p:spPr>
        <p:txBody>
          <a:bodyPr wrap="none" rtlCol="0">
            <a:spAutoFit/>
          </a:bodyPr>
          <a:lstStyle/>
          <a:p>
            <a:r>
              <a:rPr lang="en-US" dirty="0" smtClean="0"/>
              <a:t>Entrance A</a:t>
            </a:r>
            <a:endParaRPr lang="en-US" dirty="0"/>
          </a:p>
        </p:txBody>
      </p:sp>
      <p:sp>
        <p:nvSpPr>
          <p:cNvPr id="28" name="Striped Right Arrow 27"/>
          <p:cNvSpPr/>
          <p:nvPr/>
        </p:nvSpPr>
        <p:spPr>
          <a:xfrm rot="5400000">
            <a:off x="4535996" y="2240868"/>
            <a:ext cx="576064" cy="360040"/>
          </a:xfrm>
          <a:prstGeom prst="stripedRightArrow">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Rectangle 28"/>
          <p:cNvSpPr/>
          <p:nvPr/>
        </p:nvSpPr>
        <p:spPr>
          <a:xfrm>
            <a:off x="7400634" y="1177007"/>
            <a:ext cx="360040" cy="19232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30" name="TextBox 29"/>
          <p:cNvSpPr txBox="1"/>
          <p:nvPr/>
        </p:nvSpPr>
        <p:spPr>
          <a:xfrm>
            <a:off x="7760674" y="1104999"/>
            <a:ext cx="642624" cy="307777"/>
          </a:xfrm>
          <a:prstGeom prst="rect">
            <a:avLst/>
          </a:prstGeom>
          <a:noFill/>
        </p:spPr>
        <p:txBody>
          <a:bodyPr wrap="none" rtlCol="0">
            <a:spAutoFit/>
          </a:bodyPr>
          <a:lstStyle/>
          <a:p>
            <a:r>
              <a:rPr lang="en-US" sz="1400" dirty="0" smtClean="0">
                <a:latin typeface="Cambria"/>
                <a:cs typeface="Cambria"/>
              </a:rPr>
              <a:t>40%+</a:t>
            </a:r>
            <a:endParaRPr lang="en-US" sz="1400" dirty="0">
              <a:latin typeface="Cambria"/>
              <a:cs typeface="Cambria"/>
            </a:endParaRPr>
          </a:p>
        </p:txBody>
      </p:sp>
      <p:sp>
        <p:nvSpPr>
          <p:cNvPr id="31" name="Rectangle 30"/>
          <p:cNvSpPr/>
          <p:nvPr/>
        </p:nvSpPr>
        <p:spPr>
          <a:xfrm flipV="1">
            <a:off x="7400634" y="1484784"/>
            <a:ext cx="360040" cy="144016"/>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2" name="Rectangle 31"/>
          <p:cNvSpPr/>
          <p:nvPr/>
        </p:nvSpPr>
        <p:spPr>
          <a:xfrm rot="5400000">
            <a:off x="7508646" y="1664804"/>
            <a:ext cx="144016" cy="36004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dirty="0"/>
          </a:p>
        </p:txBody>
      </p:sp>
      <p:sp>
        <p:nvSpPr>
          <p:cNvPr id="33" name="TextBox 32"/>
          <p:cNvSpPr txBox="1"/>
          <p:nvPr/>
        </p:nvSpPr>
        <p:spPr>
          <a:xfrm>
            <a:off x="7760674" y="1393031"/>
            <a:ext cx="1236286" cy="307777"/>
          </a:xfrm>
          <a:prstGeom prst="rect">
            <a:avLst/>
          </a:prstGeom>
          <a:noFill/>
        </p:spPr>
        <p:txBody>
          <a:bodyPr wrap="none" rtlCol="0">
            <a:spAutoFit/>
          </a:bodyPr>
          <a:lstStyle/>
          <a:p>
            <a:r>
              <a:rPr lang="en-US" sz="1400" dirty="0" smtClean="0">
                <a:latin typeface="Cambria"/>
                <a:cs typeface="Cambria"/>
              </a:rPr>
              <a:t>30% to &lt;40%</a:t>
            </a:r>
            <a:endParaRPr lang="en-US" sz="1400" dirty="0">
              <a:latin typeface="Cambria"/>
              <a:cs typeface="Cambria"/>
            </a:endParaRPr>
          </a:p>
        </p:txBody>
      </p:sp>
      <p:sp>
        <p:nvSpPr>
          <p:cNvPr id="34" name="TextBox 33"/>
          <p:cNvSpPr txBox="1"/>
          <p:nvPr/>
        </p:nvSpPr>
        <p:spPr>
          <a:xfrm>
            <a:off x="7760674" y="1681063"/>
            <a:ext cx="1275822" cy="307777"/>
          </a:xfrm>
          <a:prstGeom prst="rect">
            <a:avLst/>
          </a:prstGeom>
          <a:noFill/>
        </p:spPr>
        <p:txBody>
          <a:bodyPr wrap="none" rtlCol="0">
            <a:spAutoFit/>
          </a:bodyPr>
          <a:lstStyle/>
          <a:p>
            <a:r>
              <a:rPr lang="en-US" sz="1400" dirty="0" smtClean="0">
                <a:latin typeface="Cambria"/>
                <a:cs typeface="Cambria"/>
              </a:rPr>
              <a:t>20% to &lt; 30%</a:t>
            </a:r>
            <a:endParaRPr lang="en-US" sz="1400" dirty="0">
              <a:latin typeface="Cambria"/>
              <a:cs typeface="Cambria"/>
            </a:endParaRPr>
          </a:p>
        </p:txBody>
      </p:sp>
      <p:sp>
        <p:nvSpPr>
          <p:cNvPr id="35" name="Rectangle 34"/>
          <p:cNvSpPr/>
          <p:nvPr/>
        </p:nvSpPr>
        <p:spPr>
          <a:xfrm flipV="1">
            <a:off x="7400634" y="2060848"/>
            <a:ext cx="360040" cy="144016"/>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dirty="0"/>
          </a:p>
        </p:txBody>
      </p:sp>
      <p:sp>
        <p:nvSpPr>
          <p:cNvPr id="36" name="TextBox 35"/>
          <p:cNvSpPr txBox="1"/>
          <p:nvPr/>
        </p:nvSpPr>
        <p:spPr>
          <a:xfrm>
            <a:off x="7760674" y="1969095"/>
            <a:ext cx="1275822" cy="307777"/>
          </a:xfrm>
          <a:prstGeom prst="rect">
            <a:avLst/>
          </a:prstGeom>
          <a:noFill/>
        </p:spPr>
        <p:txBody>
          <a:bodyPr wrap="none" rtlCol="0">
            <a:spAutoFit/>
          </a:bodyPr>
          <a:lstStyle/>
          <a:p>
            <a:r>
              <a:rPr lang="en-US" sz="1400" dirty="0" smtClean="0">
                <a:latin typeface="Cambria"/>
                <a:cs typeface="Cambria"/>
              </a:rPr>
              <a:t>10% to &lt; 20%</a:t>
            </a:r>
            <a:endParaRPr lang="en-US" sz="1400" dirty="0">
              <a:latin typeface="Cambria"/>
              <a:cs typeface="Cambria"/>
            </a:endParaRPr>
          </a:p>
        </p:txBody>
      </p:sp>
      <p:sp>
        <p:nvSpPr>
          <p:cNvPr id="37" name="Rectangle 36"/>
          <p:cNvSpPr/>
          <p:nvPr/>
        </p:nvSpPr>
        <p:spPr>
          <a:xfrm rot="5400000">
            <a:off x="7508646" y="2240868"/>
            <a:ext cx="144016" cy="360040"/>
          </a:xfrm>
          <a:prstGeom prst="rect">
            <a:avLst/>
          </a:prstGeom>
          <a:solidFill>
            <a:schemeClr val="bg1"/>
          </a:solidFill>
          <a:ln>
            <a:solidFill>
              <a:srgbClr val="800000"/>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38" name="TextBox 37"/>
          <p:cNvSpPr txBox="1"/>
          <p:nvPr/>
        </p:nvSpPr>
        <p:spPr>
          <a:xfrm>
            <a:off x="7760674" y="2257127"/>
            <a:ext cx="682160" cy="307777"/>
          </a:xfrm>
          <a:prstGeom prst="rect">
            <a:avLst/>
          </a:prstGeom>
          <a:noFill/>
        </p:spPr>
        <p:txBody>
          <a:bodyPr wrap="none" rtlCol="0">
            <a:spAutoFit/>
          </a:bodyPr>
          <a:lstStyle/>
          <a:p>
            <a:r>
              <a:rPr lang="en-US" sz="1400" dirty="0" smtClean="0">
                <a:latin typeface="Cambria"/>
                <a:cs typeface="Cambria"/>
              </a:rPr>
              <a:t>&lt; 10%</a:t>
            </a:r>
            <a:endParaRPr lang="en-US" sz="1400" dirty="0">
              <a:latin typeface="Cambria"/>
              <a:cs typeface="Cambria"/>
            </a:endParaRPr>
          </a:p>
        </p:txBody>
      </p:sp>
      <p:sp>
        <p:nvSpPr>
          <p:cNvPr id="39" name="8-Point Star 38"/>
          <p:cNvSpPr/>
          <p:nvPr/>
        </p:nvSpPr>
        <p:spPr>
          <a:xfrm>
            <a:off x="6372200" y="5805264"/>
            <a:ext cx="720080" cy="576064"/>
          </a:xfrm>
          <a:prstGeom prst="star8">
            <a:avLst/>
          </a:prstGeom>
          <a:solidFill>
            <a:srgbClr val="FFFFFF"/>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2060"/>
                </a:solidFill>
              </a:rPr>
              <a:t>4%</a:t>
            </a:r>
            <a:endParaRPr lang="en-US" dirty="0">
              <a:solidFill>
                <a:srgbClr val="002060"/>
              </a:solidFill>
            </a:endParaRPr>
          </a:p>
        </p:txBody>
      </p:sp>
      <p:cxnSp>
        <p:nvCxnSpPr>
          <p:cNvPr id="41" name="Straight Arrow Connector 40"/>
          <p:cNvCxnSpPr/>
          <p:nvPr/>
        </p:nvCxnSpPr>
        <p:spPr>
          <a:xfrm flipH="1" flipV="1">
            <a:off x="4932040" y="4149080"/>
            <a:ext cx="1584176" cy="1656184"/>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5698922" y="6381328"/>
            <a:ext cx="1969422" cy="307777"/>
          </a:xfrm>
          <a:prstGeom prst="rect">
            <a:avLst/>
          </a:prstGeom>
          <a:noFill/>
        </p:spPr>
        <p:txBody>
          <a:bodyPr wrap="none" rtlCol="0">
            <a:spAutoFit/>
          </a:bodyPr>
          <a:lstStyle/>
          <a:p>
            <a:r>
              <a:rPr lang="en-US" sz="1400" dirty="0" smtClean="0">
                <a:latin typeface="+mj-lt"/>
              </a:rPr>
              <a:t>Entered both galleries </a:t>
            </a:r>
            <a:endParaRPr lang="en-US" sz="1400" dirty="0">
              <a:latin typeface="+mj-lt"/>
            </a:endParaRPr>
          </a:p>
        </p:txBody>
      </p:sp>
      <p:sp>
        <p:nvSpPr>
          <p:cNvPr id="44" name="TextBox 43"/>
          <p:cNvSpPr txBox="1"/>
          <p:nvPr/>
        </p:nvSpPr>
        <p:spPr>
          <a:xfrm>
            <a:off x="467544" y="3861048"/>
            <a:ext cx="3388092" cy="523220"/>
          </a:xfrm>
          <a:prstGeom prst="rect">
            <a:avLst/>
          </a:prstGeom>
          <a:noFill/>
        </p:spPr>
        <p:txBody>
          <a:bodyPr wrap="none" rtlCol="0">
            <a:spAutoFit/>
          </a:bodyPr>
          <a:lstStyle/>
          <a:p>
            <a:pPr algn="ctr"/>
            <a:r>
              <a:rPr lang="en-US" sz="1400" dirty="0"/>
              <a:t>Inside the </a:t>
            </a:r>
            <a:r>
              <a:rPr lang="en-US" sz="1400" dirty="0" smtClean="0"/>
              <a:t>Church (Sculpted Altarpieces)</a:t>
            </a:r>
            <a:endParaRPr lang="en-US" sz="1400" dirty="0"/>
          </a:p>
          <a:p>
            <a:pPr algn="ctr"/>
            <a:r>
              <a:rPr lang="en-US" sz="1400" dirty="0"/>
              <a:t>(Room </a:t>
            </a:r>
            <a:r>
              <a:rPr lang="en-US" sz="1400" dirty="0" smtClean="0"/>
              <a:t>50b)</a:t>
            </a:r>
            <a:endParaRPr lang="en-US" sz="1400" dirty="0">
              <a:latin typeface="+mj-lt"/>
            </a:endParaRPr>
          </a:p>
        </p:txBody>
      </p:sp>
      <p:sp>
        <p:nvSpPr>
          <p:cNvPr id="45" name="TextBox 44"/>
          <p:cNvSpPr txBox="1"/>
          <p:nvPr/>
        </p:nvSpPr>
        <p:spPr>
          <a:xfrm>
            <a:off x="5796136" y="3573016"/>
            <a:ext cx="1590274" cy="738664"/>
          </a:xfrm>
          <a:prstGeom prst="rect">
            <a:avLst/>
          </a:prstGeom>
          <a:noFill/>
        </p:spPr>
        <p:txBody>
          <a:bodyPr wrap="none" rtlCol="0">
            <a:spAutoFit/>
          </a:bodyPr>
          <a:lstStyle/>
          <a:p>
            <a:pPr algn="ctr"/>
            <a:r>
              <a:rPr lang="en-US" sz="1400" dirty="0" smtClean="0">
                <a:latin typeface="+mj-lt"/>
              </a:rPr>
              <a:t>Inside the Church</a:t>
            </a:r>
          </a:p>
          <a:p>
            <a:pPr algn="ctr"/>
            <a:r>
              <a:rPr lang="en-US" sz="1400" dirty="0" smtClean="0">
                <a:latin typeface="+mj-lt"/>
              </a:rPr>
              <a:t>(The Chancel)</a:t>
            </a:r>
          </a:p>
          <a:p>
            <a:pPr algn="ctr"/>
            <a:r>
              <a:rPr lang="en-US" sz="1400" dirty="0" smtClean="0">
                <a:latin typeface="+mj-lt"/>
              </a:rPr>
              <a:t>(Room 50b)</a:t>
            </a:r>
            <a:endParaRPr lang="en-US" sz="1400" dirty="0">
              <a:latin typeface="+mj-lt"/>
            </a:endParaRPr>
          </a:p>
        </p:txBody>
      </p:sp>
      <p:sp>
        <p:nvSpPr>
          <p:cNvPr id="15" name="Slide Number Placeholder 14"/>
          <p:cNvSpPr>
            <a:spLocks noGrp="1"/>
          </p:cNvSpPr>
          <p:nvPr>
            <p:ph type="sldNum" sz="quarter" idx="12"/>
          </p:nvPr>
        </p:nvSpPr>
        <p:spPr/>
        <p:txBody>
          <a:bodyPr/>
          <a:lstStyle/>
          <a:p>
            <a:fld id="{A2C3D9FB-F381-4BEC-BB28-1B1202CBF0E2}" type="slidenum">
              <a:rPr lang="fr-FR" smtClean="0"/>
              <a:pPr/>
              <a:t>29</a:t>
            </a:fld>
            <a:endParaRPr lang="fr-FR" dirty="0"/>
          </a:p>
        </p:txBody>
      </p:sp>
    </p:spTree>
    <p:extLst>
      <p:ext uri="{BB962C8B-B14F-4D97-AF65-F5344CB8AC3E}">
        <p14:creationId xmlns:p14="http://schemas.microsoft.com/office/powerpoint/2010/main" xmlns="" val="42632349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smtClean="0"/>
              <a:t>Mission &amp; OBJECTIVES</a:t>
            </a:r>
            <a:endParaRPr lang="en-US" sz="2800" dirty="0"/>
          </a:p>
        </p:txBody>
      </p:sp>
      <p:sp>
        <p:nvSpPr>
          <p:cNvPr id="3" name="Slide Number Placeholder 2"/>
          <p:cNvSpPr>
            <a:spLocks noGrp="1"/>
          </p:cNvSpPr>
          <p:nvPr>
            <p:ph type="sldNum" sz="quarter" idx="12"/>
          </p:nvPr>
        </p:nvSpPr>
        <p:spPr/>
        <p:txBody>
          <a:bodyPr/>
          <a:lstStyle/>
          <a:p>
            <a:fld id="{A2C3D9FB-F381-4BEC-BB28-1B1202CBF0E2}" type="slidenum">
              <a:rPr lang="fr-FR" smtClean="0"/>
              <a:pPr/>
              <a:t>3</a:t>
            </a:fld>
            <a:endParaRPr lang="fr-FR" dirty="0"/>
          </a:p>
        </p:txBody>
      </p:sp>
    </p:spTree>
    <p:extLst>
      <p:ext uri="{BB962C8B-B14F-4D97-AF65-F5344CB8AC3E}">
        <p14:creationId xmlns:p14="http://schemas.microsoft.com/office/powerpoint/2010/main" xmlns="" val="22917736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cs typeface="Cambria"/>
              </a:rPr>
              <a:t>Ground </a:t>
            </a:r>
            <a:r>
              <a:rPr lang="en-US" sz="2800" dirty="0">
                <a:cs typeface="Cambria"/>
              </a:rPr>
              <a:t>Floor </a:t>
            </a:r>
            <a:r>
              <a:rPr lang="en-US" sz="2800" dirty="0" smtClean="0">
                <a:cs typeface="Cambria"/>
              </a:rPr>
              <a:t>Gallery Visitor Flow: Entrance B</a:t>
            </a:r>
            <a:r>
              <a:rPr lang="en-US" sz="2800" dirty="0">
                <a:latin typeface="Cambria"/>
                <a:cs typeface="Cambria"/>
              </a:rPr>
              <a:t/>
            </a:r>
            <a:br>
              <a:rPr lang="en-US" sz="2800" dirty="0">
                <a:latin typeface="Cambria"/>
                <a:cs typeface="Cambria"/>
              </a:rPr>
            </a:br>
            <a:endParaRPr lang="en-US" sz="2800" dirty="0"/>
          </a:p>
        </p:txBody>
      </p:sp>
      <p:sp>
        <p:nvSpPr>
          <p:cNvPr id="5" name="Rectangle 4"/>
          <p:cNvSpPr/>
          <p:nvPr/>
        </p:nvSpPr>
        <p:spPr>
          <a:xfrm>
            <a:off x="4906160" y="4200515"/>
            <a:ext cx="385919" cy="30860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 name="Group 5"/>
          <p:cNvGrpSpPr/>
          <p:nvPr/>
        </p:nvGrpSpPr>
        <p:grpSpPr>
          <a:xfrm>
            <a:off x="683568" y="1988840"/>
            <a:ext cx="8100392" cy="3888432"/>
            <a:chOff x="-24437" y="765776"/>
            <a:chExt cx="9321172" cy="4536503"/>
          </a:xfrm>
        </p:grpSpPr>
        <p:pic>
          <p:nvPicPr>
            <p:cNvPr id="7" name="Picture 2"/>
            <p:cNvPicPr>
              <a:picLocks noChangeAspect="1" noChangeArrowheads="1"/>
            </p:cNvPicPr>
            <p:nvPr/>
          </p:nvPicPr>
          <p:blipFill>
            <a:blip r:embed="rId2" cstate="print">
              <a:extLst>
                <a:ext uri="{28A0092B-C50C-407E-A947-70E740481C1C}">
                  <a14:useLocalDpi xmlns:a14="http://schemas.microsoft.com/office/drawing/2010/main" xmlns=""/>
                </a:ext>
              </a:extLst>
            </a:blip>
            <a:srcRect/>
            <a:stretch>
              <a:fillRect/>
            </a:stretch>
          </p:blipFill>
          <p:spPr bwMode="auto">
            <a:xfrm>
              <a:off x="7020272" y="1432362"/>
              <a:ext cx="2276463" cy="36296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cstate="print">
              <a:extLst>
                <a:ext uri="{28A0092B-C50C-407E-A947-70E740481C1C}">
                  <a14:useLocalDpi xmlns:a14="http://schemas.microsoft.com/office/drawing/2010/main" xmlns=""/>
                </a:ext>
              </a:extLst>
            </a:blip>
            <a:srcRect/>
            <a:stretch>
              <a:fillRect/>
            </a:stretch>
          </p:blipFill>
          <p:spPr bwMode="auto">
            <a:xfrm>
              <a:off x="-24437" y="765776"/>
              <a:ext cx="7805452" cy="45365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9" name="Right Arrow 8"/>
          <p:cNvSpPr/>
          <p:nvPr/>
        </p:nvSpPr>
        <p:spPr>
          <a:xfrm>
            <a:off x="5292080" y="3645024"/>
            <a:ext cx="792088" cy="864096"/>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400" dirty="0" smtClean="0">
                <a:latin typeface="Cambria"/>
                <a:cs typeface="Cambria"/>
              </a:rPr>
              <a:t>17%</a:t>
            </a:r>
            <a:endParaRPr lang="en-US" sz="1400" dirty="0">
              <a:latin typeface="Cambria"/>
              <a:cs typeface="Cambria"/>
            </a:endParaRPr>
          </a:p>
        </p:txBody>
      </p:sp>
      <p:sp>
        <p:nvSpPr>
          <p:cNvPr id="10" name="Left Arrow 9"/>
          <p:cNvSpPr/>
          <p:nvPr/>
        </p:nvSpPr>
        <p:spPr>
          <a:xfrm>
            <a:off x="3851921" y="3573016"/>
            <a:ext cx="720080" cy="936104"/>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400" dirty="0" smtClean="0">
                <a:latin typeface="Cambria"/>
                <a:cs typeface="Cambria"/>
              </a:rPr>
              <a:t>53%</a:t>
            </a:r>
            <a:endParaRPr lang="en-US" sz="1400" dirty="0">
              <a:latin typeface="Cambria"/>
              <a:cs typeface="Cambria"/>
            </a:endParaRPr>
          </a:p>
        </p:txBody>
      </p:sp>
      <p:sp>
        <p:nvSpPr>
          <p:cNvPr id="11" name="Rectangle 10"/>
          <p:cNvSpPr/>
          <p:nvPr/>
        </p:nvSpPr>
        <p:spPr>
          <a:xfrm>
            <a:off x="5250825" y="2924944"/>
            <a:ext cx="113263" cy="57606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2000" dirty="0"/>
          </a:p>
        </p:txBody>
      </p:sp>
      <p:sp>
        <p:nvSpPr>
          <p:cNvPr id="12" name="Rectangle 11"/>
          <p:cNvSpPr/>
          <p:nvPr/>
        </p:nvSpPr>
        <p:spPr>
          <a:xfrm>
            <a:off x="5099120" y="4581128"/>
            <a:ext cx="120952" cy="79208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100" dirty="0"/>
          </a:p>
        </p:txBody>
      </p:sp>
      <p:sp>
        <p:nvSpPr>
          <p:cNvPr id="13" name="Rectangle 12"/>
          <p:cNvSpPr/>
          <p:nvPr/>
        </p:nvSpPr>
        <p:spPr>
          <a:xfrm>
            <a:off x="4474112" y="3408427"/>
            <a:ext cx="385919" cy="30860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a:off x="4906160" y="4200515"/>
            <a:ext cx="385919" cy="30860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ectangle 18"/>
          <p:cNvSpPr/>
          <p:nvPr/>
        </p:nvSpPr>
        <p:spPr>
          <a:xfrm>
            <a:off x="4572000" y="2852936"/>
            <a:ext cx="499182" cy="2582002"/>
          </a:xfrm>
          <a:prstGeom prst="rect">
            <a:avLst/>
          </a:prstGeom>
          <a:solidFill>
            <a:srgbClr val="000000">
              <a:alpha val="15000"/>
            </a:srgbClr>
          </a:solidFill>
          <a:ln>
            <a:no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p>
        </p:txBody>
      </p:sp>
      <p:sp>
        <p:nvSpPr>
          <p:cNvPr id="27" name="Left Arrow 26"/>
          <p:cNvSpPr/>
          <p:nvPr/>
        </p:nvSpPr>
        <p:spPr>
          <a:xfrm rot="5400000">
            <a:off x="4427985" y="2132856"/>
            <a:ext cx="720079" cy="1008112"/>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latin typeface="Cambria"/>
                <a:cs typeface="Cambria"/>
              </a:rPr>
              <a:t>23%</a:t>
            </a:r>
            <a:endParaRPr lang="en-US" sz="1400" dirty="0">
              <a:latin typeface="Cambria"/>
              <a:cs typeface="Cambria"/>
            </a:endParaRPr>
          </a:p>
        </p:txBody>
      </p:sp>
      <p:sp>
        <p:nvSpPr>
          <p:cNvPr id="3" name="TextBox 2"/>
          <p:cNvSpPr txBox="1"/>
          <p:nvPr/>
        </p:nvSpPr>
        <p:spPr>
          <a:xfrm>
            <a:off x="4181449" y="6300028"/>
            <a:ext cx="1326655" cy="369332"/>
          </a:xfrm>
          <a:prstGeom prst="rect">
            <a:avLst/>
          </a:prstGeom>
          <a:solidFill>
            <a:schemeClr val="bg1"/>
          </a:solidFill>
        </p:spPr>
        <p:txBody>
          <a:bodyPr wrap="none" rtlCol="0">
            <a:spAutoFit/>
          </a:bodyPr>
          <a:lstStyle/>
          <a:p>
            <a:r>
              <a:rPr lang="en-US" dirty="0" smtClean="0"/>
              <a:t>Entrance B</a:t>
            </a:r>
            <a:endParaRPr lang="en-US" dirty="0"/>
          </a:p>
        </p:txBody>
      </p:sp>
      <p:sp>
        <p:nvSpPr>
          <p:cNvPr id="28" name="Striped Right Arrow 27"/>
          <p:cNvSpPr/>
          <p:nvPr/>
        </p:nvSpPr>
        <p:spPr>
          <a:xfrm rot="16200000">
            <a:off x="4608004" y="5769260"/>
            <a:ext cx="576064" cy="360040"/>
          </a:xfrm>
          <a:prstGeom prst="stripedRightArrow">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Rectangle 28"/>
          <p:cNvSpPr/>
          <p:nvPr/>
        </p:nvSpPr>
        <p:spPr>
          <a:xfrm>
            <a:off x="7400634" y="1177007"/>
            <a:ext cx="360040" cy="19232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30" name="TextBox 29"/>
          <p:cNvSpPr txBox="1"/>
          <p:nvPr/>
        </p:nvSpPr>
        <p:spPr>
          <a:xfrm>
            <a:off x="7760674" y="1104999"/>
            <a:ext cx="642624" cy="307777"/>
          </a:xfrm>
          <a:prstGeom prst="rect">
            <a:avLst/>
          </a:prstGeom>
          <a:noFill/>
        </p:spPr>
        <p:txBody>
          <a:bodyPr wrap="none" rtlCol="0">
            <a:spAutoFit/>
          </a:bodyPr>
          <a:lstStyle/>
          <a:p>
            <a:r>
              <a:rPr lang="en-US" sz="1400" dirty="0" smtClean="0">
                <a:latin typeface="Cambria"/>
                <a:cs typeface="Cambria"/>
              </a:rPr>
              <a:t>40%+</a:t>
            </a:r>
            <a:endParaRPr lang="en-US" sz="1400" dirty="0">
              <a:latin typeface="Cambria"/>
              <a:cs typeface="Cambria"/>
            </a:endParaRPr>
          </a:p>
        </p:txBody>
      </p:sp>
      <p:sp>
        <p:nvSpPr>
          <p:cNvPr id="31" name="Rectangle 30"/>
          <p:cNvSpPr/>
          <p:nvPr/>
        </p:nvSpPr>
        <p:spPr>
          <a:xfrm flipV="1">
            <a:off x="7400634" y="1484784"/>
            <a:ext cx="360040" cy="144016"/>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2" name="Rectangle 31"/>
          <p:cNvSpPr/>
          <p:nvPr/>
        </p:nvSpPr>
        <p:spPr>
          <a:xfrm rot="5400000">
            <a:off x="7508646" y="1664804"/>
            <a:ext cx="144016" cy="36004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dirty="0"/>
          </a:p>
        </p:txBody>
      </p:sp>
      <p:sp>
        <p:nvSpPr>
          <p:cNvPr id="33" name="TextBox 32"/>
          <p:cNvSpPr txBox="1"/>
          <p:nvPr/>
        </p:nvSpPr>
        <p:spPr>
          <a:xfrm>
            <a:off x="7760674" y="1393031"/>
            <a:ext cx="1236286" cy="307777"/>
          </a:xfrm>
          <a:prstGeom prst="rect">
            <a:avLst/>
          </a:prstGeom>
          <a:noFill/>
        </p:spPr>
        <p:txBody>
          <a:bodyPr wrap="none" rtlCol="0">
            <a:spAutoFit/>
          </a:bodyPr>
          <a:lstStyle/>
          <a:p>
            <a:r>
              <a:rPr lang="en-US" sz="1400" dirty="0" smtClean="0">
                <a:latin typeface="Cambria"/>
                <a:cs typeface="Cambria"/>
              </a:rPr>
              <a:t>30% to &lt;40%</a:t>
            </a:r>
            <a:endParaRPr lang="en-US" sz="1400" dirty="0">
              <a:latin typeface="Cambria"/>
              <a:cs typeface="Cambria"/>
            </a:endParaRPr>
          </a:p>
        </p:txBody>
      </p:sp>
      <p:sp>
        <p:nvSpPr>
          <p:cNvPr id="34" name="TextBox 33"/>
          <p:cNvSpPr txBox="1"/>
          <p:nvPr/>
        </p:nvSpPr>
        <p:spPr>
          <a:xfrm>
            <a:off x="7760674" y="1681063"/>
            <a:ext cx="1275822" cy="307777"/>
          </a:xfrm>
          <a:prstGeom prst="rect">
            <a:avLst/>
          </a:prstGeom>
          <a:noFill/>
        </p:spPr>
        <p:txBody>
          <a:bodyPr wrap="none" rtlCol="0">
            <a:spAutoFit/>
          </a:bodyPr>
          <a:lstStyle/>
          <a:p>
            <a:r>
              <a:rPr lang="en-US" sz="1400" dirty="0" smtClean="0">
                <a:latin typeface="Cambria"/>
                <a:cs typeface="Cambria"/>
              </a:rPr>
              <a:t>20% to &lt; 30%</a:t>
            </a:r>
            <a:endParaRPr lang="en-US" sz="1400" dirty="0">
              <a:latin typeface="Cambria"/>
              <a:cs typeface="Cambria"/>
            </a:endParaRPr>
          </a:p>
        </p:txBody>
      </p:sp>
      <p:sp>
        <p:nvSpPr>
          <p:cNvPr id="35" name="Rectangle 34"/>
          <p:cNvSpPr/>
          <p:nvPr/>
        </p:nvSpPr>
        <p:spPr>
          <a:xfrm flipV="1">
            <a:off x="7400634" y="2060848"/>
            <a:ext cx="360040" cy="144016"/>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dirty="0"/>
          </a:p>
        </p:txBody>
      </p:sp>
      <p:sp>
        <p:nvSpPr>
          <p:cNvPr id="36" name="TextBox 35"/>
          <p:cNvSpPr txBox="1"/>
          <p:nvPr/>
        </p:nvSpPr>
        <p:spPr>
          <a:xfrm>
            <a:off x="7760674" y="1969095"/>
            <a:ext cx="1275822" cy="307777"/>
          </a:xfrm>
          <a:prstGeom prst="rect">
            <a:avLst/>
          </a:prstGeom>
          <a:noFill/>
        </p:spPr>
        <p:txBody>
          <a:bodyPr wrap="none" rtlCol="0">
            <a:spAutoFit/>
          </a:bodyPr>
          <a:lstStyle/>
          <a:p>
            <a:r>
              <a:rPr lang="en-US" sz="1400" dirty="0" smtClean="0">
                <a:latin typeface="Cambria"/>
                <a:cs typeface="Cambria"/>
              </a:rPr>
              <a:t>10% to &lt; 20%</a:t>
            </a:r>
            <a:endParaRPr lang="en-US" sz="1400" dirty="0">
              <a:latin typeface="Cambria"/>
              <a:cs typeface="Cambria"/>
            </a:endParaRPr>
          </a:p>
        </p:txBody>
      </p:sp>
      <p:sp>
        <p:nvSpPr>
          <p:cNvPr id="37" name="Rectangle 36"/>
          <p:cNvSpPr/>
          <p:nvPr/>
        </p:nvSpPr>
        <p:spPr>
          <a:xfrm rot="5400000">
            <a:off x="7508646" y="2240868"/>
            <a:ext cx="144016" cy="360040"/>
          </a:xfrm>
          <a:prstGeom prst="rect">
            <a:avLst/>
          </a:prstGeom>
          <a:solidFill>
            <a:schemeClr val="bg1"/>
          </a:solidFill>
          <a:ln>
            <a:solidFill>
              <a:srgbClr val="800000"/>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38" name="TextBox 37"/>
          <p:cNvSpPr txBox="1"/>
          <p:nvPr/>
        </p:nvSpPr>
        <p:spPr>
          <a:xfrm>
            <a:off x="7760674" y="2257127"/>
            <a:ext cx="682160" cy="307777"/>
          </a:xfrm>
          <a:prstGeom prst="rect">
            <a:avLst/>
          </a:prstGeom>
          <a:noFill/>
        </p:spPr>
        <p:txBody>
          <a:bodyPr wrap="none" rtlCol="0">
            <a:spAutoFit/>
          </a:bodyPr>
          <a:lstStyle/>
          <a:p>
            <a:r>
              <a:rPr lang="en-US" sz="1400" dirty="0" smtClean="0">
                <a:latin typeface="Cambria"/>
                <a:cs typeface="Cambria"/>
              </a:rPr>
              <a:t>&lt; 10%</a:t>
            </a:r>
            <a:endParaRPr lang="en-US" sz="1400" dirty="0">
              <a:latin typeface="Cambria"/>
              <a:cs typeface="Cambria"/>
            </a:endParaRPr>
          </a:p>
        </p:txBody>
      </p:sp>
      <p:sp>
        <p:nvSpPr>
          <p:cNvPr id="39" name="8-Point Star 38"/>
          <p:cNvSpPr/>
          <p:nvPr/>
        </p:nvSpPr>
        <p:spPr>
          <a:xfrm>
            <a:off x="6372200" y="5805264"/>
            <a:ext cx="720080" cy="576064"/>
          </a:xfrm>
          <a:prstGeom prst="star8">
            <a:avLst/>
          </a:prstGeom>
          <a:solidFill>
            <a:srgbClr val="FFFFFF"/>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2060"/>
                </a:solidFill>
              </a:rPr>
              <a:t>7%</a:t>
            </a:r>
            <a:endParaRPr lang="en-US" dirty="0">
              <a:solidFill>
                <a:srgbClr val="002060"/>
              </a:solidFill>
            </a:endParaRPr>
          </a:p>
        </p:txBody>
      </p:sp>
      <p:cxnSp>
        <p:nvCxnSpPr>
          <p:cNvPr id="41" name="Straight Arrow Connector 40"/>
          <p:cNvCxnSpPr/>
          <p:nvPr/>
        </p:nvCxnSpPr>
        <p:spPr>
          <a:xfrm flipH="1" flipV="1">
            <a:off x="4932040" y="4149080"/>
            <a:ext cx="1584176" cy="1656184"/>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6058962" y="6381328"/>
            <a:ext cx="1969422" cy="307777"/>
          </a:xfrm>
          <a:prstGeom prst="rect">
            <a:avLst/>
          </a:prstGeom>
          <a:noFill/>
        </p:spPr>
        <p:txBody>
          <a:bodyPr wrap="none" rtlCol="0">
            <a:spAutoFit/>
          </a:bodyPr>
          <a:lstStyle/>
          <a:p>
            <a:r>
              <a:rPr lang="en-US" sz="1400" dirty="0" smtClean="0">
                <a:latin typeface="+mj-lt"/>
              </a:rPr>
              <a:t>Entered both galleries </a:t>
            </a:r>
            <a:endParaRPr lang="en-US" sz="1400" dirty="0">
              <a:latin typeface="+mj-lt"/>
            </a:endParaRPr>
          </a:p>
        </p:txBody>
      </p:sp>
      <p:sp>
        <p:nvSpPr>
          <p:cNvPr id="44" name="TextBox 43"/>
          <p:cNvSpPr txBox="1"/>
          <p:nvPr/>
        </p:nvSpPr>
        <p:spPr>
          <a:xfrm>
            <a:off x="395536" y="3861048"/>
            <a:ext cx="3418599" cy="523220"/>
          </a:xfrm>
          <a:prstGeom prst="rect">
            <a:avLst/>
          </a:prstGeom>
          <a:noFill/>
        </p:spPr>
        <p:txBody>
          <a:bodyPr wrap="none" rtlCol="0">
            <a:spAutoFit/>
          </a:bodyPr>
          <a:lstStyle/>
          <a:p>
            <a:pPr algn="ctr"/>
            <a:r>
              <a:rPr lang="en-US" sz="1400" dirty="0" smtClean="0">
                <a:latin typeface="+mj-lt"/>
              </a:rPr>
              <a:t>Inside the Church (Sculpted Altarpieces) </a:t>
            </a:r>
          </a:p>
          <a:p>
            <a:pPr algn="ctr"/>
            <a:r>
              <a:rPr lang="en-US" sz="1400" dirty="0" smtClean="0">
                <a:latin typeface="+mj-lt"/>
              </a:rPr>
              <a:t>(Room 50b)</a:t>
            </a:r>
            <a:endParaRPr lang="en-US" sz="1400" dirty="0">
              <a:latin typeface="+mj-lt"/>
            </a:endParaRPr>
          </a:p>
        </p:txBody>
      </p:sp>
      <p:sp>
        <p:nvSpPr>
          <p:cNvPr id="45" name="TextBox 44"/>
          <p:cNvSpPr txBox="1"/>
          <p:nvPr/>
        </p:nvSpPr>
        <p:spPr>
          <a:xfrm>
            <a:off x="5796136" y="3573016"/>
            <a:ext cx="1662282" cy="738664"/>
          </a:xfrm>
          <a:prstGeom prst="rect">
            <a:avLst/>
          </a:prstGeom>
          <a:noFill/>
        </p:spPr>
        <p:txBody>
          <a:bodyPr wrap="square" rtlCol="0">
            <a:spAutoFit/>
          </a:bodyPr>
          <a:lstStyle/>
          <a:p>
            <a:pPr algn="ctr"/>
            <a:r>
              <a:rPr lang="en-US" sz="1400" dirty="0" smtClean="0">
                <a:latin typeface="+mj-lt"/>
              </a:rPr>
              <a:t>Inside the Church</a:t>
            </a:r>
          </a:p>
          <a:p>
            <a:pPr algn="ctr"/>
            <a:r>
              <a:rPr lang="en-US" sz="1400" dirty="0" smtClean="0">
                <a:latin typeface="+mj-lt"/>
              </a:rPr>
              <a:t>(The Chancel) </a:t>
            </a:r>
          </a:p>
          <a:p>
            <a:pPr algn="ctr"/>
            <a:r>
              <a:rPr lang="en-US" sz="1400" dirty="0" smtClean="0">
                <a:latin typeface="+mj-lt"/>
              </a:rPr>
              <a:t>(Room 50b)</a:t>
            </a:r>
            <a:endParaRPr lang="en-US" sz="1400" dirty="0">
              <a:latin typeface="+mj-lt"/>
            </a:endParaRPr>
          </a:p>
        </p:txBody>
      </p:sp>
      <p:sp>
        <p:nvSpPr>
          <p:cNvPr id="40" name="TextBox 39"/>
          <p:cNvSpPr txBox="1"/>
          <p:nvPr/>
        </p:nvSpPr>
        <p:spPr>
          <a:xfrm>
            <a:off x="3995936" y="1897087"/>
            <a:ext cx="1582484" cy="307777"/>
          </a:xfrm>
          <a:prstGeom prst="rect">
            <a:avLst/>
          </a:prstGeom>
          <a:noFill/>
        </p:spPr>
        <p:txBody>
          <a:bodyPr wrap="none" rtlCol="0">
            <a:spAutoFit/>
          </a:bodyPr>
          <a:lstStyle/>
          <a:p>
            <a:r>
              <a:rPr lang="en-US" sz="1400" dirty="0" smtClean="0">
                <a:latin typeface="+mj-lt"/>
              </a:rPr>
              <a:t>Pass through only</a:t>
            </a:r>
            <a:endParaRPr lang="en-US" sz="1400" dirty="0">
              <a:latin typeface="+mj-lt"/>
            </a:endParaRPr>
          </a:p>
        </p:txBody>
      </p:sp>
      <p:sp>
        <p:nvSpPr>
          <p:cNvPr id="15" name="Slide Number Placeholder 14"/>
          <p:cNvSpPr>
            <a:spLocks noGrp="1"/>
          </p:cNvSpPr>
          <p:nvPr>
            <p:ph type="sldNum" sz="quarter" idx="12"/>
          </p:nvPr>
        </p:nvSpPr>
        <p:spPr/>
        <p:txBody>
          <a:bodyPr/>
          <a:lstStyle/>
          <a:p>
            <a:fld id="{A2C3D9FB-F381-4BEC-BB28-1B1202CBF0E2}" type="slidenum">
              <a:rPr lang="fr-FR" smtClean="0"/>
              <a:pPr/>
              <a:t>30</a:t>
            </a:fld>
            <a:endParaRPr lang="fr-FR" dirty="0"/>
          </a:p>
        </p:txBody>
      </p:sp>
    </p:spTree>
    <p:extLst>
      <p:ext uri="{BB962C8B-B14F-4D97-AF65-F5344CB8AC3E}">
        <p14:creationId xmlns:p14="http://schemas.microsoft.com/office/powerpoint/2010/main" xmlns="" val="11940336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cs typeface="Cambria"/>
              </a:rPr>
              <a:t>First Floor </a:t>
            </a:r>
            <a:r>
              <a:rPr lang="en-US" sz="2800" dirty="0" smtClean="0">
                <a:cs typeface="Cambria"/>
              </a:rPr>
              <a:t>Gallery Visitor Flow</a:t>
            </a:r>
            <a:r>
              <a:rPr lang="en-US" sz="2800" dirty="0">
                <a:latin typeface="Cambria"/>
                <a:cs typeface="Cambria"/>
              </a:rPr>
              <a:t/>
            </a:r>
            <a:br>
              <a:rPr lang="en-US" sz="2800" dirty="0">
                <a:latin typeface="Cambria"/>
                <a:cs typeface="Cambria"/>
              </a:rPr>
            </a:br>
            <a:endParaRPr lang="en-US" sz="2800" dirty="0"/>
          </a:p>
        </p:txBody>
      </p:sp>
      <p:sp>
        <p:nvSpPr>
          <p:cNvPr id="5" name="Rectangle 4"/>
          <p:cNvSpPr/>
          <p:nvPr/>
        </p:nvSpPr>
        <p:spPr>
          <a:xfrm>
            <a:off x="5220072" y="4437112"/>
            <a:ext cx="432048" cy="36004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 name="Group 5"/>
          <p:cNvGrpSpPr/>
          <p:nvPr/>
        </p:nvGrpSpPr>
        <p:grpSpPr>
          <a:xfrm>
            <a:off x="75364" y="1628800"/>
            <a:ext cx="9068636" cy="4536503"/>
            <a:chOff x="-24437" y="765776"/>
            <a:chExt cx="9321172" cy="4536503"/>
          </a:xfrm>
        </p:grpSpPr>
        <p:pic>
          <p:nvPicPr>
            <p:cNvPr id="7" name="Picture 2"/>
            <p:cNvPicPr>
              <a:picLocks noChangeAspect="1" noChangeArrowheads="1"/>
            </p:cNvPicPr>
            <p:nvPr/>
          </p:nvPicPr>
          <p:blipFill>
            <a:blip r:embed="rId2" cstate="print">
              <a:extLst>
                <a:ext uri="{28A0092B-C50C-407E-A947-70E740481C1C}">
                  <a14:useLocalDpi xmlns:a14="http://schemas.microsoft.com/office/drawing/2010/main" xmlns=""/>
                </a:ext>
              </a:extLst>
            </a:blip>
            <a:srcRect/>
            <a:stretch>
              <a:fillRect/>
            </a:stretch>
          </p:blipFill>
          <p:spPr bwMode="auto">
            <a:xfrm>
              <a:off x="7020272" y="1432362"/>
              <a:ext cx="2276463" cy="36296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cstate="print">
              <a:extLst>
                <a:ext uri="{28A0092B-C50C-407E-A947-70E740481C1C}">
                  <a14:useLocalDpi xmlns:a14="http://schemas.microsoft.com/office/drawing/2010/main" xmlns=""/>
                </a:ext>
              </a:extLst>
            </a:blip>
            <a:srcRect/>
            <a:stretch>
              <a:fillRect/>
            </a:stretch>
          </p:blipFill>
          <p:spPr bwMode="auto">
            <a:xfrm>
              <a:off x="-24437" y="765776"/>
              <a:ext cx="7805452" cy="45365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10" name="Rectangle 9"/>
          <p:cNvSpPr/>
          <p:nvPr/>
        </p:nvSpPr>
        <p:spPr>
          <a:xfrm>
            <a:off x="4788024" y="3645024"/>
            <a:ext cx="432048" cy="36004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p:cNvSpPr/>
          <p:nvPr/>
        </p:nvSpPr>
        <p:spPr>
          <a:xfrm>
            <a:off x="5220072" y="4437112"/>
            <a:ext cx="432048" cy="36004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ectangle 12"/>
          <p:cNvSpPr/>
          <p:nvPr/>
        </p:nvSpPr>
        <p:spPr>
          <a:xfrm>
            <a:off x="4283968" y="2564904"/>
            <a:ext cx="936104" cy="3096344"/>
          </a:xfrm>
          <a:prstGeom prst="rect">
            <a:avLst/>
          </a:prstGeom>
          <a:solidFill>
            <a:srgbClr val="000000">
              <a:alpha val="58000"/>
            </a:srgbClr>
          </a:solidFill>
        </p:spPr>
        <p:style>
          <a:lnRef idx="1">
            <a:schemeClr val="dk1"/>
          </a:lnRef>
          <a:fillRef idx="3">
            <a:schemeClr val="dk1"/>
          </a:fillRef>
          <a:effectRef idx="2">
            <a:schemeClr val="dk1"/>
          </a:effectRef>
          <a:fontRef idx="minor">
            <a:schemeClr val="lt1"/>
          </a:fontRef>
        </p:style>
        <p:txBody>
          <a:bodyPr rtlCol="0" anchor="ctr"/>
          <a:lstStyle/>
          <a:p>
            <a:pPr algn="ctr"/>
            <a:endParaRPr lang="en-US" dirty="0"/>
          </a:p>
        </p:txBody>
      </p:sp>
      <p:sp>
        <p:nvSpPr>
          <p:cNvPr id="12" name="Rectangle 11"/>
          <p:cNvSpPr/>
          <p:nvPr/>
        </p:nvSpPr>
        <p:spPr>
          <a:xfrm>
            <a:off x="7400634" y="1177007"/>
            <a:ext cx="360040" cy="19232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14" name="TextBox 13"/>
          <p:cNvSpPr txBox="1"/>
          <p:nvPr/>
        </p:nvSpPr>
        <p:spPr>
          <a:xfrm>
            <a:off x="7760674" y="1104999"/>
            <a:ext cx="642624" cy="307777"/>
          </a:xfrm>
          <a:prstGeom prst="rect">
            <a:avLst/>
          </a:prstGeom>
          <a:noFill/>
        </p:spPr>
        <p:txBody>
          <a:bodyPr wrap="none" rtlCol="0">
            <a:spAutoFit/>
          </a:bodyPr>
          <a:lstStyle/>
          <a:p>
            <a:r>
              <a:rPr lang="en-US" sz="1400" dirty="0" smtClean="0">
                <a:latin typeface="Cambria"/>
                <a:cs typeface="Cambria"/>
              </a:rPr>
              <a:t>40%+</a:t>
            </a:r>
            <a:endParaRPr lang="en-US" sz="1400" dirty="0">
              <a:latin typeface="Cambria"/>
              <a:cs typeface="Cambria"/>
            </a:endParaRPr>
          </a:p>
        </p:txBody>
      </p:sp>
      <p:sp>
        <p:nvSpPr>
          <p:cNvPr id="15" name="Rectangle 14"/>
          <p:cNvSpPr/>
          <p:nvPr/>
        </p:nvSpPr>
        <p:spPr>
          <a:xfrm flipV="1">
            <a:off x="7400634" y="1484784"/>
            <a:ext cx="360040" cy="144016"/>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 name="Rectangle 15"/>
          <p:cNvSpPr/>
          <p:nvPr/>
        </p:nvSpPr>
        <p:spPr>
          <a:xfrm rot="5400000">
            <a:off x="7508646" y="1664804"/>
            <a:ext cx="144016" cy="36004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dirty="0"/>
          </a:p>
        </p:txBody>
      </p:sp>
      <p:sp>
        <p:nvSpPr>
          <p:cNvPr id="17" name="TextBox 16"/>
          <p:cNvSpPr txBox="1"/>
          <p:nvPr/>
        </p:nvSpPr>
        <p:spPr>
          <a:xfrm>
            <a:off x="7760674" y="1393031"/>
            <a:ext cx="1236286" cy="307777"/>
          </a:xfrm>
          <a:prstGeom prst="rect">
            <a:avLst/>
          </a:prstGeom>
          <a:noFill/>
        </p:spPr>
        <p:txBody>
          <a:bodyPr wrap="none" rtlCol="0">
            <a:spAutoFit/>
          </a:bodyPr>
          <a:lstStyle/>
          <a:p>
            <a:r>
              <a:rPr lang="en-US" sz="1400" dirty="0" smtClean="0">
                <a:latin typeface="Cambria"/>
                <a:cs typeface="Cambria"/>
              </a:rPr>
              <a:t>30% to &lt;40%</a:t>
            </a:r>
            <a:endParaRPr lang="en-US" sz="1400" dirty="0">
              <a:latin typeface="Cambria"/>
              <a:cs typeface="Cambria"/>
            </a:endParaRPr>
          </a:p>
        </p:txBody>
      </p:sp>
      <p:sp>
        <p:nvSpPr>
          <p:cNvPr id="18" name="TextBox 17"/>
          <p:cNvSpPr txBox="1"/>
          <p:nvPr/>
        </p:nvSpPr>
        <p:spPr>
          <a:xfrm>
            <a:off x="7760674" y="1681063"/>
            <a:ext cx="1275822" cy="307777"/>
          </a:xfrm>
          <a:prstGeom prst="rect">
            <a:avLst/>
          </a:prstGeom>
          <a:noFill/>
        </p:spPr>
        <p:txBody>
          <a:bodyPr wrap="none" rtlCol="0">
            <a:spAutoFit/>
          </a:bodyPr>
          <a:lstStyle/>
          <a:p>
            <a:r>
              <a:rPr lang="en-US" sz="1400" dirty="0" smtClean="0">
                <a:latin typeface="Cambria"/>
                <a:cs typeface="Cambria"/>
              </a:rPr>
              <a:t>20% to &lt; 30%</a:t>
            </a:r>
            <a:endParaRPr lang="en-US" sz="1400" dirty="0">
              <a:latin typeface="Cambria"/>
              <a:cs typeface="Cambria"/>
            </a:endParaRPr>
          </a:p>
        </p:txBody>
      </p:sp>
      <p:sp>
        <p:nvSpPr>
          <p:cNvPr id="19" name="Rectangle 18"/>
          <p:cNvSpPr/>
          <p:nvPr/>
        </p:nvSpPr>
        <p:spPr>
          <a:xfrm flipV="1">
            <a:off x="7400634" y="2060848"/>
            <a:ext cx="360040" cy="144016"/>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dirty="0"/>
          </a:p>
        </p:txBody>
      </p:sp>
      <p:sp>
        <p:nvSpPr>
          <p:cNvPr id="20" name="TextBox 19"/>
          <p:cNvSpPr txBox="1"/>
          <p:nvPr/>
        </p:nvSpPr>
        <p:spPr>
          <a:xfrm>
            <a:off x="7760674" y="1969095"/>
            <a:ext cx="1275822" cy="307777"/>
          </a:xfrm>
          <a:prstGeom prst="rect">
            <a:avLst/>
          </a:prstGeom>
          <a:noFill/>
        </p:spPr>
        <p:txBody>
          <a:bodyPr wrap="none" rtlCol="0">
            <a:spAutoFit/>
          </a:bodyPr>
          <a:lstStyle/>
          <a:p>
            <a:r>
              <a:rPr lang="en-US" sz="1400" dirty="0" smtClean="0">
                <a:latin typeface="Cambria"/>
                <a:cs typeface="Cambria"/>
              </a:rPr>
              <a:t>10% to &lt; 20%</a:t>
            </a:r>
            <a:endParaRPr lang="en-US" sz="1400" dirty="0">
              <a:latin typeface="Cambria"/>
              <a:cs typeface="Cambria"/>
            </a:endParaRPr>
          </a:p>
        </p:txBody>
      </p:sp>
      <p:sp>
        <p:nvSpPr>
          <p:cNvPr id="21" name="Rectangle 20"/>
          <p:cNvSpPr/>
          <p:nvPr/>
        </p:nvSpPr>
        <p:spPr>
          <a:xfrm rot="5400000">
            <a:off x="7508646" y="2240868"/>
            <a:ext cx="144016" cy="360040"/>
          </a:xfrm>
          <a:prstGeom prst="rect">
            <a:avLst/>
          </a:prstGeom>
          <a:solidFill>
            <a:schemeClr val="bg1"/>
          </a:solidFill>
          <a:ln>
            <a:solidFill>
              <a:srgbClr val="800000"/>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22" name="TextBox 21"/>
          <p:cNvSpPr txBox="1"/>
          <p:nvPr/>
        </p:nvSpPr>
        <p:spPr>
          <a:xfrm>
            <a:off x="7760674" y="2257127"/>
            <a:ext cx="682160" cy="307777"/>
          </a:xfrm>
          <a:prstGeom prst="rect">
            <a:avLst/>
          </a:prstGeom>
          <a:noFill/>
        </p:spPr>
        <p:txBody>
          <a:bodyPr wrap="none" rtlCol="0">
            <a:spAutoFit/>
          </a:bodyPr>
          <a:lstStyle/>
          <a:p>
            <a:r>
              <a:rPr lang="en-US" sz="1400" dirty="0" smtClean="0">
                <a:latin typeface="Cambria"/>
                <a:cs typeface="Cambria"/>
              </a:rPr>
              <a:t>&lt; 10%</a:t>
            </a:r>
            <a:endParaRPr lang="en-US" sz="1400" dirty="0">
              <a:latin typeface="Cambria"/>
              <a:cs typeface="Cambria"/>
            </a:endParaRPr>
          </a:p>
        </p:txBody>
      </p:sp>
      <p:sp>
        <p:nvSpPr>
          <p:cNvPr id="23" name="8-Point Star 22"/>
          <p:cNvSpPr/>
          <p:nvPr/>
        </p:nvSpPr>
        <p:spPr>
          <a:xfrm>
            <a:off x="6372200" y="3573016"/>
            <a:ext cx="1080120" cy="792088"/>
          </a:xfrm>
          <a:prstGeom prst="star8">
            <a:avLst/>
          </a:prstGeom>
          <a:solidFill>
            <a:srgbClr val="FF0000"/>
          </a:solidFill>
          <a:ln>
            <a:no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600" dirty="0" smtClean="0">
                <a:solidFill>
                  <a:srgbClr val="002060"/>
                </a:solidFill>
              </a:rPr>
              <a:t>42%</a:t>
            </a:r>
            <a:endParaRPr lang="en-US" sz="1600" dirty="0">
              <a:solidFill>
                <a:srgbClr val="002060"/>
              </a:solidFill>
            </a:endParaRPr>
          </a:p>
        </p:txBody>
      </p:sp>
      <p:graphicFrame>
        <p:nvGraphicFramePr>
          <p:cNvPr id="3" name="Table 2"/>
          <p:cNvGraphicFramePr>
            <a:graphicFrameLocks noGrp="1"/>
          </p:cNvGraphicFramePr>
          <p:nvPr>
            <p:extLst>
              <p:ext uri="{D42A27DB-BD31-4B8C-83A1-F6EECF244321}">
                <p14:modId xmlns:p14="http://schemas.microsoft.com/office/powerpoint/2010/main" xmlns="" val="3502405165"/>
              </p:ext>
            </p:extLst>
          </p:nvPr>
        </p:nvGraphicFramePr>
        <p:xfrm>
          <a:off x="4788024" y="5877272"/>
          <a:ext cx="3708400" cy="746760"/>
        </p:xfrm>
        <a:graphic>
          <a:graphicData uri="http://schemas.openxmlformats.org/drawingml/2006/table">
            <a:tbl>
              <a:tblPr/>
              <a:tblGrid>
                <a:gridCol w="2057400"/>
                <a:gridCol w="825500"/>
                <a:gridCol w="825500"/>
              </a:tblGrid>
              <a:tr h="355600">
                <a:tc>
                  <a:txBody>
                    <a:bodyPr/>
                    <a:lstStyle/>
                    <a:p>
                      <a:pPr algn="l" fontAlgn="b"/>
                      <a:r>
                        <a:rPr lang="en-US" sz="1200" b="0" i="0" u="none" strike="noStrike" dirty="0">
                          <a:solidFill>
                            <a:srgbClr val="000000"/>
                          </a:solidFill>
                          <a:effectLst/>
                          <a:latin typeface="Calibri"/>
                        </a:rPr>
                        <a:t>Engagement items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200" b="0" i="0" u="none" strike="noStrike" dirty="0">
                          <a:solidFill>
                            <a:srgbClr val="000000"/>
                          </a:solidFill>
                          <a:effectLst/>
                          <a:latin typeface="Calibri"/>
                        </a:rPr>
                        <a:t>Entrance 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200" b="0" i="0" u="none" strike="noStrike" dirty="0">
                          <a:solidFill>
                            <a:srgbClr val="000000"/>
                          </a:solidFill>
                          <a:effectLst/>
                          <a:latin typeface="Calibri"/>
                        </a:rPr>
                        <a:t>Entrance B</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US" sz="1200" b="0" i="0" u="none" strike="noStrike" dirty="0">
                          <a:solidFill>
                            <a:srgbClr val="000000"/>
                          </a:solidFill>
                          <a:effectLst/>
                          <a:latin typeface="Calibri"/>
                        </a:rPr>
                        <a:t>Viewed Santa </a:t>
                      </a:r>
                      <a:r>
                        <a:rPr lang="ro-RO" sz="1200" b="0" i="0" u="none" strike="noStrike" dirty="0" smtClean="0">
                          <a:solidFill>
                            <a:srgbClr val="000000"/>
                          </a:solidFill>
                          <a:effectLst/>
                          <a:latin typeface="Calibri"/>
                        </a:rPr>
                        <a:t>Chiara</a:t>
                      </a:r>
                      <a:r>
                        <a:rPr lang="en-US" sz="1200" b="0" i="0" u="none" strike="noStrike" dirty="0" smtClean="0">
                          <a:solidFill>
                            <a:srgbClr val="000000"/>
                          </a:solidFill>
                          <a:effectLst/>
                          <a:latin typeface="Calibri"/>
                        </a:rPr>
                        <a:t> </a:t>
                      </a:r>
                      <a:r>
                        <a:rPr lang="en-US" sz="1200" b="0" i="0" u="none" strike="noStrike" dirty="0">
                          <a:solidFill>
                            <a:srgbClr val="000000"/>
                          </a:solidFill>
                          <a:effectLst/>
                          <a:latin typeface="Calibri"/>
                        </a:rPr>
                        <a:t>Chapel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51%</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49%</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ES_tradnl" sz="1200" b="0" i="0" u="none" strike="noStrike" dirty="0" err="1">
                          <a:solidFill>
                            <a:srgbClr val="000000"/>
                          </a:solidFill>
                          <a:effectLst/>
                          <a:latin typeface="Calibri"/>
                        </a:rPr>
                        <a:t>Read</a:t>
                      </a:r>
                      <a:r>
                        <a:rPr lang="es-ES_tradnl" sz="1200" b="0" i="0" u="none" strike="noStrike" dirty="0">
                          <a:solidFill>
                            <a:srgbClr val="000000"/>
                          </a:solidFill>
                          <a:effectLst/>
                          <a:latin typeface="Calibri"/>
                        </a:rPr>
                        <a:t> Santa </a:t>
                      </a:r>
                      <a:r>
                        <a:rPr lang="ro-RO" sz="1200" b="0" i="0" u="none" strike="noStrike" dirty="0" smtClean="0">
                          <a:solidFill>
                            <a:srgbClr val="000000"/>
                          </a:solidFill>
                          <a:effectLst/>
                          <a:latin typeface="Calibri"/>
                        </a:rPr>
                        <a:t>Chiara</a:t>
                      </a:r>
                      <a:r>
                        <a:rPr lang="es-ES_tradnl" sz="1200" b="0" i="0" u="none" strike="noStrike" dirty="0" smtClean="0">
                          <a:solidFill>
                            <a:srgbClr val="000000"/>
                          </a:solidFill>
                          <a:effectLst/>
                          <a:latin typeface="Calibri"/>
                        </a:rPr>
                        <a:t> </a:t>
                      </a:r>
                      <a:r>
                        <a:rPr lang="es-ES_tradnl" sz="1200" b="0" i="0" u="none" strike="noStrike" dirty="0" err="1">
                          <a:solidFill>
                            <a:srgbClr val="000000"/>
                          </a:solidFill>
                          <a:effectLst/>
                          <a:latin typeface="Calibri"/>
                        </a:rPr>
                        <a:t>Chapel</a:t>
                      </a:r>
                      <a:r>
                        <a:rPr lang="es-ES_tradnl" sz="1200" b="0" i="0" u="none" strike="noStrike" dirty="0">
                          <a:solidFill>
                            <a:srgbClr val="000000"/>
                          </a:solidFill>
                          <a:effectLst/>
                          <a:latin typeface="Calibri"/>
                        </a:rPr>
                        <a:t> panel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17%</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24%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4" name="8-Point Star 23"/>
          <p:cNvSpPr/>
          <p:nvPr/>
        </p:nvSpPr>
        <p:spPr>
          <a:xfrm>
            <a:off x="1763688" y="6021288"/>
            <a:ext cx="720080" cy="576064"/>
          </a:xfrm>
          <a:prstGeom prst="star8">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2060"/>
              </a:solidFill>
            </a:endParaRPr>
          </a:p>
        </p:txBody>
      </p:sp>
      <p:sp>
        <p:nvSpPr>
          <p:cNvPr id="25" name="TextBox 24"/>
          <p:cNvSpPr txBox="1"/>
          <p:nvPr/>
        </p:nvSpPr>
        <p:spPr>
          <a:xfrm>
            <a:off x="2555776" y="6021288"/>
            <a:ext cx="1512168" cy="646331"/>
          </a:xfrm>
          <a:prstGeom prst="rect">
            <a:avLst/>
          </a:prstGeom>
          <a:noFill/>
        </p:spPr>
        <p:txBody>
          <a:bodyPr wrap="square" rtlCol="0">
            <a:spAutoFit/>
          </a:bodyPr>
          <a:lstStyle/>
          <a:p>
            <a:r>
              <a:rPr lang="en-US" sz="1200" dirty="0" smtClean="0">
                <a:latin typeface="+mj-lt"/>
              </a:rPr>
              <a:t>Viewed Santa </a:t>
            </a:r>
            <a:r>
              <a:rPr lang="ro-RO" sz="1200" dirty="0" smtClean="0">
                <a:latin typeface="+mj-lt"/>
              </a:rPr>
              <a:t>Chiara</a:t>
            </a:r>
            <a:r>
              <a:rPr lang="en-US" sz="1200" dirty="0" smtClean="0">
                <a:latin typeface="+mj-lt"/>
              </a:rPr>
              <a:t> Chapel/The Chancel</a:t>
            </a:r>
            <a:endParaRPr lang="en-US" sz="1200" dirty="0">
              <a:latin typeface="+mj-lt"/>
            </a:endParaRPr>
          </a:p>
        </p:txBody>
      </p:sp>
      <p:sp>
        <p:nvSpPr>
          <p:cNvPr id="26" name="Rectangle 25"/>
          <p:cNvSpPr/>
          <p:nvPr/>
        </p:nvSpPr>
        <p:spPr>
          <a:xfrm>
            <a:off x="5220072" y="3789040"/>
            <a:ext cx="576064" cy="720080"/>
          </a:xfrm>
          <a:prstGeom prst="rect">
            <a:avLst/>
          </a:prstGeom>
          <a:ln>
            <a:noFill/>
          </a:ln>
        </p:spPr>
        <p:style>
          <a:lnRef idx="1">
            <a:schemeClr val="dk1"/>
          </a:lnRef>
          <a:fillRef idx="3">
            <a:schemeClr val="dk1"/>
          </a:fillRef>
          <a:effectRef idx="2">
            <a:schemeClr val="dk1"/>
          </a:effectRef>
          <a:fontRef idx="minor">
            <a:schemeClr val="lt1"/>
          </a:fontRef>
        </p:style>
        <p:txBody>
          <a:bodyPr rtlCol="0" anchor="ctr"/>
          <a:lstStyle/>
          <a:p>
            <a:pPr algn="ctr"/>
            <a:r>
              <a:rPr lang="en-US" sz="1600" dirty="0" smtClean="0"/>
              <a:t>21%</a:t>
            </a:r>
            <a:endParaRPr lang="en-US" sz="1600" dirty="0"/>
          </a:p>
        </p:txBody>
      </p:sp>
      <p:sp>
        <p:nvSpPr>
          <p:cNvPr id="28" name="TextBox 27"/>
          <p:cNvSpPr txBox="1"/>
          <p:nvPr/>
        </p:nvSpPr>
        <p:spPr>
          <a:xfrm>
            <a:off x="2051720" y="1412776"/>
            <a:ext cx="1578766" cy="738664"/>
          </a:xfrm>
          <a:prstGeom prst="rect">
            <a:avLst/>
          </a:prstGeom>
          <a:noFill/>
        </p:spPr>
        <p:txBody>
          <a:bodyPr wrap="square" rtlCol="0">
            <a:spAutoFit/>
          </a:bodyPr>
          <a:lstStyle/>
          <a:p>
            <a:r>
              <a:rPr lang="en-US" sz="1400" dirty="0" smtClean="0">
                <a:latin typeface="+mj-lt"/>
              </a:rPr>
              <a:t>Pass through only (Did not engage with the display) </a:t>
            </a:r>
            <a:endParaRPr lang="en-US" sz="1400" dirty="0">
              <a:latin typeface="+mj-lt"/>
            </a:endParaRPr>
          </a:p>
        </p:txBody>
      </p:sp>
      <p:sp>
        <p:nvSpPr>
          <p:cNvPr id="29" name="Up-Down Arrow 28"/>
          <p:cNvSpPr/>
          <p:nvPr/>
        </p:nvSpPr>
        <p:spPr>
          <a:xfrm>
            <a:off x="3707904" y="2996952"/>
            <a:ext cx="1080120" cy="2016224"/>
          </a:xfrm>
          <a:prstGeom prst="up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400" dirty="0" smtClean="0">
                <a:solidFill>
                  <a:srgbClr val="002060"/>
                </a:solidFill>
              </a:rPr>
              <a:t>58%</a:t>
            </a:r>
            <a:endParaRPr lang="en-US" sz="1400" dirty="0">
              <a:solidFill>
                <a:srgbClr val="002060"/>
              </a:solidFill>
            </a:endParaRPr>
          </a:p>
        </p:txBody>
      </p:sp>
      <p:cxnSp>
        <p:nvCxnSpPr>
          <p:cNvPr id="31" name="Straight Arrow Connector 30"/>
          <p:cNvCxnSpPr/>
          <p:nvPr/>
        </p:nvCxnSpPr>
        <p:spPr>
          <a:xfrm>
            <a:off x="3059832" y="2204864"/>
            <a:ext cx="720080" cy="93610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9" name="Slide Number Placeholder 8"/>
          <p:cNvSpPr>
            <a:spLocks noGrp="1"/>
          </p:cNvSpPr>
          <p:nvPr>
            <p:ph type="sldNum" sz="quarter" idx="12"/>
          </p:nvPr>
        </p:nvSpPr>
        <p:spPr/>
        <p:txBody>
          <a:bodyPr/>
          <a:lstStyle/>
          <a:p>
            <a:fld id="{A2C3D9FB-F381-4BEC-BB28-1B1202CBF0E2}" type="slidenum">
              <a:rPr lang="fr-FR" smtClean="0"/>
              <a:pPr/>
              <a:t>31</a:t>
            </a:fld>
            <a:endParaRPr lang="fr-FR" dirty="0"/>
          </a:p>
        </p:txBody>
      </p:sp>
      <p:cxnSp>
        <p:nvCxnSpPr>
          <p:cNvPr id="30" name="Straight Arrow Connector 29"/>
          <p:cNvCxnSpPr/>
          <p:nvPr/>
        </p:nvCxnSpPr>
        <p:spPr>
          <a:xfrm flipH="1">
            <a:off x="5508104" y="2348880"/>
            <a:ext cx="360040" cy="1296144"/>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32" name="TextBox 31"/>
          <p:cNvSpPr txBox="1"/>
          <p:nvPr/>
        </p:nvSpPr>
        <p:spPr>
          <a:xfrm>
            <a:off x="5076056" y="1556792"/>
            <a:ext cx="1584176" cy="738664"/>
          </a:xfrm>
          <a:prstGeom prst="rect">
            <a:avLst/>
          </a:prstGeom>
          <a:noFill/>
        </p:spPr>
        <p:txBody>
          <a:bodyPr wrap="square" rtlCol="0">
            <a:spAutoFit/>
          </a:bodyPr>
          <a:lstStyle/>
          <a:p>
            <a:pPr algn="ctr"/>
            <a:r>
              <a:rPr lang="en-US" sz="1400" dirty="0" smtClean="0">
                <a:latin typeface="+mj-lt"/>
              </a:rPr>
              <a:t>Stopped and read Chancel display panel</a:t>
            </a:r>
            <a:endParaRPr lang="en-US" sz="1400" dirty="0">
              <a:latin typeface="+mj-lt"/>
            </a:endParaRPr>
          </a:p>
        </p:txBody>
      </p:sp>
    </p:spTree>
    <p:extLst>
      <p:ext uri="{BB962C8B-B14F-4D97-AF65-F5344CB8AC3E}">
        <p14:creationId xmlns:p14="http://schemas.microsoft.com/office/powerpoint/2010/main" xmlns="" val="11729785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smtClean="0"/>
              <a:t>Visitor Experience survey</a:t>
            </a:r>
            <a:endParaRPr lang="en-US" sz="2800" dirty="0"/>
          </a:p>
        </p:txBody>
      </p:sp>
      <p:sp>
        <p:nvSpPr>
          <p:cNvPr id="3" name="Slide Number Placeholder 2"/>
          <p:cNvSpPr>
            <a:spLocks noGrp="1"/>
          </p:cNvSpPr>
          <p:nvPr>
            <p:ph type="sldNum" sz="quarter" idx="12"/>
          </p:nvPr>
        </p:nvSpPr>
        <p:spPr/>
        <p:txBody>
          <a:bodyPr/>
          <a:lstStyle/>
          <a:p>
            <a:fld id="{A2C3D9FB-F381-4BEC-BB28-1B1202CBF0E2}" type="slidenum">
              <a:rPr lang="fr-FR" smtClean="0"/>
              <a:pPr/>
              <a:t>32</a:t>
            </a:fld>
            <a:endParaRPr lang="fr-FR"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Visitor Characteristics: Visitation &amp; Residence</a:t>
            </a:r>
            <a:endParaRPr lang="en-US" sz="2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1567254076"/>
              </p:ext>
            </p:extLst>
          </p:nvPr>
        </p:nvGraphicFramePr>
        <p:xfrm>
          <a:off x="-1188640" y="1772816"/>
          <a:ext cx="7202190" cy="416592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1907704" y="6237312"/>
            <a:ext cx="4986386" cy="276999"/>
          </a:xfrm>
          <a:prstGeom prst="rect">
            <a:avLst/>
          </a:prstGeom>
          <a:noFill/>
        </p:spPr>
        <p:txBody>
          <a:bodyPr wrap="none" rtlCol="0">
            <a:spAutoFit/>
          </a:bodyPr>
          <a:lstStyle/>
          <a:p>
            <a:r>
              <a:rPr lang="en-US" sz="1200" dirty="0" smtClean="0">
                <a:latin typeface="+mj-lt"/>
              </a:rPr>
              <a:t>Q. Which </a:t>
            </a:r>
            <a:r>
              <a:rPr lang="en-US" sz="1200" dirty="0">
                <a:latin typeface="+mj-lt"/>
              </a:rPr>
              <a:t>of these statements best describes </a:t>
            </a:r>
            <a:r>
              <a:rPr lang="en-US" sz="1200" dirty="0" smtClean="0">
                <a:latin typeface="+mj-lt"/>
              </a:rPr>
              <a:t>you?/Where do you live? </a:t>
            </a:r>
            <a:endParaRPr lang="en-US" sz="1200" dirty="0">
              <a:latin typeface="+mj-lt"/>
            </a:endParaRPr>
          </a:p>
        </p:txBody>
      </p:sp>
      <p:graphicFrame>
        <p:nvGraphicFramePr>
          <p:cNvPr id="7" name="Content Placeholder 4"/>
          <p:cNvGraphicFramePr>
            <a:graphicFrameLocks/>
          </p:cNvGraphicFramePr>
          <p:nvPr>
            <p:extLst>
              <p:ext uri="{D42A27DB-BD31-4B8C-83A1-F6EECF244321}">
                <p14:modId xmlns:p14="http://schemas.microsoft.com/office/powerpoint/2010/main" xmlns="" val="2760935818"/>
              </p:ext>
            </p:extLst>
          </p:nvPr>
        </p:nvGraphicFramePr>
        <p:xfrm>
          <a:off x="4283968" y="1772816"/>
          <a:ext cx="5819475" cy="4248472"/>
        </p:xfrm>
        <a:graphic>
          <a:graphicData uri="http://schemas.openxmlformats.org/drawingml/2006/chart">
            <c:chart xmlns:c="http://schemas.openxmlformats.org/drawingml/2006/chart" xmlns:r="http://schemas.openxmlformats.org/officeDocument/2006/relationships" r:id="rId3"/>
          </a:graphicData>
        </a:graphic>
      </p:graphicFrame>
      <p:sp>
        <p:nvSpPr>
          <p:cNvPr id="8" name="Content Placeholder 2"/>
          <p:cNvSpPr txBox="1">
            <a:spLocks/>
          </p:cNvSpPr>
          <p:nvPr/>
        </p:nvSpPr>
        <p:spPr bwMode="auto">
          <a:xfrm>
            <a:off x="251520" y="1124745"/>
            <a:ext cx="8640960" cy="7920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4"/>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5"/>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dirty="0" smtClean="0"/>
              <a:t>The Chancel visitors represented a diverse V&amp;A audience. </a:t>
            </a:r>
            <a:endParaRPr lang="en-US" dirty="0" smtClean="0"/>
          </a:p>
          <a:p>
            <a:endParaRPr lang="en-US" dirty="0"/>
          </a:p>
        </p:txBody>
      </p:sp>
      <p:sp>
        <p:nvSpPr>
          <p:cNvPr id="3" name="Slide Number Placeholder 2"/>
          <p:cNvSpPr>
            <a:spLocks noGrp="1"/>
          </p:cNvSpPr>
          <p:nvPr>
            <p:ph type="sldNum" sz="quarter" idx="12"/>
          </p:nvPr>
        </p:nvSpPr>
        <p:spPr/>
        <p:txBody>
          <a:bodyPr/>
          <a:lstStyle/>
          <a:p>
            <a:fld id="{A2C3D9FB-F381-4BEC-BB28-1B1202CBF0E2}" type="slidenum">
              <a:rPr lang="fr-FR" smtClean="0"/>
              <a:pPr/>
              <a:t>33</a:t>
            </a:fld>
            <a:endParaRPr lang="fr-FR" dirty="0"/>
          </a:p>
        </p:txBody>
      </p:sp>
    </p:spTree>
    <p:extLst>
      <p:ext uri="{BB962C8B-B14F-4D97-AF65-F5344CB8AC3E}">
        <p14:creationId xmlns:p14="http://schemas.microsoft.com/office/powerpoint/2010/main" xmlns="" val="21307195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708620974"/>
              </p:ext>
            </p:extLst>
          </p:nvPr>
        </p:nvGraphicFramePr>
        <p:xfrm>
          <a:off x="395536" y="1844824"/>
          <a:ext cx="8280920" cy="4093914"/>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1907704" y="6237312"/>
            <a:ext cx="1595309" cy="276999"/>
          </a:xfrm>
          <a:prstGeom prst="rect">
            <a:avLst/>
          </a:prstGeom>
          <a:noFill/>
        </p:spPr>
        <p:txBody>
          <a:bodyPr wrap="none" rtlCol="0">
            <a:spAutoFit/>
          </a:bodyPr>
          <a:lstStyle/>
          <a:p>
            <a:r>
              <a:rPr lang="en-US" sz="1200" dirty="0" smtClean="0">
                <a:latin typeface="+mj-lt"/>
              </a:rPr>
              <a:t>Q. What is your age? </a:t>
            </a:r>
            <a:endParaRPr lang="en-US" sz="1200" dirty="0">
              <a:latin typeface="+mj-lt"/>
            </a:endParaRPr>
          </a:p>
        </p:txBody>
      </p:sp>
      <p:sp>
        <p:nvSpPr>
          <p:cNvPr id="7" name="Title 1"/>
          <p:cNvSpPr>
            <a:spLocks noGrp="1"/>
          </p:cNvSpPr>
          <p:nvPr>
            <p:ph type="title"/>
          </p:nvPr>
        </p:nvSpPr>
        <p:spPr/>
        <p:txBody>
          <a:bodyPr/>
          <a:lstStyle/>
          <a:p>
            <a:r>
              <a:rPr lang="en-US" sz="2800" dirty="0" smtClean="0"/>
              <a:t>Visitor Characteristics: Age</a:t>
            </a:r>
            <a:endParaRPr lang="en-US" sz="2800" dirty="0"/>
          </a:p>
        </p:txBody>
      </p:sp>
      <p:sp>
        <p:nvSpPr>
          <p:cNvPr id="8" name="Content Placeholder 2"/>
          <p:cNvSpPr txBox="1">
            <a:spLocks/>
          </p:cNvSpPr>
          <p:nvPr/>
        </p:nvSpPr>
        <p:spPr bwMode="auto">
          <a:xfrm>
            <a:off x="179512" y="980728"/>
            <a:ext cx="8964488"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3"/>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4"/>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dirty="0" smtClean="0"/>
              <a:t>The Chancel visitors represented a wide range of young and older visitors.  Visitor gender distribution fell within expected museum range.  </a:t>
            </a:r>
            <a:endParaRPr lang="en-US" dirty="0" smtClean="0"/>
          </a:p>
        </p:txBody>
      </p:sp>
      <p:graphicFrame>
        <p:nvGraphicFramePr>
          <p:cNvPr id="9" name="Table 8"/>
          <p:cNvGraphicFramePr>
            <a:graphicFrameLocks noGrp="1"/>
          </p:cNvGraphicFramePr>
          <p:nvPr>
            <p:extLst>
              <p:ext uri="{D42A27DB-BD31-4B8C-83A1-F6EECF244321}">
                <p14:modId xmlns:p14="http://schemas.microsoft.com/office/powerpoint/2010/main" xmlns="" val="4095757115"/>
              </p:ext>
            </p:extLst>
          </p:nvPr>
        </p:nvGraphicFramePr>
        <p:xfrm>
          <a:off x="5364088" y="6021288"/>
          <a:ext cx="1409700" cy="586740"/>
        </p:xfrm>
        <a:graphic>
          <a:graphicData uri="http://schemas.openxmlformats.org/drawingml/2006/table">
            <a:tbl>
              <a:tblPr/>
              <a:tblGrid>
                <a:gridCol w="711200"/>
                <a:gridCol w="698500"/>
              </a:tblGrid>
              <a:tr h="190500">
                <a:tc gridSpan="2">
                  <a:txBody>
                    <a:bodyPr/>
                    <a:lstStyle/>
                    <a:p>
                      <a:pPr algn="ctr" fontAlgn="b"/>
                      <a:r>
                        <a:rPr lang="en-US" sz="1200" b="0" i="0" u="none" strike="noStrike" dirty="0">
                          <a:solidFill>
                            <a:srgbClr val="000000"/>
                          </a:solidFill>
                          <a:effectLst/>
                          <a:latin typeface="Calibri"/>
                        </a:rPr>
                        <a:t>Gender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hMerge="1">
                  <a:txBody>
                    <a:bodyPr/>
                    <a:lstStyle/>
                    <a:p>
                      <a:endParaRPr lang="en-US"/>
                    </a:p>
                  </a:txBody>
                  <a:tcPr/>
                </a:tc>
              </a:tr>
              <a:tr h="190500">
                <a:tc>
                  <a:txBody>
                    <a:bodyPr/>
                    <a:lstStyle/>
                    <a:p>
                      <a:pPr algn="l" fontAlgn="b"/>
                      <a:r>
                        <a:rPr lang="en-US" sz="1200" b="0" i="0" u="none" strike="noStrike">
                          <a:solidFill>
                            <a:srgbClr val="000000"/>
                          </a:solidFill>
                          <a:effectLst/>
                          <a:latin typeface="Calibri"/>
                        </a:rPr>
                        <a:t>Male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US" sz="1200" b="0" i="0" u="none" strike="noStrike">
                          <a:solidFill>
                            <a:srgbClr val="000000"/>
                          </a:solidFill>
                          <a:effectLst/>
                          <a:latin typeface="Calibri"/>
                        </a:rPr>
                        <a:t>Female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60%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 name="Slide Number Placeholder 1"/>
          <p:cNvSpPr>
            <a:spLocks noGrp="1"/>
          </p:cNvSpPr>
          <p:nvPr>
            <p:ph type="sldNum" sz="quarter" idx="12"/>
          </p:nvPr>
        </p:nvSpPr>
        <p:spPr/>
        <p:txBody>
          <a:bodyPr/>
          <a:lstStyle/>
          <a:p>
            <a:fld id="{A2C3D9FB-F381-4BEC-BB28-1B1202CBF0E2}" type="slidenum">
              <a:rPr lang="fr-FR" smtClean="0"/>
              <a:pPr/>
              <a:t>34</a:t>
            </a:fld>
            <a:endParaRPr lang="fr-FR" dirty="0"/>
          </a:p>
        </p:txBody>
      </p:sp>
    </p:spTree>
    <p:extLst>
      <p:ext uri="{BB962C8B-B14F-4D97-AF65-F5344CB8AC3E}">
        <p14:creationId xmlns:p14="http://schemas.microsoft.com/office/powerpoint/2010/main" xmlns="" val="39182003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51520" y="188640"/>
            <a:ext cx="7787208" cy="706090"/>
          </a:xfrm>
        </p:spPr>
        <p:txBody>
          <a:bodyPr/>
          <a:lstStyle/>
          <a:p>
            <a:r>
              <a:rPr lang="en-US" sz="2800" dirty="0" smtClean="0"/>
              <a:t>Visitor Characteristics: Religion</a:t>
            </a:r>
            <a:endParaRPr lang="en-US" sz="2800" dirty="0"/>
          </a:p>
        </p:txBody>
      </p:sp>
      <p:graphicFrame>
        <p:nvGraphicFramePr>
          <p:cNvPr id="7" name="Chart 6"/>
          <p:cNvGraphicFramePr/>
          <p:nvPr>
            <p:extLst>
              <p:ext uri="{D42A27DB-BD31-4B8C-83A1-F6EECF244321}">
                <p14:modId xmlns:p14="http://schemas.microsoft.com/office/powerpoint/2010/main" xmlns="" val="4078696927"/>
              </p:ext>
            </p:extLst>
          </p:nvPr>
        </p:nvGraphicFramePr>
        <p:xfrm>
          <a:off x="1187624" y="1772816"/>
          <a:ext cx="6624736" cy="4480272"/>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1835696" y="6392361"/>
            <a:ext cx="6037004" cy="276999"/>
          </a:xfrm>
          <a:prstGeom prst="rect">
            <a:avLst/>
          </a:prstGeom>
          <a:noFill/>
        </p:spPr>
        <p:txBody>
          <a:bodyPr wrap="none" rtlCol="0">
            <a:spAutoFit/>
          </a:bodyPr>
          <a:lstStyle/>
          <a:p>
            <a:r>
              <a:rPr lang="en-US" sz="1200" dirty="0" smtClean="0">
                <a:latin typeface="+mj-lt"/>
              </a:rPr>
              <a:t>Q. </a:t>
            </a:r>
            <a:r>
              <a:rPr lang="en-US" sz="1200" dirty="0"/>
              <a:t>Please tell us which of the following best describes your religion. Tick all that apply: </a:t>
            </a:r>
            <a:endParaRPr lang="en-US" sz="1200" dirty="0">
              <a:latin typeface="+mj-lt"/>
            </a:endParaRPr>
          </a:p>
        </p:txBody>
      </p:sp>
      <p:sp>
        <p:nvSpPr>
          <p:cNvPr id="9" name="Content Placeholder 2"/>
          <p:cNvSpPr txBox="1">
            <a:spLocks/>
          </p:cNvSpPr>
          <p:nvPr/>
        </p:nvSpPr>
        <p:spPr bwMode="auto">
          <a:xfrm>
            <a:off x="179512" y="1052736"/>
            <a:ext cx="8640960" cy="7920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3"/>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4"/>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dirty="0" smtClean="0"/>
              <a:t>A majority of The Chancel visitors were Christian – although one-quarter of visitors had no religious affiliation.  </a:t>
            </a:r>
            <a:endParaRPr lang="en-US" dirty="0" smtClean="0"/>
          </a:p>
        </p:txBody>
      </p:sp>
      <p:sp>
        <p:nvSpPr>
          <p:cNvPr id="2" name="Slide Number Placeholder 1"/>
          <p:cNvSpPr>
            <a:spLocks noGrp="1"/>
          </p:cNvSpPr>
          <p:nvPr>
            <p:ph type="sldNum" sz="quarter" idx="12"/>
          </p:nvPr>
        </p:nvSpPr>
        <p:spPr/>
        <p:txBody>
          <a:bodyPr/>
          <a:lstStyle/>
          <a:p>
            <a:fld id="{A2C3D9FB-F381-4BEC-BB28-1B1202CBF0E2}" type="slidenum">
              <a:rPr lang="fr-FR" smtClean="0"/>
              <a:pPr/>
              <a:t>35</a:t>
            </a:fld>
            <a:endParaRPr lang="fr-FR" dirty="0"/>
          </a:p>
        </p:txBody>
      </p:sp>
    </p:spTree>
    <p:extLst>
      <p:ext uri="{BB962C8B-B14F-4D97-AF65-F5344CB8AC3E}">
        <p14:creationId xmlns:p14="http://schemas.microsoft.com/office/powerpoint/2010/main" xmlns="" val="33796474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4127839042"/>
              </p:ext>
            </p:extLst>
          </p:nvPr>
        </p:nvGraphicFramePr>
        <p:xfrm>
          <a:off x="251520" y="1844824"/>
          <a:ext cx="8496944" cy="416592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1835696" y="6392361"/>
            <a:ext cx="4412085" cy="276999"/>
          </a:xfrm>
          <a:prstGeom prst="rect">
            <a:avLst/>
          </a:prstGeom>
          <a:noFill/>
        </p:spPr>
        <p:txBody>
          <a:bodyPr wrap="none" rtlCol="0">
            <a:spAutoFit/>
          </a:bodyPr>
          <a:lstStyle/>
          <a:p>
            <a:r>
              <a:rPr lang="en-US" sz="1200" dirty="0" smtClean="0">
                <a:latin typeface="+mj-lt"/>
              </a:rPr>
              <a:t>Q. </a:t>
            </a:r>
            <a:r>
              <a:rPr lang="en-US" sz="1200" dirty="0"/>
              <a:t>Do you own a smartphone?/Do you have it with you today</a:t>
            </a:r>
            <a:r>
              <a:rPr lang="en-US" sz="1200" dirty="0" smtClean="0"/>
              <a:t>?</a:t>
            </a:r>
            <a:endParaRPr lang="en-US" sz="1200" dirty="0"/>
          </a:p>
        </p:txBody>
      </p:sp>
      <p:sp>
        <p:nvSpPr>
          <p:cNvPr id="7" name="Content Placeholder 2"/>
          <p:cNvSpPr txBox="1">
            <a:spLocks/>
          </p:cNvSpPr>
          <p:nvPr/>
        </p:nvSpPr>
        <p:spPr bwMode="auto">
          <a:xfrm>
            <a:off x="179512" y="1052736"/>
            <a:ext cx="8640960" cy="7920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3"/>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4"/>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dirty="0" smtClean="0"/>
              <a:t>Consistent with general consumer trends, the majority of The Chancel visitors own and brought a smartphone with them to the museum. </a:t>
            </a:r>
            <a:endParaRPr lang="en-US" dirty="0" smtClean="0"/>
          </a:p>
        </p:txBody>
      </p:sp>
      <p:sp>
        <p:nvSpPr>
          <p:cNvPr id="8" name="Title 1"/>
          <p:cNvSpPr>
            <a:spLocks noGrp="1"/>
          </p:cNvSpPr>
          <p:nvPr>
            <p:ph type="title"/>
          </p:nvPr>
        </p:nvSpPr>
        <p:spPr/>
        <p:txBody>
          <a:bodyPr/>
          <a:lstStyle/>
          <a:p>
            <a:r>
              <a:rPr lang="en-US" sz="2800" dirty="0" smtClean="0"/>
              <a:t>Visitor Characteristics: Smartphone Ownership </a:t>
            </a:r>
            <a:endParaRPr lang="en-US" sz="2800" dirty="0"/>
          </a:p>
        </p:txBody>
      </p:sp>
      <p:sp>
        <p:nvSpPr>
          <p:cNvPr id="2" name="Slide Number Placeholder 1"/>
          <p:cNvSpPr>
            <a:spLocks noGrp="1"/>
          </p:cNvSpPr>
          <p:nvPr>
            <p:ph type="sldNum" sz="quarter" idx="12"/>
          </p:nvPr>
        </p:nvSpPr>
        <p:spPr/>
        <p:txBody>
          <a:bodyPr/>
          <a:lstStyle/>
          <a:p>
            <a:fld id="{A2C3D9FB-F381-4BEC-BB28-1B1202CBF0E2}" type="slidenum">
              <a:rPr lang="fr-FR" smtClean="0"/>
              <a:pPr/>
              <a:t>36</a:t>
            </a:fld>
            <a:endParaRPr lang="fr-FR" dirty="0"/>
          </a:p>
        </p:txBody>
      </p:sp>
    </p:spTree>
    <p:extLst>
      <p:ext uri="{BB962C8B-B14F-4D97-AF65-F5344CB8AC3E}">
        <p14:creationId xmlns:p14="http://schemas.microsoft.com/office/powerpoint/2010/main" xmlns="" val="179641523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xmlns="" val="2507823172"/>
              </p:ext>
            </p:extLst>
          </p:nvPr>
        </p:nvGraphicFramePr>
        <p:xfrm>
          <a:off x="539552" y="1844824"/>
          <a:ext cx="7850262" cy="423793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1907704" y="6237312"/>
            <a:ext cx="4814013" cy="276999"/>
          </a:xfrm>
          <a:prstGeom prst="rect">
            <a:avLst/>
          </a:prstGeom>
          <a:noFill/>
        </p:spPr>
        <p:txBody>
          <a:bodyPr wrap="none" rtlCol="0">
            <a:spAutoFit/>
          </a:bodyPr>
          <a:lstStyle/>
          <a:p>
            <a:r>
              <a:rPr lang="en-US" sz="1200" dirty="0" smtClean="0">
                <a:latin typeface="+mj-lt"/>
              </a:rPr>
              <a:t>Q. </a:t>
            </a:r>
            <a:r>
              <a:rPr lang="en-US" sz="1200" dirty="0"/>
              <a:t>How interested are you in the Renaissance Church as a subject? </a:t>
            </a:r>
            <a:endParaRPr lang="en-US" sz="1200" dirty="0">
              <a:latin typeface="+mj-lt"/>
            </a:endParaRPr>
          </a:p>
        </p:txBody>
      </p:sp>
      <p:sp>
        <p:nvSpPr>
          <p:cNvPr id="9" name="Title 1"/>
          <p:cNvSpPr>
            <a:spLocks noGrp="1"/>
          </p:cNvSpPr>
          <p:nvPr>
            <p:ph type="title"/>
          </p:nvPr>
        </p:nvSpPr>
        <p:spPr/>
        <p:txBody>
          <a:bodyPr/>
          <a:lstStyle/>
          <a:p>
            <a:r>
              <a:rPr lang="en-US" sz="2800" dirty="0" smtClean="0"/>
              <a:t>Visitor Characteristics: Church Interest</a:t>
            </a:r>
            <a:endParaRPr lang="en-US" sz="2800" dirty="0"/>
          </a:p>
        </p:txBody>
      </p:sp>
      <p:sp>
        <p:nvSpPr>
          <p:cNvPr id="10" name="Content Placeholder 2"/>
          <p:cNvSpPr txBox="1">
            <a:spLocks/>
          </p:cNvSpPr>
          <p:nvPr/>
        </p:nvSpPr>
        <p:spPr bwMode="auto">
          <a:xfrm>
            <a:off x="179512" y="1052736"/>
            <a:ext cx="8640960" cy="7920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3"/>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4"/>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dirty="0" smtClean="0"/>
              <a:t>A majority of The Chancel visitors are at least somewhat interested in the Renaissance Church. </a:t>
            </a:r>
            <a:endParaRPr lang="en-US" dirty="0" smtClean="0"/>
          </a:p>
        </p:txBody>
      </p:sp>
      <p:sp>
        <p:nvSpPr>
          <p:cNvPr id="2" name="Slide Number Placeholder 1"/>
          <p:cNvSpPr>
            <a:spLocks noGrp="1"/>
          </p:cNvSpPr>
          <p:nvPr>
            <p:ph type="sldNum" sz="quarter" idx="12"/>
          </p:nvPr>
        </p:nvSpPr>
        <p:spPr/>
        <p:txBody>
          <a:bodyPr/>
          <a:lstStyle/>
          <a:p>
            <a:fld id="{A2C3D9FB-F381-4BEC-BB28-1B1202CBF0E2}" type="slidenum">
              <a:rPr lang="fr-FR" smtClean="0"/>
              <a:pPr/>
              <a:t>37</a:t>
            </a:fld>
            <a:endParaRPr lang="fr-FR" dirty="0"/>
          </a:p>
        </p:txBody>
      </p:sp>
    </p:spTree>
    <p:extLst>
      <p:ext uri="{BB962C8B-B14F-4D97-AF65-F5344CB8AC3E}">
        <p14:creationId xmlns:p14="http://schemas.microsoft.com/office/powerpoint/2010/main" xmlns="" val="15033803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7787208" cy="706090"/>
          </a:xfrm>
        </p:spPr>
        <p:txBody>
          <a:bodyPr/>
          <a:lstStyle/>
          <a:p>
            <a:r>
              <a:rPr lang="en-US" sz="2800" dirty="0" smtClean="0"/>
              <a:t>The Chancel: Gallery Visit</a:t>
            </a:r>
            <a:endParaRPr lang="en-US" sz="2800" dirty="0"/>
          </a:p>
        </p:txBody>
      </p:sp>
      <p:sp>
        <p:nvSpPr>
          <p:cNvPr id="6" name="TextBox 5"/>
          <p:cNvSpPr txBox="1"/>
          <p:nvPr/>
        </p:nvSpPr>
        <p:spPr>
          <a:xfrm>
            <a:off x="1907704" y="6237312"/>
            <a:ext cx="5549115" cy="461665"/>
          </a:xfrm>
          <a:prstGeom prst="rect">
            <a:avLst/>
          </a:prstGeom>
          <a:noFill/>
        </p:spPr>
        <p:txBody>
          <a:bodyPr wrap="none" rtlCol="0">
            <a:spAutoFit/>
          </a:bodyPr>
          <a:lstStyle/>
          <a:p>
            <a:r>
              <a:rPr lang="en-US" sz="1200" dirty="0" smtClean="0">
                <a:latin typeface="+mj-lt"/>
              </a:rPr>
              <a:t>Q. </a:t>
            </a:r>
            <a:r>
              <a:rPr lang="en-US" sz="1200" dirty="0" smtClean="0"/>
              <a:t>Which </a:t>
            </a:r>
            <a:r>
              <a:rPr lang="en-US" sz="1200" dirty="0"/>
              <a:t>statement best describes your visit to this part of the Museum today?</a:t>
            </a:r>
          </a:p>
          <a:p>
            <a:endParaRPr lang="en-US" sz="1200" dirty="0">
              <a:latin typeface="+mj-lt"/>
            </a:endParaRPr>
          </a:p>
        </p:txBody>
      </p:sp>
      <p:graphicFrame>
        <p:nvGraphicFramePr>
          <p:cNvPr id="7" name="Content Placeholder 4"/>
          <p:cNvGraphicFramePr>
            <a:graphicFrameLocks/>
          </p:cNvGraphicFramePr>
          <p:nvPr>
            <p:extLst>
              <p:ext uri="{D42A27DB-BD31-4B8C-83A1-F6EECF244321}">
                <p14:modId xmlns:p14="http://schemas.microsoft.com/office/powerpoint/2010/main" xmlns="" val="587406851"/>
              </p:ext>
            </p:extLst>
          </p:nvPr>
        </p:nvGraphicFramePr>
        <p:xfrm>
          <a:off x="-972616" y="1916832"/>
          <a:ext cx="5472608" cy="4237930"/>
        </p:xfrm>
        <a:graphic>
          <a:graphicData uri="http://schemas.openxmlformats.org/drawingml/2006/chart">
            <c:chart xmlns:c="http://schemas.openxmlformats.org/drawingml/2006/chart" xmlns:r="http://schemas.openxmlformats.org/officeDocument/2006/relationships" r:id="rId2"/>
          </a:graphicData>
        </a:graphic>
      </p:graphicFrame>
      <p:pic>
        <p:nvPicPr>
          <p:cNvPr id="8" name="Picture 7"/>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4716016" y="2348880"/>
            <a:ext cx="4283968" cy="3955915"/>
          </a:xfrm>
          <a:prstGeom prst="rect">
            <a:avLst/>
          </a:prstGeom>
        </p:spPr>
      </p:pic>
      <p:sp>
        <p:nvSpPr>
          <p:cNvPr id="9" name="Right Arrow 8"/>
          <p:cNvSpPr/>
          <p:nvPr/>
        </p:nvSpPr>
        <p:spPr>
          <a:xfrm>
            <a:off x="4283968" y="2996952"/>
            <a:ext cx="216024" cy="2592288"/>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0" name="Content Placeholder 2"/>
          <p:cNvSpPr txBox="1">
            <a:spLocks/>
          </p:cNvSpPr>
          <p:nvPr/>
        </p:nvSpPr>
        <p:spPr bwMode="auto">
          <a:xfrm>
            <a:off x="179512" y="980728"/>
            <a:ext cx="8640960"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4"/>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5"/>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dirty="0" smtClean="0"/>
              <a:t>A large majority of visitors came across The Chancel (in Room 50B) while browsing the museum. Visitors who did have something specific they wanted to see focused on the Renaissance period. </a:t>
            </a:r>
            <a:endParaRPr lang="en-US" dirty="0" smtClean="0"/>
          </a:p>
        </p:txBody>
      </p:sp>
      <p:sp>
        <p:nvSpPr>
          <p:cNvPr id="11" name="TextBox 10"/>
          <p:cNvSpPr txBox="1"/>
          <p:nvPr/>
        </p:nvSpPr>
        <p:spPr>
          <a:xfrm>
            <a:off x="5436096" y="2060848"/>
            <a:ext cx="3196558" cy="400110"/>
          </a:xfrm>
          <a:prstGeom prst="rect">
            <a:avLst/>
          </a:prstGeom>
          <a:noFill/>
        </p:spPr>
        <p:txBody>
          <a:bodyPr wrap="none" rtlCol="0">
            <a:spAutoFit/>
          </a:bodyPr>
          <a:lstStyle/>
          <a:p>
            <a:r>
              <a:rPr lang="en-US" sz="2000" b="1" dirty="0" smtClean="0">
                <a:latin typeface="+mn-lt"/>
              </a:rPr>
              <a:t>Objects Wanted To See</a:t>
            </a:r>
            <a:endParaRPr lang="en-US" sz="2000" b="1" dirty="0">
              <a:latin typeface="+mn-lt"/>
            </a:endParaRPr>
          </a:p>
        </p:txBody>
      </p:sp>
      <p:sp>
        <p:nvSpPr>
          <p:cNvPr id="3" name="Slide Number Placeholder 2"/>
          <p:cNvSpPr>
            <a:spLocks noGrp="1"/>
          </p:cNvSpPr>
          <p:nvPr>
            <p:ph type="sldNum" sz="quarter" idx="12"/>
          </p:nvPr>
        </p:nvSpPr>
        <p:spPr/>
        <p:txBody>
          <a:bodyPr/>
          <a:lstStyle/>
          <a:p>
            <a:fld id="{A2C3D9FB-F381-4BEC-BB28-1B1202CBF0E2}" type="slidenum">
              <a:rPr lang="fr-FR" smtClean="0"/>
              <a:pPr/>
              <a:t>38</a:t>
            </a:fld>
            <a:endParaRPr lang="fr-FR" dirty="0"/>
          </a:p>
        </p:txBody>
      </p:sp>
    </p:spTree>
    <p:extLst>
      <p:ext uri="{BB962C8B-B14F-4D97-AF65-F5344CB8AC3E}">
        <p14:creationId xmlns:p14="http://schemas.microsoft.com/office/powerpoint/2010/main" xmlns="" val="241562999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7787208" cy="706090"/>
          </a:xfrm>
        </p:spPr>
        <p:txBody>
          <a:bodyPr/>
          <a:lstStyle/>
          <a:p>
            <a:r>
              <a:rPr lang="en-US" sz="2800" dirty="0" smtClean="0"/>
              <a:t>Inside the Church: Visit Motives</a:t>
            </a:r>
            <a:endParaRPr lang="en-US" sz="2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2194484650"/>
              </p:ext>
            </p:extLst>
          </p:nvPr>
        </p:nvGraphicFramePr>
        <p:xfrm>
          <a:off x="611560" y="1916832"/>
          <a:ext cx="7561535" cy="438274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1763688" y="6453336"/>
            <a:ext cx="3599212" cy="276999"/>
          </a:xfrm>
          <a:prstGeom prst="rect">
            <a:avLst/>
          </a:prstGeom>
          <a:noFill/>
        </p:spPr>
        <p:txBody>
          <a:bodyPr wrap="none" rtlCol="0">
            <a:spAutoFit/>
          </a:bodyPr>
          <a:lstStyle/>
          <a:p>
            <a:r>
              <a:rPr lang="en-US" sz="1200" dirty="0" smtClean="0">
                <a:latin typeface="+mj-lt"/>
              </a:rPr>
              <a:t>Q. </a:t>
            </a:r>
            <a:r>
              <a:rPr lang="en-US" sz="1200" dirty="0"/>
              <a:t>What motivated you to enter this gallery today? </a:t>
            </a:r>
            <a:endParaRPr lang="en-US" sz="1200" dirty="0">
              <a:latin typeface="+mj-lt"/>
            </a:endParaRPr>
          </a:p>
        </p:txBody>
      </p:sp>
      <p:sp>
        <p:nvSpPr>
          <p:cNvPr id="7" name="Content Placeholder 2"/>
          <p:cNvSpPr txBox="1">
            <a:spLocks/>
          </p:cNvSpPr>
          <p:nvPr/>
        </p:nvSpPr>
        <p:spPr bwMode="auto">
          <a:xfrm>
            <a:off x="179512" y="980728"/>
            <a:ext cx="8712968"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3"/>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4"/>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dirty="0" smtClean="0"/>
              <a:t>About a quarter of visitors saw an object of interest in Room 50B: Inside the Church that motivated their visit. </a:t>
            </a:r>
            <a:endParaRPr lang="en-US" dirty="0" smtClean="0"/>
          </a:p>
        </p:txBody>
      </p:sp>
      <p:sp>
        <p:nvSpPr>
          <p:cNvPr id="8" name="TextBox 7"/>
          <p:cNvSpPr txBox="1"/>
          <p:nvPr/>
        </p:nvSpPr>
        <p:spPr>
          <a:xfrm>
            <a:off x="7164288" y="3356992"/>
            <a:ext cx="1872208" cy="923330"/>
          </a:xfrm>
          <a:prstGeom prst="rect">
            <a:avLst/>
          </a:prstGeom>
          <a:noFill/>
        </p:spPr>
        <p:txBody>
          <a:bodyPr wrap="square" rtlCol="0">
            <a:spAutoFit/>
          </a:bodyPr>
          <a:lstStyle/>
          <a:p>
            <a:pPr algn="ctr"/>
            <a:r>
              <a:rPr lang="en-US" i="1" dirty="0" smtClean="0">
                <a:latin typeface="+mj-lt"/>
              </a:rPr>
              <a:t>See next slide for objects of interest</a:t>
            </a:r>
            <a:endParaRPr lang="en-US" i="1" dirty="0">
              <a:latin typeface="+mj-lt"/>
            </a:endParaRPr>
          </a:p>
        </p:txBody>
      </p:sp>
      <p:cxnSp>
        <p:nvCxnSpPr>
          <p:cNvPr id="10" name="Straight Arrow Connector 9"/>
          <p:cNvCxnSpPr/>
          <p:nvPr/>
        </p:nvCxnSpPr>
        <p:spPr>
          <a:xfrm>
            <a:off x="6732240" y="3573016"/>
            <a:ext cx="50405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2"/>
          </p:nvPr>
        </p:nvSpPr>
        <p:spPr/>
        <p:txBody>
          <a:bodyPr/>
          <a:lstStyle/>
          <a:p>
            <a:fld id="{A2C3D9FB-F381-4BEC-BB28-1B1202CBF0E2}" type="slidenum">
              <a:rPr lang="fr-FR" smtClean="0"/>
              <a:pPr/>
              <a:t>39</a:t>
            </a:fld>
            <a:endParaRPr lang="fr-FR" dirty="0"/>
          </a:p>
        </p:txBody>
      </p:sp>
    </p:spTree>
    <p:extLst>
      <p:ext uri="{BB962C8B-B14F-4D97-AF65-F5344CB8AC3E}">
        <p14:creationId xmlns:p14="http://schemas.microsoft.com/office/powerpoint/2010/main" xmlns="" val="31932091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Mission</a:t>
            </a:r>
            <a:endParaRPr lang="en-US" dirty="0"/>
          </a:p>
        </p:txBody>
      </p:sp>
      <p:sp>
        <p:nvSpPr>
          <p:cNvPr id="5" name="Rounded Rectangle 4"/>
          <p:cNvSpPr/>
          <p:nvPr/>
        </p:nvSpPr>
        <p:spPr>
          <a:xfrm>
            <a:off x="827584" y="1556792"/>
            <a:ext cx="7704856" cy="2808312"/>
          </a:xfrm>
          <a:prstGeom prst="roundRect">
            <a:avLst>
              <a:gd name="adj" fmla="val 9194"/>
            </a:avLst>
          </a:prstGeom>
          <a:effectLst>
            <a:outerShdw blurRad="76200" dist="50800" dir="5400000" rotWithShape="0">
              <a:srgbClr val="4E3B30">
                <a:alpha val="60000"/>
              </a:srgbClr>
            </a:outerShdw>
            <a:reflection blurRad="6350" stA="50000" endA="275" endPos="40000" dist="101600" dir="5400000" sy="-100000" algn="bl" rotWithShape="0"/>
          </a:effectLst>
          <a:scene3d>
            <a:camera prst="obliqueTopLeft" fov="600000">
              <a:rot lat="0" lon="0" rev="0"/>
            </a:camera>
            <a:lightRig rig="balanced" dir="t">
              <a:rot lat="0" lon="0" rev="19200000"/>
            </a:lightRig>
          </a:scene3d>
          <a:sp3d contourW="12700" prstMaterial="matte">
            <a:bevelT w="60000" h="50800"/>
            <a:contourClr>
              <a:schemeClr val="accent3">
                <a:shade val="60000"/>
                <a:satMod val="110000"/>
              </a:schemeClr>
            </a:contourClr>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800" dirty="0"/>
              <a:t>Evaluate the </a:t>
            </a:r>
            <a:r>
              <a:rPr lang="en-US" sz="2800" dirty="0" smtClean="0"/>
              <a:t>V&amp;A’s Chancel display (and the Santa Chiara Chapel) in Room 50B: Inside the Church –to </a:t>
            </a:r>
            <a:r>
              <a:rPr lang="en-US" sz="2800" dirty="0"/>
              <a:t>assess visitor </a:t>
            </a:r>
            <a:r>
              <a:rPr lang="en-US" sz="2800" dirty="0" err="1" smtClean="0"/>
              <a:t>behaviour</a:t>
            </a:r>
            <a:r>
              <a:rPr lang="en-US" sz="2800" dirty="0" smtClean="0"/>
              <a:t>, impact of displays and compare to key Medieval &amp; Renaissance gallery benchmarks. </a:t>
            </a:r>
          </a:p>
        </p:txBody>
      </p:sp>
      <p:sp>
        <p:nvSpPr>
          <p:cNvPr id="3" name="Slide Number Placeholder 2"/>
          <p:cNvSpPr>
            <a:spLocks noGrp="1"/>
          </p:cNvSpPr>
          <p:nvPr>
            <p:ph type="sldNum" sz="quarter" idx="12"/>
          </p:nvPr>
        </p:nvSpPr>
        <p:spPr/>
        <p:txBody>
          <a:bodyPr/>
          <a:lstStyle/>
          <a:p>
            <a:fld id="{A2C3D9FB-F381-4BEC-BB28-1B1202CBF0E2}" type="slidenum">
              <a:rPr lang="fr-FR" smtClean="0"/>
              <a:pPr/>
              <a:t>4</a:t>
            </a:fld>
            <a:endParaRPr lang="fr-FR" dirty="0"/>
          </a:p>
        </p:txBody>
      </p:sp>
    </p:spTree>
    <p:extLst>
      <p:ext uri="{BB962C8B-B14F-4D97-AF65-F5344CB8AC3E}">
        <p14:creationId xmlns:p14="http://schemas.microsoft.com/office/powerpoint/2010/main" xmlns="" val="13748247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971600" y="1484784"/>
            <a:ext cx="7272808" cy="4222836"/>
          </a:xfrm>
          <a:prstGeom prst="rect">
            <a:avLst/>
          </a:prstGeom>
        </p:spPr>
      </p:pic>
      <p:sp>
        <p:nvSpPr>
          <p:cNvPr id="5" name="TextBox 4"/>
          <p:cNvSpPr txBox="1"/>
          <p:nvPr/>
        </p:nvSpPr>
        <p:spPr>
          <a:xfrm>
            <a:off x="1835696" y="6381328"/>
            <a:ext cx="3351098" cy="276999"/>
          </a:xfrm>
          <a:prstGeom prst="rect">
            <a:avLst/>
          </a:prstGeom>
          <a:noFill/>
        </p:spPr>
        <p:txBody>
          <a:bodyPr wrap="none" rtlCol="0">
            <a:spAutoFit/>
          </a:bodyPr>
          <a:lstStyle/>
          <a:p>
            <a:r>
              <a:rPr lang="en-US" sz="1200" dirty="0" smtClean="0">
                <a:latin typeface="+mj-lt"/>
              </a:rPr>
              <a:t>Q. </a:t>
            </a:r>
            <a:r>
              <a:rPr lang="en-US" sz="1200" dirty="0"/>
              <a:t>What was the object(s) that interested you?</a:t>
            </a:r>
            <a:endParaRPr lang="en-US" sz="1200" dirty="0">
              <a:latin typeface="+mj-lt"/>
            </a:endParaRPr>
          </a:p>
        </p:txBody>
      </p:sp>
      <p:sp>
        <p:nvSpPr>
          <p:cNvPr id="7" name="Title 1"/>
          <p:cNvSpPr>
            <a:spLocks noGrp="1"/>
          </p:cNvSpPr>
          <p:nvPr>
            <p:ph type="title"/>
          </p:nvPr>
        </p:nvSpPr>
        <p:spPr>
          <a:xfrm>
            <a:off x="251520" y="274638"/>
            <a:ext cx="8208912" cy="706090"/>
          </a:xfrm>
        </p:spPr>
        <p:txBody>
          <a:bodyPr/>
          <a:lstStyle/>
          <a:p>
            <a:r>
              <a:rPr lang="en-US" sz="2800" dirty="0" smtClean="0"/>
              <a:t>Inside the Church: Objects of Interest</a:t>
            </a:r>
            <a:endParaRPr lang="en-US" sz="2800" dirty="0"/>
          </a:p>
        </p:txBody>
      </p:sp>
      <p:sp>
        <p:nvSpPr>
          <p:cNvPr id="2" name="Slide Number Placeholder 1"/>
          <p:cNvSpPr>
            <a:spLocks noGrp="1"/>
          </p:cNvSpPr>
          <p:nvPr>
            <p:ph type="sldNum" sz="quarter" idx="12"/>
          </p:nvPr>
        </p:nvSpPr>
        <p:spPr/>
        <p:txBody>
          <a:bodyPr/>
          <a:lstStyle/>
          <a:p>
            <a:fld id="{A2C3D9FB-F381-4BEC-BB28-1B1202CBF0E2}" type="slidenum">
              <a:rPr lang="fr-FR" smtClean="0"/>
              <a:pPr/>
              <a:t>40</a:t>
            </a:fld>
            <a:endParaRPr lang="fr-FR" dirty="0"/>
          </a:p>
        </p:txBody>
      </p:sp>
    </p:spTree>
    <p:extLst>
      <p:ext uri="{BB962C8B-B14F-4D97-AF65-F5344CB8AC3E}">
        <p14:creationId xmlns:p14="http://schemas.microsoft.com/office/powerpoint/2010/main" xmlns="" val="5824818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46646"/>
            <a:ext cx="8496944" cy="706090"/>
          </a:xfrm>
        </p:spPr>
        <p:txBody>
          <a:bodyPr/>
          <a:lstStyle/>
          <a:p>
            <a:r>
              <a:rPr lang="en-US" sz="2400" dirty="0" smtClean="0"/>
              <a:t>Inside the Church: What </a:t>
            </a:r>
            <a:r>
              <a:rPr lang="en-US" sz="2400" dirty="0"/>
              <a:t>L</a:t>
            </a:r>
            <a:r>
              <a:rPr lang="en-US" sz="2400" dirty="0" smtClean="0"/>
              <a:t>iked Best </a:t>
            </a:r>
            <a:endParaRPr lang="en-US" sz="2400" dirty="0"/>
          </a:p>
        </p:txBody>
      </p:sp>
      <p:pic>
        <p:nvPicPr>
          <p:cNvPr id="3" name="Picture 2"/>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323528" y="1628800"/>
            <a:ext cx="8568952" cy="4659086"/>
          </a:xfrm>
          <a:prstGeom prst="rect">
            <a:avLst/>
          </a:prstGeom>
        </p:spPr>
      </p:pic>
      <p:sp>
        <p:nvSpPr>
          <p:cNvPr id="5" name="TextBox 4"/>
          <p:cNvSpPr txBox="1"/>
          <p:nvPr/>
        </p:nvSpPr>
        <p:spPr>
          <a:xfrm>
            <a:off x="1835696" y="6381328"/>
            <a:ext cx="4138272" cy="276999"/>
          </a:xfrm>
          <a:prstGeom prst="rect">
            <a:avLst/>
          </a:prstGeom>
          <a:noFill/>
        </p:spPr>
        <p:txBody>
          <a:bodyPr wrap="none" rtlCol="0">
            <a:spAutoFit/>
          </a:bodyPr>
          <a:lstStyle/>
          <a:p>
            <a:r>
              <a:rPr lang="en-US" sz="1200" dirty="0" smtClean="0">
                <a:latin typeface="+mj-lt"/>
              </a:rPr>
              <a:t>Q. </a:t>
            </a:r>
            <a:r>
              <a:rPr lang="en-US" sz="1200" dirty="0"/>
              <a:t>What did you like best about the Santa Chiara </a:t>
            </a:r>
            <a:r>
              <a:rPr lang="en-US" sz="1200" dirty="0" smtClean="0"/>
              <a:t>Gallery?</a:t>
            </a:r>
            <a:endParaRPr lang="en-US" sz="1200" dirty="0">
              <a:latin typeface="+mj-lt"/>
            </a:endParaRPr>
          </a:p>
        </p:txBody>
      </p:sp>
      <p:sp>
        <p:nvSpPr>
          <p:cNvPr id="6" name="Slide Number Placeholder 5"/>
          <p:cNvSpPr>
            <a:spLocks noGrp="1"/>
          </p:cNvSpPr>
          <p:nvPr>
            <p:ph type="sldNum" sz="quarter" idx="12"/>
          </p:nvPr>
        </p:nvSpPr>
        <p:spPr/>
        <p:txBody>
          <a:bodyPr/>
          <a:lstStyle/>
          <a:p>
            <a:fld id="{A2C3D9FB-F381-4BEC-BB28-1B1202CBF0E2}" type="slidenum">
              <a:rPr lang="fr-FR" smtClean="0"/>
              <a:pPr/>
              <a:t>41</a:t>
            </a:fld>
            <a:endParaRPr lang="fr-FR" dirty="0"/>
          </a:p>
        </p:txBody>
      </p:sp>
    </p:spTree>
    <p:extLst>
      <p:ext uri="{BB962C8B-B14F-4D97-AF65-F5344CB8AC3E}">
        <p14:creationId xmlns:p14="http://schemas.microsoft.com/office/powerpoint/2010/main" xmlns="" val="299960196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xmlns="" val="2853898545"/>
              </p:ext>
            </p:extLst>
          </p:nvPr>
        </p:nvGraphicFramePr>
        <p:xfrm>
          <a:off x="539552" y="980728"/>
          <a:ext cx="7992888"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 name="Picture 11"/>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74820" y="1772816"/>
            <a:ext cx="224772" cy="254932"/>
          </a:xfrm>
          <a:prstGeom prst="rect">
            <a:avLst/>
          </a:prstGeom>
        </p:spPr>
      </p:pic>
      <p:pic>
        <p:nvPicPr>
          <p:cNvPr id="13" name="Picture 12"/>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74820" y="1484784"/>
            <a:ext cx="224772" cy="254932"/>
          </a:xfrm>
          <a:prstGeom prst="rect">
            <a:avLst/>
          </a:prstGeom>
        </p:spPr>
      </p:pic>
      <p:pic>
        <p:nvPicPr>
          <p:cNvPr id="15" name="Picture 14"/>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83568" y="3573016"/>
            <a:ext cx="224772" cy="254932"/>
          </a:xfrm>
          <a:prstGeom prst="rect">
            <a:avLst/>
          </a:prstGeom>
        </p:spPr>
      </p:pic>
      <p:pic>
        <p:nvPicPr>
          <p:cNvPr id="16" name="Picture 15"/>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83568" y="3284984"/>
            <a:ext cx="224772" cy="254932"/>
          </a:xfrm>
          <a:prstGeom prst="rect">
            <a:avLst/>
          </a:prstGeom>
        </p:spPr>
      </p:pic>
      <p:pic>
        <p:nvPicPr>
          <p:cNvPr id="17" name="Picture 16"/>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83568" y="5334308"/>
            <a:ext cx="224772" cy="254932"/>
          </a:xfrm>
          <a:prstGeom prst="rect">
            <a:avLst/>
          </a:prstGeom>
        </p:spPr>
      </p:pic>
      <p:pic>
        <p:nvPicPr>
          <p:cNvPr id="18" name="Picture 17"/>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83568" y="4869160"/>
            <a:ext cx="224772" cy="254932"/>
          </a:xfrm>
          <a:prstGeom prst="rect">
            <a:avLst/>
          </a:prstGeom>
        </p:spPr>
      </p:pic>
      <p:pic>
        <p:nvPicPr>
          <p:cNvPr id="21" name="Picture 20"/>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83568" y="3822140"/>
            <a:ext cx="224772" cy="254932"/>
          </a:xfrm>
          <a:prstGeom prst="rect">
            <a:avLst/>
          </a:prstGeom>
        </p:spPr>
      </p:pic>
      <p:pic>
        <p:nvPicPr>
          <p:cNvPr id="22" name="Picture 21"/>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83568" y="5733256"/>
            <a:ext cx="224772" cy="254932"/>
          </a:xfrm>
          <a:prstGeom prst="rect">
            <a:avLst/>
          </a:prstGeom>
        </p:spPr>
      </p:pic>
      <p:pic>
        <p:nvPicPr>
          <p:cNvPr id="23" name="Picture 22"/>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83568" y="5982380"/>
            <a:ext cx="224772" cy="254932"/>
          </a:xfrm>
          <a:prstGeom prst="rect">
            <a:avLst/>
          </a:prstGeom>
        </p:spPr>
      </p:pic>
      <p:sp>
        <p:nvSpPr>
          <p:cNvPr id="24" name="Title 1"/>
          <p:cNvSpPr txBox="1">
            <a:spLocks noGrp="1"/>
          </p:cNvSpPr>
          <p:nvPr>
            <p:ph type="title"/>
          </p:nvPr>
        </p:nvSpPr>
        <p:spPr bwMode="auto">
          <a:xfrm>
            <a:off x="251520" y="188640"/>
            <a:ext cx="8208912" cy="7060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3200">
                <a:solidFill>
                  <a:srgbClr val="C00000"/>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sz="2400" dirty="0" smtClean="0"/>
              <a:t>Inside the Church:  What Liked </a:t>
            </a:r>
            <a:r>
              <a:rPr lang="en-US" sz="2400" i="1" dirty="0" smtClean="0"/>
              <a:t>Best</a:t>
            </a:r>
            <a:r>
              <a:rPr lang="en-US" sz="2400" dirty="0" smtClean="0"/>
              <a:t> – Themes &amp; Quotes </a:t>
            </a:r>
            <a:endParaRPr lang="en-US" sz="2400" dirty="0"/>
          </a:p>
        </p:txBody>
      </p:sp>
      <p:sp>
        <p:nvSpPr>
          <p:cNvPr id="25" name="TextBox 24"/>
          <p:cNvSpPr txBox="1"/>
          <p:nvPr/>
        </p:nvSpPr>
        <p:spPr>
          <a:xfrm>
            <a:off x="1763688" y="6453336"/>
            <a:ext cx="4412085" cy="276999"/>
          </a:xfrm>
          <a:prstGeom prst="rect">
            <a:avLst/>
          </a:prstGeom>
          <a:noFill/>
        </p:spPr>
        <p:txBody>
          <a:bodyPr wrap="none" rtlCol="0">
            <a:spAutoFit/>
          </a:bodyPr>
          <a:lstStyle/>
          <a:p>
            <a:r>
              <a:rPr lang="en-US" sz="1200" dirty="0" smtClean="0">
                <a:latin typeface="+mj-lt"/>
              </a:rPr>
              <a:t>Q. </a:t>
            </a:r>
            <a:r>
              <a:rPr lang="en-US" sz="1200" dirty="0"/>
              <a:t>What did you like best </a:t>
            </a:r>
            <a:r>
              <a:rPr lang="en-US" sz="1200" dirty="0" smtClean="0"/>
              <a:t>about the Inside the Church gallery?</a:t>
            </a:r>
            <a:endParaRPr lang="en-US" sz="1200" dirty="0">
              <a:latin typeface="+mj-lt"/>
            </a:endParaRPr>
          </a:p>
        </p:txBody>
      </p:sp>
      <p:pic>
        <p:nvPicPr>
          <p:cNvPr id="26" name="Picture 25"/>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83568" y="2309972"/>
            <a:ext cx="224772" cy="254932"/>
          </a:xfrm>
          <a:prstGeom prst="rect">
            <a:avLst/>
          </a:prstGeom>
        </p:spPr>
      </p:pic>
      <p:pic>
        <p:nvPicPr>
          <p:cNvPr id="27" name="Picture 26"/>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83568" y="2021940"/>
            <a:ext cx="224772" cy="254932"/>
          </a:xfrm>
          <a:prstGeom prst="rect">
            <a:avLst/>
          </a:prstGeom>
        </p:spPr>
      </p:pic>
      <p:pic>
        <p:nvPicPr>
          <p:cNvPr id="28" name="Picture 27"/>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83568" y="4038164"/>
            <a:ext cx="224772" cy="254932"/>
          </a:xfrm>
          <a:prstGeom prst="rect">
            <a:avLst/>
          </a:prstGeom>
        </p:spPr>
      </p:pic>
      <p:sp>
        <p:nvSpPr>
          <p:cNvPr id="2" name="Slide Number Placeholder 1"/>
          <p:cNvSpPr>
            <a:spLocks noGrp="1"/>
          </p:cNvSpPr>
          <p:nvPr>
            <p:ph type="sldNum" sz="quarter" idx="12"/>
          </p:nvPr>
        </p:nvSpPr>
        <p:spPr/>
        <p:txBody>
          <a:bodyPr/>
          <a:lstStyle/>
          <a:p>
            <a:fld id="{A2C3D9FB-F381-4BEC-BB28-1B1202CBF0E2}" type="slidenum">
              <a:rPr lang="fr-FR" smtClean="0"/>
              <a:pPr/>
              <a:t>42</a:t>
            </a:fld>
            <a:endParaRPr lang="fr-FR" dirty="0"/>
          </a:p>
        </p:txBody>
      </p:sp>
    </p:spTree>
    <p:extLst>
      <p:ext uri="{BB962C8B-B14F-4D97-AF65-F5344CB8AC3E}">
        <p14:creationId xmlns:p14="http://schemas.microsoft.com/office/powerpoint/2010/main" xmlns="" val="29055287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251520" y="1282700"/>
            <a:ext cx="8496944" cy="4269123"/>
          </a:xfrm>
          <a:prstGeom prst="rect">
            <a:avLst/>
          </a:prstGeom>
        </p:spPr>
      </p:pic>
      <p:sp>
        <p:nvSpPr>
          <p:cNvPr id="6" name="TextBox 5"/>
          <p:cNvSpPr txBox="1"/>
          <p:nvPr/>
        </p:nvSpPr>
        <p:spPr>
          <a:xfrm>
            <a:off x="1873888" y="6464369"/>
            <a:ext cx="3009132" cy="276999"/>
          </a:xfrm>
          <a:prstGeom prst="rect">
            <a:avLst/>
          </a:prstGeom>
          <a:noFill/>
        </p:spPr>
        <p:txBody>
          <a:bodyPr wrap="none" rtlCol="0">
            <a:spAutoFit/>
          </a:bodyPr>
          <a:lstStyle/>
          <a:p>
            <a:r>
              <a:rPr lang="en-US" sz="1200" dirty="0" smtClean="0">
                <a:latin typeface="+mj-lt"/>
              </a:rPr>
              <a:t>Q. </a:t>
            </a:r>
            <a:r>
              <a:rPr lang="en-US" sz="1200" dirty="0" smtClean="0"/>
              <a:t>What do you think could be improved?</a:t>
            </a:r>
            <a:endParaRPr lang="en-US" sz="1200" dirty="0">
              <a:latin typeface="+mj-lt"/>
            </a:endParaRPr>
          </a:p>
        </p:txBody>
      </p:sp>
      <p:sp>
        <p:nvSpPr>
          <p:cNvPr id="7" name="Title 1"/>
          <p:cNvSpPr txBox="1">
            <a:spLocks/>
          </p:cNvSpPr>
          <p:nvPr/>
        </p:nvSpPr>
        <p:spPr bwMode="auto">
          <a:xfrm>
            <a:off x="251520" y="260648"/>
            <a:ext cx="8496944" cy="7060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3200">
                <a:solidFill>
                  <a:srgbClr val="C00000"/>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sz="2400" dirty="0" smtClean="0"/>
              <a:t>Inside the Church: What Could </a:t>
            </a:r>
            <a:r>
              <a:rPr lang="en-US" sz="2400" dirty="0"/>
              <a:t>B</a:t>
            </a:r>
            <a:r>
              <a:rPr lang="en-US" sz="2400" dirty="0" smtClean="0"/>
              <a:t>e </a:t>
            </a:r>
            <a:r>
              <a:rPr lang="en-US" sz="2400" i="1" dirty="0" smtClean="0"/>
              <a:t>Improved</a:t>
            </a:r>
            <a:r>
              <a:rPr lang="en-US" sz="2400" dirty="0" smtClean="0"/>
              <a:t> </a:t>
            </a:r>
            <a:endParaRPr lang="en-US" sz="2400" dirty="0"/>
          </a:p>
        </p:txBody>
      </p:sp>
      <p:sp>
        <p:nvSpPr>
          <p:cNvPr id="2" name="Slide Number Placeholder 1"/>
          <p:cNvSpPr>
            <a:spLocks noGrp="1"/>
          </p:cNvSpPr>
          <p:nvPr>
            <p:ph type="sldNum" sz="quarter" idx="12"/>
          </p:nvPr>
        </p:nvSpPr>
        <p:spPr/>
        <p:txBody>
          <a:bodyPr/>
          <a:lstStyle/>
          <a:p>
            <a:fld id="{A2C3D9FB-F381-4BEC-BB28-1B1202CBF0E2}" type="slidenum">
              <a:rPr lang="fr-FR" smtClean="0"/>
              <a:pPr/>
              <a:t>43</a:t>
            </a:fld>
            <a:endParaRPr lang="fr-FR" dirty="0"/>
          </a:p>
        </p:txBody>
      </p:sp>
    </p:spTree>
    <p:extLst>
      <p:ext uri="{BB962C8B-B14F-4D97-AF65-F5344CB8AC3E}">
        <p14:creationId xmlns:p14="http://schemas.microsoft.com/office/powerpoint/2010/main" xmlns="" val="262569414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xmlns="" val="1393546627"/>
              </p:ext>
            </p:extLst>
          </p:nvPr>
        </p:nvGraphicFramePr>
        <p:xfrm>
          <a:off x="467544" y="1268760"/>
          <a:ext cx="7560840"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 name="Picture 11"/>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02812" y="2276872"/>
            <a:ext cx="224772" cy="254932"/>
          </a:xfrm>
          <a:prstGeom prst="rect">
            <a:avLst/>
          </a:prstGeom>
        </p:spPr>
      </p:pic>
      <p:pic>
        <p:nvPicPr>
          <p:cNvPr id="13" name="Picture 12"/>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02812" y="1988840"/>
            <a:ext cx="224772" cy="254932"/>
          </a:xfrm>
          <a:prstGeom prst="rect">
            <a:avLst/>
          </a:prstGeom>
        </p:spPr>
      </p:pic>
      <p:pic>
        <p:nvPicPr>
          <p:cNvPr id="15" name="Picture 14"/>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11560" y="3573016"/>
            <a:ext cx="224772" cy="254932"/>
          </a:xfrm>
          <a:prstGeom prst="rect">
            <a:avLst/>
          </a:prstGeom>
        </p:spPr>
      </p:pic>
      <p:pic>
        <p:nvPicPr>
          <p:cNvPr id="16" name="Picture 15"/>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11560" y="3284984"/>
            <a:ext cx="224772" cy="254932"/>
          </a:xfrm>
          <a:prstGeom prst="rect">
            <a:avLst/>
          </a:prstGeom>
        </p:spPr>
      </p:pic>
      <p:pic>
        <p:nvPicPr>
          <p:cNvPr id="17" name="Picture 16"/>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11560" y="5046276"/>
            <a:ext cx="224772" cy="254932"/>
          </a:xfrm>
          <a:prstGeom prst="rect">
            <a:avLst/>
          </a:prstGeom>
        </p:spPr>
      </p:pic>
      <p:pic>
        <p:nvPicPr>
          <p:cNvPr id="18" name="Picture 17"/>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11560" y="4797152"/>
            <a:ext cx="224772" cy="254932"/>
          </a:xfrm>
          <a:prstGeom prst="rect">
            <a:avLst/>
          </a:prstGeom>
        </p:spPr>
      </p:pic>
      <p:sp>
        <p:nvSpPr>
          <p:cNvPr id="19" name="Title 1"/>
          <p:cNvSpPr>
            <a:spLocks noGrp="1"/>
          </p:cNvSpPr>
          <p:nvPr>
            <p:ph type="title"/>
          </p:nvPr>
        </p:nvSpPr>
        <p:spPr>
          <a:xfrm>
            <a:off x="251520" y="188640"/>
            <a:ext cx="8568952" cy="706090"/>
          </a:xfrm>
        </p:spPr>
        <p:txBody>
          <a:bodyPr/>
          <a:lstStyle/>
          <a:p>
            <a:r>
              <a:rPr lang="en-US" sz="2400" dirty="0" smtClean="0"/>
              <a:t>Inside the Church: What Could Be </a:t>
            </a:r>
            <a:r>
              <a:rPr lang="en-US" sz="2400" i="1" dirty="0" smtClean="0"/>
              <a:t>Improved</a:t>
            </a:r>
            <a:r>
              <a:rPr lang="en-US" sz="2400" dirty="0"/>
              <a:t> </a:t>
            </a:r>
            <a:r>
              <a:rPr lang="en-US" sz="2400" dirty="0" smtClean="0"/>
              <a:t>– Themes &amp; Quotes </a:t>
            </a:r>
            <a:endParaRPr lang="en-US" sz="2400" dirty="0"/>
          </a:p>
        </p:txBody>
      </p:sp>
      <p:sp>
        <p:nvSpPr>
          <p:cNvPr id="20" name="TextBox 19"/>
          <p:cNvSpPr txBox="1"/>
          <p:nvPr/>
        </p:nvSpPr>
        <p:spPr>
          <a:xfrm>
            <a:off x="1873888" y="6464369"/>
            <a:ext cx="3009132" cy="276999"/>
          </a:xfrm>
          <a:prstGeom prst="rect">
            <a:avLst/>
          </a:prstGeom>
          <a:noFill/>
        </p:spPr>
        <p:txBody>
          <a:bodyPr wrap="none" rtlCol="0">
            <a:spAutoFit/>
          </a:bodyPr>
          <a:lstStyle/>
          <a:p>
            <a:r>
              <a:rPr lang="en-US" sz="1200" dirty="0" smtClean="0">
                <a:latin typeface="+mj-lt"/>
              </a:rPr>
              <a:t>Q. </a:t>
            </a:r>
            <a:r>
              <a:rPr lang="en-US" sz="1200" dirty="0" smtClean="0"/>
              <a:t>What do you think could be improved?</a:t>
            </a:r>
            <a:endParaRPr lang="en-US" sz="1200" dirty="0">
              <a:latin typeface="+mj-lt"/>
            </a:endParaRPr>
          </a:p>
        </p:txBody>
      </p:sp>
      <p:pic>
        <p:nvPicPr>
          <p:cNvPr id="21" name="Picture 20"/>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11560" y="3822140"/>
            <a:ext cx="224772" cy="254932"/>
          </a:xfrm>
          <a:prstGeom prst="rect">
            <a:avLst/>
          </a:prstGeom>
        </p:spPr>
      </p:pic>
      <p:pic>
        <p:nvPicPr>
          <p:cNvPr id="22" name="Picture 21"/>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11560" y="5301208"/>
            <a:ext cx="224772" cy="254932"/>
          </a:xfrm>
          <a:prstGeom prst="rect">
            <a:avLst/>
          </a:prstGeom>
        </p:spPr>
      </p:pic>
      <p:pic>
        <p:nvPicPr>
          <p:cNvPr id="23" name="Picture 22"/>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611560" y="5550332"/>
            <a:ext cx="224772" cy="254932"/>
          </a:xfrm>
          <a:prstGeom prst="rect">
            <a:avLst/>
          </a:prstGeom>
        </p:spPr>
      </p:pic>
      <p:sp>
        <p:nvSpPr>
          <p:cNvPr id="2" name="Slide Number Placeholder 1"/>
          <p:cNvSpPr>
            <a:spLocks noGrp="1"/>
          </p:cNvSpPr>
          <p:nvPr>
            <p:ph type="sldNum" sz="quarter" idx="12"/>
          </p:nvPr>
        </p:nvSpPr>
        <p:spPr/>
        <p:txBody>
          <a:bodyPr/>
          <a:lstStyle/>
          <a:p>
            <a:fld id="{A2C3D9FB-F381-4BEC-BB28-1B1202CBF0E2}" type="slidenum">
              <a:rPr lang="fr-FR" smtClean="0"/>
              <a:pPr/>
              <a:t>44</a:t>
            </a:fld>
            <a:endParaRPr lang="fr-FR" dirty="0"/>
          </a:p>
        </p:txBody>
      </p:sp>
    </p:spTree>
    <p:extLst>
      <p:ext uri="{BB962C8B-B14F-4D97-AF65-F5344CB8AC3E}">
        <p14:creationId xmlns:p14="http://schemas.microsoft.com/office/powerpoint/2010/main" xmlns="" val="6287046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352928" cy="706090"/>
          </a:xfrm>
        </p:spPr>
        <p:txBody>
          <a:bodyPr/>
          <a:lstStyle/>
          <a:p>
            <a:r>
              <a:rPr lang="en-US" sz="2400" dirty="0" smtClean="0"/>
              <a:t>Inside the Church: Words To Describe The Chancel Display </a:t>
            </a:r>
            <a:r>
              <a:rPr lang="en-US" sz="2400" dirty="0"/>
              <a:t>E</a:t>
            </a:r>
            <a:r>
              <a:rPr lang="en-US" sz="2400" dirty="0" smtClean="0"/>
              <a:t>xperience</a:t>
            </a:r>
            <a:endParaRPr lang="en-US" sz="2400" dirty="0"/>
          </a:p>
        </p:txBody>
      </p:sp>
      <p:pic>
        <p:nvPicPr>
          <p:cNvPr id="3" name="Picture 2"/>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251520" y="1340768"/>
            <a:ext cx="8413780" cy="4896544"/>
          </a:xfrm>
          <a:prstGeom prst="rect">
            <a:avLst/>
          </a:prstGeom>
        </p:spPr>
      </p:pic>
      <p:sp>
        <p:nvSpPr>
          <p:cNvPr id="5" name="TextBox 4"/>
          <p:cNvSpPr txBox="1"/>
          <p:nvPr/>
        </p:nvSpPr>
        <p:spPr>
          <a:xfrm>
            <a:off x="1907705" y="6464369"/>
            <a:ext cx="6480720" cy="276999"/>
          </a:xfrm>
          <a:prstGeom prst="rect">
            <a:avLst/>
          </a:prstGeom>
          <a:noFill/>
        </p:spPr>
        <p:txBody>
          <a:bodyPr wrap="square" rtlCol="0">
            <a:spAutoFit/>
          </a:bodyPr>
          <a:lstStyle/>
          <a:p>
            <a:r>
              <a:rPr lang="en-US" sz="1200" dirty="0" smtClean="0">
                <a:latin typeface="+mj-lt"/>
              </a:rPr>
              <a:t>Q. </a:t>
            </a:r>
            <a:r>
              <a:rPr lang="en-US" sz="1200" dirty="0"/>
              <a:t>What Words Would You Use To Describe Your Experience In This Gallery?</a:t>
            </a:r>
            <a:endParaRPr lang="en-US" sz="1200" dirty="0">
              <a:latin typeface="+mj-lt"/>
            </a:endParaRPr>
          </a:p>
        </p:txBody>
      </p:sp>
      <p:sp>
        <p:nvSpPr>
          <p:cNvPr id="6" name="Slide Number Placeholder 5"/>
          <p:cNvSpPr>
            <a:spLocks noGrp="1"/>
          </p:cNvSpPr>
          <p:nvPr>
            <p:ph type="sldNum" sz="quarter" idx="12"/>
          </p:nvPr>
        </p:nvSpPr>
        <p:spPr/>
        <p:txBody>
          <a:bodyPr/>
          <a:lstStyle/>
          <a:p>
            <a:fld id="{A2C3D9FB-F381-4BEC-BB28-1B1202CBF0E2}" type="slidenum">
              <a:rPr lang="fr-FR" smtClean="0"/>
              <a:pPr/>
              <a:t>45</a:t>
            </a:fld>
            <a:endParaRPr lang="fr-FR" dirty="0"/>
          </a:p>
        </p:txBody>
      </p:sp>
    </p:spTree>
    <p:extLst>
      <p:ext uri="{BB962C8B-B14F-4D97-AF65-F5344CB8AC3E}">
        <p14:creationId xmlns:p14="http://schemas.microsoft.com/office/powerpoint/2010/main" xmlns="" val="165043076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32656"/>
            <a:ext cx="7787208" cy="706090"/>
          </a:xfrm>
        </p:spPr>
        <p:txBody>
          <a:bodyPr/>
          <a:lstStyle/>
          <a:p>
            <a:r>
              <a:rPr lang="en-US" sz="2400" dirty="0" smtClean="0"/>
              <a:t>Inside the Church: Engagement With Text</a:t>
            </a:r>
            <a:endParaRPr lang="en-US" sz="24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2838106071"/>
              </p:ext>
            </p:extLst>
          </p:nvPr>
        </p:nvGraphicFramePr>
        <p:xfrm>
          <a:off x="-2340768" y="1711350"/>
          <a:ext cx="8496944" cy="452596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1907705" y="6309320"/>
            <a:ext cx="6480720" cy="646331"/>
          </a:xfrm>
          <a:prstGeom prst="rect">
            <a:avLst/>
          </a:prstGeom>
          <a:noFill/>
        </p:spPr>
        <p:txBody>
          <a:bodyPr wrap="square" rtlCol="0">
            <a:spAutoFit/>
          </a:bodyPr>
          <a:lstStyle/>
          <a:p>
            <a:r>
              <a:rPr lang="en-US" sz="1200" dirty="0" smtClean="0">
                <a:latin typeface="+mj-lt"/>
              </a:rPr>
              <a:t>Q. </a:t>
            </a:r>
            <a:r>
              <a:rPr lang="en-US" sz="1200" dirty="0"/>
              <a:t>Did you read any of the gallery interpretation text/labels/panels?/Was there an aspect of the gallery interpretation/panels that you found engaging?</a:t>
            </a:r>
          </a:p>
          <a:p>
            <a:endParaRPr lang="en-US" sz="1200" dirty="0">
              <a:latin typeface="+mj-lt"/>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4163067" y="2215406"/>
            <a:ext cx="4968552" cy="3187608"/>
          </a:xfrm>
          <a:prstGeom prst="rect">
            <a:avLst/>
          </a:prstGeom>
        </p:spPr>
      </p:pic>
      <p:sp>
        <p:nvSpPr>
          <p:cNvPr id="8" name="Right Arrow 7"/>
          <p:cNvSpPr/>
          <p:nvPr/>
        </p:nvSpPr>
        <p:spPr>
          <a:xfrm>
            <a:off x="3779912" y="2863478"/>
            <a:ext cx="216024" cy="2592288"/>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3" name="TextBox 2"/>
          <p:cNvSpPr txBox="1"/>
          <p:nvPr/>
        </p:nvSpPr>
        <p:spPr>
          <a:xfrm>
            <a:off x="5076056" y="1772816"/>
            <a:ext cx="3385162" cy="400110"/>
          </a:xfrm>
          <a:prstGeom prst="rect">
            <a:avLst/>
          </a:prstGeom>
          <a:noFill/>
        </p:spPr>
        <p:txBody>
          <a:bodyPr wrap="none" rtlCol="0">
            <a:spAutoFit/>
          </a:bodyPr>
          <a:lstStyle/>
          <a:p>
            <a:r>
              <a:rPr lang="en-US" sz="2000" b="1" dirty="0" smtClean="0">
                <a:latin typeface="+mn-lt"/>
              </a:rPr>
              <a:t>Engaging Interpretation </a:t>
            </a:r>
            <a:endParaRPr lang="en-US" sz="2000" b="1" dirty="0">
              <a:latin typeface="+mn-lt"/>
            </a:endParaRPr>
          </a:p>
        </p:txBody>
      </p:sp>
      <p:sp>
        <p:nvSpPr>
          <p:cNvPr id="9" name="Content Placeholder 2"/>
          <p:cNvSpPr txBox="1">
            <a:spLocks/>
          </p:cNvSpPr>
          <p:nvPr/>
        </p:nvSpPr>
        <p:spPr bwMode="auto">
          <a:xfrm>
            <a:off x="179512" y="980728"/>
            <a:ext cx="8712968" cy="792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4"/>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5"/>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dirty="0" smtClean="0"/>
              <a:t>A large majority of visitors read gallery interpretation content.  For many interpretation did provide object and contextual information. </a:t>
            </a:r>
            <a:endParaRPr lang="en-US" dirty="0" smtClean="0"/>
          </a:p>
        </p:txBody>
      </p:sp>
      <p:sp>
        <p:nvSpPr>
          <p:cNvPr id="10" name="Slide Number Placeholder 9"/>
          <p:cNvSpPr>
            <a:spLocks noGrp="1"/>
          </p:cNvSpPr>
          <p:nvPr>
            <p:ph type="sldNum" sz="quarter" idx="12"/>
          </p:nvPr>
        </p:nvSpPr>
        <p:spPr/>
        <p:txBody>
          <a:bodyPr/>
          <a:lstStyle/>
          <a:p>
            <a:fld id="{A2C3D9FB-F381-4BEC-BB28-1B1202CBF0E2}" type="slidenum">
              <a:rPr lang="fr-FR" smtClean="0"/>
              <a:pPr/>
              <a:t>46</a:t>
            </a:fld>
            <a:endParaRPr lang="fr-FR" dirty="0"/>
          </a:p>
        </p:txBody>
      </p:sp>
    </p:spTree>
    <p:extLst>
      <p:ext uri="{BB962C8B-B14F-4D97-AF65-F5344CB8AC3E}">
        <p14:creationId xmlns:p14="http://schemas.microsoft.com/office/powerpoint/2010/main" xmlns="" val="410526231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The Chancel: The Santa Chiara Chapel</a:t>
            </a:r>
            <a:endParaRPr lang="en-US" sz="2400" strike="sngStrike"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2763288114"/>
              </p:ext>
            </p:extLst>
          </p:nvPr>
        </p:nvGraphicFramePr>
        <p:xfrm>
          <a:off x="-900608" y="1844824"/>
          <a:ext cx="6912768" cy="4669978"/>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1763688" y="6230173"/>
            <a:ext cx="6624736" cy="646331"/>
          </a:xfrm>
          <a:prstGeom prst="rect">
            <a:avLst/>
          </a:prstGeom>
          <a:noFill/>
        </p:spPr>
        <p:txBody>
          <a:bodyPr wrap="square" rtlCol="0">
            <a:spAutoFit/>
          </a:bodyPr>
          <a:lstStyle/>
          <a:p>
            <a:r>
              <a:rPr lang="en-US" sz="1200" dirty="0" smtClean="0">
                <a:latin typeface="+mj-lt"/>
              </a:rPr>
              <a:t>Q. </a:t>
            </a:r>
            <a:r>
              <a:rPr lang="en-US" sz="1200" dirty="0"/>
              <a:t>Did you step up into the Chapel (i.e. the raised floor directly underneath the chapel)?/Were you aware that you could step into the Chapel/(inside the Chapel)? </a:t>
            </a:r>
          </a:p>
          <a:p>
            <a:endParaRPr lang="en-US" sz="1200" dirty="0">
              <a:latin typeface="+mj-lt"/>
            </a:endParaRPr>
          </a:p>
        </p:txBody>
      </p:sp>
      <p:graphicFrame>
        <p:nvGraphicFramePr>
          <p:cNvPr id="3" name="Chart 2"/>
          <p:cNvGraphicFramePr/>
          <p:nvPr>
            <p:extLst>
              <p:ext uri="{D42A27DB-BD31-4B8C-83A1-F6EECF244321}">
                <p14:modId xmlns:p14="http://schemas.microsoft.com/office/powerpoint/2010/main" xmlns="" val="3275354781"/>
              </p:ext>
            </p:extLst>
          </p:nvPr>
        </p:nvGraphicFramePr>
        <p:xfrm>
          <a:off x="4904101" y="1772816"/>
          <a:ext cx="4211960" cy="4352032"/>
        </p:xfrm>
        <a:graphic>
          <a:graphicData uri="http://schemas.openxmlformats.org/drawingml/2006/chart">
            <c:chart xmlns:c="http://schemas.openxmlformats.org/drawingml/2006/chart" xmlns:r="http://schemas.openxmlformats.org/officeDocument/2006/relationships" r:id="rId3"/>
          </a:graphicData>
        </a:graphic>
      </p:graphicFrame>
      <p:sp>
        <p:nvSpPr>
          <p:cNvPr id="7" name="Right Arrow 6"/>
          <p:cNvSpPr/>
          <p:nvPr/>
        </p:nvSpPr>
        <p:spPr>
          <a:xfrm>
            <a:off x="4644008" y="3140968"/>
            <a:ext cx="288032" cy="244827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8" name="TextBox 7"/>
          <p:cNvSpPr txBox="1"/>
          <p:nvPr/>
        </p:nvSpPr>
        <p:spPr>
          <a:xfrm>
            <a:off x="6804248" y="2915652"/>
            <a:ext cx="479744" cy="369332"/>
          </a:xfrm>
          <a:prstGeom prst="rect">
            <a:avLst/>
          </a:prstGeom>
          <a:noFill/>
        </p:spPr>
        <p:txBody>
          <a:bodyPr wrap="none" rtlCol="0">
            <a:spAutoFit/>
          </a:bodyPr>
          <a:lstStyle/>
          <a:p>
            <a:r>
              <a:rPr lang="en-US" dirty="0" smtClean="0"/>
              <a:t>No</a:t>
            </a:r>
            <a:endParaRPr lang="en-US" dirty="0"/>
          </a:p>
        </p:txBody>
      </p:sp>
      <p:sp>
        <p:nvSpPr>
          <p:cNvPr id="10" name="Content Placeholder 2"/>
          <p:cNvSpPr txBox="1">
            <a:spLocks/>
          </p:cNvSpPr>
          <p:nvPr/>
        </p:nvSpPr>
        <p:spPr bwMode="auto">
          <a:xfrm>
            <a:off x="179512" y="908720"/>
            <a:ext cx="8856984" cy="576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4"/>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5"/>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dirty="0" smtClean="0"/>
              <a:t>Only a quarter of visitors stepped up into the Chapel.  For the majority who didn’t enter the Chapel– few were aware that they could walk onto the tiled pavement.   </a:t>
            </a:r>
            <a:endParaRPr lang="en-US" dirty="0" smtClean="0"/>
          </a:p>
        </p:txBody>
      </p:sp>
      <p:sp>
        <p:nvSpPr>
          <p:cNvPr id="11" name="Slide Number Placeholder 10"/>
          <p:cNvSpPr>
            <a:spLocks noGrp="1"/>
          </p:cNvSpPr>
          <p:nvPr>
            <p:ph type="sldNum" sz="quarter" idx="12"/>
          </p:nvPr>
        </p:nvSpPr>
        <p:spPr/>
        <p:txBody>
          <a:bodyPr/>
          <a:lstStyle/>
          <a:p>
            <a:fld id="{A2C3D9FB-F381-4BEC-BB28-1B1202CBF0E2}" type="slidenum">
              <a:rPr lang="fr-FR" smtClean="0"/>
              <a:pPr/>
              <a:t>47</a:t>
            </a:fld>
            <a:endParaRPr lang="fr-FR" dirty="0"/>
          </a:p>
        </p:txBody>
      </p:sp>
    </p:spTree>
    <p:extLst>
      <p:ext uri="{BB962C8B-B14F-4D97-AF65-F5344CB8AC3E}">
        <p14:creationId xmlns:p14="http://schemas.microsoft.com/office/powerpoint/2010/main" xmlns="" val="104544287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7787208" cy="706090"/>
          </a:xfrm>
        </p:spPr>
        <p:txBody>
          <a:bodyPr/>
          <a:lstStyle/>
          <a:p>
            <a:r>
              <a:rPr lang="en-US" sz="2400" dirty="0" smtClean="0"/>
              <a:t>Inside the Church: Gallery Layout</a:t>
            </a:r>
            <a:endParaRPr lang="en-US" sz="2400" dirty="0"/>
          </a:p>
        </p:txBody>
      </p:sp>
      <p:pic>
        <p:nvPicPr>
          <p:cNvPr id="3" name="Picture 2"/>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251520" y="1484784"/>
            <a:ext cx="8568952" cy="4264819"/>
          </a:xfrm>
          <a:prstGeom prst="rect">
            <a:avLst/>
          </a:prstGeom>
        </p:spPr>
      </p:pic>
      <p:sp>
        <p:nvSpPr>
          <p:cNvPr id="5" name="TextBox 4"/>
          <p:cNvSpPr txBox="1"/>
          <p:nvPr/>
        </p:nvSpPr>
        <p:spPr>
          <a:xfrm>
            <a:off x="1835696" y="6392361"/>
            <a:ext cx="6624736" cy="276999"/>
          </a:xfrm>
          <a:prstGeom prst="rect">
            <a:avLst/>
          </a:prstGeom>
          <a:noFill/>
        </p:spPr>
        <p:txBody>
          <a:bodyPr wrap="square" rtlCol="0">
            <a:spAutoFit/>
          </a:bodyPr>
          <a:lstStyle/>
          <a:p>
            <a:r>
              <a:rPr lang="en-US" sz="1200" dirty="0" smtClean="0">
                <a:latin typeface="+mj-lt"/>
              </a:rPr>
              <a:t>Q. </a:t>
            </a:r>
            <a:r>
              <a:rPr lang="en-US" sz="1200" dirty="0"/>
              <a:t>How would you describe the gallery layout?</a:t>
            </a:r>
            <a:endParaRPr lang="en-US" sz="1200" dirty="0">
              <a:latin typeface="+mj-lt"/>
            </a:endParaRPr>
          </a:p>
        </p:txBody>
      </p:sp>
      <p:sp>
        <p:nvSpPr>
          <p:cNvPr id="6" name="Slide Number Placeholder 5"/>
          <p:cNvSpPr>
            <a:spLocks noGrp="1"/>
          </p:cNvSpPr>
          <p:nvPr>
            <p:ph type="sldNum" sz="quarter" idx="12"/>
          </p:nvPr>
        </p:nvSpPr>
        <p:spPr/>
        <p:txBody>
          <a:bodyPr/>
          <a:lstStyle/>
          <a:p>
            <a:fld id="{A2C3D9FB-F381-4BEC-BB28-1B1202CBF0E2}" type="slidenum">
              <a:rPr lang="fr-FR" smtClean="0"/>
              <a:pPr/>
              <a:t>48</a:t>
            </a:fld>
            <a:endParaRPr lang="fr-FR" dirty="0"/>
          </a:p>
        </p:txBody>
      </p:sp>
    </p:spTree>
    <p:extLst>
      <p:ext uri="{BB962C8B-B14F-4D97-AF65-F5344CB8AC3E}">
        <p14:creationId xmlns:p14="http://schemas.microsoft.com/office/powerpoint/2010/main" xmlns="" val="217245187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136904" cy="706090"/>
          </a:xfrm>
        </p:spPr>
        <p:txBody>
          <a:bodyPr/>
          <a:lstStyle/>
          <a:p>
            <a:r>
              <a:rPr lang="en-US" sz="2400" dirty="0" smtClean="0"/>
              <a:t>Santa Chiara Chapel: Awareness of 3D Digital Interactive </a:t>
            </a:r>
            <a:endParaRPr lang="en-US" sz="24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567778090"/>
              </p:ext>
            </p:extLst>
          </p:nvPr>
        </p:nvGraphicFramePr>
        <p:xfrm>
          <a:off x="-972616" y="1700808"/>
          <a:ext cx="6912768" cy="4669978"/>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763688" y="6309320"/>
            <a:ext cx="6624736" cy="830997"/>
          </a:xfrm>
          <a:prstGeom prst="rect">
            <a:avLst/>
          </a:prstGeom>
          <a:noFill/>
        </p:spPr>
        <p:txBody>
          <a:bodyPr wrap="square" rtlCol="0">
            <a:spAutoFit/>
          </a:bodyPr>
          <a:lstStyle/>
          <a:p>
            <a:r>
              <a:rPr lang="en-US" sz="1200" dirty="0" smtClean="0">
                <a:latin typeface="+mj-lt"/>
              </a:rPr>
              <a:t>Q. </a:t>
            </a:r>
            <a:r>
              <a:rPr lang="en-US" sz="1200" dirty="0"/>
              <a:t>Did you notice the touchscreen interactive display (standing video display) in the gallery?/Did the touch screen interactive...</a:t>
            </a:r>
          </a:p>
          <a:p>
            <a:endParaRPr lang="en-US" sz="1200" dirty="0"/>
          </a:p>
          <a:p>
            <a:endParaRPr lang="en-US" sz="1200" dirty="0">
              <a:latin typeface="+mj-lt"/>
            </a:endParaRPr>
          </a:p>
        </p:txBody>
      </p:sp>
      <p:sp>
        <p:nvSpPr>
          <p:cNvPr id="7" name="Right Arrow 6"/>
          <p:cNvSpPr/>
          <p:nvPr/>
        </p:nvSpPr>
        <p:spPr>
          <a:xfrm>
            <a:off x="4427984" y="2780928"/>
            <a:ext cx="288032" cy="2448272"/>
          </a:xfrm>
          <a:prstGeom prst="rightArrow">
            <a:avLst/>
          </a:prstGeom>
          <a:solidFill>
            <a:schemeClr val="accent4">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aphicFrame>
        <p:nvGraphicFramePr>
          <p:cNvPr id="11" name="Chart 10"/>
          <p:cNvGraphicFramePr/>
          <p:nvPr>
            <p:extLst>
              <p:ext uri="{D42A27DB-BD31-4B8C-83A1-F6EECF244321}">
                <p14:modId xmlns:p14="http://schemas.microsoft.com/office/powerpoint/2010/main" xmlns="" val="4086015318"/>
              </p:ext>
            </p:extLst>
          </p:nvPr>
        </p:nvGraphicFramePr>
        <p:xfrm>
          <a:off x="3707904" y="1700808"/>
          <a:ext cx="5976664" cy="4968552"/>
        </p:xfrm>
        <a:graphic>
          <a:graphicData uri="http://schemas.openxmlformats.org/drawingml/2006/chart">
            <c:chart xmlns:c="http://schemas.openxmlformats.org/drawingml/2006/chart" xmlns:r="http://schemas.openxmlformats.org/officeDocument/2006/relationships" r:id="rId4"/>
          </a:graphicData>
        </a:graphic>
      </p:graphicFrame>
      <p:sp>
        <p:nvSpPr>
          <p:cNvPr id="12" name="Content Placeholder 2"/>
          <p:cNvSpPr txBox="1">
            <a:spLocks/>
          </p:cNvSpPr>
          <p:nvPr/>
        </p:nvSpPr>
        <p:spPr bwMode="auto">
          <a:xfrm>
            <a:off x="251520" y="980728"/>
            <a:ext cx="8856984" cy="792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5"/>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6"/>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dirty="0" smtClean="0"/>
              <a:t>Only a quarter of visitors used the video </a:t>
            </a:r>
            <a:r>
              <a:rPr lang="en-US" sz="2000" dirty="0" err="1" smtClean="0"/>
              <a:t>interactives</a:t>
            </a:r>
            <a:r>
              <a:rPr lang="en-US" sz="2000" dirty="0" smtClean="0"/>
              <a:t>.  For those that did – a majority reported that the interactive had at least somewhat enhanced their enjoyment. </a:t>
            </a:r>
            <a:endParaRPr lang="en-US" dirty="0" smtClean="0"/>
          </a:p>
        </p:txBody>
      </p:sp>
      <p:sp>
        <p:nvSpPr>
          <p:cNvPr id="3" name="Slide Number Placeholder 2"/>
          <p:cNvSpPr>
            <a:spLocks noGrp="1"/>
          </p:cNvSpPr>
          <p:nvPr>
            <p:ph type="sldNum" sz="quarter" idx="12"/>
          </p:nvPr>
        </p:nvSpPr>
        <p:spPr/>
        <p:txBody>
          <a:bodyPr/>
          <a:lstStyle/>
          <a:p>
            <a:fld id="{A2C3D9FB-F381-4BEC-BB28-1B1202CBF0E2}" type="slidenum">
              <a:rPr lang="fr-FR" smtClean="0"/>
              <a:pPr/>
              <a:t>49</a:t>
            </a:fld>
            <a:endParaRPr lang="fr-FR" dirty="0"/>
          </a:p>
        </p:txBody>
      </p:sp>
    </p:spTree>
    <p:extLst>
      <p:ext uri="{BB962C8B-B14F-4D97-AF65-F5344CB8AC3E}">
        <p14:creationId xmlns:p14="http://schemas.microsoft.com/office/powerpoint/2010/main" xmlns="" val="31432973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Objectives</a:t>
            </a:r>
            <a:endParaRPr lang="en-US" dirty="0"/>
          </a:p>
        </p:txBody>
      </p:sp>
      <p:sp>
        <p:nvSpPr>
          <p:cNvPr id="3" name="Content Placeholder 2"/>
          <p:cNvSpPr>
            <a:spLocks noGrp="1"/>
          </p:cNvSpPr>
          <p:nvPr>
            <p:ph idx="1"/>
          </p:nvPr>
        </p:nvSpPr>
        <p:spPr/>
        <p:txBody>
          <a:bodyPr/>
          <a:lstStyle/>
          <a:p>
            <a:r>
              <a:rPr lang="en-US" sz="2000" dirty="0" smtClean="0"/>
              <a:t>The objective of the Inside the Church/Chancel display evaluation is to assess visitor </a:t>
            </a:r>
            <a:r>
              <a:rPr lang="en-US" sz="2000" dirty="0" err="1" smtClean="0"/>
              <a:t>behaviour</a:t>
            </a:r>
            <a:r>
              <a:rPr lang="en-US" sz="2000" dirty="0" smtClean="0"/>
              <a:t> across five key elements: </a:t>
            </a:r>
          </a:p>
          <a:p>
            <a:endParaRPr lang="en-US" dirty="0"/>
          </a:p>
          <a:p>
            <a:endParaRPr lang="en-US" dirty="0"/>
          </a:p>
        </p:txBody>
      </p:sp>
      <p:graphicFrame>
        <p:nvGraphicFramePr>
          <p:cNvPr id="5" name="Diagram 4"/>
          <p:cNvGraphicFramePr/>
          <p:nvPr>
            <p:extLst>
              <p:ext uri="{D42A27DB-BD31-4B8C-83A1-F6EECF244321}">
                <p14:modId xmlns:p14="http://schemas.microsoft.com/office/powerpoint/2010/main" xmlns="" val="781875139"/>
              </p:ext>
            </p:extLst>
          </p:nvPr>
        </p:nvGraphicFramePr>
        <p:xfrm>
          <a:off x="662360" y="2124472"/>
          <a:ext cx="7870080" cy="34647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p:cNvSpPr>
            <a:spLocks noGrp="1"/>
          </p:cNvSpPr>
          <p:nvPr>
            <p:ph type="sldNum" sz="quarter" idx="12"/>
          </p:nvPr>
        </p:nvSpPr>
        <p:spPr/>
        <p:txBody>
          <a:bodyPr/>
          <a:lstStyle/>
          <a:p>
            <a:fld id="{A2C3D9FB-F381-4BEC-BB28-1B1202CBF0E2}" type="slidenum">
              <a:rPr lang="fr-FR" smtClean="0"/>
              <a:pPr/>
              <a:t>5</a:t>
            </a:fld>
            <a:endParaRPr lang="fr-FR" dirty="0"/>
          </a:p>
        </p:txBody>
      </p:sp>
    </p:spTree>
    <p:extLst>
      <p:ext uri="{BB962C8B-B14F-4D97-AF65-F5344CB8AC3E}">
        <p14:creationId xmlns:p14="http://schemas.microsoft.com/office/powerpoint/2010/main" xmlns="" val="143289103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280920" cy="706090"/>
          </a:xfrm>
        </p:spPr>
        <p:txBody>
          <a:bodyPr/>
          <a:lstStyle/>
          <a:p>
            <a:r>
              <a:rPr lang="en-US" sz="2400" dirty="0" smtClean="0"/>
              <a:t>Santa Chiara Chapel: Awareness of 3D Digital Interactive &amp; Outcome</a:t>
            </a:r>
            <a:endParaRPr lang="en-US" sz="24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3828329393"/>
              </p:ext>
            </p:extLst>
          </p:nvPr>
        </p:nvGraphicFramePr>
        <p:xfrm>
          <a:off x="-972616" y="1700808"/>
          <a:ext cx="6912768" cy="4669978"/>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691680" y="6342419"/>
            <a:ext cx="6624736" cy="461665"/>
          </a:xfrm>
          <a:prstGeom prst="rect">
            <a:avLst/>
          </a:prstGeom>
          <a:noFill/>
        </p:spPr>
        <p:txBody>
          <a:bodyPr wrap="square" rtlCol="0">
            <a:spAutoFit/>
          </a:bodyPr>
          <a:lstStyle/>
          <a:p>
            <a:r>
              <a:rPr lang="en-US" sz="1200" dirty="0" smtClean="0">
                <a:latin typeface="+mj-lt"/>
              </a:rPr>
              <a:t>Q. </a:t>
            </a:r>
            <a:r>
              <a:rPr lang="en-US" sz="1200" dirty="0"/>
              <a:t>Did you notice the touchscreen interactive display (standing video display) in the gallery?</a:t>
            </a:r>
            <a:r>
              <a:rPr lang="en-US" sz="1200" dirty="0" smtClean="0"/>
              <a:t>/</a:t>
            </a:r>
            <a:r>
              <a:rPr lang="en-US" sz="1200" dirty="0"/>
              <a:t>After you used the touch screen interactive did you</a:t>
            </a:r>
            <a:r>
              <a:rPr lang="en-US" sz="1200" dirty="0" smtClean="0"/>
              <a:t>…</a:t>
            </a:r>
            <a:endParaRPr lang="en-US" sz="1200" dirty="0"/>
          </a:p>
        </p:txBody>
      </p:sp>
      <p:sp>
        <p:nvSpPr>
          <p:cNvPr id="7" name="Right Arrow 6"/>
          <p:cNvSpPr/>
          <p:nvPr/>
        </p:nvSpPr>
        <p:spPr>
          <a:xfrm>
            <a:off x="4427984" y="2780928"/>
            <a:ext cx="288032" cy="2448272"/>
          </a:xfrm>
          <a:prstGeom prst="rightArrow">
            <a:avLst/>
          </a:prstGeom>
          <a:solidFill>
            <a:schemeClr val="accent4">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aphicFrame>
        <p:nvGraphicFramePr>
          <p:cNvPr id="11" name="Chart 10"/>
          <p:cNvGraphicFramePr/>
          <p:nvPr>
            <p:extLst>
              <p:ext uri="{D42A27DB-BD31-4B8C-83A1-F6EECF244321}">
                <p14:modId xmlns:p14="http://schemas.microsoft.com/office/powerpoint/2010/main" xmlns="" val="3031235230"/>
              </p:ext>
            </p:extLst>
          </p:nvPr>
        </p:nvGraphicFramePr>
        <p:xfrm>
          <a:off x="3347864" y="1556792"/>
          <a:ext cx="6408712" cy="5112568"/>
        </p:xfrm>
        <a:graphic>
          <a:graphicData uri="http://schemas.openxmlformats.org/drawingml/2006/chart">
            <c:chart xmlns:c="http://schemas.openxmlformats.org/drawingml/2006/chart" xmlns:r="http://schemas.openxmlformats.org/officeDocument/2006/relationships" r:id="rId4"/>
          </a:graphicData>
        </a:graphic>
      </p:graphicFrame>
      <p:sp>
        <p:nvSpPr>
          <p:cNvPr id="8" name="Content Placeholder 2"/>
          <p:cNvSpPr txBox="1">
            <a:spLocks/>
          </p:cNvSpPr>
          <p:nvPr/>
        </p:nvSpPr>
        <p:spPr bwMode="auto">
          <a:xfrm>
            <a:off x="251520" y="980728"/>
            <a:ext cx="8856984" cy="792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5"/>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6"/>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dirty="0" smtClean="0"/>
              <a:t>A majority of video interactive users looked more closely at the chapel after engaging with the interactive. </a:t>
            </a:r>
            <a:endParaRPr lang="en-US" dirty="0" smtClean="0"/>
          </a:p>
        </p:txBody>
      </p:sp>
      <p:sp>
        <p:nvSpPr>
          <p:cNvPr id="3" name="Slide Number Placeholder 2"/>
          <p:cNvSpPr>
            <a:spLocks noGrp="1"/>
          </p:cNvSpPr>
          <p:nvPr>
            <p:ph type="sldNum" sz="quarter" idx="12"/>
          </p:nvPr>
        </p:nvSpPr>
        <p:spPr/>
        <p:txBody>
          <a:bodyPr/>
          <a:lstStyle/>
          <a:p>
            <a:fld id="{A2C3D9FB-F381-4BEC-BB28-1B1202CBF0E2}" type="slidenum">
              <a:rPr lang="fr-FR" smtClean="0"/>
              <a:pPr/>
              <a:t>50</a:t>
            </a:fld>
            <a:endParaRPr lang="fr-FR" dirty="0"/>
          </a:p>
        </p:txBody>
      </p:sp>
    </p:spTree>
    <p:extLst>
      <p:ext uri="{BB962C8B-B14F-4D97-AF65-F5344CB8AC3E}">
        <p14:creationId xmlns:p14="http://schemas.microsoft.com/office/powerpoint/2010/main" xmlns="" val="159478371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712968" cy="1080120"/>
          </a:xfrm>
        </p:spPr>
        <p:txBody>
          <a:bodyPr/>
          <a:lstStyle/>
          <a:p>
            <a:r>
              <a:rPr lang="en-US" sz="2400" dirty="0" smtClean="0"/>
              <a:t>Santa Chiara Chapel: Reasons </a:t>
            </a:r>
            <a:r>
              <a:rPr lang="en-US" sz="2400" dirty="0"/>
              <a:t>F</a:t>
            </a:r>
            <a:r>
              <a:rPr lang="en-US" sz="2400" dirty="0" smtClean="0"/>
              <a:t>or </a:t>
            </a:r>
            <a:r>
              <a:rPr lang="en-US" sz="2400" dirty="0"/>
              <a:t>N</a:t>
            </a:r>
            <a:r>
              <a:rPr lang="en-US" sz="2400" dirty="0" smtClean="0"/>
              <a:t>ot </a:t>
            </a:r>
            <a:r>
              <a:rPr lang="en-US" sz="2400" dirty="0"/>
              <a:t>U</a:t>
            </a:r>
            <a:r>
              <a:rPr lang="en-US" sz="2400" dirty="0" smtClean="0"/>
              <a:t>sing 3D Digital </a:t>
            </a:r>
            <a:r>
              <a:rPr lang="en-US" sz="2400" dirty="0"/>
              <a:t>I</a:t>
            </a:r>
            <a:r>
              <a:rPr lang="en-US" sz="2400" dirty="0" smtClean="0"/>
              <a:t>nteractive</a:t>
            </a:r>
            <a:endParaRPr lang="en-US" sz="2400" dirty="0"/>
          </a:p>
        </p:txBody>
      </p:sp>
      <p:pic>
        <p:nvPicPr>
          <p:cNvPr id="3" name="Picture 2"/>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251520" y="1295400"/>
            <a:ext cx="8496944" cy="4265759"/>
          </a:xfrm>
          <a:prstGeom prst="rect">
            <a:avLst/>
          </a:prstGeom>
        </p:spPr>
      </p:pic>
      <p:sp>
        <p:nvSpPr>
          <p:cNvPr id="5" name="TextBox 4"/>
          <p:cNvSpPr txBox="1"/>
          <p:nvPr/>
        </p:nvSpPr>
        <p:spPr>
          <a:xfrm>
            <a:off x="1763688" y="6392361"/>
            <a:ext cx="6624736" cy="276999"/>
          </a:xfrm>
          <a:prstGeom prst="rect">
            <a:avLst/>
          </a:prstGeom>
          <a:noFill/>
        </p:spPr>
        <p:txBody>
          <a:bodyPr wrap="square" rtlCol="0">
            <a:spAutoFit/>
          </a:bodyPr>
          <a:lstStyle/>
          <a:p>
            <a:r>
              <a:rPr lang="en-US" sz="1200" dirty="0" smtClean="0">
                <a:latin typeface="+mj-lt"/>
              </a:rPr>
              <a:t>Q. </a:t>
            </a:r>
            <a:r>
              <a:rPr lang="en-US" sz="1200" dirty="0"/>
              <a:t>Why did you not use the touch screen interactive?</a:t>
            </a:r>
          </a:p>
        </p:txBody>
      </p:sp>
      <p:sp>
        <p:nvSpPr>
          <p:cNvPr id="6" name="Slide Number Placeholder 5"/>
          <p:cNvSpPr>
            <a:spLocks noGrp="1"/>
          </p:cNvSpPr>
          <p:nvPr>
            <p:ph type="sldNum" sz="quarter" idx="12"/>
          </p:nvPr>
        </p:nvSpPr>
        <p:spPr/>
        <p:txBody>
          <a:bodyPr/>
          <a:lstStyle/>
          <a:p>
            <a:fld id="{A2C3D9FB-F381-4BEC-BB28-1B1202CBF0E2}" type="slidenum">
              <a:rPr lang="fr-FR" smtClean="0"/>
              <a:pPr/>
              <a:t>51</a:t>
            </a:fld>
            <a:endParaRPr lang="fr-FR" dirty="0"/>
          </a:p>
        </p:txBody>
      </p:sp>
    </p:spTree>
    <p:extLst>
      <p:ext uri="{BB962C8B-B14F-4D97-AF65-F5344CB8AC3E}">
        <p14:creationId xmlns:p14="http://schemas.microsoft.com/office/powerpoint/2010/main" xmlns="" val="159516542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136904" cy="706090"/>
          </a:xfrm>
        </p:spPr>
        <p:txBody>
          <a:bodyPr/>
          <a:lstStyle/>
          <a:p>
            <a:r>
              <a:rPr lang="en-US" sz="2400" dirty="0" smtClean="0"/>
              <a:t>Awareness of Santa Chiara Chapel Audio Unit and Impact on Enjoyment </a:t>
            </a:r>
            <a:endParaRPr lang="en-US" sz="24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681441026"/>
              </p:ext>
            </p:extLst>
          </p:nvPr>
        </p:nvGraphicFramePr>
        <p:xfrm>
          <a:off x="-828600" y="1772816"/>
          <a:ext cx="6768752" cy="459797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691680" y="6381328"/>
            <a:ext cx="6624736" cy="461665"/>
          </a:xfrm>
          <a:prstGeom prst="rect">
            <a:avLst/>
          </a:prstGeom>
          <a:noFill/>
        </p:spPr>
        <p:txBody>
          <a:bodyPr wrap="square" rtlCol="0">
            <a:spAutoFit/>
          </a:bodyPr>
          <a:lstStyle/>
          <a:p>
            <a:r>
              <a:rPr lang="en-US" sz="1200" dirty="0" smtClean="0">
                <a:latin typeface="+mj-lt"/>
              </a:rPr>
              <a:t>Q. </a:t>
            </a:r>
            <a:r>
              <a:rPr lang="en-US" sz="1200" dirty="0"/>
              <a:t>Did you notice the audio unit embedded in the gallery bench (video and audio) in the gallery</a:t>
            </a:r>
            <a:r>
              <a:rPr lang="en-US" sz="1200" dirty="0" smtClean="0"/>
              <a:t>?/Did </a:t>
            </a:r>
            <a:r>
              <a:rPr lang="en-US" sz="1200" dirty="0"/>
              <a:t>the audio </a:t>
            </a:r>
            <a:r>
              <a:rPr lang="en-US" sz="1200" dirty="0" smtClean="0"/>
              <a:t>unit…</a:t>
            </a:r>
            <a:endParaRPr lang="en-US" sz="1200" dirty="0"/>
          </a:p>
        </p:txBody>
      </p:sp>
      <p:sp>
        <p:nvSpPr>
          <p:cNvPr id="7" name="Right Arrow 6"/>
          <p:cNvSpPr/>
          <p:nvPr/>
        </p:nvSpPr>
        <p:spPr>
          <a:xfrm>
            <a:off x="4427984" y="2996952"/>
            <a:ext cx="288032" cy="2448272"/>
          </a:xfrm>
          <a:prstGeom prst="rightArrow">
            <a:avLst/>
          </a:prstGeom>
          <a:solidFill>
            <a:schemeClr val="accent4">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aphicFrame>
        <p:nvGraphicFramePr>
          <p:cNvPr id="11" name="Chart 10"/>
          <p:cNvGraphicFramePr/>
          <p:nvPr>
            <p:extLst>
              <p:ext uri="{D42A27DB-BD31-4B8C-83A1-F6EECF244321}">
                <p14:modId xmlns:p14="http://schemas.microsoft.com/office/powerpoint/2010/main" xmlns="" val="3369457625"/>
              </p:ext>
            </p:extLst>
          </p:nvPr>
        </p:nvGraphicFramePr>
        <p:xfrm>
          <a:off x="3347864" y="1772816"/>
          <a:ext cx="6408712" cy="4968552"/>
        </p:xfrm>
        <a:graphic>
          <a:graphicData uri="http://schemas.openxmlformats.org/drawingml/2006/chart">
            <c:chart xmlns:c="http://schemas.openxmlformats.org/drawingml/2006/chart" xmlns:r="http://schemas.openxmlformats.org/officeDocument/2006/relationships" r:id="rId4"/>
          </a:graphicData>
        </a:graphic>
      </p:graphicFrame>
      <p:cxnSp>
        <p:nvCxnSpPr>
          <p:cNvPr id="8" name="Straight Connector 7"/>
          <p:cNvCxnSpPr/>
          <p:nvPr/>
        </p:nvCxnSpPr>
        <p:spPr>
          <a:xfrm>
            <a:off x="2987824" y="5949280"/>
            <a:ext cx="1440160" cy="0"/>
          </a:xfrm>
          <a:prstGeom prst="line">
            <a:avLst/>
          </a:prstGeom>
          <a:ln>
            <a:prstDash val="dash"/>
          </a:ln>
        </p:spPr>
        <p:style>
          <a:lnRef idx="3">
            <a:schemeClr val="accent4"/>
          </a:lnRef>
          <a:fillRef idx="0">
            <a:schemeClr val="accent4"/>
          </a:fillRef>
          <a:effectRef idx="2">
            <a:schemeClr val="accent4"/>
          </a:effectRef>
          <a:fontRef idx="minor">
            <a:schemeClr val="tx1"/>
          </a:fontRef>
        </p:style>
      </p:cxnSp>
      <p:cxnSp>
        <p:nvCxnSpPr>
          <p:cNvPr id="10" name="Straight Connector 9"/>
          <p:cNvCxnSpPr/>
          <p:nvPr/>
        </p:nvCxnSpPr>
        <p:spPr>
          <a:xfrm flipV="1">
            <a:off x="4427984" y="4869160"/>
            <a:ext cx="0" cy="1080120"/>
          </a:xfrm>
          <a:prstGeom prst="line">
            <a:avLst/>
          </a:prstGeom>
        </p:spPr>
        <p:style>
          <a:lnRef idx="3">
            <a:schemeClr val="accent4"/>
          </a:lnRef>
          <a:fillRef idx="0">
            <a:schemeClr val="accent4"/>
          </a:fillRef>
          <a:effectRef idx="2">
            <a:schemeClr val="accent4"/>
          </a:effectRef>
          <a:fontRef idx="minor">
            <a:schemeClr val="tx1"/>
          </a:fontRef>
        </p:style>
      </p:cxnSp>
      <p:sp>
        <p:nvSpPr>
          <p:cNvPr id="12" name="Content Placeholder 2"/>
          <p:cNvSpPr txBox="1">
            <a:spLocks/>
          </p:cNvSpPr>
          <p:nvPr/>
        </p:nvSpPr>
        <p:spPr bwMode="auto">
          <a:xfrm>
            <a:off x="179512" y="908720"/>
            <a:ext cx="8856984" cy="792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5"/>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6"/>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dirty="0" smtClean="0"/>
              <a:t>Only about one in ten visitors used the gallery audio unit.  Amongst those who did use the audio – more than half reported that the audio experience significantly enhanced their experience.  </a:t>
            </a:r>
            <a:endParaRPr lang="en-US" dirty="0" smtClean="0"/>
          </a:p>
        </p:txBody>
      </p:sp>
      <p:sp>
        <p:nvSpPr>
          <p:cNvPr id="3" name="Slide Number Placeholder 2"/>
          <p:cNvSpPr>
            <a:spLocks noGrp="1"/>
          </p:cNvSpPr>
          <p:nvPr>
            <p:ph type="sldNum" sz="quarter" idx="12"/>
          </p:nvPr>
        </p:nvSpPr>
        <p:spPr/>
        <p:txBody>
          <a:bodyPr/>
          <a:lstStyle/>
          <a:p>
            <a:fld id="{A2C3D9FB-F381-4BEC-BB28-1B1202CBF0E2}" type="slidenum">
              <a:rPr lang="fr-FR" smtClean="0"/>
              <a:pPr/>
              <a:t>52</a:t>
            </a:fld>
            <a:endParaRPr lang="fr-FR" dirty="0"/>
          </a:p>
        </p:txBody>
      </p:sp>
    </p:spTree>
    <p:extLst>
      <p:ext uri="{BB962C8B-B14F-4D97-AF65-F5344CB8AC3E}">
        <p14:creationId xmlns:p14="http://schemas.microsoft.com/office/powerpoint/2010/main" xmlns="" val="36956175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30622"/>
            <a:ext cx="8136904" cy="706090"/>
          </a:xfrm>
        </p:spPr>
        <p:txBody>
          <a:bodyPr/>
          <a:lstStyle/>
          <a:p>
            <a:r>
              <a:rPr lang="en-US" sz="2400" dirty="0" smtClean="0"/>
              <a:t>Awareness of Santa Chiara Chapel Audio Unit and Impact on Enjoyment </a:t>
            </a:r>
            <a:endParaRPr lang="en-US" sz="24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710354956"/>
              </p:ext>
            </p:extLst>
          </p:nvPr>
        </p:nvGraphicFramePr>
        <p:xfrm>
          <a:off x="-972616" y="1556792"/>
          <a:ext cx="6912768" cy="4525962"/>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763688" y="6309320"/>
            <a:ext cx="6624736" cy="461665"/>
          </a:xfrm>
          <a:prstGeom prst="rect">
            <a:avLst/>
          </a:prstGeom>
          <a:noFill/>
        </p:spPr>
        <p:txBody>
          <a:bodyPr wrap="square" rtlCol="0">
            <a:spAutoFit/>
          </a:bodyPr>
          <a:lstStyle/>
          <a:p>
            <a:r>
              <a:rPr lang="en-US" sz="1200" dirty="0" smtClean="0">
                <a:latin typeface="+mj-lt"/>
              </a:rPr>
              <a:t>Q. </a:t>
            </a:r>
            <a:r>
              <a:rPr lang="en-US" sz="1200" dirty="0"/>
              <a:t>Did you notice the audio unit embedded in the gallery bench (video and audio) in the gallery</a:t>
            </a:r>
            <a:r>
              <a:rPr lang="en-US" sz="1200" dirty="0" smtClean="0"/>
              <a:t>?/</a:t>
            </a:r>
            <a:r>
              <a:rPr lang="en-US" sz="1200" dirty="0"/>
              <a:t>After you used the audio unit did you…</a:t>
            </a:r>
          </a:p>
        </p:txBody>
      </p:sp>
      <p:sp>
        <p:nvSpPr>
          <p:cNvPr id="7" name="Right Arrow 6"/>
          <p:cNvSpPr/>
          <p:nvPr/>
        </p:nvSpPr>
        <p:spPr>
          <a:xfrm>
            <a:off x="4427984" y="3140968"/>
            <a:ext cx="288032" cy="2448272"/>
          </a:xfrm>
          <a:prstGeom prst="rightArrow">
            <a:avLst/>
          </a:prstGeom>
          <a:solidFill>
            <a:schemeClr val="accent4">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aphicFrame>
        <p:nvGraphicFramePr>
          <p:cNvPr id="11" name="Chart 10"/>
          <p:cNvGraphicFramePr/>
          <p:nvPr>
            <p:extLst>
              <p:ext uri="{D42A27DB-BD31-4B8C-83A1-F6EECF244321}">
                <p14:modId xmlns:p14="http://schemas.microsoft.com/office/powerpoint/2010/main" xmlns="" val="1850552010"/>
              </p:ext>
            </p:extLst>
          </p:nvPr>
        </p:nvGraphicFramePr>
        <p:xfrm>
          <a:off x="3347864" y="1412776"/>
          <a:ext cx="6408712" cy="5112568"/>
        </p:xfrm>
        <a:graphic>
          <a:graphicData uri="http://schemas.openxmlformats.org/drawingml/2006/chart">
            <c:chart xmlns:c="http://schemas.openxmlformats.org/drawingml/2006/chart" xmlns:r="http://schemas.openxmlformats.org/officeDocument/2006/relationships" r:id="rId4"/>
          </a:graphicData>
        </a:graphic>
      </p:graphicFrame>
      <p:cxnSp>
        <p:nvCxnSpPr>
          <p:cNvPr id="8" name="Straight Connector 7"/>
          <p:cNvCxnSpPr/>
          <p:nvPr/>
        </p:nvCxnSpPr>
        <p:spPr>
          <a:xfrm>
            <a:off x="2987824" y="6093296"/>
            <a:ext cx="1440160" cy="0"/>
          </a:xfrm>
          <a:prstGeom prst="line">
            <a:avLst/>
          </a:prstGeom>
          <a:ln>
            <a:prstDash val="dash"/>
          </a:ln>
        </p:spPr>
        <p:style>
          <a:lnRef idx="3">
            <a:schemeClr val="accent4"/>
          </a:lnRef>
          <a:fillRef idx="0">
            <a:schemeClr val="accent4"/>
          </a:fillRef>
          <a:effectRef idx="2">
            <a:schemeClr val="accent4"/>
          </a:effectRef>
          <a:fontRef idx="minor">
            <a:schemeClr val="tx1"/>
          </a:fontRef>
        </p:style>
      </p:cxnSp>
      <p:cxnSp>
        <p:nvCxnSpPr>
          <p:cNvPr id="10" name="Straight Connector 9"/>
          <p:cNvCxnSpPr/>
          <p:nvPr/>
        </p:nvCxnSpPr>
        <p:spPr>
          <a:xfrm flipV="1">
            <a:off x="4427984" y="5013176"/>
            <a:ext cx="0" cy="1080120"/>
          </a:xfrm>
          <a:prstGeom prst="line">
            <a:avLst/>
          </a:prstGeom>
        </p:spPr>
        <p:style>
          <a:lnRef idx="3">
            <a:schemeClr val="accent4"/>
          </a:lnRef>
          <a:fillRef idx="0">
            <a:schemeClr val="accent4"/>
          </a:fillRef>
          <a:effectRef idx="2">
            <a:schemeClr val="accent4"/>
          </a:effectRef>
          <a:fontRef idx="minor">
            <a:schemeClr val="tx1"/>
          </a:fontRef>
        </p:style>
      </p:cxnSp>
      <p:sp>
        <p:nvSpPr>
          <p:cNvPr id="12" name="Content Placeholder 2"/>
          <p:cNvSpPr txBox="1">
            <a:spLocks/>
          </p:cNvSpPr>
          <p:nvPr/>
        </p:nvSpPr>
        <p:spPr bwMode="auto">
          <a:xfrm>
            <a:off x="264320" y="1052736"/>
            <a:ext cx="8856984" cy="792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5"/>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6"/>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dirty="0" smtClean="0"/>
              <a:t>Amongst audio unit users – about one third looked at the chapel more closely, about half of the rate of video interactive users. </a:t>
            </a:r>
            <a:endParaRPr lang="en-US" dirty="0" smtClean="0"/>
          </a:p>
        </p:txBody>
      </p:sp>
      <p:sp>
        <p:nvSpPr>
          <p:cNvPr id="3" name="Slide Number Placeholder 2"/>
          <p:cNvSpPr>
            <a:spLocks noGrp="1"/>
          </p:cNvSpPr>
          <p:nvPr>
            <p:ph type="sldNum" sz="quarter" idx="12"/>
          </p:nvPr>
        </p:nvSpPr>
        <p:spPr/>
        <p:txBody>
          <a:bodyPr/>
          <a:lstStyle/>
          <a:p>
            <a:fld id="{A2C3D9FB-F381-4BEC-BB28-1B1202CBF0E2}" type="slidenum">
              <a:rPr lang="fr-FR" smtClean="0"/>
              <a:pPr/>
              <a:t>53</a:t>
            </a:fld>
            <a:endParaRPr lang="fr-FR" dirty="0"/>
          </a:p>
        </p:txBody>
      </p:sp>
    </p:spTree>
    <p:extLst>
      <p:ext uri="{BB962C8B-B14F-4D97-AF65-F5344CB8AC3E}">
        <p14:creationId xmlns:p14="http://schemas.microsoft.com/office/powerpoint/2010/main" xmlns="" val="291817154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46646"/>
            <a:ext cx="8208912" cy="706090"/>
          </a:xfrm>
        </p:spPr>
        <p:txBody>
          <a:bodyPr/>
          <a:lstStyle/>
          <a:p>
            <a:r>
              <a:rPr lang="en-US" sz="2400" dirty="0" smtClean="0"/>
              <a:t>Inside the Church: Santa Chiara Audio Unit Recall</a:t>
            </a:r>
            <a:endParaRPr lang="en-US" sz="2400" dirty="0"/>
          </a:p>
        </p:txBody>
      </p:sp>
      <p:sp>
        <p:nvSpPr>
          <p:cNvPr id="3" name="Content Placeholder 2"/>
          <p:cNvSpPr>
            <a:spLocks noGrp="1"/>
          </p:cNvSpPr>
          <p:nvPr>
            <p:ph idx="1"/>
          </p:nvPr>
        </p:nvSpPr>
        <p:spPr>
          <a:xfrm>
            <a:off x="323528" y="1196752"/>
            <a:ext cx="8640960" cy="3528393"/>
          </a:xfrm>
        </p:spPr>
        <p:txBody>
          <a:bodyPr anchor="t"/>
          <a:lstStyle/>
          <a:p>
            <a:pPr marL="0" indent="0">
              <a:spcAft>
                <a:spcPts val="1200"/>
              </a:spcAft>
              <a:buNone/>
            </a:pPr>
            <a:endParaRPr lang="en-US" sz="3200" i="1" dirty="0" smtClean="0"/>
          </a:p>
          <a:p>
            <a:pPr marL="0" indent="0">
              <a:spcAft>
                <a:spcPts val="1200"/>
              </a:spcAft>
              <a:buNone/>
            </a:pPr>
            <a:endParaRPr lang="en-US" sz="3200" dirty="0" smtClean="0"/>
          </a:p>
        </p:txBody>
      </p:sp>
      <p:pic>
        <p:nvPicPr>
          <p:cNvPr id="6" name="Picture 5"/>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251520" y="1282700"/>
            <a:ext cx="8424936" cy="4269600"/>
          </a:xfrm>
          <a:prstGeom prst="rect">
            <a:avLst/>
          </a:prstGeom>
        </p:spPr>
      </p:pic>
      <p:sp>
        <p:nvSpPr>
          <p:cNvPr id="7" name="TextBox 6"/>
          <p:cNvSpPr txBox="1"/>
          <p:nvPr/>
        </p:nvSpPr>
        <p:spPr>
          <a:xfrm>
            <a:off x="1907704" y="6309320"/>
            <a:ext cx="6624736" cy="276999"/>
          </a:xfrm>
          <a:prstGeom prst="rect">
            <a:avLst/>
          </a:prstGeom>
          <a:noFill/>
        </p:spPr>
        <p:txBody>
          <a:bodyPr wrap="square" rtlCol="0">
            <a:spAutoFit/>
          </a:bodyPr>
          <a:lstStyle/>
          <a:p>
            <a:r>
              <a:rPr lang="en-US" sz="1200" dirty="0" smtClean="0">
                <a:latin typeface="+mj-lt"/>
              </a:rPr>
              <a:t>Q. </a:t>
            </a:r>
            <a:r>
              <a:rPr lang="en-US" sz="1200" dirty="0"/>
              <a:t>Do you remember what you heard on the audio unit? </a:t>
            </a:r>
          </a:p>
        </p:txBody>
      </p:sp>
      <p:sp>
        <p:nvSpPr>
          <p:cNvPr id="5" name="Slide Number Placeholder 4"/>
          <p:cNvSpPr>
            <a:spLocks noGrp="1"/>
          </p:cNvSpPr>
          <p:nvPr>
            <p:ph type="sldNum" sz="quarter" idx="12"/>
          </p:nvPr>
        </p:nvSpPr>
        <p:spPr/>
        <p:txBody>
          <a:bodyPr/>
          <a:lstStyle/>
          <a:p>
            <a:fld id="{A2C3D9FB-F381-4BEC-BB28-1B1202CBF0E2}" type="slidenum">
              <a:rPr lang="fr-FR" smtClean="0"/>
              <a:pPr/>
              <a:t>54</a:t>
            </a:fld>
            <a:endParaRPr lang="fr-FR"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208912" cy="792088"/>
          </a:xfrm>
        </p:spPr>
        <p:txBody>
          <a:bodyPr/>
          <a:lstStyle/>
          <a:p>
            <a:r>
              <a:rPr lang="en-US" sz="2400" dirty="0" smtClean="0"/>
              <a:t>Inside the Church – Santa Chiara Chapel: Reasons For Not Using Audio Unit</a:t>
            </a:r>
            <a:endParaRPr lang="en-US" sz="2400" dirty="0"/>
          </a:p>
        </p:txBody>
      </p:sp>
      <p:pic>
        <p:nvPicPr>
          <p:cNvPr id="3" name="Picture 2"/>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539552" y="1268760"/>
            <a:ext cx="8424936" cy="4457998"/>
          </a:xfrm>
          <a:prstGeom prst="rect">
            <a:avLst/>
          </a:prstGeom>
        </p:spPr>
      </p:pic>
      <p:sp>
        <p:nvSpPr>
          <p:cNvPr id="7" name="TextBox 6"/>
          <p:cNvSpPr txBox="1"/>
          <p:nvPr/>
        </p:nvSpPr>
        <p:spPr>
          <a:xfrm>
            <a:off x="1907704" y="6309320"/>
            <a:ext cx="6624736" cy="276999"/>
          </a:xfrm>
          <a:prstGeom prst="rect">
            <a:avLst/>
          </a:prstGeom>
          <a:noFill/>
        </p:spPr>
        <p:txBody>
          <a:bodyPr wrap="square" rtlCol="0">
            <a:spAutoFit/>
          </a:bodyPr>
          <a:lstStyle/>
          <a:p>
            <a:r>
              <a:rPr lang="en-US" sz="1200" dirty="0" smtClean="0">
                <a:latin typeface="+mj-lt"/>
              </a:rPr>
              <a:t>Q. </a:t>
            </a:r>
            <a:r>
              <a:rPr lang="en-US" sz="1200" dirty="0" smtClean="0"/>
              <a:t>Why did you not use </a:t>
            </a:r>
            <a:r>
              <a:rPr lang="en-US" sz="1200" dirty="0"/>
              <a:t>the audio unit? </a:t>
            </a:r>
          </a:p>
        </p:txBody>
      </p:sp>
      <p:sp>
        <p:nvSpPr>
          <p:cNvPr id="5" name="Slide Number Placeholder 4"/>
          <p:cNvSpPr>
            <a:spLocks noGrp="1"/>
          </p:cNvSpPr>
          <p:nvPr>
            <p:ph type="sldNum" sz="quarter" idx="12"/>
          </p:nvPr>
        </p:nvSpPr>
        <p:spPr/>
        <p:txBody>
          <a:bodyPr/>
          <a:lstStyle/>
          <a:p>
            <a:fld id="{A2C3D9FB-F381-4BEC-BB28-1B1202CBF0E2}" type="slidenum">
              <a:rPr lang="fr-FR" smtClean="0"/>
              <a:pPr/>
              <a:t>55</a:t>
            </a:fld>
            <a:endParaRPr lang="fr-FR" dirty="0"/>
          </a:p>
        </p:txBody>
      </p:sp>
    </p:spTree>
    <p:extLst>
      <p:ext uri="{BB962C8B-B14F-4D97-AF65-F5344CB8AC3E}">
        <p14:creationId xmlns:p14="http://schemas.microsoft.com/office/powerpoint/2010/main" xmlns="" val="8035980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General V&amp;A Visitor Audio Unit Usage </a:t>
            </a:r>
            <a:endParaRPr lang="en-US" sz="24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3786144305"/>
              </p:ext>
            </p:extLst>
          </p:nvPr>
        </p:nvGraphicFramePr>
        <p:xfrm>
          <a:off x="683568" y="1700808"/>
          <a:ext cx="8066286" cy="4309938"/>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1763688" y="6309320"/>
            <a:ext cx="6624736" cy="461665"/>
          </a:xfrm>
          <a:prstGeom prst="rect">
            <a:avLst/>
          </a:prstGeom>
          <a:noFill/>
        </p:spPr>
        <p:txBody>
          <a:bodyPr wrap="square" rtlCol="0">
            <a:spAutoFit/>
          </a:bodyPr>
          <a:lstStyle/>
          <a:p>
            <a:r>
              <a:rPr lang="en-US" sz="1200" dirty="0" smtClean="0">
                <a:latin typeface="+mj-lt"/>
              </a:rPr>
              <a:t>Q. </a:t>
            </a:r>
            <a:r>
              <a:rPr lang="en-US" sz="1200" dirty="0"/>
              <a:t>Have you used other audio units in any of the other Medieval &amp; Renaissance Galleries today?</a:t>
            </a:r>
          </a:p>
        </p:txBody>
      </p:sp>
      <p:sp>
        <p:nvSpPr>
          <p:cNvPr id="7" name="Content Placeholder 2"/>
          <p:cNvSpPr txBox="1">
            <a:spLocks/>
          </p:cNvSpPr>
          <p:nvPr/>
        </p:nvSpPr>
        <p:spPr bwMode="auto">
          <a:xfrm>
            <a:off x="179512" y="908720"/>
            <a:ext cx="8856984" cy="792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3"/>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4"/>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dirty="0" smtClean="0"/>
              <a:t>The audio unit usage in Inside the Church (Room 50B) appears to be on par with usage of audio units throughout the museum.  </a:t>
            </a:r>
            <a:endParaRPr lang="en-US" dirty="0" smtClean="0"/>
          </a:p>
        </p:txBody>
      </p:sp>
      <p:sp>
        <p:nvSpPr>
          <p:cNvPr id="3" name="Slide Number Placeholder 2"/>
          <p:cNvSpPr>
            <a:spLocks noGrp="1"/>
          </p:cNvSpPr>
          <p:nvPr>
            <p:ph type="sldNum" sz="quarter" idx="12"/>
          </p:nvPr>
        </p:nvSpPr>
        <p:spPr/>
        <p:txBody>
          <a:bodyPr/>
          <a:lstStyle/>
          <a:p>
            <a:fld id="{A2C3D9FB-F381-4BEC-BB28-1B1202CBF0E2}" type="slidenum">
              <a:rPr lang="fr-FR" smtClean="0"/>
              <a:pPr/>
              <a:t>56</a:t>
            </a:fld>
            <a:endParaRPr lang="fr-FR" dirty="0"/>
          </a:p>
        </p:txBody>
      </p:sp>
    </p:spTree>
    <p:extLst>
      <p:ext uri="{BB962C8B-B14F-4D97-AF65-F5344CB8AC3E}">
        <p14:creationId xmlns:p14="http://schemas.microsoft.com/office/powerpoint/2010/main" xmlns="" val="305195261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46646"/>
            <a:ext cx="7787208" cy="706090"/>
          </a:xfrm>
        </p:spPr>
        <p:txBody>
          <a:bodyPr/>
          <a:lstStyle/>
          <a:p>
            <a:r>
              <a:rPr lang="en-US" sz="2400" dirty="0" smtClean="0"/>
              <a:t>Inside the Church: Gallery Information Evaluation </a:t>
            </a:r>
            <a:endParaRPr lang="en-US" sz="24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333789267"/>
              </p:ext>
            </p:extLst>
          </p:nvPr>
        </p:nvGraphicFramePr>
        <p:xfrm>
          <a:off x="395536" y="2060848"/>
          <a:ext cx="8496944" cy="4381946"/>
        </p:xfrm>
        <a:graphic>
          <a:graphicData uri="http://schemas.openxmlformats.org/drawingml/2006/chart">
            <c:chart xmlns:c="http://schemas.openxmlformats.org/drawingml/2006/chart" xmlns:r="http://schemas.openxmlformats.org/officeDocument/2006/relationships" r:id="rId2"/>
          </a:graphicData>
        </a:graphic>
      </p:graphicFrame>
      <p:sp>
        <p:nvSpPr>
          <p:cNvPr id="6" name="Content Placeholder 2"/>
          <p:cNvSpPr txBox="1">
            <a:spLocks/>
          </p:cNvSpPr>
          <p:nvPr/>
        </p:nvSpPr>
        <p:spPr bwMode="auto">
          <a:xfrm>
            <a:off x="179512" y="980728"/>
            <a:ext cx="8784976"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300"/>
              </a:spcBef>
              <a:spcAft>
                <a:spcPct val="0"/>
              </a:spcAft>
              <a:buSzPct val="50000"/>
              <a:buFontTx/>
              <a:buBlip>
                <a:blip r:embed="rId3"/>
              </a:buBlip>
              <a:defRPr sz="2800">
                <a:solidFill>
                  <a:schemeClr val="tx1"/>
                </a:solidFill>
                <a:latin typeface="+mn-lt"/>
                <a:ea typeface="ＭＳ Ｐゴシック" charset="-128"/>
                <a:cs typeface="ＭＳ Ｐゴシック" charset="-128"/>
              </a:defRPr>
            </a:lvl1pPr>
            <a:lvl2pPr marL="742950" indent="-285750" algn="l" rtl="0" eaLnBrk="0" fontAlgn="base" hangingPunct="0">
              <a:spcBef>
                <a:spcPts val="300"/>
              </a:spcBef>
              <a:spcAft>
                <a:spcPct val="0"/>
              </a:spcAft>
              <a:buSzPct val="66000"/>
              <a:buFontTx/>
              <a:buBlip>
                <a:blip r:embed="rId4"/>
              </a:buBlip>
              <a:defRPr sz="2400">
                <a:solidFill>
                  <a:schemeClr val="tx1"/>
                </a:solidFill>
                <a:latin typeface="+mn-lt"/>
                <a:ea typeface="ＭＳ Ｐゴシック" charset="-128"/>
              </a:defRPr>
            </a:lvl2pPr>
            <a:lvl3pPr marL="1143000" indent="-228600" algn="l" rtl="0" eaLnBrk="0" fontAlgn="base" hangingPunct="0">
              <a:spcBef>
                <a:spcPts val="3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ts val="300"/>
              </a:spcBef>
              <a:spcAft>
                <a:spcPct val="0"/>
              </a:spcAft>
              <a:buChar char="–"/>
              <a:defRPr sz="1800">
                <a:solidFill>
                  <a:schemeClr val="tx1"/>
                </a:solidFill>
                <a:latin typeface="+mn-lt"/>
                <a:ea typeface="ＭＳ Ｐゴシック" charset="-128"/>
              </a:defRPr>
            </a:lvl4pPr>
            <a:lvl5pPr marL="2057400" indent="-228600" algn="l" rtl="0" eaLnBrk="0" fontAlgn="base" hangingPunct="0">
              <a:spcBef>
                <a:spcPts val="300"/>
              </a:spcBef>
              <a:spcAft>
                <a:spcPct val="0"/>
              </a:spcAft>
              <a:buChar char="»"/>
              <a:defRPr sz="18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dirty="0" smtClean="0"/>
              <a:t>The design and atmosphere of the gallery rated the highest while the presentation of gallery information rated lowest.  That said, overall gallery ratings are relatively high across all attributes. </a:t>
            </a:r>
          </a:p>
        </p:txBody>
      </p:sp>
      <p:sp>
        <p:nvSpPr>
          <p:cNvPr id="7" name="TextBox 6"/>
          <p:cNvSpPr txBox="1"/>
          <p:nvPr/>
        </p:nvSpPr>
        <p:spPr>
          <a:xfrm>
            <a:off x="1763688" y="6525344"/>
            <a:ext cx="6187612" cy="261610"/>
          </a:xfrm>
          <a:prstGeom prst="rect">
            <a:avLst/>
          </a:prstGeom>
          <a:noFill/>
        </p:spPr>
        <p:txBody>
          <a:bodyPr wrap="none" rtlCol="0">
            <a:spAutoFit/>
          </a:bodyPr>
          <a:lstStyle/>
          <a:p>
            <a:r>
              <a:rPr lang="en-US" sz="1100" dirty="0" smtClean="0">
                <a:latin typeface="+mn-lt"/>
              </a:rPr>
              <a:t>Q. </a:t>
            </a:r>
            <a:r>
              <a:rPr lang="en-US" sz="1100" dirty="0"/>
              <a:t>Thinking about the way the gallery information was presented, how satisfied were you with...? </a:t>
            </a:r>
          </a:p>
        </p:txBody>
      </p:sp>
      <p:sp>
        <p:nvSpPr>
          <p:cNvPr id="3" name="Slide Number Placeholder 2"/>
          <p:cNvSpPr>
            <a:spLocks noGrp="1"/>
          </p:cNvSpPr>
          <p:nvPr>
            <p:ph type="sldNum" sz="quarter" idx="12"/>
          </p:nvPr>
        </p:nvSpPr>
        <p:spPr/>
        <p:txBody>
          <a:bodyPr/>
          <a:lstStyle/>
          <a:p>
            <a:fld id="{A2C3D9FB-F381-4BEC-BB28-1B1202CBF0E2}" type="slidenum">
              <a:rPr lang="fr-FR" smtClean="0"/>
              <a:pPr/>
              <a:t>57</a:t>
            </a:fld>
            <a:endParaRPr lang="fr-FR" dirty="0"/>
          </a:p>
        </p:txBody>
      </p:sp>
    </p:spTree>
    <p:extLst>
      <p:ext uri="{BB962C8B-B14F-4D97-AF65-F5344CB8AC3E}">
        <p14:creationId xmlns:p14="http://schemas.microsoft.com/office/powerpoint/2010/main" xmlns="" val="27581806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7427168" cy="706090"/>
          </a:xfrm>
        </p:spPr>
        <p:txBody>
          <a:bodyPr/>
          <a:lstStyle/>
          <a:p>
            <a:r>
              <a:rPr lang="en-US" sz="2400" dirty="0" smtClean="0"/>
              <a:t>Inside the Church: General Comments </a:t>
            </a:r>
            <a:br>
              <a:rPr lang="en-US" sz="2400" dirty="0" smtClean="0"/>
            </a:br>
            <a:r>
              <a:rPr lang="en-US" sz="2400" dirty="0"/>
              <a:t/>
            </a:r>
            <a:br>
              <a:rPr lang="en-US" sz="2400" dirty="0"/>
            </a:br>
            <a:endParaRPr lang="en-US" sz="2400" dirty="0"/>
          </a:p>
        </p:txBody>
      </p:sp>
      <p:sp>
        <p:nvSpPr>
          <p:cNvPr id="3" name="Content Placeholder 2"/>
          <p:cNvSpPr>
            <a:spLocks noGrp="1"/>
          </p:cNvSpPr>
          <p:nvPr>
            <p:ph idx="1"/>
          </p:nvPr>
        </p:nvSpPr>
        <p:spPr/>
        <p:txBody>
          <a:bodyPr/>
          <a:lstStyle/>
          <a:p>
            <a:pPr marL="0" indent="0">
              <a:spcAft>
                <a:spcPts val="1200"/>
              </a:spcAft>
              <a:buNone/>
            </a:pPr>
            <a:endParaRPr lang="en-US" dirty="0" smtClean="0"/>
          </a:p>
          <a:p>
            <a:pPr marL="0" indent="0">
              <a:buNone/>
            </a:pPr>
            <a:endParaRPr lang="en-US" dirty="0"/>
          </a:p>
        </p:txBody>
      </p:sp>
      <p:pic>
        <p:nvPicPr>
          <p:cNvPr id="5" name="Picture 4"/>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179512" y="1052736"/>
            <a:ext cx="8568952" cy="5256585"/>
          </a:xfrm>
          <a:prstGeom prst="rect">
            <a:avLst/>
          </a:prstGeom>
        </p:spPr>
      </p:pic>
      <p:sp>
        <p:nvSpPr>
          <p:cNvPr id="6" name="TextBox 5"/>
          <p:cNvSpPr txBox="1"/>
          <p:nvPr/>
        </p:nvSpPr>
        <p:spPr>
          <a:xfrm>
            <a:off x="1763688" y="6525344"/>
            <a:ext cx="2698406" cy="600164"/>
          </a:xfrm>
          <a:prstGeom prst="rect">
            <a:avLst/>
          </a:prstGeom>
          <a:noFill/>
        </p:spPr>
        <p:txBody>
          <a:bodyPr wrap="none" rtlCol="0">
            <a:spAutoFit/>
          </a:bodyPr>
          <a:lstStyle/>
          <a:p>
            <a:r>
              <a:rPr lang="en-US" sz="1100" dirty="0" smtClean="0">
                <a:latin typeface="+mn-lt"/>
              </a:rPr>
              <a:t>Q. </a:t>
            </a:r>
            <a:r>
              <a:rPr lang="en-US" sz="1100" dirty="0"/>
              <a:t>Do you have any general comments? </a:t>
            </a:r>
            <a:br>
              <a:rPr lang="en-US" sz="1100" dirty="0"/>
            </a:br>
            <a:r>
              <a:rPr lang="en-US" sz="1100" dirty="0"/>
              <a:t/>
            </a:r>
            <a:br>
              <a:rPr lang="en-US" sz="1100" dirty="0"/>
            </a:br>
            <a:endParaRPr lang="en-US" sz="1100" dirty="0"/>
          </a:p>
        </p:txBody>
      </p:sp>
      <p:sp>
        <p:nvSpPr>
          <p:cNvPr id="7" name="Slide Number Placeholder 6"/>
          <p:cNvSpPr>
            <a:spLocks noGrp="1"/>
          </p:cNvSpPr>
          <p:nvPr>
            <p:ph type="sldNum" sz="quarter" idx="12"/>
          </p:nvPr>
        </p:nvSpPr>
        <p:spPr/>
        <p:txBody>
          <a:bodyPr/>
          <a:lstStyle/>
          <a:p>
            <a:fld id="{A2C3D9FB-F381-4BEC-BB28-1B1202CBF0E2}" type="slidenum">
              <a:rPr lang="fr-FR" smtClean="0"/>
              <a:pPr/>
              <a:t>58</a:t>
            </a:fld>
            <a:endParaRPr lang="fr-FR" dirty="0"/>
          </a:p>
        </p:txBody>
      </p:sp>
    </p:spTree>
    <p:extLst>
      <p:ext uri="{BB962C8B-B14F-4D97-AF65-F5344CB8AC3E}">
        <p14:creationId xmlns:p14="http://schemas.microsoft.com/office/powerpoint/2010/main" xmlns="" val="342391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7787208" cy="706090"/>
          </a:xfrm>
        </p:spPr>
        <p:txBody>
          <a:bodyPr/>
          <a:lstStyle/>
          <a:p>
            <a:r>
              <a:rPr lang="en-US" dirty="0" smtClean="0"/>
              <a:t>Notable Quotes: </a:t>
            </a:r>
            <a:endParaRPr lang="en-US" dirty="0"/>
          </a:p>
        </p:txBody>
      </p:sp>
      <p:sp>
        <p:nvSpPr>
          <p:cNvPr id="5" name="Rounded Rectangle 4"/>
          <p:cNvSpPr/>
          <p:nvPr/>
        </p:nvSpPr>
        <p:spPr>
          <a:xfrm>
            <a:off x="683568" y="1412776"/>
            <a:ext cx="7704856" cy="3960440"/>
          </a:xfrm>
          <a:prstGeom prst="roundRect">
            <a:avLst>
              <a:gd name="adj" fmla="val 9194"/>
            </a:avLst>
          </a:prstGeom>
          <a:effectLst>
            <a:outerShdw blurRad="76200" dist="50800" dir="5400000" rotWithShape="0">
              <a:srgbClr val="4E3B30">
                <a:alpha val="60000"/>
              </a:srgbClr>
            </a:outerShdw>
            <a:reflection blurRad="6350" stA="50000" endA="275" endPos="40000" dist="101600" dir="5400000" sy="-100000" algn="bl" rotWithShape="0"/>
          </a:effectLst>
          <a:scene3d>
            <a:camera prst="obliqueTopLeft" fov="600000">
              <a:rot lat="0" lon="0" rev="0"/>
            </a:camera>
            <a:lightRig rig="balanced" dir="t">
              <a:rot lat="0" lon="0" rev="19200000"/>
            </a:lightRig>
          </a:scene3d>
          <a:sp3d contourW="12700" prstMaterial="matte">
            <a:bevelT w="60000" h="50800"/>
            <a:contourClr>
              <a:schemeClr val="accent3">
                <a:shade val="60000"/>
                <a:satMod val="110000"/>
              </a:schemeClr>
            </a:contourClr>
          </a:sp3d>
        </p:spPr>
        <p:style>
          <a:lnRef idx="0">
            <a:schemeClr val="accent3"/>
          </a:lnRef>
          <a:fillRef idx="3">
            <a:schemeClr val="accent3"/>
          </a:fillRef>
          <a:effectRef idx="3">
            <a:schemeClr val="accent3"/>
          </a:effectRef>
          <a:fontRef idx="minor">
            <a:schemeClr val="lt1"/>
          </a:fontRef>
        </p:style>
        <p:txBody>
          <a:bodyPr rtlCol="0" anchor="ctr"/>
          <a:lstStyle/>
          <a:p>
            <a:endParaRPr lang="en-US" sz="2400" dirty="0" smtClean="0"/>
          </a:p>
          <a:p>
            <a:endParaRPr lang="en-US" sz="2400" dirty="0"/>
          </a:p>
          <a:p>
            <a:r>
              <a:rPr lang="en-US" sz="2400" dirty="0" smtClean="0"/>
              <a:t>General Impressions:</a:t>
            </a:r>
          </a:p>
          <a:p>
            <a:r>
              <a:rPr lang="en-US" sz="2400" i="1" dirty="0"/>
              <a:t> </a:t>
            </a:r>
          </a:p>
          <a:p>
            <a:r>
              <a:rPr lang="en-US" sz="2400" i="1" dirty="0" smtClean="0"/>
              <a:t>“Delighted </a:t>
            </a:r>
            <a:r>
              <a:rPr lang="en-US" sz="2400" i="1" dirty="0"/>
              <a:t>to come back – it makes your life richer – I will bring all my family</a:t>
            </a:r>
            <a:r>
              <a:rPr lang="en-US" sz="2400" i="1" dirty="0" smtClean="0"/>
              <a:t>.”</a:t>
            </a:r>
            <a:endParaRPr lang="en-US" sz="2400" i="1" dirty="0"/>
          </a:p>
          <a:p>
            <a:r>
              <a:rPr lang="en-US" sz="2400" i="1" dirty="0"/>
              <a:t> </a:t>
            </a:r>
          </a:p>
          <a:p>
            <a:r>
              <a:rPr lang="en-US" sz="2400" i="1" dirty="0" smtClean="0"/>
              <a:t>“Want </a:t>
            </a:r>
            <a:r>
              <a:rPr lang="en-US" sz="2400" i="1" dirty="0"/>
              <a:t>to come again, love the range and ability to see such wonderful objects brought to life</a:t>
            </a:r>
            <a:r>
              <a:rPr lang="en-US" sz="2400" i="1" dirty="0" smtClean="0"/>
              <a:t>.”</a:t>
            </a:r>
          </a:p>
          <a:p>
            <a:endParaRPr lang="en-US" sz="2400" i="1" dirty="0"/>
          </a:p>
          <a:p>
            <a:r>
              <a:rPr lang="en-US" sz="2400" i="1" dirty="0"/>
              <a:t>“Very nice display. Unsure of the actual theme. Is it meant to be a church?”</a:t>
            </a:r>
          </a:p>
          <a:p>
            <a:endParaRPr lang="en-US" sz="2400" i="1" dirty="0"/>
          </a:p>
          <a:p>
            <a:r>
              <a:rPr lang="en-US" sz="2400" dirty="0" smtClean="0"/>
              <a:t> </a:t>
            </a:r>
          </a:p>
        </p:txBody>
      </p:sp>
      <p:sp>
        <p:nvSpPr>
          <p:cNvPr id="3" name="Slide Number Placeholder 2"/>
          <p:cNvSpPr>
            <a:spLocks noGrp="1"/>
          </p:cNvSpPr>
          <p:nvPr>
            <p:ph type="sldNum" sz="quarter" idx="12"/>
          </p:nvPr>
        </p:nvSpPr>
        <p:spPr/>
        <p:txBody>
          <a:bodyPr/>
          <a:lstStyle/>
          <a:p>
            <a:fld id="{A2C3D9FB-F381-4BEC-BB28-1B1202CBF0E2}" type="slidenum">
              <a:rPr lang="fr-FR" smtClean="0"/>
              <a:pPr/>
              <a:t>59</a:t>
            </a:fld>
            <a:endParaRPr lang="fr-FR" dirty="0"/>
          </a:p>
        </p:txBody>
      </p:sp>
    </p:spTree>
    <p:extLst>
      <p:ext uri="{BB962C8B-B14F-4D97-AF65-F5344CB8AC3E}">
        <p14:creationId xmlns:p14="http://schemas.microsoft.com/office/powerpoint/2010/main" xmlns="" val="41705907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Desired Outcomes</a:t>
            </a:r>
            <a:endParaRPr lang="en-US" dirty="0"/>
          </a:p>
        </p:txBody>
      </p:sp>
      <p:graphicFrame>
        <p:nvGraphicFramePr>
          <p:cNvPr id="5" name="Diagram 4"/>
          <p:cNvGraphicFramePr/>
          <p:nvPr>
            <p:extLst>
              <p:ext uri="{D42A27DB-BD31-4B8C-83A1-F6EECF244321}">
                <p14:modId xmlns:p14="http://schemas.microsoft.com/office/powerpoint/2010/main" xmlns="" val="3196888378"/>
              </p:ext>
            </p:extLst>
          </p:nvPr>
        </p:nvGraphicFramePr>
        <p:xfrm>
          <a:off x="289662" y="1298352"/>
          <a:ext cx="8568952"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A2C3D9FB-F381-4BEC-BB28-1B1202CBF0E2}" type="slidenum">
              <a:rPr lang="fr-FR" smtClean="0"/>
              <a:pPr/>
              <a:t>6</a:t>
            </a:fld>
            <a:endParaRPr lang="fr-FR" dirty="0"/>
          </a:p>
        </p:txBody>
      </p:sp>
    </p:spTree>
    <p:extLst>
      <p:ext uri="{BB962C8B-B14F-4D97-AF65-F5344CB8AC3E}">
        <p14:creationId xmlns:p14="http://schemas.microsoft.com/office/powerpoint/2010/main" xmlns="" val="231206469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Notable Quotes: </a:t>
            </a:r>
            <a:endParaRPr lang="en-US" dirty="0"/>
          </a:p>
        </p:txBody>
      </p:sp>
      <p:sp>
        <p:nvSpPr>
          <p:cNvPr id="5" name="Rounded Rectangle 4"/>
          <p:cNvSpPr/>
          <p:nvPr/>
        </p:nvSpPr>
        <p:spPr>
          <a:xfrm>
            <a:off x="827584" y="1124744"/>
            <a:ext cx="7704856" cy="5040560"/>
          </a:xfrm>
          <a:prstGeom prst="roundRect">
            <a:avLst>
              <a:gd name="adj" fmla="val 9194"/>
            </a:avLst>
          </a:prstGeom>
          <a:effectLst>
            <a:outerShdw blurRad="76200" dist="50800" dir="5400000" rotWithShape="0">
              <a:srgbClr val="4E3B30">
                <a:alpha val="60000"/>
              </a:srgbClr>
            </a:outerShdw>
            <a:reflection blurRad="6350" stA="50000" endA="275" endPos="40000" dist="101600" dir="5400000" sy="-100000" algn="bl" rotWithShape="0"/>
          </a:effectLst>
          <a:scene3d>
            <a:camera prst="obliqueTopLeft" fov="600000">
              <a:rot lat="0" lon="0" rev="0"/>
            </a:camera>
            <a:lightRig rig="balanced" dir="t">
              <a:rot lat="0" lon="0" rev="19200000"/>
            </a:lightRig>
          </a:scene3d>
          <a:sp3d contourW="12700" prstMaterial="matte">
            <a:bevelT w="60000" h="50800"/>
            <a:contourClr>
              <a:schemeClr val="accent3">
                <a:shade val="60000"/>
                <a:satMod val="110000"/>
              </a:schemeClr>
            </a:contourClr>
          </a:sp3d>
        </p:spPr>
        <p:style>
          <a:lnRef idx="0">
            <a:schemeClr val="accent3"/>
          </a:lnRef>
          <a:fillRef idx="3">
            <a:schemeClr val="accent3"/>
          </a:fillRef>
          <a:effectRef idx="3">
            <a:schemeClr val="accent3"/>
          </a:effectRef>
          <a:fontRef idx="minor">
            <a:schemeClr val="lt1"/>
          </a:fontRef>
        </p:style>
        <p:txBody>
          <a:bodyPr rtlCol="0" anchor="ctr"/>
          <a:lstStyle/>
          <a:p>
            <a:r>
              <a:rPr lang="en-US" sz="2400" dirty="0" smtClean="0"/>
              <a:t>Gallery Layout:</a:t>
            </a:r>
          </a:p>
          <a:p>
            <a:endParaRPr lang="en-US" sz="2000" dirty="0" smtClean="0"/>
          </a:p>
          <a:p>
            <a:r>
              <a:rPr lang="en-US" sz="2000" i="1" dirty="0" smtClean="0"/>
              <a:t>“Love </a:t>
            </a:r>
            <a:r>
              <a:rPr lang="en-US" sz="2000" i="1" dirty="0"/>
              <a:t>the idea of reconstructing the chapel. Gives an interesting perspective. Better for viewing the pieces in context</a:t>
            </a:r>
            <a:r>
              <a:rPr lang="en-US" sz="2000" i="1" dirty="0" smtClean="0"/>
              <a:t>.”</a:t>
            </a:r>
            <a:endParaRPr lang="en-US" sz="2000" i="1" dirty="0"/>
          </a:p>
          <a:p>
            <a:r>
              <a:rPr lang="en-US" sz="2000" i="1" dirty="0"/>
              <a:t> </a:t>
            </a:r>
          </a:p>
          <a:p>
            <a:r>
              <a:rPr lang="en-US" sz="2000" i="1" dirty="0" smtClean="0"/>
              <a:t>“Didn't </a:t>
            </a:r>
            <a:r>
              <a:rPr lang="en-US" sz="2000" i="1" dirty="0"/>
              <a:t>enter the chapel area due to expectation that you wouldn't be allowed. Have more emphasis on chapel itself and make it clear people can walk up to it</a:t>
            </a:r>
            <a:r>
              <a:rPr lang="en-US" sz="2000" i="1" dirty="0" smtClean="0"/>
              <a:t>.”</a:t>
            </a:r>
            <a:endParaRPr lang="en-US" sz="2000" i="1" dirty="0"/>
          </a:p>
          <a:p>
            <a:r>
              <a:rPr lang="en-US" sz="2000" i="1" dirty="0"/>
              <a:t> </a:t>
            </a:r>
          </a:p>
          <a:p>
            <a:r>
              <a:rPr lang="en-US" sz="2000" i="1" dirty="0" smtClean="0"/>
              <a:t>“Amazing </a:t>
            </a:r>
            <a:r>
              <a:rPr lang="en-US" sz="2000" i="1" dirty="0"/>
              <a:t>how they got it here! It’s an immense labyrinth and you could easily get lost - which is quite nice really</a:t>
            </a:r>
            <a:r>
              <a:rPr lang="en-US" sz="2000" i="1" dirty="0" smtClean="0"/>
              <a:t>!”</a:t>
            </a:r>
            <a:endParaRPr lang="en-US" sz="2000" i="1" dirty="0"/>
          </a:p>
          <a:p>
            <a:r>
              <a:rPr lang="en-US" sz="2000" i="1" dirty="0" smtClean="0"/>
              <a:t> </a:t>
            </a:r>
          </a:p>
        </p:txBody>
      </p:sp>
      <p:sp>
        <p:nvSpPr>
          <p:cNvPr id="3" name="Slide Number Placeholder 2"/>
          <p:cNvSpPr>
            <a:spLocks noGrp="1"/>
          </p:cNvSpPr>
          <p:nvPr>
            <p:ph type="sldNum" sz="quarter" idx="12"/>
          </p:nvPr>
        </p:nvSpPr>
        <p:spPr/>
        <p:txBody>
          <a:bodyPr/>
          <a:lstStyle/>
          <a:p>
            <a:fld id="{A2C3D9FB-F381-4BEC-BB28-1B1202CBF0E2}" type="slidenum">
              <a:rPr lang="fr-FR" smtClean="0"/>
              <a:pPr/>
              <a:t>60</a:t>
            </a:fld>
            <a:endParaRPr lang="fr-FR" dirty="0"/>
          </a:p>
        </p:txBody>
      </p:sp>
    </p:spTree>
    <p:extLst>
      <p:ext uri="{BB962C8B-B14F-4D97-AF65-F5344CB8AC3E}">
        <p14:creationId xmlns:p14="http://schemas.microsoft.com/office/powerpoint/2010/main" xmlns="" val="356896709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Notable Quotes: </a:t>
            </a:r>
            <a:endParaRPr lang="en-US" dirty="0"/>
          </a:p>
        </p:txBody>
      </p:sp>
      <p:sp>
        <p:nvSpPr>
          <p:cNvPr id="5" name="Rounded Rectangle 4"/>
          <p:cNvSpPr/>
          <p:nvPr/>
        </p:nvSpPr>
        <p:spPr>
          <a:xfrm>
            <a:off x="827584" y="1052736"/>
            <a:ext cx="7704856" cy="5040560"/>
          </a:xfrm>
          <a:prstGeom prst="roundRect">
            <a:avLst>
              <a:gd name="adj" fmla="val 9194"/>
            </a:avLst>
          </a:prstGeom>
          <a:effectLst>
            <a:outerShdw blurRad="76200" dist="50800" dir="5400000" rotWithShape="0">
              <a:srgbClr val="4E3B30">
                <a:alpha val="60000"/>
              </a:srgbClr>
            </a:outerShdw>
            <a:reflection blurRad="6350" stA="50000" endA="275" endPos="40000" dist="101600" dir="5400000" sy="-100000" algn="bl" rotWithShape="0"/>
          </a:effectLst>
          <a:scene3d>
            <a:camera prst="obliqueTopLeft" fov="600000">
              <a:rot lat="0" lon="0" rev="0"/>
            </a:camera>
            <a:lightRig rig="balanced" dir="t">
              <a:rot lat="0" lon="0" rev="19200000"/>
            </a:lightRig>
          </a:scene3d>
          <a:sp3d contourW="12700" prstMaterial="matte">
            <a:bevelT w="60000" h="50800"/>
            <a:contourClr>
              <a:schemeClr val="accent3">
                <a:shade val="60000"/>
                <a:satMod val="110000"/>
              </a:schemeClr>
            </a:contourClr>
          </a:sp3d>
        </p:spPr>
        <p:style>
          <a:lnRef idx="0">
            <a:schemeClr val="accent3"/>
          </a:lnRef>
          <a:fillRef idx="3">
            <a:schemeClr val="accent3"/>
          </a:fillRef>
          <a:effectRef idx="3">
            <a:schemeClr val="accent3"/>
          </a:effectRef>
          <a:fontRef idx="minor">
            <a:schemeClr val="lt1"/>
          </a:fontRef>
        </p:style>
        <p:txBody>
          <a:bodyPr rtlCol="0" anchor="ctr"/>
          <a:lstStyle/>
          <a:p>
            <a:r>
              <a:rPr lang="en-US" sz="2400" dirty="0" smtClean="0"/>
              <a:t>Gallery Interpretation:</a:t>
            </a:r>
          </a:p>
          <a:p>
            <a:endParaRPr lang="en-US" sz="2000" dirty="0" smtClean="0"/>
          </a:p>
          <a:p>
            <a:r>
              <a:rPr lang="en-US" sz="2000" i="1" dirty="0" smtClean="0"/>
              <a:t>“Larger </a:t>
            </a:r>
            <a:r>
              <a:rPr lang="en-US" sz="2000" i="1" dirty="0"/>
              <a:t>thematic headings would be good and deeper explanation of some of the iconography</a:t>
            </a:r>
            <a:r>
              <a:rPr lang="en-US" sz="2000" i="1" dirty="0" smtClean="0"/>
              <a:t>.”</a:t>
            </a:r>
            <a:endParaRPr lang="en-US" sz="2000" i="1" dirty="0"/>
          </a:p>
          <a:p>
            <a:r>
              <a:rPr lang="en-US" sz="2000" i="1" dirty="0"/>
              <a:t> </a:t>
            </a:r>
          </a:p>
          <a:p>
            <a:r>
              <a:rPr lang="en-US" sz="2000" i="1" dirty="0" smtClean="0"/>
              <a:t>“Would </a:t>
            </a:r>
            <a:r>
              <a:rPr lang="en-US" sz="2000" i="1" dirty="0"/>
              <a:t>like more info but if too much then you can’t read it all. Maybe some actors or music to get an idea of the medieval times a bit more</a:t>
            </a:r>
            <a:r>
              <a:rPr lang="en-US" sz="2000" i="1" dirty="0" smtClean="0"/>
              <a:t>.”</a:t>
            </a:r>
            <a:endParaRPr lang="en-US" sz="2000" i="1" dirty="0"/>
          </a:p>
          <a:p>
            <a:r>
              <a:rPr lang="en-US" sz="2000" i="1" dirty="0"/>
              <a:t> </a:t>
            </a:r>
          </a:p>
          <a:p>
            <a:r>
              <a:rPr lang="en-US" sz="2000" i="1" dirty="0" smtClean="0"/>
              <a:t>“Very </a:t>
            </a:r>
            <a:r>
              <a:rPr lang="en-US" sz="2000" i="1" dirty="0"/>
              <a:t>impressive and my child was having a lot of fun with audio</a:t>
            </a:r>
            <a:r>
              <a:rPr lang="en-US" sz="2000" i="1" dirty="0" smtClean="0"/>
              <a:t>.”</a:t>
            </a:r>
            <a:endParaRPr lang="en-US" sz="2000" i="1" dirty="0"/>
          </a:p>
          <a:p>
            <a:r>
              <a:rPr lang="en-US" sz="2000" i="1" dirty="0"/>
              <a:t> </a:t>
            </a:r>
          </a:p>
          <a:p>
            <a:r>
              <a:rPr lang="en-US" sz="2000" i="1" dirty="0" smtClean="0"/>
              <a:t>“Interactive </a:t>
            </a:r>
            <a:r>
              <a:rPr lang="en-US" sz="2000" i="1" dirty="0"/>
              <a:t>panel was slow</a:t>
            </a:r>
            <a:r>
              <a:rPr lang="en-US" sz="2000" i="1" dirty="0" smtClean="0"/>
              <a:t>.”</a:t>
            </a:r>
            <a:endParaRPr lang="en-US" sz="2000" i="1" dirty="0"/>
          </a:p>
          <a:p>
            <a:r>
              <a:rPr lang="en-US" sz="2000" i="1" dirty="0"/>
              <a:t> </a:t>
            </a:r>
          </a:p>
        </p:txBody>
      </p:sp>
      <p:sp>
        <p:nvSpPr>
          <p:cNvPr id="3" name="Slide Number Placeholder 2"/>
          <p:cNvSpPr>
            <a:spLocks noGrp="1"/>
          </p:cNvSpPr>
          <p:nvPr>
            <p:ph type="sldNum" sz="quarter" idx="12"/>
          </p:nvPr>
        </p:nvSpPr>
        <p:spPr/>
        <p:txBody>
          <a:bodyPr/>
          <a:lstStyle/>
          <a:p>
            <a:fld id="{A2C3D9FB-F381-4BEC-BB28-1B1202CBF0E2}" type="slidenum">
              <a:rPr lang="fr-FR" smtClean="0"/>
              <a:pPr/>
              <a:t>61</a:t>
            </a:fld>
            <a:endParaRPr lang="fr-FR" dirty="0"/>
          </a:p>
        </p:txBody>
      </p:sp>
    </p:spTree>
    <p:extLst>
      <p:ext uri="{BB962C8B-B14F-4D97-AF65-F5344CB8AC3E}">
        <p14:creationId xmlns:p14="http://schemas.microsoft.com/office/powerpoint/2010/main" xmlns="" val="122400524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a:xfrm>
            <a:off x="251520" y="1423317"/>
            <a:ext cx="8640960" cy="4525963"/>
          </a:xfrm>
        </p:spPr>
        <p:txBody>
          <a:bodyPr/>
          <a:lstStyle/>
          <a:p>
            <a:r>
              <a:rPr lang="en-GB" sz="1800" dirty="0">
                <a:latin typeface="Georgia" pitchFamily="18" charset="0"/>
              </a:rPr>
              <a:t>Add a clearer invitation to visitors to step up into the Chancel chapel to help increase awareness and uptake. The text panel introducing the Chancel subject is only read by a small number of visitors (3%). Consider replicating the panel in other locations, or delivering more of the information included in the Chancel subject text at object label level. </a:t>
            </a:r>
            <a:endParaRPr lang="en-US" sz="1800" dirty="0">
              <a:latin typeface="Georgia" pitchFamily="18" charset="0"/>
            </a:endParaRPr>
          </a:p>
          <a:p>
            <a:pPr lvl="0"/>
            <a:endParaRPr lang="en-GB" sz="1800" dirty="0">
              <a:latin typeface="Georgia" pitchFamily="18" charset="0"/>
            </a:endParaRPr>
          </a:p>
          <a:p>
            <a:pPr lvl="0"/>
            <a:r>
              <a:rPr lang="en-GB" sz="1800" dirty="0">
                <a:latin typeface="Georgia" pitchFamily="18" charset="0"/>
              </a:rPr>
              <a:t>The Chapel is a dominant object in terms of attracting visitors and would be a logical place to introduce (or reinforce) the Chancel subject. It is an ideal ‘gateway’ for visitors into the subject. A text panel within the Chapel could achieve this and have the added benefit of drawing visitors into the space.</a:t>
            </a:r>
          </a:p>
          <a:p>
            <a:pPr lvl="0"/>
            <a:endParaRPr lang="en-US" sz="1800" dirty="0">
              <a:latin typeface="Georgia" pitchFamily="18" charset="0"/>
            </a:endParaRPr>
          </a:p>
          <a:p>
            <a:pPr lvl="0"/>
            <a:r>
              <a:rPr lang="en-GB" sz="1800" dirty="0">
                <a:latin typeface="Georgia" pitchFamily="18" charset="0"/>
              </a:rPr>
              <a:t>Consider making improvements to gallery text in any future refreshment – promote large print books, increase font size on labels, introduce bolder section headings and repeat subject panels.</a:t>
            </a:r>
          </a:p>
          <a:p>
            <a:pPr lvl="0"/>
            <a:endParaRPr lang="en-US" sz="1800" dirty="0">
              <a:latin typeface="Georgia" pitchFamily="18" charset="0"/>
            </a:endParaRPr>
          </a:p>
          <a:p>
            <a:pPr marL="0" indent="0">
              <a:buNone/>
            </a:pPr>
            <a:endParaRPr lang="en-US" dirty="0"/>
          </a:p>
        </p:txBody>
      </p:sp>
      <p:sp>
        <p:nvSpPr>
          <p:cNvPr id="4" name="Slide Number Placeholder 3"/>
          <p:cNvSpPr>
            <a:spLocks noGrp="1"/>
          </p:cNvSpPr>
          <p:nvPr>
            <p:ph type="sldNum" sz="quarter" idx="12"/>
          </p:nvPr>
        </p:nvSpPr>
        <p:spPr/>
        <p:txBody>
          <a:bodyPr/>
          <a:lstStyle/>
          <a:p>
            <a:fld id="{A2C3D9FB-F381-4BEC-BB28-1B1202CBF0E2}" type="slidenum">
              <a:rPr lang="fr-FR" smtClean="0"/>
              <a:pPr/>
              <a:t>62</a:t>
            </a:fld>
            <a:endParaRPr lang="fr-FR" dirty="0"/>
          </a:p>
        </p:txBody>
      </p:sp>
    </p:spTree>
    <p:extLst>
      <p:ext uri="{BB962C8B-B14F-4D97-AF65-F5344CB8AC3E}">
        <p14:creationId xmlns:p14="http://schemas.microsoft.com/office/powerpoint/2010/main" xmlns="" val="364170379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(continued)</a:t>
            </a:r>
            <a:endParaRPr lang="en-US" dirty="0"/>
          </a:p>
        </p:txBody>
      </p:sp>
      <p:sp>
        <p:nvSpPr>
          <p:cNvPr id="3" name="Content Placeholder 2"/>
          <p:cNvSpPr>
            <a:spLocks noGrp="1"/>
          </p:cNvSpPr>
          <p:nvPr>
            <p:ph idx="1"/>
          </p:nvPr>
        </p:nvSpPr>
        <p:spPr>
          <a:xfrm>
            <a:off x="251520" y="1423317"/>
            <a:ext cx="8640960" cy="4525963"/>
          </a:xfrm>
        </p:spPr>
        <p:txBody>
          <a:bodyPr/>
          <a:lstStyle/>
          <a:p>
            <a:pPr lvl="0"/>
            <a:r>
              <a:rPr lang="en-GB" sz="1800" dirty="0">
                <a:latin typeface="Georgia" pitchFamily="18" charset="0"/>
              </a:rPr>
              <a:t>The high ownership of smartphones and other mobile devices indicates that there is potential to create mobile enabled versions of the 3D interactive and the audio / music content.</a:t>
            </a:r>
          </a:p>
          <a:p>
            <a:pPr lvl="0"/>
            <a:endParaRPr lang="en-US" sz="1800" dirty="0">
              <a:latin typeface="Georgia" pitchFamily="18" charset="0"/>
            </a:endParaRPr>
          </a:p>
          <a:p>
            <a:pPr lvl="0"/>
            <a:r>
              <a:rPr lang="en-GB" sz="1800" dirty="0">
                <a:latin typeface="Georgia" pitchFamily="18" charset="0"/>
              </a:rPr>
              <a:t>Consider adding a reference to the audio point / 3D interactive on the Santa Chiara object label to increase awareness of the connection between the two. </a:t>
            </a:r>
            <a:endParaRPr lang="en-US" sz="1800" dirty="0">
              <a:latin typeface="Georgia" pitchFamily="18" charset="0"/>
            </a:endParaRPr>
          </a:p>
          <a:p>
            <a:pPr marL="0" indent="0">
              <a:buNone/>
            </a:pPr>
            <a:endParaRPr lang="en-US" dirty="0"/>
          </a:p>
        </p:txBody>
      </p:sp>
      <p:sp>
        <p:nvSpPr>
          <p:cNvPr id="4" name="Slide Number Placeholder 3"/>
          <p:cNvSpPr>
            <a:spLocks noGrp="1"/>
          </p:cNvSpPr>
          <p:nvPr>
            <p:ph type="sldNum" sz="quarter" idx="12"/>
          </p:nvPr>
        </p:nvSpPr>
        <p:spPr/>
        <p:txBody>
          <a:bodyPr/>
          <a:lstStyle/>
          <a:p>
            <a:fld id="{A2C3D9FB-F381-4BEC-BB28-1B1202CBF0E2}" type="slidenum">
              <a:rPr lang="fr-FR" smtClean="0"/>
              <a:pPr/>
              <a:t>63</a:t>
            </a:fld>
            <a:endParaRPr lang="fr-FR" dirty="0"/>
          </a:p>
        </p:txBody>
      </p:sp>
    </p:spTree>
    <p:extLst>
      <p:ext uri="{BB962C8B-B14F-4D97-AF65-F5344CB8AC3E}">
        <p14:creationId xmlns:p14="http://schemas.microsoft.com/office/powerpoint/2010/main" xmlns="" val="7525126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7427168" cy="706090"/>
          </a:xfrm>
        </p:spPr>
        <p:txBody>
          <a:bodyPr/>
          <a:lstStyle/>
          <a:p>
            <a:r>
              <a:rPr lang="en-US" dirty="0" smtClean="0"/>
              <a:t>Acknowledgements</a:t>
            </a:r>
            <a:r>
              <a:rPr lang="en-US" sz="2800" dirty="0" smtClean="0"/>
              <a:t/>
            </a:r>
            <a:br>
              <a:rPr lang="en-US" sz="2800" dirty="0" smtClean="0"/>
            </a:br>
            <a:r>
              <a:rPr lang="en-US" sz="2800" dirty="0"/>
              <a:t/>
            </a:r>
            <a:br>
              <a:rPr lang="en-US" sz="2800" dirty="0"/>
            </a:br>
            <a:endParaRPr lang="en-US" sz="2800" dirty="0"/>
          </a:p>
        </p:txBody>
      </p:sp>
      <p:sp>
        <p:nvSpPr>
          <p:cNvPr id="3" name="Content Placeholder 2"/>
          <p:cNvSpPr>
            <a:spLocks noGrp="1"/>
          </p:cNvSpPr>
          <p:nvPr>
            <p:ph idx="1"/>
          </p:nvPr>
        </p:nvSpPr>
        <p:spPr/>
        <p:txBody>
          <a:bodyPr/>
          <a:lstStyle/>
          <a:p>
            <a:pPr marL="0" indent="0">
              <a:spcAft>
                <a:spcPts val="1200"/>
              </a:spcAft>
              <a:buNone/>
            </a:pPr>
            <a:endParaRPr lang="en-US" dirty="0" smtClean="0"/>
          </a:p>
          <a:p>
            <a:pPr marL="0" indent="0">
              <a:buNone/>
            </a:pPr>
            <a:endParaRPr lang="en-US" dirty="0"/>
          </a:p>
        </p:txBody>
      </p:sp>
      <p:sp>
        <p:nvSpPr>
          <p:cNvPr id="7" name="Rectangle 6"/>
          <p:cNvSpPr/>
          <p:nvPr/>
        </p:nvSpPr>
        <p:spPr>
          <a:xfrm>
            <a:off x="539552" y="1268760"/>
            <a:ext cx="8064896" cy="4708981"/>
          </a:xfrm>
          <a:prstGeom prst="rect">
            <a:avLst/>
          </a:prstGeom>
        </p:spPr>
        <p:txBody>
          <a:bodyPr wrap="square">
            <a:spAutoFit/>
          </a:bodyPr>
          <a:lstStyle/>
          <a:p>
            <a:r>
              <a:rPr lang="en-US" sz="2000" dirty="0" smtClean="0">
                <a:latin typeface="Georgia"/>
                <a:cs typeface="Georgia"/>
              </a:rPr>
              <a:t>This evaluation was made possible with the support of the University of Warwick.</a:t>
            </a:r>
          </a:p>
          <a:p>
            <a:endParaRPr lang="en-US" sz="2000" dirty="0">
              <a:latin typeface="Georgia"/>
              <a:cs typeface="Georgia"/>
            </a:endParaRPr>
          </a:p>
          <a:p>
            <a:r>
              <a:rPr lang="en-US" sz="2000" dirty="0" smtClean="0">
                <a:latin typeface="Georgia"/>
                <a:cs typeface="Georgia"/>
              </a:rPr>
              <a:t>We’d also like to thank the University of Warwick students who participated </a:t>
            </a:r>
            <a:r>
              <a:rPr lang="en-US" sz="2000" dirty="0">
                <a:latin typeface="Georgia"/>
                <a:cs typeface="Georgia"/>
              </a:rPr>
              <a:t>in the data gathering</a:t>
            </a:r>
            <a:r>
              <a:rPr lang="en-US" sz="2000" dirty="0" smtClean="0">
                <a:latin typeface="Georgia"/>
                <a:cs typeface="Georgia"/>
              </a:rPr>
              <a:t>.</a:t>
            </a:r>
          </a:p>
          <a:p>
            <a:endParaRPr lang="en-US" sz="2000" dirty="0">
              <a:latin typeface="Georgia"/>
              <a:cs typeface="Georgia"/>
            </a:endParaRPr>
          </a:p>
          <a:p>
            <a:r>
              <a:rPr lang="en-US" sz="2000" dirty="0" smtClean="0">
                <a:latin typeface="Georgia"/>
                <a:cs typeface="Georgia"/>
              </a:rPr>
              <a:t>Special thanks to:</a:t>
            </a:r>
          </a:p>
          <a:p>
            <a:endParaRPr lang="en-US" sz="2000" dirty="0">
              <a:latin typeface="Georgia"/>
              <a:cs typeface="Georgia"/>
            </a:endParaRPr>
          </a:p>
          <a:p>
            <a:pPr marL="342900" indent="-342900">
              <a:buFont typeface="Arial"/>
              <a:buChar char="•"/>
            </a:pPr>
            <a:r>
              <a:rPr lang="en-US" sz="2000" dirty="0" err="1" smtClean="0">
                <a:latin typeface="Georgia"/>
                <a:cs typeface="Georgia"/>
              </a:rPr>
              <a:t>Donal</a:t>
            </a:r>
            <a:r>
              <a:rPr lang="en-US" sz="2000" dirty="0" smtClean="0">
                <a:latin typeface="Georgia"/>
                <a:cs typeface="Georgia"/>
              </a:rPr>
              <a:t> Cooper –University of Warwick</a:t>
            </a:r>
          </a:p>
          <a:p>
            <a:pPr marL="342900" indent="-342900">
              <a:buFont typeface="Arial"/>
              <a:buChar char="•"/>
            </a:pPr>
            <a:endParaRPr lang="en-US" sz="2000" dirty="0">
              <a:latin typeface="Georgia"/>
              <a:cs typeface="Georgia"/>
            </a:endParaRPr>
          </a:p>
          <a:p>
            <a:pPr marL="342900" indent="-342900">
              <a:buFont typeface="Arial"/>
              <a:buChar char="•"/>
            </a:pPr>
            <a:r>
              <a:rPr lang="en-US" sz="2000" dirty="0" smtClean="0">
                <a:latin typeface="Georgia"/>
                <a:cs typeface="Georgia"/>
              </a:rPr>
              <a:t>Stuart Frost – The British Museum</a:t>
            </a:r>
          </a:p>
          <a:p>
            <a:endParaRPr lang="en-US" sz="2000" dirty="0">
              <a:latin typeface="Georgia"/>
              <a:cs typeface="Georgia"/>
            </a:endParaRPr>
          </a:p>
          <a:p>
            <a:pPr marL="342900" indent="-342900">
              <a:buFont typeface="Arial"/>
              <a:buChar char="•"/>
            </a:pPr>
            <a:r>
              <a:rPr lang="en-US" sz="2000" dirty="0" smtClean="0">
                <a:latin typeface="Georgia"/>
                <a:cs typeface="Georgia"/>
              </a:rPr>
              <a:t>The Victoria &amp; Albert Museum</a:t>
            </a:r>
          </a:p>
          <a:p>
            <a:endParaRPr lang="en-US" sz="2000" dirty="0">
              <a:latin typeface="Georgia"/>
              <a:cs typeface="Georgia"/>
            </a:endParaRPr>
          </a:p>
          <a:p>
            <a:endParaRPr lang="en-US" sz="2000" dirty="0" smtClean="0">
              <a:latin typeface="Georgia"/>
              <a:cs typeface="Georgia"/>
            </a:endParaRPr>
          </a:p>
        </p:txBody>
      </p:sp>
      <p:sp>
        <p:nvSpPr>
          <p:cNvPr id="5" name="Slide Number Placeholder 4"/>
          <p:cNvSpPr>
            <a:spLocks noGrp="1"/>
          </p:cNvSpPr>
          <p:nvPr>
            <p:ph type="sldNum" sz="quarter" idx="12"/>
          </p:nvPr>
        </p:nvSpPr>
        <p:spPr/>
        <p:txBody>
          <a:bodyPr/>
          <a:lstStyle/>
          <a:p>
            <a:fld id="{A2C3D9FB-F381-4BEC-BB28-1B1202CBF0E2}" type="slidenum">
              <a:rPr lang="fr-FR" smtClean="0"/>
              <a:pPr/>
              <a:t>64</a:t>
            </a:fld>
            <a:endParaRPr lang="fr-FR" dirty="0"/>
          </a:p>
        </p:txBody>
      </p:sp>
    </p:spTree>
    <p:extLst>
      <p:ext uri="{BB962C8B-B14F-4D97-AF65-F5344CB8AC3E}">
        <p14:creationId xmlns:p14="http://schemas.microsoft.com/office/powerpoint/2010/main" xmlns="" val="139744910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kern="1200" dirty="0">
                <a:latin typeface="Trebuchet MS" pitchFamily="34" charset="0"/>
              </a:rPr>
              <a:t>Select Bibliography</a:t>
            </a:r>
            <a:br>
              <a:rPr lang="en-US" kern="1200" dirty="0">
                <a:latin typeface="Trebuchet MS" pitchFamily="34" charset="0"/>
              </a:rPr>
            </a:br>
            <a:endParaRPr lang="en-US" dirty="0"/>
          </a:p>
        </p:txBody>
      </p:sp>
      <p:sp>
        <p:nvSpPr>
          <p:cNvPr id="3" name="Content Placeholder 2"/>
          <p:cNvSpPr>
            <a:spLocks noGrp="1"/>
          </p:cNvSpPr>
          <p:nvPr>
            <p:ph idx="1"/>
          </p:nvPr>
        </p:nvSpPr>
        <p:spPr/>
        <p:txBody>
          <a:bodyPr/>
          <a:lstStyle/>
          <a:p>
            <a:pPr marL="0" lvl="0" indent="0" eaLnBrk="1" hangingPunct="1">
              <a:spcBef>
                <a:spcPct val="0"/>
              </a:spcBef>
              <a:buSzTx/>
              <a:buNone/>
            </a:pPr>
            <a:r>
              <a:rPr lang="en-GB" altLang="zh-CN" sz="1800" dirty="0">
                <a:latin typeface="Georgia" pitchFamily="18" charset="0"/>
                <a:ea typeface="SimSun" pitchFamily="2" charset="-122"/>
                <a:cs typeface="Times New Roman" pitchFamily="18" charset="0"/>
              </a:rPr>
              <a:t>Meghan Callahan &amp; </a:t>
            </a:r>
            <a:r>
              <a:rPr lang="en-GB" altLang="zh-CN" sz="1800" dirty="0" err="1">
                <a:latin typeface="Georgia" pitchFamily="18" charset="0"/>
                <a:ea typeface="SimSun" pitchFamily="2" charset="-122"/>
                <a:cs typeface="Times New Roman" pitchFamily="18" charset="0"/>
              </a:rPr>
              <a:t>Donal</a:t>
            </a:r>
            <a:r>
              <a:rPr lang="en-GB" altLang="zh-CN" sz="1800" dirty="0">
                <a:latin typeface="Georgia" pitchFamily="18" charset="0"/>
                <a:ea typeface="SimSun" pitchFamily="2" charset="-122"/>
                <a:cs typeface="Times New Roman" pitchFamily="18" charset="0"/>
              </a:rPr>
              <a:t> Cooper, ‘Sacred Space in the Modern Museum: Researching and Redisplaying the Santa Chiara Chapel in the V&amp;A’s Medieval &amp; Renaissance Galleries,’  </a:t>
            </a:r>
            <a:r>
              <a:rPr lang="en-GB" altLang="zh-CN" sz="1800" i="1" dirty="0">
                <a:latin typeface="Georgia" pitchFamily="18" charset="0"/>
                <a:ea typeface="SimSun" pitchFamily="2" charset="-122"/>
                <a:cs typeface="Times New Roman" pitchFamily="18" charset="0"/>
              </a:rPr>
              <a:t>V&amp;A Online Journal</a:t>
            </a:r>
            <a:r>
              <a:rPr lang="en-GB" altLang="zh-CN" sz="1800" dirty="0">
                <a:latin typeface="Georgia" pitchFamily="18" charset="0"/>
                <a:ea typeface="SimSun" pitchFamily="2" charset="-122"/>
                <a:cs typeface="Times New Roman" pitchFamily="18" charset="0"/>
              </a:rPr>
              <a:t>, Issue no. 5, Autumn 2013</a:t>
            </a:r>
            <a:endParaRPr lang="en-US" altLang="zh-CN" sz="1800" dirty="0">
              <a:latin typeface="Georgia" pitchFamily="18" charset="0"/>
              <a:cs typeface="Arial" pitchFamily="34" charset="0"/>
            </a:endParaRPr>
          </a:p>
          <a:p>
            <a:pPr marL="0" lvl="0" indent="0">
              <a:spcBef>
                <a:spcPct val="0"/>
              </a:spcBef>
              <a:buSzTx/>
              <a:buNone/>
            </a:pPr>
            <a:r>
              <a:rPr lang="en-GB" altLang="zh-CN" sz="1800" dirty="0">
                <a:latin typeface="Georgia" pitchFamily="18" charset="0"/>
                <a:ea typeface="SimSun" pitchFamily="2" charset="-122"/>
                <a:cs typeface="Times New Roman" pitchFamily="18" charset="0"/>
                <a:hlinkClick r:id="rId2"/>
              </a:rPr>
              <a:t>http://www.vam.ac.uk/content/journals/research-journal/onlinejournal/sacred-space-in-the-modern-museum-researching-and-redisplaying-the-santa-chiara-chapel-in-the-v-and-as-medieval-and-renaissance-galleries/</a:t>
            </a:r>
            <a:endParaRPr lang="en-GB" altLang="zh-CN" sz="1800" dirty="0">
              <a:latin typeface="Georgia" pitchFamily="18" charset="0"/>
              <a:ea typeface="SimSun" pitchFamily="2" charset="-122"/>
              <a:cs typeface="Times New Roman" pitchFamily="18" charset="0"/>
            </a:endParaRPr>
          </a:p>
          <a:p>
            <a:pPr marL="0" lvl="0" indent="0">
              <a:spcBef>
                <a:spcPct val="0"/>
              </a:spcBef>
              <a:buSzTx/>
              <a:buNone/>
            </a:pPr>
            <a:endParaRPr lang="en-US" altLang="zh-CN" sz="1800" dirty="0">
              <a:latin typeface="Georgia" pitchFamily="18" charset="0"/>
              <a:cs typeface="Arial" pitchFamily="34" charset="0"/>
            </a:endParaRPr>
          </a:p>
          <a:p>
            <a:pPr marL="0" lvl="0" indent="0">
              <a:spcBef>
                <a:spcPct val="0"/>
              </a:spcBef>
              <a:buSzTx/>
              <a:buNone/>
            </a:pPr>
            <a:r>
              <a:rPr lang="en-GB" altLang="zh-CN" sz="1800" dirty="0">
                <a:latin typeface="Georgia" pitchFamily="18" charset="0"/>
                <a:ea typeface="SimSun" pitchFamily="2" charset="-122"/>
                <a:cs typeface="Times New Roman" pitchFamily="18" charset="0"/>
              </a:rPr>
              <a:t>Stuart Frost, ‘Reinterpreting a Florentine Chapel at the V&amp;A,’ in </a:t>
            </a:r>
            <a:r>
              <a:rPr lang="en-GB" altLang="zh-CN" sz="1800" i="1" dirty="0">
                <a:latin typeface="Georgia" pitchFamily="18" charset="0"/>
                <a:ea typeface="SimSun" pitchFamily="2" charset="-122"/>
                <a:cs typeface="Times New Roman" pitchFamily="18" charset="0"/>
              </a:rPr>
              <a:t>Social History and Museums – Journal of the Social History Curators Group </a:t>
            </a:r>
            <a:r>
              <a:rPr lang="en-GB" altLang="zh-CN" sz="1800" dirty="0">
                <a:latin typeface="Georgia" pitchFamily="18" charset="0"/>
                <a:ea typeface="SimSun" pitchFamily="2" charset="-122"/>
                <a:cs typeface="Times New Roman" pitchFamily="18" charset="0"/>
              </a:rPr>
              <a:t>37, ed. Helen McConnell (summer, 2013).</a:t>
            </a:r>
          </a:p>
          <a:p>
            <a:pPr marL="0" lvl="0" indent="0">
              <a:spcBef>
                <a:spcPct val="0"/>
              </a:spcBef>
              <a:buNone/>
            </a:pPr>
            <a:r>
              <a:rPr lang="en-US" sz="1800" dirty="0">
                <a:latin typeface="Georgia" pitchFamily="18" charset="0"/>
                <a:hlinkClick r:id="rId3"/>
              </a:rPr>
              <a:t>http://www.shcg.org.uk/journal</a:t>
            </a:r>
            <a:r>
              <a:rPr lang="en-US" sz="1800" dirty="0">
                <a:latin typeface="Georgia" pitchFamily="18" charset="0"/>
              </a:rPr>
              <a:t> (volume 37 online from 2014)</a:t>
            </a:r>
            <a:endParaRPr lang="en-US" altLang="zh-CN" sz="1800" dirty="0">
              <a:latin typeface="Georgia" pitchFamily="18" charset="0"/>
              <a:cs typeface="Arial" pitchFamily="34" charset="0"/>
            </a:endParaRPr>
          </a:p>
          <a:p>
            <a:pPr marL="0" lvl="0" indent="0">
              <a:spcBef>
                <a:spcPct val="0"/>
              </a:spcBef>
              <a:buSzTx/>
              <a:buNone/>
            </a:pPr>
            <a:endParaRPr lang="en-GB" altLang="zh-CN" sz="1800" dirty="0">
              <a:latin typeface="Georgia" pitchFamily="18" charset="0"/>
              <a:ea typeface="SimSun" pitchFamily="2" charset="-122"/>
              <a:cs typeface="Times New Roman" pitchFamily="18" charset="0"/>
            </a:endParaRPr>
          </a:p>
          <a:p>
            <a:pPr marL="0" lvl="0" indent="0">
              <a:spcBef>
                <a:spcPct val="0"/>
              </a:spcBef>
              <a:buSzTx/>
              <a:buNone/>
            </a:pPr>
            <a:r>
              <a:rPr lang="en-GB" altLang="zh-CN" sz="1800" dirty="0" err="1">
                <a:latin typeface="Georgia" pitchFamily="18" charset="0"/>
                <a:ea typeface="SimSun" pitchFamily="2" charset="-122"/>
                <a:cs typeface="Times New Roman" pitchFamily="18" charset="0"/>
              </a:rPr>
              <a:t>Peta</a:t>
            </a:r>
            <a:r>
              <a:rPr lang="en-GB" altLang="zh-CN" sz="1800" dirty="0">
                <a:latin typeface="Georgia" pitchFamily="18" charset="0"/>
                <a:ea typeface="SimSun" pitchFamily="2" charset="-122"/>
                <a:cs typeface="Times New Roman" pitchFamily="18" charset="0"/>
              </a:rPr>
              <a:t> </a:t>
            </a:r>
            <a:r>
              <a:rPr lang="en-GB" altLang="zh-CN" sz="1800" dirty="0" err="1">
                <a:latin typeface="Georgia" pitchFamily="18" charset="0"/>
                <a:ea typeface="SimSun" pitchFamily="2" charset="-122"/>
                <a:cs typeface="Times New Roman" pitchFamily="18" charset="0"/>
              </a:rPr>
              <a:t>Motture</a:t>
            </a:r>
            <a:r>
              <a:rPr lang="en-GB" altLang="zh-CN" sz="1800" dirty="0">
                <a:latin typeface="Georgia" pitchFamily="18" charset="0"/>
                <a:ea typeface="SimSun" pitchFamily="2" charset="-122"/>
                <a:cs typeface="Times New Roman" pitchFamily="18" charset="0"/>
              </a:rPr>
              <a:t>, ‘Inspire, Engage, Preserve, Connect, Transform: meeting the aims for the new Medieval &amp; Renaissance Galleries at the Victoria and Albert Museum,’ in </a:t>
            </a:r>
            <a:r>
              <a:rPr lang="en-GB" altLang="zh-CN" sz="1800" i="1" dirty="0">
                <a:latin typeface="Georgia" pitchFamily="18" charset="0"/>
                <a:ea typeface="SimSun" pitchFamily="2" charset="-122"/>
                <a:cs typeface="Times New Roman" pitchFamily="18" charset="0"/>
              </a:rPr>
              <a:t>Museum Narrative &amp; Storytelling: engaging visitors, empowering discovery and igniting debate</a:t>
            </a:r>
            <a:r>
              <a:rPr lang="en-GB" altLang="zh-CN" sz="1800" dirty="0">
                <a:latin typeface="Georgia" pitchFamily="18" charset="0"/>
                <a:ea typeface="SimSun" pitchFamily="2" charset="-122"/>
                <a:cs typeface="Times New Roman" pitchFamily="18" charset="0"/>
              </a:rPr>
              <a:t>, ed. Gregory Chamberlain, Museum Identity, 2011: 15-32</a:t>
            </a:r>
            <a:endParaRPr lang="en-GB" altLang="zh-CN" sz="1800" dirty="0">
              <a:latin typeface="Georgia" pitchFamily="18" charset="0"/>
              <a:cs typeface="Arial" pitchFamily="34" charset="0"/>
            </a:endParaRPr>
          </a:p>
          <a:p>
            <a:endParaRPr lang="en-US" dirty="0"/>
          </a:p>
        </p:txBody>
      </p:sp>
      <p:sp>
        <p:nvSpPr>
          <p:cNvPr id="4" name="Slide Number Placeholder 3"/>
          <p:cNvSpPr>
            <a:spLocks noGrp="1"/>
          </p:cNvSpPr>
          <p:nvPr>
            <p:ph type="sldNum" sz="quarter" idx="12"/>
          </p:nvPr>
        </p:nvSpPr>
        <p:spPr/>
        <p:txBody>
          <a:bodyPr/>
          <a:lstStyle/>
          <a:p>
            <a:fld id="{A2C3D9FB-F381-4BEC-BB28-1B1202CBF0E2}" type="slidenum">
              <a:rPr lang="fr-FR" smtClean="0"/>
              <a:pPr/>
              <a:t>65</a:t>
            </a:fld>
            <a:endParaRPr lang="fr-FR" dirty="0"/>
          </a:p>
        </p:txBody>
      </p:sp>
    </p:spTree>
    <p:extLst>
      <p:ext uri="{BB962C8B-B14F-4D97-AF65-F5344CB8AC3E}">
        <p14:creationId xmlns:p14="http://schemas.microsoft.com/office/powerpoint/2010/main" xmlns="" val="23004426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4" name="Slide Number Placeholder 3"/>
          <p:cNvSpPr>
            <a:spLocks noGrp="1"/>
          </p:cNvSpPr>
          <p:nvPr>
            <p:ph type="sldNum" sz="quarter" idx="12"/>
          </p:nvPr>
        </p:nvSpPr>
        <p:spPr/>
        <p:txBody>
          <a:bodyPr/>
          <a:lstStyle/>
          <a:p>
            <a:fld id="{A2C3D9FB-F381-4BEC-BB28-1B1202CBF0E2}" type="slidenum">
              <a:rPr lang="fr-FR" smtClean="0"/>
              <a:pPr/>
              <a:t>7</a:t>
            </a:fld>
            <a:endParaRPr lang="fr-FR" dirty="0"/>
          </a:p>
        </p:txBody>
      </p:sp>
      <p:pic>
        <p:nvPicPr>
          <p:cNvPr id="8" name="Picture 2" descr="The North Court showing the Tribune of the Church of Santa Chiara Florence 1866"/>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107504" y="764704"/>
            <a:ext cx="2406061" cy="3672408"/>
          </a:xfrm>
          <a:prstGeom prst="rect">
            <a:avLst/>
          </a:prstGeom>
          <a:noFill/>
          <a:ln w="9525">
            <a:noFill/>
            <a:miter lim="800000"/>
            <a:headEnd/>
            <a:tailEnd/>
          </a:ln>
        </p:spPr>
      </p:pic>
      <p:pic>
        <p:nvPicPr>
          <p:cNvPr id="9" name="Picture 2050" descr="Negative 49407 Gallery 50B in 1920s 1"/>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2627784" y="764704"/>
            <a:ext cx="3528392" cy="3672408"/>
          </a:xfrm>
          <a:prstGeom prst="rect">
            <a:avLst/>
          </a:prstGeom>
          <a:noFill/>
          <a:ln w="9525">
            <a:noFill/>
            <a:miter lim="800000"/>
            <a:headEnd/>
            <a:tailEnd/>
          </a:ln>
        </p:spPr>
      </p:pic>
      <p:pic>
        <p:nvPicPr>
          <p:cNvPr id="10" name="Picture 2"/>
          <p:cNvPicPr>
            <a:picLocks noChangeAspect="1" noChangeArrowheads="1"/>
          </p:cNvPicPr>
          <p:nvPr/>
        </p:nvPicPr>
        <p:blipFill>
          <a:blip r:embed="rId4" cstate="email">
            <a:lum bright="8000"/>
            <a:extLst>
              <a:ext uri="{28A0092B-C50C-407E-A947-70E740481C1C}">
                <a14:useLocalDpi xmlns:a14="http://schemas.microsoft.com/office/drawing/2010/main" xmlns=""/>
              </a:ext>
            </a:extLst>
          </a:blip>
          <a:srcRect/>
          <a:stretch>
            <a:fillRect/>
          </a:stretch>
        </p:blipFill>
        <p:spPr bwMode="auto">
          <a:xfrm>
            <a:off x="6249886" y="764704"/>
            <a:ext cx="2786610" cy="3672408"/>
          </a:xfrm>
          <a:prstGeom prst="rect">
            <a:avLst/>
          </a:prstGeom>
          <a:noFill/>
          <a:ln w="9525">
            <a:noFill/>
            <a:miter lim="800000"/>
            <a:headEnd/>
            <a:tailEnd/>
          </a:ln>
        </p:spPr>
      </p:pic>
      <p:sp>
        <p:nvSpPr>
          <p:cNvPr id="11" name="TextBox 10"/>
          <p:cNvSpPr txBox="1"/>
          <p:nvPr/>
        </p:nvSpPr>
        <p:spPr>
          <a:xfrm>
            <a:off x="251520" y="4509120"/>
            <a:ext cx="8424936" cy="1815882"/>
          </a:xfrm>
          <a:prstGeom prst="rect">
            <a:avLst/>
          </a:prstGeom>
          <a:noFill/>
        </p:spPr>
        <p:txBody>
          <a:bodyPr wrap="square" rtlCol="0">
            <a:spAutoFit/>
          </a:bodyPr>
          <a:lstStyle/>
          <a:p>
            <a:r>
              <a:rPr lang="en-GB" sz="1400" dirty="0">
                <a:latin typeface="Georgia" pitchFamily="18" charset="0"/>
              </a:rPr>
              <a:t>The Santa Chiara Chapel was built in the 1490s as the high altar chapel of the nunnery church of Santa Chiara, in the </a:t>
            </a:r>
            <a:r>
              <a:rPr lang="en-GB" sz="1400" dirty="0" err="1">
                <a:latin typeface="Georgia" pitchFamily="18" charset="0"/>
              </a:rPr>
              <a:t>Oltrarno</a:t>
            </a:r>
            <a:r>
              <a:rPr lang="en-GB" sz="1400" dirty="0">
                <a:latin typeface="Georgia" pitchFamily="18" charset="0"/>
              </a:rPr>
              <a:t> district of Florence. The Chapel was purchased by the V&amp;A  (then the South Kensington Museum) in 1860-61 and transported piece by piece to London where it has been reconstructed in several displays (upper left and centre). The nave remains in situ  in Florence (upper right). The Chapel was purchased as an example of Renaissance design. The new Medieval and Renaissance Galleries (opened 2009) sought to present a more rounded interpretation of the Chapel, acknowledging its status as a liturgical space and devotional focus for its viewers.  This evaluation assesses the visitor response to the new display.</a:t>
            </a:r>
            <a:endParaRPr lang="en-US" sz="1400" dirty="0">
              <a:latin typeface="Georgia" pitchFamily="18" charset="0"/>
            </a:endParaRPr>
          </a:p>
        </p:txBody>
      </p:sp>
    </p:spTree>
    <p:extLst>
      <p:ext uri="{BB962C8B-B14F-4D97-AF65-F5344CB8AC3E}">
        <p14:creationId xmlns:p14="http://schemas.microsoft.com/office/powerpoint/2010/main" xmlns="" val="2476280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smtClean="0"/>
              <a:t>Methodology</a:t>
            </a:r>
            <a:endParaRPr lang="en-US" sz="2800" dirty="0"/>
          </a:p>
        </p:txBody>
      </p:sp>
      <p:sp>
        <p:nvSpPr>
          <p:cNvPr id="3" name="Slide Number Placeholder 2"/>
          <p:cNvSpPr>
            <a:spLocks noGrp="1"/>
          </p:cNvSpPr>
          <p:nvPr>
            <p:ph type="sldNum" sz="quarter" idx="12"/>
          </p:nvPr>
        </p:nvSpPr>
        <p:spPr/>
        <p:txBody>
          <a:bodyPr/>
          <a:lstStyle/>
          <a:p>
            <a:fld id="{A2C3D9FB-F381-4BEC-BB28-1B1202CBF0E2}" type="slidenum">
              <a:rPr lang="fr-FR" smtClean="0"/>
              <a:pPr/>
              <a:t>8</a:t>
            </a:fld>
            <a:endParaRPr lang="fr-FR" dirty="0"/>
          </a:p>
        </p:txBody>
      </p:sp>
    </p:spTree>
    <p:extLst>
      <p:ext uri="{BB962C8B-B14F-4D97-AF65-F5344CB8AC3E}">
        <p14:creationId xmlns:p14="http://schemas.microsoft.com/office/powerpoint/2010/main" xmlns="" val="35672852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Methodology </a:t>
            </a:r>
            <a:endParaRPr lang="en-US" dirty="0"/>
          </a:p>
        </p:txBody>
      </p:sp>
      <p:pic>
        <p:nvPicPr>
          <p:cNvPr id="6" name="Picture 5"/>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1403648" y="2494637"/>
            <a:ext cx="2316063" cy="2954162"/>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5651609" y="2494636"/>
            <a:ext cx="2376265" cy="3038111"/>
          </a:xfrm>
          <a:prstGeom prst="rect">
            <a:avLst/>
          </a:prstGeom>
        </p:spPr>
      </p:pic>
      <p:sp>
        <p:nvSpPr>
          <p:cNvPr id="8" name="TextBox 7"/>
          <p:cNvSpPr txBox="1"/>
          <p:nvPr/>
        </p:nvSpPr>
        <p:spPr>
          <a:xfrm>
            <a:off x="1763688" y="5589240"/>
            <a:ext cx="1626692" cy="646331"/>
          </a:xfrm>
          <a:prstGeom prst="rect">
            <a:avLst/>
          </a:prstGeom>
          <a:noFill/>
        </p:spPr>
        <p:txBody>
          <a:bodyPr wrap="none" rtlCol="0">
            <a:spAutoFit/>
          </a:bodyPr>
          <a:lstStyle/>
          <a:p>
            <a:r>
              <a:rPr lang="en-US" sz="3600" dirty="0" smtClean="0">
                <a:latin typeface="+mn-lt"/>
              </a:rPr>
              <a:t>N=822</a:t>
            </a:r>
            <a:endParaRPr lang="en-US" sz="3600" dirty="0">
              <a:latin typeface="+mn-lt"/>
            </a:endParaRPr>
          </a:p>
        </p:txBody>
      </p:sp>
      <p:sp>
        <p:nvSpPr>
          <p:cNvPr id="9" name="TextBox 8"/>
          <p:cNvSpPr txBox="1"/>
          <p:nvPr/>
        </p:nvSpPr>
        <p:spPr>
          <a:xfrm>
            <a:off x="6039455" y="5589240"/>
            <a:ext cx="1631652" cy="646331"/>
          </a:xfrm>
          <a:prstGeom prst="rect">
            <a:avLst/>
          </a:prstGeom>
          <a:noFill/>
        </p:spPr>
        <p:txBody>
          <a:bodyPr wrap="none" rtlCol="0">
            <a:spAutoFit/>
          </a:bodyPr>
          <a:lstStyle/>
          <a:p>
            <a:r>
              <a:rPr lang="en-US" sz="3600" dirty="0" smtClean="0">
                <a:latin typeface="+mn-lt"/>
              </a:rPr>
              <a:t>N=203</a:t>
            </a:r>
            <a:endParaRPr lang="en-US" sz="3600" dirty="0">
              <a:latin typeface="+mn-lt"/>
            </a:endParaRPr>
          </a:p>
        </p:txBody>
      </p:sp>
      <p:sp>
        <p:nvSpPr>
          <p:cNvPr id="11" name="TextBox 10"/>
          <p:cNvSpPr txBox="1"/>
          <p:nvPr/>
        </p:nvSpPr>
        <p:spPr>
          <a:xfrm>
            <a:off x="899592" y="1918573"/>
            <a:ext cx="3402569" cy="400110"/>
          </a:xfrm>
          <a:prstGeom prst="rect">
            <a:avLst/>
          </a:prstGeom>
          <a:noFill/>
        </p:spPr>
        <p:txBody>
          <a:bodyPr wrap="none" rtlCol="0">
            <a:spAutoFit/>
          </a:bodyPr>
          <a:lstStyle/>
          <a:p>
            <a:r>
              <a:rPr lang="en-US" sz="2000" dirty="0" smtClean="0">
                <a:latin typeface="+mn-lt"/>
              </a:rPr>
              <a:t>GALLERY OBSERVATIONS </a:t>
            </a:r>
            <a:endParaRPr lang="en-US" sz="2000" dirty="0">
              <a:latin typeface="+mn-lt"/>
            </a:endParaRPr>
          </a:p>
        </p:txBody>
      </p:sp>
      <p:sp>
        <p:nvSpPr>
          <p:cNvPr id="12" name="TextBox 11"/>
          <p:cNvSpPr txBox="1"/>
          <p:nvPr/>
        </p:nvSpPr>
        <p:spPr>
          <a:xfrm>
            <a:off x="5579602" y="1950511"/>
            <a:ext cx="2448782" cy="400110"/>
          </a:xfrm>
          <a:prstGeom prst="rect">
            <a:avLst/>
          </a:prstGeom>
          <a:noFill/>
        </p:spPr>
        <p:txBody>
          <a:bodyPr wrap="none" rtlCol="0">
            <a:spAutoFit/>
          </a:bodyPr>
          <a:lstStyle/>
          <a:p>
            <a:r>
              <a:rPr lang="en-US" sz="2000" dirty="0" smtClean="0">
                <a:latin typeface="+mn-lt"/>
              </a:rPr>
              <a:t>VISITOR SURVEYS </a:t>
            </a:r>
            <a:endParaRPr lang="en-US" sz="2000" dirty="0">
              <a:latin typeface="+mn-lt"/>
            </a:endParaRPr>
          </a:p>
        </p:txBody>
      </p:sp>
      <p:sp>
        <p:nvSpPr>
          <p:cNvPr id="13" name="Content Placeholder 2"/>
          <p:cNvSpPr>
            <a:spLocks noGrp="1"/>
          </p:cNvSpPr>
          <p:nvPr>
            <p:ph idx="1"/>
          </p:nvPr>
        </p:nvSpPr>
        <p:spPr>
          <a:xfrm>
            <a:off x="179512" y="980728"/>
            <a:ext cx="8640960" cy="1152128"/>
          </a:xfrm>
        </p:spPr>
        <p:txBody>
          <a:bodyPr/>
          <a:lstStyle/>
          <a:p>
            <a:r>
              <a:rPr lang="en-US" sz="2400" dirty="0" smtClean="0"/>
              <a:t>Observations and exit surveys were conducted from             1</a:t>
            </a:r>
            <a:r>
              <a:rPr lang="en-US" sz="2400" baseline="30000" dirty="0" smtClean="0"/>
              <a:t>th</a:t>
            </a:r>
            <a:r>
              <a:rPr lang="en-US" sz="2400" dirty="0" smtClean="0"/>
              <a:t> April through 12</a:t>
            </a:r>
            <a:r>
              <a:rPr lang="en-US" sz="2400" baseline="30000" dirty="0" smtClean="0"/>
              <a:t>th </a:t>
            </a:r>
            <a:r>
              <a:rPr lang="en-US" sz="2400" dirty="0" smtClean="0"/>
              <a:t>May 2013.  </a:t>
            </a:r>
            <a:endParaRPr lang="en-US" sz="2400" dirty="0"/>
          </a:p>
        </p:txBody>
      </p:sp>
      <p:sp>
        <p:nvSpPr>
          <p:cNvPr id="3" name="Slide Number Placeholder 2"/>
          <p:cNvSpPr>
            <a:spLocks noGrp="1"/>
          </p:cNvSpPr>
          <p:nvPr>
            <p:ph type="sldNum" sz="quarter" idx="12"/>
          </p:nvPr>
        </p:nvSpPr>
        <p:spPr/>
        <p:txBody>
          <a:bodyPr/>
          <a:lstStyle/>
          <a:p>
            <a:fld id="{A2C3D9FB-F381-4BEC-BB28-1B1202CBF0E2}" type="slidenum">
              <a:rPr lang="fr-FR" smtClean="0"/>
              <a:pPr/>
              <a:t>9</a:t>
            </a:fld>
            <a:endParaRPr lang="fr-FR" dirty="0"/>
          </a:p>
        </p:txBody>
      </p:sp>
    </p:spTree>
    <p:extLst>
      <p:ext uri="{BB962C8B-B14F-4D97-AF65-F5344CB8AC3E}">
        <p14:creationId xmlns:p14="http://schemas.microsoft.com/office/powerpoint/2010/main" xmlns="" val="1561569802"/>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èle par défaut">
  <a:themeElements>
    <a:clrScheme name="Fusion Research + Analytics">
      <a:dk1>
        <a:srgbClr val="002060"/>
      </a:dk1>
      <a:lt1>
        <a:srgbClr val="FFFFFF"/>
      </a:lt1>
      <a:dk2>
        <a:srgbClr val="FFFFFF"/>
      </a:dk2>
      <a:lt2>
        <a:srgbClr val="FFFFFF"/>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usion Research + Analytics">
    <a:dk1>
      <a:srgbClr val="002060"/>
    </a:dk1>
    <a:lt1>
      <a:srgbClr val="FFFFFF"/>
    </a:lt1>
    <a:dk2>
      <a:srgbClr val="FFFFFF"/>
    </a:dk2>
    <a:lt2>
      <a:srgbClr val="FFFFFF"/>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Fusion Research + Analytics">
    <a:dk1>
      <a:srgbClr val="002060"/>
    </a:dk1>
    <a:lt1>
      <a:srgbClr val="FFFFFF"/>
    </a:lt1>
    <a:dk2>
      <a:srgbClr val="FFFFFF"/>
    </a:dk2>
    <a:lt2>
      <a:srgbClr val="FFFFFF"/>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Fusion Research + Analytics">
    <a:dk1>
      <a:srgbClr val="002060"/>
    </a:dk1>
    <a:lt1>
      <a:srgbClr val="FFFFFF"/>
    </a:lt1>
    <a:dk2>
      <a:srgbClr val="FFFFFF"/>
    </a:dk2>
    <a:lt2>
      <a:srgbClr val="FFFFFF"/>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Fusion Research + Analytics">
    <a:dk1>
      <a:srgbClr val="002060"/>
    </a:dk1>
    <a:lt1>
      <a:srgbClr val="FFFFFF"/>
    </a:lt1>
    <a:dk2>
      <a:srgbClr val="FFFFFF"/>
    </a:dk2>
    <a:lt2>
      <a:srgbClr val="FFFFFF"/>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Fusion Research + Analytics">
    <a:dk1>
      <a:srgbClr val="002060"/>
    </a:dk1>
    <a:lt1>
      <a:srgbClr val="FFFFFF"/>
    </a:lt1>
    <a:dk2>
      <a:srgbClr val="FFFFFF"/>
    </a:dk2>
    <a:lt2>
      <a:srgbClr val="FFFFFF"/>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Fusion Research + Analytics">
    <a:dk1>
      <a:srgbClr val="002060"/>
    </a:dk1>
    <a:lt1>
      <a:srgbClr val="FFFFFF"/>
    </a:lt1>
    <a:dk2>
      <a:srgbClr val="FFFFFF"/>
    </a:dk2>
    <a:lt2>
      <a:srgbClr val="FFFFFF"/>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Fusion Research + Analytics">
    <a:dk1>
      <a:srgbClr val="002060"/>
    </a:dk1>
    <a:lt1>
      <a:srgbClr val="FFFFFF"/>
    </a:lt1>
    <a:dk2>
      <a:srgbClr val="FFFFFF"/>
    </a:dk2>
    <a:lt2>
      <a:srgbClr val="FFFFFF"/>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Fusion Research + Analytics">
    <a:dk1>
      <a:srgbClr val="002060"/>
    </a:dk1>
    <a:lt1>
      <a:srgbClr val="FFFFFF"/>
    </a:lt1>
    <a:dk2>
      <a:srgbClr val="FFFFFF"/>
    </a:dk2>
    <a:lt2>
      <a:srgbClr val="FFFFFF"/>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22916</TotalTime>
  <Words>3817</Words>
  <Application>Microsoft Office PowerPoint</Application>
  <PresentationFormat>On-screen Show (4:3)</PresentationFormat>
  <Paragraphs>568</Paragraphs>
  <Slides>65</Slides>
  <Notes>4</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Modèle par défaut</vt:lpstr>
      <vt:lpstr>Room 50B: Inside the Church Evaluation -  The Chancel (Santa Chiara Chapel)</vt:lpstr>
      <vt:lpstr>Table of Contents</vt:lpstr>
      <vt:lpstr>Mission &amp; OBJECTIVES</vt:lpstr>
      <vt:lpstr>Project Mission</vt:lpstr>
      <vt:lpstr>Study Objectives</vt:lpstr>
      <vt:lpstr>Desired Outcomes</vt:lpstr>
      <vt:lpstr>Background</vt:lpstr>
      <vt:lpstr>Methodology</vt:lpstr>
      <vt:lpstr>Evaluation Methodology </vt:lpstr>
      <vt:lpstr>Executive Summary</vt:lpstr>
      <vt:lpstr>Executive Summary </vt:lpstr>
      <vt:lpstr>Executive Summary </vt:lpstr>
      <vt:lpstr>Executive Summary </vt:lpstr>
      <vt:lpstr>Executive Summary </vt:lpstr>
      <vt:lpstr>Executive Summary </vt:lpstr>
      <vt:lpstr>Executive Summary </vt:lpstr>
      <vt:lpstr>Visitor Observations</vt:lpstr>
      <vt:lpstr>Room 50 Gallery Plan – Area Definitions</vt:lpstr>
      <vt:lpstr>Observation Methodology </vt:lpstr>
      <vt:lpstr>Gallery Areas – Study Focus - 1</vt:lpstr>
      <vt:lpstr>Gallery Areas – Study Focus - 2</vt:lpstr>
      <vt:lpstr>Gallery Areas – Study Focus - 3</vt:lpstr>
      <vt:lpstr>Room 50B: Inside the Church, Attracting Power of The Chancel display</vt:lpstr>
      <vt:lpstr>The Chancel – Engagement Heat Map</vt:lpstr>
      <vt:lpstr>The Chancel: Dwell Time And Items Engaged</vt:lpstr>
      <vt:lpstr>Comparison - Room 50B: Inside the Church (Sculpted Altarpieces &amp; Saints)</vt:lpstr>
      <vt:lpstr>Comparison - Room 50B: Inside the Church (Sculpted Altarpieces &amp; Saints)</vt:lpstr>
      <vt:lpstr>Comparison - Room 50B: Inside the Church (Sculpted Altarpieces &amp; Saints)</vt:lpstr>
      <vt:lpstr>Ground Floor Gallery Visitor Flow: Entrance A </vt:lpstr>
      <vt:lpstr>Ground Floor Gallery Visitor Flow: Entrance B </vt:lpstr>
      <vt:lpstr>First Floor Gallery Visitor Flow </vt:lpstr>
      <vt:lpstr>Visitor Experience survey</vt:lpstr>
      <vt:lpstr>Visitor Characteristics: Visitation &amp; Residence</vt:lpstr>
      <vt:lpstr>Visitor Characteristics: Age</vt:lpstr>
      <vt:lpstr>Visitor Characteristics: Religion</vt:lpstr>
      <vt:lpstr>Visitor Characteristics: Smartphone Ownership </vt:lpstr>
      <vt:lpstr>Visitor Characteristics: Church Interest</vt:lpstr>
      <vt:lpstr>The Chancel: Gallery Visit</vt:lpstr>
      <vt:lpstr>Inside the Church: Visit Motives</vt:lpstr>
      <vt:lpstr>Inside the Church: Objects of Interest</vt:lpstr>
      <vt:lpstr>Inside the Church: What Liked Best </vt:lpstr>
      <vt:lpstr>Inside the Church:  What Liked Best – Themes &amp; Quotes </vt:lpstr>
      <vt:lpstr>Slide 43</vt:lpstr>
      <vt:lpstr>Inside the Church: What Could Be Improved – Themes &amp; Quotes </vt:lpstr>
      <vt:lpstr>Inside the Church: Words To Describe The Chancel Display Experience</vt:lpstr>
      <vt:lpstr>Inside the Church: Engagement With Text</vt:lpstr>
      <vt:lpstr>The Chancel: The Santa Chiara Chapel</vt:lpstr>
      <vt:lpstr>Inside the Church: Gallery Layout</vt:lpstr>
      <vt:lpstr>Santa Chiara Chapel: Awareness of 3D Digital Interactive </vt:lpstr>
      <vt:lpstr>Santa Chiara Chapel: Awareness of 3D Digital Interactive &amp; Outcome</vt:lpstr>
      <vt:lpstr>Santa Chiara Chapel: Reasons For Not Using 3D Digital Interactive</vt:lpstr>
      <vt:lpstr>Awareness of Santa Chiara Chapel Audio Unit and Impact on Enjoyment </vt:lpstr>
      <vt:lpstr>Awareness of Santa Chiara Chapel Audio Unit and Impact on Enjoyment </vt:lpstr>
      <vt:lpstr>Inside the Church: Santa Chiara Audio Unit Recall</vt:lpstr>
      <vt:lpstr>Inside the Church – Santa Chiara Chapel: Reasons For Not Using Audio Unit</vt:lpstr>
      <vt:lpstr>General V&amp;A Visitor Audio Unit Usage </vt:lpstr>
      <vt:lpstr>Inside the Church: Gallery Information Evaluation </vt:lpstr>
      <vt:lpstr>Inside the Church: General Comments   </vt:lpstr>
      <vt:lpstr>Notable Quotes: </vt:lpstr>
      <vt:lpstr>Notable Quotes: </vt:lpstr>
      <vt:lpstr>Notable Quotes: </vt:lpstr>
      <vt:lpstr>Recommendations</vt:lpstr>
      <vt:lpstr>Recommendations (continued)</vt:lpstr>
      <vt:lpstr>Acknowledgements  </vt:lpstr>
      <vt:lpstr>Select Bibliography </vt:lpstr>
    </vt:vector>
  </TitlesOfParts>
  <Company>Party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dc:title>
  <dc:creator>Fusion</dc:creator>
  <cp:lastModifiedBy>Donal Cooper</cp:lastModifiedBy>
  <cp:revision>1161</cp:revision>
  <cp:lastPrinted>2013-09-24T07:36:59Z</cp:lastPrinted>
  <dcterms:created xsi:type="dcterms:W3CDTF">2011-09-01T02:58:49Z</dcterms:created>
  <dcterms:modified xsi:type="dcterms:W3CDTF">2013-11-02T09:27:44Z</dcterms:modified>
</cp:coreProperties>
</file>