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60" r:id="rId2"/>
    <p:sldId id="266" r:id="rId3"/>
    <p:sldId id="272" r:id="rId4"/>
    <p:sldId id="257" r:id="rId5"/>
    <p:sldId id="270" r:id="rId6"/>
    <p:sldId id="271" r:id="rId7"/>
    <p:sldId id="261" r:id="rId8"/>
    <p:sldId id="262" r:id="rId9"/>
    <p:sldId id="256" r:id="rId10"/>
    <p:sldId id="263" r:id="rId11"/>
    <p:sldId id="258" r:id="rId12"/>
    <p:sldId id="267" r:id="rId13"/>
    <p:sldId id="268" r:id="rId14"/>
    <p:sldId id="269" r:id="rId15"/>
    <p:sldId id="265" r:id="rId16"/>
    <p:sldId id="26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882" y="-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F78E860-0C5E-43E4-AEB1-730A1BBDD0B1}" type="datetimeFigureOut">
              <a:rPr lang="en-GB" smtClean="0"/>
              <a:pPr/>
              <a:t>02/11/2012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521197-01C0-4731-A9AE-2D48C37328C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F78E860-0C5E-43E4-AEB1-730A1BBDD0B1}" type="datetimeFigureOut">
              <a:rPr lang="en-GB" smtClean="0"/>
              <a:pPr/>
              <a:t>02/11/2012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521197-01C0-4731-A9AE-2D48C37328C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78E860-0C5E-43E4-AEB1-730A1BBDD0B1}" type="datetimeFigureOut">
              <a:rPr lang="en-GB" smtClean="0"/>
              <a:pPr/>
              <a:t>02/11/2012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521197-01C0-4731-A9AE-2D48C37328C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F78E860-0C5E-43E4-AEB1-730A1BBDD0B1}" type="datetimeFigureOut">
              <a:rPr lang="en-GB" smtClean="0"/>
              <a:pPr/>
              <a:t>02/11/2012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0521197-01C0-4731-A9AE-2D48C37328C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F78E860-0C5E-43E4-AEB1-730A1BBDD0B1}" type="datetimeFigureOut">
              <a:rPr lang="en-GB" smtClean="0"/>
              <a:pPr/>
              <a:t>02/11/2012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0521197-01C0-4731-A9AE-2D48C37328C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F78E860-0C5E-43E4-AEB1-730A1BBDD0B1}" type="datetimeFigureOut">
              <a:rPr lang="en-GB" smtClean="0"/>
              <a:pPr/>
              <a:t>02/11/2012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0521197-01C0-4731-A9AE-2D48C37328C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78E860-0C5E-43E4-AEB1-730A1BBDD0B1}" type="datetimeFigureOut">
              <a:rPr lang="en-GB" smtClean="0"/>
              <a:pPr/>
              <a:t>02/11/2012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0521197-01C0-4731-A9AE-2D48C37328C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78E860-0C5E-43E4-AEB1-730A1BBDD0B1}" type="datetimeFigureOut">
              <a:rPr lang="en-GB" smtClean="0"/>
              <a:pPr/>
              <a:t>02/11/2012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0521197-01C0-4731-A9AE-2D48C37328C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78E860-0C5E-43E4-AEB1-730A1BBDD0B1}" type="datetimeFigureOut">
              <a:rPr lang="en-GB" smtClean="0"/>
              <a:pPr/>
              <a:t>02/11/2012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0521197-01C0-4731-A9AE-2D48C37328C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F78E860-0C5E-43E4-AEB1-730A1BBDD0B1}" type="datetimeFigureOut">
              <a:rPr lang="en-GB" smtClean="0"/>
              <a:pPr/>
              <a:t>02/11/2012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521197-01C0-4731-A9AE-2D48C37328C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F78E860-0C5E-43E4-AEB1-730A1BBDD0B1}" type="datetimeFigureOut">
              <a:rPr lang="en-GB" smtClean="0"/>
              <a:pPr/>
              <a:t>02/11/2012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0521197-01C0-4731-A9AE-2D48C37328C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78E860-0C5E-43E4-AEB1-730A1BBDD0B1}" type="datetimeFigureOut">
              <a:rPr lang="en-GB" smtClean="0"/>
              <a:pPr/>
              <a:t>02/11/2012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521197-01C0-4731-A9AE-2D48C37328C3}"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google.co.uk/search?hl=en&amp;biw=1024&amp;bih=601&amp;q=national+gallery+oslo+norway&amp;stick=H4sIAAAAAAAAAGOovnz8BQMDAy8HsxKnfq6-gXGhUVHR35cLZFIrlt446H4ksFtF98S1VyFiABZtKxYqAAAA&amp;sa=X&amp;ei=U3yGUMz2FomW0QXYloHIAQ&amp;ved=0CJEBEJsTKAE" TargetMode="External"/><Relationship Id="rId2" Type="http://schemas.openxmlformats.org/officeDocument/2006/relationships/hyperlink" Target="https://www.google.co.uk/search?hl=en&amp;biw=1024&amp;bih=601&amp;q=munch+museum+norway&amp;stick=H4sIAAAAAAAAAGOovnz8BQMDAy8HsxKnfq6-gaF5nnlZb3al4IfF0XnpT9l5VVb7NxmGSV0CAGmWLxsqAAAA&amp;sa=X&amp;ei=U3yGUMz2FomW0QXYloHIAQ&amp;ved=0CJABEJsTKAA" TargetMode="External"/><Relationship Id="rId1" Type="http://schemas.openxmlformats.org/officeDocument/2006/relationships/slideLayout" Target="../slideLayouts/slideLayout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692696"/>
            <a:ext cx="7776864" cy="2232248"/>
          </a:xfrm>
        </p:spPr>
        <p:txBody>
          <a:bodyPr/>
          <a:lstStyle/>
          <a:p>
            <a:r>
              <a:rPr lang="en-GB" dirty="0" smtClean="0"/>
              <a:t>Victorian Mysticism and Symbolist Art</a:t>
            </a:r>
            <a:endParaRPr lang="en-GB" dirty="0"/>
          </a:p>
        </p:txBody>
      </p:sp>
      <p:sp>
        <p:nvSpPr>
          <p:cNvPr id="6" name="TextBox 5"/>
          <p:cNvSpPr txBox="1"/>
          <p:nvPr/>
        </p:nvSpPr>
        <p:spPr>
          <a:xfrm>
            <a:off x="1979712" y="3429000"/>
            <a:ext cx="5328592" cy="923330"/>
          </a:xfrm>
          <a:prstGeom prst="rect">
            <a:avLst/>
          </a:prstGeom>
          <a:noFill/>
        </p:spPr>
        <p:txBody>
          <a:bodyPr wrap="square" rtlCol="0">
            <a:spAutoFit/>
          </a:bodyPr>
          <a:lstStyle/>
          <a:p>
            <a:pPr algn="ctr"/>
            <a:r>
              <a:rPr lang="en-GB" dirty="0" smtClean="0"/>
              <a:t>Victorian Culture Inter-Disciplinary Reading Group</a:t>
            </a:r>
          </a:p>
          <a:p>
            <a:pPr algn="ctr"/>
            <a:r>
              <a:rPr lang="en-GB" dirty="0" smtClean="0"/>
              <a:t>3.30-5pm, Wed 24</a:t>
            </a:r>
            <a:r>
              <a:rPr lang="en-GB" baseline="30000" dirty="0" smtClean="0"/>
              <a:t>th</a:t>
            </a:r>
            <a:r>
              <a:rPr lang="en-GB" dirty="0" smtClean="0"/>
              <a:t> Oct, 2012</a:t>
            </a:r>
          </a:p>
          <a:p>
            <a:pPr algn="ctr"/>
            <a:r>
              <a:rPr lang="en-GB" dirty="0" smtClean="0"/>
              <a:t>Room F25B Millburn House</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Symbolist Art</a:t>
            </a:r>
            <a:endParaRPr lang="en-GB" dirty="0"/>
          </a:p>
        </p:txBody>
      </p:sp>
      <p:sp>
        <p:nvSpPr>
          <p:cNvPr id="3" name="TextBox 2"/>
          <p:cNvSpPr txBox="1"/>
          <p:nvPr/>
        </p:nvSpPr>
        <p:spPr>
          <a:xfrm>
            <a:off x="755576" y="2348880"/>
            <a:ext cx="7200800" cy="2308324"/>
          </a:xfrm>
          <a:prstGeom prst="rect">
            <a:avLst/>
          </a:prstGeom>
          <a:noFill/>
        </p:spPr>
        <p:txBody>
          <a:bodyPr wrap="square" rtlCol="0">
            <a:spAutoFit/>
          </a:bodyPr>
          <a:lstStyle/>
          <a:p>
            <a:pPr>
              <a:buFont typeface="Arial" pitchFamily="34" charset="0"/>
              <a:buChar char="•"/>
            </a:pPr>
            <a:r>
              <a:rPr lang="en-GB" sz="2400" dirty="0" smtClean="0"/>
              <a:t>authorial intention</a:t>
            </a:r>
          </a:p>
          <a:p>
            <a:endParaRPr lang="en-GB" sz="2400" dirty="0" smtClean="0"/>
          </a:p>
          <a:p>
            <a:pPr lvl="1">
              <a:buFont typeface="Arial" pitchFamily="34" charset="0"/>
              <a:buChar char="•"/>
            </a:pPr>
            <a:r>
              <a:rPr lang="en-GB" sz="2400" dirty="0" smtClean="0"/>
              <a:t>Relationship with mystical ideas in circulation at the time and often membership of occult groups</a:t>
            </a:r>
          </a:p>
          <a:p>
            <a:endParaRPr lang="en-GB" sz="2400" dirty="0" smtClean="0"/>
          </a:p>
          <a:p>
            <a:pPr>
              <a:buFont typeface="Arial" pitchFamily="34" charset="0"/>
              <a:buChar char="•"/>
            </a:pPr>
            <a:r>
              <a:rPr lang="en-GB" sz="2400" dirty="0" smtClean="0"/>
              <a:t>aesthetic qualities</a:t>
            </a:r>
            <a:endParaRPr lang="en-GB"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Symbolist Art</a:t>
            </a:r>
            <a:endParaRPr lang="en-GB" dirty="0"/>
          </a:p>
        </p:txBody>
      </p:sp>
      <p:sp>
        <p:nvSpPr>
          <p:cNvPr id="3" name="TextBox 2"/>
          <p:cNvSpPr txBox="1"/>
          <p:nvPr/>
        </p:nvSpPr>
        <p:spPr>
          <a:xfrm>
            <a:off x="683568" y="1340768"/>
            <a:ext cx="7200800" cy="5632311"/>
          </a:xfrm>
          <a:prstGeom prst="rect">
            <a:avLst/>
          </a:prstGeom>
          <a:noFill/>
        </p:spPr>
        <p:txBody>
          <a:bodyPr wrap="square" rtlCol="0">
            <a:spAutoFit/>
          </a:bodyPr>
          <a:lstStyle/>
          <a:p>
            <a:pPr>
              <a:buFont typeface="Arial" pitchFamily="34" charset="0"/>
              <a:buChar char="•"/>
            </a:pPr>
            <a:r>
              <a:rPr lang="en-GB" sz="2400" dirty="0" smtClean="0"/>
              <a:t>authorial intention – desire to represent ideas, ideals, ‘suggestive’, ‘associative matter’, the unconscious (dreams being just one aspect of this). Crucially concerned with a </a:t>
            </a:r>
            <a:r>
              <a:rPr lang="en-GB" sz="2400" u="sng" dirty="0" smtClean="0"/>
              <a:t>visual language</a:t>
            </a:r>
            <a:r>
              <a:rPr lang="en-GB" sz="2400" dirty="0" smtClean="0"/>
              <a:t> for ideas</a:t>
            </a:r>
          </a:p>
          <a:p>
            <a:endParaRPr lang="en-GB" sz="2400" dirty="0" smtClean="0"/>
          </a:p>
          <a:p>
            <a:r>
              <a:rPr lang="en-GB" sz="2400" dirty="0" smtClean="0"/>
              <a:t>	-Relationship with mystical ideas in circulation at 	the time and often membership of occult groups</a:t>
            </a:r>
          </a:p>
          <a:p>
            <a:endParaRPr lang="en-GB" sz="2400" dirty="0" smtClean="0"/>
          </a:p>
          <a:p>
            <a:pPr>
              <a:buFont typeface="Arial" pitchFamily="34" charset="0"/>
              <a:buChar char="•"/>
            </a:pPr>
            <a:r>
              <a:rPr lang="en-GB" sz="2400" dirty="0" smtClean="0"/>
              <a:t>aesthetic qualities – unconventional pictorial practises, manipulation of colour, form, composition, subject – creation of an unreality? No single coherent aesthetic however. Unified by the rejection of realism as a starting point. Broad movement in different media (</a:t>
            </a:r>
            <a:r>
              <a:rPr lang="en-GB" sz="2400" dirty="0" err="1" smtClean="0"/>
              <a:t>eg</a:t>
            </a:r>
            <a:r>
              <a:rPr lang="en-GB" sz="2400" dirty="0" smtClean="0"/>
              <a:t> furniture, interior design as well as painting)</a:t>
            </a:r>
          </a:p>
          <a:p>
            <a:endParaRPr lang="en-GB"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2160" y="2060848"/>
            <a:ext cx="2304256" cy="2736304"/>
          </a:xfrm>
        </p:spPr>
        <p:txBody>
          <a:bodyPr>
            <a:normAutofit/>
          </a:bodyPr>
          <a:lstStyle/>
          <a:p>
            <a:r>
              <a:rPr lang="en-GB" sz="1400" dirty="0" smtClean="0"/>
              <a:t>Dante </a:t>
            </a:r>
            <a:r>
              <a:rPr lang="en-GB" sz="1400" dirty="0"/>
              <a:t>G</a:t>
            </a:r>
            <a:r>
              <a:rPr lang="en-GB" sz="1400" dirty="0" smtClean="0"/>
              <a:t>abriel Rossetti, </a:t>
            </a:r>
            <a:r>
              <a:rPr lang="en-GB" sz="1400" i="1" dirty="0" err="1" smtClean="0"/>
              <a:t>Beata</a:t>
            </a:r>
            <a:r>
              <a:rPr lang="en-GB" sz="1400" i="1" dirty="0" smtClean="0"/>
              <a:t> Beatrix</a:t>
            </a:r>
            <a:r>
              <a:rPr lang="en-GB" sz="1400" dirty="0" smtClean="0"/>
              <a:t>, c.1864-70, Tate Britain</a:t>
            </a:r>
            <a:endParaRPr lang="en-GB" sz="1400" dirty="0"/>
          </a:p>
        </p:txBody>
      </p:sp>
      <p:pic>
        <p:nvPicPr>
          <p:cNvPr id="4098" name="Picture 2" descr="Dante Gabriel Rossetti, ‘Beata Beatrix’ c.1864-70"/>
          <p:cNvPicPr>
            <a:picLocks noChangeAspect="1" noChangeArrowheads="1"/>
          </p:cNvPicPr>
          <p:nvPr/>
        </p:nvPicPr>
        <p:blipFill>
          <a:blip r:embed="rId2" cstate="print"/>
          <a:srcRect/>
          <a:stretch>
            <a:fillRect/>
          </a:stretch>
        </p:blipFill>
        <p:spPr bwMode="auto">
          <a:xfrm>
            <a:off x="395536" y="188640"/>
            <a:ext cx="4930527" cy="639304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3322712" cy="3096344"/>
          </a:xfrm>
        </p:spPr>
        <p:txBody>
          <a:bodyPr>
            <a:normAutofit/>
          </a:bodyPr>
          <a:lstStyle/>
          <a:p>
            <a:r>
              <a:rPr lang="en-GB" sz="1600" i="1" dirty="0" smtClean="0"/>
              <a:t>Lady </a:t>
            </a:r>
            <a:r>
              <a:rPr lang="en-GB" sz="1600" i="1" dirty="0" err="1" smtClean="0"/>
              <a:t>Lillith</a:t>
            </a:r>
            <a:r>
              <a:rPr lang="en-GB" sz="1600" dirty="0" smtClean="0"/>
              <a:t>, 1866-8, altered 1872-3, Delaware Art Museum, Wilmington, DE</a:t>
            </a:r>
            <a:endParaRPr lang="en-GB" sz="1600" dirty="0"/>
          </a:p>
        </p:txBody>
      </p:sp>
      <p:pic>
        <p:nvPicPr>
          <p:cNvPr id="1026" name="Picture 2" descr="http://www.liverpoolmuseums.org.uk/walker/exhibitions/rossetti/graphics/large/lady-Lilith-full.jpg"/>
          <p:cNvPicPr>
            <a:picLocks noChangeAspect="1" noChangeArrowheads="1"/>
          </p:cNvPicPr>
          <p:nvPr/>
        </p:nvPicPr>
        <p:blipFill>
          <a:blip r:embed="rId2" cstate="print"/>
          <a:srcRect/>
          <a:stretch>
            <a:fillRect/>
          </a:stretch>
        </p:blipFill>
        <p:spPr bwMode="auto">
          <a:xfrm>
            <a:off x="4211960" y="692696"/>
            <a:ext cx="4464975" cy="528747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ante Gabriel Rossetti, ‘Beata Beatrix’ c.1864-70"/>
          <p:cNvPicPr>
            <a:picLocks noChangeAspect="1" noChangeArrowheads="1"/>
          </p:cNvPicPr>
          <p:nvPr/>
        </p:nvPicPr>
        <p:blipFill>
          <a:blip r:embed="rId2" cstate="print"/>
          <a:srcRect/>
          <a:stretch>
            <a:fillRect/>
          </a:stretch>
        </p:blipFill>
        <p:spPr bwMode="auto">
          <a:xfrm>
            <a:off x="251520" y="620688"/>
            <a:ext cx="4264107" cy="5528950"/>
          </a:xfrm>
          <a:prstGeom prst="rect">
            <a:avLst/>
          </a:prstGeom>
          <a:noFill/>
        </p:spPr>
      </p:pic>
      <p:pic>
        <p:nvPicPr>
          <p:cNvPr id="3" name="Picture 2" descr="http://www.liverpoolmuseums.org.uk/walker/exhibitions/rossetti/graphics/large/lady-Lilith-full.jpg"/>
          <p:cNvPicPr>
            <a:picLocks noChangeAspect="1" noChangeArrowheads="1"/>
          </p:cNvPicPr>
          <p:nvPr/>
        </p:nvPicPr>
        <p:blipFill>
          <a:blip r:embed="rId3" cstate="print"/>
          <a:srcRect/>
          <a:stretch>
            <a:fillRect/>
          </a:stretch>
        </p:blipFill>
        <p:spPr bwMode="auto">
          <a:xfrm>
            <a:off x="4860032" y="980728"/>
            <a:ext cx="4032448" cy="477526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mackmurdo2"/>
          <p:cNvPicPr>
            <a:picLocks noChangeAspect="1" noChangeArrowheads="1"/>
          </p:cNvPicPr>
          <p:nvPr/>
        </p:nvPicPr>
        <p:blipFill>
          <a:blip r:embed="rId2" cstate="print"/>
          <a:srcRect/>
          <a:stretch>
            <a:fillRect/>
          </a:stretch>
        </p:blipFill>
        <p:spPr bwMode="auto">
          <a:xfrm>
            <a:off x="395536" y="260648"/>
            <a:ext cx="4108326" cy="6280745"/>
          </a:xfrm>
          <a:prstGeom prst="rect">
            <a:avLst/>
          </a:prstGeom>
          <a:noFill/>
        </p:spPr>
      </p:pic>
      <p:pic>
        <p:nvPicPr>
          <p:cNvPr id="18436" name="Picture 4" descr="mackmurdo4"/>
          <p:cNvPicPr>
            <a:picLocks noChangeAspect="1" noChangeArrowheads="1"/>
          </p:cNvPicPr>
          <p:nvPr/>
        </p:nvPicPr>
        <p:blipFill>
          <a:blip r:embed="rId3" cstate="print"/>
          <a:srcRect/>
          <a:stretch>
            <a:fillRect/>
          </a:stretch>
        </p:blipFill>
        <p:spPr bwMode="auto">
          <a:xfrm>
            <a:off x="4512567" y="1412776"/>
            <a:ext cx="4179194" cy="407746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5301208"/>
            <a:ext cx="3888432" cy="1296144"/>
          </a:xfrm>
        </p:spPr>
        <p:txBody>
          <a:bodyPr>
            <a:normAutofit/>
          </a:bodyPr>
          <a:lstStyle/>
          <a:p>
            <a:r>
              <a:rPr lang="en-GB" sz="1400" dirty="0"/>
              <a:t>Arthur </a:t>
            </a:r>
            <a:r>
              <a:rPr lang="en-GB" sz="1400" dirty="0" err="1"/>
              <a:t>Heygate</a:t>
            </a:r>
            <a:r>
              <a:rPr lang="en-GB" sz="1400" dirty="0"/>
              <a:t> </a:t>
            </a:r>
            <a:r>
              <a:rPr lang="en-GB" sz="1400" dirty="0" err="1"/>
              <a:t>Mackmurdo</a:t>
            </a:r>
            <a:r>
              <a:rPr lang="en-GB" sz="1400" dirty="0"/>
              <a:t> (1851–1942), for the Century Guild, </a:t>
            </a:r>
            <a:r>
              <a:rPr lang="en-GB" sz="1400" i="1" dirty="0"/>
              <a:t>Chair</a:t>
            </a:r>
            <a:r>
              <a:rPr lang="en-GB" sz="1400" dirty="0"/>
              <a:t>, ca. 1882, mahogany, leather, painted decoration. The Huntington Library, Art Collections, and Botanical Gardens and the Los Angeles County Museum of Art.</a:t>
            </a:r>
          </a:p>
        </p:txBody>
      </p:sp>
      <p:pic>
        <p:nvPicPr>
          <p:cNvPr id="19458" name="Picture 2" descr="mackmurdo3"/>
          <p:cNvPicPr>
            <a:picLocks noChangeAspect="1" noChangeArrowheads="1"/>
          </p:cNvPicPr>
          <p:nvPr/>
        </p:nvPicPr>
        <p:blipFill>
          <a:blip r:embed="rId2" cstate="print"/>
          <a:srcRect/>
          <a:stretch>
            <a:fillRect/>
          </a:stretch>
        </p:blipFill>
        <p:spPr bwMode="auto">
          <a:xfrm>
            <a:off x="467544" y="404664"/>
            <a:ext cx="3733428" cy="6046531"/>
          </a:xfrm>
          <a:prstGeom prst="rect">
            <a:avLst/>
          </a:prstGeom>
          <a:noFill/>
        </p:spPr>
      </p:pic>
      <p:pic>
        <p:nvPicPr>
          <p:cNvPr id="19460" name="Picture 4" descr="mackmurdo1"/>
          <p:cNvPicPr>
            <a:picLocks noChangeAspect="1" noChangeArrowheads="1"/>
          </p:cNvPicPr>
          <p:nvPr/>
        </p:nvPicPr>
        <p:blipFill>
          <a:blip r:embed="rId3" cstate="print"/>
          <a:srcRect/>
          <a:stretch>
            <a:fillRect/>
          </a:stretch>
        </p:blipFill>
        <p:spPr bwMode="auto">
          <a:xfrm>
            <a:off x="4355976" y="0"/>
            <a:ext cx="4305300" cy="509587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00192" y="2204864"/>
            <a:ext cx="2158008" cy="1395586"/>
          </a:xfrm>
        </p:spPr>
        <p:txBody>
          <a:bodyPr>
            <a:normAutofit/>
          </a:bodyPr>
          <a:lstStyle/>
          <a:p>
            <a:r>
              <a:rPr lang="en-GB" sz="1400" dirty="0" smtClean="0"/>
              <a:t>Burne-Jones, </a:t>
            </a:r>
            <a:r>
              <a:rPr lang="en-GB" sz="1400" i="1" dirty="0" smtClean="0"/>
              <a:t>King </a:t>
            </a:r>
            <a:r>
              <a:rPr lang="en-GB" sz="1400" i="1" dirty="0" err="1" smtClean="0"/>
              <a:t>Cophetua</a:t>
            </a:r>
            <a:r>
              <a:rPr lang="en-GB" sz="1400" i="1" dirty="0" smtClean="0"/>
              <a:t> and the Beggar Maid</a:t>
            </a:r>
            <a:r>
              <a:rPr lang="en-GB" sz="1400" dirty="0" smtClean="0"/>
              <a:t>, 1884, Tate Britain </a:t>
            </a:r>
            <a:endParaRPr lang="en-GB" sz="1400" dirty="0"/>
          </a:p>
        </p:txBody>
      </p:sp>
      <p:pic>
        <p:nvPicPr>
          <p:cNvPr id="1026" name="Picture 2" descr="Sir Edward Coley Burne-Jones, Bt, ‘King Cophetua and the Beggar Maid’ 1884"/>
          <p:cNvPicPr>
            <a:picLocks noChangeAspect="1" noChangeArrowheads="1"/>
          </p:cNvPicPr>
          <p:nvPr/>
        </p:nvPicPr>
        <p:blipFill>
          <a:blip r:embed="rId2" cstate="print"/>
          <a:srcRect/>
          <a:stretch>
            <a:fillRect/>
          </a:stretch>
        </p:blipFill>
        <p:spPr bwMode="auto">
          <a:xfrm>
            <a:off x="2771800" y="95328"/>
            <a:ext cx="3044364" cy="676267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a:stretch>
            <a:fillRect/>
          </a:stretch>
        </p:blipFill>
        <p:spPr bwMode="auto">
          <a:xfrm>
            <a:off x="323528" y="692696"/>
            <a:ext cx="3514725" cy="5657850"/>
          </a:xfrm>
          <a:prstGeom prst="rect">
            <a:avLst/>
          </a:prstGeom>
          <a:noFill/>
          <a:ln w="9525">
            <a:noFill/>
            <a:miter lim="800000"/>
            <a:headEnd/>
            <a:tailEnd/>
          </a:ln>
          <a:effectLst/>
        </p:spPr>
      </p:pic>
      <p:pic>
        <p:nvPicPr>
          <p:cNvPr id="20485" name="Picture 5"/>
          <p:cNvPicPr>
            <a:picLocks noChangeAspect="1" noChangeArrowheads="1"/>
          </p:cNvPicPr>
          <p:nvPr/>
        </p:nvPicPr>
        <p:blipFill>
          <a:blip r:embed="rId3" cstate="print"/>
          <a:srcRect/>
          <a:stretch>
            <a:fillRect/>
          </a:stretch>
        </p:blipFill>
        <p:spPr bwMode="auto">
          <a:xfrm>
            <a:off x="4716016" y="1"/>
            <a:ext cx="3600400" cy="69201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8104" y="1052736"/>
            <a:ext cx="3419872" cy="2304256"/>
          </a:xfrm>
        </p:spPr>
        <p:txBody>
          <a:bodyPr>
            <a:normAutofit fontScale="90000"/>
          </a:bodyPr>
          <a:lstStyle/>
          <a:p>
            <a:r>
              <a:rPr lang="en-GB" sz="1600" dirty="0" smtClean="0"/>
              <a:t>Charles </a:t>
            </a:r>
            <a:r>
              <a:rPr lang="en-GB" sz="1600" dirty="0" err="1" smtClean="0"/>
              <a:t>Rennie</a:t>
            </a:r>
            <a:r>
              <a:rPr lang="en-GB" sz="1600" dirty="0" smtClean="0"/>
              <a:t> Mackintosh, </a:t>
            </a:r>
            <a:r>
              <a:rPr lang="en-GB" sz="1600" b="1" dirty="0"/>
              <a:t>Chair, for 'The Rose Boudoir', International Exhibition of Modern Decorative Art, Turin 1902</a:t>
            </a:r>
            <a:r>
              <a:rPr lang="en-GB" sz="1600" dirty="0"/>
              <a:t/>
            </a:r>
            <a:br>
              <a:rPr lang="en-GB" sz="1600" dirty="0"/>
            </a:br>
            <a:r>
              <a:rPr lang="en-GB" sz="1600" dirty="0" err="1"/>
              <a:t>Hunterian</a:t>
            </a:r>
            <a:r>
              <a:rPr lang="en-GB" sz="1600" dirty="0"/>
              <a:t> Art Gallery Mackintosh collections, catalogue number GLAHA 41213</a:t>
            </a:r>
            <a:r>
              <a:rPr lang="en-GB" dirty="0"/>
              <a:t/>
            </a:r>
            <a:br>
              <a:rPr lang="en-GB" dirty="0"/>
            </a:br>
            <a:endParaRPr lang="en-GB" dirty="0"/>
          </a:p>
        </p:txBody>
      </p:sp>
      <p:pic>
        <p:nvPicPr>
          <p:cNvPr id="17410" name="Picture 2" descr="http://www.huntsearch.gla.ac.uk/artimages/41213.jpg"/>
          <p:cNvPicPr>
            <a:picLocks noChangeAspect="1" noChangeArrowheads="1"/>
          </p:cNvPicPr>
          <p:nvPr/>
        </p:nvPicPr>
        <p:blipFill>
          <a:blip r:embed="rId2" cstate="print"/>
          <a:srcRect/>
          <a:stretch>
            <a:fillRect/>
          </a:stretch>
        </p:blipFill>
        <p:spPr bwMode="auto">
          <a:xfrm>
            <a:off x="395536" y="188640"/>
            <a:ext cx="4968552" cy="6424852"/>
          </a:xfrm>
          <a:prstGeom prst="rect">
            <a:avLst/>
          </a:prstGeom>
          <a:noFill/>
        </p:spPr>
      </p:pic>
      <p:pic>
        <p:nvPicPr>
          <p:cNvPr id="17412" name="Picture 4" descr="http://greatdesigners.files.wordpress.com/2008/11/charles_rennie.jpg"/>
          <p:cNvPicPr>
            <a:picLocks noChangeAspect="1" noChangeArrowheads="1"/>
          </p:cNvPicPr>
          <p:nvPr/>
        </p:nvPicPr>
        <p:blipFill>
          <a:blip r:embed="rId3" cstate="print"/>
          <a:srcRect/>
          <a:stretch>
            <a:fillRect/>
          </a:stretch>
        </p:blipFill>
        <p:spPr bwMode="auto">
          <a:xfrm>
            <a:off x="6012160" y="3140968"/>
            <a:ext cx="2447925" cy="314325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4048" y="692696"/>
            <a:ext cx="3765104" cy="5472608"/>
          </a:xfrm>
        </p:spPr>
        <p:txBody>
          <a:bodyPr>
            <a:noAutofit/>
          </a:bodyPr>
          <a:lstStyle/>
          <a:p>
            <a:pPr algn="l"/>
            <a:r>
              <a:rPr lang="en-US" sz="1600" dirty="0"/>
              <a:t>'The rooms were like dreams...verticals everywhere...there was hardly anything in [them] except...two straight chairs, with backs as tall as a man, stood on a white carpet looking at each other over a slender table, silently like </a:t>
            </a:r>
            <a:r>
              <a:rPr lang="en-US" sz="1600" dirty="0" smtClean="0"/>
              <a:t>ghosts’</a:t>
            </a:r>
            <a:br>
              <a:rPr lang="en-US" sz="1600" dirty="0" smtClean="0"/>
            </a:br>
            <a:r>
              <a:rPr lang="en-US" sz="1600" dirty="0"/>
              <a:t/>
            </a:r>
            <a:br>
              <a:rPr lang="en-US" sz="1600" dirty="0"/>
            </a:br>
            <a:r>
              <a:rPr lang="en-US" sz="1600" dirty="0"/>
              <a:t>'the position of the </a:t>
            </a:r>
            <a:r>
              <a:rPr lang="en-US" sz="1600" dirty="0" err="1"/>
              <a:t>moulding</a:t>
            </a:r>
            <a:r>
              <a:rPr lang="en-US" sz="1600" dirty="0"/>
              <a:t>, floating behind the sitter's head, helps us to understand why some of Mackintosh's chairs have been seen as ghosts or creatures, staring at us ...It is not exactly that these chairs are like people; but they are in a state of preparedness, waiting for people to sit in them. Until then, they are like ghosts.' </a:t>
            </a:r>
            <a:r>
              <a:rPr lang="en-GB" sz="1400" dirty="0"/>
              <a:t/>
            </a:r>
            <a:br>
              <a:rPr lang="en-GB" sz="1400" dirty="0"/>
            </a:br>
            <a:r>
              <a:rPr lang="en-US" sz="1400" dirty="0" smtClean="0"/>
              <a:t> </a:t>
            </a:r>
            <a:r>
              <a:rPr lang="en-GB" sz="1400" dirty="0"/>
              <a:t/>
            </a:r>
            <a:br>
              <a:rPr lang="en-GB" sz="1400" dirty="0"/>
            </a:br>
            <a:r>
              <a:rPr lang="en-US" sz="1400" dirty="0"/>
              <a:t>	</a:t>
            </a:r>
            <a:r>
              <a:rPr lang="en-GB" sz="1400" dirty="0"/>
              <a:t/>
            </a:r>
            <a:br>
              <a:rPr lang="en-GB" sz="1400" dirty="0"/>
            </a:br>
            <a:endParaRPr lang="en-GB" sz="1400" dirty="0"/>
          </a:p>
        </p:txBody>
      </p:sp>
      <p:pic>
        <p:nvPicPr>
          <p:cNvPr id="21511" name="Picture 7"/>
          <p:cNvPicPr>
            <a:picLocks noChangeAspect="1" noChangeArrowheads="1"/>
          </p:cNvPicPr>
          <p:nvPr/>
        </p:nvPicPr>
        <p:blipFill>
          <a:blip r:embed="rId2" cstate="print"/>
          <a:srcRect/>
          <a:stretch>
            <a:fillRect/>
          </a:stretch>
        </p:blipFill>
        <p:spPr bwMode="auto">
          <a:xfrm>
            <a:off x="467544" y="404664"/>
            <a:ext cx="3812009" cy="5701083"/>
          </a:xfrm>
          <a:prstGeom prst="rect">
            <a:avLst/>
          </a:prstGeom>
          <a:solidFill>
            <a:srgbClr val="FFFFFF"/>
          </a:solid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www.proprofs.com/flashcards/upload/q2232528.jpg"/>
          <p:cNvPicPr>
            <a:picLocks noChangeAspect="1" noChangeArrowheads="1"/>
          </p:cNvPicPr>
          <p:nvPr/>
        </p:nvPicPr>
        <p:blipFill>
          <a:blip r:embed="rId2" cstate="print"/>
          <a:srcRect/>
          <a:stretch>
            <a:fillRect/>
          </a:stretch>
        </p:blipFill>
        <p:spPr bwMode="auto">
          <a:xfrm>
            <a:off x="323528" y="1484784"/>
            <a:ext cx="3960440" cy="3960440"/>
          </a:xfrm>
          <a:prstGeom prst="rect">
            <a:avLst/>
          </a:prstGeom>
          <a:noFill/>
        </p:spPr>
      </p:pic>
      <p:pic>
        <p:nvPicPr>
          <p:cNvPr id="25604" name="Picture 4" descr="http://static1.bonluxat.com/cmsense/data/uploads/orig/Charles_Rennie_Mackintosh_Hillhouse_Chair_rfd.jpg"/>
          <p:cNvPicPr>
            <a:picLocks noChangeAspect="1" noChangeArrowheads="1"/>
          </p:cNvPicPr>
          <p:nvPr/>
        </p:nvPicPr>
        <p:blipFill>
          <a:blip r:embed="rId3" cstate="print"/>
          <a:srcRect/>
          <a:stretch>
            <a:fillRect/>
          </a:stretch>
        </p:blipFill>
        <p:spPr bwMode="auto">
          <a:xfrm>
            <a:off x="4427984" y="1124744"/>
            <a:ext cx="4464496" cy="446449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www.harpreetkhara.com/wp-content/uploads/The-White-Rose-and-the-Red-Rose-by-Margaret-Macdonald-Mackintosh.jpg"/>
          <p:cNvPicPr>
            <a:picLocks noChangeAspect="1" noChangeArrowheads="1"/>
          </p:cNvPicPr>
          <p:nvPr/>
        </p:nvPicPr>
        <p:blipFill>
          <a:blip r:embed="rId2" cstate="print"/>
          <a:srcRect/>
          <a:stretch>
            <a:fillRect/>
          </a:stretch>
        </p:blipFill>
        <p:spPr bwMode="auto">
          <a:xfrm>
            <a:off x="755576" y="1916832"/>
            <a:ext cx="7320875" cy="4104456"/>
          </a:xfrm>
          <a:prstGeom prst="rect">
            <a:avLst/>
          </a:prstGeom>
          <a:noFill/>
        </p:spPr>
      </p:pic>
      <p:sp>
        <p:nvSpPr>
          <p:cNvPr id="3" name="Title 1"/>
          <p:cNvSpPr txBox="1">
            <a:spLocks/>
          </p:cNvSpPr>
          <p:nvPr/>
        </p:nvSpPr>
        <p:spPr>
          <a:xfrm>
            <a:off x="395536" y="332656"/>
            <a:ext cx="8229600" cy="11430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1600" b="0" i="1" u="none" strike="noStrike" kern="1200" cap="none" spc="0" normalizeH="0" baseline="0" noProof="0" dirty="0" smtClean="0">
                <a:ln>
                  <a:noFill/>
                </a:ln>
                <a:solidFill>
                  <a:schemeClr val="tx1"/>
                </a:solidFill>
                <a:effectLst/>
                <a:uLnTx/>
                <a:uFillTx/>
                <a:latin typeface="+mj-lt"/>
                <a:ea typeface="+mj-ea"/>
                <a:cs typeface="+mj-cs"/>
              </a:rPr>
              <a:t>The White Rose and the Red Rose, by Margaret Macdonald Mackintosh – </a:t>
            </a:r>
            <a:r>
              <a:rPr kumimoji="0" lang="en-GB" sz="1600" b="0" u="none" strike="noStrike" kern="1200" cap="none" spc="0" normalizeH="0" baseline="0" noProof="0" dirty="0" smtClean="0">
                <a:ln>
                  <a:noFill/>
                </a:ln>
                <a:solidFill>
                  <a:schemeClr val="tx1"/>
                </a:solidFill>
                <a:effectLst/>
                <a:uLnTx/>
                <a:uFillTx/>
                <a:latin typeface="+mj-lt"/>
                <a:ea typeface="+mj-ea"/>
                <a:cs typeface="+mj-cs"/>
              </a:rPr>
              <a:t>Detail</a:t>
            </a:r>
            <a:r>
              <a:rPr kumimoji="0" lang="en-GB" sz="1600" b="0" i="1" u="none" strike="noStrike" kern="1200" cap="none" spc="0" normalizeH="0" baseline="0" noProof="0" dirty="0" smtClean="0">
                <a:ln>
                  <a:noFill/>
                </a:ln>
                <a:solidFill>
                  <a:schemeClr val="tx1"/>
                </a:solidFill>
                <a:effectLst/>
                <a:uLnTx/>
                <a:uFillTx/>
                <a:latin typeface="+mj-lt"/>
                <a:ea typeface="+mj-ea"/>
                <a:cs typeface="+mj-cs"/>
              </a:rPr>
              <a:t>(1902)</a:t>
            </a:r>
          </a:p>
          <a:p>
            <a:pPr marL="0" marR="0" lvl="0" indent="0" defTabSz="914400" rtl="0" eaLnBrk="1" fontAlgn="auto" latinLnBrk="0" hangingPunct="1">
              <a:lnSpc>
                <a:spcPct val="100000"/>
              </a:lnSpc>
              <a:spcBef>
                <a:spcPct val="0"/>
              </a:spcBef>
              <a:spcAft>
                <a:spcPts val="0"/>
              </a:spcAft>
              <a:buClrTx/>
              <a:buSzTx/>
              <a:buFontTx/>
              <a:buNone/>
              <a:tabLst/>
              <a:defRPr/>
            </a:pPr>
            <a:endParaRPr lang="en-GB" sz="1600" i="1" dirty="0">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r>
              <a:rPr kumimoji="0" lang="en-GB" sz="1600" b="1" u="none" strike="noStrike" kern="1200" cap="none" spc="0" normalizeH="0" baseline="0" noProof="0" dirty="0" smtClean="0">
                <a:ln>
                  <a:noFill/>
                </a:ln>
                <a:solidFill>
                  <a:schemeClr val="tx1"/>
                </a:solidFill>
                <a:effectLst/>
                <a:uLnTx/>
                <a:uFillTx/>
                <a:latin typeface="+mj-lt"/>
                <a:ea typeface="+mj-ea"/>
                <a:cs typeface="+mj-cs"/>
              </a:rPr>
              <a:t>Note: </a:t>
            </a:r>
            <a:r>
              <a:rPr kumimoji="0" lang="en-GB" sz="1600" b="1" u="none" strike="noStrike" kern="1200" cap="none" spc="0" normalizeH="0" baseline="0" noProof="0" dirty="0" err="1" smtClean="0">
                <a:ln>
                  <a:noFill/>
                </a:ln>
                <a:solidFill>
                  <a:schemeClr val="tx1"/>
                </a:solidFill>
                <a:effectLst/>
                <a:uLnTx/>
                <a:uFillTx/>
                <a:latin typeface="+mj-lt"/>
                <a:ea typeface="+mj-ea"/>
                <a:cs typeface="+mj-cs"/>
              </a:rPr>
              <a:t>Muthesius</a:t>
            </a:r>
            <a:r>
              <a:rPr kumimoji="0" lang="en-GB" sz="1600" b="1" u="none" strike="noStrike" kern="1200" cap="none" spc="0" normalizeH="0" noProof="0" dirty="0" smtClean="0">
                <a:ln>
                  <a:noFill/>
                </a:ln>
                <a:solidFill>
                  <a:schemeClr val="tx1"/>
                </a:solidFill>
                <a:effectLst/>
                <a:uLnTx/>
                <a:uFillTx/>
                <a:latin typeface="+mj-lt"/>
                <a:ea typeface="+mj-ea"/>
                <a:cs typeface="+mj-cs"/>
              </a:rPr>
              <a:t> </a:t>
            </a:r>
            <a:r>
              <a:rPr lang="en-GB" sz="1600" b="1" noProof="0" dirty="0" smtClean="0">
                <a:latin typeface="+mj-lt"/>
                <a:ea typeface="+mj-ea"/>
                <a:cs typeface="+mj-cs"/>
              </a:rPr>
              <a:t>cites </a:t>
            </a:r>
            <a:r>
              <a:rPr kumimoji="0" lang="en-GB" sz="1600" b="1" u="none" strike="noStrike" kern="1200" cap="none" spc="0" normalizeH="0" noProof="0" dirty="0" smtClean="0">
                <a:ln>
                  <a:noFill/>
                </a:ln>
                <a:solidFill>
                  <a:schemeClr val="tx1"/>
                </a:solidFill>
                <a:effectLst/>
                <a:uLnTx/>
                <a:uFillTx/>
                <a:latin typeface="+mj-lt"/>
                <a:ea typeface="+mj-ea"/>
                <a:cs typeface="+mj-cs"/>
              </a:rPr>
              <a:t>C.R. Mackintosh as the clear leader of the Glasgow movement, which Mackintosh himself disputes, giving credit for artistic genius to his wife Margaret MacDonald Mackintosh</a:t>
            </a:r>
            <a:r>
              <a:rPr kumimoji="0" lang="en-GB" sz="1600" b="0" i="0" u="none" strike="noStrike" kern="1200" cap="none" spc="0" normalizeH="0" baseline="0" noProof="0" dirty="0" smtClean="0">
                <a:ln>
                  <a:noFill/>
                </a:ln>
                <a:solidFill>
                  <a:schemeClr val="tx1"/>
                </a:solidFill>
                <a:effectLst/>
                <a:uLnTx/>
                <a:uFillTx/>
                <a:latin typeface="+mj-lt"/>
                <a:ea typeface="+mj-ea"/>
                <a:cs typeface="+mj-cs"/>
              </a:rPr>
              <a:t/>
            </a:r>
            <a:br>
              <a:rPr kumimoji="0" lang="en-GB" sz="1600" b="0" i="0" u="none" strike="noStrike" kern="1200" cap="none" spc="0" normalizeH="0" baseline="0" noProof="0" dirty="0" smtClean="0">
                <a:ln>
                  <a:noFill/>
                </a:ln>
                <a:solidFill>
                  <a:schemeClr val="tx1"/>
                </a:solidFill>
                <a:effectLst/>
                <a:uLnTx/>
                <a:uFillTx/>
                <a:latin typeface="+mj-lt"/>
                <a:ea typeface="+mj-ea"/>
                <a:cs typeface="+mj-cs"/>
              </a:rPr>
            </a:br>
            <a:endParaRPr kumimoji="0" lang="en-GB" sz="16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11188" y="5013325"/>
            <a:ext cx="4537075" cy="647700"/>
          </a:xfrm>
        </p:spPr>
        <p:txBody>
          <a:bodyPr/>
          <a:lstStyle/>
          <a:p>
            <a:r>
              <a:rPr lang="en-GB" sz="1400" smtClean="0">
                <a:latin typeface="Arial" pitchFamily="34" charset="0"/>
                <a:cs typeface="Arial" pitchFamily="34" charset="0"/>
              </a:rPr>
              <a:t>Fernand Khnopff, </a:t>
            </a:r>
            <a:r>
              <a:rPr lang="en-GB" sz="1400" i="1" smtClean="0">
                <a:latin typeface="Arial" pitchFamily="34" charset="0"/>
                <a:cs typeface="Arial" pitchFamily="34" charset="0"/>
              </a:rPr>
              <a:t>I lock the door upon myself</a:t>
            </a:r>
            <a:r>
              <a:rPr lang="en-GB" sz="1400" smtClean="0">
                <a:latin typeface="Arial" pitchFamily="34" charset="0"/>
                <a:cs typeface="Arial" pitchFamily="34" charset="0"/>
              </a:rPr>
              <a:t>,  1891</a:t>
            </a:r>
          </a:p>
        </p:txBody>
      </p:sp>
      <p:pic>
        <p:nvPicPr>
          <p:cNvPr id="18435" name="Picture 2" descr="http://www.artmagick.com/images/content/khnopff/hi/khnopff3.jpg"/>
          <p:cNvPicPr>
            <a:picLocks noChangeAspect="1" noChangeArrowheads="1"/>
          </p:cNvPicPr>
          <p:nvPr/>
        </p:nvPicPr>
        <p:blipFill>
          <a:blip r:embed="rId2" cstate="print"/>
          <a:srcRect/>
          <a:stretch>
            <a:fillRect/>
          </a:stretch>
        </p:blipFill>
        <p:spPr bwMode="auto">
          <a:xfrm>
            <a:off x="395288" y="1773238"/>
            <a:ext cx="5373687" cy="2735262"/>
          </a:xfrm>
          <a:prstGeom prst="rect">
            <a:avLst/>
          </a:prstGeom>
          <a:noFill/>
          <a:ln w="9525">
            <a:noFill/>
            <a:miter lim="800000"/>
            <a:headEnd/>
            <a:tailEnd/>
          </a:ln>
        </p:spPr>
      </p:pic>
      <p:pic>
        <p:nvPicPr>
          <p:cNvPr id="18436" name="Picture 4" descr="http://farm4.staticflickr.com/3589/3349625021_3b5c6ea102.jpg"/>
          <p:cNvPicPr>
            <a:picLocks noChangeAspect="1" noChangeArrowheads="1"/>
          </p:cNvPicPr>
          <p:nvPr/>
        </p:nvPicPr>
        <p:blipFill>
          <a:blip r:embed="rId3" cstate="print"/>
          <a:srcRect/>
          <a:stretch>
            <a:fillRect/>
          </a:stretch>
        </p:blipFill>
        <p:spPr bwMode="auto">
          <a:xfrm>
            <a:off x="5867400" y="620713"/>
            <a:ext cx="2881313" cy="3956050"/>
          </a:xfrm>
          <a:prstGeom prst="rect">
            <a:avLst/>
          </a:prstGeom>
          <a:noFill/>
          <a:ln w="9525">
            <a:noFill/>
            <a:miter lim="800000"/>
            <a:headEnd/>
            <a:tailEnd/>
          </a:ln>
        </p:spPr>
      </p:pic>
      <p:sp>
        <p:nvSpPr>
          <p:cNvPr id="18437" name="TextBox 4"/>
          <p:cNvSpPr txBox="1">
            <a:spLocks noChangeArrowheads="1"/>
          </p:cNvSpPr>
          <p:nvPr/>
        </p:nvSpPr>
        <p:spPr bwMode="auto">
          <a:xfrm>
            <a:off x="6011863" y="5013325"/>
            <a:ext cx="2663825" cy="522288"/>
          </a:xfrm>
          <a:prstGeom prst="rect">
            <a:avLst/>
          </a:prstGeom>
          <a:noFill/>
          <a:ln w="9525">
            <a:noFill/>
            <a:miter lim="800000"/>
            <a:headEnd/>
            <a:tailEnd/>
          </a:ln>
        </p:spPr>
        <p:txBody>
          <a:bodyPr>
            <a:spAutoFit/>
          </a:bodyPr>
          <a:lstStyle/>
          <a:p>
            <a:r>
              <a:rPr lang="en-GB" sz="1400"/>
              <a:t>Jean Delville, </a:t>
            </a:r>
            <a:r>
              <a:rPr lang="en-GB" sz="1400" i="1"/>
              <a:t>Portrait of Mrs Stuart Merrill</a:t>
            </a:r>
            <a:r>
              <a:rPr lang="en-GB" sz="1400"/>
              <a:t>, 1892</a:t>
            </a:r>
          </a:p>
        </p:txBody>
      </p:sp>
      <p:sp>
        <p:nvSpPr>
          <p:cNvPr id="2" name="TextBox 1"/>
          <p:cNvSpPr txBox="1"/>
          <p:nvPr/>
        </p:nvSpPr>
        <p:spPr>
          <a:xfrm>
            <a:off x="755576" y="386784"/>
            <a:ext cx="4536504" cy="923330"/>
          </a:xfrm>
          <a:prstGeom prst="rect">
            <a:avLst/>
          </a:prstGeom>
          <a:noFill/>
        </p:spPr>
        <p:txBody>
          <a:bodyPr wrap="square" rtlCol="0">
            <a:spAutoFit/>
          </a:bodyPr>
          <a:lstStyle/>
          <a:p>
            <a:r>
              <a:rPr lang="en-GB" dirty="0" smtClean="0"/>
              <a:t>These two slides show some other well-known European Symbolist artworks (note the variety in artistic subject and form)</a:t>
            </a: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080" y="1700808"/>
            <a:ext cx="3610744" cy="1143000"/>
          </a:xfrm>
        </p:spPr>
        <p:txBody>
          <a:bodyPr>
            <a:normAutofit/>
          </a:bodyPr>
          <a:lstStyle/>
          <a:p>
            <a:r>
              <a:rPr lang="en-GB" sz="1400" dirty="0" err="1" smtClean="0"/>
              <a:t>Edvard</a:t>
            </a:r>
            <a:r>
              <a:rPr lang="en-GB" sz="1400" dirty="0" smtClean="0"/>
              <a:t> Munch, </a:t>
            </a:r>
            <a:r>
              <a:rPr lang="en-GB" sz="1400" i="1" dirty="0" smtClean="0"/>
              <a:t>The Scream</a:t>
            </a:r>
            <a:r>
              <a:rPr lang="en-GB" sz="1400" dirty="0" smtClean="0"/>
              <a:t>, 1893, </a:t>
            </a:r>
            <a:r>
              <a:rPr lang="en-GB" sz="1400" dirty="0" smtClean="0">
                <a:hlinkClick r:id="rId2" action="ppaction://hlinkfile"/>
              </a:rPr>
              <a:t>Munch Museum</a:t>
            </a:r>
            <a:r>
              <a:rPr lang="en-GB" sz="1400" dirty="0" smtClean="0"/>
              <a:t>, </a:t>
            </a:r>
            <a:r>
              <a:rPr lang="en-GB" sz="1400" dirty="0" smtClean="0">
                <a:hlinkClick r:id="rId3" action="ppaction://hlinkfile"/>
              </a:rPr>
              <a:t>National Gallery, Oslo</a:t>
            </a:r>
            <a:endParaRPr lang="en-GB" sz="1400" dirty="0"/>
          </a:p>
        </p:txBody>
      </p:sp>
      <p:pic>
        <p:nvPicPr>
          <p:cNvPr id="4" name="Content Placeholder 3" descr="The Scream"/>
          <p:cNvPicPr>
            <a:picLocks noGrp="1"/>
          </p:cNvPicPr>
          <p:nvPr>
            <p:ph idx="1"/>
          </p:nvPr>
        </p:nvPicPr>
        <p:blipFill>
          <a:blip r:embed="rId4" cstate="print"/>
          <a:srcRect/>
          <a:stretch>
            <a:fillRect/>
          </a:stretch>
        </p:blipFill>
        <p:spPr bwMode="auto">
          <a:xfrm>
            <a:off x="323528" y="404664"/>
            <a:ext cx="4896544" cy="59766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302</Words>
  <Application>Microsoft Office PowerPoint</Application>
  <PresentationFormat>On-screen Show (4:3)</PresentationFormat>
  <Paragraphs>29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Victorian Mysticism and Symbolist Art</vt:lpstr>
      <vt:lpstr>Symbolist Art</vt:lpstr>
      <vt:lpstr>Symbolist Art</vt:lpstr>
      <vt:lpstr>Dante Gabriel Rossetti, Beata Beatrix, c.1864-70, Tate Britain</vt:lpstr>
      <vt:lpstr>Lady Lillith, 1866-8, altered 1872-3, Delaware Art Museum, Wilmington, DE</vt:lpstr>
      <vt:lpstr>PowerPoint Presentation</vt:lpstr>
      <vt:lpstr>PowerPoint Presentation</vt:lpstr>
      <vt:lpstr>Arthur Heygate Mackmurdo (1851–1942), for the Century Guild, Chair, ca. 1882, mahogany, leather, painted decoration. The Huntington Library, Art Collections, and Botanical Gardens and the Los Angeles County Museum of Art.</vt:lpstr>
      <vt:lpstr>Burne-Jones, King Cophetua and the Beggar Maid, 1884, Tate Britain </vt:lpstr>
      <vt:lpstr>PowerPoint Presentation</vt:lpstr>
      <vt:lpstr>Charles Rennie Mackintosh, Chair, for 'The Rose Boudoir', International Exhibition of Modern Decorative Art, Turin 1902 Hunterian Art Gallery Mackintosh collections, catalogue number GLAHA 41213 </vt:lpstr>
      <vt:lpstr>'The rooms were like dreams...verticals everywhere...there was hardly anything in [them] except...two straight chairs, with backs as tall as a man, stood on a white carpet looking at each other over a slender table, silently like ghosts’  'the position of the moulding, floating behind the sitter's head, helps us to understand why some of Mackintosh's chairs have been seen as ghosts or creatures, staring at us ...It is not exactly that these chairs are like people; but they are in a state of preparedness, waiting for people to sit in them. Until then, they are like ghosts.'      </vt:lpstr>
      <vt:lpstr>PowerPoint Presentation</vt:lpstr>
      <vt:lpstr>PowerPoint Presentation</vt:lpstr>
      <vt:lpstr>Fernand Khnopff, I lock the door upon myself,  1891</vt:lpstr>
      <vt:lpstr>Edvard Munch, The Scream, 1893, Munch Museum, National Gallery, Oslo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Victorian Mysticism and Symbolist Art</dc:title>
  <dc:creator>ralgae</dc:creator>
  <cp:lastModifiedBy>Administrator</cp:lastModifiedBy>
  <cp:revision>20</cp:revision>
  <dcterms:created xsi:type="dcterms:W3CDTF">2012-10-23T10:39:37Z</dcterms:created>
  <dcterms:modified xsi:type="dcterms:W3CDTF">2012-11-02T15:24:26Z</dcterms:modified>
</cp:coreProperties>
</file>