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81"/>
  </p:notesMasterIdLst>
  <p:sldIdLst>
    <p:sldId id="288" r:id="rId5"/>
    <p:sldId id="256" r:id="rId6"/>
    <p:sldId id="291" r:id="rId7"/>
    <p:sldId id="293" r:id="rId8"/>
    <p:sldId id="294" r:id="rId9"/>
    <p:sldId id="325" r:id="rId10"/>
    <p:sldId id="319" r:id="rId11"/>
    <p:sldId id="322" r:id="rId12"/>
    <p:sldId id="320" r:id="rId13"/>
    <p:sldId id="297" r:id="rId14"/>
    <p:sldId id="299" r:id="rId15"/>
    <p:sldId id="301" r:id="rId16"/>
    <p:sldId id="302" r:id="rId17"/>
    <p:sldId id="284" r:id="rId18"/>
    <p:sldId id="344" r:id="rId19"/>
    <p:sldId id="345" r:id="rId20"/>
    <p:sldId id="287" r:id="rId21"/>
    <p:sldId id="290" r:id="rId22"/>
    <p:sldId id="273" r:id="rId23"/>
    <p:sldId id="347" r:id="rId24"/>
    <p:sldId id="282" r:id="rId25"/>
    <p:sldId id="311" r:id="rId26"/>
    <p:sldId id="332" r:id="rId27"/>
    <p:sldId id="268" r:id="rId28"/>
    <p:sldId id="296" r:id="rId29"/>
    <p:sldId id="341" r:id="rId30"/>
    <p:sldId id="342" r:id="rId31"/>
    <p:sldId id="317" r:id="rId32"/>
    <p:sldId id="309" r:id="rId33"/>
    <p:sldId id="310" r:id="rId34"/>
    <p:sldId id="303" r:id="rId35"/>
    <p:sldId id="318" r:id="rId36"/>
    <p:sldId id="305" r:id="rId37"/>
    <p:sldId id="306" r:id="rId38"/>
    <p:sldId id="269" r:id="rId39"/>
    <p:sldId id="313" r:id="rId40"/>
    <p:sldId id="307" r:id="rId41"/>
    <p:sldId id="323" r:id="rId42"/>
    <p:sldId id="270" r:id="rId43"/>
    <p:sldId id="271" r:id="rId44"/>
    <p:sldId id="334" r:id="rId45"/>
    <p:sldId id="272" r:id="rId46"/>
    <p:sldId id="330" r:id="rId47"/>
    <p:sldId id="336" r:id="rId48"/>
    <p:sldId id="278" r:id="rId49"/>
    <p:sldId id="337" r:id="rId50"/>
    <p:sldId id="279" r:id="rId51"/>
    <p:sldId id="315" r:id="rId52"/>
    <p:sldId id="316" r:id="rId53"/>
    <p:sldId id="280" r:id="rId54"/>
    <p:sldId id="335" r:id="rId55"/>
    <p:sldId id="346" r:id="rId56"/>
    <p:sldId id="281" r:id="rId57"/>
    <p:sldId id="348" r:id="rId58"/>
    <p:sldId id="329" r:id="rId59"/>
    <p:sldId id="339" r:id="rId60"/>
    <p:sldId id="258" r:id="rId61"/>
    <p:sldId id="262" r:id="rId62"/>
    <p:sldId id="328" r:id="rId63"/>
    <p:sldId id="263" r:id="rId64"/>
    <p:sldId id="265" r:id="rId65"/>
    <p:sldId id="264" r:id="rId66"/>
    <p:sldId id="314" r:id="rId67"/>
    <p:sldId id="259" r:id="rId68"/>
    <p:sldId id="267" r:id="rId69"/>
    <p:sldId id="331" r:id="rId70"/>
    <p:sldId id="266" r:id="rId71"/>
    <p:sldId id="276" r:id="rId72"/>
    <p:sldId id="338" r:id="rId73"/>
    <p:sldId id="260" r:id="rId74"/>
    <p:sldId id="274" r:id="rId75"/>
    <p:sldId id="343" r:id="rId76"/>
    <p:sldId id="333" r:id="rId77"/>
    <p:sldId id="275" r:id="rId78"/>
    <p:sldId id="340" r:id="rId79"/>
    <p:sldId id="349" r:id="rId8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ma Foottit" initials="EF" lastIdx="4" clrIdx="0">
    <p:extLst>
      <p:ext uri="{19B8F6BF-5375-455C-9EA6-DF929625EA0E}">
        <p15:presenceInfo xmlns:p15="http://schemas.microsoft.com/office/powerpoint/2012/main" userId="03a904593c72ec3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52A54"/>
    <a:srgbClr val="F7BD33"/>
    <a:srgbClr val="A40000"/>
    <a:srgbClr val="47026E"/>
    <a:srgbClr val="C1CD6A"/>
    <a:srgbClr val="E0AEAE"/>
    <a:srgbClr val="D1E5A5"/>
    <a:srgbClr val="C36361"/>
    <a:srgbClr val="C5C4C9"/>
    <a:srgbClr val="B262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71" autoAdjust="0"/>
    <p:restoredTop sz="94637" autoAdjust="0"/>
  </p:normalViewPr>
  <p:slideViewPr>
    <p:cSldViewPr snapToGrid="0">
      <p:cViewPr varScale="1">
        <p:scale>
          <a:sx n="113" d="100"/>
          <a:sy n="113" d="100"/>
        </p:scale>
        <p:origin x="208" y="32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9" d="100"/>
          <a:sy n="59" d="100"/>
        </p:scale>
        <p:origin x="2790"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viewProps" Target="view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61" Type="http://schemas.openxmlformats.org/officeDocument/2006/relationships/slide" Target="slides/slide57.xml"/><Relationship Id="rId8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7842EB-6808-4E5A-AE90-17FD85F06834}" type="datetimeFigureOut">
              <a:rPr lang="en-GB" smtClean="0"/>
              <a:t>07/06/2020</a:t>
            </a:fld>
            <a:endParaRPr lang="en-GB"/>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8EB213-4BBE-4D57-B26B-6E4B63617060}" type="slidenum">
              <a:rPr lang="en-GB" smtClean="0"/>
              <a:t>‹#›</a:t>
            </a:fld>
            <a:endParaRPr lang="en-GB"/>
          </a:p>
        </p:txBody>
      </p:sp>
    </p:spTree>
    <p:extLst>
      <p:ext uri="{BB962C8B-B14F-4D97-AF65-F5344CB8AC3E}">
        <p14:creationId xmlns:p14="http://schemas.microsoft.com/office/powerpoint/2010/main" val="4089769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3B976A-2805-48F4-B8A9-06564648D8EC}"/>
              </a:ext>
            </a:extLst>
          </p:cNvPr>
          <p:cNvSpPr>
            <a:spLocks noGrp="1"/>
          </p:cNvSpPr>
          <p:nvPr>
            <p:ph type="ctrTitle"/>
          </p:nvPr>
        </p:nvSpPr>
        <p:spPr>
          <a:xfrm>
            <a:off x="1524000" y="1122363"/>
            <a:ext cx="9144000" cy="2387600"/>
          </a:xfrm>
        </p:spPr>
        <p:txBody>
          <a:bodyPr anchor="b"/>
          <a:lstStyle>
            <a:lvl1pPr algn="ctr">
              <a:defRPr sz="6000">
                <a:latin typeface="Roboto Medium" panose="02000000000000000000" pitchFamily="2" charset="0"/>
                <a:ea typeface="Roboto Medium" panose="02000000000000000000" pitchFamily="2" charset="0"/>
              </a:defRPr>
            </a:lvl1pPr>
          </a:lstStyle>
          <a:p>
            <a:r>
              <a:rPr lang="cs-CZ"/>
              <a:t>Kliknutím lze upravit styl.</a:t>
            </a:r>
            <a:endParaRPr lang="en-GB"/>
          </a:p>
        </p:txBody>
      </p:sp>
      <p:sp>
        <p:nvSpPr>
          <p:cNvPr id="3" name="Podnadpis 2">
            <a:extLst>
              <a:ext uri="{FF2B5EF4-FFF2-40B4-BE49-F238E27FC236}">
                <a16:creationId xmlns:a16="http://schemas.microsoft.com/office/drawing/2014/main" id="{18261C04-EF87-4ACE-B806-70E902691181}"/>
              </a:ext>
            </a:extLst>
          </p:cNvPr>
          <p:cNvSpPr>
            <a:spLocks noGrp="1"/>
          </p:cNvSpPr>
          <p:nvPr>
            <p:ph type="subTitle" idx="1"/>
          </p:nvPr>
        </p:nvSpPr>
        <p:spPr>
          <a:xfrm>
            <a:off x="1524000" y="3602038"/>
            <a:ext cx="9144000" cy="1655762"/>
          </a:xfrm>
        </p:spPr>
        <p:txBody>
          <a:bodyPr/>
          <a:lstStyle>
            <a:lvl1pPr marL="0" indent="0" algn="ctr">
              <a:buNone/>
              <a:defRPr sz="2400" b="0" i="0">
                <a:latin typeface="Roboto Light" panose="02000000000000000000" pitchFamily="2" charset="0"/>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GB"/>
          </a:p>
        </p:txBody>
      </p:sp>
      <p:sp>
        <p:nvSpPr>
          <p:cNvPr id="4" name="Zástupný symbol pro datum 3">
            <a:extLst>
              <a:ext uri="{FF2B5EF4-FFF2-40B4-BE49-F238E27FC236}">
                <a16:creationId xmlns:a16="http://schemas.microsoft.com/office/drawing/2014/main" id="{6F24A404-1D09-4417-B14C-13D58D492851}"/>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5" name="Zástupný symbol pro zápatí 4">
            <a:extLst>
              <a:ext uri="{FF2B5EF4-FFF2-40B4-BE49-F238E27FC236}">
                <a16:creationId xmlns:a16="http://schemas.microsoft.com/office/drawing/2014/main" id="{9FC0418B-54B5-4CF2-A20F-6FAF5EEAB20E}"/>
              </a:ext>
            </a:extLst>
          </p:cNvPr>
          <p:cNvSpPr>
            <a:spLocks noGrp="1"/>
          </p:cNvSpPr>
          <p:nvPr>
            <p:ph type="ftr" sz="quarter" idx="11"/>
          </p:nvPr>
        </p:nvSpPr>
        <p:spPr/>
        <p:txBody>
          <a:bodyPr/>
          <a:lstStyle/>
          <a:p>
            <a:endParaRPr lang="en-GB"/>
          </a:p>
        </p:txBody>
      </p:sp>
      <p:sp>
        <p:nvSpPr>
          <p:cNvPr id="6" name="Zástupný symbol pro číslo snímku 5">
            <a:extLst>
              <a:ext uri="{FF2B5EF4-FFF2-40B4-BE49-F238E27FC236}">
                <a16:creationId xmlns:a16="http://schemas.microsoft.com/office/drawing/2014/main" id="{096C3EBE-1EB9-4FBD-983C-2BD38D7496CB}"/>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77432489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6BAEE36-0B90-4FC3-AF23-84F103F9759A}"/>
              </a:ext>
            </a:extLst>
          </p:cNvPr>
          <p:cNvSpPr>
            <a:spLocks noGrp="1"/>
          </p:cNvSpPr>
          <p:nvPr>
            <p:ph type="title"/>
          </p:nvPr>
        </p:nvSpPr>
        <p:spPr/>
        <p:txBody>
          <a:bodyPr/>
          <a:lstStyle/>
          <a:p>
            <a:r>
              <a:rPr lang="cs-CZ"/>
              <a:t>Kliknutím lze upravit styl.</a:t>
            </a:r>
            <a:endParaRPr lang="en-GB"/>
          </a:p>
        </p:txBody>
      </p:sp>
      <p:sp>
        <p:nvSpPr>
          <p:cNvPr id="3" name="Zástupný symbol pro svislý text 2">
            <a:extLst>
              <a:ext uri="{FF2B5EF4-FFF2-40B4-BE49-F238E27FC236}">
                <a16:creationId xmlns:a16="http://schemas.microsoft.com/office/drawing/2014/main" id="{D66E9542-1205-4C1B-A206-0214280BC757}"/>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4" name="Zástupný symbol pro datum 3">
            <a:extLst>
              <a:ext uri="{FF2B5EF4-FFF2-40B4-BE49-F238E27FC236}">
                <a16:creationId xmlns:a16="http://schemas.microsoft.com/office/drawing/2014/main" id="{3934DC0C-9540-4F51-933D-517EEBA93520}"/>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5" name="Zástupný symbol pro zápatí 4">
            <a:extLst>
              <a:ext uri="{FF2B5EF4-FFF2-40B4-BE49-F238E27FC236}">
                <a16:creationId xmlns:a16="http://schemas.microsoft.com/office/drawing/2014/main" id="{38E65DB7-1976-4556-B084-D71799386E65}"/>
              </a:ext>
            </a:extLst>
          </p:cNvPr>
          <p:cNvSpPr>
            <a:spLocks noGrp="1"/>
          </p:cNvSpPr>
          <p:nvPr>
            <p:ph type="ftr" sz="quarter" idx="11"/>
          </p:nvPr>
        </p:nvSpPr>
        <p:spPr/>
        <p:txBody>
          <a:bodyPr/>
          <a:lstStyle/>
          <a:p>
            <a:endParaRPr lang="en-GB"/>
          </a:p>
        </p:txBody>
      </p:sp>
      <p:sp>
        <p:nvSpPr>
          <p:cNvPr id="6" name="Zástupný symbol pro číslo snímku 5">
            <a:extLst>
              <a:ext uri="{FF2B5EF4-FFF2-40B4-BE49-F238E27FC236}">
                <a16:creationId xmlns:a16="http://schemas.microsoft.com/office/drawing/2014/main" id="{7EB917F5-0587-45CC-A74A-9FE81666D941}"/>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363852862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9075508C-DC8C-46C1-B1EC-7CAF144AD08C}"/>
              </a:ext>
            </a:extLst>
          </p:cNvPr>
          <p:cNvSpPr>
            <a:spLocks noGrp="1"/>
          </p:cNvSpPr>
          <p:nvPr>
            <p:ph type="title" orient="vert"/>
          </p:nvPr>
        </p:nvSpPr>
        <p:spPr>
          <a:xfrm>
            <a:off x="8724900" y="365125"/>
            <a:ext cx="2628900" cy="5811838"/>
          </a:xfrm>
        </p:spPr>
        <p:txBody>
          <a:bodyPr vert="eaVert"/>
          <a:lstStyle/>
          <a:p>
            <a:r>
              <a:rPr lang="cs-CZ"/>
              <a:t>Kliknutím lze upravit styl.</a:t>
            </a:r>
            <a:endParaRPr lang="en-GB"/>
          </a:p>
        </p:txBody>
      </p:sp>
      <p:sp>
        <p:nvSpPr>
          <p:cNvPr id="3" name="Zástupný symbol pro svislý text 2">
            <a:extLst>
              <a:ext uri="{FF2B5EF4-FFF2-40B4-BE49-F238E27FC236}">
                <a16:creationId xmlns:a16="http://schemas.microsoft.com/office/drawing/2014/main" id="{CF0B9C67-6B8F-4B3B-A55A-90D7F109E9C0}"/>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4" name="Zástupný symbol pro datum 3">
            <a:extLst>
              <a:ext uri="{FF2B5EF4-FFF2-40B4-BE49-F238E27FC236}">
                <a16:creationId xmlns:a16="http://schemas.microsoft.com/office/drawing/2014/main" id="{69554D3A-E297-42BF-A120-44B98C6D5607}"/>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5" name="Zástupný symbol pro zápatí 4">
            <a:extLst>
              <a:ext uri="{FF2B5EF4-FFF2-40B4-BE49-F238E27FC236}">
                <a16:creationId xmlns:a16="http://schemas.microsoft.com/office/drawing/2014/main" id="{896C2732-4EDF-4788-B9EC-E449443B087F}"/>
              </a:ext>
            </a:extLst>
          </p:cNvPr>
          <p:cNvSpPr>
            <a:spLocks noGrp="1"/>
          </p:cNvSpPr>
          <p:nvPr>
            <p:ph type="ftr" sz="quarter" idx="11"/>
          </p:nvPr>
        </p:nvSpPr>
        <p:spPr/>
        <p:txBody>
          <a:bodyPr/>
          <a:lstStyle/>
          <a:p>
            <a:endParaRPr lang="en-GB"/>
          </a:p>
        </p:txBody>
      </p:sp>
      <p:sp>
        <p:nvSpPr>
          <p:cNvPr id="6" name="Zástupný symbol pro číslo snímku 5">
            <a:extLst>
              <a:ext uri="{FF2B5EF4-FFF2-40B4-BE49-F238E27FC236}">
                <a16:creationId xmlns:a16="http://schemas.microsoft.com/office/drawing/2014/main" id="{04F16C18-77C7-4577-8707-A58389D33319}"/>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415328453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3A8C544-BDFB-4A97-B551-8C1F127753C5}"/>
              </a:ext>
            </a:extLst>
          </p:cNvPr>
          <p:cNvSpPr>
            <a:spLocks noGrp="1"/>
          </p:cNvSpPr>
          <p:nvPr>
            <p:ph type="title"/>
          </p:nvPr>
        </p:nvSpPr>
        <p:spPr/>
        <p:txBody>
          <a:bodyPr/>
          <a:lstStyle/>
          <a:p>
            <a:r>
              <a:rPr lang="cs-CZ"/>
              <a:t>Kliknutím lze upravit styl.</a:t>
            </a:r>
            <a:endParaRPr lang="en-GB"/>
          </a:p>
        </p:txBody>
      </p:sp>
      <p:sp>
        <p:nvSpPr>
          <p:cNvPr id="3" name="Zástupný obsah 2">
            <a:extLst>
              <a:ext uri="{FF2B5EF4-FFF2-40B4-BE49-F238E27FC236}">
                <a16:creationId xmlns:a16="http://schemas.microsoft.com/office/drawing/2014/main" id="{D6359619-E891-49BA-914B-CF0327958AC3}"/>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4" name="Zástupný symbol pro datum 3">
            <a:extLst>
              <a:ext uri="{FF2B5EF4-FFF2-40B4-BE49-F238E27FC236}">
                <a16:creationId xmlns:a16="http://schemas.microsoft.com/office/drawing/2014/main" id="{4330037E-F279-4420-97C4-C6E119E60755}"/>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5" name="Zástupný symbol pro zápatí 4">
            <a:extLst>
              <a:ext uri="{FF2B5EF4-FFF2-40B4-BE49-F238E27FC236}">
                <a16:creationId xmlns:a16="http://schemas.microsoft.com/office/drawing/2014/main" id="{42EF481B-2240-49AA-84B6-844E5AC3CC94}"/>
              </a:ext>
            </a:extLst>
          </p:cNvPr>
          <p:cNvSpPr>
            <a:spLocks noGrp="1"/>
          </p:cNvSpPr>
          <p:nvPr>
            <p:ph type="ftr" sz="quarter" idx="11"/>
          </p:nvPr>
        </p:nvSpPr>
        <p:spPr/>
        <p:txBody>
          <a:bodyPr/>
          <a:lstStyle/>
          <a:p>
            <a:endParaRPr lang="en-GB"/>
          </a:p>
        </p:txBody>
      </p:sp>
      <p:sp>
        <p:nvSpPr>
          <p:cNvPr id="6" name="Zástupný symbol pro číslo snímku 5">
            <a:extLst>
              <a:ext uri="{FF2B5EF4-FFF2-40B4-BE49-F238E27FC236}">
                <a16:creationId xmlns:a16="http://schemas.microsoft.com/office/drawing/2014/main" id="{9B85B528-D440-4DFA-BD6E-52DB69BA46C3}"/>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92306638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2204B44-5612-4B30-8024-77C14F7F66CC}"/>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endParaRPr lang="en-GB"/>
          </a:p>
        </p:txBody>
      </p:sp>
      <p:sp>
        <p:nvSpPr>
          <p:cNvPr id="3" name="Zástupný text 2">
            <a:extLst>
              <a:ext uri="{FF2B5EF4-FFF2-40B4-BE49-F238E27FC236}">
                <a16:creationId xmlns:a16="http://schemas.microsoft.com/office/drawing/2014/main" id="{4494441E-B903-4F5E-B01F-696893BFC9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AC746C72-7F85-46B2-BBF0-133626DE943E}"/>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5" name="Zástupný symbol pro zápatí 4">
            <a:extLst>
              <a:ext uri="{FF2B5EF4-FFF2-40B4-BE49-F238E27FC236}">
                <a16:creationId xmlns:a16="http://schemas.microsoft.com/office/drawing/2014/main" id="{53FE8ED4-2775-43DC-AE68-7656ECB769A9}"/>
              </a:ext>
            </a:extLst>
          </p:cNvPr>
          <p:cNvSpPr>
            <a:spLocks noGrp="1"/>
          </p:cNvSpPr>
          <p:nvPr>
            <p:ph type="ftr" sz="quarter" idx="11"/>
          </p:nvPr>
        </p:nvSpPr>
        <p:spPr/>
        <p:txBody>
          <a:bodyPr/>
          <a:lstStyle/>
          <a:p>
            <a:endParaRPr lang="en-GB"/>
          </a:p>
        </p:txBody>
      </p:sp>
      <p:sp>
        <p:nvSpPr>
          <p:cNvPr id="6" name="Zástupný symbol pro číslo snímku 5">
            <a:extLst>
              <a:ext uri="{FF2B5EF4-FFF2-40B4-BE49-F238E27FC236}">
                <a16:creationId xmlns:a16="http://schemas.microsoft.com/office/drawing/2014/main" id="{2F3D42A4-5538-4969-9366-4EDE684BFC2D}"/>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42442887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C3F0887-7169-4522-996B-BF6C9954F88E}"/>
              </a:ext>
            </a:extLst>
          </p:cNvPr>
          <p:cNvSpPr>
            <a:spLocks noGrp="1"/>
          </p:cNvSpPr>
          <p:nvPr>
            <p:ph type="title"/>
          </p:nvPr>
        </p:nvSpPr>
        <p:spPr/>
        <p:txBody>
          <a:bodyPr/>
          <a:lstStyle/>
          <a:p>
            <a:r>
              <a:rPr lang="cs-CZ"/>
              <a:t>Kliknutím lze upravit styl.</a:t>
            </a:r>
            <a:endParaRPr lang="en-GB"/>
          </a:p>
        </p:txBody>
      </p:sp>
      <p:sp>
        <p:nvSpPr>
          <p:cNvPr id="3" name="Zástupný obsah 2">
            <a:extLst>
              <a:ext uri="{FF2B5EF4-FFF2-40B4-BE49-F238E27FC236}">
                <a16:creationId xmlns:a16="http://schemas.microsoft.com/office/drawing/2014/main" id="{27E38FB5-F19F-4F86-85A3-2AB5E6391C80}"/>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4" name="Zástupný obsah 3">
            <a:extLst>
              <a:ext uri="{FF2B5EF4-FFF2-40B4-BE49-F238E27FC236}">
                <a16:creationId xmlns:a16="http://schemas.microsoft.com/office/drawing/2014/main" id="{2317DFFB-A145-4666-85AB-8B492818A07D}"/>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5" name="Zástupný symbol pro datum 4">
            <a:extLst>
              <a:ext uri="{FF2B5EF4-FFF2-40B4-BE49-F238E27FC236}">
                <a16:creationId xmlns:a16="http://schemas.microsoft.com/office/drawing/2014/main" id="{65270E43-96BF-43F5-9260-D190D5FD245F}"/>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6" name="Zástupný symbol pro zápatí 5">
            <a:extLst>
              <a:ext uri="{FF2B5EF4-FFF2-40B4-BE49-F238E27FC236}">
                <a16:creationId xmlns:a16="http://schemas.microsoft.com/office/drawing/2014/main" id="{FF76A9E8-BF75-43ED-9844-AF6A79DBFC3B}"/>
              </a:ext>
            </a:extLst>
          </p:cNvPr>
          <p:cNvSpPr>
            <a:spLocks noGrp="1"/>
          </p:cNvSpPr>
          <p:nvPr>
            <p:ph type="ftr" sz="quarter" idx="11"/>
          </p:nvPr>
        </p:nvSpPr>
        <p:spPr/>
        <p:txBody>
          <a:bodyPr/>
          <a:lstStyle/>
          <a:p>
            <a:endParaRPr lang="en-GB"/>
          </a:p>
        </p:txBody>
      </p:sp>
      <p:sp>
        <p:nvSpPr>
          <p:cNvPr id="7" name="Zástupný symbol pro číslo snímku 6">
            <a:extLst>
              <a:ext uri="{FF2B5EF4-FFF2-40B4-BE49-F238E27FC236}">
                <a16:creationId xmlns:a16="http://schemas.microsoft.com/office/drawing/2014/main" id="{E763A9BA-162D-49B1-BE76-3A91D13B4D28}"/>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19068796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E2359A3-8FCC-4E49-AF9C-D57BA36AC22E}"/>
              </a:ext>
            </a:extLst>
          </p:cNvPr>
          <p:cNvSpPr>
            <a:spLocks noGrp="1"/>
          </p:cNvSpPr>
          <p:nvPr>
            <p:ph type="title"/>
          </p:nvPr>
        </p:nvSpPr>
        <p:spPr>
          <a:xfrm>
            <a:off x="839788" y="365125"/>
            <a:ext cx="10515600" cy="1325563"/>
          </a:xfrm>
        </p:spPr>
        <p:txBody>
          <a:bodyPr/>
          <a:lstStyle/>
          <a:p>
            <a:r>
              <a:rPr lang="cs-CZ"/>
              <a:t>Kliknutím lze upravit styl.</a:t>
            </a:r>
            <a:endParaRPr lang="en-GB"/>
          </a:p>
        </p:txBody>
      </p:sp>
      <p:sp>
        <p:nvSpPr>
          <p:cNvPr id="3" name="Zástupný text 2">
            <a:extLst>
              <a:ext uri="{FF2B5EF4-FFF2-40B4-BE49-F238E27FC236}">
                <a16:creationId xmlns:a16="http://schemas.microsoft.com/office/drawing/2014/main" id="{0443B851-01EA-4186-A0A8-2133DA92EA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A332A97C-C3EC-46E4-9160-85B67BD8143F}"/>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5" name="Zástupný text 4">
            <a:extLst>
              <a:ext uri="{FF2B5EF4-FFF2-40B4-BE49-F238E27FC236}">
                <a16:creationId xmlns:a16="http://schemas.microsoft.com/office/drawing/2014/main" id="{4F2E82CB-E053-495C-8ECD-550AC9BBD8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7E7D0443-D8AD-4E51-8EAA-B6666F3AEA29}"/>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7" name="Zástupný symbol pro datum 6">
            <a:extLst>
              <a:ext uri="{FF2B5EF4-FFF2-40B4-BE49-F238E27FC236}">
                <a16:creationId xmlns:a16="http://schemas.microsoft.com/office/drawing/2014/main" id="{7223F8E9-D0C9-4C03-A494-E0EF8CEC31B5}"/>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8" name="Zástupný symbol pro zápatí 7">
            <a:extLst>
              <a:ext uri="{FF2B5EF4-FFF2-40B4-BE49-F238E27FC236}">
                <a16:creationId xmlns:a16="http://schemas.microsoft.com/office/drawing/2014/main" id="{250E0666-E217-42C1-9F26-3C4FDA3F0F80}"/>
              </a:ext>
            </a:extLst>
          </p:cNvPr>
          <p:cNvSpPr>
            <a:spLocks noGrp="1"/>
          </p:cNvSpPr>
          <p:nvPr>
            <p:ph type="ftr" sz="quarter" idx="11"/>
          </p:nvPr>
        </p:nvSpPr>
        <p:spPr/>
        <p:txBody>
          <a:bodyPr/>
          <a:lstStyle/>
          <a:p>
            <a:endParaRPr lang="en-GB"/>
          </a:p>
        </p:txBody>
      </p:sp>
      <p:sp>
        <p:nvSpPr>
          <p:cNvPr id="9" name="Zástupný symbol pro číslo snímku 8">
            <a:extLst>
              <a:ext uri="{FF2B5EF4-FFF2-40B4-BE49-F238E27FC236}">
                <a16:creationId xmlns:a16="http://schemas.microsoft.com/office/drawing/2014/main" id="{C4EA7B61-01B5-4327-B94D-3E1948102C0B}"/>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4559034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9BE6014-037E-419C-898A-F6F682324E59}"/>
              </a:ext>
            </a:extLst>
          </p:cNvPr>
          <p:cNvSpPr>
            <a:spLocks noGrp="1"/>
          </p:cNvSpPr>
          <p:nvPr>
            <p:ph type="title"/>
          </p:nvPr>
        </p:nvSpPr>
        <p:spPr/>
        <p:txBody>
          <a:bodyPr/>
          <a:lstStyle/>
          <a:p>
            <a:r>
              <a:rPr lang="cs-CZ"/>
              <a:t>Kliknutím lze upravit styl.</a:t>
            </a:r>
            <a:endParaRPr lang="en-GB"/>
          </a:p>
        </p:txBody>
      </p:sp>
      <p:sp>
        <p:nvSpPr>
          <p:cNvPr id="3" name="Zástupný symbol pro datum 2">
            <a:extLst>
              <a:ext uri="{FF2B5EF4-FFF2-40B4-BE49-F238E27FC236}">
                <a16:creationId xmlns:a16="http://schemas.microsoft.com/office/drawing/2014/main" id="{B0DA66CB-34FF-429F-A58F-3D944ABFF880}"/>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4" name="Zástupný symbol pro zápatí 3">
            <a:extLst>
              <a:ext uri="{FF2B5EF4-FFF2-40B4-BE49-F238E27FC236}">
                <a16:creationId xmlns:a16="http://schemas.microsoft.com/office/drawing/2014/main" id="{8A82A161-FF4C-484D-92DA-762E7C952947}"/>
              </a:ext>
            </a:extLst>
          </p:cNvPr>
          <p:cNvSpPr>
            <a:spLocks noGrp="1"/>
          </p:cNvSpPr>
          <p:nvPr>
            <p:ph type="ftr" sz="quarter" idx="11"/>
          </p:nvPr>
        </p:nvSpPr>
        <p:spPr/>
        <p:txBody>
          <a:bodyPr/>
          <a:lstStyle/>
          <a:p>
            <a:endParaRPr lang="en-GB"/>
          </a:p>
        </p:txBody>
      </p:sp>
      <p:sp>
        <p:nvSpPr>
          <p:cNvPr id="5" name="Zástupný symbol pro číslo snímku 4">
            <a:extLst>
              <a:ext uri="{FF2B5EF4-FFF2-40B4-BE49-F238E27FC236}">
                <a16:creationId xmlns:a16="http://schemas.microsoft.com/office/drawing/2014/main" id="{3C1C82E2-5EAE-4EFB-85E6-19DEA9435CEC}"/>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60069515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8834F22B-6306-40EE-A07F-AA92E1D3A509}"/>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3" name="Zástupný symbol pro zápatí 2">
            <a:extLst>
              <a:ext uri="{FF2B5EF4-FFF2-40B4-BE49-F238E27FC236}">
                <a16:creationId xmlns:a16="http://schemas.microsoft.com/office/drawing/2014/main" id="{D6626DBF-BA77-47CE-922D-49998DB9133F}"/>
              </a:ext>
            </a:extLst>
          </p:cNvPr>
          <p:cNvSpPr>
            <a:spLocks noGrp="1"/>
          </p:cNvSpPr>
          <p:nvPr>
            <p:ph type="ftr" sz="quarter" idx="11"/>
          </p:nvPr>
        </p:nvSpPr>
        <p:spPr/>
        <p:txBody>
          <a:bodyPr/>
          <a:lstStyle/>
          <a:p>
            <a:endParaRPr lang="en-GB"/>
          </a:p>
        </p:txBody>
      </p:sp>
      <p:sp>
        <p:nvSpPr>
          <p:cNvPr id="4" name="Zástupný symbol pro číslo snímku 3">
            <a:extLst>
              <a:ext uri="{FF2B5EF4-FFF2-40B4-BE49-F238E27FC236}">
                <a16:creationId xmlns:a16="http://schemas.microsoft.com/office/drawing/2014/main" id="{BF381E64-4115-4025-87A6-B01D53D735AF}"/>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406266515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1C0E5C-17F5-439D-973A-77C1625687DD}"/>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en-GB"/>
          </a:p>
        </p:txBody>
      </p:sp>
      <p:sp>
        <p:nvSpPr>
          <p:cNvPr id="3" name="Zástupný obsah 2">
            <a:extLst>
              <a:ext uri="{FF2B5EF4-FFF2-40B4-BE49-F238E27FC236}">
                <a16:creationId xmlns:a16="http://schemas.microsoft.com/office/drawing/2014/main" id="{177E3E51-67E8-47C1-B90F-E2BD0D75BB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4" name="Zástupný text 3">
            <a:extLst>
              <a:ext uri="{FF2B5EF4-FFF2-40B4-BE49-F238E27FC236}">
                <a16:creationId xmlns:a16="http://schemas.microsoft.com/office/drawing/2014/main" id="{A1BBC246-635A-4A23-8817-448D3275B0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918AA3AC-C337-4C1D-826C-134523B6E4AE}"/>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6" name="Zástupný symbol pro zápatí 5">
            <a:extLst>
              <a:ext uri="{FF2B5EF4-FFF2-40B4-BE49-F238E27FC236}">
                <a16:creationId xmlns:a16="http://schemas.microsoft.com/office/drawing/2014/main" id="{5C24F2CE-0624-40C6-B1B9-ADA8CA98DF8D}"/>
              </a:ext>
            </a:extLst>
          </p:cNvPr>
          <p:cNvSpPr>
            <a:spLocks noGrp="1"/>
          </p:cNvSpPr>
          <p:nvPr>
            <p:ph type="ftr" sz="quarter" idx="11"/>
          </p:nvPr>
        </p:nvSpPr>
        <p:spPr/>
        <p:txBody>
          <a:bodyPr/>
          <a:lstStyle/>
          <a:p>
            <a:endParaRPr lang="en-GB"/>
          </a:p>
        </p:txBody>
      </p:sp>
      <p:sp>
        <p:nvSpPr>
          <p:cNvPr id="7" name="Zástupný symbol pro číslo snímku 6">
            <a:extLst>
              <a:ext uri="{FF2B5EF4-FFF2-40B4-BE49-F238E27FC236}">
                <a16:creationId xmlns:a16="http://schemas.microsoft.com/office/drawing/2014/main" id="{3DB00F53-74E8-4DCE-BDEA-195F609172AD}"/>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424832694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882C6BF-A94B-47D8-B5D3-DE750F7D865C}"/>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en-GB"/>
          </a:p>
        </p:txBody>
      </p:sp>
      <p:sp>
        <p:nvSpPr>
          <p:cNvPr id="3" name="Zástupný symbol obrázku 2">
            <a:extLst>
              <a:ext uri="{FF2B5EF4-FFF2-40B4-BE49-F238E27FC236}">
                <a16:creationId xmlns:a16="http://schemas.microsoft.com/office/drawing/2014/main" id="{FA1D164A-6D1E-4F78-B601-C79F1C972D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Zástupný text 3">
            <a:extLst>
              <a:ext uri="{FF2B5EF4-FFF2-40B4-BE49-F238E27FC236}">
                <a16:creationId xmlns:a16="http://schemas.microsoft.com/office/drawing/2014/main" id="{1FB9FC5E-BF5D-4194-AD91-52A067336A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5E86CCDF-A857-4BCA-8226-DB63F1CB8761}"/>
              </a:ext>
            </a:extLst>
          </p:cNvPr>
          <p:cNvSpPr>
            <a:spLocks noGrp="1"/>
          </p:cNvSpPr>
          <p:nvPr>
            <p:ph type="dt" sz="half" idx="10"/>
          </p:nvPr>
        </p:nvSpPr>
        <p:spPr/>
        <p:txBody>
          <a:bodyPr/>
          <a:lstStyle/>
          <a:p>
            <a:fld id="{AB5A7B02-B4FC-4DF9-A852-7AA0B144FE38}" type="datetimeFigureOut">
              <a:rPr lang="en-GB" smtClean="0"/>
              <a:t>07/06/2020</a:t>
            </a:fld>
            <a:endParaRPr lang="en-GB"/>
          </a:p>
        </p:txBody>
      </p:sp>
      <p:sp>
        <p:nvSpPr>
          <p:cNvPr id="6" name="Zástupný symbol pro zápatí 5">
            <a:extLst>
              <a:ext uri="{FF2B5EF4-FFF2-40B4-BE49-F238E27FC236}">
                <a16:creationId xmlns:a16="http://schemas.microsoft.com/office/drawing/2014/main" id="{13574420-D566-4BA6-8796-D77C73CA8BB2}"/>
              </a:ext>
            </a:extLst>
          </p:cNvPr>
          <p:cNvSpPr>
            <a:spLocks noGrp="1"/>
          </p:cNvSpPr>
          <p:nvPr>
            <p:ph type="ftr" sz="quarter" idx="11"/>
          </p:nvPr>
        </p:nvSpPr>
        <p:spPr/>
        <p:txBody>
          <a:bodyPr/>
          <a:lstStyle/>
          <a:p>
            <a:endParaRPr lang="en-GB"/>
          </a:p>
        </p:txBody>
      </p:sp>
      <p:sp>
        <p:nvSpPr>
          <p:cNvPr id="7" name="Zástupný symbol pro číslo snímku 6">
            <a:extLst>
              <a:ext uri="{FF2B5EF4-FFF2-40B4-BE49-F238E27FC236}">
                <a16:creationId xmlns:a16="http://schemas.microsoft.com/office/drawing/2014/main" id="{E2F69E0D-0768-4F3E-A44F-123417D9604F}"/>
              </a:ext>
            </a:extLst>
          </p:cNvPr>
          <p:cNvSpPr>
            <a:spLocks noGrp="1"/>
          </p:cNvSpPr>
          <p:nvPr>
            <p:ph type="sldNum" sz="quarter" idx="12"/>
          </p:nvPr>
        </p:nvSpPr>
        <p:spPr/>
        <p:txBody>
          <a:bodyPr/>
          <a:lstStyle/>
          <a:p>
            <a:fld id="{90443A43-9017-4FFE-8E74-F8D365669B36}" type="slidenum">
              <a:rPr lang="en-GB" smtClean="0"/>
              <a:t>‹#›</a:t>
            </a:fld>
            <a:endParaRPr lang="en-GB"/>
          </a:p>
        </p:txBody>
      </p:sp>
    </p:spTree>
    <p:extLst>
      <p:ext uri="{BB962C8B-B14F-4D97-AF65-F5344CB8AC3E}">
        <p14:creationId xmlns:p14="http://schemas.microsoft.com/office/powerpoint/2010/main" val="77058661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52A54"/>
        </a:solidFill>
        <a:effectLst/>
      </p:bgPr>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D3CAF149-55E6-482F-8420-259261F7A8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endParaRPr lang="en-GB"/>
          </a:p>
        </p:txBody>
      </p:sp>
      <p:sp>
        <p:nvSpPr>
          <p:cNvPr id="3" name="Zástupný text 2">
            <a:extLst>
              <a:ext uri="{FF2B5EF4-FFF2-40B4-BE49-F238E27FC236}">
                <a16:creationId xmlns:a16="http://schemas.microsoft.com/office/drawing/2014/main" id="{14A1D632-62EC-45EB-BD4B-584D20130E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GB"/>
          </a:p>
        </p:txBody>
      </p:sp>
      <p:sp>
        <p:nvSpPr>
          <p:cNvPr id="4" name="Zástupný symbol pro datum 3">
            <a:extLst>
              <a:ext uri="{FF2B5EF4-FFF2-40B4-BE49-F238E27FC236}">
                <a16:creationId xmlns:a16="http://schemas.microsoft.com/office/drawing/2014/main" id="{0222210C-9C74-4AEB-A2F6-8773E536B8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5A7B02-B4FC-4DF9-A852-7AA0B144FE38}" type="datetimeFigureOut">
              <a:rPr lang="en-GB" smtClean="0"/>
              <a:t>07/06/2020</a:t>
            </a:fld>
            <a:endParaRPr lang="en-GB"/>
          </a:p>
        </p:txBody>
      </p:sp>
      <p:sp>
        <p:nvSpPr>
          <p:cNvPr id="5" name="Zástupný symbol pro zápatí 4">
            <a:extLst>
              <a:ext uri="{FF2B5EF4-FFF2-40B4-BE49-F238E27FC236}">
                <a16:creationId xmlns:a16="http://schemas.microsoft.com/office/drawing/2014/main" id="{6A83931F-77F6-4A86-9B97-ED2C4096C8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Zástupný symbol pro číslo snímku 5">
            <a:extLst>
              <a:ext uri="{FF2B5EF4-FFF2-40B4-BE49-F238E27FC236}">
                <a16:creationId xmlns:a16="http://schemas.microsoft.com/office/drawing/2014/main" id="{85B76485-102E-44AD-9A90-B1F5071622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443A43-9017-4FFE-8E74-F8D365669B36}" type="slidenum">
              <a:rPr lang="en-GB" smtClean="0"/>
              <a:t>‹#›</a:t>
            </a:fld>
            <a:endParaRPr lang="en-GB"/>
          </a:p>
        </p:txBody>
      </p:sp>
    </p:spTree>
    <p:extLst>
      <p:ext uri="{BB962C8B-B14F-4D97-AF65-F5344CB8AC3E}">
        <p14:creationId xmlns:p14="http://schemas.microsoft.com/office/powerpoint/2010/main" val="3243814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Roboto Medium" panose="02000000000000000000" pitchFamily="2" charset="0"/>
          <a:ea typeface="Roboto Medium" panose="02000000000000000000"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2.xml"/><Relationship Id="rId3" Type="http://schemas.microsoft.com/office/2007/relationships/hdphoto" Target="../media/hdphoto1.wdp"/><Relationship Id="rId7" Type="http://schemas.openxmlformats.org/officeDocument/2006/relationships/slide" Target="slide11.xm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5.xml"/><Relationship Id="rId5" Type="http://schemas.openxmlformats.org/officeDocument/2006/relationships/image" Target="../media/image26.jpeg"/><Relationship Id="rId4" Type="http://schemas.openxmlformats.org/officeDocument/2006/relationships/hyperlink" Target="http://www.archdaily.com/805818/feilden-clegg-bradley-studios-wins-competition-for-university-of-warwick-arts-hub" TargetMode="External"/></Relationships>
</file>

<file path=ppt/slides/_rels/slide11.xml.rels><?xml version="1.0" encoding="UTF-8" standalone="yes"?>
<Relationships xmlns="http://schemas.openxmlformats.org/package/2006/relationships"><Relationship Id="rId8" Type="http://schemas.openxmlformats.org/officeDocument/2006/relationships/slide" Target="slide12.xml"/><Relationship Id="rId3" Type="http://schemas.microsoft.com/office/2007/relationships/hdphoto" Target="../media/hdphoto1.wdp"/><Relationship Id="rId7" Type="http://schemas.openxmlformats.org/officeDocument/2006/relationships/slide" Target="slide10.xm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2.xml"/><Relationship Id="rId5" Type="http://schemas.openxmlformats.org/officeDocument/2006/relationships/image" Target="../media/image2.jpeg"/><Relationship Id="rId4" Type="http://schemas.openxmlformats.org/officeDocument/2006/relationships/hyperlink" Target="http://www.archdaily.com/805818/feilden-clegg-bradley-studios-wins-competition-for-university-of-warwick-arts-hub" TargetMode="External"/><Relationship Id="rId9" Type="http://schemas.openxmlformats.org/officeDocument/2006/relationships/image" Target="../media/image27.jpeg"/></Relationships>
</file>

<file path=ppt/slides/_rels/slide12.xml.rels><?xml version="1.0" encoding="UTF-8" standalone="yes"?>
<Relationships xmlns="http://schemas.openxmlformats.org/package/2006/relationships"><Relationship Id="rId8" Type="http://schemas.openxmlformats.org/officeDocument/2006/relationships/slide" Target="slide13.xml"/><Relationship Id="rId3" Type="http://schemas.microsoft.com/office/2007/relationships/hdphoto" Target="../media/hdphoto1.wdp"/><Relationship Id="rId7" Type="http://schemas.openxmlformats.org/officeDocument/2006/relationships/slide" Target="slide11.xm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2.xml"/><Relationship Id="rId5" Type="http://schemas.openxmlformats.org/officeDocument/2006/relationships/image" Target="../media/image28.jpeg"/><Relationship Id="rId4" Type="http://schemas.openxmlformats.org/officeDocument/2006/relationships/hyperlink" Target="http://www.archdaily.com/805818/feilden-clegg-bradley-studios-wins-competition-for-university-of-warwick-arts-hub" TargetMode="External"/><Relationship Id="rId9" Type="http://schemas.openxmlformats.org/officeDocument/2006/relationships/image" Target="../media/image29.png"/></Relationships>
</file>

<file path=ppt/slides/_rels/slide13.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image" Target="../media/image18.png"/><Relationship Id="rId7" Type="http://schemas.openxmlformats.org/officeDocument/2006/relationships/slide" Target="slide2.xml"/><Relationship Id="rId2" Type="http://schemas.openxmlformats.org/officeDocument/2006/relationships/slide" Target="slide13.xml"/><Relationship Id="rId1" Type="http://schemas.openxmlformats.org/officeDocument/2006/relationships/slideLayout" Target="../slideLayouts/slideLayout4.xml"/><Relationship Id="rId6" Type="http://schemas.openxmlformats.org/officeDocument/2006/relationships/image" Target="../media/image30.jpeg"/><Relationship Id="rId5" Type="http://schemas.openxmlformats.org/officeDocument/2006/relationships/hyperlink" Target="http://www.archdaily.com/805818/feilden-clegg-bradley-studios-wins-competition-for-university-of-warwick-arts-hub" TargetMode="Externa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2.png"/><Relationship Id="rId1" Type="http://schemas.openxmlformats.org/officeDocument/2006/relationships/slideLayout" Target="../slideLayouts/slideLayout5.xml"/><Relationship Id="rId6" Type="http://schemas.openxmlformats.org/officeDocument/2006/relationships/slide" Target="slide15.xml"/><Relationship Id="rId5" Type="http://schemas.openxmlformats.org/officeDocument/2006/relationships/slide" Target="slide2.xml"/><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slide" Target="slide16.xml"/><Relationship Id="rId2" Type="http://schemas.openxmlformats.org/officeDocument/2006/relationships/image" Target="../media/image32.png"/><Relationship Id="rId1" Type="http://schemas.openxmlformats.org/officeDocument/2006/relationships/slideLayout" Target="../slideLayouts/slideLayout5.xml"/><Relationship Id="rId6" Type="http://schemas.openxmlformats.org/officeDocument/2006/relationships/slide" Target="slide14.xml"/><Relationship Id="rId5" Type="http://schemas.openxmlformats.org/officeDocument/2006/relationships/image" Target="../media/image34.jpeg"/><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slide" Target="slide17.xml"/><Relationship Id="rId2" Type="http://schemas.openxmlformats.org/officeDocument/2006/relationships/image" Target="../media/image32.png"/><Relationship Id="rId1" Type="http://schemas.openxmlformats.org/officeDocument/2006/relationships/slideLayout" Target="../slideLayouts/slideLayout5.xml"/><Relationship Id="rId6" Type="http://schemas.openxmlformats.org/officeDocument/2006/relationships/slide" Target="slide15.xml"/><Relationship Id="rId5" Type="http://schemas.openxmlformats.org/officeDocument/2006/relationships/image" Target="../media/image35.jpeg"/><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slide" Target="slide18.xml"/><Relationship Id="rId2" Type="http://schemas.openxmlformats.org/officeDocument/2006/relationships/image" Target="../media/image32.png"/><Relationship Id="rId1" Type="http://schemas.openxmlformats.org/officeDocument/2006/relationships/slideLayout" Target="../slideLayouts/slideLayout5.xml"/><Relationship Id="rId6" Type="http://schemas.openxmlformats.org/officeDocument/2006/relationships/slide" Target="slide16.xml"/><Relationship Id="rId5" Type="http://schemas.openxmlformats.org/officeDocument/2006/relationships/slide" Target="slide2.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image" Target="../media/image32.png"/><Relationship Id="rId7" Type="http://schemas.openxmlformats.org/officeDocument/2006/relationships/slide" Target="slide2.xml"/><Relationship Id="rId2" Type="http://schemas.openxmlformats.org/officeDocument/2006/relationships/slide" Target="slide18.xml"/><Relationship Id="rId1" Type="http://schemas.openxmlformats.org/officeDocument/2006/relationships/slideLayout" Target="../slideLayouts/slideLayout5.xml"/><Relationship Id="rId6" Type="http://schemas.openxmlformats.org/officeDocument/2006/relationships/image" Target="../media/image38.jpeg"/><Relationship Id="rId5" Type="http://schemas.openxmlformats.org/officeDocument/2006/relationships/image" Target="../media/image37.jpe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image" Target="../media/image40.jpeg"/><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13" Type="http://schemas.openxmlformats.org/officeDocument/2006/relationships/image" Target="../media/image40.png"/><Relationship Id="rId18" Type="http://schemas.openxmlformats.org/officeDocument/2006/relationships/slide" Target="slide53.xml"/><Relationship Id="rId26" Type="http://schemas.openxmlformats.org/officeDocument/2006/relationships/image" Target="../media/image9.png"/><Relationship Id="rId39" Type="http://schemas.openxmlformats.org/officeDocument/2006/relationships/slide" Target="slide24.xml"/><Relationship Id="rId21" Type="http://schemas.openxmlformats.org/officeDocument/2006/relationships/slide" Target="slide45.xml"/><Relationship Id="rId34" Type="http://schemas.openxmlformats.org/officeDocument/2006/relationships/image" Target="../media/image110.png"/><Relationship Id="rId42" Type="http://schemas.openxmlformats.org/officeDocument/2006/relationships/slide" Target="slide42.xml"/><Relationship Id="rId47" Type="http://schemas.openxmlformats.org/officeDocument/2006/relationships/image" Target="../media/image16.png"/><Relationship Id="rId50" Type="http://schemas.openxmlformats.org/officeDocument/2006/relationships/image" Target="../media/image17.png"/><Relationship Id="rId7" Type="http://schemas.openxmlformats.org/officeDocument/2006/relationships/slide" Target="slide64.xml"/><Relationship Id="rId2" Type="http://schemas.openxmlformats.org/officeDocument/2006/relationships/slide" Target="slide2.xml"/><Relationship Id="rId16" Type="http://schemas.openxmlformats.org/officeDocument/2006/relationships/image" Target="../media/image50.png"/><Relationship Id="rId29" Type="http://schemas.openxmlformats.org/officeDocument/2006/relationships/image" Target="../media/image10.png"/><Relationship Id="rId11" Type="http://schemas.openxmlformats.org/officeDocument/2006/relationships/image" Target="../media/image4.png"/><Relationship Id="rId24" Type="http://schemas.openxmlformats.org/officeDocument/2006/relationships/slide" Target="slide55.xml"/><Relationship Id="rId32" Type="http://schemas.openxmlformats.org/officeDocument/2006/relationships/image" Target="../media/image11.png"/><Relationship Id="rId37" Type="http://schemas.openxmlformats.org/officeDocument/2006/relationships/image" Target="../media/image120.png"/><Relationship Id="rId40" Type="http://schemas.openxmlformats.org/officeDocument/2006/relationships/image" Target="../media/image130.png"/><Relationship Id="rId45" Type="http://schemas.openxmlformats.org/officeDocument/2006/relationships/slide" Target="slide39.xml"/><Relationship Id="rId5" Type="http://schemas.openxmlformats.org/officeDocument/2006/relationships/slide" Target="slide57.xml"/><Relationship Id="rId15" Type="http://schemas.openxmlformats.org/officeDocument/2006/relationships/slide" Target="slide21.xml"/><Relationship Id="rId23" Type="http://schemas.openxmlformats.org/officeDocument/2006/relationships/image" Target="../media/image8.png"/><Relationship Id="rId28" Type="http://schemas.openxmlformats.org/officeDocument/2006/relationships/image" Target="../media/image94.png"/><Relationship Id="rId36" Type="http://schemas.openxmlformats.org/officeDocument/2006/relationships/slide" Target="slide35.xml"/><Relationship Id="rId49" Type="http://schemas.openxmlformats.org/officeDocument/2006/relationships/image" Target="../media/image160.png"/><Relationship Id="rId10" Type="http://schemas.openxmlformats.org/officeDocument/2006/relationships/image" Target="../media/image31.png"/><Relationship Id="rId19" Type="http://schemas.openxmlformats.org/officeDocument/2006/relationships/image" Target="../media/image60.png"/><Relationship Id="rId31" Type="http://schemas.openxmlformats.org/officeDocument/2006/relationships/image" Target="../media/image100.png"/><Relationship Id="rId44" Type="http://schemas.openxmlformats.org/officeDocument/2006/relationships/image" Target="../media/image15.png"/><Relationship Id="rId52" Type="http://schemas.openxmlformats.org/officeDocument/2006/relationships/image" Target="../media/image170.png"/><Relationship Id="rId4" Type="http://schemas.openxmlformats.org/officeDocument/2006/relationships/slide" Target="slide3.xml"/><Relationship Id="rId9" Type="http://schemas.openxmlformats.org/officeDocument/2006/relationships/slide" Target="slide3.xml"/><Relationship Id="rId14" Type="http://schemas.openxmlformats.org/officeDocument/2006/relationships/image" Target="../media/image5.png"/><Relationship Id="rId22" Type="http://schemas.openxmlformats.org/officeDocument/2006/relationships/image" Target="../media/image73.png"/><Relationship Id="rId27" Type="http://schemas.openxmlformats.org/officeDocument/2006/relationships/slide" Target="slide19.xml"/><Relationship Id="rId30" Type="http://schemas.openxmlformats.org/officeDocument/2006/relationships/slide" Target="slide47.xml"/><Relationship Id="rId35" Type="http://schemas.openxmlformats.org/officeDocument/2006/relationships/image" Target="../media/image12.png"/><Relationship Id="rId43" Type="http://schemas.openxmlformats.org/officeDocument/2006/relationships/image" Target="../media/image140.png"/><Relationship Id="rId48" Type="http://schemas.openxmlformats.org/officeDocument/2006/relationships/slide" Target="slide50.xml"/><Relationship Id="rId8" Type="http://schemas.openxmlformats.org/officeDocument/2006/relationships/image" Target="../media/image3.png"/><Relationship Id="rId51" Type="http://schemas.openxmlformats.org/officeDocument/2006/relationships/slide" Target="slide31.xml"/><Relationship Id="rId3" Type="http://schemas.openxmlformats.org/officeDocument/2006/relationships/image" Target="../media/image1.png"/><Relationship Id="rId12" Type="http://schemas.openxmlformats.org/officeDocument/2006/relationships/slide" Target="slide14.xml"/><Relationship Id="rId17" Type="http://schemas.openxmlformats.org/officeDocument/2006/relationships/image" Target="../media/image6.png"/><Relationship Id="rId25" Type="http://schemas.openxmlformats.org/officeDocument/2006/relationships/image" Target="../media/image80.png"/><Relationship Id="rId33" Type="http://schemas.openxmlformats.org/officeDocument/2006/relationships/slide" Target="slide40.xml"/><Relationship Id="rId38" Type="http://schemas.openxmlformats.org/officeDocument/2006/relationships/image" Target="../media/image13.png"/><Relationship Id="rId46" Type="http://schemas.openxmlformats.org/officeDocument/2006/relationships/image" Target="../media/image150.png"/><Relationship Id="rId20" Type="http://schemas.openxmlformats.org/officeDocument/2006/relationships/image" Target="../media/image7.png"/><Relationship Id="rId41"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slide" Target="slide70.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3.jpg"/><Relationship Id="rId1" Type="http://schemas.openxmlformats.org/officeDocument/2006/relationships/slideLayout" Target="../slideLayouts/slideLayout2.xml"/><Relationship Id="rId5" Type="http://schemas.openxmlformats.org/officeDocument/2006/relationships/slide" Target="slide22.xml"/><Relationship Id="rId4" Type="http://schemas.openxmlformats.org/officeDocument/2006/relationships/image" Target="../media/image44.jpg"/></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3.jpg"/><Relationship Id="rId1" Type="http://schemas.openxmlformats.org/officeDocument/2006/relationships/slideLayout" Target="../slideLayouts/slideLayout2.xml"/><Relationship Id="rId6" Type="http://schemas.openxmlformats.org/officeDocument/2006/relationships/slide" Target="slide23.xml"/><Relationship Id="rId5" Type="http://schemas.openxmlformats.org/officeDocument/2006/relationships/slide" Target="slide21.xml"/><Relationship Id="rId4" Type="http://schemas.openxmlformats.org/officeDocument/2006/relationships/image" Target="../media/image45.jpg"/></Relationships>
</file>

<file path=ppt/slides/_rels/slide23.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slide" Target="slide23.xml"/><Relationship Id="rId1" Type="http://schemas.openxmlformats.org/officeDocument/2006/relationships/slideLayout" Target="../slideLayouts/slideLayout2.xml"/><Relationship Id="rId5" Type="http://schemas.openxmlformats.org/officeDocument/2006/relationships/slide" Target="slide22.xml"/><Relationship Id="rId4" Type="http://schemas.openxmlformats.org/officeDocument/2006/relationships/slide" Target="slide2.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6.jpg"/><Relationship Id="rId1" Type="http://schemas.openxmlformats.org/officeDocument/2006/relationships/slideLayout" Target="../slideLayouts/slideLayout4.xml"/><Relationship Id="rId5" Type="http://schemas.openxmlformats.org/officeDocument/2006/relationships/slide" Target="slide25.xml"/><Relationship Id="rId4" Type="http://schemas.openxmlformats.org/officeDocument/2006/relationships/image" Target="../media/image47.jpeg"/></Relationships>
</file>

<file path=ppt/slides/_rels/slide2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6.jpg"/><Relationship Id="rId1" Type="http://schemas.openxmlformats.org/officeDocument/2006/relationships/slideLayout" Target="../slideLayouts/slideLayout4.xml"/><Relationship Id="rId6" Type="http://schemas.openxmlformats.org/officeDocument/2006/relationships/slide" Target="slide24.xml"/><Relationship Id="rId5" Type="http://schemas.openxmlformats.org/officeDocument/2006/relationships/slide" Target="slide26.xml"/><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27.xml"/><Relationship Id="rId2" Type="http://schemas.openxmlformats.org/officeDocument/2006/relationships/image" Target="../media/image46.jpg"/><Relationship Id="rId1" Type="http://schemas.openxmlformats.org/officeDocument/2006/relationships/slideLayout" Target="../slideLayouts/slideLayout4.xml"/><Relationship Id="rId6" Type="http://schemas.openxmlformats.org/officeDocument/2006/relationships/image" Target="../media/image50.jpeg"/><Relationship Id="rId5" Type="http://schemas.openxmlformats.org/officeDocument/2006/relationships/slide" Target="slide25.xml"/><Relationship Id="rId4" Type="http://schemas.openxmlformats.org/officeDocument/2006/relationships/image" Target="../media/image49.jpeg"/></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26.xml"/><Relationship Id="rId2" Type="http://schemas.openxmlformats.org/officeDocument/2006/relationships/image" Target="../media/image46.jpg"/><Relationship Id="rId1" Type="http://schemas.openxmlformats.org/officeDocument/2006/relationships/slideLayout" Target="../slideLayouts/slideLayout4.xml"/><Relationship Id="rId6" Type="http://schemas.openxmlformats.org/officeDocument/2006/relationships/slide" Target="slide28.xml"/><Relationship Id="rId5" Type="http://schemas.openxmlformats.org/officeDocument/2006/relationships/image" Target="../media/image52.jpeg"/><Relationship Id="rId4" Type="http://schemas.openxmlformats.org/officeDocument/2006/relationships/image" Target="../media/image51.jpeg"/></Relationships>
</file>

<file path=ppt/slides/_rels/slide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6.jpg"/><Relationship Id="rId1" Type="http://schemas.openxmlformats.org/officeDocument/2006/relationships/slideLayout" Target="../slideLayouts/slideLayout4.xml"/><Relationship Id="rId5" Type="http://schemas.openxmlformats.org/officeDocument/2006/relationships/slide" Target="slide25.xml"/><Relationship Id="rId4" Type="http://schemas.openxmlformats.org/officeDocument/2006/relationships/slide" Target="slide29.xml"/></Relationships>
</file>

<file path=ppt/slides/_rels/slide2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6.jpg"/><Relationship Id="rId1" Type="http://schemas.openxmlformats.org/officeDocument/2006/relationships/slideLayout" Target="../slideLayouts/slideLayout2.xml"/><Relationship Id="rId6" Type="http://schemas.openxmlformats.org/officeDocument/2006/relationships/slide" Target="slide28.xml"/><Relationship Id="rId5" Type="http://schemas.openxmlformats.org/officeDocument/2006/relationships/slide" Target="slide30.xml"/><Relationship Id="rId4" Type="http://schemas.openxmlformats.org/officeDocument/2006/relationships/image" Target="../media/image53.jp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slide" Target="slide2.xm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image" Target="../media/image19.jpeg"/><Relationship Id="rId4" Type="http://schemas.openxmlformats.org/officeDocument/2006/relationships/hyperlink" Target="http://www.archdaily.com/805818/feilden-clegg-bradley-studios-wins-competition-for-university-of-warwick-arts-hub"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slide" Target="slide30.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54.jpg"/><Relationship Id="rId4" Type="http://schemas.openxmlformats.org/officeDocument/2006/relationships/slide" Target="slide2.xml"/></Relationships>
</file>

<file path=ppt/slides/_rels/slide3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slide" Target="slide32.xml"/><Relationship Id="rId5" Type="http://schemas.openxmlformats.org/officeDocument/2006/relationships/slide" Target="slide2.xml"/><Relationship Id="rId4" Type="http://schemas.openxmlformats.org/officeDocument/2006/relationships/image" Target="../media/image56.jpg"/></Relationships>
</file>

<file path=ppt/slides/_rels/slide32.xml.rels><?xml version="1.0" encoding="UTF-8" standalone="yes"?>
<Relationships xmlns="http://schemas.openxmlformats.org/package/2006/relationships"><Relationship Id="rId3" Type="http://schemas.microsoft.com/office/2007/relationships/hdphoto" Target="../media/hdphoto3.wdp"/><Relationship Id="rId7" Type="http://schemas.openxmlformats.org/officeDocument/2006/relationships/slide" Target="slide31.xml"/><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slide" Target="slide33.xml"/><Relationship Id="rId5" Type="http://schemas.openxmlformats.org/officeDocument/2006/relationships/image" Target="../media/image57.jpeg"/><Relationship Id="rId4" Type="http://schemas.openxmlformats.org/officeDocument/2006/relationships/slide" Target="slide2.xml"/></Relationships>
</file>

<file path=ppt/slides/_rels/slide33.xml.rels><?xml version="1.0" encoding="UTF-8" standalone="yes"?>
<Relationships xmlns="http://schemas.openxmlformats.org/package/2006/relationships"><Relationship Id="rId3" Type="http://schemas.microsoft.com/office/2007/relationships/hdphoto" Target="../media/hdphoto3.wdp"/><Relationship Id="rId7" Type="http://schemas.openxmlformats.org/officeDocument/2006/relationships/slide" Target="slide32.xml"/><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slide" Target="slide34.xml"/><Relationship Id="rId5" Type="http://schemas.openxmlformats.org/officeDocument/2006/relationships/image" Target="../media/image58.png"/><Relationship Id="rId4" Type="http://schemas.openxmlformats.org/officeDocument/2006/relationships/slide" Target="slide2.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slide" Target="slide33.xml"/><Relationship Id="rId2"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slide" Target="slide2.xml"/><Relationship Id="rId4" Type="http://schemas.microsoft.com/office/2007/relationships/hdphoto" Target="../media/hdphoto3.wdp"/></Relationships>
</file>

<file path=ppt/slides/_rels/slide35.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jpeg"/><Relationship Id="rId1" Type="http://schemas.openxmlformats.org/officeDocument/2006/relationships/slideLayout" Target="../slideLayouts/slideLayout4.xml"/><Relationship Id="rId5" Type="http://schemas.openxmlformats.org/officeDocument/2006/relationships/slide" Target="slide2.xml"/><Relationship Id="rId4" Type="http://schemas.openxmlformats.org/officeDocument/2006/relationships/slide" Target="slide36.xml"/></Relationships>
</file>

<file path=ppt/slides/_rels/slide3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0.jpeg"/><Relationship Id="rId1" Type="http://schemas.openxmlformats.org/officeDocument/2006/relationships/slideLayout" Target="../slideLayouts/slideLayout4.xml"/><Relationship Id="rId6" Type="http://schemas.openxmlformats.org/officeDocument/2006/relationships/slide" Target="slide35.xml"/><Relationship Id="rId5" Type="http://schemas.openxmlformats.org/officeDocument/2006/relationships/slide" Target="slide37.xml"/><Relationship Id="rId4" Type="http://schemas.openxmlformats.org/officeDocument/2006/relationships/image" Target="../media/image62.jpeg"/></Relationships>
</file>

<file path=ppt/slides/_rels/slide37.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slide" Target="slide38.xml"/><Relationship Id="rId5" Type="http://schemas.openxmlformats.org/officeDocument/2006/relationships/slide" Target="slide36.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slide" Target="slide38.xml"/><Relationship Id="rId1" Type="http://schemas.openxmlformats.org/officeDocument/2006/relationships/slideLayout" Target="../slideLayouts/slideLayout4.xml"/><Relationship Id="rId6" Type="http://schemas.openxmlformats.org/officeDocument/2006/relationships/slide" Target="slide37.xml"/><Relationship Id="rId5" Type="http://schemas.openxmlformats.org/officeDocument/2006/relationships/image" Target="../media/image64.jpeg"/><Relationship Id="rId4" Type="http://schemas.openxmlformats.org/officeDocument/2006/relationships/slide" Target="slide2.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slide" Target="slide39.xml"/><Relationship Id="rId1" Type="http://schemas.openxmlformats.org/officeDocument/2006/relationships/slideLayout" Target="../slideLayouts/slideLayout2.xml"/><Relationship Id="rId6" Type="http://schemas.openxmlformats.org/officeDocument/2006/relationships/image" Target="../media/image66.jpg"/><Relationship Id="rId5" Type="http://schemas.openxmlformats.org/officeDocument/2006/relationships/slide" Target="slide2.xml"/><Relationship Id="rId4" Type="http://schemas.microsoft.com/office/2007/relationships/hdphoto" Target="../media/hdphoto4.wdp"/></Relationships>
</file>

<file path=ppt/slides/_rels/slide4.xml.rels><?xml version="1.0" encoding="UTF-8" standalone="yes"?>
<Relationships xmlns="http://schemas.openxmlformats.org/package/2006/relationships"><Relationship Id="rId8" Type="http://schemas.openxmlformats.org/officeDocument/2006/relationships/slide" Target="slide5.xml"/><Relationship Id="rId3" Type="http://schemas.microsoft.com/office/2007/relationships/hdphoto" Target="../media/hdphoto1.wdp"/><Relationship Id="rId7" Type="http://schemas.openxmlformats.org/officeDocument/2006/relationships/slide" Target="slide3.xm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2.xml"/><Relationship Id="rId5" Type="http://schemas.openxmlformats.org/officeDocument/2006/relationships/image" Target="../media/image20.jpeg"/><Relationship Id="rId4" Type="http://schemas.openxmlformats.org/officeDocument/2006/relationships/hyperlink" Target="http://www.archdaily.com/805818/feilden-clegg-bradley-studios-wins-competition-for-university-of-warwick-arts-hub"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67.jpeg"/><Relationship Id="rId1" Type="http://schemas.openxmlformats.org/officeDocument/2006/relationships/slideLayout" Target="../slideLayouts/slideLayout2.xml"/><Relationship Id="rId5" Type="http://schemas.openxmlformats.org/officeDocument/2006/relationships/slide" Target="slide41.xml"/><Relationship Id="rId4" Type="http://schemas.openxmlformats.org/officeDocument/2006/relationships/slide" Target="slide2.xml"/></Relationships>
</file>

<file path=ppt/slides/_rels/slide41.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slide" Target="slide41.xml"/><Relationship Id="rId1" Type="http://schemas.openxmlformats.org/officeDocument/2006/relationships/slideLayout" Target="../slideLayouts/slideLayout2.xml"/><Relationship Id="rId6" Type="http://schemas.openxmlformats.org/officeDocument/2006/relationships/slide" Target="slide40.xml"/><Relationship Id="rId5" Type="http://schemas.openxmlformats.org/officeDocument/2006/relationships/image" Target="../media/image69.jpg"/><Relationship Id="rId4" Type="http://schemas.openxmlformats.org/officeDocument/2006/relationships/slide" Target="slide2.xml"/></Relationships>
</file>

<file path=ppt/slides/_rels/slide4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0.jpg"/><Relationship Id="rId1" Type="http://schemas.openxmlformats.org/officeDocument/2006/relationships/slideLayout" Target="../slideLayouts/slideLayout2.xml"/><Relationship Id="rId5" Type="http://schemas.openxmlformats.org/officeDocument/2006/relationships/slide" Target="slide43.xml"/><Relationship Id="rId4" Type="http://schemas.openxmlformats.org/officeDocument/2006/relationships/image" Target="../media/image71.jpg"/></Relationships>
</file>

<file path=ppt/slides/_rels/slide4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0.jpg"/><Relationship Id="rId1" Type="http://schemas.openxmlformats.org/officeDocument/2006/relationships/slideLayout" Target="../slideLayouts/slideLayout2.xml"/><Relationship Id="rId5" Type="http://schemas.openxmlformats.org/officeDocument/2006/relationships/slide" Target="slide42.xml"/><Relationship Id="rId4" Type="http://schemas.openxmlformats.org/officeDocument/2006/relationships/slide" Target="slide44.xml"/></Relationships>
</file>

<file path=ppt/slides/_rels/slide44.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slide" Target="slide44.xml"/><Relationship Id="rId1" Type="http://schemas.openxmlformats.org/officeDocument/2006/relationships/slideLayout" Target="../slideLayouts/slideLayout2.xml"/><Relationship Id="rId5" Type="http://schemas.openxmlformats.org/officeDocument/2006/relationships/slide" Target="slide43.xml"/><Relationship Id="rId4" Type="http://schemas.openxmlformats.org/officeDocument/2006/relationships/slide" Target="slide2.xml"/></Relationships>
</file>

<file path=ppt/slides/_rels/slide4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2.jpg"/><Relationship Id="rId1" Type="http://schemas.openxmlformats.org/officeDocument/2006/relationships/slideLayout" Target="../slideLayouts/slideLayout2.xml"/><Relationship Id="rId5" Type="http://schemas.openxmlformats.org/officeDocument/2006/relationships/slide" Target="slide46.xml"/><Relationship Id="rId4" Type="http://schemas.openxmlformats.org/officeDocument/2006/relationships/image" Target="../media/image73.jpg"/></Relationships>
</file>

<file path=ppt/slides/_rels/slide46.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slide" Target="slide46.xml"/><Relationship Id="rId1" Type="http://schemas.openxmlformats.org/officeDocument/2006/relationships/slideLayout" Target="../slideLayouts/slideLayout2.xml"/><Relationship Id="rId6" Type="http://schemas.openxmlformats.org/officeDocument/2006/relationships/slide" Target="slide45.xml"/><Relationship Id="rId5" Type="http://schemas.openxmlformats.org/officeDocument/2006/relationships/image" Target="../media/image73.jpg"/><Relationship Id="rId4" Type="http://schemas.openxmlformats.org/officeDocument/2006/relationships/slide" Target="slide2.xml"/></Relationships>
</file>

<file path=ppt/slides/_rels/slide4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4.jpeg"/><Relationship Id="rId1" Type="http://schemas.openxmlformats.org/officeDocument/2006/relationships/slideLayout" Target="../slideLayouts/slideLayout2.xml"/><Relationship Id="rId5" Type="http://schemas.openxmlformats.org/officeDocument/2006/relationships/slide" Target="slide48.xml"/><Relationship Id="rId4" Type="http://schemas.openxmlformats.org/officeDocument/2006/relationships/image" Target="../media/image75.jpeg"/></Relationships>
</file>

<file path=ppt/slides/_rels/slide48.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4.jpeg"/><Relationship Id="rId1" Type="http://schemas.openxmlformats.org/officeDocument/2006/relationships/slideLayout" Target="../slideLayouts/slideLayout2.xml"/><Relationship Id="rId6" Type="http://schemas.openxmlformats.org/officeDocument/2006/relationships/slide" Target="slide47.xml"/><Relationship Id="rId5" Type="http://schemas.openxmlformats.org/officeDocument/2006/relationships/slide" Target="slide49.xml"/><Relationship Id="rId4" Type="http://schemas.openxmlformats.org/officeDocument/2006/relationships/slide" Target="slide2.xml"/></Relationships>
</file>

<file path=ppt/slides/_rels/slide4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slide" Target="slide49.xml"/><Relationship Id="rId1" Type="http://schemas.openxmlformats.org/officeDocument/2006/relationships/slideLayout" Target="../slideLayouts/slideLayout2.xml"/><Relationship Id="rId6" Type="http://schemas.openxmlformats.org/officeDocument/2006/relationships/slide" Target="slide48.xml"/><Relationship Id="rId5" Type="http://schemas.openxmlformats.org/officeDocument/2006/relationships/slide" Target="slide2.xml"/><Relationship Id="rId4" Type="http://schemas.openxmlformats.org/officeDocument/2006/relationships/image" Target="../media/image77.jpg"/></Relationships>
</file>

<file path=ppt/slides/_rels/slide5.xml.rels><?xml version="1.0" encoding="UTF-8" standalone="yes"?>
<Relationships xmlns="http://schemas.openxmlformats.org/package/2006/relationships"><Relationship Id="rId8" Type="http://schemas.openxmlformats.org/officeDocument/2006/relationships/slide" Target="slide6.xml"/><Relationship Id="rId3" Type="http://schemas.microsoft.com/office/2007/relationships/hdphoto" Target="../media/hdphoto1.wdp"/><Relationship Id="rId7" Type="http://schemas.openxmlformats.org/officeDocument/2006/relationships/slide" Target="slide4.xm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2.xml"/><Relationship Id="rId5" Type="http://schemas.openxmlformats.org/officeDocument/2006/relationships/image" Target="../media/image21.jpeg"/><Relationship Id="rId4" Type="http://schemas.openxmlformats.org/officeDocument/2006/relationships/hyperlink" Target="http://www.archdaily.com/805818/feilden-clegg-bradley-studios-wins-competition-for-university-of-warwick-arts-hub" TargetMode="External"/></Relationships>
</file>

<file path=ppt/slides/_rels/slide5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8.jpeg"/><Relationship Id="rId1" Type="http://schemas.openxmlformats.org/officeDocument/2006/relationships/slideLayout" Target="../slideLayouts/slideLayout2.xml"/><Relationship Id="rId4"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78.jpeg"/><Relationship Id="rId7" Type="http://schemas.openxmlformats.org/officeDocument/2006/relationships/slide" Target="slide52.xml"/><Relationship Id="rId2" Type="http://schemas.openxmlformats.org/officeDocument/2006/relationships/slide" Target="slide51.xml"/><Relationship Id="rId1" Type="http://schemas.openxmlformats.org/officeDocument/2006/relationships/slideLayout" Target="../slideLayouts/slideLayout2.xml"/><Relationship Id="rId6" Type="http://schemas.openxmlformats.org/officeDocument/2006/relationships/slide" Target="slide50.xml"/><Relationship Id="rId5" Type="http://schemas.openxmlformats.org/officeDocument/2006/relationships/slide" Target="slide2.xml"/><Relationship Id="rId4" Type="http://schemas.openxmlformats.org/officeDocument/2006/relationships/image" Target="../media/image79.JPG"/></Relationships>
</file>

<file path=ppt/slides/_rels/slide5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8.jpeg"/><Relationship Id="rId1" Type="http://schemas.openxmlformats.org/officeDocument/2006/relationships/slideLayout" Target="../slideLayouts/slideLayout2.xml"/><Relationship Id="rId4" Type="http://schemas.openxmlformats.org/officeDocument/2006/relationships/slide" Target="slide51.xml"/></Relationships>
</file>

<file path=ppt/slides/_rels/slide5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0.jpeg"/><Relationship Id="rId1" Type="http://schemas.openxmlformats.org/officeDocument/2006/relationships/slideLayout" Target="../slideLayouts/slideLayout2.xml"/><Relationship Id="rId5" Type="http://schemas.openxmlformats.org/officeDocument/2006/relationships/slide" Target="slide54.xml"/><Relationship Id="rId4" Type="http://schemas.openxmlformats.org/officeDocument/2006/relationships/image" Target="../media/image81.jpeg"/></Relationships>
</file>

<file path=ppt/slides/_rels/slide5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0.jpeg"/><Relationship Id="rId1" Type="http://schemas.openxmlformats.org/officeDocument/2006/relationships/slideLayout" Target="../slideLayouts/slideLayout2.xml"/><Relationship Id="rId6" Type="http://schemas.openxmlformats.org/officeDocument/2006/relationships/slide" Target="slide53.xml"/><Relationship Id="rId5" Type="http://schemas.openxmlformats.org/officeDocument/2006/relationships/image" Target="../media/image83.jpeg"/><Relationship Id="rId4" Type="http://schemas.openxmlformats.org/officeDocument/2006/relationships/image" Target="../media/image82.jpg"/></Relationships>
</file>

<file path=ppt/slides/_rels/slide55.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slide" Target="slide56.xml"/></Relationships>
</file>

<file path=ppt/slides/_rels/slide56.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slide" Target="slide56.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slide" Target="slide55.xml"/></Relationships>
</file>

<file path=ppt/slides/_rels/slide57.xml.rels><?xml version="1.0" encoding="UTF-8" standalone="yes"?>
<Relationships xmlns="http://schemas.openxmlformats.org/package/2006/relationships"><Relationship Id="rId8" Type="http://schemas.openxmlformats.org/officeDocument/2006/relationships/image" Target="../media/image88.png"/><Relationship Id="rId13" Type="http://schemas.openxmlformats.org/officeDocument/2006/relationships/image" Target="../media/image780.png"/><Relationship Id="rId3" Type="http://schemas.openxmlformats.org/officeDocument/2006/relationships/slide" Target="slide60.xml"/><Relationship Id="rId7" Type="http://schemas.openxmlformats.org/officeDocument/2006/relationships/image" Target="../media/image70.png"/><Relationship Id="rId12" Type="http://schemas.openxmlformats.org/officeDocument/2006/relationships/slide" Target="slide60.xml"/><Relationship Id="rId2" Type="http://schemas.openxmlformats.org/officeDocument/2006/relationships/image" Target="../media/image86.png"/><Relationship Id="rId16" Type="http://schemas.openxmlformats.org/officeDocument/2006/relationships/image" Target="../media/image790.png"/><Relationship Id="rId1" Type="http://schemas.openxmlformats.org/officeDocument/2006/relationships/slideLayout" Target="../slideLayouts/slideLayout2.xml"/><Relationship Id="rId6" Type="http://schemas.openxmlformats.org/officeDocument/2006/relationships/slide" Target="slide58.xml"/><Relationship Id="rId11" Type="http://schemas.openxmlformats.org/officeDocument/2006/relationships/image" Target="../media/image89.png"/><Relationship Id="rId5" Type="http://schemas.openxmlformats.org/officeDocument/2006/relationships/image" Target="../media/image87.png"/><Relationship Id="rId15" Type="http://schemas.openxmlformats.org/officeDocument/2006/relationships/slide" Target="slide62.xml"/><Relationship Id="rId10" Type="http://schemas.openxmlformats.org/officeDocument/2006/relationships/image" Target="../media/image77.png"/><Relationship Id="rId4" Type="http://schemas.openxmlformats.org/officeDocument/2006/relationships/slide" Target="slide2.xml"/><Relationship Id="rId9" Type="http://schemas.openxmlformats.org/officeDocument/2006/relationships/slide" Target="slide61.xml"/><Relationship Id="rId14" Type="http://schemas.openxmlformats.org/officeDocument/2006/relationships/image" Target="../media/image90.png"/></Relationships>
</file>

<file path=ppt/slides/_rels/slide58.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2.xml"/><Relationship Id="rId5" Type="http://schemas.openxmlformats.org/officeDocument/2006/relationships/slide" Target="slide59.xml"/><Relationship Id="rId4" Type="http://schemas.openxmlformats.org/officeDocument/2006/relationships/slide" Target="slide57.xml"/></Relationships>
</file>

<file path=ppt/slides/_rels/slide59.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slide" Target="slide59.xml"/><Relationship Id="rId1" Type="http://schemas.openxmlformats.org/officeDocument/2006/relationships/slideLayout" Target="../slideLayouts/slideLayout2.xml"/><Relationship Id="rId6" Type="http://schemas.openxmlformats.org/officeDocument/2006/relationships/slide" Target="slide58.xml"/><Relationship Id="rId5" Type="http://schemas.openxmlformats.org/officeDocument/2006/relationships/slide" Target="slide57.xml"/><Relationship Id="rId4" Type="http://schemas.openxmlformats.org/officeDocument/2006/relationships/image" Target="../media/image93.jpeg"/></Relationships>
</file>

<file path=ppt/slides/_rels/slide6.xml.rels><?xml version="1.0" encoding="UTF-8" standalone="yes"?>
<Relationships xmlns="http://schemas.openxmlformats.org/package/2006/relationships"><Relationship Id="rId8" Type="http://schemas.openxmlformats.org/officeDocument/2006/relationships/slide" Target="slide7.xml"/><Relationship Id="rId3" Type="http://schemas.microsoft.com/office/2007/relationships/hdphoto" Target="../media/hdphoto1.wdp"/><Relationship Id="rId7" Type="http://schemas.openxmlformats.org/officeDocument/2006/relationships/image" Target="../media/image22.jpe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2.xml"/><Relationship Id="rId4" Type="http://schemas.openxmlformats.org/officeDocument/2006/relationships/hyperlink" Target="http://www.archdaily.com/805818/feilden-clegg-bradley-studios-wins-competition-for-university-of-warwick-arts-hub"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slide" Target="slide60.xml"/><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image" Target="../media/image96.jpg"/><Relationship Id="rId4" Type="http://schemas.microsoft.com/office/2007/relationships/hdphoto" Target="../media/hdphoto5.wdp"/></Relationships>
</file>

<file path=ppt/slides/_rels/slide61.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97.jpeg"/><Relationship Id="rId1" Type="http://schemas.openxmlformats.org/officeDocument/2006/relationships/slideLayout" Target="../slideLayouts/slideLayout2.xml"/><Relationship Id="rId4" Type="http://schemas.openxmlformats.org/officeDocument/2006/relationships/image" Target="../media/image98.jpeg"/></Relationships>
</file>

<file path=ppt/slides/_rels/slide62.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99.jpeg"/><Relationship Id="rId1" Type="http://schemas.openxmlformats.org/officeDocument/2006/relationships/slideLayout" Target="../slideLayouts/slideLayout2.xml"/><Relationship Id="rId5" Type="http://schemas.openxmlformats.org/officeDocument/2006/relationships/slide" Target="slide63.xml"/><Relationship Id="rId4" Type="http://schemas.openxmlformats.org/officeDocument/2006/relationships/image" Target="../media/image100.jpg"/></Relationships>
</file>

<file path=ppt/slides/_rels/slide63.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slide" Target="slide63.xml"/><Relationship Id="rId1" Type="http://schemas.openxmlformats.org/officeDocument/2006/relationships/slideLayout" Target="../slideLayouts/slideLayout2.xml"/><Relationship Id="rId6" Type="http://schemas.openxmlformats.org/officeDocument/2006/relationships/slide" Target="slide62.xml"/><Relationship Id="rId5" Type="http://schemas.openxmlformats.org/officeDocument/2006/relationships/image" Target="../media/image101.jpeg"/><Relationship Id="rId4" Type="http://schemas.openxmlformats.org/officeDocument/2006/relationships/slide" Target="slide57.xml"/></Relationships>
</file>

<file path=ppt/slides/_rels/slide64.xml.rels><?xml version="1.0" encoding="UTF-8" standalone="yes"?>
<Relationships xmlns="http://schemas.openxmlformats.org/package/2006/relationships"><Relationship Id="rId8" Type="http://schemas.openxmlformats.org/officeDocument/2006/relationships/slide" Target="slide68.xml"/><Relationship Id="rId3" Type="http://schemas.openxmlformats.org/officeDocument/2006/relationships/slide" Target="slide2.xml"/><Relationship Id="rId7" Type="http://schemas.openxmlformats.org/officeDocument/2006/relationships/image" Target="../media/image104.png"/><Relationship Id="rId12" Type="http://schemas.openxmlformats.org/officeDocument/2006/relationships/image" Target="../media/image84.png"/><Relationship Id="rId2" Type="http://schemas.openxmlformats.org/officeDocument/2006/relationships/image" Target="../media/image102.png"/><Relationship Id="rId1" Type="http://schemas.openxmlformats.org/officeDocument/2006/relationships/slideLayout" Target="../slideLayouts/slideLayout2.xml"/><Relationship Id="rId6" Type="http://schemas.openxmlformats.org/officeDocument/2006/relationships/image" Target="../media/image820.png"/><Relationship Id="rId11" Type="http://schemas.openxmlformats.org/officeDocument/2006/relationships/slide" Target="slide67.xml"/><Relationship Id="rId5" Type="http://schemas.openxmlformats.org/officeDocument/2006/relationships/slide" Target="slide65.xml"/><Relationship Id="rId10" Type="http://schemas.openxmlformats.org/officeDocument/2006/relationships/image" Target="../media/image105.png"/><Relationship Id="rId4" Type="http://schemas.openxmlformats.org/officeDocument/2006/relationships/image" Target="../media/image103.png"/><Relationship Id="rId9" Type="http://schemas.openxmlformats.org/officeDocument/2006/relationships/image" Target="../media/image830.png"/></Relationships>
</file>

<file path=ppt/slides/_rels/slide65.xml.rels><?xml version="1.0" encoding="UTF-8" standalone="yes"?>
<Relationships xmlns="http://schemas.openxmlformats.org/package/2006/relationships"><Relationship Id="rId3" Type="http://schemas.openxmlformats.org/officeDocument/2006/relationships/image" Target="../media/image107.jpg"/><Relationship Id="rId2" Type="http://schemas.openxmlformats.org/officeDocument/2006/relationships/image" Target="../media/image106.png"/><Relationship Id="rId1" Type="http://schemas.openxmlformats.org/officeDocument/2006/relationships/slideLayout" Target="../slideLayouts/slideLayout2.xml"/><Relationship Id="rId6" Type="http://schemas.openxmlformats.org/officeDocument/2006/relationships/slide" Target="slide66.xml"/><Relationship Id="rId5" Type="http://schemas.openxmlformats.org/officeDocument/2006/relationships/slide" Target="slide2.xml"/><Relationship Id="rId4" Type="http://schemas.openxmlformats.org/officeDocument/2006/relationships/slide" Target="slide64.xml"/></Relationships>
</file>

<file path=ppt/slides/_rels/slide66.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slide" Target="slide65.xml"/><Relationship Id="rId2" Type="http://schemas.openxmlformats.org/officeDocument/2006/relationships/slide" Target="slide66.xml"/><Relationship Id="rId1" Type="http://schemas.openxmlformats.org/officeDocument/2006/relationships/slideLayout" Target="../slideLayouts/slideLayout2.xml"/><Relationship Id="rId6" Type="http://schemas.openxmlformats.org/officeDocument/2006/relationships/image" Target="../media/image108.jpeg"/><Relationship Id="rId5" Type="http://schemas.openxmlformats.org/officeDocument/2006/relationships/slide" Target="slide2.xml"/><Relationship Id="rId4" Type="http://schemas.openxmlformats.org/officeDocument/2006/relationships/slide" Target="slide64.xml"/></Relationships>
</file>

<file path=ppt/slides/_rels/slide67.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09.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64.xml"/><Relationship Id="rId4" Type="http://schemas.openxmlformats.org/officeDocument/2006/relationships/image" Target="../media/image110.jpg"/></Relationships>
</file>

<file path=ppt/slides/_rels/slide68.xml.rels><?xml version="1.0" encoding="UTF-8" standalone="yes"?>
<Relationships xmlns="http://schemas.openxmlformats.org/package/2006/relationships"><Relationship Id="rId3" Type="http://schemas.openxmlformats.org/officeDocument/2006/relationships/image" Target="../media/image112.jpg"/><Relationship Id="rId2" Type="http://schemas.openxmlformats.org/officeDocument/2006/relationships/image" Target="../media/image111.jpeg"/><Relationship Id="rId1" Type="http://schemas.openxmlformats.org/officeDocument/2006/relationships/slideLayout" Target="../slideLayouts/slideLayout2.xml"/><Relationship Id="rId6" Type="http://schemas.openxmlformats.org/officeDocument/2006/relationships/slide" Target="slide69.xml"/><Relationship Id="rId5" Type="http://schemas.openxmlformats.org/officeDocument/2006/relationships/slide" Target="slide2.xml"/><Relationship Id="rId4" Type="http://schemas.openxmlformats.org/officeDocument/2006/relationships/slide" Target="slide64.xml"/></Relationships>
</file>

<file path=ppt/slides/_rels/slide69.xml.rels><?xml version="1.0" encoding="UTF-8" standalone="yes"?>
<Relationships xmlns="http://schemas.openxmlformats.org/package/2006/relationships"><Relationship Id="rId3" Type="http://schemas.openxmlformats.org/officeDocument/2006/relationships/image" Target="../media/image111.jpeg"/><Relationship Id="rId7" Type="http://schemas.openxmlformats.org/officeDocument/2006/relationships/slide" Target="slide68.xml"/><Relationship Id="rId2" Type="http://schemas.openxmlformats.org/officeDocument/2006/relationships/slide" Target="slide69.xml"/><Relationship Id="rId1" Type="http://schemas.openxmlformats.org/officeDocument/2006/relationships/slideLayout" Target="../slideLayouts/slideLayout2.xml"/><Relationship Id="rId6" Type="http://schemas.openxmlformats.org/officeDocument/2006/relationships/image" Target="../media/image113.jpg"/><Relationship Id="rId5" Type="http://schemas.openxmlformats.org/officeDocument/2006/relationships/slide" Target="slide2.xml"/><Relationship Id="rId4" Type="http://schemas.openxmlformats.org/officeDocument/2006/relationships/slide" Target="slide64.xml"/></Relationships>
</file>

<file path=ppt/slides/_rels/slide7.xml.rels><?xml version="1.0" encoding="UTF-8" standalone="yes"?>
<Relationships xmlns="http://schemas.openxmlformats.org/package/2006/relationships"><Relationship Id="rId8" Type="http://schemas.openxmlformats.org/officeDocument/2006/relationships/slide" Target="slide6.xml"/><Relationship Id="rId3" Type="http://schemas.microsoft.com/office/2007/relationships/hdphoto" Target="../media/hdphoto1.wdp"/><Relationship Id="rId7" Type="http://schemas.openxmlformats.org/officeDocument/2006/relationships/slide" Target="slide8.xm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2.xml"/><Relationship Id="rId5" Type="http://schemas.openxmlformats.org/officeDocument/2006/relationships/image" Target="../media/image23.jpeg"/><Relationship Id="rId4" Type="http://schemas.openxmlformats.org/officeDocument/2006/relationships/hyperlink" Target="http://www.archdaily.com/805818/feilden-clegg-bradley-studios-wins-competition-for-university-of-warwick-arts-hub" TargetMode="External"/></Relationships>
</file>

<file path=ppt/slides/_rels/slide70.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slide" Target="slide2.xml"/><Relationship Id="rId7" Type="http://schemas.openxmlformats.org/officeDocument/2006/relationships/image" Target="../media/image116.png"/><Relationship Id="rId2" Type="http://schemas.openxmlformats.org/officeDocument/2006/relationships/image" Target="../media/image114.png"/><Relationship Id="rId1" Type="http://schemas.openxmlformats.org/officeDocument/2006/relationships/slideLayout" Target="../slideLayouts/slideLayout2.xml"/><Relationship Id="rId6" Type="http://schemas.openxmlformats.org/officeDocument/2006/relationships/image" Target="../media/image920.png"/><Relationship Id="rId5" Type="http://schemas.openxmlformats.org/officeDocument/2006/relationships/slide" Target="slide71.xml"/><Relationship Id="rId4" Type="http://schemas.openxmlformats.org/officeDocument/2006/relationships/image" Target="../media/image115.png"/><Relationship Id="rId9" Type="http://schemas.openxmlformats.org/officeDocument/2006/relationships/image" Target="../media/image930.png"/></Relationships>
</file>

<file path=ppt/slides/_rels/slide71.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image" Target="../media/image117.JPG"/><Relationship Id="rId1" Type="http://schemas.openxmlformats.org/officeDocument/2006/relationships/slideLayout" Target="../slideLayouts/slideLayout2.xml"/><Relationship Id="rId5" Type="http://schemas.openxmlformats.org/officeDocument/2006/relationships/slide" Target="slide72.xml"/><Relationship Id="rId4" Type="http://schemas.openxmlformats.org/officeDocument/2006/relationships/slide" Target="slide2.xml"/></Relationships>
</file>

<file path=ppt/slides/_rels/slide72.xml.rels><?xml version="1.0" encoding="UTF-8" standalone="yes"?>
<Relationships xmlns="http://schemas.openxmlformats.org/package/2006/relationships"><Relationship Id="rId3" Type="http://schemas.openxmlformats.org/officeDocument/2006/relationships/slide" Target="slide64.xml"/><Relationship Id="rId7" Type="http://schemas.openxmlformats.org/officeDocument/2006/relationships/image" Target="../media/image118.jpeg"/><Relationship Id="rId2" Type="http://schemas.openxmlformats.org/officeDocument/2006/relationships/image" Target="../media/image117.JPG"/><Relationship Id="rId1" Type="http://schemas.openxmlformats.org/officeDocument/2006/relationships/slideLayout" Target="../slideLayouts/slideLayout2.xml"/><Relationship Id="rId6" Type="http://schemas.openxmlformats.org/officeDocument/2006/relationships/slide" Target="slide71.xml"/><Relationship Id="rId5" Type="http://schemas.openxmlformats.org/officeDocument/2006/relationships/slide" Target="slide73.xml"/><Relationship Id="rId4" Type="http://schemas.openxmlformats.org/officeDocument/2006/relationships/slide" Target="slide2.xml"/></Relationships>
</file>

<file path=ppt/slides/_rels/slide73.xml.rels><?xml version="1.0" encoding="UTF-8" standalone="yes"?>
<Relationships xmlns="http://schemas.openxmlformats.org/package/2006/relationships"><Relationship Id="rId3" Type="http://schemas.openxmlformats.org/officeDocument/2006/relationships/image" Target="../media/image117.JPG"/><Relationship Id="rId7" Type="http://schemas.openxmlformats.org/officeDocument/2006/relationships/slide" Target="slide72.xml"/><Relationship Id="rId2" Type="http://schemas.openxmlformats.org/officeDocument/2006/relationships/slide" Target="slide73.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64.xml"/><Relationship Id="rId4" Type="http://schemas.openxmlformats.org/officeDocument/2006/relationships/image" Target="../media/image119.JPG"/></Relationships>
</file>

<file path=ppt/slides/_rels/slide74.xml.rels><?xml version="1.0" encoding="UTF-8" standalone="yes"?>
<Relationships xmlns="http://schemas.openxmlformats.org/package/2006/relationships"><Relationship Id="rId8" Type="http://schemas.openxmlformats.org/officeDocument/2006/relationships/slide" Target="slide75.xml"/><Relationship Id="rId3" Type="http://schemas.openxmlformats.org/officeDocument/2006/relationships/image" Target="../media/image121.png"/><Relationship Id="rId7" Type="http://schemas.openxmlformats.org/officeDocument/2006/relationships/slide" Target="slide2.xml"/><Relationship Id="rId2" Type="http://schemas.openxmlformats.org/officeDocument/2006/relationships/slide" Target="slide74.xml"/><Relationship Id="rId1" Type="http://schemas.openxmlformats.org/officeDocument/2006/relationships/slideLayout" Target="../slideLayouts/slideLayout2.xml"/><Relationship Id="rId6" Type="http://schemas.openxmlformats.org/officeDocument/2006/relationships/slide" Target="slide64.xml"/><Relationship Id="rId5" Type="http://schemas.openxmlformats.org/officeDocument/2006/relationships/image" Target="../media/image122.jpeg"/><Relationship Id="rId4" Type="http://schemas.microsoft.com/office/2007/relationships/hdphoto" Target="../media/hdphoto7.wdp"/></Relationships>
</file>

<file path=ppt/slides/_rels/slide75.xml.rels><?xml version="1.0" encoding="UTF-8" standalone="yes"?>
<Relationships xmlns="http://schemas.openxmlformats.org/package/2006/relationships"><Relationship Id="rId8" Type="http://schemas.openxmlformats.org/officeDocument/2006/relationships/slide" Target="slide76.xml"/><Relationship Id="rId3" Type="http://schemas.openxmlformats.org/officeDocument/2006/relationships/image" Target="../media/image121.png"/><Relationship Id="rId7" Type="http://schemas.openxmlformats.org/officeDocument/2006/relationships/image" Target="../media/image123.jpeg"/><Relationship Id="rId2" Type="http://schemas.openxmlformats.org/officeDocument/2006/relationships/slide" Target="slide74.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64.xml"/><Relationship Id="rId4" Type="http://schemas.microsoft.com/office/2007/relationships/hdphoto" Target="../media/hdphoto7.wdp"/></Relationships>
</file>

<file path=ppt/slides/_rels/slide76.xml.rels><?xml version="1.0" encoding="UTF-8" standalone="yes"?>
<Relationships xmlns="http://schemas.openxmlformats.org/package/2006/relationships"><Relationship Id="rId8" Type="http://schemas.openxmlformats.org/officeDocument/2006/relationships/image" Target="../media/image124.jpeg"/><Relationship Id="rId3" Type="http://schemas.openxmlformats.org/officeDocument/2006/relationships/image" Target="../media/image121.png"/><Relationship Id="rId7" Type="http://schemas.openxmlformats.org/officeDocument/2006/relationships/slide" Target="slide75.xml"/><Relationship Id="rId2" Type="http://schemas.openxmlformats.org/officeDocument/2006/relationships/slide" Target="slide74.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64.xml"/><Relationship Id="rId4" Type="http://schemas.microsoft.com/office/2007/relationships/hdphoto" Target="../media/hdphoto7.wdp"/></Relationships>
</file>

<file path=ppt/slides/_rels/slide8.xml.rels><?xml version="1.0" encoding="UTF-8" standalone="yes"?>
<Relationships xmlns="http://schemas.openxmlformats.org/package/2006/relationships"><Relationship Id="rId8" Type="http://schemas.openxmlformats.org/officeDocument/2006/relationships/slide" Target="slide2.xml"/><Relationship Id="rId3" Type="http://schemas.microsoft.com/office/2007/relationships/hdphoto" Target="../media/hdphoto1.wdp"/><Relationship Id="rId7" Type="http://schemas.openxmlformats.org/officeDocument/2006/relationships/slide" Target="slide7.xm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9.xml"/><Relationship Id="rId5" Type="http://schemas.openxmlformats.org/officeDocument/2006/relationships/image" Target="../media/image24.jpeg"/><Relationship Id="rId4" Type="http://schemas.openxmlformats.org/officeDocument/2006/relationships/hyperlink" Target="http://www.archdaily.com/805818/feilden-clegg-bradley-studios-wins-competition-for-university-of-warwick-arts-hub" TargetMode="External"/></Relationships>
</file>

<file path=ppt/slides/_rels/slide9.xml.rels><?xml version="1.0" encoding="UTF-8" standalone="yes"?>
<Relationships xmlns="http://schemas.openxmlformats.org/package/2006/relationships"><Relationship Id="rId8" Type="http://schemas.openxmlformats.org/officeDocument/2006/relationships/slide" Target="slide2.xml"/><Relationship Id="rId3" Type="http://schemas.microsoft.com/office/2007/relationships/hdphoto" Target="../media/hdphoto1.wdp"/><Relationship Id="rId7" Type="http://schemas.openxmlformats.org/officeDocument/2006/relationships/slide" Target="slide8.xm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slide" Target="slide10.xml"/><Relationship Id="rId5" Type="http://schemas.openxmlformats.org/officeDocument/2006/relationships/image" Target="../media/image25.jpeg"/><Relationship Id="rId4" Type="http://schemas.openxmlformats.org/officeDocument/2006/relationships/hyperlink" Target="http://www.archdaily.com/805818/feilden-clegg-bradley-studios-wins-competition-for-university-of-warwick-arts-hu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ek 3" descr="Obsah obrázku text, mapa&#10;&#10;Popis byl vytvořen automaticky">
            <a:extLst>
              <a:ext uri="{FF2B5EF4-FFF2-40B4-BE49-F238E27FC236}">
                <a16:creationId xmlns:a16="http://schemas.microsoft.com/office/drawing/2014/main" id="{B69B8F16-AF9D-4EE2-A0A8-91E5C27119A4}"/>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7528142" cy="6858000"/>
          </a:xfrm>
          <a:prstGeom prst="rect">
            <a:avLst/>
          </a:prstGeom>
        </p:spPr>
      </p:pic>
      <p:pic>
        <p:nvPicPr>
          <p:cNvPr id="5" name="Picture 4" descr="New Faculty of Arts Building">
            <a:extLst>
              <a:ext uri="{FF2B5EF4-FFF2-40B4-BE49-F238E27FC236}">
                <a16:creationId xmlns:a16="http://schemas.microsoft.com/office/drawing/2014/main" id="{1C304EB4-1B04-4FE8-8CC1-83FED0393C63}"/>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l="12169" r="33903"/>
          <a:stretch/>
        </p:blipFill>
        <p:spPr bwMode="auto">
          <a:xfrm>
            <a:off x="7528142" y="0"/>
            <a:ext cx="49657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Nadpis 1">
            <a:extLst>
              <a:ext uri="{FF2B5EF4-FFF2-40B4-BE49-F238E27FC236}">
                <a16:creationId xmlns:a16="http://schemas.microsoft.com/office/drawing/2014/main" id="{79259395-DC51-49EC-8E55-D91577A8EB77}"/>
              </a:ext>
            </a:extLst>
          </p:cNvPr>
          <p:cNvSpPr>
            <a:spLocks noGrp="1"/>
          </p:cNvSpPr>
          <p:nvPr>
            <p:ph type="ctrTitle"/>
          </p:nvPr>
        </p:nvSpPr>
        <p:spPr/>
        <p:txBody>
          <a:bodyPr/>
          <a:lstStyle/>
          <a:p>
            <a:r>
              <a:rPr lang="en-GB" dirty="0">
                <a:solidFill>
                  <a:srgbClr val="952A54"/>
                </a:solidFill>
              </a:rPr>
              <a:t>Warwick Interactive Map</a:t>
            </a:r>
          </a:p>
        </p:txBody>
      </p:sp>
      <p:sp>
        <p:nvSpPr>
          <p:cNvPr id="3" name="Podnadpis 2">
            <a:extLst>
              <a:ext uri="{FF2B5EF4-FFF2-40B4-BE49-F238E27FC236}">
                <a16:creationId xmlns:a16="http://schemas.microsoft.com/office/drawing/2014/main" id="{72C57575-A447-43C5-9DE3-86B6BFBC4ED2}"/>
              </a:ext>
            </a:extLst>
          </p:cNvPr>
          <p:cNvSpPr>
            <a:spLocks noGrp="1"/>
          </p:cNvSpPr>
          <p:nvPr>
            <p:ph type="subTitle" idx="1"/>
          </p:nvPr>
        </p:nvSpPr>
        <p:spPr>
          <a:xfrm>
            <a:off x="1524000" y="3602037"/>
            <a:ext cx="9144000" cy="2478129"/>
          </a:xfrm>
        </p:spPr>
        <p:txBody>
          <a:bodyPr>
            <a:normAutofit fontScale="85000" lnSpcReduction="10000"/>
          </a:bodyPr>
          <a:lstStyle/>
          <a:p>
            <a:pPr>
              <a:lnSpc>
                <a:spcPct val="150000"/>
              </a:lnSpc>
            </a:pPr>
            <a:r>
              <a:rPr lang="en-GB" dirty="0">
                <a:solidFill>
                  <a:srgbClr val="952A54"/>
                </a:solidFill>
              </a:rPr>
              <a:t>Our university creates a new memory for 25,000 students and over 5,000 staff members everyday. Every place on campus holds these memories over generations of attendees. These reflections are influenced by the change in time and the innovativeness of our campus, as can be seen in the experiences shared in different this student experience map of different areas on campus.</a:t>
            </a:r>
          </a:p>
        </p:txBody>
      </p:sp>
    </p:spTree>
    <p:extLst>
      <p:ext uri="{BB962C8B-B14F-4D97-AF65-F5344CB8AC3E}">
        <p14:creationId xmlns:p14="http://schemas.microsoft.com/office/powerpoint/2010/main" val="3932535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obsah 4" descr="Obsah obrázku exteriér, silnice, ulice, park&#10;&#10;Popis byl vytvořen automaticky">
            <a:extLst>
              <a:ext uri="{FF2B5EF4-FFF2-40B4-BE49-F238E27FC236}">
                <a16:creationId xmlns:a16="http://schemas.microsoft.com/office/drawing/2014/main" id="{7FEB30FA-6166-47C4-9BB2-69D162EB7C8C}"/>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17118" y="172762"/>
            <a:ext cx="11671102" cy="65124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95F35D0-47E6-464D-90DB-35294DD2E347}"/>
              </a:ext>
            </a:extLst>
          </p:cNvPr>
          <p:cNvSpPr>
            <a:spLocks noGrp="1"/>
          </p:cNvSpPr>
          <p:nvPr>
            <p:ph type="title"/>
          </p:nvPr>
        </p:nvSpPr>
        <p:spPr/>
        <p:txBody>
          <a:bodyPr/>
          <a:lstStyle/>
          <a:p>
            <a:r>
              <a:rPr lang="en-GB" dirty="0">
                <a:cs typeface="Times New Roman" panose="02020603050405020304" pitchFamily="18" charset="0"/>
              </a:rPr>
              <a:t>Humanities</a:t>
            </a:r>
          </a:p>
        </p:txBody>
      </p:sp>
      <p:sp>
        <p:nvSpPr>
          <p:cNvPr id="3" name="Zástupný obsah 2">
            <a:extLst>
              <a:ext uri="{FF2B5EF4-FFF2-40B4-BE49-F238E27FC236}">
                <a16:creationId xmlns:a16="http://schemas.microsoft.com/office/drawing/2014/main" id="{61A260A8-ECC2-4133-9F00-E90A6750A49E}"/>
              </a:ext>
            </a:extLst>
          </p:cNvPr>
          <p:cNvSpPr>
            <a:spLocks noGrp="1"/>
          </p:cNvSpPr>
          <p:nvPr>
            <p:ph sz="half" idx="1"/>
          </p:nvPr>
        </p:nvSpPr>
        <p:spPr>
          <a:xfrm>
            <a:off x="706683" y="1667264"/>
            <a:ext cx="4978400" cy="4351338"/>
          </a:xfrm>
          <a:solidFill>
            <a:schemeClr val="bg2">
              <a:lumMod val="90000"/>
            </a:schemeClr>
          </a:solidFill>
          <a:effectLst>
            <a:outerShdw blurRad="50800" dist="38100" dir="2700000" algn="tl" rotWithShape="0">
              <a:prstClr val="black">
                <a:alpha val="40000"/>
              </a:prstClr>
            </a:outerShdw>
          </a:effectLst>
        </p:spPr>
        <p:txBody>
          <a:bodyPr>
            <a:normAutofit/>
          </a:bodyPr>
          <a:lstStyle/>
          <a:p>
            <a:pPr marL="0" indent="0" algn="just">
              <a:buNone/>
            </a:pPr>
            <a:endParaRPr lang="en-GB" sz="16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16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‘’The building will house departmental offices and a variety of spaces for teaching and learning. Larger more public spaces are located on the lower levels; these include a large open plan multi-purpose engagement space, a café, two lecture theatres, and a variety of spaces for social learning.’’</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cs typeface="Times New Roman" panose="02020603050405020304" pitchFamily="18" charset="0"/>
              </a:rPr>
              <a:t>Warwick Community Engagement Proposal, 2020</a:t>
            </a:r>
          </a:p>
        </p:txBody>
      </p:sp>
      <p:pic>
        <p:nvPicPr>
          <p:cNvPr id="7" name="Picture 4">
            <a:extLst>
              <a:ext uri="{FF2B5EF4-FFF2-40B4-BE49-F238E27FC236}">
                <a16:creationId xmlns:a16="http://schemas.microsoft.com/office/drawing/2014/main" id="{361172C8-7FBC-4AEB-9F33-07095C7F67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6877" y="1667264"/>
            <a:ext cx="6071343" cy="435133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Šipka: doprava 9">
            <a:hlinkClick r:id="rId6" action="ppaction://hlinksldjump"/>
            <a:extLst>
              <a:ext uri="{FF2B5EF4-FFF2-40B4-BE49-F238E27FC236}">
                <a16:creationId xmlns:a16="http://schemas.microsoft.com/office/drawing/2014/main" id="{3294EC58-FD8A-44BF-9711-7CD0CF82960D}"/>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Šipka: doprava 10">
            <a:hlinkClick r:id="rId7" action="ppaction://hlinksldjump"/>
            <a:extLst>
              <a:ext uri="{FF2B5EF4-FFF2-40B4-BE49-F238E27FC236}">
                <a16:creationId xmlns:a16="http://schemas.microsoft.com/office/drawing/2014/main" id="{15783B56-205C-4FC3-B915-1F7DE8B0C729}"/>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ovéPole 11">
            <a:extLst>
              <a:ext uri="{FF2B5EF4-FFF2-40B4-BE49-F238E27FC236}">
                <a16:creationId xmlns:a16="http://schemas.microsoft.com/office/drawing/2014/main" id="{A51A2CC9-E6CE-4CAD-B101-974958D8AAB3}"/>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Agency FB" panose="020B0503020202020204" pitchFamily="34" charset="0"/>
              </a:rPr>
              <a:t>Now</a:t>
            </a:r>
          </a:p>
        </p:txBody>
      </p:sp>
      <p:sp>
        <p:nvSpPr>
          <p:cNvPr id="5" name="TextovéPole 4">
            <a:extLst>
              <a:ext uri="{FF2B5EF4-FFF2-40B4-BE49-F238E27FC236}">
                <a16:creationId xmlns:a16="http://schemas.microsoft.com/office/drawing/2014/main" id="{F11AC9CB-77BD-4F74-82EB-44B110A1BBD2}"/>
              </a:ext>
            </a:extLst>
          </p:cNvPr>
          <p:cNvSpPr txBox="1"/>
          <p:nvPr/>
        </p:nvSpPr>
        <p:spPr>
          <a:xfrm>
            <a:off x="7947345" y="6018602"/>
            <a:ext cx="5692878" cy="369332"/>
          </a:xfrm>
          <a:prstGeom prst="rect">
            <a:avLst/>
          </a:prstGeom>
          <a:noFill/>
        </p:spPr>
        <p:txBody>
          <a:bodyPr wrap="square" rtlCol="0">
            <a:spAutoFit/>
          </a:bodyPr>
          <a:lstStyle/>
          <a:p>
            <a:r>
              <a:rPr lang="en-GB" b="1" dirty="0">
                <a:latin typeface="+mj-lt"/>
              </a:rPr>
              <a:t>New Humanities Building Being Built</a:t>
            </a:r>
          </a:p>
        </p:txBody>
      </p:sp>
      <p:sp>
        <p:nvSpPr>
          <p:cNvPr id="13" name="Obdélník 12">
            <a:extLst>
              <a:ext uri="{FF2B5EF4-FFF2-40B4-BE49-F238E27FC236}">
                <a16:creationId xmlns:a16="http://schemas.microsoft.com/office/drawing/2014/main" id="{4DD2C016-E227-4C6B-A04A-9D1E5E5946E4}"/>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4" name="TextovéPole 8">
            <a:extLst>
              <a:ext uri="{FF2B5EF4-FFF2-40B4-BE49-F238E27FC236}">
                <a16:creationId xmlns:a16="http://schemas.microsoft.com/office/drawing/2014/main" id="{F9165779-3495-8E45-9829-BAFD601F7DAF}"/>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8" action="ppaction://hlinksldjump"/>
              </a:rPr>
              <a:t>Back</a:t>
            </a:r>
            <a:endParaRPr lang="en-GB" dirty="0">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598986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obsah 4" descr="Obsah obrázku exteriér, silnice, ulice, park&#10;&#10;Popis byl vytvořen automaticky">
            <a:extLst>
              <a:ext uri="{FF2B5EF4-FFF2-40B4-BE49-F238E27FC236}">
                <a16:creationId xmlns:a16="http://schemas.microsoft.com/office/drawing/2014/main" id="{7FEB30FA-6166-47C4-9BB2-69D162EB7C8C}"/>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01915" y="157502"/>
            <a:ext cx="11725795" cy="65429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95F35D0-47E6-464D-90DB-35294DD2E347}"/>
              </a:ext>
            </a:extLst>
          </p:cNvPr>
          <p:cNvSpPr>
            <a:spLocks noGrp="1"/>
          </p:cNvSpPr>
          <p:nvPr>
            <p:ph type="title"/>
          </p:nvPr>
        </p:nvSpPr>
        <p:spPr/>
        <p:txBody>
          <a:bodyPr/>
          <a:lstStyle/>
          <a:p>
            <a:r>
              <a:rPr lang="en-GB" dirty="0">
                <a:cs typeface="Times New Roman" panose="02020603050405020304" pitchFamily="18" charset="0"/>
              </a:rPr>
              <a:t>Humanities</a:t>
            </a:r>
          </a:p>
        </p:txBody>
      </p:sp>
      <p:sp>
        <p:nvSpPr>
          <p:cNvPr id="3" name="Zástupný obsah 2">
            <a:extLst>
              <a:ext uri="{FF2B5EF4-FFF2-40B4-BE49-F238E27FC236}">
                <a16:creationId xmlns:a16="http://schemas.microsoft.com/office/drawing/2014/main" id="{61A260A8-ECC2-4133-9F00-E90A6750A49E}"/>
              </a:ext>
            </a:extLst>
          </p:cNvPr>
          <p:cNvSpPr>
            <a:spLocks noGrp="1"/>
          </p:cNvSpPr>
          <p:nvPr>
            <p:ph sz="half" idx="1"/>
          </p:nvPr>
        </p:nvSpPr>
        <p:spPr>
          <a:xfrm>
            <a:off x="6616700" y="1825625"/>
            <a:ext cx="4978400" cy="4351338"/>
          </a:xfrm>
          <a:solidFill>
            <a:schemeClr val="bg2">
              <a:lumMod val="90000"/>
            </a:schemeClr>
          </a:solidFill>
          <a:effectLst>
            <a:outerShdw blurRad="50800" dist="38100" dir="2700000" algn="tl" rotWithShape="0">
              <a:prstClr val="black">
                <a:alpha val="40000"/>
              </a:prstClr>
            </a:outerShdw>
          </a:effectLst>
        </p:spPr>
        <p:txBody>
          <a:bodyPr>
            <a:normAutofit/>
          </a:bodyPr>
          <a:lstStyle/>
          <a:p>
            <a:pPr marL="0" indent="0" algn="just">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dirty="0">
              <a:latin typeface="Roboto Medium" panose="02000000000000000000" pitchFamily="2" charset="0"/>
              <a:ea typeface="Roboto Medium" panose="02000000000000000000" pitchFamily="2" charset="0"/>
            </a:endParaRPr>
          </a:p>
        </p:txBody>
      </p:sp>
      <p:sp>
        <p:nvSpPr>
          <p:cNvPr id="4" name="Zástupný obsah 3">
            <a:extLst>
              <a:ext uri="{FF2B5EF4-FFF2-40B4-BE49-F238E27FC236}">
                <a16:creationId xmlns:a16="http://schemas.microsoft.com/office/drawing/2014/main" id="{AE936336-6000-4325-A2D7-2AADF8F6399C}"/>
              </a:ext>
            </a:extLst>
          </p:cNvPr>
          <p:cNvSpPr>
            <a:spLocks noGrp="1"/>
          </p:cNvSpPr>
          <p:nvPr>
            <p:ph sz="half" idx="2"/>
          </p:nvPr>
        </p:nvSpPr>
        <p:spPr>
          <a:xfrm>
            <a:off x="9601200" y="2908299"/>
            <a:ext cx="1879600" cy="2952751"/>
          </a:xfrm>
        </p:spPr>
        <p:txBody>
          <a:bodyPr>
            <a:normAutofit/>
          </a:bodyPr>
          <a:lstStyle/>
          <a:p>
            <a:endParaRPr lang="en-GB" dirty="0">
              <a:latin typeface="Roboto Medium" panose="02000000000000000000" pitchFamily="2" charset="0"/>
              <a:ea typeface="Roboto Medium" panose="02000000000000000000" pitchFamily="2" charset="0"/>
            </a:endParaRPr>
          </a:p>
        </p:txBody>
      </p:sp>
      <p:pic>
        <p:nvPicPr>
          <p:cNvPr id="8" name="Picture 4" descr="New Faculty of Arts Building">
            <a:extLst>
              <a:ext uri="{FF2B5EF4-FFF2-40B4-BE49-F238E27FC236}">
                <a16:creationId xmlns:a16="http://schemas.microsoft.com/office/drawing/2014/main" id="{5FC7ED05-431B-4A92-9E6B-27C9C2B3B3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900" y="1825625"/>
            <a:ext cx="5844600" cy="43529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TextovéPole 8">
            <a:extLst>
              <a:ext uri="{FF2B5EF4-FFF2-40B4-BE49-F238E27FC236}">
                <a16:creationId xmlns:a16="http://schemas.microsoft.com/office/drawing/2014/main" id="{D91BB973-FC61-417F-BB3F-BE4F85099B7E}"/>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11" name="Šipka: doprava 10">
            <a:hlinkClick r:id="rId7" action="ppaction://hlinksldjump"/>
            <a:extLst>
              <a:ext uri="{FF2B5EF4-FFF2-40B4-BE49-F238E27FC236}">
                <a16:creationId xmlns:a16="http://schemas.microsoft.com/office/drawing/2014/main" id="{E7C8A566-8D55-443D-BD02-54E87564AB8B}"/>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Šipka: doprava 11">
            <a:hlinkClick r:id="rId8" action="ppaction://hlinksldjump"/>
            <a:extLst>
              <a:ext uri="{FF2B5EF4-FFF2-40B4-BE49-F238E27FC236}">
                <a16:creationId xmlns:a16="http://schemas.microsoft.com/office/drawing/2014/main" id="{C0E44419-16D6-404F-AE57-50717E7885FE}"/>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TextovéPole 12">
            <a:extLst>
              <a:ext uri="{FF2B5EF4-FFF2-40B4-BE49-F238E27FC236}">
                <a16:creationId xmlns:a16="http://schemas.microsoft.com/office/drawing/2014/main" id="{E4F15D80-B8D1-4870-992F-D773A9A6CF72}"/>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pic>
        <p:nvPicPr>
          <p:cNvPr id="14" name="Picture 4" descr="February 2015">
            <a:extLst>
              <a:ext uri="{FF2B5EF4-FFF2-40B4-BE49-F238E27FC236}">
                <a16:creationId xmlns:a16="http://schemas.microsoft.com/office/drawing/2014/main" id="{60718087-D82B-443D-981E-70104619FD6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37953" y="1825625"/>
            <a:ext cx="3045937" cy="4351339"/>
          </a:xfrm>
          <a:prstGeom prst="rect">
            <a:avLst/>
          </a:prstGeom>
          <a:noFill/>
          <a:extLst>
            <a:ext uri="{909E8E84-426E-40DD-AFC4-6F175D3DCCD1}">
              <a14:hiddenFill xmlns:a14="http://schemas.microsoft.com/office/drawing/2010/main">
                <a:solidFill>
                  <a:srgbClr val="FFFFFF"/>
                </a:solidFill>
              </a14:hiddenFill>
            </a:ext>
          </a:extLst>
        </p:spPr>
      </p:pic>
      <p:sp>
        <p:nvSpPr>
          <p:cNvPr id="5" name="TextovéPole 4">
            <a:extLst>
              <a:ext uri="{FF2B5EF4-FFF2-40B4-BE49-F238E27FC236}">
                <a16:creationId xmlns:a16="http://schemas.microsoft.com/office/drawing/2014/main" id="{300F3EAB-3EA5-4E55-B3BC-AFA79E8BD53D}"/>
              </a:ext>
            </a:extLst>
          </p:cNvPr>
          <p:cNvSpPr txBox="1"/>
          <p:nvPr/>
        </p:nvSpPr>
        <p:spPr>
          <a:xfrm>
            <a:off x="596900" y="6313714"/>
            <a:ext cx="4512129" cy="369332"/>
          </a:xfrm>
          <a:prstGeom prst="rect">
            <a:avLst/>
          </a:prstGeom>
          <a:noFill/>
        </p:spPr>
        <p:txBody>
          <a:bodyPr wrap="square" rtlCol="0">
            <a:spAutoFit/>
          </a:bodyPr>
          <a:lstStyle/>
          <a:p>
            <a:r>
              <a:rPr lang="en-GB" b="1" dirty="0">
                <a:latin typeface="Roboto Medium" panose="02000000000000000000" pitchFamily="2" charset="0"/>
                <a:ea typeface="Roboto Medium" panose="02000000000000000000" pitchFamily="2" charset="0"/>
              </a:rPr>
              <a:t>Design of New Humanities Building</a:t>
            </a:r>
          </a:p>
        </p:txBody>
      </p:sp>
      <p:sp>
        <p:nvSpPr>
          <p:cNvPr id="15" name="Obdélník 14">
            <a:extLst>
              <a:ext uri="{FF2B5EF4-FFF2-40B4-BE49-F238E27FC236}">
                <a16:creationId xmlns:a16="http://schemas.microsoft.com/office/drawing/2014/main" id="{E6A54856-E89C-445E-AEC7-4F263CAAFC0D}"/>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9784928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obsah 4" descr="Obsah obrázku exteriér, silnice, ulice, park&#10;&#10;Popis byl vytvořen automaticky">
            <a:extLst>
              <a:ext uri="{FF2B5EF4-FFF2-40B4-BE49-F238E27FC236}">
                <a16:creationId xmlns:a16="http://schemas.microsoft.com/office/drawing/2014/main" id="{7FEB30FA-6166-47C4-9BB2-69D162EB7C8C}"/>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61561" y="160983"/>
            <a:ext cx="11713321" cy="65360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95F35D0-47E6-464D-90DB-35294DD2E347}"/>
              </a:ext>
            </a:extLst>
          </p:cNvPr>
          <p:cNvSpPr>
            <a:spLocks noGrp="1"/>
          </p:cNvSpPr>
          <p:nvPr>
            <p:ph type="title"/>
          </p:nvPr>
        </p:nvSpPr>
        <p:spPr/>
        <p:txBody>
          <a:bodyPr/>
          <a:lstStyle/>
          <a:p>
            <a:r>
              <a:rPr lang="en-GB" dirty="0">
                <a:cs typeface="Times New Roman" panose="02020603050405020304" pitchFamily="18" charset="0"/>
              </a:rPr>
              <a:t>Humanities</a:t>
            </a:r>
          </a:p>
        </p:txBody>
      </p:sp>
      <p:sp>
        <p:nvSpPr>
          <p:cNvPr id="3" name="Zástupný obsah 2">
            <a:extLst>
              <a:ext uri="{FF2B5EF4-FFF2-40B4-BE49-F238E27FC236}">
                <a16:creationId xmlns:a16="http://schemas.microsoft.com/office/drawing/2014/main" id="{61A260A8-ECC2-4133-9F00-E90A6750A49E}"/>
              </a:ext>
            </a:extLst>
          </p:cNvPr>
          <p:cNvSpPr>
            <a:spLocks noGrp="1"/>
          </p:cNvSpPr>
          <p:nvPr>
            <p:ph sz="half" idx="1"/>
          </p:nvPr>
        </p:nvSpPr>
        <p:spPr>
          <a:xfrm>
            <a:off x="6680200" y="1825625"/>
            <a:ext cx="4978400" cy="4351338"/>
          </a:xfrm>
          <a:solidFill>
            <a:schemeClr val="bg2">
              <a:lumMod val="90000"/>
            </a:schemeClr>
          </a:solidFill>
          <a:effectLst>
            <a:outerShdw blurRad="50800" dist="38100" dir="2700000" algn="tl" rotWithShape="0">
              <a:prstClr val="black">
                <a:alpha val="40000"/>
              </a:prstClr>
            </a:outerShdw>
          </a:effectLst>
        </p:spPr>
        <p:txBody>
          <a:bodyPr>
            <a:normAutofit/>
          </a:bodyPr>
          <a:lstStyle/>
          <a:p>
            <a:pPr marL="0" indent="0" algn="just">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dirty="0">
              <a:latin typeface="Roboto Medium" panose="02000000000000000000" pitchFamily="2" charset="0"/>
              <a:ea typeface="Roboto Medium" panose="02000000000000000000" pitchFamily="2" charset="0"/>
            </a:endParaRPr>
          </a:p>
        </p:txBody>
      </p:sp>
      <p:pic>
        <p:nvPicPr>
          <p:cNvPr id="11266" name="Picture 2" descr="Internal view - level 3: Student/Academic Forum space - CGI">
            <a:extLst>
              <a:ext uri="{FF2B5EF4-FFF2-40B4-BE49-F238E27FC236}">
                <a16:creationId xmlns:a16="http://schemas.microsoft.com/office/drawing/2014/main" id="{DF2A8E39-0F0A-49BD-8583-8CAE94A61A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808" y="1677035"/>
            <a:ext cx="6193842" cy="4351338"/>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extovéPole 9">
            <a:extLst>
              <a:ext uri="{FF2B5EF4-FFF2-40B4-BE49-F238E27FC236}">
                <a16:creationId xmlns:a16="http://schemas.microsoft.com/office/drawing/2014/main" id="{8D74003C-3266-451E-B345-254094BED039}"/>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Šipka: doprava 8">
            <a:hlinkClick r:id="rId7" action="ppaction://hlinksldjump"/>
            <a:extLst>
              <a:ext uri="{FF2B5EF4-FFF2-40B4-BE49-F238E27FC236}">
                <a16:creationId xmlns:a16="http://schemas.microsoft.com/office/drawing/2014/main" id="{5D63CEB4-9D8C-4E40-9E48-B4BE1C76EDB7}"/>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Šipka: doprava 11">
            <a:hlinkClick r:id="rId8" action="ppaction://hlinksldjump"/>
            <a:extLst>
              <a:ext uri="{FF2B5EF4-FFF2-40B4-BE49-F238E27FC236}">
                <a16:creationId xmlns:a16="http://schemas.microsoft.com/office/drawing/2014/main" id="{5DF36086-2A9E-406D-8DB2-6D78CB737A66}"/>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ovéPole 12">
            <a:extLst>
              <a:ext uri="{FF2B5EF4-FFF2-40B4-BE49-F238E27FC236}">
                <a16:creationId xmlns:a16="http://schemas.microsoft.com/office/drawing/2014/main" id="{20191858-6CA3-47E8-8DE7-60397BAE6978}"/>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Agency FB" panose="020B0503020202020204" pitchFamily="34" charset="0"/>
              </a:rPr>
              <a:t>Now</a:t>
            </a:r>
          </a:p>
        </p:txBody>
      </p:sp>
      <p:pic>
        <p:nvPicPr>
          <p:cNvPr id="11" name="Picture 2" descr="Obsah obrázku text&#10;&#10;Popis byl vytvořen automaticky">
            <a:extLst>
              <a:ext uri="{FF2B5EF4-FFF2-40B4-BE49-F238E27FC236}">
                <a16:creationId xmlns:a16="http://schemas.microsoft.com/office/drawing/2014/main" id="{5750AE5F-1629-4D04-BF69-C8C03CA8A30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20288" y="1697768"/>
            <a:ext cx="6140191" cy="4351337"/>
          </a:xfrm>
          <a:prstGeom prst="rect">
            <a:avLst/>
          </a:prstGeom>
          <a:noFill/>
          <a:extLst>
            <a:ext uri="{909E8E84-426E-40DD-AFC4-6F175D3DCCD1}">
              <a14:hiddenFill xmlns:a14="http://schemas.microsoft.com/office/drawing/2010/main">
                <a:solidFill>
                  <a:srgbClr val="FFFFFF"/>
                </a:solidFill>
              </a14:hiddenFill>
            </a:ext>
          </a:extLst>
        </p:spPr>
      </p:pic>
      <p:sp>
        <p:nvSpPr>
          <p:cNvPr id="5" name="TextovéPole 4">
            <a:extLst>
              <a:ext uri="{FF2B5EF4-FFF2-40B4-BE49-F238E27FC236}">
                <a16:creationId xmlns:a16="http://schemas.microsoft.com/office/drawing/2014/main" id="{C5F5A1DB-9C00-4266-A66B-EEE3CEA07755}"/>
              </a:ext>
            </a:extLst>
          </p:cNvPr>
          <p:cNvSpPr txBox="1"/>
          <p:nvPr/>
        </p:nvSpPr>
        <p:spPr>
          <a:xfrm>
            <a:off x="439983" y="6062450"/>
            <a:ext cx="4783527" cy="369332"/>
          </a:xfrm>
          <a:prstGeom prst="rect">
            <a:avLst/>
          </a:prstGeom>
          <a:noFill/>
        </p:spPr>
        <p:txBody>
          <a:bodyPr wrap="square" rtlCol="0">
            <a:spAutoFit/>
          </a:bodyPr>
          <a:lstStyle/>
          <a:p>
            <a:r>
              <a:rPr lang="en-GB" b="1" dirty="0">
                <a:latin typeface="Roboto Medium" panose="02000000000000000000" pitchFamily="2" charset="0"/>
                <a:ea typeface="Roboto Medium" panose="02000000000000000000" pitchFamily="2" charset="0"/>
              </a:rPr>
              <a:t>New Humanities Building’s Predicted Interior</a:t>
            </a:r>
          </a:p>
        </p:txBody>
      </p:sp>
      <p:sp>
        <p:nvSpPr>
          <p:cNvPr id="14" name="Obdélník 13">
            <a:extLst>
              <a:ext uri="{FF2B5EF4-FFF2-40B4-BE49-F238E27FC236}">
                <a16:creationId xmlns:a16="http://schemas.microsoft.com/office/drawing/2014/main" id="{49730751-2AB4-47D1-812C-137F3653A307}"/>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7" name="TextBox 6">
            <a:extLst>
              <a:ext uri="{FF2B5EF4-FFF2-40B4-BE49-F238E27FC236}">
                <a16:creationId xmlns:a16="http://schemas.microsoft.com/office/drawing/2014/main" id="{38F8AB86-43AA-A241-9449-12EDDFDF7CFC}"/>
              </a:ext>
            </a:extLst>
          </p:cNvPr>
          <p:cNvSpPr txBox="1"/>
          <p:nvPr/>
        </p:nvSpPr>
        <p:spPr>
          <a:xfrm>
            <a:off x="6846570" y="6049105"/>
            <a:ext cx="4171950" cy="646331"/>
          </a:xfrm>
          <a:prstGeom prst="rect">
            <a:avLst/>
          </a:prstGeom>
          <a:noFill/>
        </p:spPr>
        <p:txBody>
          <a:bodyPr wrap="square" rtlCol="0">
            <a:spAutoFit/>
          </a:bodyPr>
          <a:lstStyle/>
          <a:p>
            <a:r>
              <a:rPr lang="en-GB" b="1" dirty="0">
                <a:latin typeface="Roboto Medium" panose="02000000000000000000" pitchFamily="2" charset="0"/>
                <a:ea typeface="Roboto Medium" panose="02000000000000000000" pitchFamily="2" charset="0"/>
              </a:rPr>
              <a:t>First Blueprint of The University of Warwick’s campus</a:t>
            </a:r>
            <a:endParaRPr lang="en-GB" dirty="0"/>
          </a:p>
        </p:txBody>
      </p:sp>
    </p:spTree>
    <p:extLst>
      <p:ext uri="{BB962C8B-B14F-4D97-AF65-F5344CB8AC3E}">
        <p14:creationId xmlns:p14="http://schemas.microsoft.com/office/powerpoint/2010/main" val="1568898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obsah 4" descr="Obsah obrázku exteriér, silnice, ulice, park&#10;&#10;Popis byl vytvořen automaticky">
            <a:hlinkClick r:id="rId2" action="ppaction://hlinksldjump"/>
            <a:extLst>
              <a:ext uri="{FF2B5EF4-FFF2-40B4-BE49-F238E27FC236}">
                <a16:creationId xmlns:a16="http://schemas.microsoft.com/office/drawing/2014/main" id="{7FEB30FA-6166-47C4-9BB2-69D162EB7C8C}"/>
              </a:ext>
            </a:extLst>
          </p:cNvPr>
          <p:cNvPicPr>
            <a:picLocks noChangeAspect="1"/>
          </p:cNvPicPr>
          <p:nvPr/>
        </p:nvPicPr>
        <p:blipFill>
          <a:blip r:embed="rId3">
            <a:alphaModFix amt="20000"/>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232952" y="170678"/>
            <a:ext cx="11741930" cy="65519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95F35D0-47E6-464D-90DB-35294DD2E347}"/>
              </a:ext>
            </a:extLst>
          </p:cNvPr>
          <p:cNvSpPr>
            <a:spLocks noGrp="1"/>
          </p:cNvSpPr>
          <p:nvPr>
            <p:ph type="title"/>
          </p:nvPr>
        </p:nvSpPr>
        <p:spPr/>
        <p:txBody>
          <a:bodyPr/>
          <a:lstStyle/>
          <a:p>
            <a:r>
              <a:rPr lang="en-GB" dirty="0">
                <a:cs typeface="Times New Roman" panose="02020603050405020304" pitchFamily="18" charset="0"/>
              </a:rPr>
              <a:t>Humanities</a:t>
            </a:r>
          </a:p>
        </p:txBody>
      </p:sp>
      <p:sp>
        <p:nvSpPr>
          <p:cNvPr id="3" name="Zástupný obsah 2">
            <a:extLst>
              <a:ext uri="{FF2B5EF4-FFF2-40B4-BE49-F238E27FC236}">
                <a16:creationId xmlns:a16="http://schemas.microsoft.com/office/drawing/2014/main" id="{61A260A8-ECC2-4133-9F00-E90A6750A49E}"/>
              </a:ext>
            </a:extLst>
          </p:cNvPr>
          <p:cNvSpPr>
            <a:spLocks noGrp="1"/>
          </p:cNvSpPr>
          <p:nvPr>
            <p:ph sz="half" idx="1"/>
          </p:nvPr>
        </p:nvSpPr>
        <p:spPr>
          <a:xfrm>
            <a:off x="838200" y="1690688"/>
            <a:ext cx="4978400" cy="4351338"/>
          </a:xfrm>
          <a:solidFill>
            <a:schemeClr val="bg2">
              <a:lumMod val="90000"/>
            </a:schemeClr>
          </a:solidFill>
          <a:effectLst>
            <a:outerShdw blurRad="50800" dist="38100" dir="2700000" algn="tl" rotWithShape="0">
              <a:prstClr val="black">
                <a:alpha val="40000"/>
              </a:prstClr>
            </a:outerShdw>
          </a:effectLst>
        </p:spPr>
        <p:txBody>
          <a:bodyPr>
            <a:normAutofit/>
          </a:bodyPr>
          <a:lstStyle/>
          <a:p>
            <a:pPr marL="0" indent="0" algn="just">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sz="2400" dirty="0">
                <a:latin typeface="Roboto Medium" panose="02000000000000000000" pitchFamily="2" charset="0"/>
                <a:ea typeface="Roboto Medium" panose="02000000000000000000" pitchFamily="2" charset="0"/>
              </a:rPr>
            </a:br>
            <a:r>
              <a:rPr lang="en-GB" sz="2200" dirty="0">
                <a:latin typeface="Roboto Medium" panose="02000000000000000000" pitchFamily="2" charset="0"/>
                <a:ea typeface="Roboto Medium" panose="02000000000000000000" pitchFamily="2" charset="0"/>
              </a:rPr>
              <a:t>“It’s difficult to remember a time when there hasn’t been building going on in the university even in the 1980’s when finances were constrained.”</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Wyn, PAIS Emeritus Professor, 2020</a:t>
            </a:r>
          </a:p>
        </p:txBody>
      </p:sp>
      <p:pic>
        <p:nvPicPr>
          <p:cNvPr id="14338" name="Picture 2" descr="Aerial view showing indicative massing">
            <a:extLst>
              <a:ext uri="{FF2B5EF4-FFF2-40B4-BE49-F238E27FC236}">
                <a16:creationId xmlns:a16="http://schemas.microsoft.com/office/drawing/2014/main" id="{9A8D34E0-5AA4-4147-B9AD-1DE05643E04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38941" y="1685926"/>
            <a:ext cx="4356100" cy="4356100"/>
          </a:xfrm>
          <a:prstGeom prst="rect">
            <a:avLst/>
          </a:prstGeom>
          <a:noFill/>
          <a:extLst>
            <a:ext uri="{909E8E84-426E-40DD-AFC4-6F175D3DCCD1}">
              <a14:hiddenFill xmlns:a14="http://schemas.microsoft.com/office/drawing/2010/main">
                <a:solidFill>
                  <a:srgbClr val="FFFFFF"/>
                </a:solidFill>
              </a14:hiddenFill>
            </a:ext>
          </a:extLst>
        </p:spPr>
      </p:pic>
      <p:sp>
        <p:nvSpPr>
          <p:cNvPr id="8" name="TextovéPole 7">
            <a:extLst>
              <a:ext uri="{FF2B5EF4-FFF2-40B4-BE49-F238E27FC236}">
                <a16:creationId xmlns:a16="http://schemas.microsoft.com/office/drawing/2014/main" id="{EA3A2E3D-464E-4495-A3C4-0E315F23B59E}"/>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7" action="ppaction://hlinksldjump"/>
              </a:rPr>
              <a:t>Back</a:t>
            </a:r>
            <a:endParaRPr lang="en-GB" dirty="0">
              <a:latin typeface="Roboto Medium" panose="02000000000000000000" pitchFamily="2" charset="0"/>
              <a:ea typeface="Roboto Medium" panose="02000000000000000000" pitchFamily="2" charset="0"/>
            </a:endParaRPr>
          </a:p>
        </p:txBody>
      </p:sp>
      <p:sp>
        <p:nvSpPr>
          <p:cNvPr id="10" name="Šipka: doprava 9">
            <a:hlinkClick r:id="rId8" action="ppaction://hlinksldjump"/>
            <a:extLst>
              <a:ext uri="{FF2B5EF4-FFF2-40B4-BE49-F238E27FC236}">
                <a16:creationId xmlns:a16="http://schemas.microsoft.com/office/drawing/2014/main" id="{86DB17D1-07C2-4891-A045-FCD56A7C6D99}"/>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6E87AED6-1021-4153-A431-AF5ED6175F44}"/>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Obdélník 8">
            <a:extLst>
              <a:ext uri="{FF2B5EF4-FFF2-40B4-BE49-F238E27FC236}">
                <a16:creationId xmlns:a16="http://schemas.microsoft.com/office/drawing/2014/main" id="{5D472A0D-FE9A-4D98-9253-FC5F8EA04ADF}"/>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4019978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The library in your last term | Hiran Adhia">
            <a:extLst>
              <a:ext uri="{FF2B5EF4-FFF2-40B4-BE49-F238E27FC236}">
                <a16:creationId xmlns:a16="http://schemas.microsoft.com/office/drawing/2014/main" id="{659332BC-88E2-4146-8C72-EC19B6ED4A12}"/>
              </a:ext>
            </a:extLst>
          </p:cNvPr>
          <p:cNvPicPr>
            <a:picLocks noChangeAspect="1" noChangeArrowheads="1"/>
          </p:cNvPicPr>
          <p:nvPr/>
        </p:nvPicPr>
        <p:blipFill>
          <a:blip r:embed="rId2">
            <a:alphaModFix amt="35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73909" y="156007"/>
            <a:ext cx="11844181" cy="6563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Nadpis 4">
            <a:extLst>
              <a:ext uri="{FF2B5EF4-FFF2-40B4-BE49-F238E27FC236}">
                <a16:creationId xmlns:a16="http://schemas.microsoft.com/office/drawing/2014/main" id="{16EB0CA4-D2D7-418D-92E9-35DA70E225A9}"/>
              </a:ext>
            </a:extLst>
          </p:cNvPr>
          <p:cNvSpPr>
            <a:spLocks noGrp="1"/>
          </p:cNvSpPr>
          <p:nvPr>
            <p:ph type="title"/>
          </p:nvPr>
        </p:nvSpPr>
        <p:spPr>
          <a:xfrm>
            <a:off x="448912" y="273001"/>
            <a:ext cx="10515600" cy="1325563"/>
          </a:xfrm>
        </p:spPr>
        <p:txBody>
          <a:bodyPr/>
          <a:lstStyle/>
          <a:p>
            <a:r>
              <a:rPr lang="en-GB" dirty="0">
                <a:solidFill>
                  <a:schemeClr val="tx2">
                    <a:lumMod val="50000"/>
                  </a:schemeClr>
                </a:solidFill>
                <a:cs typeface="Times New Roman" panose="02020603050405020304" pitchFamily="18" charset="0"/>
              </a:rPr>
              <a:t>Library</a:t>
            </a:r>
          </a:p>
        </p:txBody>
      </p:sp>
      <p:sp>
        <p:nvSpPr>
          <p:cNvPr id="6" name="Zástupný text 5">
            <a:extLst>
              <a:ext uri="{FF2B5EF4-FFF2-40B4-BE49-F238E27FC236}">
                <a16:creationId xmlns:a16="http://schemas.microsoft.com/office/drawing/2014/main" id="{AE8AC442-44A2-44EE-8DA0-E150F2B46FA0}"/>
              </a:ext>
            </a:extLst>
          </p:cNvPr>
          <p:cNvSpPr>
            <a:spLocks noGrp="1"/>
          </p:cNvSpPr>
          <p:nvPr>
            <p:ph type="body" idx="1"/>
          </p:nvPr>
        </p:nvSpPr>
        <p:spPr>
          <a:xfrm>
            <a:off x="8266905" y="5426687"/>
            <a:ext cx="5157787" cy="823912"/>
          </a:xfrm>
        </p:spPr>
        <p:txBody>
          <a:bodyPr>
            <a:normAutofit/>
          </a:bodyPr>
          <a:lstStyle/>
          <a:p>
            <a:r>
              <a:rPr lang="en-GB" sz="1800" dirty="0">
                <a:latin typeface="Roboto Medium" panose="02000000000000000000" pitchFamily="2" charset="0"/>
                <a:ea typeface="Roboto Medium" panose="02000000000000000000" pitchFamily="2" charset="0"/>
                <a:cs typeface="Times New Roman" panose="02020603050405020304" pitchFamily="18" charset="0"/>
              </a:rPr>
              <a:t>Library construction, 1966</a:t>
            </a:r>
          </a:p>
        </p:txBody>
      </p:sp>
      <p:sp>
        <p:nvSpPr>
          <p:cNvPr id="7" name="Zástupný obsah 6">
            <a:extLst>
              <a:ext uri="{FF2B5EF4-FFF2-40B4-BE49-F238E27FC236}">
                <a16:creationId xmlns:a16="http://schemas.microsoft.com/office/drawing/2014/main" id="{FCE42663-2E0B-4E61-9CF9-FD6ED2A868CF}"/>
              </a:ext>
            </a:extLst>
          </p:cNvPr>
          <p:cNvSpPr>
            <a:spLocks noGrp="1"/>
          </p:cNvSpPr>
          <p:nvPr>
            <p:ph sz="half" idx="2"/>
          </p:nvPr>
        </p:nvSpPr>
        <p:spPr/>
        <p:txBody>
          <a:bodyPr>
            <a:normAutofit/>
          </a:bodyPr>
          <a:lstStyle/>
          <a:p>
            <a:endParaRPr lang="en-GB" dirty="0">
              <a:latin typeface="Roboto Medium" panose="02000000000000000000" pitchFamily="2" charset="0"/>
              <a:ea typeface="Roboto Medium" panose="02000000000000000000" pitchFamily="2" charset="0"/>
            </a:endParaRPr>
          </a:p>
        </p:txBody>
      </p:sp>
      <p:sp>
        <p:nvSpPr>
          <p:cNvPr id="9" name="Zástupný obsah 8">
            <a:extLst>
              <a:ext uri="{FF2B5EF4-FFF2-40B4-BE49-F238E27FC236}">
                <a16:creationId xmlns:a16="http://schemas.microsoft.com/office/drawing/2014/main" id="{7B0A9073-B84C-46DD-AA06-3A184A74B033}"/>
              </a:ext>
            </a:extLst>
          </p:cNvPr>
          <p:cNvSpPr>
            <a:spLocks noGrp="1"/>
          </p:cNvSpPr>
          <p:nvPr>
            <p:ph sz="quarter" idx="4"/>
          </p:nvPr>
        </p:nvSpPr>
        <p:spPr>
          <a:xfrm>
            <a:off x="550072" y="1652849"/>
            <a:ext cx="5233216" cy="4206171"/>
          </a:xfrm>
          <a:solidFill>
            <a:schemeClr val="bg2">
              <a:lumMod val="90000"/>
            </a:schemeClr>
          </a:solidFill>
          <a:ln w="12700">
            <a:noFill/>
          </a:ln>
          <a:effectLst>
            <a:outerShdw blurRad="50800" dist="38100" dir="2700000" algn="tl" rotWithShape="0">
              <a:prstClr val="black">
                <a:alpha val="40000"/>
              </a:prstClr>
            </a:outerShdw>
          </a:effectLst>
        </p:spPr>
        <p:style>
          <a:lnRef idx="1">
            <a:schemeClr val="accent3"/>
          </a:lnRef>
          <a:fillRef idx="1002">
            <a:schemeClr val="lt2"/>
          </a:fillRef>
          <a:effectRef idx="1">
            <a:schemeClr val="accent3"/>
          </a:effectRef>
          <a:fontRef idx="minor">
            <a:schemeClr val="dk1"/>
          </a:fontRef>
        </p:style>
        <p:txBody>
          <a:bodyPr>
            <a:normAutofit/>
          </a:bodyPr>
          <a:lstStyle/>
          <a:p>
            <a:pPr marL="0" indent="0" algn="just">
              <a:buNone/>
            </a:pPr>
            <a:endParaRPr lang="en-GB" sz="24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“Certainly, if you went to the third floor or the fifth floor, rather than having sort of cubicles down the side, the little square desk with the wooden dividers, it was long work benches that ran in the same way as the bookshelves, and there was three seats and you just tried to appropriate as much room as you could”</a:t>
            </a:r>
          </a:p>
          <a:p>
            <a:pPr marL="0" indent="0" algn="r">
              <a:buNone/>
            </a:pPr>
            <a:r>
              <a:rPr lang="en-GB" sz="1600" i="1" dirty="0">
                <a:solidFill>
                  <a:schemeClr val="tx1">
                    <a:lumMod val="85000"/>
                    <a:lumOff val="15000"/>
                  </a:schemeClr>
                </a:solidFill>
                <a:latin typeface="Roboto Medium" panose="02000000000000000000" pitchFamily="2" charset="0"/>
                <a:ea typeface="Roboto Medium" panose="02000000000000000000" pitchFamily="2" charset="0"/>
              </a:rPr>
              <a:t>Pierre, French and History (2011-2015), 2020  </a:t>
            </a:r>
          </a:p>
          <a:p>
            <a:pPr marL="0" indent="0">
              <a:buNone/>
            </a:pPr>
            <a:endParaRPr lang="en-GB" dirty="0">
              <a:latin typeface="Roboto Medium" panose="02000000000000000000" pitchFamily="2" charset="0"/>
              <a:ea typeface="Roboto Medium" panose="02000000000000000000" pitchFamily="2" charset="0"/>
            </a:endParaRPr>
          </a:p>
        </p:txBody>
      </p:sp>
      <p:pic>
        <p:nvPicPr>
          <p:cNvPr id="4" name="Picture 2">
            <a:extLst>
              <a:ext uri="{FF2B5EF4-FFF2-40B4-BE49-F238E27FC236}">
                <a16:creationId xmlns:a16="http://schemas.microsoft.com/office/drawing/2014/main" id="{40EE6767-9E1C-45B3-A662-7E2EC20273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9709" y="1653698"/>
            <a:ext cx="5922092" cy="418494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Obdélník 2">
            <a:extLst>
              <a:ext uri="{FF2B5EF4-FFF2-40B4-BE49-F238E27FC236}">
                <a16:creationId xmlns:a16="http://schemas.microsoft.com/office/drawing/2014/main" id="{2BFEA2DA-A66B-4157-9FEE-C2BF37092DB8}"/>
              </a:ext>
            </a:extLst>
          </p:cNvPr>
          <p:cNvSpPr/>
          <p:nvPr/>
        </p:nvSpPr>
        <p:spPr>
          <a:xfrm>
            <a:off x="11239515" y="180459"/>
            <a:ext cx="696024" cy="369332"/>
          </a:xfrm>
          <a:prstGeom prst="rect">
            <a:avLst/>
          </a:prstGeom>
        </p:spPr>
        <p:txBody>
          <a:bodyPr wrap="none">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10" name="Šipka: doprava 9">
            <a:hlinkClick r:id="rId6" action="ppaction://hlinksldjump"/>
            <a:extLst>
              <a:ext uri="{FF2B5EF4-FFF2-40B4-BE49-F238E27FC236}">
                <a16:creationId xmlns:a16="http://schemas.microsoft.com/office/drawing/2014/main" id="{2B89ECE7-172B-4E29-AB92-AC508A357003}"/>
              </a:ext>
            </a:extLst>
          </p:cNvPr>
          <p:cNvSpPr/>
          <p:nvPr/>
        </p:nvSpPr>
        <p:spPr>
          <a:xfrm>
            <a:off x="11491358" y="3244334"/>
            <a:ext cx="622286"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6652E703-BD2D-4496-8AE1-52B65B0274D7}"/>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2" name="Obdélník 11">
            <a:extLst>
              <a:ext uri="{FF2B5EF4-FFF2-40B4-BE49-F238E27FC236}">
                <a16:creationId xmlns:a16="http://schemas.microsoft.com/office/drawing/2014/main" id="{AB7BBF58-468A-4891-AA29-A963AA404626}"/>
              </a:ext>
            </a:extLst>
          </p:cNvPr>
          <p:cNvSpPr/>
          <p:nvPr/>
        </p:nvSpPr>
        <p:spPr>
          <a:xfrm>
            <a:off x="1029923" y="1248229"/>
            <a:ext cx="3283857" cy="174171"/>
          </a:xfrm>
          <a:prstGeom prst="rect">
            <a:avLst/>
          </a:prstGeom>
          <a:solidFill>
            <a:schemeClr val="accent2">
              <a:lumMod val="60000"/>
              <a:lumOff val="4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8346258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The library in your last term | Hiran Adhia">
            <a:extLst>
              <a:ext uri="{FF2B5EF4-FFF2-40B4-BE49-F238E27FC236}">
                <a16:creationId xmlns:a16="http://schemas.microsoft.com/office/drawing/2014/main" id="{659332BC-88E2-4146-8C72-EC19B6ED4A12}"/>
              </a:ext>
            </a:extLst>
          </p:cNvPr>
          <p:cNvPicPr>
            <a:picLocks noChangeAspect="1" noChangeArrowheads="1"/>
          </p:cNvPicPr>
          <p:nvPr/>
        </p:nvPicPr>
        <p:blipFill>
          <a:blip r:embed="rId2">
            <a:alphaModFix amt="35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73909" y="156007"/>
            <a:ext cx="11844181" cy="6563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Nadpis 4">
            <a:extLst>
              <a:ext uri="{FF2B5EF4-FFF2-40B4-BE49-F238E27FC236}">
                <a16:creationId xmlns:a16="http://schemas.microsoft.com/office/drawing/2014/main" id="{16EB0CA4-D2D7-418D-92E9-35DA70E225A9}"/>
              </a:ext>
            </a:extLst>
          </p:cNvPr>
          <p:cNvSpPr>
            <a:spLocks noGrp="1"/>
          </p:cNvSpPr>
          <p:nvPr>
            <p:ph type="title"/>
          </p:nvPr>
        </p:nvSpPr>
        <p:spPr>
          <a:xfrm>
            <a:off x="578366" y="253030"/>
            <a:ext cx="10515600" cy="1325563"/>
          </a:xfrm>
        </p:spPr>
        <p:txBody>
          <a:bodyPr/>
          <a:lstStyle/>
          <a:p>
            <a:r>
              <a:rPr lang="en-GB" dirty="0">
                <a:solidFill>
                  <a:schemeClr val="tx2">
                    <a:lumMod val="50000"/>
                  </a:schemeClr>
                </a:solidFill>
                <a:cs typeface="Times New Roman" panose="02020603050405020304" pitchFamily="18" charset="0"/>
              </a:rPr>
              <a:t>Library</a:t>
            </a:r>
          </a:p>
        </p:txBody>
      </p:sp>
      <p:sp>
        <p:nvSpPr>
          <p:cNvPr id="6" name="Zástupný text 5">
            <a:extLst>
              <a:ext uri="{FF2B5EF4-FFF2-40B4-BE49-F238E27FC236}">
                <a16:creationId xmlns:a16="http://schemas.microsoft.com/office/drawing/2014/main" id="{AE8AC442-44A2-44EE-8DA0-E150F2B46FA0}"/>
              </a:ext>
            </a:extLst>
          </p:cNvPr>
          <p:cNvSpPr>
            <a:spLocks noGrp="1"/>
          </p:cNvSpPr>
          <p:nvPr>
            <p:ph type="body" idx="1"/>
          </p:nvPr>
        </p:nvSpPr>
        <p:spPr>
          <a:xfrm>
            <a:off x="272335" y="5447064"/>
            <a:ext cx="5157787" cy="823912"/>
          </a:xfrm>
        </p:spPr>
        <p:txBody>
          <a:bodyPr>
            <a:normAutofit/>
          </a:bodyPr>
          <a:lstStyle/>
          <a:p>
            <a:endParaRPr lang="en-GB" dirty="0">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7" name="Zástupný obsah 6">
            <a:extLst>
              <a:ext uri="{FF2B5EF4-FFF2-40B4-BE49-F238E27FC236}">
                <a16:creationId xmlns:a16="http://schemas.microsoft.com/office/drawing/2014/main" id="{FCE42663-2E0B-4E61-9CF9-FD6ED2A868CF}"/>
              </a:ext>
            </a:extLst>
          </p:cNvPr>
          <p:cNvSpPr>
            <a:spLocks noGrp="1"/>
          </p:cNvSpPr>
          <p:nvPr>
            <p:ph sz="half" idx="2"/>
          </p:nvPr>
        </p:nvSpPr>
        <p:spPr/>
        <p:txBody>
          <a:bodyPr>
            <a:normAutofit/>
          </a:bodyPr>
          <a:lstStyle/>
          <a:p>
            <a:endParaRPr lang="en-GB" dirty="0">
              <a:latin typeface="Roboto Medium" panose="02000000000000000000" pitchFamily="2" charset="0"/>
              <a:ea typeface="Roboto Medium" panose="02000000000000000000" pitchFamily="2" charset="0"/>
            </a:endParaRPr>
          </a:p>
        </p:txBody>
      </p:sp>
      <p:sp>
        <p:nvSpPr>
          <p:cNvPr id="9" name="Zástupný obsah 8">
            <a:extLst>
              <a:ext uri="{FF2B5EF4-FFF2-40B4-BE49-F238E27FC236}">
                <a16:creationId xmlns:a16="http://schemas.microsoft.com/office/drawing/2014/main" id="{7B0A9073-B84C-46DD-AA06-3A184A74B033}"/>
              </a:ext>
            </a:extLst>
          </p:cNvPr>
          <p:cNvSpPr>
            <a:spLocks noGrp="1"/>
          </p:cNvSpPr>
          <p:nvPr>
            <p:ph sz="quarter" idx="4"/>
          </p:nvPr>
        </p:nvSpPr>
        <p:spPr>
          <a:xfrm>
            <a:off x="654104" y="1620937"/>
            <a:ext cx="5233216" cy="4206171"/>
          </a:xfrm>
          <a:solidFill>
            <a:schemeClr val="bg2">
              <a:lumMod val="90000"/>
            </a:schemeClr>
          </a:solidFill>
          <a:ln w="12700">
            <a:noFill/>
          </a:ln>
          <a:effectLst>
            <a:outerShdw blurRad="50800" dist="38100" dir="2700000" algn="tl" rotWithShape="0">
              <a:prstClr val="black">
                <a:alpha val="40000"/>
              </a:prstClr>
            </a:outerShdw>
          </a:effectLst>
        </p:spPr>
        <p:style>
          <a:lnRef idx="1">
            <a:schemeClr val="accent3"/>
          </a:lnRef>
          <a:fillRef idx="1002">
            <a:schemeClr val="lt2"/>
          </a:fillRef>
          <a:effectRef idx="1">
            <a:schemeClr val="accent3"/>
          </a:effectRef>
          <a:fontRef idx="minor">
            <a:schemeClr val="dk1"/>
          </a:fontRef>
        </p:style>
        <p:txBody>
          <a:bodyPr>
            <a:normAutofit/>
          </a:bodyPr>
          <a:lstStyle/>
          <a:p>
            <a:pPr marL="0" indent="0" algn="just">
              <a:buNone/>
            </a:pPr>
            <a:endParaRPr lang="en-GB" sz="24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000" dirty="0">
                <a:latin typeface="Roboto Medium" panose="02000000000000000000" pitchFamily="2" charset="0"/>
                <a:ea typeface="Roboto Medium" panose="02000000000000000000" pitchFamily="2" charset="0"/>
              </a:rPr>
              <a:t>‘’</a:t>
            </a:r>
            <a:r>
              <a:rPr lang="en-GB" sz="2000" dirty="0">
                <a:solidFill>
                  <a:srgbClr val="222222"/>
                </a:solidFill>
                <a:effectLst/>
                <a:latin typeface="Roboto Medium" panose="02000000000000000000" pitchFamily="2" charset="0"/>
                <a:ea typeface="Roboto Medium" panose="02000000000000000000" pitchFamily="2" charset="0"/>
              </a:rPr>
              <a:t> …probably shouldn’t quote me on this. We were thinking somewhere between 6 to 10 years before the whole coronavirus thing. And now I imagine that will be pushed back a bit more, but we definitely need a new library. There will be at some point.’’</a:t>
            </a:r>
          </a:p>
          <a:p>
            <a:pPr marL="0" indent="0" algn="r">
              <a:buNone/>
            </a:pPr>
            <a:r>
              <a:rPr lang="en-GB" sz="1600" i="1" dirty="0">
                <a:solidFill>
                  <a:schemeClr val="bg2">
                    <a:lumMod val="25000"/>
                  </a:schemeClr>
                </a:solidFill>
                <a:effectLst/>
                <a:latin typeface="Roboto Medium" panose="02000000000000000000" pitchFamily="2" charset="0"/>
                <a:ea typeface="Roboto Medium" panose="02000000000000000000" pitchFamily="2" charset="0"/>
              </a:rPr>
              <a:t>Kate, English and Latin (1999-2002) ,2020; current Academic Library Advisor</a:t>
            </a:r>
            <a:br>
              <a:rPr lang="en-GB" sz="1600" dirty="0">
                <a:solidFill>
                  <a:schemeClr val="bg2">
                    <a:lumMod val="25000"/>
                  </a:schemeClr>
                </a:solidFill>
                <a:effectLst/>
                <a:latin typeface="Roboto Medium" panose="02000000000000000000" pitchFamily="2" charset="0"/>
                <a:ea typeface="Roboto Medium" panose="02000000000000000000" pitchFamily="2" charset="0"/>
              </a:rPr>
            </a:br>
            <a:endParaRPr lang="en-GB" sz="1600" dirty="0">
              <a:solidFill>
                <a:schemeClr val="bg2">
                  <a:lumMod val="25000"/>
                </a:schemeClr>
              </a:solidFill>
              <a:latin typeface="Roboto Medium" panose="02000000000000000000" pitchFamily="2" charset="0"/>
              <a:ea typeface="Roboto Medium" panose="02000000000000000000" pitchFamily="2" charset="0"/>
            </a:endParaRPr>
          </a:p>
        </p:txBody>
      </p:sp>
      <p:sp>
        <p:nvSpPr>
          <p:cNvPr id="3" name="Obdélník 2">
            <a:extLst>
              <a:ext uri="{FF2B5EF4-FFF2-40B4-BE49-F238E27FC236}">
                <a16:creationId xmlns:a16="http://schemas.microsoft.com/office/drawing/2014/main" id="{2BFEA2DA-A66B-4157-9FEE-C2BF37092DB8}"/>
              </a:ext>
            </a:extLst>
          </p:cNvPr>
          <p:cNvSpPr/>
          <p:nvPr/>
        </p:nvSpPr>
        <p:spPr>
          <a:xfrm>
            <a:off x="11239515" y="180459"/>
            <a:ext cx="696024" cy="369332"/>
          </a:xfrm>
          <a:prstGeom prst="rect">
            <a:avLst/>
          </a:prstGeom>
        </p:spPr>
        <p:txBody>
          <a:bodyPr wrap="none">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15" name="TextovéPole 14">
            <a:extLst>
              <a:ext uri="{FF2B5EF4-FFF2-40B4-BE49-F238E27FC236}">
                <a16:creationId xmlns:a16="http://schemas.microsoft.com/office/drawing/2014/main" id="{A0F9B5B6-8B1E-415E-85A9-16B35ED67843}"/>
              </a:ext>
            </a:extLst>
          </p:cNvPr>
          <p:cNvSpPr txBox="1"/>
          <p:nvPr/>
        </p:nvSpPr>
        <p:spPr>
          <a:xfrm>
            <a:off x="10778942" y="6027003"/>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pic>
        <p:nvPicPr>
          <p:cNvPr id="3076" name="Picture 4" descr="Short Loans : 11:00 - University of Warwick Library">
            <a:extLst>
              <a:ext uri="{FF2B5EF4-FFF2-40B4-BE49-F238E27FC236}">
                <a16:creationId xmlns:a16="http://schemas.microsoft.com/office/drawing/2014/main" id="{CEAA237E-B0C1-442B-8C1D-81BADF1643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7575" y="1620937"/>
            <a:ext cx="5986883" cy="4190818"/>
          </a:xfrm>
          <a:prstGeom prst="rect">
            <a:avLst/>
          </a:prstGeom>
          <a:noFill/>
          <a:extLst>
            <a:ext uri="{909E8E84-426E-40DD-AFC4-6F175D3DCCD1}">
              <a14:hiddenFill xmlns:a14="http://schemas.microsoft.com/office/drawing/2010/main">
                <a:solidFill>
                  <a:srgbClr val="FFFFFF"/>
                </a:solidFill>
              </a14:hiddenFill>
            </a:ext>
          </a:extLst>
        </p:spPr>
      </p:pic>
      <p:sp>
        <p:nvSpPr>
          <p:cNvPr id="11" name="Šipka: doprava 10">
            <a:hlinkClick r:id="rId6" action="ppaction://hlinksldjump"/>
            <a:extLst>
              <a:ext uri="{FF2B5EF4-FFF2-40B4-BE49-F238E27FC236}">
                <a16:creationId xmlns:a16="http://schemas.microsoft.com/office/drawing/2014/main" id="{3C0131F3-9C89-4130-BAA8-FB1F84FF9098}"/>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Šipka: doprava 9">
            <a:hlinkClick r:id="rId7" action="ppaction://hlinksldjump"/>
            <a:extLst>
              <a:ext uri="{FF2B5EF4-FFF2-40B4-BE49-F238E27FC236}">
                <a16:creationId xmlns:a16="http://schemas.microsoft.com/office/drawing/2014/main" id="{2B89ECE7-172B-4E29-AB92-AC508A357003}"/>
              </a:ext>
            </a:extLst>
          </p:cNvPr>
          <p:cNvSpPr/>
          <p:nvPr/>
        </p:nvSpPr>
        <p:spPr>
          <a:xfrm>
            <a:off x="11491358" y="3244334"/>
            <a:ext cx="622286"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Roboto Medium" panose="02000000000000000000" pitchFamily="2" charset="0"/>
              <a:ea typeface="Roboto Medium" panose="02000000000000000000" pitchFamily="2" charset="0"/>
            </a:endParaRPr>
          </a:p>
        </p:txBody>
      </p:sp>
      <p:sp>
        <p:nvSpPr>
          <p:cNvPr id="12" name="Obdélník 11">
            <a:extLst>
              <a:ext uri="{FF2B5EF4-FFF2-40B4-BE49-F238E27FC236}">
                <a16:creationId xmlns:a16="http://schemas.microsoft.com/office/drawing/2014/main" id="{8791C249-C2B4-4627-850D-5C275305B43C}"/>
              </a:ext>
            </a:extLst>
          </p:cNvPr>
          <p:cNvSpPr/>
          <p:nvPr/>
        </p:nvSpPr>
        <p:spPr>
          <a:xfrm>
            <a:off x="1029923" y="1248229"/>
            <a:ext cx="3283857" cy="174171"/>
          </a:xfrm>
          <a:prstGeom prst="rect">
            <a:avLst/>
          </a:prstGeom>
          <a:solidFill>
            <a:schemeClr val="accent2">
              <a:lumMod val="60000"/>
              <a:lumOff val="4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5752767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The library in your last term | Hiran Adhia">
            <a:extLst>
              <a:ext uri="{FF2B5EF4-FFF2-40B4-BE49-F238E27FC236}">
                <a16:creationId xmlns:a16="http://schemas.microsoft.com/office/drawing/2014/main" id="{659332BC-88E2-4146-8C72-EC19B6ED4A12}"/>
              </a:ext>
            </a:extLst>
          </p:cNvPr>
          <p:cNvPicPr>
            <a:picLocks noChangeAspect="1" noChangeArrowheads="1"/>
          </p:cNvPicPr>
          <p:nvPr/>
        </p:nvPicPr>
        <p:blipFill>
          <a:blip r:embed="rId2">
            <a:alphaModFix amt="35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73909" y="156007"/>
            <a:ext cx="11844181" cy="6563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Nadpis 4">
            <a:extLst>
              <a:ext uri="{FF2B5EF4-FFF2-40B4-BE49-F238E27FC236}">
                <a16:creationId xmlns:a16="http://schemas.microsoft.com/office/drawing/2014/main" id="{16EB0CA4-D2D7-418D-92E9-35DA70E225A9}"/>
              </a:ext>
            </a:extLst>
          </p:cNvPr>
          <p:cNvSpPr>
            <a:spLocks noGrp="1"/>
          </p:cNvSpPr>
          <p:nvPr>
            <p:ph type="title"/>
          </p:nvPr>
        </p:nvSpPr>
        <p:spPr>
          <a:xfrm>
            <a:off x="628361" y="228839"/>
            <a:ext cx="10515600" cy="1325563"/>
          </a:xfrm>
        </p:spPr>
        <p:txBody>
          <a:bodyPr/>
          <a:lstStyle/>
          <a:p>
            <a:r>
              <a:rPr lang="en-GB" dirty="0">
                <a:solidFill>
                  <a:schemeClr val="tx2">
                    <a:lumMod val="50000"/>
                  </a:schemeClr>
                </a:solidFill>
                <a:cs typeface="Times New Roman" panose="02020603050405020304" pitchFamily="18" charset="0"/>
              </a:rPr>
              <a:t>Library</a:t>
            </a:r>
          </a:p>
        </p:txBody>
      </p:sp>
      <p:sp>
        <p:nvSpPr>
          <p:cNvPr id="6" name="Zástupný text 5">
            <a:extLst>
              <a:ext uri="{FF2B5EF4-FFF2-40B4-BE49-F238E27FC236}">
                <a16:creationId xmlns:a16="http://schemas.microsoft.com/office/drawing/2014/main" id="{AE8AC442-44A2-44EE-8DA0-E150F2B46FA0}"/>
              </a:ext>
            </a:extLst>
          </p:cNvPr>
          <p:cNvSpPr>
            <a:spLocks noGrp="1"/>
          </p:cNvSpPr>
          <p:nvPr>
            <p:ph type="body" idx="1"/>
          </p:nvPr>
        </p:nvSpPr>
        <p:spPr>
          <a:xfrm>
            <a:off x="272335" y="5447064"/>
            <a:ext cx="5157787" cy="823912"/>
          </a:xfrm>
        </p:spPr>
        <p:txBody>
          <a:bodyPr>
            <a:normAutofit/>
          </a:bodyPr>
          <a:lstStyle/>
          <a:p>
            <a:endParaRPr lang="en-GB" dirty="0">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7" name="Zástupný obsah 6">
            <a:extLst>
              <a:ext uri="{FF2B5EF4-FFF2-40B4-BE49-F238E27FC236}">
                <a16:creationId xmlns:a16="http://schemas.microsoft.com/office/drawing/2014/main" id="{FCE42663-2E0B-4E61-9CF9-FD6ED2A868CF}"/>
              </a:ext>
            </a:extLst>
          </p:cNvPr>
          <p:cNvSpPr>
            <a:spLocks noGrp="1"/>
          </p:cNvSpPr>
          <p:nvPr>
            <p:ph sz="half" idx="2"/>
          </p:nvPr>
        </p:nvSpPr>
        <p:spPr/>
        <p:txBody>
          <a:bodyPr>
            <a:normAutofit fontScale="92500" lnSpcReduction="20000"/>
          </a:bodyPr>
          <a:lstStyle/>
          <a:p>
            <a:endParaRPr lang="en-GB" dirty="0">
              <a:latin typeface="Roboto Medium" panose="02000000000000000000" pitchFamily="2" charset="0"/>
              <a:ea typeface="Roboto Medium" panose="02000000000000000000" pitchFamily="2" charset="0"/>
            </a:endParaRPr>
          </a:p>
        </p:txBody>
      </p:sp>
      <p:sp>
        <p:nvSpPr>
          <p:cNvPr id="9" name="Zástupný obsah 8">
            <a:extLst>
              <a:ext uri="{FF2B5EF4-FFF2-40B4-BE49-F238E27FC236}">
                <a16:creationId xmlns:a16="http://schemas.microsoft.com/office/drawing/2014/main" id="{7B0A9073-B84C-46DD-AA06-3A184A74B033}"/>
              </a:ext>
            </a:extLst>
          </p:cNvPr>
          <p:cNvSpPr>
            <a:spLocks noGrp="1"/>
          </p:cNvSpPr>
          <p:nvPr>
            <p:ph sz="quarter" idx="4"/>
          </p:nvPr>
        </p:nvSpPr>
        <p:spPr>
          <a:xfrm>
            <a:off x="706683" y="1552592"/>
            <a:ext cx="5233216" cy="4206171"/>
          </a:xfrm>
          <a:solidFill>
            <a:schemeClr val="bg2">
              <a:lumMod val="90000"/>
            </a:schemeClr>
          </a:solidFill>
          <a:ln w="12700">
            <a:noFill/>
          </a:ln>
          <a:effectLst>
            <a:outerShdw blurRad="50800" dist="38100" dir="2700000" algn="tl" rotWithShape="0">
              <a:prstClr val="black">
                <a:alpha val="40000"/>
              </a:prstClr>
            </a:outerShdw>
          </a:effectLst>
        </p:spPr>
        <p:style>
          <a:lnRef idx="1">
            <a:schemeClr val="accent3"/>
          </a:lnRef>
          <a:fillRef idx="1002">
            <a:schemeClr val="lt2"/>
          </a:fillRef>
          <a:effectRef idx="1">
            <a:schemeClr val="accent3"/>
          </a:effectRef>
          <a:fontRef idx="minor">
            <a:schemeClr val="dk1"/>
          </a:fontRef>
        </p:style>
        <p:txBody>
          <a:bodyPr>
            <a:normAutofit fontScale="92500" lnSpcReduction="20000"/>
          </a:bodyPr>
          <a:lstStyle/>
          <a:p>
            <a:pPr marL="0" indent="0" algn="just">
              <a:buNone/>
            </a:pPr>
            <a:endParaRPr lang="en-GB" sz="24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1800" dirty="0">
                <a:solidFill>
                  <a:srgbClr val="222222"/>
                </a:solidFill>
                <a:effectLst/>
                <a:latin typeface="Roboto Medium" panose="02000000000000000000" pitchFamily="2" charset="0"/>
                <a:ea typeface="Roboto Medium" panose="02000000000000000000" pitchFamily="2" charset="0"/>
              </a:rPr>
              <a:t>‘’I also really remember that kind of thing where you go to the lecture and they’d recommend some books. Your reading lists were kind of scrappy. You get bits and pieces and you go to the library and it would always be out, but they’d said you must, everyone must go read this. Somebody else would always get there first and the book would never be there, and so there was a lot of just wandering up and down the shelves looking. And going, that looks like it might be quite good, I'll read that. I quite liked that actually, because it meant that you found all kinds of interesting things and you sort of had the feeling that maybe what you were reading and writing about wasn't the same as everybody else’s’’</a:t>
            </a:r>
          </a:p>
          <a:p>
            <a:pPr marL="0" indent="0" algn="r">
              <a:buNone/>
            </a:pPr>
            <a:r>
              <a:rPr lang="en-GB" sz="1600" i="1" dirty="0">
                <a:solidFill>
                  <a:srgbClr val="222222"/>
                </a:solidFill>
                <a:effectLst/>
                <a:latin typeface="Roboto Medium" panose="02000000000000000000" pitchFamily="2" charset="0"/>
                <a:ea typeface="Roboto Medium" panose="02000000000000000000" pitchFamily="2" charset="0"/>
              </a:rPr>
              <a:t>Kate, English and Latin (1999-2002) ,2020; current Academic Library Advisor</a:t>
            </a:r>
            <a:br>
              <a:rPr lang="en-GB" sz="1600" dirty="0">
                <a:solidFill>
                  <a:srgbClr val="222222"/>
                </a:solidFill>
                <a:effectLst/>
                <a:latin typeface="Roboto Medium" panose="02000000000000000000" pitchFamily="2" charset="0"/>
                <a:ea typeface="Roboto Medium" panose="02000000000000000000" pitchFamily="2" charset="0"/>
              </a:rPr>
            </a:br>
            <a:endParaRPr lang="en-GB" sz="1600" dirty="0">
              <a:latin typeface="Roboto Medium" panose="02000000000000000000" pitchFamily="2" charset="0"/>
              <a:ea typeface="Roboto Medium" panose="02000000000000000000" pitchFamily="2" charset="0"/>
            </a:endParaRPr>
          </a:p>
        </p:txBody>
      </p:sp>
      <p:sp>
        <p:nvSpPr>
          <p:cNvPr id="3" name="Obdélník 2">
            <a:extLst>
              <a:ext uri="{FF2B5EF4-FFF2-40B4-BE49-F238E27FC236}">
                <a16:creationId xmlns:a16="http://schemas.microsoft.com/office/drawing/2014/main" id="{2BFEA2DA-A66B-4157-9FEE-C2BF37092DB8}"/>
              </a:ext>
            </a:extLst>
          </p:cNvPr>
          <p:cNvSpPr/>
          <p:nvPr/>
        </p:nvSpPr>
        <p:spPr>
          <a:xfrm>
            <a:off x="11239515" y="180459"/>
            <a:ext cx="696024" cy="369332"/>
          </a:xfrm>
          <a:prstGeom prst="rect">
            <a:avLst/>
          </a:prstGeom>
        </p:spPr>
        <p:txBody>
          <a:bodyPr wrap="none">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pic>
        <p:nvPicPr>
          <p:cNvPr id="15" name="Picture 2" descr="1965 library study">
            <a:extLst>
              <a:ext uri="{FF2B5EF4-FFF2-40B4-BE49-F238E27FC236}">
                <a16:creationId xmlns:a16="http://schemas.microsoft.com/office/drawing/2014/main" id="{25E41992-296A-4D98-BC7A-97553B9869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1768" y="1552592"/>
            <a:ext cx="5952129" cy="4206171"/>
          </a:xfrm>
          <a:prstGeom prst="rect">
            <a:avLst/>
          </a:prstGeom>
          <a:noFill/>
          <a:extLst>
            <a:ext uri="{909E8E84-426E-40DD-AFC4-6F175D3DCCD1}">
              <a14:hiddenFill xmlns:a14="http://schemas.microsoft.com/office/drawing/2010/main">
                <a:solidFill>
                  <a:srgbClr val="FFFFFF"/>
                </a:solidFill>
              </a14:hiddenFill>
            </a:ext>
          </a:extLst>
        </p:spPr>
      </p:pic>
      <p:sp>
        <p:nvSpPr>
          <p:cNvPr id="11" name="Šipka: doprava 10">
            <a:hlinkClick r:id="rId6" action="ppaction://hlinksldjump"/>
            <a:extLst>
              <a:ext uri="{FF2B5EF4-FFF2-40B4-BE49-F238E27FC236}">
                <a16:creationId xmlns:a16="http://schemas.microsoft.com/office/drawing/2014/main" id="{3C0131F3-9C89-4130-BAA8-FB1F84FF9098}"/>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TextovéPole 11">
            <a:extLst>
              <a:ext uri="{FF2B5EF4-FFF2-40B4-BE49-F238E27FC236}">
                <a16:creationId xmlns:a16="http://schemas.microsoft.com/office/drawing/2014/main" id="{29841EEE-7C7B-4D2C-B1E5-A8B37E9C8A6F}"/>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0" name="Šipka: doprava 9">
            <a:hlinkClick r:id="rId7" action="ppaction://hlinksldjump"/>
            <a:extLst>
              <a:ext uri="{FF2B5EF4-FFF2-40B4-BE49-F238E27FC236}">
                <a16:creationId xmlns:a16="http://schemas.microsoft.com/office/drawing/2014/main" id="{2B89ECE7-172B-4E29-AB92-AC508A357003}"/>
              </a:ext>
            </a:extLst>
          </p:cNvPr>
          <p:cNvSpPr/>
          <p:nvPr/>
        </p:nvSpPr>
        <p:spPr>
          <a:xfrm>
            <a:off x="11491358" y="3244334"/>
            <a:ext cx="622286"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Roboto Medium" panose="02000000000000000000" pitchFamily="2" charset="0"/>
              <a:ea typeface="Roboto Medium" panose="02000000000000000000" pitchFamily="2" charset="0"/>
            </a:endParaRPr>
          </a:p>
        </p:txBody>
      </p:sp>
      <p:sp>
        <p:nvSpPr>
          <p:cNvPr id="16" name="Obdélník 15">
            <a:extLst>
              <a:ext uri="{FF2B5EF4-FFF2-40B4-BE49-F238E27FC236}">
                <a16:creationId xmlns:a16="http://schemas.microsoft.com/office/drawing/2014/main" id="{316B1E65-1D8E-4B4F-B0AA-68878AE8D218}"/>
              </a:ext>
            </a:extLst>
          </p:cNvPr>
          <p:cNvSpPr/>
          <p:nvPr/>
        </p:nvSpPr>
        <p:spPr>
          <a:xfrm>
            <a:off x="1029923" y="1248229"/>
            <a:ext cx="3283857" cy="174171"/>
          </a:xfrm>
          <a:prstGeom prst="rect">
            <a:avLst/>
          </a:prstGeom>
          <a:solidFill>
            <a:schemeClr val="accent2">
              <a:lumMod val="60000"/>
              <a:lumOff val="4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8433165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The library in your last term | Hiran Adhia">
            <a:extLst>
              <a:ext uri="{FF2B5EF4-FFF2-40B4-BE49-F238E27FC236}">
                <a16:creationId xmlns:a16="http://schemas.microsoft.com/office/drawing/2014/main" id="{5A63C6D2-183F-4035-B908-E8C39F660095}"/>
              </a:ext>
            </a:extLst>
          </p:cNvPr>
          <p:cNvPicPr>
            <a:picLocks noChangeAspect="1" noChangeArrowheads="1"/>
          </p:cNvPicPr>
          <p:nvPr/>
        </p:nvPicPr>
        <p:blipFill>
          <a:blip r:embed="rId2">
            <a:alphaModFix amt="35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73909" y="156007"/>
            <a:ext cx="11844181" cy="6563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Nadpis 4">
            <a:extLst>
              <a:ext uri="{FF2B5EF4-FFF2-40B4-BE49-F238E27FC236}">
                <a16:creationId xmlns:a16="http://schemas.microsoft.com/office/drawing/2014/main" id="{16EB0CA4-D2D7-418D-92E9-35DA70E225A9}"/>
              </a:ext>
            </a:extLst>
          </p:cNvPr>
          <p:cNvSpPr>
            <a:spLocks noGrp="1"/>
          </p:cNvSpPr>
          <p:nvPr>
            <p:ph type="title"/>
          </p:nvPr>
        </p:nvSpPr>
        <p:spPr/>
        <p:txBody>
          <a:bodyPr/>
          <a:lstStyle/>
          <a:p>
            <a:r>
              <a:rPr lang="en-GB" dirty="0">
                <a:cs typeface="Times New Roman" panose="02020603050405020304" pitchFamily="18" charset="0"/>
              </a:rPr>
              <a:t>Library</a:t>
            </a:r>
          </a:p>
        </p:txBody>
      </p:sp>
      <p:sp>
        <p:nvSpPr>
          <p:cNvPr id="6" name="Zástupný text 5">
            <a:extLst>
              <a:ext uri="{FF2B5EF4-FFF2-40B4-BE49-F238E27FC236}">
                <a16:creationId xmlns:a16="http://schemas.microsoft.com/office/drawing/2014/main" id="{AE8AC442-44A2-44EE-8DA0-E150F2B46FA0}"/>
              </a:ext>
            </a:extLst>
          </p:cNvPr>
          <p:cNvSpPr>
            <a:spLocks noGrp="1"/>
          </p:cNvSpPr>
          <p:nvPr>
            <p:ph type="body" idx="1"/>
          </p:nvPr>
        </p:nvSpPr>
        <p:spPr>
          <a:xfrm>
            <a:off x="6327530" y="5698259"/>
            <a:ext cx="5157787" cy="379117"/>
          </a:xfrm>
        </p:spPr>
        <p:txBody>
          <a:bodyPr>
            <a:normAutofit fontScale="92500" lnSpcReduction="10000"/>
          </a:bodyPr>
          <a:lstStyle/>
          <a:p>
            <a:pPr algn="r"/>
            <a:r>
              <a:rPr lang="en-GB" dirty="0">
                <a:latin typeface="Roboto Medium" panose="02000000000000000000" pitchFamily="2" charset="0"/>
                <a:ea typeface="Roboto Medium" panose="02000000000000000000" pitchFamily="2" charset="0"/>
              </a:rPr>
              <a:t>Library, 2018 </a:t>
            </a:r>
          </a:p>
        </p:txBody>
      </p:sp>
      <p:sp>
        <p:nvSpPr>
          <p:cNvPr id="7" name="Zástupný obsah 6">
            <a:extLst>
              <a:ext uri="{FF2B5EF4-FFF2-40B4-BE49-F238E27FC236}">
                <a16:creationId xmlns:a16="http://schemas.microsoft.com/office/drawing/2014/main" id="{FCE42663-2E0B-4E61-9CF9-FD6ED2A868CF}"/>
              </a:ext>
            </a:extLst>
          </p:cNvPr>
          <p:cNvSpPr>
            <a:spLocks noGrp="1"/>
          </p:cNvSpPr>
          <p:nvPr>
            <p:ph sz="half" idx="2"/>
          </p:nvPr>
        </p:nvSpPr>
        <p:spPr>
          <a:xfrm>
            <a:off x="836613" y="1600926"/>
            <a:ext cx="5157786" cy="4070597"/>
          </a:xfrm>
          <a:solidFill>
            <a:schemeClr val="bg2">
              <a:lumMod val="90000"/>
            </a:schemeClr>
          </a:solidFill>
          <a:ln>
            <a:noFill/>
          </a:ln>
          <a:effectLst>
            <a:outerShdw blurRad="50800" dist="38100" dir="2700000" algn="tl" rotWithShape="0">
              <a:prstClr val="black">
                <a:alpha val="40000"/>
              </a:prstClr>
            </a:outerShdw>
          </a:effectLst>
        </p:spPr>
        <p:txBody>
          <a:bodyPr>
            <a:normAutofit/>
          </a:bodyPr>
          <a:lstStyle/>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lnSpc>
                <a:spcPct val="100000"/>
              </a:lnSpc>
              <a:buNone/>
            </a:pPr>
            <a:b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b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a:t>
            </a:r>
            <a:r>
              <a:rPr lang="en-GB" sz="18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I went to the library very often in my first year because my computer broke down in term 1. The E-books available on the website are really useful for assignments. The only problem is that it is often too busy to find a space to study ! Because it is open 24/7, I did find myself working there with my flatmates one Friday night - slightly less fun than having a night out ...’’</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Laura, GSD (2019-2022), 2020</a:t>
            </a:r>
          </a:p>
          <a:p>
            <a:endParaRPr lang="en-GB" dirty="0">
              <a:latin typeface="Roboto Medium" panose="02000000000000000000" pitchFamily="2" charset="0"/>
              <a:ea typeface="Roboto Medium" panose="02000000000000000000" pitchFamily="2" charset="0"/>
            </a:endParaRPr>
          </a:p>
        </p:txBody>
      </p:sp>
      <p:sp>
        <p:nvSpPr>
          <p:cNvPr id="8" name="Zástupný text 7">
            <a:extLst>
              <a:ext uri="{FF2B5EF4-FFF2-40B4-BE49-F238E27FC236}">
                <a16:creationId xmlns:a16="http://schemas.microsoft.com/office/drawing/2014/main" id="{40349716-8F8A-440D-907A-66544E343F30}"/>
              </a:ext>
            </a:extLst>
          </p:cNvPr>
          <p:cNvSpPr>
            <a:spLocks noGrp="1"/>
          </p:cNvSpPr>
          <p:nvPr>
            <p:ph type="body" sz="quarter" idx="3"/>
          </p:nvPr>
        </p:nvSpPr>
        <p:spPr/>
        <p:txBody>
          <a:bodyPr>
            <a:normAutofit fontScale="92500" lnSpcReduction="10000"/>
          </a:bodyPr>
          <a:lstStyle/>
          <a:p>
            <a:endParaRPr lang="en-GB" dirty="0">
              <a:latin typeface="Roboto Medium" panose="02000000000000000000" pitchFamily="2" charset="0"/>
              <a:ea typeface="Roboto Medium" panose="02000000000000000000" pitchFamily="2" charset="0"/>
            </a:endParaRPr>
          </a:p>
        </p:txBody>
      </p:sp>
      <p:sp>
        <p:nvSpPr>
          <p:cNvPr id="9" name="Zástupný obsah 8">
            <a:extLst>
              <a:ext uri="{FF2B5EF4-FFF2-40B4-BE49-F238E27FC236}">
                <a16:creationId xmlns:a16="http://schemas.microsoft.com/office/drawing/2014/main" id="{7B0A9073-B84C-46DD-AA06-3A184A74B033}"/>
              </a:ext>
            </a:extLst>
          </p:cNvPr>
          <p:cNvSpPr>
            <a:spLocks noGrp="1"/>
          </p:cNvSpPr>
          <p:nvPr>
            <p:ph sz="quarter" idx="4"/>
          </p:nvPr>
        </p:nvSpPr>
        <p:spPr>
          <a:xfrm>
            <a:off x="6197603" y="2171861"/>
            <a:ext cx="5183188" cy="3327239"/>
          </a:xfrm>
        </p:spPr>
        <p:txBody>
          <a:bodyPr>
            <a:normAutofit/>
          </a:bodyPr>
          <a:lstStyle/>
          <a:p>
            <a:endParaRPr lang="en-GB" dirty="0">
              <a:latin typeface="Roboto Medium" panose="02000000000000000000" pitchFamily="2" charset="0"/>
              <a:ea typeface="Roboto Medium" panose="02000000000000000000" pitchFamily="2" charset="0"/>
            </a:endParaRPr>
          </a:p>
        </p:txBody>
      </p:sp>
      <p:pic>
        <p:nvPicPr>
          <p:cNvPr id="4098" name="Picture 2" descr="Warwick library has been evacuated due to a water leak">
            <a:extLst>
              <a:ext uri="{FF2B5EF4-FFF2-40B4-BE49-F238E27FC236}">
                <a16:creationId xmlns:a16="http://schemas.microsoft.com/office/drawing/2014/main" id="{E1B2394F-826B-4045-91DC-2CBEC30EC965}"/>
              </a:ext>
            </a:extLst>
          </p:cNvPr>
          <p:cNvPicPr>
            <a:picLocks noChangeAspect="1" noChangeArrowheads="1"/>
          </p:cNvPicPr>
          <p:nvPr/>
        </p:nvPicPr>
        <p:blipFill>
          <a:blip r:embed="rId4">
            <a:alphaModFix/>
            <a:extLst>
              <a:ext uri="{28A0092B-C50C-407E-A947-70E740481C1C}">
                <a14:useLocalDpi xmlns:a14="http://schemas.microsoft.com/office/drawing/2010/main" val="0"/>
              </a:ext>
            </a:extLst>
          </a:blip>
          <a:srcRect/>
          <a:stretch>
            <a:fillRect/>
          </a:stretch>
        </p:blipFill>
        <p:spPr bwMode="auto">
          <a:xfrm>
            <a:off x="6197603" y="1600925"/>
            <a:ext cx="5287714" cy="40705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Obdélník 2">
            <a:extLst>
              <a:ext uri="{FF2B5EF4-FFF2-40B4-BE49-F238E27FC236}">
                <a16:creationId xmlns:a16="http://schemas.microsoft.com/office/drawing/2014/main" id="{299C3480-F6B8-4BE6-AA51-29ADF6F6756D}"/>
              </a:ext>
            </a:extLst>
          </p:cNvPr>
          <p:cNvSpPr/>
          <p:nvPr/>
        </p:nvSpPr>
        <p:spPr>
          <a:xfrm>
            <a:off x="11041069" y="175697"/>
            <a:ext cx="696024" cy="369332"/>
          </a:xfrm>
          <a:prstGeom prst="rect">
            <a:avLst/>
          </a:prstGeom>
        </p:spPr>
        <p:txBody>
          <a:bodyPr wrap="none">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4" name="Šipka: doprava 3">
            <a:hlinkClick r:id="rId6" action="ppaction://hlinksldjump"/>
            <a:extLst>
              <a:ext uri="{FF2B5EF4-FFF2-40B4-BE49-F238E27FC236}">
                <a16:creationId xmlns:a16="http://schemas.microsoft.com/office/drawing/2014/main" id="{086C3F81-5FE8-4CA6-B0A9-7DB123702C98}"/>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4" name="Šipka: doprava 13">
            <a:hlinkClick r:id="rId7" action="ppaction://hlinksldjump"/>
            <a:extLst>
              <a:ext uri="{FF2B5EF4-FFF2-40B4-BE49-F238E27FC236}">
                <a16:creationId xmlns:a16="http://schemas.microsoft.com/office/drawing/2014/main" id="{EC64CA76-6F5E-41E4-BA08-892DC0DEF23E}"/>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6" name="TextovéPole 15">
            <a:extLst>
              <a:ext uri="{FF2B5EF4-FFF2-40B4-BE49-F238E27FC236}">
                <a16:creationId xmlns:a16="http://schemas.microsoft.com/office/drawing/2014/main" id="{E672055F-5C1F-4A48-B2C1-9CCF498803A8}"/>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13" name="Obdélník 12">
            <a:extLst>
              <a:ext uri="{FF2B5EF4-FFF2-40B4-BE49-F238E27FC236}">
                <a16:creationId xmlns:a16="http://schemas.microsoft.com/office/drawing/2014/main" id="{CD55573C-7F11-47C3-9657-183FB4EE8229}"/>
              </a:ext>
            </a:extLst>
          </p:cNvPr>
          <p:cNvSpPr/>
          <p:nvPr/>
        </p:nvSpPr>
        <p:spPr>
          <a:xfrm>
            <a:off x="1029923" y="1248229"/>
            <a:ext cx="3283857" cy="174171"/>
          </a:xfrm>
          <a:prstGeom prst="rect">
            <a:avLst/>
          </a:prstGeom>
          <a:solidFill>
            <a:schemeClr val="accent2">
              <a:lumMod val="60000"/>
              <a:lumOff val="4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7269053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The library in your last term | Hiran Adhia">
            <a:hlinkClick r:id="rId2" action="ppaction://hlinksldjump"/>
            <a:extLst>
              <a:ext uri="{FF2B5EF4-FFF2-40B4-BE49-F238E27FC236}">
                <a16:creationId xmlns:a16="http://schemas.microsoft.com/office/drawing/2014/main" id="{F043F02E-9091-44DC-9941-FA4ED6F9EC91}"/>
              </a:ext>
            </a:extLst>
          </p:cNvPr>
          <p:cNvPicPr>
            <a:picLocks noChangeAspect="1" noChangeArrowheads="1"/>
          </p:cNvPicPr>
          <p:nvPr/>
        </p:nvPicPr>
        <p:blipFill>
          <a:blip r:embed="rId3">
            <a:alphaModFix amt="35000"/>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73909" y="80851"/>
            <a:ext cx="11844181" cy="6563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2" descr="The library in your last term | Hiran Adhia">
            <a:extLst>
              <a:ext uri="{FF2B5EF4-FFF2-40B4-BE49-F238E27FC236}">
                <a16:creationId xmlns:a16="http://schemas.microsoft.com/office/drawing/2014/main" id="{ACE78DF2-37AB-4EDE-AFED-A15189A2B175}"/>
              </a:ext>
            </a:extLst>
          </p:cNvPr>
          <p:cNvPicPr>
            <a:picLocks noChangeAspect="1" noChangeArrowheads="1"/>
          </p:cNvPicPr>
          <p:nvPr/>
        </p:nvPicPr>
        <p:blipFill>
          <a:blip r:embed="rId5">
            <a:alphaModFix/>
            <a:extLst>
              <a:ext uri="{28A0092B-C50C-407E-A947-70E740481C1C}">
                <a14:useLocalDpi xmlns:a14="http://schemas.microsoft.com/office/drawing/2010/main" val="0"/>
              </a:ext>
            </a:extLst>
          </a:blip>
          <a:srcRect/>
          <a:stretch>
            <a:fillRect/>
          </a:stretch>
        </p:blipFill>
        <p:spPr bwMode="auto">
          <a:xfrm>
            <a:off x="6156262" y="2098315"/>
            <a:ext cx="5208712" cy="3845681"/>
          </a:xfrm>
          <a:prstGeom prst="rect">
            <a:avLst/>
          </a:prstGeom>
          <a:noFill/>
          <a:extLst>
            <a:ext uri="{909E8E84-426E-40DD-AFC4-6F175D3DCCD1}">
              <a14:hiddenFill xmlns:a14="http://schemas.microsoft.com/office/drawing/2010/main">
                <a:solidFill>
                  <a:srgbClr val="FFFFFF"/>
                </a:solidFill>
              </a14:hiddenFill>
            </a:ext>
          </a:extLst>
        </p:spPr>
      </p:pic>
      <p:sp>
        <p:nvSpPr>
          <p:cNvPr id="2" name="Nadpis 1">
            <a:extLst>
              <a:ext uri="{FF2B5EF4-FFF2-40B4-BE49-F238E27FC236}">
                <a16:creationId xmlns:a16="http://schemas.microsoft.com/office/drawing/2014/main" id="{754A7D03-712E-453D-9EF4-07909B97ECBD}"/>
              </a:ext>
            </a:extLst>
          </p:cNvPr>
          <p:cNvSpPr>
            <a:spLocks noGrp="1"/>
          </p:cNvSpPr>
          <p:nvPr>
            <p:ph type="title"/>
          </p:nvPr>
        </p:nvSpPr>
        <p:spPr/>
        <p:txBody>
          <a:bodyPr/>
          <a:lstStyle/>
          <a:p>
            <a:r>
              <a:rPr lang="en-GB" dirty="0">
                <a:cs typeface="Times New Roman" panose="02020603050405020304" pitchFamily="18" charset="0"/>
              </a:rPr>
              <a:t>Library</a:t>
            </a:r>
          </a:p>
        </p:txBody>
      </p:sp>
      <p:sp>
        <p:nvSpPr>
          <p:cNvPr id="3" name="Zástupný text 2">
            <a:extLst>
              <a:ext uri="{FF2B5EF4-FFF2-40B4-BE49-F238E27FC236}">
                <a16:creationId xmlns:a16="http://schemas.microsoft.com/office/drawing/2014/main" id="{DEB86326-B472-4118-8B91-EE932F8DD0BA}"/>
              </a:ext>
            </a:extLst>
          </p:cNvPr>
          <p:cNvSpPr>
            <a:spLocks noGrp="1"/>
          </p:cNvSpPr>
          <p:nvPr>
            <p:ph type="body" idx="1"/>
          </p:nvPr>
        </p:nvSpPr>
        <p:spPr>
          <a:xfrm>
            <a:off x="849311" y="1255546"/>
            <a:ext cx="5157787" cy="823912"/>
          </a:xfrm>
        </p:spPr>
        <p:txBody>
          <a:bodyPr/>
          <a:lstStyle/>
          <a:p>
            <a:r>
              <a:rPr lang="en-GB" dirty="0">
                <a:latin typeface="Roboto Medium" panose="02000000000000000000" pitchFamily="2" charset="0"/>
                <a:ea typeface="Roboto Medium" panose="02000000000000000000" pitchFamily="2" charset="0"/>
                <a:cs typeface="Times New Roman" panose="02020603050405020304" pitchFamily="18" charset="0"/>
              </a:rPr>
              <a:t>Library, 1968</a:t>
            </a:r>
          </a:p>
        </p:txBody>
      </p:sp>
      <p:sp>
        <p:nvSpPr>
          <p:cNvPr id="4" name="Zástupný obsah 3">
            <a:extLst>
              <a:ext uri="{FF2B5EF4-FFF2-40B4-BE49-F238E27FC236}">
                <a16:creationId xmlns:a16="http://schemas.microsoft.com/office/drawing/2014/main" id="{9ECD2095-5910-40CF-A038-472F8F2FB703}"/>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sp>
        <p:nvSpPr>
          <p:cNvPr id="5" name="Zástupný text 4">
            <a:extLst>
              <a:ext uri="{FF2B5EF4-FFF2-40B4-BE49-F238E27FC236}">
                <a16:creationId xmlns:a16="http://schemas.microsoft.com/office/drawing/2014/main" id="{F6DC8589-1717-4130-B743-E8C378DF63A2}"/>
              </a:ext>
            </a:extLst>
          </p:cNvPr>
          <p:cNvSpPr>
            <a:spLocks noGrp="1"/>
          </p:cNvSpPr>
          <p:nvPr>
            <p:ph type="body" sz="quarter" idx="3"/>
          </p:nvPr>
        </p:nvSpPr>
        <p:spPr>
          <a:xfrm>
            <a:off x="6169024" y="1537160"/>
            <a:ext cx="5183188" cy="529598"/>
          </a:xfrm>
        </p:spPr>
        <p:txBody>
          <a:bodyPr/>
          <a:lstStyle/>
          <a:p>
            <a:r>
              <a:rPr lang="en-GB" dirty="0">
                <a:latin typeface="Roboto Medium" panose="02000000000000000000" pitchFamily="2" charset="0"/>
                <a:ea typeface="Roboto Medium" panose="02000000000000000000" pitchFamily="2" charset="0"/>
                <a:cs typeface="Times New Roman" panose="02020603050405020304" pitchFamily="18" charset="0"/>
              </a:rPr>
              <a:t>Library, 2020</a:t>
            </a:r>
          </a:p>
        </p:txBody>
      </p:sp>
      <p:pic>
        <p:nvPicPr>
          <p:cNvPr id="2050" name="Picture 2">
            <a:extLst>
              <a:ext uri="{FF2B5EF4-FFF2-40B4-BE49-F238E27FC236}">
                <a16:creationId xmlns:a16="http://schemas.microsoft.com/office/drawing/2014/main" id="{CAE0A10E-A443-4898-A515-AF56D0F4023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6612" y="2098315"/>
            <a:ext cx="5183187" cy="3845681"/>
          </a:xfrm>
          <a:prstGeom prst="rect">
            <a:avLst/>
          </a:prstGeom>
          <a:noFill/>
          <a:extLst>
            <a:ext uri="{909E8E84-426E-40DD-AFC4-6F175D3DCCD1}">
              <a14:hiddenFill xmlns:a14="http://schemas.microsoft.com/office/drawing/2010/main">
                <a:solidFill>
                  <a:srgbClr val="FFFFFF"/>
                </a:solidFill>
              </a14:hiddenFill>
            </a:ext>
          </a:extLst>
        </p:spPr>
      </p:pic>
      <p:sp>
        <p:nvSpPr>
          <p:cNvPr id="10" name="TextovéPole 9">
            <a:extLst>
              <a:ext uri="{FF2B5EF4-FFF2-40B4-BE49-F238E27FC236}">
                <a16:creationId xmlns:a16="http://schemas.microsoft.com/office/drawing/2014/main" id="{6BA3F787-0B17-414F-8558-DABDE792ED0A}"/>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7" action="ppaction://hlinksldjump"/>
              </a:rPr>
              <a:t>Back</a:t>
            </a:r>
            <a:endParaRPr lang="en-GB" dirty="0">
              <a:latin typeface="Roboto Medium" panose="02000000000000000000" pitchFamily="2" charset="0"/>
              <a:ea typeface="Roboto Medium" panose="02000000000000000000" pitchFamily="2" charset="0"/>
            </a:endParaRPr>
          </a:p>
        </p:txBody>
      </p:sp>
      <p:sp>
        <p:nvSpPr>
          <p:cNvPr id="11" name="Šipka: doprava 10">
            <a:hlinkClick r:id="rId8" action="ppaction://hlinksldjump"/>
            <a:extLst>
              <a:ext uri="{FF2B5EF4-FFF2-40B4-BE49-F238E27FC236}">
                <a16:creationId xmlns:a16="http://schemas.microsoft.com/office/drawing/2014/main" id="{BF34F71E-AFD9-4C2E-BBCF-38F10AFEB6F2}"/>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Obdélník 12">
            <a:extLst>
              <a:ext uri="{FF2B5EF4-FFF2-40B4-BE49-F238E27FC236}">
                <a16:creationId xmlns:a16="http://schemas.microsoft.com/office/drawing/2014/main" id="{296A7E62-A900-44A4-8122-05A23CACA345}"/>
              </a:ext>
            </a:extLst>
          </p:cNvPr>
          <p:cNvSpPr/>
          <p:nvPr/>
        </p:nvSpPr>
        <p:spPr>
          <a:xfrm>
            <a:off x="1029923" y="1248229"/>
            <a:ext cx="3283857" cy="174171"/>
          </a:xfrm>
          <a:prstGeom prst="rect">
            <a:avLst/>
          </a:prstGeom>
          <a:solidFill>
            <a:schemeClr val="accent2">
              <a:lumMod val="60000"/>
              <a:lumOff val="4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8507421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ampus developments">
            <a:hlinkClick r:id="rId2" action="ppaction://hlinksldjump"/>
            <a:extLst>
              <a:ext uri="{FF2B5EF4-FFF2-40B4-BE49-F238E27FC236}">
                <a16:creationId xmlns:a16="http://schemas.microsoft.com/office/drawing/2014/main" id="{EABA8C68-4485-431F-A7BE-9957652C4E1B}"/>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187287" y="161302"/>
            <a:ext cx="11817426" cy="65353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6D97B4D1-B9E7-4577-994D-251E355794E3}"/>
              </a:ext>
            </a:extLst>
          </p:cNvPr>
          <p:cNvSpPr>
            <a:spLocks noGrp="1"/>
          </p:cNvSpPr>
          <p:nvPr>
            <p:ph type="title"/>
          </p:nvPr>
        </p:nvSpPr>
        <p:spPr>
          <a:xfrm>
            <a:off x="838200" y="289969"/>
            <a:ext cx="10515600" cy="1325563"/>
          </a:xfrm>
        </p:spPr>
        <p:txBody>
          <a:bodyPr/>
          <a:lstStyle/>
          <a:p>
            <a:r>
              <a:rPr lang="en-GB" dirty="0">
                <a:cs typeface="Times New Roman" panose="02020603050405020304" pitchFamily="18" charset="0"/>
              </a:rPr>
              <a:t>Warwick Business School</a:t>
            </a:r>
          </a:p>
        </p:txBody>
      </p:sp>
      <p:sp>
        <p:nvSpPr>
          <p:cNvPr id="4" name="TextovéPole 3">
            <a:extLst>
              <a:ext uri="{FF2B5EF4-FFF2-40B4-BE49-F238E27FC236}">
                <a16:creationId xmlns:a16="http://schemas.microsoft.com/office/drawing/2014/main" id="{756E033E-080A-426C-8781-464B3D0B173B}"/>
              </a:ext>
            </a:extLst>
          </p:cNvPr>
          <p:cNvSpPr txBox="1"/>
          <p:nvPr/>
        </p:nvSpPr>
        <p:spPr>
          <a:xfrm>
            <a:off x="10115408" y="365125"/>
            <a:ext cx="1959682" cy="369332"/>
          </a:xfrm>
          <a:prstGeom prst="rect">
            <a:avLst/>
          </a:prstGeom>
          <a:noFill/>
        </p:spPr>
        <p:txBody>
          <a:bodyPr wrap="square" rtlCol="0">
            <a:spAutoFit/>
          </a:bodyPr>
          <a:lstStyle/>
          <a:p>
            <a:r>
              <a:rPr lang="en-GB">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13" name="Zástupný text 11">
            <a:extLst>
              <a:ext uri="{FF2B5EF4-FFF2-40B4-BE49-F238E27FC236}">
                <a16:creationId xmlns:a16="http://schemas.microsoft.com/office/drawing/2014/main" id="{66B68A21-861F-4B6E-AA38-19B04C6629F0}"/>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lgn="just">
              <a:buNone/>
            </a:pPr>
            <a:endParaRPr lang="en-GB" sz="2000" dirty="0">
              <a:latin typeface="Roboto Medium" panose="02000000000000000000" pitchFamily="2" charset="0"/>
              <a:ea typeface="Roboto Medium" panose="02000000000000000000" pitchFamily="2" charset="0"/>
            </a:endParaRPr>
          </a:p>
          <a:p>
            <a:pPr marL="0" indent="0" algn="just">
              <a:buNone/>
            </a:pPr>
            <a:r>
              <a:rPr lang="en-GB" sz="2000" dirty="0">
                <a:latin typeface="Roboto Medium" panose="02000000000000000000" pitchFamily="2" charset="0"/>
                <a:ea typeface="Roboto Medium" panose="02000000000000000000" pitchFamily="2" charset="0"/>
              </a:rPr>
              <a:t>‘’When entering the modern and minimalistic interiors of the WBS building, I always felt confident, professional and focused.’’</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Matthew, Accounting and Finance (2019-2022),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10242" name="Picture 2">
            <a:extLst>
              <a:ext uri="{FF2B5EF4-FFF2-40B4-BE49-F238E27FC236}">
                <a16:creationId xmlns:a16="http://schemas.microsoft.com/office/drawing/2014/main" id="{4D1FFA37-DB89-404C-A3E9-D125DA02BC69}"/>
              </a:ext>
            </a:extLst>
          </p:cNvPr>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6172202" y="1825625"/>
            <a:ext cx="5463396" cy="38608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TextovéPole 7">
            <a:extLst>
              <a:ext uri="{FF2B5EF4-FFF2-40B4-BE49-F238E27FC236}">
                <a16:creationId xmlns:a16="http://schemas.microsoft.com/office/drawing/2014/main" id="{D84A9E99-6E9F-4247-AE0E-4188F1D5119B}"/>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Šipka: doprava 8">
            <a:hlinkClick r:id="rId6" action="ppaction://hlinksldjump"/>
            <a:extLst>
              <a:ext uri="{FF2B5EF4-FFF2-40B4-BE49-F238E27FC236}">
                <a16:creationId xmlns:a16="http://schemas.microsoft.com/office/drawing/2014/main" id="{93F716A6-A371-4403-ACDC-16BBEF8FA335}"/>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Obdélník 9">
            <a:extLst>
              <a:ext uri="{FF2B5EF4-FFF2-40B4-BE49-F238E27FC236}">
                <a16:creationId xmlns:a16="http://schemas.microsoft.com/office/drawing/2014/main" id="{41DB6C27-28C3-425F-A34C-51185CBB2ECF}"/>
              </a:ext>
            </a:extLst>
          </p:cNvPr>
          <p:cNvSpPr/>
          <p:nvPr/>
        </p:nvSpPr>
        <p:spPr>
          <a:xfrm>
            <a:off x="1029923" y="1248229"/>
            <a:ext cx="3283857" cy="174171"/>
          </a:xfrm>
          <a:prstGeom prst="rect">
            <a:avLst/>
          </a:prstGeom>
          <a:solidFill>
            <a:schemeClr val="tx1">
              <a:lumMod val="75000"/>
              <a:lumOff val="2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152472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descr="Obsah obrázku text, mapa&#10;&#10;Popis byl vytvořen automaticky">
            <a:hlinkClick r:id="rId2" action="ppaction://hlinksldjump"/>
            <a:extLst>
              <a:ext uri="{FF2B5EF4-FFF2-40B4-BE49-F238E27FC236}">
                <a16:creationId xmlns:a16="http://schemas.microsoft.com/office/drawing/2014/main" id="{9196FA56-585D-42EF-B7A0-598C057B6F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0"/>
            <a:ext cx="6858000" cy="6858000"/>
          </a:xfrm>
          <a:prstGeom prst="rect">
            <a:avLst/>
          </a:prstGeom>
          <a:solidFill>
            <a:schemeClr val="bg1">
              <a:lumMod val="50000"/>
            </a:schemeClr>
          </a:solidFill>
        </p:spPr>
      </p:pic>
      <p:sp>
        <p:nvSpPr>
          <p:cNvPr id="2" name="Nadpis 1">
            <a:extLst>
              <a:ext uri="{FF2B5EF4-FFF2-40B4-BE49-F238E27FC236}">
                <a16:creationId xmlns:a16="http://schemas.microsoft.com/office/drawing/2014/main" id="{FFBD68B0-2582-4FC7-956F-78FAE4FA00B7}"/>
              </a:ext>
            </a:extLst>
          </p:cNvPr>
          <p:cNvSpPr>
            <a:spLocks noGrp="1"/>
          </p:cNvSpPr>
          <p:nvPr>
            <p:ph type="ctrTitle"/>
          </p:nvPr>
        </p:nvSpPr>
        <p:spPr>
          <a:xfrm>
            <a:off x="-299382" y="-96216"/>
            <a:ext cx="3314344" cy="1981904"/>
          </a:xfrm>
        </p:spPr>
        <p:txBody>
          <a:bodyPr>
            <a:normAutofit/>
          </a:bodyPr>
          <a:lstStyle/>
          <a:p>
            <a:r>
              <a:rPr lang="en-GB" sz="5400" dirty="0">
                <a:solidFill>
                  <a:schemeClr val="bg1"/>
                </a:solidFill>
              </a:rPr>
              <a:t>Central campus</a:t>
            </a:r>
          </a:p>
        </p:txBody>
      </p:sp>
      <p:sp>
        <p:nvSpPr>
          <p:cNvPr id="6" name="Obdélník 5">
            <a:hlinkClick r:id="rId4" action="ppaction://hlinksldjump"/>
            <a:extLst>
              <a:ext uri="{FF2B5EF4-FFF2-40B4-BE49-F238E27FC236}">
                <a16:creationId xmlns:a16="http://schemas.microsoft.com/office/drawing/2014/main" id="{1FDA2A2D-F20A-4181-B6C8-FC7678B7313D}"/>
              </a:ext>
            </a:extLst>
          </p:cNvPr>
          <p:cNvSpPr/>
          <p:nvPr/>
        </p:nvSpPr>
        <p:spPr>
          <a:xfrm>
            <a:off x="6400799" y="3113881"/>
            <a:ext cx="675828" cy="6302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Šipka: doprava 11">
            <a:hlinkClick r:id="rId5" action="ppaction://hlinksldjump"/>
            <a:extLst>
              <a:ext uri="{FF2B5EF4-FFF2-40B4-BE49-F238E27FC236}">
                <a16:creationId xmlns:a16="http://schemas.microsoft.com/office/drawing/2014/main" id="{6017BC56-9125-4ACB-B36F-D600AC081E23}"/>
              </a:ext>
            </a:extLst>
          </p:cNvPr>
          <p:cNvSpPr/>
          <p:nvPr/>
        </p:nvSpPr>
        <p:spPr>
          <a:xfrm rot="10800000">
            <a:off x="2851052" y="3032918"/>
            <a:ext cx="562708" cy="315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Šipka: doprava 12">
            <a:hlinkClick r:id="rId6" action="ppaction://hlinksldjump"/>
            <a:extLst>
              <a:ext uri="{FF2B5EF4-FFF2-40B4-BE49-F238E27FC236}">
                <a16:creationId xmlns:a16="http://schemas.microsoft.com/office/drawing/2014/main" id="{0FE1B3CA-B7E8-4DB9-8F61-B4E00913DC5F}"/>
              </a:ext>
            </a:extLst>
          </p:cNvPr>
          <p:cNvSpPr/>
          <p:nvPr/>
        </p:nvSpPr>
        <p:spPr>
          <a:xfrm rot="16200000">
            <a:off x="5961886" y="403623"/>
            <a:ext cx="562708" cy="315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Šipka: doprava 13">
            <a:hlinkClick r:id="rId7" action="ppaction://hlinksldjump"/>
            <a:extLst>
              <a:ext uri="{FF2B5EF4-FFF2-40B4-BE49-F238E27FC236}">
                <a16:creationId xmlns:a16="http://schemas.microsoft.com/office/drawing/2014/main" id="{66FF7809-8B51-4688-BAAE-11BC63D246F1}"/>
              </a:ext>
            </a:extLst>
          </p:cNvPr>
          <p:cNvSpPr/>
          <p:nvPr/>
        </p:nvSpPr>
        <p:spPr>
          <a:xfrm rot="5400000">
            <a:off x="5814646" y="6207234"/>
            <a:ext cx="562708" cy="315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bdélník: se zakulacenými rohy 14">
            <a:hlinkHover r:id="" action="ppaction://noaction" highlightClick="1"/>
            <a:extLst>
              <a:ext uri="{FF2B5EF4-FFF2-40B4-BE49-F238E27FC236}">
                <a16:creationId xmlns:a16="http://schemas.microsoft.com/office/drawing/2014/main" id="{88B39147-E4A7-49CF-BD2B-D44323C259D0}"/>
              </a:ext>
            </a:extLst>
          </p:cNvPr>
          <p:cNvSpPr/>
          <p:nvPr/>
        </p:nvSpPr>
        <p:spPr>
          <a:xfrm rot="19079248">
            <a:off x="5849931" y="3519688"/>
            <a:ext cx="703407" cy="824042"/>
          </a:xfrm>
          <a:prstGeom prst="round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16" name="Obdélník: se zakulacenými rohy 15">
            <a:hlinkHover r:id="" action="ppaction://noaction" highlightClick="1"/>
            <a:extLst>
              <a:ext uri="{FF2B5EF4-FFF2-40B4-BE49-F238E27FC236}">
                <a16:creationId xmlns:a16="http://schemas.microsoft.com/office/drawing/2014/main" id="{4006A2F9-D78B-439A-B925-F5B37B7A045B}"/>
              </a:ext>
            </a:extLst>
          </p:cNvPr>
          <p:cNvSpPr/>
          <p:nvPr/>
        </p:nvSpPr>
        <p:spPr>
          <a:xfrm rot="3481971">
            <a:off x="3494895" y="3179866"/>
            <a:ext cx="1341766" cy="84434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bdélník: se zakulacenými rohy 16">
            <a:hlinkHover r:id="" action="ppaction://noaction" highlightClick="1"/>
            <a:extLst>
              <a:ext uri="{FF2B5EF4-FFF2-40B4-BE49-F238E27FC236}">
                <a16:creationId xmlns:a16="http://schemas.microsoft.com/office/drawing/2014/main" id="{FB559F1C-631C-43DA-AB40-3C36605E41AC}"/>
              </a:ext>
            </a:extLst>
          </p:cNvPr>
          <p:cNvSpPr/>
          <p:nvPr/>
        </p:nvSpPr>
        <p:spPr>
          <a:xfrm rot="20765656">
            <a:off x="6526060" y="5735637"/>
            <a:ext cx="550567" cy="91051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bdélník: se zakulacenými rohy 17">
            <a:hlinkHover r:id="" action="ppaction://noaction" highlightClick="1"/>
            <a:extLst>
              <a:ext uri="{FF2B5EF4-FFF2-40B4-BE49-F238E27FC236}">
                <a16:creationId xmlns:a16="http://schemas.microsoft.com/office/drawing/2014/main" id="{76184911-BA64-4A13-9650-074A65AB44C9}"/>
              </a:ext>
            </a:extLst>
          </p:cNvPr>
          <p:cNvSpPr/>
          <p:nvPr/>
        </p:nvSpPr>
        <p:spPr>
          <a:xfrm>
            <a:off x="6209520" y="6385449"/>
            <a:ext cx="452903" cy="46203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bdélník 3">
            <a:hlinkHover r:id="" action="ppaction://noaction" highlightClick="1"/>
            <a:extLst>
              <a:ext uri="{FF2B5EF4-FFF2-40B4-BE49-F238E27FC236}">
                <a16:creationId xmlns:a16="http://schemas.microsoft.com/office/drawing/2014/main" id="{13A0D605-00DC-430B-A57A-7373AE10A9F9}"/>
              </a:ext>
            </a:extLst>
          </p:cNvPr>
          <p:cNvSpPr/>
          <p:nvPr/>
        </p:nvSpPr>
        <p:spPr>
          <a:xfrm rot="18867472">
            <a:off x="7478037" y="4921652"/>
            <a:ext cx="651353" cy="5887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bdélník 6">
            <a:hlinkHover r:id="" action="ppaction://noaction" highlightClick="1"/>
            <a:extLst>
              <a:ext uri="{FF2B5EF4-FFF2-40B4-BE49-F238E27FC236}">
                <a16:creationId xmlns:a16="http://schemas.microsoft.com/office/drawing/2014/main" id="{E4891817-FCA9-401C-A78E-9EFB2B6443DA}"/>
              </a:ext>
            </a:extLst>
          </p:cNvPr>
          <p:cNvSpPr/>
          <p:nvPr/>
        </p:nvSpPr>
        <p:spPr>
          <a:xfrm rot="2920849">
            <a:off x="6141870" y="3333834"/>
            <a:ext cx="1172785" cy="5092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ovnoramenný trojúhelník 7">
            <a:hlinkHover r:id="" action="ppaction://noaction" highlightClick="1"/>
            <a:extLst>
              <a:ext uri="{FF2B5EF4-FFF2-40B4-BE49-F238E27FC236}">
                <a16:creationId xmlns:a16="http://schemas.microsoft.com/office/drawing/2014/main" id="{9E0AAA01-826A-44AE-B591-A1D655E8B948}"/>
              </a:ext>
            </a:extLst>
          </p:cNvPr>
          <p:cNvSpPr/>
          <p:nvPr/>
        </p:nvSpPr>
        <p:spPr>
          <a:xfrm>
            <a:off x="5133975" y="5349876"/>
            <a:ext cx="876409" cy="733564"/>
          </a:xfrm>
          <a:prstGeom prst="triangle">
            <a:avLst>
              <a:gd name="adj" fmla="val 3152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vnoramenný trojúhelník 8">
            <a:hlinkHover r:id="" action="ppaction://noaction" highlightClick="1"/>
            <a:extLst>
              <a:ext uri="{FF2B5EF4-FFF2-40B4-BE49-F238E27FC236}">
                <a16:creationId xmlns:a16="http://schemas.microsoft.com/office/drawing/2014/main" id="{EF190224-52D2-43EB-BD0A-F441333CB8A6}"/>
              </a:ext>
            </a:extLst>
          </p:cNvPr>
          <p:cNvSpPr/>
          <p:nvPr/>
        </p:nvSpPr>
        <p:spPr>
          <a:xfrm rot="2219690">
            <a:off x="8070419" y="4632773"/>
            <a:ext cx="2159688" cy="1858746"/>
          </a:xfrm>
          <a:prstGeom prst="triangle">
            <a:avLst>
              <a:gd name="adj" fmla="val 3051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Vývojový diagram: ruční vstup 9">
            <a:hlinkHover r:id="" action="ppaction://noaction" highlightClick="1"/>
            <a:extLst>
              <a:ext uri="{FF2B5EF4-FFF2-40B4-BE49-F238E27FC236}">
                <a16:creationId xmlns:a16="http://schemas.microsoft.com/office/drawing/2014/main" id="{E26309A4-8116-41AD-934E-D4A3B98B14D3}"/>
              </a:ext>
            </a:extLst>
          </p:cNvPr>
          <p:cNvSpPr/>
          <p:nvPr/>
        </p:nvSpPr>
        <p:spPr>
          <a:xfrm rot="18604521">
            <a:off x="5773501" y="4966861"/>
            <a:ext cx="772003" cy="986435"/>
          </a:xfrm>
          <a:prstGeom prst="flowChartManualInpu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bdélník: se zakulacenými rohy 10">
            <a:hlinkHover r:id="" action="ppaction://noaction" highlightClick="1"/>
            <a:extLst>
              <a:ext uri="{FF2B5EF4-FFF2-40B4-BE49-F238E27FC236}">
                <a16:creationId xmlns:a16="http://schemas.microsoft.com/office/drawing/2014/main" id="{78126640-EC57-4524-A324-31C4274AE875}"/>
              </a:ext>
            </a:extLst>
          </p:cNvPr>
          <p:cNvSpPr/>
          <p:nvPr/>
        </p:nvSpPr>
        <p:spPr>
          <a:xfrm rot="19028924">
            <a:off x="4942401" y="4138763"/>
            <a:ext cx="1074157" cy="1019962"/>
          </a:xfrm>
          <a:prstGeom prst="round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19" name="Tětiva 18">
            <a:hlinkHover r:id="" action="ppaction://noaction" highlightClick="1"/>
            <a:extLst>
              <a:ext uri="{FF2B5EF4-FFF2-40B4-BE49-F238E27FC236}">
                <a16:creationId xmlns:a16="http://schemas.microsoft.com/office/drawing/2014/main" id="{3F2003E0-F8A6-4BE2-B817-C67A2F672B04}"/>
              </a:ext>
            </a:extLst>
          </p:cNvPr>
          <p:cNvSpPr/>
          <p:nvPr/>
        </p:nvSpPr>
        <p:spPr>
          <a:xfrm rot="8319778">
            <a:off x="5682416" y="1217687"/>
            <a:ext cx="2968219" cy="2019366"/>
          </a:xfrm>
          <a:prstGeom prst="chord">
            <a:avLst>
              <a:gd name="adj1" fmla="val 2700000"/>
              <a:gd name="adj2" fmla="val 186297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Obdélník 19">
            <a:hlinkHover r:id="" action="ppaction://noaction" highlightClick="1"/>
            <a:extLst>
              <a:ext uri="{FF2B5EF4-FFF2-40B4-BE49-F238E27FC236}">
                <a16:creationId xmlns:a16="http://schemas.microsoft.com/office/drawing/2014/main" id="{554CB8D9-FEDA-4D6F-9921-6D8E274CF629}"/>
              </a:ext>
            </a:extLst>
          </p:cNvPr>
          <p:cNvSpPr/>
          <p:nvPr/>
        </p:nvSpPr>
        <p:spPr>
          <a:xfrm rot="3089187">
            <a:off x="4944538" y="2260854"/>
            <a:ext cx="1189092" cy="1470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slz="http://schemas.microsoft.com/office/powerpoint/2016/slidezoom">
        <mc:Choice Requires="pslz">
          <p:graphicFrame>
            <p:nvGraphicFramePr>
              <p:cNvPr id="22" name="Náhled snímku 21">
                <a:extLst>
                  <a:ext uri="{FF2B5EF4-FFF2-40B4-BE49-F238E27FC236}">
                    <a16:creationId xmlns:a16="http://schemas.microsoft.com/office/drawing/2014/main" id="{052A2A84-8801-4250-98F6-69515A688522}"/>
                  </a:ext>
                </a:extLst>
              </p:cNvPr>
              <p:cNvGraphicFramePr>
                <a:graphicFrameLocks noChangeAspect="1"/>
              </p:cNvGraphicFramePr>
              <p:nvPr>
                <p:extLst>
                  <p:ext uri="{D42A27DB-BD31-4B8C-83A1-F6EECF244321}">
                    <p14:modId xmlns:p14="http://schemas.microsoft.com/office/powerpoint/2010/main" val="1553456098"/>
                  </p:ext>
                </p:extLst>
              </p:nvPr>
            </p:nvGraphicFramePr>
            <p:xfrm>
              <a:off x="6775915" y="1823403"/>
              <a:ext cx="2537236" cy="1427195"/>
            </p:xfrm>
            <a:graphic>
              <a:graphicData uri="http://schemas.microsoft.com/office/powerpoint/2016/slidezoom">
                <pslz:sldZm>
                  <pslz:sldZmObj sldId="291" cId="2953364132">
                    <pslz:zmPr id="{E417F1A4-A0FD-4AC4-8F40-857071B0251D}" returnToParent="0" transitionDur="1000">
                      <p166:blipFill xmlns:p166="http://schemas.microsoft.com/office/powerpoint/2016/6/main">
                        <a:blip r:embed="rId8"/>
                        <a:stretch>
                          <a:fillRect/>
                        </a:stretch>
                      </p166:blipFill>
                      <p166:spPr xmlns:p166="http://schemas.microsoft.com/office/powerpoint/2016/6/main">
                        <a:xfrm>
                          <a:off x="0" y="0"/>
                          <a:ext cx="2537236" cy="1427195"/>
                        </a:xfrm>
                        <a:prstGeom prst="rect">
                          <a:avLst/>
                        </a:prstGeom>
                        <a:ln w="3175">
                          <a:solidFill>
                            <a:prstClr val="ltGray"/>
                          </a:solidFill>
                        </a:ln>
                      </p166:spPr>
                    </pslz:zmPr>
                  </pslz:sldZmObj>
                </pslz:sldZm>
              </a:graphicData>
            </a:graphic>
          </p:graphicFrame>
        </mc:Choice>
        <mc:Fallback xmlns="">
          <p:pic>
            <p:nvPicPr>
              <p:cNvPr id="22" name="Náhled snímku 21">
                <a:hlinkClick r:id="rId9" action="ppaction://hlinksldjump"/>
                <a:extLst>
                  <a:ext uri="{FF2B5EF4-FFF2-40B4-BE49-F238E27FC236}">
                    <a16:creationId xmlns:a16="http://schemas.microsoft.com/office/drawing/2014/main" id="{052A2A84-8801-4250-98F6-69515A688522}"/>
                  </a:ext>
                </a:extLst>
              </p:cNvPr>
              <p:cNvPicPr>
                <a:picLocks noGrp="1" noRot="1" noChangeAspect="1" noMove="1" noResize="1" noEditPoints="1" noAdjustHandles="1" noChangeArrowheads="1" noChangeShapeType="1"/>
              </p:cNvPicPr>
              <p:nvPr/>
            </p:nvPicPr>
            <p:blipFill>
              <a:blip r:embed="rId10"/>
              <a:stretch>
                <a:fillRect/>
              </a:stretch>
            </p:blipFill>
            <p:spPr>
              <a:xfrm>
                <a:off x="6775915" y="1823403"/>
                <a:ext cx="2537236" cy="1427195"/>
              </a:xfrm>
              <a:prstGeom prst="rect">
                <a:avLst/>
              </a:prstGeom>
              <a:ln w="3175">
                <a:solidFill>
                  <a:prstClr val="ltGray"/>
                </a:solidFill>
              </a:ln>
            </p:spPr>
          </p:pic>
        </mc:Fallback>
      </mc:AlternateContent>
      <p:sp>
        <p:nvSpPr>
          <p:cNvPr id="21" name="Obdélník 20">
            <a:hlinkHover r:id="" action="ppaction://noaction" highlightClick="1"/>
            <a:extLst>
              <a:ext uri="{FF2B5EF4-FFF2-40B4-BE49-F238E27FC236}">
                <a16:creationId xmlns:a16="http://schemas.microsoft.com/office/drawing/2014/main" id="{719E414E-548C-47B7-BEBA-ADFD1F6F331A}"/>
              </a:ext>
            </a:extLst>
          </p:cNvPr>
          <p:cNvSpPr/>
          <p:nvPr/>
        </p:nvSpPr>
        <p:spPr>
          <a:xfrm rot="18817632">
            <a:off x="4721771" y="3633463"/>
            <a:ext cx="502871" cy="6677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slz="http://schemas.microsoft.com/office/powerpoint/2016/slidezoom">
        <mc:Choice Requires="pslz">
          <p:graphicFrame>
            <p:nvGraphicFramePr>
              <p:cNvPr id="64" name="Náhled snímku 63">
                <a:extLst>
                  <a:ext uri="{FF2B5EF4-FFF2-40B4-BE49-F238E27FC236}">
                    <a16:creationId xmlns:a16="http://schemas.microsoft.com/office/drawing/2014/main" id="{80DD368E-5488-4EA2-9663-C8DD8A2B01CA}"/>
                  </a:ext>
                </a:extLst>
              </p:cNvPr>
              <p:cNvGraphicFramePr>
                <a:graphicFrameLocks noChangeAspect="1"/>
              </p:cNvGraphicFramePr>
              <p:nvPr>
                <p:extLst>
                  <p:ext uri="{D42A27DB-BD31-4B8C-83A1-F6EECF244321}">
                    <p14:modId xmlns:p14="http://schemas.microsoft.com/office/powerpoint/2010/main" val="1689494667"/>
                  </p:ext>
                </p:extLst>
              </p:nvPr>
            </p:nvGraphicFramePr>
            <p:xfrm>
              <a:off x="5025302" y="2385328"/>
              <a:ext cx="2090423" cy="1175863"/>
            </p:xfrm>
            <a:graphic>
              <a:graphicData uri="http://schemas.microsoft.com/office/powerpoint/2016/slidezoom">
                <pslz:sldZm>
                  <pslz:sldZmObj sldId="284" cId="834625817">
                    <pslz:zmPr id="{16E90BED-2B1F-43D5-9CD3-77B5924FAAE4}" returnToParent="0" transitionDur="1000">
                      <p166:blipFill xmlns:p166="http://schemas.microsoft.com/office/powerpoint/2016/6/main">
                        <a:blip r:embed="rId11"/>
                        <a:stretch>
                          <a:fillRect/>
                        </a:stretch>
                      </p166:blipFill>
                      <p166:spPr xmlns:p166="http://schemas.microsoft.com/office/powerpoint/2016/6/main">
                        <a:xfrm>
                          <a:off x="0" y="0"/>
                          <a:ext cx="2090423" cy="1175863"/>
                        </a:xfrm>
                        <a:prstGeom prst="rect">
                          <a:avLst/>
                        </a:prstGeom>
                        <a:ln w="3175">
                          <a:solidFill>
                            <a:prstClr val="ltGray"/>
                          </a:solidFill>
                        </a:ln>
                      </p166:spPr>
                    </pslz:zmPr>
                  </pslz:sldZmObj>
                </pslz:sldZm>
              </a:graphicData>
            </a:graphic>
          </p:graphicFrame>
        </mc:Choice>
        <mc:Fallback xmlns="">
          <p:pic>
            <p:nvPicPr>
              <p:cNvPr id="64" name="Náhled snímku 63">
                <a:hlinkClick r:id="rId12" action="ppaction://hlinksldjump"/>
                <a:extLst>
                  <a:ext uri="{FF2B5EF4-FFF2-40B4-BE49-F238E27FC236}">
                    <a16:creationId xmlns:a16="http://schemas.microsoft.com/office/drawing/2014/main" id="{80DD368E-5488-4EA2-9663-C8DD8A2B01CA}"/>
                  </a:ext>
                </a:extLst>
              </p:cNvPr>
              <p:cNvPicPr>
                <a:picLocks noGrp="1" noRot="1" noChangeAspect="1" noMove="1" noResize="1" noEditPoints="1" noAdjustHandles="1" noChangeArrowheads="1" noChangeShapeType="1"/>
              </p:cNvPicPr>
              <p:nvPr/>
            </p:nvPicPr>
            <p:blipFill>
              <a:blip r:embed="rId13"/>
              <a:stretch>
                <a:fillRect/>
              </a:stretch>
            </p:blipFill>
            <p:spPr>
              <a:xfrm>
                <a:off x="5025302" y="2385328"/>
                <a:ext cx="2090423" cy="1175863"/>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66" name="Náhled snímku 65">
                <a:extLst>
                  <a:ext uri="{FF2B5EF4-FFF2-40B4-BE49-F238E27FC236}">
                    <a16:creationId xmlns:a16="http://schemas.microsoft.com/office/drawing/2014/main" id="{A42C7138-EA25-4CD3-B41B-74B7919BAD81}"/>
                  </a:ext>
                </a:extLst>
              </p:cNvPr>
              <p:cNvGraphicFramePr>
                <a:graphicFrameLocks noChangeAspect="1"/>
              </p:cNvGraphicFramePr>
              <p:nvPr>
                <p:extLst>
                  <p:ext uri="{D42A27DB-BD31-4B8C-83A1-F6EECF244321}">
                    <p14:modId xmlns:p14="http://schemas.microsoft.com/office/powerpoint/2010/main" val="2267570481"/>
                  </p:ext>
                </p:extLst>
              </p:nvPr>
            </p:nvGraphicFramePr>
            <p:xfrm>
              <a:off x="3506957" y="3167648"/>
              <a:ext cx="1827053" cy="1027717"/>
            </p:xfrm>
            <a:graphic>
              <a:graphicData uri="http://schemas.microsoft.com/office/powerpoint/2016/slidezoom">
                <pslz:sldZm>
                  <pslz:sldZmObj sldId="282" cId="519557641">
                    <pslz:zmPr id="{1BC7C769-26A7-48B8-9D33-64F81902251C}" returnToParent="0" transitionDur="1000">
                      <p166:blipFill xmlns:p166="http://schemas.microsoft.com/office/powerpoint/2016/6/main">
                        <a:blip r:embed="rId14"/>
                        <a:stretch>
                          <a:fillRect/>
                        </a:stretch>
                      </p166:blipFill>
                      <p166:spPr xmlns:p166="http://schemas.microsoft.com/office/powerpoint/2016/6/main">
                        <a:xfrm>
                          <a:off x="0" y="0"/>
                          <a:ext cx="1827053" cy="1027717"/>
                        </a:xfrm>
                        <a:prstGeom prst="rect">
                          <a:avLst/>
                        </a:prstGeom>
                        <a:ln w="3175">
                          <a:solidFill>
                            <a:prstClr val="ltGray"/>
                          </a:solidFill>
                        </a:ln>
                      </p166:spPr>
                    </pslz:zmPr>
                  </pslz:sldZmObj>
                </pslz:sldZm>
              </a:graphicData>
            </a:graphic>
          </p:graphicFrame>
        </mc:Choice>
        <mc:Fallback xmlns="">
          <p:pic>
            <p:nvPicPr>
              <p:cNvPr id="66" name="Náhled snímku 65">
                <a:hlinkClick r:id="rId15" action="ppaction://hlinksldjump"/>
                <a:extLst>
                  <a:ext uri="{FF2B5EF4-FFF2-40B4-BE49-F238E27FC236}">
                    <a16:creationId xmlns:a16="http://schemas.microsoft.com/office/drawing/2014/main" id="{A42C7138-EA25-4CD3-B41B-74B7919BAD81}"/>
                  </a:ext>
                </a:extLst>
              </p:cNvPr>
              <p:cNvPicPr>
                <a:picLocks noGrp="1" noRot="1" noChangeAspect="1" noMove="1" noResize="1" noEditPoints="1" noAdjustHandles="1" noChangeArrowheads="1" noChangeShapeType="1"/>
              </p:cNvPicPr>
              <p:nvPr/>
            </p:nvPicPr>
            <p:blipFill>
              <a:blip r:embed="rId16"/>
              <a:stretch>
                <a:fillRect/>
              </a:stretch>
            </p:blipFill>
            <p:spPr>
              <a:xfrm>
                <a:off x="3506957" y="3167648"/>
                <a:ext cx="1827053" cy="1027717"/>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23" name="Náhled snímku 22">
                <a:extLst>
                  <a:ext uri="{FF2B5EF4-FFF2-40B4-BE49-F238E27FC236}">
                    <a16:creationId xmlns:a16="http://schemas.microsoft.com/office/drawing/2014/main" id="{EFF0949F-CFFB-4F79-9584-C5036BB0809C}"/>
                  </a:ext>
                </a:extLst>
              </p:cNvPr>
              <p:cNvGraphicFramePr>
                <a:graphicFrameLocks noChangeAspect="1"/>
              </p:cNvGraphicFramePr>
              <p:nvPr>
                <p:extLst>
                  <p:ext uri="{D42A27DB-BD31-4B8C-83A1-F6EECF244321}">
                    <p14:modId xmlns:p14="http://schemas.microsoft.com/office/powerpoint/2010/main" val="3431856222"/>
                  </p:ext>
                </p:extLst>
              </p:nvPr>
            </p:nvGraphicFramePr>
            <p:xfrm>
              <a:off x="4411008" y="1109277"/>
              <a:ext cx="2293644" cy="1290175"/>
            </p:xfrm>
            <a:graphic>
              <a:graphicData uri="http://schemas.microsoft.com/office/powerpoint/2016/slidezoom">
                <pslz:sldZm>
                  <pslz:sldZmObj sldId="281" cId="2661498680">
                    <pslz:zmPr id="{A8F537EC-B5D4-464E-B019-74C70D7F2FE1}" returnToParent="0" transitionDur="1000">
                      <p166:blipFill xmlns:p166="http://schemas.microsoft.com/office/powerpoint/2016/6/main">
                        <a:blip r:embed="rId17"/>
                        <a:stretch>
                          <a:fillRect/>
                        </a:stretch>
                      </p166:blipFill>
                      <p166:spPr xmlns:p166="http://schemas.microsoft.com/office/powerpoint/2016/6/main">
                        <a:xfrm>
                          <a:off x="0" y="0"/>
                          <a:ext cx="2293644" cy="1290175"/>
                        </a:xfrm>
                        <a:prstGeom prst="rect">
                          <a:avLst/>
                        </a:prstGeom>
                        <a:ln w="3175">
                          <a:solidFill>
                            <a:prstClr val="ltGray"/>
                          </a:solidFill>
                        </a:ln>
                      </p166:spPr>
                    </pslz:zmPr>
                  </pslz:sldZmObj>
                </pslz:sldZm>
              </a:graphicData>
            </a:graphic>
          </p:graphicFrame>
        </mc:Choice>
        <mc:Fallback xmlns="">
          <p:pic>
            <p:nvPicPr>
              <p:cNvPr id="23" name="Náhled snímku 22">
                <a:hlinkClick r:id="rId18" action="ppaction://hlinksldjump"/>
                <a:extLst>
                  <a:ext uri="{FF2B5EF4-FFF2-40B4-BE49-F238E27FC236}">
                    <a16:creationId xmlns:a16="http://schemas.microsoft.com/office/drawing/2014/main" id="{EFF0949F-CFFB-4F79-9584-C5036BB0809C}"/>
                  </a:ext>
                </a:extLst>
              </p:cNvPr>
              <p:cNvPicPr>
                <a:picLocks noGrp="1" noRot="1" noChangeAspect="1" noMove="1" noResize="1" noEditPoints="1" noAdjustHandles="1" noChangeArrowheads="1" noChangeShapeType="1"/>
              </p:cNvPicPr>
              <p:nvPr/>
            </p:nvPicPr>
            <p:blipFill>
              <a:blip r:embed="rId19"/>
              <a:stretch>
                <a:fillRect/>
              </a:stretch>
            </p:blipFill>
            <p:spPr>
              <a:xfrm>
                <a:off x="4411008" y="1109277"/>
                <a:ext cx="2293644" cy="1290175"/>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25" name="Náhled snímku 24">
                <a:extLst>
                  <a:ext uri="{FF2B5EF4-FFF2-40B4-BE49-F238E27FC236}">
                    <a16:creationId xmlns:a16="http://schemas.microsoft.com/office/drawing/2014/main" id="{94C6E091-BCDA-41D1-AF16-90A869BB8E11}"/>
                  </a:ext>
                </a:extLst>
              </p:cNvPr>
              <p:cNvGraphicFramePr>
                <a:graphicFrameLocks noChangeAspect="1"/>
              </p:cNvGraphicFramePr>
              <p:nvPr>
                <p:extLst>
                  <p:ext uri="{D42A27DB-BD31-4B8C-83A1-F6EECF244321}">
                    <p14:modId xmlns:p14="http://schemas.microsoft.com/office/powerpoint/2010/main" val="4122351970"/>
                  </p:ext>
                </p:extLst>
              </p:nvPr>
            </p:nvGraphicFramePr>
            <p:xfrm>
              <a:off x="2545912" y="2169127"/>
              <a:ext cx="2488555" cy="1399812"/>
            </p:xfrm>
            <a:graphic>
              <a:graphicData uri="http://schemas.microsoft.com/office/powerpoint/2016/slidezoom">
                <pslz:sldZm>
                  <pslz:sldZmObj sldId="278" cId="1059594800">
                    <pslz:zmPr id="{D0127C19-FD91-4951-8F78-0E92A26E95CC}" returnToParent="0" transitionDur="1000">
                      <p166:blipFill xmlns:p166="http://schemas.microsoft.com/office/powerpoint/2016/6/main">
                        <a:blip r:embed="rId20"/>
                        <a:stretch>
                          <a:fillRect/>
                        </a:stretch>
                      </p166:blipFill>
                      <p166:spPr xmlns:p166="http://schemas.microsoft.com/office/powerpoint/2016/6/main">
                        <a:xfrm>
                          <a:off x="0" y="0"/>
                          <a:ext cx="2488555" cy="1399812"/>
                        </a:xfrm>
                        <a:prstGeom prst="rect">
                          <a:avLst/>
                        </a:prstGeom>
                        <a:ln w="3175">
                          <a:solidFill>
                            <a:prstClr val="ltGray"/>
                          </a:solidFill>
                        </a:ln>
                      </p166:spPr>
                    </pslz:zmPr>
                  </pslz:sldZmObj>
                </pslz:sldZm>
              </a:graphicData>
            </a:graphic>
          </p:graphicFrame>
        </mc:Choice>
        <mc:Fallback xmlns="">
          <p:pic>
            <p:nvPicPr>
              <p:cNvPr id="25" name="Náhled snímku 24">
                <a:hlinkClick r:id="rId21" action="ppaction://hlinksldjump"/>
                <a:extLst>
                  <a:ext uri="{FF2B5EF4-FFF2-40B4-BE49-F238E27FC236}">
                    <a16:creationId xmlns:a16="http://schemas.microsoft.com/office/drawing/2014/main" id="{94C6E091-BCDA-41D1-AF16-90A869BB8E11}"/>
                  </a:ext>
                </a:extLst>
              </p:cNvPr>
              <p:cNvPicPr>
                <a:picLocks noGrp="1" noRot="1" noChangeAspect="1" noMove="1" noResize="1" noEditPoints="1" noAdjustHandles="1" noChangeArrowheads="1" noChangeShapeType="1"/>
              </p:cNvPicPr>
              <p:nvPr/>
            </p:nvPicPr>
            <p:blipFill>
              <a:blip r:embed="rId22"/>
              <a:stretch>
                <a:fillRect/>
              </a:stretch>
            </p:blipFill>
            <p:spPr>
              <a:xfrm>
                <a:off x="2545912" y="2169127"/>
                <a:ext cx="2488555" cy="1399812"/>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27" name="Náhled snímku 26">
                <a:extLst>
                  <a:ext uri="{FF2B5EF4-FFF2-40B4-BE49-F238E27FC236}">
                    <a16:creationId xmlns:a16="http://schemas.microsoft.com/office/drawing/2014/main" id="{67C7EBBA-875E-42F9-B8E4-0121F48322BC}"/>
                  </a:ext>
                </a:extLst>
              </p:cNvPr>
              <p:cNvGraphicFramePr>
                <a:graphicFrameLocks noChangeAspect="1"/>
              </p:cNvGraphicFramePr>
              <p:nvPr>
                <p:extLst>
                  <p:ext uri="{D42A27DB-BD31-4B8C-83A1-F6EECF244321}">
                    <p14:modId xmlns:p14="http://schemas.microsoft.com/office/powerpoint/2010/main" val="194880515"/>
                  </p:ext>
                </p:extLst>
              </p:nvPr>
            </p:nvGraphicFramePr>
            <p:xfrm>
              <a:off x="7262577" y="228897"/>
              <a:ext cx="2293646" cy="1290176"/>
            </p:xfrm>
            <a:graphic>
              <a:graphicData uri="http://schemas.microsoft.com/office/powerpoint/2016/slidezoom">
                <pslz:sldZm>
                  <pslz:sldZmObj sldId="329" cId="905534286">
                    <pslz:zmPr id="{7C2475EC-80E4-4777-A512-C21659D990AA}" returnToParent="0" transitionDur="1000">
                      <p166:blipFill xmlns:p166="http://schemas.microsoft.com/office/powerpoint/2016/6/main">
                        <a:blip r:embed="rId23"/>
                        <a:stretch>
                          <a:fillRect/>
                        </a:stretch>
                      </p166:blipFill>
                      <p166:spPr xmlns:p166="http://schemas.microsoft.com/office/powerpoint/2016/6/main">
                        <a:xfrm>
                          <a:off x="0" y="0"/>
                          <a:ext cx="2293646" cy="1290176"/>
                        </a:xfrm>
                        <a:prstGeom prst="rect">
                          <a:avLst/>
                        </a:prstGeom>
                        <a:ln w="3175">
                          <a:solidFill>
                            <a:prstClr val="ltGray"/>
                          </a:solidFill>
                        </a:ln>
                      </p166:spPr>
                    </pslz:zmPr>
                  </pslz:sldZmObj>
                </pslz:sldZm>
              </a:graphicData>
            </a:graphic>
          </p:graphicFrame>
        </mc:Choice>
        <mc:Fallback xmlns="">
          <p:pic>
            <p:nvPicPr>
              <p:cNvPr id="27" name="Náhled snímku 26">
                <a:hlinkClick r:id="rId24" action="ppaction://hlinksldjump"/>
                <a:extLst>
                  <a:ext uri="{FF2B5EF4-FFF2-40B4-BE49-F238E27FC236}">
                    <a16:creationId xmlns:a16="http://schemas.microsoft.com/office/drawing/2014/main" id="{67C7EBBA-875E-42F9-B8E4-0121F48322BC}"/>
                  </a:ext>
                </a:extLst>
              </p:cNvPr>
              <p:cNvPicPr>
                <a:picLocks noGrp="1" noRot="1" noChangeAspect="1" noMove="1" noResize="1" noEditPoints="1" noAdjustHandles="1" noChangeArrowheads="1" noChangeShapeType="1"/>
              </p:cNvPicPr>
              <p:nvPr/>
            </p:nvPicPr>
            <p:blipFill>
              <a:blip r:embed="rId25"/>
              <a:stretch>
                <a:fillRect/>
              </a:stretch>
            </p:blipFill>
            <p:spPr>
              <a:xfrm>
                <a:off x="7262577" y="228897"/>
                <a:ext cx="2293646" cy="1290176"/>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29" name="Náhled snímku 28">
                <a:extLst>
                  <a:ext uri="{FF2B5EF4-FFF2-40B4-BE49-F238E27FC236}">
                    <a16:creationId xmlns:a16="http://schemas.microsoft.com/office/drawing/2014/main" id="{ECE9B8C5-78A2-406A-B58B-A610D4699E1D}"/>
                  </a:ext>
                </a:extLst>
              </p:cNvPr>
              <p:cNvGraphicFramePr>
                <a:graphicFrameLocks noChangeAspect="1"/>
              </p:cNvGraphicFramePr>
              <p:nvPr>
                <p:extLst>
                  <p:ext uri="{D42A27DB-BD31-4B8C-83A1-F6EECF244321}">
                    <p14:modId xmlns:p14="http://schemas.microsoft.com/office/powerpoint/2010/main" val="1657491190"/>
                  </p:ext>
                </p:extLst>
              </p:nvPr>
            </p:nvGraphicFramePr>
            <p:xfrm>
              <a:off x="1599197" y="1733988"/>
              <a:ext cx="2455897" cy="1381442"/>
            </p:xfrm>
            <a:graphic>
              <a:graphicData uri="http://schemas.microsoft.com/office/powerpoint/2016/slidezoom">
                <pslz:sldZm>
                  <pslz:sldZmObj sldId="273" cId="2152472255">
                    <pslz:zmPr id="{BAEEE354-54BA-458D-80FF-EC54DA1EDBE2}" returnToParent="0" transitionDur="1000">
                      <p166:blipFill xmlns:p166="http://schemas.microsoft.com/office/powerpoint/2016/6/main">
                        <a:blip r:embed="rId26"/>
                        <a:stretch>
                          <a:fillRect/>
                        </a:stretch>
                      </p166:blipFill>
                      <p166:spPr xmlns:p166="http://schemas.microsoft.com/office/powerpoint/2016/6/main">
                        <a:xfrm>
                          <a:off x="0" y="0"/>
                          <a:ext cx="2455897" cy="1381442"/>
                        </a:xfrm>
                        <a:prstGeom prst="rect">
                          <a:avLst/>
                        </a:prstGeom>
                        <a:ln w="3175">
                          <a:solidFill>
                            <a:prstClr val="ltGray"/>
                          </a:solidFill>
                        </a:ln>
                      </p166:spPr>
                    </pslz:zmPr>
                  </pslz:sldZmObj>
                </pslz:sldZm>
              </a:graphicData>
            </a:graphic>
          </p:graphicFrame>
        </mc:Choice>
        <mc:Fallback xmlns="">
          <p:pic>
            <p:nvPicPr>
              <p:cNvPr id="29" name="Náhled snímku 28">
                <a:hlinkClick r:id="rId27" action="ppaction://hlinksldjump"/>
                <a:extLst>
                  <a:ext uri="{FF2B5EF4-FFF2-40B4-BE49-F238E27FC236}">
                    <a16:creationId xmlns:a16="http://schemas.microsoft.com/office/drawing/2014/main" id="{ECE9B8C5-78A2-406A-B58B-A610D4699E1D}"/>
                  </a:ext>
                </a:extLst>
              </p:cNvPr>
              <p:cNvPicPr>
                <a:picLocks noGrp="1" noRot="1" noChangeAspect="1" noMove="1" noResize="1" noEditPoints="1" noAdjustHandles="1" noChangeArrowheads="1" noChangeShapeType="1"/>
              </p:cNvPicPr>
              <p:nvPr/>
            </p:nvPicPr>
            <p:blipFill>
              <a:blip r:embed="rId28"/>
              <a:stretch>
                <a:fillRect/>
              </a:stretch>
            </p:blipFill>
            <p:spPr>
              <a:xfrm>
                <a:off x="1599197" y="1733988"/>
                <a:ext cx="2455897" cy="1381442"/>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31" name="Náhled snímku 30">
                <a:extLst>
                  <a:ext uri="{FF2B5EF4-FFF2-40B4-BE49-F238E27FC236}">
                    <a16:creationId xmlns:a16="http://schemas.microsoft.com/office/drawing/2014/main" id="{23D401DD-3B7D-45B2-9F90-25B70D970617}"/>
                  </a:ext>
                </a:extLst>
              </p:cNvPr>
              <p:cNvGraphicFramePr>
                <a:graphicFrameLocks noChangeAspect="1"/>
              </p:cNvGraphicFramePr>
              <p:nvPr>
                <p:extLst>
                  <p:ext uri="{D42A27DB-BD31-4B8C-83A1-F6EECF244321}">
                    <p14:modId xmlns:p14="http://schemas.microsoft.com/office/powerpoint/2010/main" val="2754952591"/>
                  </p:ext>
                </p:extLst>
              </p:nvPr>
            </p:nvGraphicFramePr>
            <p:xfrm>
              <a:off x="3973542" y="3777392"/>
              <a:ext cx="2293644" cy="1290175"/>
            </p:xfrm>
            <a:graphic>
              <a:graphicData uri="http://schemas.microsoft.com/office/powerpoint/2016/slidezoom">
                <pslz:sldZm>
                  <pslz:sldZmObj sldId="279" cId="3771697031">
                    <pslz:zmPr id="{8AAD1E63-39E5-4F98-9676-757C39142B59}" returnToParent="0" transitionDur="1000">
                      <p166:blipFill xmlns:p166="http://schemas.microsoft.com/office/powerpoint/2016/6/main">
                        <a:blip r:embed="rId29"/>
                        <a:stretch>
                          <a:fillRect/>
                        </a:stretch>
                      </p166:blipFill>
                      <p166:spPr xmlns:p166="http://schemas.microsoft.com/office/powerpoint/2016/6/main">
                        <a:xfrm>
                          <a:off x="0" y="0"/>
                          <a:ext cx="2293644" cy="1290175"/>
                        </a:xfrm>
                        <a:prstGeom prst="rect">
                          <a:avLst/>
                        </a:prstGeom>
                        <a:ln w="3175">
                          <a:solidFill>
                            <a:prstClr val="ltGray"/>
                          </a:solidFill>
                        </a:ln>
                      </p166:spPr>
                    </pslz:zmPr>
                  </pslz:sldZmObj>
                </pslz:sldZm>
              </a:graphicData>
            </a:graphic>
          </p:graphicFrame>
        </mc:Choice>
        <mc:Fallback xmlns="">
          <p:pic>
            <p:nvPicPr>
              <p:cNvPr id="31" name="Náhled snímku 30">
                <a:hlinkClick r:id="rId30" action="ppaction://hlinksldjump"/>
                <a:extLst>
                  <a:ext uri="{FF2B5EF4-FFF2-40B4-BE49-F238E27FC236}">
                    <a16:creationId xmlns:a16="http://schemas.microsoft.com/office/drawing/2014/main" id="{23D401DD-3B7D-45B2-9F90-25B70D970617}"/>
                  </a:ext>
                </a:extLst>
              </p:cNvPr>
              <p:cNvPicPr>
                <a:picLocks noGrp="1" noRot="1" noChangeAspect="1" noMove="1" noResize="1" noEditPoints="1" noAdjustHandles="1" noChangeArrowheads="1" noChangeShapeType="1"/>
              </p:cNvPicPr>
              <p:nvPr/>
            </p:nvPicPr>
            <p:blipFill>
              <a:blip r:embed="rId31"/>
              <a:stretch>
                <a:fillRect/>
              </a:stretch>
            </p:blipFill>
            <p:spPr>
              <a:xfrm>
                <a:off x="3973542" y="3777392"/>
                <a:ext cx="2293644" cy="1290175"/>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67" name="Náhled snímku 66">
                <a:extLst>
                  <a:ext uri="{FF2B5EF4-FFF2-40B4-BE49-F238E27FC236}">
                    <a16:creationId xmlns:a16="http://schemas.microsoft.com/office/drawing/2014/main" id="{1573191A-E10B-4536-8C6E-420F9D3B8441}"/>
                  </a:ext>
                </a:extLst>
              </p:cNvPr>
              <p:cNvGraphicFramePr>
                <a:graphicFrameLocks noChangeAspect="1"/>
              </p:cNvGraphicFramePr>
              <p:nvPr>
                <p:extLst>
                  <p:ext uri="{D42A27DB-BD31-4B8C-83A1-F6EECF244321}">
                    <p14:modId xmlns:p14="http://schemas.microsoft.com/office/powerpoint/2010/main" val="2442603523"/>
                  </p:ext>
                </p:extLst>
              </p:nvPr>
            </p:nvGraphicFramePr>
            <p:xfrm>
              <a:off x="8452118" y="3829643"/>
              <a:ext cx="3048000" cy="1714500"/>
            </p:xfrm>
            <a:graphic>
              <a:graphicData uri="http://schemas.microsoft.com/office/powerpoint/2016/slidezoom">
                <pslz:sldZm>
                  <pslz:sldZmObj sldId="271" cId="585345354">
                    <pslz:zmPr id="{E510E829-7235-4E8D-82A7-295E19F9460B}" returnToParent="0" transitionDur="1000">
                      <p166:blipFill xmlns:p166="http://schemas.microsoft.com/office/powerpoint/2016/6/main">
                        <a:blip r:embed="rId3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67" name="Náhled snímku 66">
                <a:hlinkClick r:id="rId33" action="ppaction://hlinksldjump"/>
                <a:extLst>
                  <a:ext uri="{FF2B5EF4-FFF2-40B4-BE49-F238E27FC236}">
                    <a16:creationId xmlns:a16="http://schemas.microsoft.com/office/drawing/2014/main" id="{1573191A-E10B-4536-8C6E-420F9D3B8441}"/>
                  </a:ext>
                </a:extLst>
              </p:cNvPr>
              <p:cNvPicPr>
                <a:picLocks noGrp="1" noRot="1" noChangeAspect="1" noMove="1" noResize="1" noEditPoints="1" noAdjustHandles="1" noChangeArrowheads="1" noChangeShapeType="1"/>
              </p:cNvPicPr>
              <p:nvPr/>
            </p:nvPicPr>
            <p:blipFill>
              <a:blip r:embed="rId34"/>
              <a:stretch>
                <a:fillRect/>
              </a:stretch>
            </p:blipFill>
            <p:spPr>
              <a:xfrm>
                <a:off x="8452118" y="3829643"/>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69" name="Náhled snímku 68">
                <a:extLst>
                  <a:ext uri="{FF2B5EF4-FFF2-40B4-BE49-F238E27FC236}">
                    <a16:creationId xmlns:a16="http://schemas.microsoft.com/office/drawing/2014/main" id="{FB1A6BF5-D005-40E9-AFF1-7462695E1741}"/>
                  </a:ext>
                </a:extLst>
              </p:cNvPr>
              <p:cNvGraphicFramePr>
                <a:graphicFrameLocks noChangeAspect="1"/>
              </p:cNvGraphicFramePr>
              <p:nvPr>
                <p:extLst>
                  <p:ext uri="{D42A27DB-BD31-4B8C-83A1-F6EECF244321}">
                    <p14:modId xmlns:p14="http://schemas.microsoft.com/office/powerpoint/2010/main" val="1003804105"/>
                  </p:ext>
                </p:extLst>
              </p:nvPr>
            </p:nvGraphicFramePr>
            <p:xfrm>
              <a:off x="7427664" y="3505302"/>
              <a:ext cx="2843410" cy="1599418"/>
            </p:xfrm>
            <a:graphic>
              <a:graphicData uri="http://schemas.microsoft.com/office/powerpoint/2016/slidezoom">
                <pslz:sldZm>
                  <pslz:sldZmObj sldId="269" cId="3234527394">
                    <pslz:zmPr id="{ED070728-B2EC-4F6D-9E8E-92B7EED661D0}" returnToParent="0" transitionDur="1000">
                      <p166:blipFill xmlns:p166="http://schemas.microsoft.com/office/powerpoint/2016/6/main">
                        <a:blip r:embed="rId35"/>
                        <a:stretch>
                          <a:fillRect/>
                        </a:stretch>
                      </p166:blipFill>
                      <p166:spPr xmlns:p166="http://schemas.microsoft.com/office/powerpoint/2016/6/main">
                        <a:xfrm>
                          <a:off x="0" y="0"/>
                          <a:ext cx="2843410" cy="1599418"/>
                        </a:xfrm>
                        <a:prstGeom prst="rect">
                          <a:avLst/>
                        </a:prstGeom>
                        <a:ln w="3175">
                          <a:solidFill>
                            <a:prstClr val="ltGray"/>
                          </a:solidFill>
                        </a:ln>
                      </p166:spPr>
                    </pslz:zmPr>
                  </pslz:sldZmObj>
                </pslz:sldZm>
              </a:graphicData>
            </a:graphic>
          </p:graphicFrame>
        </mc:Choice>
        <mc:Fallback xmlns="">
          <p:pic>
            <p:nvPicPr>
              <p:cNvPr id="69" name="Náhled snímku 68">
                <a:hlinkClick r:id="rId36" action="ppaction://hlinksldjump"/>
                <a:extLst>
                  <a:ext uri="{FF2B5EF4-FFF2-40B4-BE49-F238E27FC236}">
                    <a16:creationId xmlns:a16="http://schemas.microsoft.com/office/drawing/2014/main" id="{FB1A6BF5-D005-40E9-AFF1-7462695E1741}"/>
                  </a:ext>
                </a:extLst>
              </p:cNvPr>
              <p:cNvPicPr>
                <a:picLocks noGrp="1" noRot="1" noChangeAspect="1" noMove="1" noResize="1" noEditPoints="1" noAdjustHandles="1" noChangeArrowheads="1" noChangeShapeType="1"/>
              </p:cNvPicPr>
              <p:nvPr/>
            </p:nvPicPr>
            <p:blipFill>
              <a:blip r:embed="rId37"/>
              <a:stretch>
                <a:fillRect/>
              </a:stretch>
            </p:blipFill>
            <p:spPr>
              <a:xfrm>
                <a:off x="7427664" y="3505302"/>
                <a:ext cx="2843410" cy="1599418"/>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1" name="Náhled snímku 70">
                <a:extLst>
                  <a:ext uri="{FF2B5EF4-FFF2-40B4-BE49-F238E27FC236}">
                    <a16:creationId xmlns:a16="http://schemas.microsoft.com/office/drawing/2014/main" id="{95020DDA-6EF5-425E-B64F-1860072A93C0}"/>
                  </a:ext>
                </a:extLst>
              </p:cNvPr>
              <p:cNvGraphicFramePr>
                <a:graphicFrameLocks noChangeAspect="1"/>
              </p:cNvGraphicFramePr>
              <p:nvPr>
                <p:extLst>
                  <p:ext uri="{D42A27DB-BD31-4B8C-83A1-F6EECF244321}">
                    <p14:modId xmlns:p14="http://schemas.microsoft.com/office/powerpoint/2010/main" val="555311041"/>
                  </p:ext>
                </p:extLst>
              </p:nvPr>
            </p:nvGraphicFramePr>
            <p:xfrm>
              <a:off x="6823018" y="4417976"/>
              <a:ext cx="3048000" cy="1714500"/>
            </p:xfrm>
            <a:graphic>
              <a:graphicData uri="http://schemas.microsoft.com/office/powerpoint/2016/slidezoom">
                <pslz:sldZm>
                  <pslz:sldZmObj sldId="268" cId="3434131038">
                    <pslz:zmPr id="{259F8787-4935-40FB-8ED4-5684D6564ECE}" returnToParent="0" transitionDur="1000">
                      <p166:blipFill xmlns:p166="http://schemas.microsoft.com/office/powerpoint/2016/6/main">
                        <a:blip r:embed="rId38"/>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1" name="Náhled snímku 70">
                <a:hlinkClick r:id="rId39" action="ppaction://hlinksldjump"/>
                <a:extLst>
                  <a:ext uri="{FF2B5EF4-FFF2-40B4-BE49-F238E27FC236}">
                    <a16:creationId xmlns:a16="http://schemas.microsoft.com/office/drawing/2014/main" id="{95020DDA-6EF5-425E-B64F-1860072A93C0}"/>
                  </a:ext>
                </a:extLst>
              </p:cNvPr>
              <p:cNvPicPr>
                <a:picLocks noGrp="1" noRot="1" noChangeAspect="1" noMove="1" noResize="1" noEditPoints="1" noAdjustHandles="1" noChangeArrowheads="1" noChangeShapeType="1"/>
              </p:cNvPicPr>
              <p:nvPr/>
            </p:nvPicPr>
            <p:blipFill>
              <a:blip r:embed="rId40"/>
              <a:stretch>
                <a:fillRect/>
              </a:stretch>
            </p:blipFill>
            <p:spPr>
              <a:xfrm>
                <a:off x="6823018" y="4417976"/>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3" name="Náhled snímku 72">
                <a:extLst>
                  <a:ext uri="{FF2B5EF4-FFF2-40B4-BE49-F238E27FC236}">
                    <a16:creationId xmlns:a16="http://schemas.microsoft.com/office/drawing/2014/main" id="{374CEAD1-01BA-4C66-8A5A-0AD927BED79A}"/>
                  </a:ext>
                </a:extLst>
              </p:cNvPr>
              <p:cNvGraphicFramePr>
                <a:graphicFrameLocks noChangeAspect="1"/>
              </p:cNvGraphicFramePr>
              <p:nvPr>
                <p:extLst>
                  <p:ext uri="{D42A27DB-BD31-4B8C-83A1-F6EECF244321}">
                    <p14:modId xmlns:p14="http://schemas.microsoft.com/office/powerpoint/2010/main" val="1092315976"/>
                  </p:ext>
                </p:extLst>
              </p:nvPr>
            </p:nvGraphicFramePr>
            <p:xfrm>
              <a:off x="6368315" y="4672680"/>
              <a:ext cx="3048000" cy="1714500"/>
            </p:xfrm>
            <a:graphic>
              <a:graphicData uri="http://schemas.microsoft.com/office/powerpoint/2016/slidezoom">
                <pslz:sldZm>
                  <pslz:sldZmObj sldId="272" cId="1777949118">
                    <pslz:zmPr id="{FF9D42D5-B925-4C37-BC27-658BAE578117}" returnToParent="0" transitionDur="1000">
                      <p166:blipFill xmlns:p166="http://schemas.microsoft.com/office/powerpoint/2016/6/main">
                        <a:blip r:embed="rId41"/>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3" name="Náhled snímku 72">
                <a:hlinkClick r:id="rId42" action="ppaction://hlinksldjump"/>
                <a:extLst>
                  <a:ext uri="{FF2B5EF4-FFF2-40B4-BE49-F238E27FC236}">
                    <a16:creationId xmlns:a16="http://schemas.microsoft.com/office/drawing/2014/main" id="{374CEAD1-01BA-4C66-8A5A-0AD927BED79A}"/>
                  </a:ext>
                </a:extLst>
              </p:cNvPr>
              <p:cNvPicPr>
                <a:picLocks noGrp="1" noRot="1" noChangeAspect="1" noMove="1" noResize="1" noEditPoints="1" noAdjustHandles="1" noChangeArrowheads="1" noChangeShapeType="1"/>
              </p:cNvPicPr>
              <p:nvPr/>
            </p:nvPicPr>
            <p:blipFill>
              <a:blip r:embed="rId43"/>
              <a:stretch>
                <a:fillRect/>
              </a:stretch>
            </p:blipFill>
            <p:spPr>
              <a:xfrm>
                <a:off x="6368315" y="4672680"/>
                <a:ext cx="3048000" cy="1714500"/>
              </a:xfrm>
              <a:prstGeom prst="rect">
                <a:avLst/>
              </a:prstGeom>
              <a:ln w="3175">
                <a:solidFill>
                  <a:prstClr val="ltGray"/>
                </a:solidFill>
              </a:ln>
            </p:spPr>
          </p:pic>
        </mc:Fallback>
      </mc:AlternateContent>
      <p:sp>
        <p:nvSpPr>
          <p:cNvPr id="74" name="Rovnoramenný trojúhelník 73">
            <a:hlinkHover r:id="" action="ppaction://noaction" highlightClick="1"/>
            <a:extLst>
              <a:ext uri="{FF2B5EF4-FFF2-40B4-BE49-F238E27FC236}">
                <a16:creationId xmlns:a16="http://schemas.microsoft.com/office/drawing/2014/main" id="{E1BC3899-7F74-4431-8D88-042886F7FF48}"/>
              </a:ext>
            </a:extLst>
          </p:cNvPr>
          <p:cNvSpPr/>
          <p:nvPr/>
        </p:nvSpPr>
        <p:spPr>
          <a:xfrm rot="20004557">
            <a:off x="6949939" y="5381167"/>
            <a:ext cx="932773" cy="1087973"/>
          </a:xfrm>
          <a:prstGeom prst="triangle">
            <a:avLst>
              <a:gd name="adj" fmla="val 57302"/>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mc:AlternateContent xmlns:mc="http://schemas.openxmlformats.org/markup-compatibility/2006" xmlns:pslz="http://schemas.microsoft.com/office/powerpoint/2016/slidezoom">
        <mc:Choice Requires="pslz">
          <p:graphicFrame>
            <p:nvGraphicFramePr>
              <p:cNvPr id="76" name="Náhled snímku 75">
                <a:extLst>
                  <a:ext uri="{FF2B5EF4-FFF2-40B4-BE49-F238E27FC236}">
                    <a16:creationId xmlns:a16="http://schemas.microsoft.com/office/drawing/2014/main" id="{02E802C7-A810-4854-B630-050A25AE4493}"/>
                  </a:ext>
                </a:extLst>
              </p:cNvPr>
              <p:cNvGraphicFramePr>
                <a:graphicFrameLocks noChangeAspect="1"/>
              </p:cNvGraphicFramePr>
              <p:nvPr>
                <p:extLst>
                  <p:ext uri="{D42A27DB-BD31-4B8C-83A1-F6EECF244321}">
                    <p14:modId xmlns:p14="http://schemas.microsoft.com/office/powerpoint/2010/main" val="1417389526"/>
                  </p:ext>
                </p:extLst>
              </p:nvPr>
            </p:nvGraphicFramePr>
            <p:xfrm>
              <a:off x="7474369" y="4299157"/>
              <a:ext cx="3048000" cy="1714500"/>
            </p:xfrm>
            <a:graphic>
              <a:graphicData uri="http://schemas.microsoft.com/office/powerpoint/2016/slidezoom">
                <pslz:sldZm>
                  <pslz:sldZmObj sldId="270" cId="2158570275">
                    <pslz:zmPr id="{5D466CFA-5346-430B-B176-629BA6FE6764}" returnToParent="0" transitionDur="1000">
                      <p166:blipFill xmlns:p166="http://schemas.microsoft.com/office/powerpoint/2016/6/main">
                        <a:blip r:embed="rId4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6" name="Náhled snímku 75">
                <a:hlinkClick r:id="rId45" action="ppaction://hlinksldjump"/>
                <a:extLst>
                  <a:ext uri="{FF2B5EF4-FFF2-40B4-BE49-F238E27FC236}">
                    <a16:creationId xmlns:a16="http://schemas.microsoft.com/office/drawing/2014/main" id="{02E802C7-A810-4854-B630-050A25AE4493}"/>
                  </a:ext>
                </a:extLst>
              </p:cNvPr>
              <p:cNvPicPr>
                <a:picLocks noGrp="1" noRot="1" noChangeAspect="1" noMove="1" noResize="1" noEditPoints="1" noAdjustHandles="1" noChangeArrowheads="1" noChangeShapeType="1"/>
              </p:cNvPicPr>
              <p:nvPr/>
            </p:nvPicPr>
            <p:blipFill>
              <a:blip r:embed="rId46"/>
              <a:stretch>
                <a:fillRect/>
              </a:stretch>
            </p:blipFill>
            <p:spPr>
              <a:xfrm>
                <a:off x="7474369" y="4299157"/>
                <a:ext cx="3048000" cy="1714500"/>
              </a:xfrm>
              <a:prstGeom prst="rect">
                <a:avLst/>
              </a:prstGeom>
              <a:ln w="3175">
                <a:solidFill>
                  <a:prstClr val="ltGray"/>
                </a:solidFill>
              </a:ln>
            </p:spPr>
          </p:pic>
        </mc:Fallback>
      </mc:AlternateContent>
      <p:sp>
        <p:nvSpPr>
          <p:cNvPr id="77" name="Tvar L 76">
            <a:hlinkHover r:id="" action="ppaction://noaction" highlightClick="1"/>
            <a:extLst>
              <a:ext uri="{FF2B5EF4-FFF2-40B4-BE49-F238E27FC236}">
                <a16:creationId xmlns:a16="http://schemas.microsoft.com/office/drawing/2014/main" id="{7880BADB-FFBB-4832-8D4A-2B791C6F17CB}"/>
              </a:ext>
            </a:extLst>
          </p:cNvPr>
          <p:cNvSpPr/>
          <p:nvPr/>
        </p:nvSpPr>
        <p:spPr>
          <a:xfrm rot="2717389">
            <a:off x="5011441" y="552528"/>
            <a:ext cx="1248414" cy="1093198"/>
          </a:xfrm>
          <a:prstGeom prst="corner">
            <a:avLst>
              <a:gd name="adj1" fmla="val 50000"/>
              <a:gd name="adj2" fmla="val 63990"/>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mc:AlternateContent xmlns:mc="http://schemas.openxmlformats.org/markup-compatibility/2006" xmlns:pslz="http://schemas.microsoft.com/office/powerpoint/2016/slidezoom">
        <mc:Choice Requires="pslz">
          <p:graphicFrame>
            <p:nvGraphicFramePr>
              <p:cNvPr id="79" name="Náhled snímku 78">
                <a:extLst>
                  <a:ext uri="{FF2B5EF4-FFF2-40B4-BE49-F238E27FC236}">
                    <a16:creationId xmlns:a16="http://schemas.microsoft.com/office/drawing/2014/main" id="{8AB80BCD-7217-42BB-8924-4A75A950F58C}"/>
                  </a:ext>
                </a:extLst>
              </p:cNvPr>
              <p:cNvGraphicFramePr>
                <a:graphicFrameLocks noChangeAspect="1"/>
              </p:cNvGraphicFramePr>
              <p:nvPr>
                <p:extLst>
                  <p:ext uri="{D42A27DB-BD31-4B8C-83A1-F6EECF244321}">
                    <p14:modId xmlns:p14="http://schemas.microsoft.com/office/powerpoint/2010/main" val="1151232814"/>
                  </p:ext>
                </p:extLst>
              </p:nvPr>
            </p:nvGraphicFramePr>
            <p:xfrm>
              <a:off x="2758034" y="386918"/>
              <a:ext cx="2431017" cy="1367447"/>
            </p:xfrm>
            <a:graphic>
              <a:graphicData uri="http://schemas.microsoft.com/office/powerpoint/2016/slidezoom">
                <pslz:sldZm>
                  <pslz:sldZmObj sldId="280" cId="291854596">
                    <pslz:zmPr id="{E8CA05B9-1448-4884-B8FD-ADD6A1380678}" returnToParent="0" transitionDur="1000">
                      <p166:blipFill xmlns:p166="http://schemas.microsoft.com/office/powerpoint/2016/6/main">
                        <a:blip r:embed="rId47"/>
                        <a:stretch>
                          <a:fillRect/>
                        </a:stretch>
                      </p166:blipFill>
                      <p166:spPr xmlns:p166="http://schemas.microsoft.com/office/powerpoint/2016/6/main">
                        <a:xfrm>
                          <a:off x="0" y="0"/>
                          <a:ext cx="2431017" cy="1367447"/>
                        </a:xfrm>
                        <a:prstGeom prst="rect">
                          <a:avLst/>
                        </a:prstGeom>
                        <a:ln w="3175">
                          <a:solidFill>
                            <a:prstClr val="ltGray"/>
                          </a:solidFill>
                        </a:ln>
                      </p166:spPr>
                    </pslz:zmPr>
                  </pslz:sldZmObj>
                </pslz:sldZm>
              </a:graphicData>
            </a:graphic>
          </p:graphicFrame>
        </mc:Choice>
        <mc:Fallback xmlns="">
          <p:pic>
            <p:nvPicPr>
              <p:cNvPr id="79" name="Náhled snímku 78">
                <a:hlinkClick r:id="rId48" action="ppaction://hlinksldjump"/>
                <a:extLst>
                  <a:ext uri="{FF2B5EF4-FFF2-40B4-BE49-F238E27FC236}">
                    <a16:creationId xmlns:a16="http://schemas.microsoft.com/office/drawing/2014/main" id="{8AB80BCD-7217-42BB-8924-4A75A950F58C}"/>
                  </a:ext>
                </a:extLst>
              </p:cNvPr>
              <p:cNvPicPr>
                <a:picLocks noGrp="1" noRot="1" noChangeAspect="1" noMove="1" noResize="1" noEditPoints="1" noAdjustHandles="1" noChangeArrowheads="1" noChangeShapeType="1"/>
              </p:cNvPicPr>
              <p:nvPr/>
            </p:nvPicPr>
            <p:blipFill>
              <a:blip r:embed="rId49"/>
              <a:stretch>
                <a:fillRect/>
              </a:stretch>
            </p:blipFill>
            <p:spPr>
              <a:xfrm>
                <a:off x="2758034" y="386918"/>
                <a:ext cx="2431017" cy="1367447"/>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1" name="Náhled snímku 80">
                <a:extLst>
                  <a:ext uri="{FF2B5EF4-FFF2-40B4-BE49-F238E27FC236}">
                    <a16:creationId xmlns:a16="http://schemas.microsoft.com/office/drawing/2014/main" id="{1A6C4BD8-1C5D-4544-8943-C25A28CEC07D}"/>
                  </a:ext>
                </a:extLst>
              </p:cNvPr>
              <p:cNvGraphicFramePr>
                <a:graphicFrameLocks noChangeAspect="1"/>
              </p:cNvGraphicFramePr>
              <p:nvPr>
                <p:extLst>
                  <p:ext uri="{D42A27DB-BD31-4B8C-83A1-F6EECF244321}">
                    <p14:modId xmlns:p14="http://schemas.microsoft.com/office/powerpoint/2010/main" val="495109624"/>
                  </p:ext>
                </p:extLst>
              </p:nvPr>
            </p:nvGraphicFramePr>
            <p:xfrm>
              <a:off x="5689243" y="3847646"/>
              <a:ext cx="3048000" cy="1714500"/>
            </p:xfrm>
            <a:graphic>
              <a:graphicData uri="http://schemas.microsoft.com/office/powerpoint/2016/slidezoom">
                <pslz:sldZm>
                  <pslz:sldZmObj sldId="303" cId="1353472667">
                    <pslz:zmPr id="{3B23CF6F-FA08-486F-B04A-75498B9AADD5}" returnToParent="0" transitionDur="1000">
                      <p166:blipFill xmlns:p166="http://schemas.microsoft.com/office/powerpoint/2016/6/main">
                        <a:blip r:embed="rId50"/>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1" name="Náhled snímku 80">
                <a:hlinkClick r:id="rId51" action="ppaction://hlinksldjump"/>
                <a:extLst>
                  <a:ext uri="{FF2B5EF4-FFF2-40B4-BE49-F238E27FC236}">
                    <a16:creationId xmlns:a16="http://schemas.microsoft.com/office/drawing/2014/main" id="{1A6C4BD8-1C5D-4544-8943-C25A28CEC07D}"/>
                  </a:ext>
                </a:extLst>
              </p:cNvPr>
              <p:cNvPicPr>
                <a:picLocks noGrp="1" noRot="1" noChangeAspect="1" noMove="1" noResize="1" noEditPoints="1" noAdjustHandles="1" noChangeArrowheads="1" noChangeShapeType="1"/>
              </p:cNvPicPr>
              <p:nvPr/>
            </p:nvPicPr>
            <p:blipFill>
              <a:blip r:embed="rId52"/>
              <a:stretch>
                <a:fillRect/>
              </a:stretch>
            </p:blipFill>
            <p:spPr>
              <a:xfrm>
                <a:off x="5689243" y="3847646"/>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9022335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64"/>
                                        </p:tgtEl>
                                      </p:cBhvr>
                                    </p:animEffect>
                                    <p:set>
                                      <p:cBhvr>
                                        <p:cTn id="12" dur="1" fill="hold">
                                          <p:stCondLst>
                                            <p:cond delay="499"/>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15"/>
                  </p:tgtEl>
                </p:cond>
              </p:nextCondLst>
            </p:seq>
            <p:seq concurrent="1" nextAc="seek">
              <p:cTn id="13" restart="whenNotActive" fill="hold" evtFilter="cancelBubble" nodeType="interactiveSeq">
                <p:stCondLst>
                  <p:cond evt="onClick" delay="0">
                    <p:tgtEl>
                      <p:spTgt spid="11"/>
                    </p:tgtEl>
                  </p:cond>
                </p:stCondLst>
                <p:endSync evt="end" delay="0">
                  <p:rtn val="all"/>
                </p:endSync>
                <p:childTnLst>
                  <p:par>
                    <p:cTn id="14" fill="hold">
                      <p:stCondLst>
                        <p:cond delay="0"/>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fade">
                                      <p:cBhvr>
                                        <p:cTn id="18" dur="500"/>
                                        <p:tgtEl>
                                          <p:spTgt spid="6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66"/>
                                        </p:tgtEl>
                                      </p:cBhvr>
                                    </p:animEffect>
                                    <p:set>
                                      <p:cBhvr>
                                        <p:cTn id="23" dur="1" fill="hold">
                                          <p:stCondLst>
                                            <p:cond delay="499"/>
                                          </p:stCondLst>
                                        </p:cTn>
                                        <p:tgtEl>
                                          <p:spTgt spid="66"/>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24" restart="whenNotActive" fill="hold" evtFilter="cancelBubble" nodeType="interactiveSeq">
                <p:stCondLst>
                  <p:cond evt="onClick" delay="0">
                    <p:tgtEl>
                      <p:spTgt spid="21"/>
                    </p:tgtEl>
                  </p:cond>
                </p:stCondLst>
                <p:endSync evt="end" delay="0">
                  <p:rtn val="all"/>
                </p:endSync>
                <p:childTnLst>
                  <p:par>
                    <p:cTn id="25" fill="hold">
                      <p:stCondLst>
                        <p:cond delay="0"/>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25"/>
                                        </p:tgtEl>
                                      </p:cBhvr>
                                    </p:animEffect>
                                    <p:set>
                                      <p:cBhvr>
                                        <p:cTn id="34" dur="1" fill="hold">
                                          <p:stCondLst>
                                            <p:cond delay="499"/>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35" restart="whenNotActive" fill="hold" evtFilter="cancelBubble" nodeType="interactiveSeq">
                <p:stCondLst>
                  <p:cond evt="onClick" delay="0">
                    <p:tgtEl>
                      <p:spTgt spid="20"/>
                    </p:tgtEl>
                  </p:cond>
                </p:stCondLst>
                <p:endSync evt="end" delay="0">
                  <p:rtn val="all"/>
                </p:endSync>
                <p:childTnLst>
                  <p:par>
                    <p:cTn id="36" fill="hold">
                      <p:stCondLst>
                        <p:cond delay="0"/>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nodeType="clickEffect">
                                  <p:stCondLst>
                                    <p:cond delay="0"/>
                                  </p:stCondLst>
                                  <p:childTnLst>
                                    <p:animEffect transition="out" filter="fade">
                                      <p:cBhvr>
                                        <p:cTn id="44" dur="500"/>
                                        <p:tgtEl>
                                          <p:spTgt spid="23"/>
                                        </p:tgtEl>
                                      </p:cBhvr>
                                    </p:animEffect>
                                    <p:set>
                                      <p:cBhvr>
                                        <p:cTn id="45" dur="1" fill="hold">
                                          <p:stCondLst>
                                            <p:cond delay="499"/>
                                          </p:stCondLst>
                                        </p:cTn>
                                        <p:tgtEl>
                                          <p:spTgt spid="23"/>
                                        </p:tgtEl>
                                        <p:attrNameLst>
                                          <p:attrName>style.visibility</p:attrName>
                                        </p:attrNameLst>
                                      </p:cBhvr>
                                      <p:to>
                                        <p:strVal val="hidden"/>
                                      </p:to>
                                    </p:set>
                                  </p:childTnLst>
                                </p:cTn>
                              </p:par>
                            </p:childTnLst>
                          </p:cTn>
                        </p:par>
                      </p:childTnLst>
                    </p:cTn>
                  </p:par>
                </p:childTnLst>
              </p:cTn>
              <p:nextCondLst>
                <p:cond evt="onClick" delay="0">
                  <p:tgtEl>
                    <p:spTgt spid="20"/>
                  </p:tgtEl>
                </p:cond>
              </p:nextCondLst>
            </p:seq>
            <p:seq concurrent="1" nextAc="seek">
              <p:cTn id="46" restart="whenNotActive" fill="hold" evtFilter="cancelBubble" nodeType="interactiveSeq">
                <p:stCondLst>
                  <p:cond evt="onClick" delay="0">
                    <p:tgtEl>
                      <p:spTgt spid="19"/>
                    </p:tgtEl>
                  </p:cond>
                </p:stCondLst>
                <p:endSync evt="end" delay="0">
                  <p:rtn val="all"/>
                </p:endSync>
                <p:childTnLst>
                  <p:par>
                    <p:cTn id="47" fill="hold">
                      <p:stCondLst>
                        <p:cond delay="0"/>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nodeType="clickEffect">
                                  <p:stCondLst>
                                    <p:cond delay="0"/>
                                  </p:stCondLst>
                                  <p:childTnLst>
                                    <p:animEffect transition="out" filter="fade">
                                      <p:cBhvr>
                                        <p:cTn id="55" dur="500"/>
                                        <p:tgtEl>
                                          <p:spTgt spid="27"/>
                                        </p:tgtEl>
                                      </p:cBhvr>
                                    </p:animEffect>
                                    <p:set>
                                      <p:cBhvr>
                                        <p:cTn id="56" dur="1" fill="hold">
                                          <p:stCondLst>
                                            <p:cond delay="499"/>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9"/>
                  </p:tgtEl>
                </p:cond>
              </p:nextCondLst>
            </p:seq>
            <p:seq concurrent="1" nextAc="seek">
              <p:cTn id="57" restart="whenNotActive" fill="hold" evtFilter="cancelBubble" nodeType="interactiveSeq">
                <p:stCondLst>
                  <p:cond evt="onClick" delay="0">
                    <p:tgtEl>
                      <p:spTgt spid="16"/>
                    </p:tgtEl>
                  </p:cond>
                </p:stCondLst>
                <p:endSync evt="end" delay="0">
                  <p:rtn val="all"/>
                </p:endSync>
                <p:childTnLst>
                  <p:par>
                    <p:cTn id="58" fill="hold">
                      <p:stCondLst>
                        <p:cond delay="0"/>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500"/>
                                        <p:tgtEl>
                                          <p:spTgt spid="29"/>
                                        </p:tgtEl>
                                      </p:cBhvr>
                                    </p:animEffect>
                                    <p:set>
                                      <p:cBhvr>
                                        <p:cTn id="67" dur="1" fill="hold">
                                          <p:stCondLst>
                                            <p:cond delay="499"/>
                                          </p:stCondLst>
                                        </p:cTn>
                                        <p:tgtEl>
                                          <p:spTgt spid="29"/>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68" restart="whenNotActive" fill="hold" evtFilter="cancelBubble" nodeType="interactiveSeq">
                <p:stCondLst>
                  <p:cond evt="onClick" delay="0">
                    <p:tgtEl>
                      <p:spTgt spid="10"/>
                    </p:tgtEl>
                  </p:cond>
                </p:stCondLst>
                <p:endSync evt="end" delay="0">
                  <p:rtn val="all"/>
                </p:endSync>
                <p:childTnLst>
                  <p:par>
                    <p:cTn id="69" fill="hold">
                      <p:stCondLst>
                        <p:cond delay="0"/>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500"/>
                                        <p:tgtEl>
                                          <p:spTgt spid="3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nodeType="clickEffect">
                                  <p:stCondLst>
                                    <p:cond delay="0"/>
                                  </p:stCondLst>
                                  <p:childTnLst>
                                    <p:animEffect transition="out" filter="fade">
                                      <p:cBhvr>
                                        <p:cTn id="77" dur="500"/>
                                        <p:tgtEl>
                                          <p:spTgt spid="31"/>
                                        </p:tgtEl>
                                      </p:cBhvr>
                                    </p:animEffect>
                                    <p:set>
                                      <p:cBhvr>
                                        <p:cTn id="78" dur="1" fill="hold">
                                          <p:stCondLst>
                                            <p:cond delay="499"/>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79" restart="whenNotActive" fill="hold" evtFilter="cancelBubble" nodeType="interactiveSeq">
                <p:stCondLst>
                  <p:cond evt="onClick" delay="0">
                    <p:tgtEl>
                      <p:spTgt spid="9"/>
                    </p:tgtEl>
                  </p:cond>
                </p:stCondLst>
                <p:endSync evt="end" delay="0">
                  <p:rtn val="all"/>
                </p:endSync>
                <p:childTnLst>
                  <p:par>
                    <p:cTn id="80" fill="hold">
                      <p:stCondLst>
                        <p:cond delay="0"/>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fade">
                                      <p:cBhvr>
                                        <p:cTn id="84" dur="500"/>
                                        <p:tgtEl>
                                          <p:spTgt spid="67"/>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xit" presetSubtype="0" fill="hold" nodeType="clickEffect">
                                  <p:stCondLst>
                                    <p:cond delay="0"/>
                                  </p:stCondLst>
                                  <p:childTnLst>
                                    <p:animEffect transition="out" filter="fade">
                                      <p:cBhvr>
                                        <p:cTn id="88" dur="500"/>
                                        <p:tgtEl>
                                          <p:spTgt spid="67"/>
                                        </p:tgtEl>
                                      </p:cBhvr>
                                    </p:animEffect>
                                    <p:set>
                                      <p:cBhvr>
                                        <p:cTn id="89" dur="1" fill="hold">
                                          <p:stCondLst>
                                            <p:cond delay="499"/>
                                          </p:stCondLst>
                                        </p:cTn>
                                        <p:tgtEl>
                                          <p:spTgt spid="67"/>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90" restart="whenNotActive" fill="hold" evtFilter="cancelBubble" nodeType="interactiveSeq">
                <p:stCondLst>
                  <p:cond evt="onClick" delay="0">
                    <p:tgtEl>
                      <p:spTgt spid="7"/>
                    </p:tgtEl>
                  </p:cond>
                </p:stCondLst>
                <p:endSync evt="end" delay="0">
                  <p:rtn val="all"/>
                </p:endSync>
                <p:childTnLst>
                  <p:par>
                    <p:cTn id="91" fill="hold">
                      <p:stCondLst>
                        <p:cond delay="0"/>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500"/>
                                        <p:tgtEl>
                                          <p:spTgt spid="22"/>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xit" presetSubtype="0" fill="hold" nodeType="clickEffect">
                                  <p:stCondLst>
                                    <p:cond delay="0"/>
                                  </p:stCondLst>
                                  <p:childTnLst>
                                    <p:animEffect transition="out" filter="fade">
                                      <p:cBhvr>
                                        <p:cTn id="99" dur="500"/>
                                        <p:tgtEl>
                                          <p:spTgt spid="22"/>
                                        </p:tgtEl>
                                      </p:cBhvr>
                                    </p:animEffect>
                                    <p:set>
                                      <p:cBhvr>
                                        <p:cTn id="100" dur="1" fill="hold">
                                          <p:stCondLst>
                                            <p:cond delay="499"/>
                                          </p:stCondLst>
                                        </p:cTn>
                                        <p:tgtEl>
                                          <p:spTgt spid="22"/>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101" restart="whenNotActive" fill="hold" evtFilter="cancelBubble" nodeType="interactiveSeq">
                <p:stCondLst>
                  <p:cond evt="onClick" delay="0">
                    <p:tgtEl>
                      <p:spTgt spid="4"/>
                    </p:tgtEl>
                  </p:cond>
                </p:stCondLst>
                <p:endSync evt="end" delay="0">
                  <p:rtn val="all"/>
                </p:endSync>
                <p:childTnLst>
                  <p:par>
                    <p:cTn id="102" fill="hold">
                      <p:stCondLst>
                        <p:cond delay="0"/>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69"/>
                                        </p:tgtEl>
                                        <p:attrNameLst>
                                          <p:attrName>style.visibility</p:attrName>
                                        </p:attrNameLst>
                                      </p:cBhvr>
                                      <p:to>
                                        <p:strVal val="visible"/>
                                      </p:to>
                                    </p:set>
                                    <p:animEffect transition="in" filter="fade">
                                      <p:cBhvr>
                                        <p:cTn id="106" dur="500"/>
                                        <p:tgtEl>
                                          <p:spTgt spid="69"/>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xit" presetSubtype="0" fill="hold" nodeType="clickEffect">
                                  <p:stCondLst>
                                    <p:cond delay="0"/>
                                  </p:stCondLst>
                                  <p:childTnLst>
                                    <p:animEffect transition="out" filter="fade">
                                      <p:cBhvr>
                                        <p:cTn id="110" dur="500"/>
                                        <p:tgtEl>
                                          <p:spTgt spid="69"/>
                                        </p:tgtEl>
                                      </p:cBhvr>
                                    </p:animEffect>
                                    <p:set>
                                      <p:cBhvr>
                                        <p:cTn id="111" dur="1" fill="hold">
                                          <p:stCondLst>
                                            <p:cond delay="499"/>
                                          </p:stCondLst>
                                        </p:cTn>
                                        <p:tgtEl>
                                          <p:spTgt spid="69"/>
                                        </p:tgtEl>
                                        <p:attrNameLst>
                                          <p:attrName>style.visibility</p:attrName>
                                        </p:attrNameLst>
                                      </p:cBhvr>
                                      <p:to>
                                        <p:strVal val="hidden"/>
                                      </p:to>
                                    </p:set>
                                  </p:childTnLst>
                                </p:cTn>
                              </p:par>
                            </p:childTnLst>
                          </p:cTn>
                        </p:par>
                      </p:childTnLst>
                    </p:cTn>
                  </p:par>
                </p:childTnLst>
              </p:cTn>
              <p:nextCondLst>
                <p:cond evt="onClick" delay="0">
                  <p:tgtEl>
                    <p:spTgt spid="4"/>
                  </p:tgtEl>
                </p:cond>
              </p:nextCondLst>
            </p:seq>
            <p:seq concurrent="1" nextAc="seek">
              <p:cTn id="112" restart="whenNotActive" fill="hold" evtFilter="cancelBubble" nodeType="interactiveSeq">
                <p:stCondLst>
                  <p:cond evt="onClick" delay="0">
                    <p:tgtEl>
                      <p:spTgt spid="18"/>
                    </p:tgtEl>
                  </p:cond>
                </p:stCondLst>
                <p:endSync evt="end" delay="0">
                  <p:rtn val="all"/>
                </p:endSync>
                <p:childTnLst>
                  <p:par>
                    <p:cTn id="113" fill="hold">
                      <p:stCondLst>
                        <p:cond delay="0"/>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73"/>
                                        </p:tgtEl>
                                        <p:attrNameLst>
                                          <p:attrName>style.visibility</p:attrName>
                                        </p:attrNameLst>
                                      </p:cBhvr>
                                      <p:to>
                                        <p:strVal val="visible"/>
                                      </p:to>
                                    </p:set>
                                    <p:animEffect transition="in" filter="fade">
                                      <p:cBhvr>
                                        <p:cTn id="117" dur="500"/>
                                        <p:tgtEl>
                                          <p:spTgt spid="73"/>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xit" presetSubtype="0" fill="hold" nodeType="clickEffect">
                                  <p:stCondLst>
                                    <p:cond delay="0"/>
                                  </p:stCondLst>
                                  <p:childTnLst>
                                    <p:animEffect transition="out" filter="fade">
                                      <p:cBhvr>
                                        <p:cTn id="121" dur="500"/>
                                        <p:tgtEl>
                                          <p:spTgt spid="73"/>
                                        </p:tgtEl>
                                      </p:cBhvr>
                                    </p:animEffect>
                                    <p:set>
                                      <p:cBhvr>
                                        <p:cTn id="122" dur="1" fill="hold">
                                          <p:stCondLst>
                                            <p:cond delay="499"/>
                                          </p:stCondLst>
                                        </p:cTn>
                                        <p:tgtEl>
                                          <p:spTgt spid="73"/>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123" restart="whenNotActive" fill="hold" evtFilter="cancelBubble" nodeType="interactiveSeq">
                <p:stCondLst>
                  <p:cond evt="onClick" delay="0">
                    <p:tgtEl>
                      <p:spTgt spid="17"/>
                    </p:tgtEl>
                  </p:cond>
                </p:stCondLst>
                <p:endSync evt="end" delay="0">
                  <p:rtn val="all"/>
                </p:endSync>
                <p:childTnLst>
                  <p:par>
                    <p:cTn id="124" fill="hold">
                      <p:stCondLst>
                        <p:cond delay="0"/>
                      </p:stCondLst>
                      <p:childTnLst>
                        <p:par>
                          <p:cTn id="125" fill="hold">
                            <p:stCondLst>
                              <p:cond delay="0"/>
                            </p:stCondLst>
                            <p:childTnLst>
                              <p:par>
                                <p:cTn id="126" presetID="10" presetClass="entr" presetSubtype="0" fill="hold" nodeType="clickEffect">
                                  <p:stCondLst>
                                    <p:cond delay="0"/>
                                  </p:stCondLst>
                                  <p:childTnLst>
                                    <p:set>
                                      <p:cBhvr>
                                        <p:cTn id="127" dur="1" fill="hold">
                                          <p:stCondLst>
                                            <p:cond delay="0"/>
                                          </p:stCondLst>
                                        </p:cTn>
                                        <p:tgtEl>
                                          <p:spTgt spid="71"/>
                                        </p:tgtEl>
                                        <p:attrNameLst>
                                          <p:attrName>style.visibility</p:attrName>
                                        </p:attrNameLst>
                                      </p:cBhvr>
                                      <p:to>
                                        <p:strVal val="visible"/>
                                      </p:to>
                                    </p:set>
                                    <p:animEffect transition="in" filter="fade">
                                      <p:cBhvr>
                                        <p:cTn id="128" dur="500"/>
                                        <p:tgtEl>
                                          <p:spTgt spid="71"/>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xit" presetSubtype="0" fill="hold" nodeType="clickEffect">
                                  <p:stCondLst>
                                    <p:cond delay="0"/>
                                  </p:stCondLst>
                                  <p:childTnLst>
                                    <p:animEffect transition="out" filter="fade">
                                      <p:cBhvr>
                                        <p:cTn id="132" dur="500"/>
                                        <p:tgtEl>
                                          <p:spTgt spid="71"/>
                                        </p:tgtEl>
                                      </p:cBhvr>
                                    </p:animEffect>
                                    <p:set>
                                      <p:cBhvr>
                                        <p:cTn id="133" dur="1" fill="hold">
                                          <p:stCondLst>
                                            <p:cond delay="499"/>
                                          </p:stCondLst>
                                        </p:cTn>
                                        <p:tgtEl>
                                          <p:spTgt spid="71"/>
                                        </p:tgtEl>
                                        <p:attrNameLst>
                                          <p:attrName>style.visibility</p:attrName>
                                        </p:attrNameLst>
                                      </p:cBhvr>
                                      <p:to>
                                        <p:strVal val="hidden"/>
                                      </p:to>
                                    </p:set>
                                  </p:childTnLst>
                                </p:cTn>
                              </p:par>
                            </p:childTnLst>
                          </p:cTn>
                        </p:par>
                      </p:childTnLst>
                    </p:cTn>
                  </p:par>
                </p:childTnLst>
              </p:cTn>
              <p:nextCondLst>
                <p:cond evt="onClick" delay="0">
                  <p:tgtEl>
                    <p:spTgt spid="17"/>
                  </p:tgtEl>
                </p:cond>
              </p:nextCondLst>
            </p:seq>
            <p:seq concurrent="1" nextAc="seek">
              <p:cTn id="134" restart="whenNotActive" fill="hold" evtFilter="cancelBubble" nodeType="interactiveSeq">
                <p:stCondLst>
                  <p:cond evt="onClick" delay="0">
                    <p:tgtEl>
                      <p:spTgt spid="74"/>
                    </p:tgtEl>
                  </p:cond>
                </p:stCondLst>
                <p:endSync evt="end" delay="0">
                  <p:rtn val="all"/>
                </p:endSync>
                <p:childTnLst>
                  <p:par>
                    <p:cTn id="135" fill="hold">
                      <p:stCondLst>
                        <p:cond delay="0"/>
                      </p:stCondLst>
                      <p:childTnLst>
                        <p:par>
                          <p:cTn id="136" fill="hold">
                            <p:stCondLst>
                              <p:cond delay="0"/>
                            </p:stCondLst>
                            <p:childTnLst>
                              <p:par>
                                <p:cTn id="137" presetID="10" presetClass="entr" presetSubtype="0" fill="hold" nodeType="clickEffect">
                                  <p:stCondLst>
                                    <p:cond delay="0"/>
                                  </p:stCondLst>
                                  <p:childTnLst>
                                    <p:set>
                                      <p:cBhvr>
                                        <p:cTn id="138" dur="1" fill="hold">
                                          <p:stCondLst>
                                            <p:cond delay="0"/>
                                          </p:stCondLst>
                                        </p:cTn>
                                        <p:tgtEl>
                                          <p:spTgt spid="76"/>
                                        </p:tgtEl>
                                        <p:attrNameLst>
                                          <p:attrName>style.visibility</p:attrName>
                                        </p:attrNameLst>
                                      </p:cBhvr>
                                      <p:to>
                                        <p:strVal val="visible"/>
                                      </p:to>
                                    </p:set>
                                    <p:animEffect transition="in" filter="fade">
                                      <p:cBhvr>
                                        <p:cTn id="139" dur="500"/>
                                        <p:tgtEl>
                                          <p:spTgt spid="76"/>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xit" presetSubtype="0" fill="hold" nodeType="clickEffect">
                                  <p:stCondLst>
                                    <p:cond delay="0"/>
                                  </p:stCondLst>
                                  <p:childTnLst>
                                    <p:animEffect transition="out" filter="fade">
                                      <p:cBhvr>
                                        <p:cTn id="143" dur="500"/>
                                        <p:tgtEl>
                                          <p:spTgt spid="76"/>
                                        </p:tgtEl>
                                      </p:cBhvr>
                                    </p:animEffect>
                                    <p:set>
                                      <p:cBhvr>
                                        <p:cTn id="144" dur="1" fill="hold">
                                          <p:stCondLst>
                                            <p:cond delay="499"/>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74"/>
                  </p:tgtEl>
                </p:cond>
              </p:nextCondLst>
            </p:seq>
            <p:seq concurrent="1" nextAc="seek">
              <p:cTn id="145" restart="whenNotActive" fill="hold" evtFilter="cancelBubble" nodeType="interactiveSeq">
                <p:stCondLst>
                  <p:cond evt="onClick" delay="0">
                    <p:tgtEl>
                      <p:spTgt spid="77"/>
                    </p:tgtEl>
                  </p:cond>
                </p:stCondLst>
                <p:endSync evt="end" delay="0">
                  <p:rtn val="all"/>
                </p:endSync>
                <p:childTnLst>
                  <p:par>
                    <p:cTn id="146" fill="hold">
                      <p:stCondLst>
                        <p:cond delay="0"/>
                      </p:stCondLst>
                      <p:childTnLst>
                        <p:par>
                          <p:cTn id="147" fill="hold">
                            <p:stCondLst>
                              <p:cond delay="0"/>
                            </p:stCondLst>
                            <p:childTnLst>
                              <p:par>
                                <p:cTn id="148" presetID="10" presetClass="entr" presetSubtype="0" fill="hold" nodeType="clickEffect">
                                  <p:stCondLst>
                                    <p:cond delay="0"/>
                                  </p:stCondLst>
                                  <p:childTnLst>
                                    <p:set>
                                      <p:cBhvr>
                                        <p:cTn id="149" dur="1" fill="hold">
                                          <p:stCondLst>
                                            <p:cond delay="0"/>
                                          </p:stCondLst>
                                        </p:cTn>
                                        <p:tgtEl>
                                          <p:spTgt spid="79"/>
                                        </p:tgtEl>
                                        <p:attrNameLst>
                                          <p:attrName>style.visibility</p:attrName>
                                        </p:attrNameLst>
                                      </p:cBhvr>
                                      <p:to>
                                        <p:strVal val="visible"/>
                                      </p:to>
                                    </p:set>
                                    <p:animEffect transition="in" filter="fade">
                                      <p:cBhvr>
                                        <p:cTn id="150" dur="500"/>
                                        <p:tgtEl>
                                          <p:spTgt spid="79"/>
                                        </p:tgtEl>
                                      </p:cBhvr>
                                    </p:animEffect>
                                  </p:childTnLst>
                                </p:cTn>
                              </p:par>
                            </p:childTnLst>
                          </p:cTn>
                        </p:par>
                      </p:childTnLst>
                    </p:cTn>
                  </p:par>
                  <p:par>
                    <p:cTn id="151" fill="hold">
                      <p:stCondLst>
                        <p:cond delay="indefinite"/>
                      </p:stCondLst>
                      <p:childTnLst>
                        <p:par>
                          <p:cTn id="152" fill="hold">
                            <p:stCondLst>
                              <p:cond delay="0"/>
                            </p:stCondLst>
                            <p:childTnLst>
                              <p:par>
                                <p:cTn id="153" presetID="10" presetClass="exit" presetSubtype="0" fill="hold" nodeType="clickEffect">
                                  <p:stCondLst>
                                    <p:cond delay="0"/>
                                  </p:stCondLst>
                                  <p:childTnLst>
                                    <p:animEffect transition="out" filter="fade">
                                      <p:cBhvr>
                                        <p:cTn id="154" dur="500"/>
                                        <p:tgtEl>
                                          <p:spTgt spid="79"/>
                                        </p:tgtEl>
                                      </p:cBhvr>
                                    </p:animEffect>
                                    <p:set>
                                      <p:cBhvr>
                                        <p:cTn id="155" dur="1" fill="hold">
                                          <p:stCondLst>
                                            <p:cond delay="499"/>
                                          </p:stCondLst>
                                        </p:cTn>
                                        <p:tgtEl>
                                          <p:spTgt spid="79"/>
                                        </p:tgtEl>
                                        <p:attrNameLst>
                                          <p:attrName>style.visibility</p:attrName>
                                        </p:attrNameLst>
                                      </p:cBhvr>
                                      <p:to>
                                        <p:strVal val="hidden"/>
                                      </p:to>
                                    </p:set>
                                  </p:childTnLst>
                                </p:cTn>
                              </p:par>
                            </p:childTnLst>
                          </p:cTn>
                        </p:par>
                      </p:childTnLst>
                    </p:cTn>
                  </p:par>
                </p:childTnLst>
              </p:cTn>
              <p:nextCondLst>
                <p:cond evt="onClick" delay="0">
                  <p:tgtEl>
                    <p:spTgt spid="77"/>
                  </p:tgtEl>
                </p:cond>
              </p:nextCondLst>
            </p:seq>
            <p:seq concurrent="1" nextAc="seek">
              <p:cTn id="156" restart="whenNotActive" fill="hold" evtFilter="cancelBubble" nodeType="interactiveSeq">
                <p:stCondLst>
                  <p:cond evt="onClick" delay="0">
                    <p:tgtEl>
                      <p:spTgt spid="8"/>
                    </p:tgtEl>
                  </p:cond>
                </p:stCondLst>
                <p:endSync evt="end" delay="0">
                  <p:rtn val="all"/>
                </p:endSync>
                <p:childTnLst>
                  <p:par>
                    <p:cTn id="157" fill="hold">
                      <p:stCondLst>
                        <p:cond delay="0"/>
                      </p:stCondLst>
                      <p:childTnLst>
                        <p:par>
                          <p:cTn id="158" fill="hold">
                            <p:stCondLst>
                              <p:cond delay="0"/>
                            </p:stCondLst>
                            <p:childTnLst>
                              <p:par>
                                <p:cTn id="159" presetID="10" presetClass="entr" presetSubtype="0" fill="hold" nodeType="clickEffect">
                                  <p:stCondLst>
                                    <p:cond delay="0"/>
                                  </p:stCondLst>
                                  <p:childTnLst>
                                    <p:set>
                                      <p:cBhvr>
                                        <p:cTn id="160" dur="1" fill="hold">
                                          <p:stCondLst>
                                            <p:cond delay="0"/>
                                          </p:stCondLst>
                                        </p:cTn>
                                        <p:tgtEl>
                                          <p:spTgt spid="81"/>
                                        </p:tgtEl>
                                        <p:attrNameLst>
                                          <p:attrName>style.visibility</p:attrName>
                                        </p:attrNameLst>
                                      </p:cBhvr>
                                      <p:to>
                                        <p:strVal val="visible"/>
                                      </p:to>
                                    </p:set>
                                    <p:animEffect transition="in" filter="fade">
                                      <p:cBhvr>
                                        <p:cTn id="161" dur="500"/>
                                        <p:tgtEl>
                                          <p:spTgt spid="81"/>
                                        </p:tgtEl>
                                      </p:cBhvr>
                                    </p:animEffect>
                                  </p:childTnLst>
                                </p:cTn>
                              </p:par>
                            </p:childTnLst>
                          </p:cTn>
                        </p:par>
                      </p:childTnLst>
                    </p:cTn>
                  </p:par>
                  <p:par>
                    <p:cTn id="162" fill="hold">
                      <p:stCondLst>
                        <p:cond delay="indefinite"/>
                      </p:stCondLst>
                      <p:childTnLst>
                        <p:par>
                          <p:cTn id="163" fill="hold">
                            <p:stCondLst>
                              <p:cond delay="0"/>
                            </p:stCondLst>
                            <p:childTnLst>
                              <p:par>
                                <p:cTn id="164" presetID="10" presetClass="exit" presetSubtype="0" fill="hold" nodeType="clickEffect">
                                  <p:stCondLst>
                                    <p:cond delay="0"/>
                                  </p:stCondLst>
                                  <p:childTnLst>
                                    <p:animEffect transition="out" filter="fade">
                                      <p:cBhvr>
                                        <p:cTn id="165" dur="500"/>
                                        <p:tgtEl>
                                          <p:spTgt spid="81"/>
                                        </p:tgtEl>
                                      </p:cBhvr>
                                    </p:animEffect>
                                    <p:set>
                                      <p:cBhvr>
                                        <p:cTn id="166" dur="1" fill="hold">
                                          <p:stCondLst>
                                            <p:cond delay="499"/>
                                          </p:stCondLst>
                                        </p:cTn>
                                        <p:tgtEl>
                                          <p:spTgt spid="81"/>
                                        </p:tgtEl>
                                        <p:attrNameLst>
                                          <p:attrName>style.visibility</p:attrName>
                                        </p:attrNameLst>
                                      </p:cBhvr>
                                      <p:to>
                                        <p:strVal val="hidden"/>
                                      </p:to>
                                    </p:set>
                                  </p:childTnLst>
                                </p:cTn>
                              </p:par>
                            </p:childTnLst>
                          </p:cTn>
                        </p:par>
                      </p:childTnLst>
                    </p:cTn>
                  </p:par>
                </p:childTnLst>
              </p:cTn>
              <p:nextCondLst>
                <p:cond evt="onClick" delay="0">
                  <p:tgtEl>
                    <p:spTgt spid="8"/>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ampus developments">
            <a:hlinkClick r:id="rId2" action="ppaction://hlinksldjump"/>
            <a:extLst>
              <a:ext uri="{FF2B5EF4-FFF2-40B4-BE49-F238E27FC236}">
                <a16:creationId xmlns:a16="http://schemas.microsoft.com/office/drawing/2014/main" id="{EABA8C68-4485-431F-A7BE-9957652C4E1B}"/>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200366" y="230501"/>
            <a:ext cx="11793257" cy="65220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6D97B4D1-B9E7-4577-994D-251E355794E3}"/>
              </a:ext>
            </a:extLst>
          </p:cNvPr>
          <p:cNvSpPr>
            <a:spLocks noGrp="1"/>
          </p:cNvSpPr>
          <p:nvPr>
            <p:ph type="title"/>
          </p:nvPr>
        </p:nvSpPr>
        <p:spPr>
          <a:xfrm>
            <a:off x="838200" y="289969"/>
            <a:ext cx="10515600" cy="1325563"/>
          </a:xfrm>
        </p:spPr>
        <p:txBody>
          <a:bodyPr/>
          <a:lstStyle/>
          <a:p>
            <a:r>
              <a:rPr lang="en-GB" dirty="0">
                <a:cs typeface="Times New Roman" panose="02020603050405020304" pitchFamily="18" charset="0"/>
              </a:rPr>
              <a:t>Warwick Business School</a:t>
            </a:r>
          </a:p>
        </p:txBody>
      </p:sp>
      <p:sp>
        <p:nvSpPr>
          <p:cNvPr id="4" name="TextovéPole 3">
            <a:extLst>
              <a:ext uri="{FF2B5EF4-FFF2-40B4-BE49-F238E27FC236}">
                <a16:creationId xmlns:a16="http://schemas.microsoft.com/office/drawing/2014/main" id="{756E033E-080A-426C-8781-464B3D0B173B}"/>
              </a:ext>
            </a:extLst>
          </p:cNvPr>
          <p:cNvSpPr txBox="1"/>
          <p:nvPr/>
        </p:nvSpPr>
        <p:spPr>
          <a:xfrm>
            <a:off x="10115408" y="365125"/>
            <a:ext cx="1959682" cy="369332"/>
          </a:xfrm>
          <a:prstGeom prst="rect">
            <a:avLst/>
          </a:prstGeom>
          <a:noFill/>
        </p:spPr>
        <p:txBody>
          <a:bodyPr wrap="square" rtlCol="0">
            <a:spAutoFit/>
          </a:bodyPr>
          <a:lstStyle/>
          <a:p>
            <a:r>
              <a:rPr lang="en-GB">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13" name="Zástupný text 11">
            <a:extLst>
              <a:ext uri="{FF2B5EF4-FFF2-40B4-BE49-F238E27FC236}">
                <a16:creationId xmlns:a16="http://schemas.microsoft.com/office/drawing/2014/main" id="{66B68A21-861F-4B6E-AA38-19B04C6629F0}"/>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br>
              <a:rPr lang="en-GB" sz="2000" dirty="0">
                <a:latin typeface="Roboto Medium" panose="02000000000000000000" pitchFamily="2" charset="0"/>
                <a:ea typeface="Roboto Medium" panose="02000000000000000000" pitchFamily="2" charset="0"/>
              </a:rPr>
            </a:br>
            <a:endParaRPr lang="en-GB" sz="2000" dirty="0">
              <a:latin typeface="Roboto Medium" panose="02000000000000000000" pitchFamily="2" charset="0"/>
              <a:ea typeface="Roboto Medium" panose="02000000000000000000" pitchFamily="2" charset="0"/>
            </a:endParaRPr>
          </a:p>
          <a:p>
            <a:pPr marL="0" indent="0" algn="just">
              <a:buNone/>
            </a:pPr>
            <a:r>
              <a:rPr lang="en-GB" sz="2000" dirty="0">
                <a:latin typeface="Roboto Medium" panose="02000000000000000000" pitchFamily="2" charset="0"/>
                <a:ea typeface="Roboto Medium" panose="02000000000000000000" pitchFamily="2" charset="0"/>
              </a:rPr>
              <a:t>‘’WBS likes to promote intercultural awareness and knowledge and I really liked that because there is a wallpaper of pictures from places around the world in one of its floors and its really surprising that there is a picture of my hometown too.’’ </a:t>
            </a:r>
          </a:p>
          <a:p>
            <a:pPr marL="0" indent="0" algn="r">
              <a:buNone/>
            </a:pPr>
            <a:r>
              <a:rPr lang="en-GB" sz="1600" i="1" dirty="0" err="1">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Loizos</a:t>
            </a: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 Accounting and Finance (2019-2022), 2020</a:t>
            </a:r>
          </a:p>
        </p:txBody>
      </p:sp>
      <p:sp>
        <p:nvSpPr>
          <p:cNvPr id="8" name="TextovéPole 7">
            <a:extLst>
              <a:ext uri="{FF2B5EF4-FFF2-40B4-BE49-F238E27FC236}">
                <a16:creationId xmlns:a16="http://schemas.microsoft.com/office/drawing/2014/main" id="{D84A9E99-6E9F-4247-AE0E-4188F1D5119B}"/>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3" name="Zástupný obsah 2">
            <a:extLst>
              <a:ext uri="{FF2B5EF4-FFF2-40B4-BE49-F238E27FC236}">
                <a16:creationId xmlns:a16="http://schemas.microsoft.com/office/drawing/2014/main" id="{B03DF92C-6AF3-4B3D-9C17-A13DABD88CDC}"/>
              </a:ext>
            </a:extLst>
          </p:cNvPr>
          <p:cNvSpPr>
            <a:spLocks noGrp="1"/>
          </p:cNvSpPr>
          <p:nvPr>
            <p:ph idx="1"/>
          </p:nvPr>
        </p:nvSpPr>
        <p:spPr>
          <a:xfrm flipV="1">
            <a:off x="838200" y="1690688"/>
            <a:ext cx="10515600" cy="134937"/>
          </a:xfrm>
        </p:spPr>
        <p:txBody>
          <a:bodyPr>
            <a:normAutofit fontScale="25000" lnSpcReduction="20000"/>
          </a:bodyPr>
          <a:lstStyle/>
          <a:p>
            <a:pPr marL="0" indent="0">
              <a:buNone/>
            </a:pPr>
            <a:endParaRPr lang="en-GB" dirty="0">
              <a:latin typeface="Roboto Medium" panose="02000000000000000000" pitchFamily="2" charset="0"/>
              <a:ea typeface="Roboto Medium" panose="02000000000000000000" pitchFamily="2" charset="0"/>
            </a:endParaRPr>
          </a:p>
        </p:txBody>
      </p:sp>
      <p:pic>
        <p:nvPicPr>
          <p:cNvPr id="6146" name="Picture 2">
            <a:extLst>
              <a:ext uri="{FF2B5EF4-FFF2-40B4-BE49-F238E27FC236}">
                <a16:creationId xmlns:a16="http://schemas.microsoft.com/office/drawing/2014/main" id="{EB5F9C69-D42B-46B4-ACC4-EC499FA926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2" y="1825625"/>
            <a:ext cx="2895600" cy="38608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FB992306-8EC0-4EB6-B40E-67F2FFE4E7B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68213" y="1825625"/>
            <a:ext cx="2895601" cy="3860801"/>
          </a:xfrm>
          <a:prstGeom prst="rect">
            <a:avLst/>
          </a:prstGeom>
          <a:noFill/>
          <a:extLst>
            <a:ext uri="{909E8E84-426E-40DD-AFC4-6F175D3DCCD1}">
              <a14:hiddenFill xmlns:a14="http://schemas.microsoft.com/office/drawing/2010/main">
                <a:solidFill>
                  <a:srgbClr val="FFFFFF"/>
                </a:solidFill>
              </a14:hiddenFill>
            </a:ext>
          </a:extLst>
        </p:spPr>
      </p:pic>
      <p:sp>
        <p:nvSpPr>
          <p:cNvPr id="11" name="Šipka: doprava 10">
            <a:hlinkClick r:id="rId2" action="ppaction://hlinksldjump"/>
            <a:extLst>
              <a:ext uri="{FF2B5EF4-FFF2-40B4-BE49-F238E27FC236}">
                <a16:creationId xmlns:a16="http://schemas.microsoft.com/office/drawing/2014/main" id="{B4B7F2FC-F242-4731-8AED-3E8788071915}"/>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4" name="Obdélník 13">
            <a:extLst>
              <a:ext uri="{FF2B5EF4-FFF2-40B4-BE49-F238E27FC236}">
                <a16:creationId xmlns:a16="http://schemas.microsoft.com/office/drawing/2014/main" id="{D0958B5D-B4F0-4085-960B-B3BE881DC152}"/>
              </a:ext>
            </a:extLst>
          </p:cNvPr>
          <p:cNvSpPr/>
          <p:nvPr/>
        </p:nvSpPr>
        <p:spPr>
          <a:xfrm>
            <a:off x="1029923" y="1248229"/>
            <a:ext cx="3283857" cy="174171"/>
          </a:xfrm>
          <a:prstGeom prst="rect">
            <a:avLst/>
          </a:prstGeom>
          <a:solidFill>
            <a:schemeClr val="tx1">
              <a:lumMod val="75000"/>
              <a:lumOff val="2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2836543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obsah 6" descr="Obsah obrázku budova, exteriér, dům, vlak&#10;&#10;Popis byl vytvořen automaticky">
            <a:extLst>
              <a:ext uri="{FF2B5EF4-FFF2-40B4-BE49-F238E27FC236}">
                <a16:creationId xmlns:a16="http://schemas.microsoft.com/office/drawing/2014/main" id="{0B477D9E-61A1-402E-8B75-77C163D4B496}"/>
              </a:ext>
            </a:extLst>
          </p:cNvPr>
          <p:cNvPicPr>
            <a:picLocks noGrp="1" noChangeAspect="1"/>
          </p:cNvPicPr>
          <p:nvPr>
            <p:ph idx="1"/>
          </p:nvPr>
        </p:nvPicPr>
        <p:blipFill rotWithShape="1">
          <a:blip r:embed="rId2">
            <a:alphaModFix amt="35000"/>
            <a:extLst>
              <a:ext uri="{28A0092B-C50C-407E-A947-70E740481C1C}">
                <a14:useLocalDpi xmlns:a14="http://schemas.microsoft.com/office/drawing/2010/main" val="0"/>
              </a:ext>
            </a:extLst>
          </a:blip>
          <a:srcRect t="10008" b="4897"/>
          <a:stretch/>
        </p:blipFill>
        <p:spPr>
          <a:xfrm>
            <a:off x="228597" y="193203"/>
            <a:ext cx="11702145" cy="647159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Nadpis 1">
            <a:extLst>
              <a:ext uri="{FF2B5EF4-FFF2-40B4-BE49-F238E27FC236}">
                <a16:creationId xmlns:a16="http://schemas.microsoft.com/office/drawing/2014/main" id="{89C0844E-A62F-4B8C-85DB-D359DF42824B}"/>
              </a:ext>
            </a:extLst>
          </p:cNvPr>
          <p:cNvSpPr>
            <a:spLocks noGrp="1"/>
          </p:cNvSpPr>
          <p:nvPr>
            <p:ph type="title"/>
          </p:nvPr>
        </p:nvSpPr>
        <p:spPr/>
        <p:txBody>
          <a:bodyPr/>
          <a:lstStyle/>
          <a:p>
            <a:r>
              <a:rPr lang="en-GB" dirty="0"/>
              <a:t>Social Sciences</a:t>
            </a:r>
          </a:p>
        </p:txBody>
      </p:sp>
      <p:sp>
        <p:nvSpPr>
          <p:cNvPr id="4" name="Obdélník 3">
            <a:extLst>
              <a:ext uri="{FF2B5EF4-FFF2-40B4-BE49-F238E27FC236}">
                <a16:creationId xmlns:a16="http://schemas.microsoft.com/office/drawing/2014/main" id="{B19FFBEB-A392-412C-90B0-E36361576236}"/>
              </a:ext>
            </a:extLst>
          </p:cNvPr>
          <p:cNvSpPr/>
          <p:nvPr/>
        </p:nvSpPr>
        <p:spPr>
          <a:xfrm>
            <a:off x="10005004" y="496371"/>
            <a:ext cx="696024" cy="369332"/>
          </a:xfrm>
          <a:prstGeom prst="rect">
            <a:avLst/>
          </a:prstGeom>
        </p:spPr>
        <p:txBody>
          <a:bodyPr wrap="none">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1555575B-E860-4B03-94A2-510AC949EA41}"/>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"In the 1970’s, certainly in our department (PAIS) we had very left-wing students. They are not so left-wing these days. I think that’s completely changed.”</a:t>
            </a:r>
          </a:p>
          <a:p>
            <a:pPr marL="0" indent="0" algn="r">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Wyn, PAIS Emeritus Professor</a:t>
            </a:r>
          </a:p>
        </p:txBody>
      </p:sp>
      <p:pic>
        <p:nvPicPr>
          <p:cNvPr id="9" name="Obrázek 8" descr="Obsah obrázku exteriér, budova, ulice, dům&#10;&#10;Popis byl vytvořen automaticky">
            <a:extLst>
              <a:ext uri="{FF2B5EF4-FFF2-40B4-BE49-F238E27FC236}">
                <a16:creationId xmlns:a16="http://schemas.microsoft.com/office/drawing/2014/main" id="{E786A1D1-ACEF-46C3-A291-ADD6034DB1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821934"/>
            <a:ext cx="5791200" cy="3860800"/>
          </a:xfrm>
          <a:prstGeom prst="rect">
            <a:avLst/>
          </a:prstGeom>
        </p:spPr>
      </p:pic>
      <p:sp>
        <p:nvSpPr>
          <p:cNvPr id="8" name="Šipka: doprava 7">
            <a:hlinkClick r:id="rId5" action="ppaction://hlinksldjump"/>
            <a:extLst>
              <a:ext uri="{FF2B5EF4-FFF2-40B4-BE49-F238E27FC236}">
                <a16:creationId xmlns:a16="http://schemas.microsoft.com/office/drawing/2014/main" id="{BBA92C16-702F-4002-ACE7-75C70B34524F}"/>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8D486464-8B9C-4505-87A7-3A52E8E04327}"/>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2" name="Obdélník 11">
            <a:extLst>
              <a:ext uri="{FF2B5EF4-FFF2-40B4-BE49-F238E27FC236}">
                <a16:creationId xmlns:a16="http://schemas.microsoft.com/office/drawing/2014/main" id="{58C4F14E-678F-4D5F-812D-CE723C493ABD}"/>
              </a:ext>
            </a:extLst>
          </p:cNvPr>
          <p:cNvSpPr/>
          <p:nvPr/>
        </p:nvSpPr>
        <p:spPr>
          <a:xfrm>
            <a:off x="1029923" y="1248229"/>
            <a:ext cx="3283857" cy="174171"/>
          </a:xfrm>
          <a:prstGeom prst="rect">
            <a:avLst/>
          </a:prstGeom>
          <a:solidFill>
            <a:srgbClr val="C000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5195576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Zástupný obsah 6" descr="Obsah obrázku budova, exteriér, dům, vlak&#10;&#10;Popis byl vytvořen automaticky">
            <a:extLst>
              <a:ext uri="{FF2B5EF4-FFF2-40B4-BE49-F238E27FC236}">
                <a16:creationId xmlns:a16="http://schemas.microsoft.com/office/drawing/2014/main" id="{83EBF47D-76A2-4804-B4D9-08822465BB14}"/>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t="10008" b="4897"/>
          <a:stretch/>
        </p:blipFill>
        <p:spPr>
          <a:xfrm>
            <a:off x="228597" y="193203"/>
            <a:ext cx="11702145" cy="647159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Nadpis 1">
            <a:extLst>
              <a:ext uri="{FF2B5EF4-FFF2-40B4-BE49-F238E27FC236}">
                <a16:creationId xmlns:a16="http://schemas.microsoft.com/office/drawing/2014/main" id="{89C0844E-A62F-4B8C-85DB-D359DF42824B}"/>
              </a:ext>
            </a:extLst>
          </p:cNvPr>
          <p:cNvSpPr>
            <a:spLocks noGrp="1"/>
          </p:cNvSpPr>
          <p:nvPr>
            <p:ph type="title"/>
          </p:nvPr>
        </p:nvSpPr>
        <p:spPr/>
        <p:txBody>
          <a:bodyPr/>
          <a:lstStyle/>
          <a:p>
            <a:r>
              <a:rPr lang="en-GB" dirty="0"/>
              <a:t>Social Sciences</a:t>
            </a:r>
          </a:p>
        </p:txBody>
      </p:sp>
      <p:sp>
        <p:nvSpPr>
          <p:cNvPr id="4" name="Obdélník 3">
            <a:extLst>
              <a:ext uri="{FF2B5EF4-FFF2-40B4-BE49-F238E27FC236}">
                <a16:creationId xmlns:a16="http://schemas.microsoft.com/office/drawing/2014/main" id="{B19FFBEB-A392-412C-90B0-E36361576236}"/>
              </a:ext>
            </a:extLst>
          </p:cNvPr>
          <p:cNvSpPr/>
          <p:nvPr/>
        </p:nvSpPr>
        <p:spPr>
          <a:xfrm>
            <a:off x="10005004" y="496371"/>
            <a:ext cx="696024" cy="369332"/>
          </a:xfrm>
          <a:prstGeom prst="rect">
            <a:avLst/>
          </a:prstGeom>
        </p:spPr>
        <p:txBody>
          <a:bodyPr wrap="none">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1555575B-E860-4B03-94A2-510AC949EA41}"/>
              </a:ext>
            </a:extLst>
          </p:cNvPr>
          <p:cNvSpPr txBox="1">
            <a:spLocks/>
          </p:cNvSpPr>
          <p:nvPr/>
        </p:nvSpPr>
        <p:spPr>
          <a:xfrm>
            <a:off x="723098" y="1841618"/>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“When we get to the 1990’s, there’s a greater expansion both in the university and the department (PAIS) which gives the opportunity to recruit new sorts of people, and also the recognition of the fact that there was also an imbalance in the composition of the department.”</a:t>
            </a:r>
          </a:p>
          <a:p>
            <a:pPr marL="0" indent="0" algn="r">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Wyn, PAIS Emeritus Professor</a:t>
            </a:r>
          </a:p>
        </p:txBody>
      </p:sp>
      <p:pic>
        <p:nvPicPr>
          <p:cNvPr id="6" name="Obrázek 5" descr="Obsah obrázku budova, exteriér, dům, cihla&#10;&#10;Popis byl vytvořen automaticky">
            <a:extLst>
              <a:ext uri="{FF2B5EF4-FFF2-40B4-BE49-F238E27FC236}">
                <a16:creationId xmlns:a16="http://schemas.microsoft.com/office/drawing/2014/main" id="{34D696CB-7006-4A74-A804-0882BD4DA7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2595" y="1835268"/>
            <a:ext cx="5810249" cy="3873499"/>
          </a:xfrm>
          <a:prstGeom prst="rect">
            <a:avLst/>
          </a:prstGeom>
        </p:spPr>
      </p:pic>
      <p:sp>
        <p:nvSpPr>
          <p:cNvPr id="10" name="Zástupný obsah 9">
            <a:extLst>
              <a:ext uri="{FF2B5EF4-FFF2-40B4-BE49-F238E27FC236}">
                <a16:creationId xmlns:a16="http://schemas.microsoft.com/office/drawing/2014/main" id="{1068D330-9383-4A22-9EA1-2F4556FA90AE}"/>
              </a:ext>
            </a:extLst>
          </p:cNvPr>
          <p:cNvSpPr>
            <a:spLocks noGrp="1"/>
          </p:cNvSpPr>
          <p:nvPr>
            <p:ph idx="1"/>
          </p:nvPr>
        </p:nvSpPr>
        <p:spPr>
          <a:xfrm>
            <a:off x="838200" y="1825625"/>
            <a:ext cx="10515600" cy="45719"/>
          </a:xfrm>
        </p:spPr>
        <p:txBody>
          <a:bodyPr>
            <a:normAutofit fontScale="25000" lnSpcReduction="20000"/>
          </a:bodyPr>
          <a:lstStyle/>
          <a:p>
            <a:pPr marL="0" indent="0">
              <a:buNone/>
            </a:pPr>
            <a:endParaRPr lang="en-GB" dirty="0">
              <a:latin typeface="Roboto Medium" panose="02000000000000000000" pitchFamily="2" charset="0"/>
              <a:ea typeface="Roboto Medium" panose="02000000000000000000" pitchFamily="2" charset="0"/>
            </a:endParaRPr>
          </a:p>
        </p:txBody>
      </p:sp>
      <p:sp>
        <p:nvSpPr>
          <p:cNvPr id="13" name="Šipka: doprava 12">
            <a:hlinkClick r:id="rId5" action="ppaction://hlinksldjump"/>
            <a:extLst>
              <a:ext uri="{FF2B5EF4-FFF2-40B4-BE49-F238E27FC236}">
                <a16:creationId xmlns:a16="http://schemas.microsoft.com/office/drawing/2014/main" id="{F57A57D5-9CBE-491D-A500-4BA4EF7E8610}"/>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4" name="Šipka: doprava 13">
            <a:hlinkClick r:id="rId6" action="ppaction://hlinksldjump"/>
            <a:extLst>
              <a:ext uri="{FF2B5EF4-FFF2-40B4-BE49-F238E27FC236}">
                <a16:creationId xmlns:a16="http://schemas.microsoft.com/office/drawing/2014/main" id="{4CF3DEDF-2A1F-465D-8CDD-A7549F985E38}"/>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5" name="TextovéPole 14">
            <a:extLst>
              <a:ext uri="{FF2B5EF4-FFF2-40B4-BE49-F238E27FC236}">
                <a16:creationId xmlns:a16="http://schemas.microsoft.com/office/drawing/2014/main" id="{E93E532E-7B3B-4531-82E7-91405B49ADE0}"/>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6" name="Obdélník 15">
            <a:extLst>
              <a:ext uri="{FF2B5EF4-FFF2-40B4-BE49-F238E27FC236}">
                <a16:creationId xmlns:a16="http://schemas.microsoft.com/office/drawing/2014/main" id="{224A6B5C-FBEB-41DC-B5C4-8C9560C60040}"/>
              </a:ext>
            </a:extLst>
          </p:cNvPr>
          <p:cNvSpPr/>
          <p:nvPr/>
        </p:nvSpPr>
        <p:spPr>
          <a:xfrm>
            <a:off x="1029923" y="1248229"/>
            <a:ext cx="3283857" cy="174171"/>
          </a:xfrm>
          <a:prstGeom prst="rect">
            <a:avLst/>
          </a:prstGeom>
          <a:solidFill>
            <a:srgbClr val="C000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846878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Zástupný obsah 6" descr="Obsah obrázku budova, exteriér, dům, vlak&#10;&#10;Popis byl vytvořen automaticky">
            <a:hlinkClick r:id="rId2" action="ppaction://hlinksldjump"/>
            <a:extLst>
              <a:ext uri="{FF2B5EF4-FFF2-40B4-BE49-F238E27FC236}">
                <a16:creationId xmlns:a16="http://schemas.microsoft.com/office/drawing/2014/main" id="{83EBF47D-76A2-4804-B4D9-08822465BB14}"/>
              </a:ext>
            </a:extLst>
          </p:cNvPr>
          <p:cNvPicPr>
            <a:picLocks noChangeAspect="1"/>
          </p:cNvPicPr>
          <p:nvPr/>
        </p:nvPicPr>
        <p:blipFill rotWithShape="1">
          <a:blip r:embed="rId3">
            <a:alphaModFix amt="35000"/>
            <a:extLst>
              <a:ext uri="{28A0092B-C50C-407E-A947-70E740481C1C}">
                <a14:useLocalDpi xmlns:a14="http://schemas.microsoft.com/office/drawing/2010/main" val="0"/>
              </a:ext>
            </a:extLst>
          </a:blip>
          <a:srcRect t="10008" b="4897"/>
          <a:stretch/>
        </p:blipFill>
        <p:spPr>
          <a:xfrm>
            <a:off x="228597" y="193203"/>
            <a:ext cx="11702145" cy="647159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Nadpis 1">
            <a:extLst>
              <a:ext uri="{FF2B5EF4-FFF2-40B4-BE49-F238E27FC236}">
                <a16:creationId xmlns:a16="http://schemas.microsoft.com/office/drawing/2014/main" id="{89C0844E-A62F-4B8C-85DB-D359DF42824B}"/>
              </a:ext>
            </a:extLst>
          </p:cNvPr>
          <p:cNvSpPr>
            <a:spLocks noGrp="1"/>
          </p:cNvSpPr>
          <p:nvPr>
            <p:ph type="title"/>
          </p:nvPr>
        </p:nvSpPr>
        <p:spPr/>
        <p:txBody>
          <a:bodyPr/>
          <a:lstStyle/>
          <a:p>
            <a:r>
              <a:rPr lang="en-GB" dirty="0"/>
              <a:t>Social Sciences</a:t>
            </a:r>
          </a:p>
        </p:txBody>
      </p:sp>
      <p:sp>
        <p:nvSpPr>
          <p:cNvPr id="4" name="Obdélník 3">
            <a:extLst>
              <a:ext uri="{FF2B5EF4-FFF2-40B4-BE49-F238E27FC236}">
                <a16:creationId xmlns:a16="http://schemas.microsoft.com/office/drawing/2014/main" id="{B19FFBEB-A392-412C-90B0-E36361576236}"/>
              </a:ext>
            </a:extLst>
          </p:cNvPr>
          <p:cNvSpPr/>
          <p:nvPr/>
        </p:nvSpPr>
        <p:spPr>
          <a:xfrm>
            <a:off x="10005004" y="496371"/>
            <a:ext cx="696024" cy="369332"/>
          </a:xfrm>
          <a:prstGeom prst="rect">
            <a:avLst/>
          </a:prstGeom>
        </p:spPr>
        <p:txBody>
          <a:bodyPr wrap="none">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1555575B-E860-4B03-94A2-510AC949EA41}"/>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br>
              <a:rPr lang="en-GB" sz="1800" dirty="0">
                <a:latin typeface="Roboto Medium" panose="02000000000000000000" pitchFamily="2" charset="0"/>
                <a:ea typeface="Roboto Medium" panose="02000000000000000000" pitchFamily="2" charset="0"/>
              </a:rPr>
            </a:br>
            <a:br>
              <a:rPr lang="en-GB" sz="1800" dirty="0">
                <a:latin typeface="Roboto Medium" panose="02000000000000000000" pitchFamily="2" charset="0"/>
                <a:ea typeface="Roboto Medium" panose="02000000000000000000" pitchFamily="2" charset="0"/>
              </a:rPr>
            </a:br>
            <a:r>
              <a:rPr lang="en-GB" sz="1800" dirty="0">
                <a:latin typeface="Roboto Medium" panose="02000000000000000000" pitchFamily="2" charset="0"/>
                <a:ea typeface="Roboto Medium" panose="02000000000000000000" pitchFamily="2" charset="0"/>
              </a:rPr>
              <a:t>‘’The social sciences building is literally a maze. You walk down one corridor on floor, and somehow come out in a completely different building on a different floor. After 3 years of having lessons in the Social science building, I still don’t know how to get around most of it. After getting lost one time, I don’t stray from the café or beyond the main lecture halls.’’</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Lauren, PAIS and History (2017-2020), 2020</a:t>
            </a:r>
          </a:p>
        </p:txBody>
      </p:sp>
      <p:pic>
        <p:nvPicPr>
          <p:cNvPr id="7" name="Zástupný obsah 6" descr="Obsah obrázku budova, exteriér, dům, vlak&#10;&#10;Popis byl vytvořen automaticky">
            <a:extLst>
              <a:ext uri="{FF2B5EF4-FFF2-40B4-BE49-F238E27FC236}">
                <a16:creationId xmlns:a16="http://schemas.microsoft.com/office/drawing/2014/main" id="{E5CA6041-78E2-476D-9BF9-94C362BCD4F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39540" y="1825624"/>
            <a:ext cx="5791202" cy="3860801"/>
          </a:xfrm>
        </p:spPr>
      </p:pic>
      <p:sp>
        <p:nvSpPr>
          <p:cNvPr id="13" name="Šipka: doprava 12">
            <a:hlinkClick r:id="rId5" action="ppaction://hlinksldjump"/>
            <a:extLst>
              <a:ext uri="{FF2B5EF4-FFF2-40B4-BE49-F238E27FC236}">
                <a16:creationId xmlns:a16="http://schemas.microsoft.com/office/drawing/2014/main" id="{A47B9C03-4A53-49D3-AB09-E444DC65693F}"/>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9" name="TextovéPole 8">
            <a:extLst>
              <a:ext uri="{FF2B5EF4-FFF2-40B4-BE49-F238E27FC236}">
                <a16:creationId xmlns:a16="http://schemas.microsoft.com/office/drawing/2014/main" id="{A70CA399-2A70-472D-B1C7-5D8057EE4990}"/>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10" name="Obdélník 9">
            <a:extLst>
              <a:ext uri="{FF2B5EF4-FFF2-40B4-BE49-F238E27FC236}">
                <a16:creationId xmlns:a16="http://schemas.microsoft.com/office/drawing/2014/main" id="{3037B57A-8A68-4181-AED4-2B08A08AAB36}"/>
              </a:ext>
            </a:extLst>
          </p:cNvPr>
          <p:cNvSpPr/>
          <p:nvPr/>
        </p:nvSpPr>
        <p:spPr>
          <a:xfrm>
            <a:off x="1029923" y="1248229"/>
            <a:ext cx="3283857" cy="174171"/>
          </a:xfrm>
          <a:prstGeom prst="rect">
            <a:avLst/>
          </a:prstGeom>
          <a:solidFill>
            <a:srgbClr val="C000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7860055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Zástupný obsah 6" descr="Obsah obrázku exteriér, budova, hodiny, park&#10;&#10;Popis byl vytvořen automaticky">
            <a:extLst>
              <a:ext uri="{FF2B5EF4-FFF2-40B4-BE49-F238E27FC236}">
                <a16:creationId xmlns:a16="http://schemas.microsoft.com/office/drawing/2014/main" id="{AB327A6D-CD70-410E-B5CE-4B18B4CF9D74}"/>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t="11299"/>
          <a:stretch/>
        </p:blipFill>
        <p:spPr>
          <a:xfrm>
            <a:off x="241008" y="140381"/>
            <a:ext cx="11733874" cy="65772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FFDDDA1B-B591-4784-B86A-36866C327E9D}"/>
              </a:ext>
            </a:extLst>
          </p:cNvPr>
          <p:cNvSpPr>
            <a:spLocks noGrp="1"/>
          </p:cNvSpPr>
          <p:nvPr>
            <p:ph type="title"/>
          </p:nvPr>
        </p:nvSpPr>
        <p:spPr/>
        <p:txBody>
          <a:bodyPr/>
          <a:lstStyle/>
          <a:p>
            <a:r>
              <a:rPr lang="en-GB" dirty="0"/>
              <a:t>Students Union</a:t>
            </a:r>
          </a:p>
        </p:txBody>
      </p:sp>
      <p:sp>
        <p:nvSpPr>
          <p:cNvPr id="3" name="Zástupný obsah 2">
            <a:extLst>
              <a:ext uri="{FF2B5EF4-FFF2-40B4-BE49-F238E27FC236}">
                <a16:creationId xmlns:a16="http://schemas.microsoft.com/office/drawing/2014/main" id="{2363E7FF-9D48-497A-AD8D-94E17013A95D}"/>
              </a:ext>
            </a:extLst>
          </p:cNvPr>
          <p:cNvSpPr>
            <a:spLocks noGrp="1"/>
          </p:cNvSpPr>
          <p:nvPr>
            <p:ph sz="half" idx="1"/>
          </p:nvPr>
        </p:nvSpPr>
        <p:spPr/>
        <p:txBody>
          <a:bodyPr/>
          <a:lstStyle/>
          <a:p>
            <a:endParaRPr lang="en-GB">
              <a:latin typeface="Roboto Medium" panose="02000000000000000000" pitchFamily="2" charset="0"/>
              <a:ea typeface="Roboto Medium" panose="02000000000000000000" pitchFamily="2" charset="0"/>
            </a:endParaRPr>
          </a:p>
        </p:txBody>
      </p:sp>
      <p:sp>
        <p:nvSpPr>
          <p:cNvPr id="5" name="Zástupný obsah 4">
            <a:extLst>
              <a:ext uri="{FF2B5EF4-FFF2-40B4-BE49-F238E27FC236}">
                <a16:creationId xmlns:a16="http://schemas.microsoft.com/office/drawing/2014/main" id="{E768D26C-8AE6-4E2E-AE70-8E5EDEC0AFAD}"/>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sp>
        <p:nvSpPr>
          <p:cNvPr id="4" name="TextovéPole 3">
            <a:extLst>
              <a:ext uri="{FF2B5EF4-FFF2-40B4-BE49-F238E27FC236}">
                <a16:creationId xmlns:a16="http://schemas.microsoft.com/office/drawing/2014/main" id="{4ABA1958-8313-41B1-B34D-7DD1477481FB}"/>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pic>
        <p:nvPicPr>
          <p:cNvPr id="6148" name="Picture 4">
            <a:extLst>
              <a:ext uri="{FF2B5EF4-FFF2-40B4-BE49-F238E27FC236}">
                <a16:creationId xmlns:a16="http://schemas.microsoft.com/office/drawing/2014/main" id="{BD19C071-419C-4F3B-9F96-1FFC9C827F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7389" y="1624012"/>
            <a:ext cx="5726854" cy="3860800"/>
          </a:xfrm>
          <a:prstGeom prst="rect">
            <a:avLst/>
          </a:prstGeom>
          <a:noFill/>
          <a:extLst>
            <a:ext uri="{909E8E84-426E-40DD-AFC4-6F175D3DCCD1}">
              <a14:hiddenFill xmlns:a14="http://schemas.microsoft.com/office/drawing/2010/main">
                <a:solidFill>
                  <a:srgbClr val="FFFFFF"/>
                </a:solidFill>
              </a14:hiddenFill>
            </a:ext>
          </a:extLst>
        </p:spPr>
      </p:pic>
      <p:sp>
        <p:nvSpPr>
          <p:cNvPr id="8" name="Zástupný text 11">
            <a:extLst>
              <a:ext uri="{FF2B5EF4-FFF2-40B4-BE49-F238E27FC236}">
                <a16:creationId xmlns:a16="http://schemas.microsoft.com/office/drawing/2014/main" id="{E104FE9D-0325-4FC7-B681-C0E50E745710}"/>
              </a:ext>
            </a:extLst>
          </p:cNvPr>
          <p:cNvSpPr txBox="1">
            <a:spLocks/>
          </p:cNvSpPr>
          <p:nvPr/>
        </p:nvSpPr>
        <p:spPr>
          <a:xfrm>
            <a:off x="750611" y="1624012"/>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‘’There was something of a hot topic that kicked off in my final year about police brutality. A student got pepper sprayed during a sit-in. And it all kicked off, I can’t remember where the SU came down on that. I don’t recall any significant issues with the university.’’</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Alumni, French and Italian (2011-2015),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11" name="Šipka: doprava 10">
            <a:hlinkClick r:id="rId5" action="ppaction://hlinksldjump"/>
            <a:extLst>
              <a:ext uri="{FF2B5EF4-FFF2-40B4-BE49-F238E27FC236}">
                <a16:creationId xmlns:a16="http://schemas.microsoft.com/office/drawing/2014/main" id="{7D41A8A7-A6FF-4E44-A9FF-E27D72196B04}"/>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TextovéPole 11">
            <a:extLst>
              <a:ext uri="{FF2B5EF4-FFF2-40B4-BE49-F238E27FC236}">
                <a16:creationId xmlns:a16="http://schemas.microsoft.com/office/drawing/2014/main" id="{42245864-A2C2-4D9A-8782-E2202BF6A5A9}"/>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3" name="Obdélník 12">
            <a:extLst>
              <a:ext uri="{FF2B5EF4-FFF2-40B4-BE49-F238E27FC236}">
                <a16:creationId xmlns:a16="http://schemas.microsoft.com/office/drawing/2014/main" id="{E5A2450E-2BCE-4F85-BBF3-CB7B402A66B8}"/>
              </a:ext>
            </a:extLst>
          </p:cNvPr>
          <p:cNvSpPr/>
          <p:nvPr/>
        </p:nvSpPr>
        <p:spPr>
          <a:xfrm>
            <a:off x="1029923" y="1248229"/>
            <a:ext cx="3283857" cy="174171"/>
          </a:xfrm>
          <a:prstGeom prst="rect">
            <a:avLst/>
          </a:prstGeom>
          <a:solidFill>
            <a:srgbClr val="7030A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4341310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Zástupný obsah 6" descr="Obsah obrázku exteriér, budova, hodiny, park&#10;&#10;Popis byl vytvořen automaticky">
            <a:extLst>
              <a:ext uri="{FF2B5EF4-FFF2-40B4-BE49-F238E27FC236}">
                <a16:creationId xmlns:a16="http://schemas.microsoft.com/office/drawing/2014/main" id="{0DAAF686-DC41-4693-ABE2-9B94533E21A2}"/>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t="11299"/>
          <a:stretch/>
        </p:blipFill>
        <p:spPr>
          <a:xfrm>
            <a:off x="241008" y="140381"/>
            <a:ext cx="11733874" cy="65772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689BB9F2-43EA-41BF-AA82-252EFBE13B30}"/>
              </a:ext>
            </a:extLst>
          </p:cNvPr>
          <p:cNvSpPr>
            <a:spLocks noGrp="1"/>
          </p:cNvSpPr>
          <p:nvPr>
            <p:ph type="title"/>
          </p:nvPr>
        </p:nvSpPr>
        <p:spPr/>
        <p:txBody>
          <a:bodyPr/>
          <a:lstStyle/>
          <a:p>
            <a:r>
              <a:rPr lang="en-GB" dirty="0">
                <a:cs typeface="Times New Roman" panose="02020603050405020304" pitchFamily="18" charset="0"/>
              </a:rPr>
              <a:t>Students Union</a:t>
            </a:r>
          </a:p>
        </p:txBody>
      </p:sp>
      <p:sp>
        <p:nvSpPr>
          <p:cNvPr id="12" name="Zástupný text 11">
            <a:extLst>
              <a:ext uri="{FF2B5EF4-FFF2-40B4-BE49-F238E27FC236}">
                <a16:creationId xmlns:a16="http://schemas.microsoft.com/office/drawing/2014/main" id="{AB31EC04-260E-48DF-8906-E521933BD595}"/>
              </a:ext>
            </a:extLst>
          </p:cNvPr>
          <p:cNvSpPr>
            <a:spLocks noGrp="1"/>
          </p:cNvSpPr>
          <p:nvPr>
            <p:ph sz="half" idx="1"/>
          </p:nvPr>
        </p:nvSpPr>
        <p:spPr>
          <a:xfrm>
            <a:off x="838200" y="1825625"/>
            <a:ext cx="5181600" cy="3860800"/>
          </a:xfrm>
          <a:solidFill>
            <a:schemeClr val="bg2">
              <a:lumMod val="90000"/>
            </a:schemeClr>
          </a:solidFill>
          <a:effectLst>
            <a:outerShdw blurRad="50800" dist="38100" dir="2700000" algn="tl" rotWithShape="0">
              <a:prstClr val="black">
                <a:alpha val="40000"/>
              </a:prstClr>
            </a:outerShdw>
          </a:effectLst>
        </p:spPr>
        <p:txBody>
          <a:bodyPr/>
          <a:lstStyle/>
          <a:p>
            <a:pPr marL="0" inden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‘’My favourite part of the SU is in the HQ where there’s a timeline of all the events that have impacted the organisation and its history perhaps most famously when Pink Floyd performed there. ‘’</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Anna, PAIS, (2018-2021), 2020</a:t>
            </a:r>
          </a:p>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14" name="Zástupný obsah 13">
            <a:extLst>
              <a:ext uri="{FF2B5EF4-FFF2-40B4-BE49-F238E27FC236}">
                <a16:creationId xmlns:a16="http://schemas.microsoft.com/office/drawing/2014/main" id="{F1FEB040-7E21-42D1-B3F4-0EE6339B8908}"/>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pic>
        <p:nvPicPr>
          <p:cNvPr id="8194" name="Picture 2">
            <a:extLst>
              <a:ext uri="{FF2B5EF4-FFF2-40B4-BE49-F238E27FC236}">
                <a16:creationId xmlns:a16="http://schemas.microsoft.com/office/drawing/2014/main" id="{25F66170-8331-400E-830A-3FAD3841D6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825625"/>
            <a:ext cx="5524500" cy="3903980"/>
          </a:xfrm>
          <a:prstGeom prst="rect">
            <a:avLst/>
          </a:prstGeom>
          <a:noFill/>
          <a:extLst>
            <a:ext uri="{909E8E84-426E-40DD-AFC4-6F175D3DCCD1}">
              <a14:hiddenFill xmlns:a14="http://schemas.microsoft.com/office/drawing/2010/main">
                <a:solidFill>
                  <a:srgbClr val="FFFFFF"/>
                </a:solidFill>
              </a14:hiddenFill>
            </a:ext>
          </a:extLst>
        </p:spPr>
      </p:pic>
      <p:sp>
        <p:nvSpPr>
          <p:cNvPr id="3" name="Obdélník 2">
            <a:extLst>
              <a:ext uri="{FF2B5EF4-FFF2-40B4-BE49-F238E27FC236}">
                <a16:creationId xmlns:a16="http://schemas.microsoft.com/office/drawing/2014/main" id="{F3E600D8-DD8C-4FA0-BADF-BC838AA0EEB9}"/>
              </a:ext>
            </a:extLst>
          </p:cNvPr>
          <p:cNvSpPr/>
          <p:nvPr/>
        </p:nvSpPr>
        <p:spPr>
          <a:xfrm>
            <a:off x="9588755" y="5768618"/>
            <a:ext cx="2359941" cy="369332"/>
          </a:xfrm>
          <a:prstGeom prst="rect">
            <a:avLst/>
          </a:prstGeom>
        </p:spPr>
        <p:txBody>
          <a:bodyPr wrap="none">
            <a:spAutoFit/>
          </a:bodyPr>
          <a:lstStyle/>
          <a:p>
            <a:pPr algn="r"/>
            <a:r>
              <a:rPr lang="en-GB" b="1" dirty="0">
                <a:latin typeface="Roboto Medium" panose="02000000000000000000" pitchFamily="2" charset="0"/>
                <a:ea typeface="Roboto Medium" panose="02000000000000000000" pitchFamily="2" charset="0"/>
                <a:cs typeface="Times New Roman" panose="02020603050405020304" pitchFamily="18" charset="0"/>
              </a:rPr>
              <a:t>Airport Lounge, 1975</a:t>
            </a:r>
          </a:p>
        </p:txBody>
      </p:sp>
      <p:sp>
        <p:nvSpPr>
          <p:cNvPr id="9" name="TextovéPole 8">
            <a:extLst>
              <a:ext uri="{FF2B5EF4-FFF2-40B4-BE49-F238E27FC236}">
                <a16:creationId xmlns:a16="http://schemas.microsoft.com/office/drawing/2014/main" id="{97D1A1C1-A3AE-42CD-B0EC-68BC28C8C48F}"/>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13" name="Šipka: doprava 12">
            <a:hlinkClick r:id="rId5" action="ppaction://hlinksldjump"/>
            <a:extLst>
              <a:ext uri="{FF2B5EF4-FFF2-40B4-BE49-F238E27FC236}">
                <a16:creationId xmlns:a16="http://schemas.microsoft.com/office/drawing/2014/main" id="{72CFB656-5286-47F5-A325-2778940ACF41}"/>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5" name="Šipka: doprava 14">
            <a:hlinkClick r:id="rId6" action="ppaction://hlinksldjump"/>
            <a:extLst>
              <a:ext uri="{FF2B5EF4-FFF2-40B4-BE49-F238E27FC236}">
                <a16:creationId xmlns:a16="http://schemas.microsoft.com/office/drawing/2014/main" id="{60AC6032-D708-4AB2-952B-BC72DFF0522E}"/>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6" name="TextovéPole 15">
            <a:extLst>
              <a:ext uri="{FF2B5EF4-FFF2-40B4-BE49-F238E27FC236}">
                <a16:creationId xmlns:a16="http://schemas.microsoft.com/office/drawing/2014/main" id="{DFF8C721-F243-445C-AB30-6A490AB14975}"/>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7" name="Obdélník 16">
            <a:extLst>
              <a:ext uri="{FF2B5EF4-FFF2-40B4-BE49-F238E27FC236}">
                <a16:creationId xmlns:a16="http://schemas.microsoft.com/office/drawing/2014/main" id="{4DDA25BA-BA22-49EB-96D7-73ECCC6D34B2}"/>
              </a:ext>
            </a:extLst>
          </p:cNvPr>
          <p:cNvSpPr/>
          <p:nvPr/>
        </p:nvSpPr>
        <p:spPr>
          <a:xfrm>
            <a:off x="1029923" y="1248229"/>
            <a:ext cx="3283857" cy="174171"/>
          </a:xfrm>
          <a:prstGeom prst="rect">
            <a:avLst/>
          </a:prstGeom>
          <a:solidFill>
            <a:srgbClr val="7030A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8576089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Zástupný obsah 6" descr="Obsah obrázku exteriér, budova, hodiny, park&#10;&#10;Popis byl vytvořen automaticky">
            <a:extLst>
              <a:ext uri="{FF2B5EF4-FFF2-40B4-BE49-F238E27FC236}">
                <a16:creationId xmlns:a16="http://schemas.microsoft.com/office/drawing/2014/main" id="{0DAAF686-DC41-4693-ABE2-9B94533E21A2}"/>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t="11299"/>
          <a:stretch/>
        </p:blipFill>
        <p:spPr>
          <a:xfrm>
            <a:off x="241008" y="140381"/>
            <a:ext cx="11733874" cy="65772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689BB9F2-43EA-41BF-AA82-252EFBE13B30}"/>
              </a:ext>
            </a:extLst>
          </p:cNvPr>
          <p:cNvSpPr>
            <a:spLocks noGrp="1"/>
          </p:cNvSpPr>
          <p:nvPr>
            <p:ph type="title"/>
          </p:nvPr>
        </p:nvSpPr>
        <p:spPr/>
        <p:txBody>
          <a:bodyPr/>
          <a:lstStyle/>
          <a:p>
            <a:r>
              <a:rPr lang="en-GB" dirty="0">
                <a:cs typeface="Times New Roman" panose="02020603050405020304" pitchFamily="18" charset="0"/>
              </a:rPr>
              <a:t>Students Union</a:t>
            </a:r>
          </a:p>
        </p:txBody>
      </p:sp>
      <p:sp>
        <p:nvSpPr>
          <p:cNvPr id="12" name="Zástupný text 11">
            <a:extLst>
              <a:ext uri="{FF2B5EF4-FFF2-40B4-BE49-F238E27FC236}">
                <a16:creationId xmlns:a16="http://schemas.microsoft.com/office/drawing/2014/main" id="{AB31EC04-260E-48DF-8906-E521933BD595}"/>
              </a:ext>
            </a:extLst>
          </p:cNvPr>
          <p:cNvSpPr>
            <a:spLocks noGrp="1"/>
          </p:cNvSpPr>
          <p:nvPr>
            <p:ph sz="half" idx="1"/>
          </p:nvPr>
        </p:nvSpPr>
        <p:spPr>
          <a:xfrm>
            <a:off x="838200" y="1825625"/>
            <a:ext cx="5181600" cy="3860800"/>
          </a:xfrm>
          <a:solidFill>
            <a:schemeClr val="bg2">
              <a:lumMod val="90000"/>
            </a:schemeClr>
          </a:solidFill>
          <a:effectLst>
            <a:outerShdw blurRad="50800" dist="38100" dir="2700000" algn="tl" rotWithShape="0">
              <a:prstClr val="black">
                <a:alpha val="40000"/>
              </a:prstClr>
            </a:outerShdw>
          </a:effectLst>
        </p:spPr>
        <p:txBody>
          <a:bodyPr/>
          <a:lstStyle/>
          <a:p>
            <a:pPr marL="0" inden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spcAft>
                <a:spcPts val="0"/>
              </a:spcAft>
              <a:buNone/>
            </a:pPr>
            <a:r>
              <a:rPr lang="en-GB" sz="1800" dirty="0">
                <a:effectLst/>
                <a:latin typeface="Roboto Medium" panose="02000000000000000000" pitchFamily="2" charset="0"/>
                <a:ea typeface="Roboto Medium" panose="02000000000000000000" pitchFamily="2" charset="0"/>
                <a:cs typeface="Times New Roman" panose="02020603050405020304" pitchFamily="18" charset="0"/>
              </a:rPr>
              <a:t>‘’OK, there was big party I don’t know if it's still going on now, called Metamorphosis and then I think still exist anymore. But they used to spend quite a lot of the budget on this big event. It was mainly dance music and house music. And so, I DJ at one of those parties which was great fun. ‘’</a:t>
            </a:r>
          </a:p>
          <a:p>
            <a:pPr marL="0" indent="0" algn="r">
              <a:spcAft>
                <a:spcPts val="0"/>
              </a:spcAft>
              <a:buNone/>
            </a:pPr>
            <a:r>
              <a:rPr lang="en-GB" sz="1600" i="1" dirty="0">
                <a:solidFill>
                  <a:schemeClr val="bg2">
                    <a:lumMod val="25000"/>
                  </a:schemeClr>
                </a:solidFill>
                <a:latin typeface="Roboto Medium" panose="02000000000000000000" pitchFamily="2" charset="0"/>
                <a:ea typeface="Roboto Medium" panose="02000000000000000000" pitchFamily="2" charset="0"/>
              </a:rPr>
              <a:t>Benjamin, French with Film Studies (2001-2005), 2020</a:t>
            </a:r>
          </a:p>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14" name="Zástupný obsah 13">
            <a:extLst>
              <a:ext uri="{FF2B5EF4-FFF2-40B4-BE49-F238E27FC236}">
                <a16:creationId xmlns:a16="http://schemas.microsoft.com/office/drawing/2014/main" id="{F1FEB040-7E21-42D1-B3F4-0EE6339B8908}"/>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sp>
        <p:nvSpPr>
          <p:cNvPr id="3" name="Obdélník 2">
            <a:extLst>
              <a:ext uri="{FF2B5EF4-FFF2-40B4-BE49-F238E27FC236}">
                <a16:creationId xmlns:a16="http://schemas.microsoft.com/office/drawing/2014/main" id="{F3E600D8-DD8C-4FA0-BADF-BC838AA0EEB9}"/>
              </a:ext>
            </a:extLst>
          </p:cNvPr>
          <p:cNvSpPr/>
          <p:nvPr/>
        </p:nvSpPr>
        <p:spPr>
          <a:xfrm>
            <a:off x="11763965" y="5768618"/>
            <a:ext cx="184731" cy="369332"/>
          </a:xfrm>
          <a:prstGeom prst="rect">
            <a:avLst/>
          </a:prstGeom>
        </p:spPr>
        <p:txBody>
          <a:bodyPr wrap="none">
            <a:spAutoFit/>
          </a:bodyPr>
          <a:lstStyle/>
          <a:p>
            <a:pPr algn="r"/>
            <a:endParaRPr lang="en-GB" b="1" dirty="0">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9" name="TextovéPole 8">
            <a:extLst>
              <a:ext uri="{FF2B5EF4-FFF2-40B4-BE49-F238E27FC236}">
                <a16:creationId xmlns:a16="http://schemas.microsoft.com/office/drawing/2014/main" id="{97D1A1C1-A3AE-42CD-B0EC-68BC28C8C48F}"/>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pic>
        <p:nvPicPr>
          <p:cNvPr id="1026" name="Picture 2" descr="Metamorphosis: Rebirth">
            <a:extLst>
              <a:ext uri="{FF2B5EF4-FFF2-40B4-BE49-F238E27FC236}">
                <a16:creationId xmlns:a16="http://schemas.microsoft.com/office/drawing/2014/main" id="{5717B0BB-D841-49A2-A30F-EF7D00E916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1316" y="1825625"/>
            <a:ext cx="2739329" cy="3860800"/>
          </a:xfrm>
          <a:prstGeom prst="rect">
            <a:avLst/>
          </a:prstGeom>
          <a:noFill/>
          <a:extLst>
            <a:ext uri="{909E8E84-426E-40DD-AFC4-6F175D3DCCD1}">
              <a14:hiddenFill xmlns:a14="http://schemas.microsoft.com/office/drawing/2010/main">
                <a:solidFill>
                  <a:srgbClr val="FFFFFF"/>
                </a:solidFill>
              </a14:hiddenFill>
            </a:ext>
          </a:extLst>
        </p:spPr>
      </p:pic>
      <p:sp>
        <p:nvSpPr>
          <p:cNvPr id="15" name="Šipka: doprava 14">
            <a:hlinkClick r:id="rId5" action="ppaction://hlinksldjump"/>
            <a:extLst>
              <a:ext uri="{FF2B5EF4-FFF2-40B4-BE49-F238E27FC236}">
                <a16:creationId xmlns:a16="http://schemas.microsoft.com/office/drawing/2014/main" id="{6D40072A-E13C-4796-B451-ED16C146D17D}"/>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pic>
        <p:nvPicPr>
          <p:cNvPr id="1028" name="Picture 4" descr="Events">
            <a:extLst>
              <a:ext uri="{FF2B5EF4-FFF2-40B4-BE49-F238E27FC236}">
                <a16:creationId xmlns:a16="http://schemas.microsoft.com/office/drawing/2014/main" id="{E771CEBA-46B6-4664-8EBE-670A3A9783E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65651" r="5528"/>
          <a:stretch/>
        </p:blipFill>
        <p:spPr bwMode="auto">
          <a:xfrm>
            <a:off x="8911529" y="1785533"/>
            <a:ext cx="2739330" cy="3888240"/>
          </a:xfrm>
          <a:prstGeom prst="rect">
            <a:avLst/>
          </a:prstGeom>
          <a:noFill/>
          <a:extLst>
            <a:ext uri="{909E8E84-426E-40DD-AFC4-6F175D3DCCD1}">
              <a14:hiddenFill xmlns:a14="http://schemas.microsoft.com/office/drawing/2010/main">
                <a:solidFill>
                  <a:srgbClr val="FFFFFF"/>
                </a:solidFill>
              </a14:hiddenFill>
            </a:ext>
          </a:extLst>
        </p:spPr>
      </p:pic>
      <p:sp>
        <p:nvSpPr>
          <p:cNvPr id="13" name="Šipka: doprava 12">
            <a:hlinkClick r:id="rId7" action="ppaction://hlinksldjump"/>
            <a:extLst>
              <a:ext uri="{FF2B5EF4-FFF2-40B4-BE49-F238E27FC236}">
                <a16:creationId xmlns:a16="http://schemas.microsoft.com/office/drawing/2014/main" id="{72CFB656-5286-47F5-A325-2778940ACF41}"/>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6" name="TextovéPole 15">
            <a:extLst>
              <a:ext uri="{FF2B5EF4-FFF2-40B4-BE49-F238E27FC236}">
                <a16:creationId xmlns:a16="http://schemas.microsoft.com/office/drawing/2014/main" id="{AD729405-3F73-4CF6-AF20-9E3F1D31C3F7}"/>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7" name="Obdélník 16">
            <a:extLst>
              <a:ext uri="{FF2B5EF4-FFF2-40B4-BE49-F238E27FC236}">
                <a16:creationId xmlns:a16="http://schemas.microsoft.com/office/drawing/2014/main" id="{629D80BD-20C0-4219-BC2A-7DD6C0378F10}"/>
              </a:ext>
            </a:extLst>
          </p:cNvPr>
          <p:cNvSpPr/>
          <p:nvPr/>
        </p:nvSpPr>
        <p:spPr>
          <a:xfrm>
            <a:off x="1029923" y="1248229"/>
            <a:ext cx="3283857" cy="174171"/>
          </a:xfrm>
          <a:prstGeom prst="rect">
            <a:avLst/>
          </a:prstGeom>
          <a:solidFill>
            <a:srgbClr val="7030A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024761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Zástupný obsah 6" descr="Obsah obrázku exteriér, budova, hodiny, park&#10;&#10;Popis byl vytvořen automaticky">
            <a:extLst>
              <a:ext uri="{FF2B5EF4-FFF2-40B4-BE49-F238E27FC236}">
                <a16:creationId xmlns:a16="http://schemas.microsoft.com/office/drawing/2014/main" id="{0DAAF686-DC41-4693-ABE2-9B94533E21A2}"/>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t="11299"/>
          <a:stretch/>
        </p:blipFill>
        <p:spPr>
          <a:xfrm>
            <a:off x="241008" y="140381"/>
            <a:ext cx="11733874" cy="65772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689BB9F2-43EA-41BF-AA82-252EFBE13B30}"/>
              </a:ext>
            </a:extLst>
          </p:cNvPr>
          <p:cNvSpPr>
            <a:spLocks noGrp="1"/>
          </p:cNvSpPr>
          <p:nvPr>
            <p:ph type="title"/>
          </p:nvPr>
        </p:nvSpPr>
        <p:spPr/>
        <p:txBody>
          <a:bodyPr/>
          <a:lstStyle/>
          <a:p>
            <a:r>
              <a:rPr lang="en-GB" dirty="0">
                <a:cs typeface="Times New Roman" panose="02020603050405020304" pitchFamily="18" charset="0"/>
              </a:rPr>
              <a:t>Students Union</a:t>
            </a:r>
          </a:p>
        </p:txBody>
      </p:sp>
      <p:sp>
        <p:nvSpPr>
          <p:cNvPr id="12" name="Zástupný text 11">
            <a:extLst>
              <a:ext uri="{FF2B5EF4-FFF2-40B4-BE49-F238E27FC236}">
                <a16:creationId xmlns:a16="http://schemas.microsoft.com/office/drawing/2014/main" id="{AB31EC04-260E-48DF-8906-E521933BD595}"/>
              </a:ext>
            </a:extLst>
          </p:cNvPr>
          <p:cNvSpPr>
            <a:spLocks noGrp="1"/>
          </p:cNvSpPr>
          <p:nvPr>
            <p:ph sz="half" idx="1"/>
          </p:nvPr>
        </p:nvSpPr>
        <p:spPr>
          <a:xfrm>
            <a:off x="838200" y="1825625"/>
            <a:ext cx="5181600" cy="3860800"/>
          </a:xfrm>
          <a:solidFill>
            <a:schemeClr val="bg2">
              <a:lumMod val="90000"/>
            </a:schemeClr>
          </a:solidFill>
          <a:effectLst>
            <a:outerShdw blurRad="50800" dist="38100" dir="2700000" algn="tl" rotWithShape="0">
              <a:prstClr val="black">
                <a:alpha val="40000"/>
              </a:prstClr>
            </a:outerShdw>
          </a:effectLst>
        </p:spPr>
        <p:txBody>
          <a:bodyPr/>
          <a:lstStyle/>
          <a:p>
            <a:pPr marL="0" indent="0">
              <a:buNone/>
            </a:pPr>
            <a:endParaRPr lang="en-GB" sz="2000" dirty="0">
              <a:latin typeface="Roboto Medium" panose="02000000000000000000" pitchFamily="2" charset="0"/>
              <a:ea typeface="Roboto Medium" panose="02000000000000000000" pitchFamily="2" charset="0"/>
            </a:endParaRPr>
          </a:p>
          <a:p>
            <a:pPr marL="0" indent="0">
              <a:spcAft>
                <a:spcPts val="0"/>
              </a:spcAft>
              <a:buNone/>
            </a:pPr>
            <a:endParaRPr lang="en-GB" sz="1800" dirty="0">
              <a:effectLst/>
              <a:latin typeface="Roboto Medium" panose="02000000000000000000" pitchFamily="2" charset="0"/>
              <a:ea typeface="Roboto Medium" panose="02000000000000000000" pitchFamily="2" charset="0"/>
              <a:cs typeface="Times New Roman" panose="02020603050405020304" pitchFamily="18" charset="0"/>
            </a:endParaRPr>
          </a:p>
          <a:p>
            <a:pPr marL="0" indent="0">
              <a:spcAft>
                <a:spcPts val="0"/>
              </a:spcAft>
              <a:buNone/>
            </a:pPr>
            <a:r>
              <a:rPr lang="en-GB" sz="2200" dirty="0">
                <a:effectLst/>
                <a:latin typeface="Roboto Medium" panose="02000000000000000000" pitchFamily="2" charset="0"/>
                <a:ea typeface="Roboto Medium" panose="02000000000000000000" pitchFamily="2" charset="0"/>
                <a:cs typeface="Times New Roman" panose="02020603050405020304" pitchFamily="18" charset="0"/>
              </a:rPr>
              <a:t>‘’It was awful, it was called Top Banana, that happened every Monday, right? It was a terrible, terrible event, it was like very, very cheesy pop music. Wasn't really my scene, but it did happen regularly. ‘’</a:t>
            </a:r>
            <a:endParaRPr lang="en-GB" sz="2200" i="1" dirty="0">
              <a:latin typeface="Roboto Medium" panose="02000000000000000000" pitchFamily="2" charset="0"/>
              <a:ea typeface="Roboto Medium" panose="02000000000000000000" pitchFamily="2" charset="0"/>
            </a:endParaRPr>
          </a:p>
          <a:p>
            <a:pPr marL="0" indent="0" algn="r">
              <a:spcAft>
                <a:spcPts val="0"/>
              </a:spcAft>
              <a:buNone/>
            </a:pPr>
            <a:r>
              <a:rPr lang="en-GB" sz="1600" i="1" dirty="0">
                <a:solidFill>
                  <a:schemeClr val="bg2">
                    <a:lumMod val="25000"/>
                  </a:schemeClr>
                </a:solidFill>
                <a:latin typeface="Roboto Medium" panose="02000000000000000000" pitchFamily="2" charset="0"/>
                <a:ea typeface="Roboto Medium" panose="02000000000000000000" pitchFamily="2" charset="0"/>
              </a:rPr>
              <a:t>Benjamin, French with Film Studies (2001-2005), 2020</a:t>
            </a:r>
          </a:p>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14" name="Zástupný obsah 13">
            <a:extLst>
              <a:ext uri="{FF2B5EF4-FFF2-40B4-BE49-F238E27FC236}">
                <a16:creationId xmlns:a16="http://schemas.microsoft.com/office/drawing/2014/main" id="{F1FEB040-7E21-42D1-B3F4-0EE6339B8908}"/>
              </a:ext>
            </a:extLst>
          </p:cNvPr>
          <p:cNvSpPr>
            <a:spLocks noGrp="1"/>
          </p:cNvSpPr>
          <p:nvPr>
            <p:ph sz="half" idx="2"/>
          </p:nvPr>
        </p:nvSpPr>
        <p:spPr/>
        <p:txBody>
          <a:bodyPr/>
          <a:lstStyle/>
          <a:p>
            <a:endParaRPr lang="en-GB" dirty="0">
              <a:latin typeface="Roboto Medium" panose="02000000000000000000" pitchFamily="2" charset="0"/>
              <a:ea typeface="Roboto Medium" panose="02000000000000000000" pitchFamily="2" charset="0"/>
            </a:endParaRPr>
          </a:p>
        </p:txBody>
      </p:sp>
      <p:sp>
        <p:nvSpPr>
          <p:cNvPr id="3" name="Obdélník 2">
            <a:extLst>
              <a:ext uri="{FF2B5EF4-FFF2-40B4-BE49-F238E27FC236}">
                <a16:creationId xmlns:a16="http://schemas.microsoft.com/office/drawing/2014/main" id="{F3E600D8-DD8C-4FA0-BADF-BC838AA0EEB9}"/>
              </a:ext>
            </a:extLst>
          </p:cNvPr>
          <p:cNvSpPr/>
          <p:nvPr/>
        </p:nvSpPr>
        <p:spPr>
          <a:xfrm>
            <a:off x="11763965" y="5768618"/>
            <a:ext cx="184731" cy="369332"/>
          </a:xfrm>
          <a:prstGeom prst="rect">
            <a:avLst/>
          </a:prstGeom>
        </p:spPr>
        <p:txBody>
          <a:bodyPr wrap="none">
            <a:spAutoFit/>
          </a:bodyPr>
          <a:lstStyle/>
          <a:p>
            <a:pPr algn="r"/>
            <a:endParaRPr lang="en-GB" b="1" dirty="0">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9" name="TextovéPole 8">
            <a:extLst>
              <a:ext uri="{FF2B5EF4-FFF2-40B4-BE49-F238E27FC236}">
                <a16:creationId xmlns:a16="http://schemas.microsoft.com/office/drawing/2014/main" id="{97D1A1C1-A3AE-42CD-B0EC-68BC28C8C48F}"/>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pic>
        <p:nvPicPr>
          <p:cNvPr id="2052" name="Picture 4" descr="Top Banana">
            <a:extLst>
              <a:ext uri="{FF2B5EF4-FFF2-40B4-BE49-F238E27FC236}">
                <a16:creationId xmlns:a16="http://schemas.microsoft.com/office/drawing/2014/main" id="{C2038265-D183-4F58-A847-4AB668BADEA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5769" r="25844"/>
          <a:stretch/>
        </p:blipFill>
        <p:spPr bwMode="auto">
          <a:xfrm>
            <a:off x="6172200" y="1834219"/>
            <a:ext cx="2833714" cy="388694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POP!">
            <a:extLst>
              <a:ext uri="{FF2B5EF4-FFF2-40B4-BE49-F238E27FC236}">
                <a16:creationId xmlns:a16="http://schemas.microsoft.com/office/drawing/2014/main" id="{BE5D5D44-EE56-4B5D-9749-BEA31075B79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8336"/>
          <a:stretch/>
        </p:blipFill>
        <p:spPr bwMode="auto">
          <a:xfrm>
            <a:off x="8930250" y="1812555"/>
            <a:ext cx="2833715" cy="3886940"/>
          </a:xfrm>
          <a:prstGeom prst="rect">
            <a:avLst/>
          </a:prstGeom>
          <a:noFill/>
          <a:extLst>
            <a:ext uri="{909E8E84-426E-40DD-AFC4-6F175D3DCCD1}">
              <a14:hiddenFill xmlns:a14="http://schemas.microsoft.com/office/drawing/2010/main">
                <a:solidFill>
                  <a:srgbClr val="FFFFFF"/>
                </a:solidFill>
              </a14:hiddenFill>
            </a:ext>
          </a:extLst>
        </p:spPr>
      </p:pic>
      <p:sp>
        <p:nvSpPr>
          <p:cNvPr id="13" name="Šipka: doprava 12">
            <a:hlinkClick r:id="rId6" action="ppaction://hlinksldjump"/>
            <a:extLst>
              <a:ext uri="{FF2B5EF4-FFF2-40B4-BE49-F238E27FC236}">
                <a16:creationId xmlns:a16="http://schemas.microsoft.com/office/drawing/2014/main" id="{72CFB656-5286-47F5-A325-2778940ACF41}"/>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5" name="Šipka: doprava 14">
            <a:hlinkClick r:id="rId7" action="ppaction://hlinksldjump"/>
            <a:extLst>
              <a:ext uri="{FF2B5EF4-FFF2-40B4-BE49-F238E27FC236}">
                <a16:creationId xmlns:a16="http://schemas.microsoft.com/office/drawing/2014/main" id="{29566DF8-E96A-4F71-996A-141BFD3C0AF8}"/>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6" name="TextovéPole 15">
            <a:extLst>
              <a:ext uri="{FF2B5EF4-FFF2-40B4-BE49-F238E27FC236}">
                <a16:creationId xmlns:a16="http://schemas.microsoft.com/office/drawing/2014/main" id="{C04D7952-15FB-447B-AB6E-579D5EC17F8E}"/>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7" name="Obdélník 16">
            <a:extLst>
              <a:ext uri="{FF2B5EF4-FFF2-40B4-BE49-F238E27FC236}">
                <a16:creationId xmlns:a16="http://schemas.microsoft.com/office/drawing/2014/main" id="{D3772D2B-8042-4B44-8133-AADAF39C2835}"/>
              </a:ext>
            </a:extLst>
          </p:cNvPr>
          <p:cNvSpPr/>
          <p:nvPr/>
        </p:nvSpPr>
        <p:spPr>
          <a:xfrm>
            <a:off x="1029923" y="1248229"/>
            <a:ext cx="3283857" cy="174171"/>
          </a:xfrm>
          <a:prstGeom prst="rect">
            <a:avLst/>
          </a:prstGeom>
          <a:solidFill>
            <a:srgbClr val="7030A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389603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Zástupný obsah 6" descr="Obsah obrázku exteriér, budova, hodiny, park&#10;&#10;Popis byl vytvořen automaticky">
            <a:extLst>
              <a:ext uri="{FF2B5EF4-FFF2-40B4-BE49-F238E27FC236}">
                <a16:creationId xmlns:a16="http://schemas.microsoft.com/office/drawing/2014/main" id="{9ECFB771-71D3-48B8-9E6B-8726E13A1A36}"/>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t="11299"/>
          <a:stretch/>
        </p:blipFill>
        <p:spPr>
          <a:xfrm>
            <a:off x="241008" y="140381"/>
            <a:ext cx="11733874" cy="65772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FFDDDA1B-B591-4784-B86A-36866C327E9D}"/>
              </a:ext>
            </a:extLst>
          </p:cNvPr>
          <p:cNvSpPr>
            <a:spLocks noGrp="1"/>
          </p:cNvSpPr>
          <p:nvPr>
            <p:ph type="title"/>
          </p:nvPr>
        </p:nvSpPr>
        <p:spPr/>
        <p:txBody>
          <a:bodyPr/>
          <a:lstStyle/>
          <a:p>
            <a:r>
              <a:rPr lang="en-GB" dirty="0"/>
              <a:t>Student Union</a:t>
            </a:r>
          </a:p>
        </p:txBody>
      </p:sp>
      <p:sp>
        <p:nvSpPr>
          <p:cNvPr id="3" name="Zástupný obsah 2">
            <a:extLst>
              <a:ext uri="{FF2B5EF4-FFF2-40B4-BE49-F238E27FC236}">
                <a16:creationId xmlns:a16="http://schemas.microsoft.com/office/drawing/2014/main" id="{2363E7FF-9D48-497A-AD8D-94E17013A95D}"/>
              </a:ext>
            </a:extLst>
          </p:cNvPr>
          <p:cNvSpPr>
            <a:spLocks noGrp="1"/>
          </p:cNvSpPr>
          <p:nvPr>
            <p:ph sz="half" idx="1"/>
          </p:nvPr>
        </p:nvSpPr>
        <p:spPr/>
        <p:txBody>
          <a:bodyPr/>
          <a:lstStyle/>
          <a:p>
            <a:endParaRPr lang="en-GB">
              <a:latin typeface="Roboto Medium" panose="02000000000000000000" pitchFamily="2" charset="0"/>
              <a:ea typeface="Roboto Medium" panose="02000000000000000000" pitchFamily="2" charset="0"/>
            </a:endParaRPr>
          </a:p>
        </p:txBody>
      </p:sp>
      <p:sp>
        <p:nvSpPr>
          <p:cNvPr id="5" name="Zástupný obsah 4">
            <a:extLst>
              <a:ext uri="{FF2B5EF4-FFF2-40B4-BE49-F238E27FC236}">
                <a16:creationId xmlns:a16="http://schemas.microsoft.com/office/drawing/2014/main" id="{E768D26C-8AE6-4E2E-AE70-8E5EDEC0AFAD}"/>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sp>
        <p:nvSpPr>
          <p:cNvPr id="4" name="TextovéPole 3">
            <a:extLst>
              <a:ext uri="{FF2B5EF4-FFF2-40B4-BE49-F238E27FC236}">
                <a16:creationId xmlns:a16="http://schemas.microsoft.com/office/drawing/2014/main" id="{4ABA1958-8313-41B1-B34D-7DD1477481FB}"/>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8" name="Zástupný text 11">
            <a:extLst>
              <a:ext uri="{FF2B5EF4-FFF2-40B4-BE49-F238E27FC236}">
                <a16:creationId xmlns:a16="http://schemas.microsoft.com/office/drawing/2014/main" id="{E104FE9D-0325-4FC7-B681-C0E50E745710}"/>
              </a:ext>
            </a:extLst>
          </p:cNvPr>
          <p:cNvSpPr txBox="1">
            <a:spLocks/>
          </p:cNvSpPr>
          <p:nvPr/>
        </p:nvSpPr>
        <p:spPr>
          <a:xfrm>
            <a:off x="750611" y="1624012"/>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br>
              <a:rPr lang="en-GB" sz="2000" dirty="0">
                <a:latin typeface="Roboto Medium" panose="02000000000000000000" pitchFamily="2" charset="0"/>
                <a:ea typeface="Roboto Medium" panose="02000000000000000000" pitchFamily="2" charset="0"/>
              </a:rPr>
            </a:br>
            <a:r>
              <a:rPr lang="en-GB" sz="2000" dirty="0">
                <a:latin typeface="Roboto Medium" panose="02000000000000000000" pitchFamily="2" charset="0"/>
                <a:ea typeface="Roboto Medium" panose="02000000000000000000" pitchFamily="2" charset="0"/>
              </a:rPr>
              <a:t>“I think the piazza makes Warwick </a:t>
            </a:r>
            <a:r>
              <a:rPr lang="en-GB" sz="2000" dirty="0" err="1">
                <a:latin typeface="Roboto Medium" panose="02000000000000000000" pitchFamily="2" charset="0"/>
                <a:ea typeface="Roboto Medium" panose="02000000000000000000" pitchFamily="2" charset="0"/>
              </a:rPr>
              <a:t>Warwick</a:t>
            </a:r>
            <a:r>
              <a:rPr lang="en-GB" sz="2000" dirty="0">
                <a:latin typeface="Roboto Medium" panose="02000000000000000000" pitchFamily="2" charset="0"/>
                <a:ea typeface="Roboto Medium" panose="02000000000000000000" pitchFamily="2" charset="0"/>
              </a:rPr>
              <a:t>. I think it brings together community. I love it not even on an event day but when it’s summer and everyone goes there and sits there to eat. I think it is such a nice focal point and atmosphere.”</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Ellie, History (2017-2018), 2020</a:t>
            </a:r>
            <a:r>
              <a:rPr lang="en-GB" sz="2000" i="1" dirty="0">
                <a:solidFill>
                  <a:schemeClr val="bg2">
                    <a:lumMod val="25000"/>
                  </a:schemeClr>
                </a:solidFill>
                <a:latin typeface="Roboto Medium" panose="02000000000000000000" pitchFamily="2" charset="0"/>
                <a:ea typeface="Roboto Medium" panose="02000000000000000000" pitchFamily="2" charset="0"/>
              </a:rPr>
              <a:t> </a:t>
            </a:r>
          </a:p>
          <a:p>
            <a:pPr marL="0" indent="0" algn="just">
              <a:buNone/>
            </a:pPr>
            <a:endParaRPr lang="en-GB" sz="2000" dirty="0">
              <a:solidFill>
                <a:schemeClr val="bg2">
                  <a:lumMod val="25000"/>
                </a:schemeClr>
              </a:solidFill>
              <a:latin typeface="Roboto Medium" panose="02000000000000000000" pitchFamily="2" charset="0"/>
              <a:ea typeface="Roboto Medium" panose="02000000000000000000" pitchFamily="2"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10" name="Zástupný obsah 6" descr="Obsah obrázku exteriér, budova, hodiny, park&#10;&#10;Popis byl vytvořen automaticky">
            <a:extLst>
              <a:ext uri="{FF2B5EF4-FFF2-40B4-BE49-F238E27FC236}">
                <a16:creationId xmlns:a16="http://schemas.microsoft.com/office/drawing/2014/main" id="{FE93C880-5052-4CA2-BB8C-929460F2A9D5}"/>
              </a:ext>
            </a:extLst>
          </p:cNvPr>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6107389" y="1624012"/>
            <a:ext cx="5791200" cy="3860800"/>
          </a:xfrm>
          <a:prstGeom prst="rect">
            <a:avLst/>
          </a:prstGeom>
        </p:spPr>
      </p:pic>
      <p:sp>
        <p:nvSpPr>
          <p:cNvPr id="13" name="Šipka: doprava 12">
            <a:hlinkClick r:id="rId4" action="ppaction://hlinksldjump"/>
            <a:extLst>
              <a:ext uri="{FF2B5EF4-FFF2-40B4-BE49-F238E27FC236}">
                <a16:creationId xmlns:a16="http://schemas.microsoft.com/office/drawing/2014/main" id="{C6B08144-AB46-4A8F-8F4B-C5D32D0F1436}"/>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4" name="Šipka: doprava 13">
            <a:hlinkClick r:id="rId5" action="ppaction://hlinksldjump"/>
            <a:extLst>
              <a:ext uri="{FF2B5EF4-FFF2-40B4-BE49-F238E27FC236}">
                <a16:creationId xmlns:a16="http://schemas.microsoft.com/office/drawing/2014/main" id="{7CCA2F27-0E43-41D0-A883-C3AE0BDE0954}"/>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5" name="TextovéPole 14">
            <a:extLst>
              <a:ext uri="{FF2B5EF4-FFF2-40B4-BE49-F238E27FC236}">
                <a16:creationId xmlns:a16="http://schemas.microsoft.com/office/drawing/2014/main" id="{8E3F0503-54FD-4599-96DA-4264CA3D4CB0}"/>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6" name="Obdélník 15">
            <a:extLst>
              <a:ext uri="{FF2B5EF4-FFF2-40B4-BE49-F238E27FC236}">
                <a16:creationId xmlns:a16="http://schemas.microsoft.com/office/drawing/2014/main" id="{6F45A286-E4BC-4D4A-9804-F4CCC563174A}"/>
              </a:ext>
            </a:extLst>
          </p:cNvPr>
          <p:cNvSpPr/>
          <p:nvPr/>
        </p:nvSpPr>
        <p:spPr>
          <a:xfrm>
            <a:off x="1029923" y="1248229"/>
            <a:ext cx="3283857" cy="174171"/>
          </a:xfrm>
          <a:prstGeom prst="rect">
            <a:avLst/>
          </a:prstGeom>
          <a:solidFill>
            <a:srgbClr val="7030A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763920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Zástupný obsah 6" descr="Obsah obrázku exteriér, budova, hodiny, park&#10;&#10;Popis byl vytvořen automaticky">
            <a:extLst>
              <a:ext uri="{FF2B5EF4-FFF2-40B4-BE49-F238E27FC236}">
                <a16:creationId xmlns:a16="http://schemas.microsoft.com/office/drawing/2014/main" id="{8716074E-1287-45E5-B3FB-4E8A27147A22}"/>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t="11299"/>
          <a:stretch/>
        </p:blipFill>
        <p:spPr>
          <a:xfrm>
            <a:off x="241008" y="140381"/>
            <a:ext cx="11733874" cy="65772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89C0844E-A62F-4B8C-85DB-D359DF42824B}"/>
              </a:ext>
            </a:extLst>
          </p:cNvPr>
          <p:cNvSpPr>
            <a:spLocks noGrp="1"/>
          </p:cNvSpPr>
          <p:nvPr>
            <p:ph type="title"/>
          </p:nvPr>
        </p:nvSpPr>
        <p:spPr/>
        <p:txBody>
          <a:bodyPr/>
          <a:lstStyle/>
          <a:p>
            <a:r>
              <a:rPr lang="en-GB" dirty="0">
                <a:cs typeface="Times New Roman" panose="02020603050405020304" pitchFamily="18" charset="0"/>
              </a:rPr>
              <a:t>Students Union</a:t>
            </a:r>
          </a:p>
        </p:txBody>
      </p:sp>
      <p:sp>
        <p:nvSpPr>
          <p:cNvPr id="4" name="Obdélník 3">
            <a:extLst>
              <a:ext uri="{FF2B5EF4-FFF2-40B4-BE49-F238E27FC236}">
                <a16:creationId xmlns:a16="http://schemas.microsoft.com/office/drawing/2014/main" id="{B19FFBEB-A392-412C-90B0-E36361576236}"/>
              </a:ext>
            </a:extLst>
          </p:cNvPr>
          <p:cNvSpPr/>
          <p:nvPr/>
        </p:nvSpPr>
        <p:spPr>
          <a:xfrm>
            <a:off x="10005004" y="496371"/>
            <a:ext cx="696024" cy="369332"/>
          </a:xfrm>
          <a:prstGeom prst="rect">
            <a:avLst/>
          </a:prstGeom>
        </p:spPr>
        <p:txBody>
          <a:bodyPr wrap="none">
            <a:spAutoFit/>
          </a:bodyPr>
          <a:lstStyle/>
          <a:p>
            <a:r>
              <a:rPr lang="en-GB" dirty="0">
                <a:latin typeface="Roboto Medium" panose="02000000000000000000" pitchFamily="2" charset="0"/>
                <a:ea typeface="Roboto Medium" panose="02000000000000000000" pitchFamily="2" charset="0"/>
                <a:cs typeface="Times New Roman" panose="02020603050405020304" pitchFamily="18" charset="0"/>
                <a:hlinkClick r:id="rId3" action="ppaction://hlinksldjump"/>
              </a:rPr>
              <a:t>Back</a:t>
            </a:r>
            <a:endParaRPr lang="en-GB" dirty="0">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5" name="Zástupný text 11">
            <a:extLst>
              <a:ext uri="{FF2B5EF4-FFF2-40B4-BE49-F238E27FC236}">
                <a16:creationId xmlns:a16="http://schemas.microsoft.com/office/drawing/2014/main" id="{1555575B-E860-4B03-94A2-510AC949EA41}"/>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dirty="0">
                <a:latin typeface="Roboto Medium" panose="02000000000000000000" pitchFamily="2" charset="0"/>
                <a:ea typeface="Roboto Medium" panose="02000000000000000000" pitchFamily="2" charset="0"/>
                <a:cs typeface="Times New Roman" panose="02020603050405020304" pitchFamily="18" charset="0"/>
              </a:rPr>
              <a:t>‘’I think this is one of the few buildings I remember really well from my open day, but that’s mainly because it has a hairdressers that I have yet to visit. It’s a really dynamic busy place and that’s not just because of the mass of rooms there which includes a night club, a British tea room, a sandwich shop, a travel agency and a pharmacy but also just all the different students, there’s usually something different everyday. An indoor market in there a second hand clothes store and no matter how grey it is or dirty the building is this kind of make ups for it all and you feel like Warwick students belong there. ‘’</a:t>
            </a:r>
          </a:p>
          <a:p>
            <a:pPr marL="0" indent="0" algn="r">
              <a:buNone/>
            </a:pPr>
            <a:r>
              <a:rPr lang="en-GB" sz="2600" i="1" dirty="0">
                <a:solidFill>
                  <a:schemeClr val="bg2">
                    <a:lumMod val="25000"/>
                  </a:schemeClr>
                </a:solidFill>
                <a:latin typeface="Roboto Medium" panose="02000000000000000000" pitchFamily="2" charset="0"/>
                <a:ea typeface="Roboto Medium" panose="02000000000000000000" pitchFamily="2" charset="0"/>
                <a:cs typeface="Times New Roman" panose="02020603050405020304" pitchFamily="18" charset="0"/>
              </a:rPr>
              <a:t>Catherine, Modern Languages (2019-2022), 2020</a:t>
            </a:r>
          </a:p>
        </p:txBody>
      </p:sp>
      <p:pic>
        <p:nvPicPr>
          <p:cNvPr id="9" name="Obrázek 8" descr="Obsah obrázku budova, exteriér, silnice, ulice&#10;&#10;Popis byl vytvořen automaticky">
            <a:extLst>
              <a:ext uri="{FF2B5EF4-FFF2-40B4-BE49-F238E27FC236}">
                <a16:creationId xmlns:a16="http://schemas.microsoft.com/office/drawing/2014/main" id="{44CE984F-5D3D-4710-99E5-59A9A7A84F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2202" y="1821934"/>
            <a:ext cx="5852160" cy="3895344"/>
          </a:xfrm>
          <a:prstGeom prst="rect">
            <a:avLst/>
          </a:prstGeom>
        </p:spPr>
      </p:pic>
      <p:sp>
        <p:nvSpPr>
          <p:cNvPr id="11" name="Zástupný obsah 10">
            <a:extLst>
              <a:ext uri="{FF2B5EF4-FFF2-40B4-BE49-F238E27FC236}">
                <a16:creationId xmlns:a16="http://schemas.microsoft.com/office/drawing/2014/main" id="{950C043D-6ABE-4050-88D8-F552BE4A8B6F}"/>
              </a:ext>
            </a:extLst>
          </p:cNvPr>
          <p:cNvSpPr>
            <a:spLocks noGrp="1"/>
          </p:cNvSpPr>
          <p:nvPr>
            <p:ph idx="1"/>
          </p:nvPr>
        </p:nvSpPr>
        <p:spPr>
          <a:xfrm flipV="1">
            <a:off x="838200" y="1690688"/>
            <a:ext cx="10515600" cy="134937"/>
          </a:xfrm>
        </p:spPr>
        <p:txBody>
          <a:bodyPr>
            <a:normAutofit fontScale="25000" lnSpcReduction="20000"/>
          </a:bodyPr>
          <a:lstStyle/>
          <a:p>
            <a:endParaRPr lang="en-GB" dirty="0">
              <a:latin typeface="Roboto Medium" panose="02000000000000000000" pitchFamily="2" charset="0"/>
              <a:ea typeface="Roboto Medium" panose="02000000000000000000" pitchFamily="2" charset="0"/>
            </a:endParaRPr>
          </a:p>
        </p:txBody>
      </p:sp>
      <p:sp>
        <p:nvSpPr>
          <p:cNvPr id="8" name="Šipka: doprava 7">
            <a:hlinkClick r:id="rId5" action="ppaction://hlinksldjump"/>
            <a:extLst>
              <a:ext uri="{FF2B5EF4-FFF2-40B4-BE49-F238E27FC236}">
                <a16:creationId xmlns:a16="http://schemas.microsoft.com/office/drawing/2014/main" id="{1854476C-7143-4BCD-9050-C51DFD937AEB}"/>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TextovéPole 9">
            <a:extLst>
              <a:ext uri="{FF2B5EF4-FFF2-40B4-BE49-F238E27FC236}">
                <a16:creationId xmlns:a16="http://schemas.microsoft.com/office/drawing/2014/main" id="{4D88F0A8-96FC-4CEF-B342-7DA272D8A4B2}"/>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Agency FB" panose="020B0503020202020204" pitchFamily="34" charset="0"/>
              </a:rPr>
              <a:t>Now</a:t>
            </a:r>
          </a:p>
        </p:txBody>
      </p:sp>
      <p:sp>
        <p:nvSpPr>
          <p:cNvPr id="13" name="Šipka: doprava 12">
            <a:hlinkClick r:id="rId6" action="ppaction://hlinksldjump"/>
            <a:extLst>
              <a:ext uri="{FF2B5EF4-FFF2-40B4-BE49-F238E27FC236}">
                <a16:creationId xmlns:a16="http://schemas.microsoft.com/office/drawing/2014/main" id="{4B47236E-642B-4889-867A-31997A3CCE34}"/>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4" name="Obdélník 13">
            <a:extLst>
              <a:ext uri="{FF2B5EF4-FFF2-40B4-BE49-F238E27FC236}">
                <a16:creationId xmlns:a16="http://schemas.microsoft.com/office/drawing/2014/main" id="{2022A106-8AB4-4E0B-87C8-A340BFD19EF2}"/>
              </a:ext>
            </a:extLst>
          </p:cNvPr>
          <p:cNvSpPr/>
          <p:nvPr/>
        </p:nvSpPr>
        <p:spPr>
          <a:xfrm>
            <a:off x="1029923" y="1248229"/>
            <a:ext cx="3283857" cy="174171"/>
          </a:xfrm>
          <a:prstGeom prst="rect">
            <a:avLst/>
          </a:prstGeom>
          <a:solidFill>
            <a:srgbClr val="7030A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390572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Zástupný obsah 4" descr="Obsah obrázku exteriér, silnice, ulice, park&#10;&#10;Popis byl vytvořen automaticky">
            <a:extLst>
              <a:ext uri="{FF2B5EF4-FFF2-40B4-BE49-F238E27FC236}">
                <a16:creationId xmlns:a16="http://schemas.microsoft.com/office/drawing/2014/main" id="{DE034150-05B0-411C-AE59-EB48759EAA10}"/>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95200" y="136354"/>
            <a:ext cx="11801599" cy="65852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689BB9F2-43EA-41BF-AA82-252EFBE13B30}"/>
              </a:ext>
            </a:extLst>
          </p:cNvPr>
          <p:cNvSpPr>
            <a:spLocks noGrp="1"/>
          </p:cNvSpPr>
          <p:nvPr>
            <p:ph type="title"/>
          </p:nvPr>
        </p:nvSpPr>
        <p:spPr/>
        <p:txBody>
          <a:bodyPr>
            <a:normAutofit fontScale="90000"/>
          </a:bodyPr>
          <a:lstStyle/>
          <a:p>
            <a:br>
              <a:rPr lang="en-GB" dirty="0">
                <a:solidFill>
                  <a:schemeClr val="tx2">
                    <a:lumMod val="50000"/>
                  </a:schemeClr>
                </a:solidFill>
              </a:rPr>
            </a:br>
            <a:r>
              <a:rPr lang="en-GB" dirty="0">
                <a:solidFill>
                  <a:schemeClr val="tx2">
                    <a:lumMod val="50000"/>
                  </a:schemeClr>
                </a:solidFill>
                <a:cs typeface="Times New Roman" panose="02020603050405020304" pitchFamily="18" charset="0"/>
              </a:rPr>
              <a:t>Humanities</a:t>
            </a:r>
            <a:br>
              <a:rPr lang="en-GB" dirty="0">
                <a:solidFill>
                  <a:schemeClr val="tx2">
                    <a:lumMod val="50000"/>
                  </a:schemeClr>
                </a:solidFill>
              </a:rPr>
            </a:br>
            <a:endParaRPr lang="en-GB" dirty="0">
              <a:solidFill>
                <a:schemeClr val="tx2">
                  <a:lumMod val="50000"/>
                </a:schemeClr>
              </a:solidFill>
              <a:cs typeface="Times New Roman" panose="02020603050405020304" pitchFamily="18" charset="0"/>
            </a:endParaRPr>
          </a:p>
        </p:txBody>
      </p:sp>
      <p:sp>
        <p:nvSpPr>
          <p:cNvPr id="12" name="Zástupný text 11">
            <a:extLst>
              <a:ext uri="{FF2B5EF4-FFF2-40B4-BE49-F238E27FC236}">
                <a16:creationId xmlns:a16="http://schemas.microsoft.com/office/drawing/2014/main" id="{AB31EC04-260E-48DF-8906-E521933BD595}"/>
              </a:ext>
            </a:extLst>
          </p:cNvPr>
          <p:cNvSpPr>
            <a:spLocks noGrp="1"/>
          </p:cNvSpPr>
          <p:nvPr>
            <p:ph sz="half" idx="1"/>
          </p:nvPr>
        </p:nvSpPr>
        <p:spPr>
          <a:xfrm>
            <a:off x="838200" y="1825625"/>
            <a:ext cx="5181600" cy="3860800"/>
          </a:xfrm>
          <a:solidFill>
            <a:srgbClr val="C5C4C9"/>
          </a:solidFill>
          <a:effectLst>
            <a:outerShdw blurRad="50800" dist="38100" dir="2700000" algn="tl" rotWithShape="0">
              <a:prstClr val="black">
                <a:alpha val="40000"/>
              </a:prstClr>
            </a:outerShdw>
          </a:effectLst>
        </p:spPr>
        <p:txBody>
          <a:bodyPr/>
          <a:lstStyle/>
          <a:p>
            <a:pPr marL="0" inden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‘’Yes, you could tell it had been around for a while. I don’t want to be too disparaging to it. The classrooms were quite compact. I mean you could fit everyone in the room if you needed to but it wasn’t state of the art technology. Here there and everywhere there was a lot of boring desks and chairs that would fold down.’’</a:t>
            </a:r>
          </a:p>
          <a:p>
            <a:pPr marL="0" indent="0" algn="r">
              <a:buNone/>
            </a:pPr>
            <a:r>
              <a:rPr lang="en-GB" sz="1600" dirty="0">
                <a:solidFill>
                  <a:schemeClr val="bg2">
                    <a:lumMod val="25000"/>
                  </a:schemeClr>
                </a:solidFill>
                <a:latin typeface="Roboto Medium" panose="02000000000000000000" pitchFamily="2" charset="0"/>
                <a:ea typeface="Roboto Medium" panose="02000000000000000000" pitchFamily="2" charset="0"/>
              </a:rPr>
              <a:t>Alumni, French and Italian (2011-2015), 2020</a:t>
            </a:r>
          </a:p>
        </p:txBody>
      </p:sp>
      <p:sp>
        <p:nvSpPr>
          <p:cNvPr id="14" name="Zástupný obsah 13">
            <a:extLst>
              <a:ext uri="{FF2B5EF4-FFF2-40B4-BE49-F238E27FC236}">
                <a16:creationId xmlns:a16="http://schemas.microsoft.com/office/drawing/2014/main" id="{F1FEB040-7E21-42D1-B3F4-0EE6339B8908}"/>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pic>
        <p:nvPicPr>
          <p:cNvPr id="15" name="Picture 2">
            <a:extLst>
              <a:ext uri="{FF2B5EF4-FFF2-40B4-BE49-F238E27FC236}">
                <a16:creationId xmlns:a16="http://schemas.microsoft.com/office/drawing/2014/main" id="{DC1E4997-B055-4BBB-A27B-D1C8FDDD7F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1825625"/>
            <a:ext cx="5093218" cy="3860800"/>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Šipka: doprava 8">
            <a:hlinkClick r:id="rId6" action="ppaction://hlinksldjump"/>
            <a:extLst>
              <a:ext uri="{FF2B5EF4-FFF2-40B4-BE49-F238E27FC236}">
                <a16:creationId xmlns:a16="http://schemas.microsoft.com/office/drawing/2014/main" id="{0717D70B-D64A-4F34-9939-1DFA499C9F67}"/>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3" name="TextovéPole 2">
            <a:extLst>
              <a:ext uri="{FF2B5EF4-FFF2-40B4-BE49-F238E27FC236}">
                <a16:creationId xmlns:a16="http://schemas.microsoft.com/office/drawing/2014/main" id="{30283849-6127-4ECD-A244-AFC0C3BE7322}"/>
              </a:ext>
            </a:extLst>
          </p:cNvPr>
          <p:cNvSpPr txBox="1"/>
          <p:nvPr/>
        </p:nvSpPr>
        <p:spPr>
          <a:xfrm>
            <a:off x="9469115" y="5670388"/>
            <a:ext cx="3170684"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rPr>
              <a:t>Lecture theatre</a:t>
            </a:r>
          </a:p>
        </p:txBody>
      </p:sp>
      <p:sp>
        <p:nvSpPr>
          <p:cNvPr id="13" name="TextovéPole 12">
            <a:extLst>
              <a:ext uri="{FF2B5EF4-FFF2-40B4-BE49-F238E27FC236}">
                <a16:creationId xmlns:a16="http://schemas.microsoft.com/office/drawing/2014/main" id="{6A4081DC-D6E9-43B4-B442-E387D749E342}"/>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4" name="Obdélník 3">
            <a:extLst>
              <a:ext uri="{FF2B5EF4-FFF2-40B4-BE49-F238E27FC236}">
                <a16:creationId xmlns:a16="http://schemas.microsoft.com/office/drawing/2014/main" id="{82C8F67B-E57D-4075-B3E4-46E070DACE62}"/>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7" name="TextovéPole 8">
            <a:extLst>
              <a:ext uri="{FF2B5EF4-FFF2-40B4-BE49-F238E27FC236}">
                <a16:creationId xmlns:a16="http://schemas.microsoft.com/office/drawing/2014/main" id="{50EBF177-4A26-FE4E-8222-6C9D48F2C7E6}"/>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7" action="ppaction://hlinksldjump"/>
              </a:rPr>
              <a:t>Back</a:t>
            </a:r>
            <a:endParaRPr lang="en-GB" dirty="0">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9533641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Zástupný obsah 6" descr="Obsah obrázku exteriér, budova, hodiny, park&#10;&#10;Popis byl vytvořen automaticky">
            <a:hlinkClick r:id="rId2" action="ppaction://hlinksldjump"/>
            <a:extLst>
              <a:ext uri="{FF2B5EF4-FFF2-40B4-BE49-F238E27FC236}">
                <a16:creationId xmlns:a16="http://schemas.microsoft.com/office/drawing/2014/main" id="{FE29640C-7B8B-4D2D-8939-B6EC4757019F}"/>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t="11299"/>
          <a:stretch/>
        </p:blipFill>
        <p:spPr>
          <a:xfrm>
            <a:off x="221147" y="140381"/>
            <a:ext cx="11753735" cy="65772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89C0844E-A62F-4B8C-85DB-D359DF42824B}"/>
              </a:ext>
            </a:extLst>
          </p:cNvPr>
          <p:cNvSpPr>
            <a:spLocks noGrp="1"/>
          </p:cNvSpPr>
          <p:nvPr>
            <p:ph type="title"/>
          </p:nvPr>
        </p:nvSpPr>
        <p:spPr/>
        <p:txBody>
          <a:bodyPr/>
          <a:lstStyle/>
          <a:p>
            <a:r>
              <a:rPr lang="en-GB" dirty="0">
                <a:cs typeface="Times New Roman" panose="02020603050405020304" pitchFamily="18" charset="0"/>
              </a:rPr>
              <a:t>Students Union</a:t>
            </a:r>
          </a:p>
        </p:txBody>
      </p:sp>
      <p:sp>
        <p:nvSpPr>
          <p:cNvPr id="4" name="Obdélník 3">
            <a:extLst>
              <a:ext uri="{FF2B5EF4-FFF2-40B4-BE49-F238E27FC236}">
                <a16:creationId xmlns:a16="http://schemas.microsoft.com/office/drawing/2014/main" id="{B19FFBEB-A392-412C-90B0-E36361576236}"/>
              </a:ext>
            </a:extLst>
          </p:cNvPr>
          <p:cNvSpPr/>
          <p:nvPr/>
        </p:nvSpPr>
        <p:spPr>
          <a:xfrm>
            <a:off x="10005004" y="496371"/>
            <a:ext cx="696024" cy="369332"/>
          </a:xfrm>
          <a:prstGeom prst="rect">
            <a:avLst/>
          </a:prstGeom>
        </p:spPr>
        <p:txBody>
          <a:bodyPr wrap="none">
            <a:spAutoFit/>
          </a:bodyPr>
          <a:lstStyle/>
          <a:p>
            <a:r>
              <a:rPr lang="en-GB" dirty="0">
                <a:latin typeface="Roboto Medium" panose="02000000000000000000" pitchFamily="2" charset="0"/>
                <a:ea typeface="Roboto Medium" panose="02000000000000000000" pitchFamily="2" charset="0"/>
                <a:cs typeface="Times New Roman" panose="02020603050405020304" pitchFamily="18" charset="0"/>
                <a:hlinkClick r:id="rId4" action="ppaction://hlinksldjump"/>
              </a:rPr>
              <a:t>Back</a:t>
            </a:r>
            <a:endParaRPr lang="en-GB" dirty="0">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5" name="Zástupný text 11">
            <a:extLst>
              <a:ext uri="{FF2B5EF4-FFF2-40B4-BE49-F238E27FC236}">
                <a16:creationId xmlns:a16="http://schemas.microsoft.com/office/drawing/2014/main" id="{1555575B-E860-4B03-94A2-510AC949EA41}"/>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br>
              <a:rPr lang="en-GB" sz="2000" dirty="0">
                <a:latin typeface="Roboto Medium" panose="02000000000000000000" pitchFamily="2" charset="0"/>
                <a:ea typeface="Roboto Medium" panose="02000000000000000000" pitchFamily="2" charset="0"/>
                <a:cs typeface="Times New Roman" panose="02020603050405020304" pitchFamily="18" charset="0"/>
              </a:rPr>
            </a:br>
            <a:endParaRPr lang="en-GB" sz="2000" dirty="0">
              <a:latin typeface="Roboto Medium" panose="02000000000000000000" pitchFamily="2" charset="0"/>
              <a:ea typeface="Roboto Medium" panose="02000000000000000000" pitchFamily="2" charset="0"/>
            </a:endParaRPr>
          </a:p>
          <a:p>
            <a:pPr marL="0" indent="0">
              <a:buNone/>
            </a:pPr>
            <a:br>
              <a:rPr lang="en-GB" sz="2000" dirty="0">
                <a:latin typeface="Roboto Medium" panose="02000000000000000000" pitchFamily="2" charset="0"/>
                <a:ea typeface="Roboto Medium" panose="02000000000000000000" pitchFamily="2" charset="0"/>
              </a:rPr>
            </a:br>
            <a:r>
              <a:rPr lang="en-GB" sz="1900" dirty="0">
                <a:latin typeface="Roboto Medium" panose="02000000000000000000" pitchFamily="2" charset="0"/>
                <a:ea typeface="Roboto Medium" panose="02000000000000000000" pitchFamily="2" charset="0"/>
              </a:rPr>
              <a:t>‘’I think when I go inside (the SU) I can always smell the purple because they never clean it properly after circling which is not nice but when I go in on Tuesday, there is the market. You can buy these organic fruits which is really nice. So that gives it a bit of a better environment inside.”</a:t>
            </a:r>
          </a:p>
          <a:p>
            <a:pPr marL="0" indent="0" algn="r">
              <a:buNone/>
            </a:pPr>
            <a:r>
              <a:rPr lang="en-GB" sz="1600" i="1" dirty="0" err="1">
                <a:solidFill>
                  <a:schemeClr val="bg2">
                    <a:lumMod val="25000"/>
                  </a:schemeClr>
                </a:solidFill>
                <a:latin typeface="Roboto Medium" panose="02000000000000000000" pitchFamily="2" charset="0"/>
                <a:ea typeface="Roboto Medium" panose="02000000000000000000" pitchFamily="2" charset="0"/>
              </a:rPr>
              <a:t>Jakab</a:t>
            </a:r>
            <a:r>
              <a:rPr lang="en-GB" sz="1600" i="1" dirty="0">
                <a:solidFill>
                  <a:schemeClr val="bg2">
                    <a:lumMod val="25000"/>
                  </a:schemeClr>
                </a:solidFill>
                <a:latin typeface="Roboto Medium" panose="02000000000000000000" pitchFamily="2" charset="0"/>
                <a:ea typeface="Roboto Medium" panose="02000000000000000000" pitchFamily="2" charset="0"/>
              </a:rPr>
              <a:t>, PAIS (2018-2021), 2020</a:t>
            </a:r>
            <a:endParaRPr lang="en-GB" sz="1600" i="1" dirty="0">
              <a:solidFill>
                <a:schemeClr val="bg2">
                  <a:lumMod val="25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9" name="Obrázek 8" descr="Obsah obrázku budova, exteriér, silnice, ulice&#10;&#10;Popis byl vytvořen automaticky">
            <a:extLst>
              <a:ext uri="{FF2B5EF4-FFF2-40B4-BE49-F238E27FC236}">
                <a16:creationId xmlns:a16="http://schemas.microsoft.com/office/drawing/2014/main" id="{8850E505-42E1-4115-8E70-22490697EA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9651" y="1825624"/>
            <a:ext cx="5791202" cy="3860801"/>
          </a:xfrm>
          <a:prstGeom prst="rect">
            <a:avLst/>
          </a:prstGeom>
        </p:spPr>
      </p:pic>
      <p:sp>
        <p:nvSpPr>
          <p:cNvPr id="11" name="Zástupný obsah 10">
            <a:extLst>
              <a:ext uri="{FF2B5EF4-FFF2-40B4-BE49-F238E27FC236}">
                <a16:creationId xmlns:a16="http://schemas.microsoft.com/office/drawing/2014/main" id="{0D1FB313-77C7-43D5-9EC6-D89F7572957B}"/>
              </a:ext>
            </a:extLst>
          </p:cNvPr>
          <p:cNvSpPr>
            <a:spLocks noGrp="1"/>
          </p:cNvSpPr>
          <p:nvPr>
            <p:ph idx="1"/>
          </p:nvPr>
        </p:nvSpPr>
        <p:spPr>
          <a:xfrm>
            <a:off x="838200" y="1825625"/>
            <a:ext cx="10515600" cy="89807"/>
          </a:xfrm>
        </p:spPr>
        <p:txBody>
          <a:bodyPr>
            <a:normAutofit fontScale="25000" lnSpcReduction="20000"/>
          </a:bodyPr>
          <a:lstStyle/>
          <a:p>
            <a:endParaRPr lang="en-GB" dirty="0">
              <a:latin typeface="Roboto Medium" panose="02000000000000000000" pitchFamily="2" charset="0"/>
              <a:ea typeface="Roboto Medium" panose="02000000000000000000" pitchFamily="2" charset="0"/>
            </a:endParaRPr>
          </a:p>
        </p:txBody>
      </p:sp>
      <p:sp>
        <p:nvSpPr>
          <p:cNvPr id="8" name="TextovéPole 7">
            <a:extLst>
              <a:ext uri="{FF2B5EF4-FFF2-40B4-BE49-F238E27FC236}">
                <a16:creationId xmlns:a16="http://schemas.microsoft.com/office/drawing/2014/main" id="{8EDEC84B-3973-4B9D-9DBA-40049B84B5C2}"/>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10" name="Šipka: doprava 9">
            <a:hlinkClick r:id="rId6" action="ppaction://hlinksldjump"/>
            <a:extLst>
              <a:ext uri="{FF2B5EF4-FFF2-40B4-BE49-F238E27FC236}">
                <a16:creationId xmlns:a16="http://schemas.microsoft.com/office/drawing/2014/main" id="{AE1628C4-E093-4518-AB86-E5CC34E0597F}"/>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Obdélník 12">
            <a:extLst>
              <a:ext uri="{FF2B5EF4-FFF2-40B4-BE49-F238E27FC236}">
                <a16:creationId xmlns:a16="http://schemas.microsoft.com/office/drawing/2014/main" id="{E213B285-B355-49CC-95AD-0D0CD4AA15E4}"/>
              </a:ext>
            </a:extLst>
          </p:cNvPr>
          <p:cNvSpPr/>
          <p:nvPr/>
        </p:nvSpPr>
        <p:spPr>
          <a:xfrm>
            <a:off x="1029923" y="1248229"/>
            <a:ext cx="3283857" cy="174171"/>
          </a:xfrm>
          <a:prstGeom prst="rect">
            <a:avLst/>
          </a:prstGeom>
          <a:solidFill>
            <a:srgbClr val="7030A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430398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Buses | Transport | University of Warwick">
            <a:extLst>
              <a:ext uri="{FF2B5EF4-FFF2-40B4-BE49-F238E27FC236}">
                <a16:creationId xmlns:a16="http://schemas.microsoft.com/office/drawing/2014/main" id="{9CE9042C-CB0C-4DDF-9F13-C5685D2EB4D6}"/>
              </a:ext>
            </a:extLst>
          </p:cNvPr>
          <p:cNvPicPr>
            <a:picLocks noChangeAspect="1" noChangeArrowheads="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89282" y="114300"/>
            <a:ext cx="11785600" cy="6629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527681C-71F8-4279-900A-922435674BFD}"/>
              </a:ext>
            </a:extLst>
          </p:cNvPr>
          <p:cNvSpPr>
            <a:spLocks noGrp="1"/>
          </p:cNvSpPr>
          <p:nvPr>
            <p:ph type="title"/>
          </p:nvPr>
        </p:nvSpPr>
        <p:spPr>
          <a:xfrm>
            <a:off x="838200" y="365125"/>
            <a:ext cx="10515600" cy="1325563"/>
          </a:xfrm>
        </p:spPr>
        <p:txBody>
          <a:bodyPr/>
          <a:lstStyle/>
          <a:p>
            <a:r>
              <a:rPr lang="en-GB" dirty="0"/>
              <a:t>Bus Interchange</a:t>
            </a:r>
          </a:p>
        </p:txBody>
      </p:sp>
      <p:pic>
        <p:nvPicPr>
          <p:cNvPr id="7" name="Zástupný obsah 6" descr="Obsah obrázku exteriér, autobus, silnice, ulice&#10;&#10;Popis byl vytvořen automaticky">
            <a:extLst>
              <a:ext uri="{FF2B5EF4-FFF2-40B4-BE49-F238E27FC236}">
                <a16:creationId xmlns:a16="http://schemas.microsoft.com/office/drawing/2014/main" id="{F73EFE75-B572-47D6-823F-181FD218A43B}"/>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133673" y="1825625"/>
            <a:ext cx="5841209" cy="3894139"/>
          </a:xfrm>
        </p:spPr>
      </p:pic>
      <p:sp>
        <p:nvSpPr>
          <p:cNvPr id="4" name="Zástupný text 11">
            <a:extLst>
              <a:ext uri="{FF2B5EF4-FFF2-40B4-BE49-F238E27FC236}">
                <a16:creationId xmlns:a16="http://schemas.microsoft.com/office/drawing/2014/main" id="{9FE6BCD0-C698-43FB-B2BC-0CD41595A068}"/>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2000" dirty="0">
              <a:latin typeface="Roboto Medium" panose="02000000000000000000" pitchFamily="2" charset="0"/>
              <a:ea typeface="Roboto Medium" panose="02000000000000000000" pitchFamily="2" charset="0"/>
            </a:endParaRPr>
          </a:p>
          <a:p>
            <a:pPr marL="0" indent="0">
              <a:buNone/>
            </a:pPr>
            <a:br>
              <a:rPr lang="en-GB" sz="1800" dirty="0">
                <a:latin typeface="Roboto Medium" panose="02000000000000000000" pitchFamily="2" charset="0"/>
                <a:ea typeface="Roboto Medium" panose="02000000000000000000" pitchFamily="2" charset="0"/>
                <a:cs typeface="Times New Roman" panose="02020603050405020304" pitchFamily="18" charset="0"/>
              </a:rPr>
            </a:br>
            <a:r>
              <a:rPr lang="en-GB" sz="1800" dirty="0">
                <a:latin typeface="Roboto Medium" panose="02000000000000000000" pitchFamily="2" charset="0"/>
                <a:ea typeface="Roboto Medium" panose="02000000000000000000" pitchFamily="2" charset="0"/>
                <a:cs typeface="Times New Roman" panose="02020603050405020304" pitchFamily="18" charset="0"/>
              </a:rPr>
              <a:t>“Oh, the bus interchange, that wasn’t there. The buses used to just queue up outside </a:t>
            </a:r>
            <a:r>
              <a:rPr lang="en-GB" sz="1800" dirty="0" err="1">
                <a:latin typeface="Roboto Medium" panose="02000000000000000000" pitchFamily="2" charset="0"/>
                <a:ea typeface="Roboto Medium" panose="02000000000000000000" pitchFamily="2" charset="0"/>
                <a:cs typeface="Times New Roman" panose="02020603050405020304" pitchFamily="18" charset="0"/>
              </a:rPr>
              <a:t>Rootes</a:t>
            </a:r>
            <a:r>
              <a:rPr lang="en-GB" sz="1800" dirty="0">
                <a:latin typeface="Roboto Medium" panose="02000000000000000000" pitchFamily="2" charset="0"/>
                <a:ea typeface="Roboto Medium" panose="02000000000000000000" pitchFamily="2" charset="0"/>
                <a:cs typeface="Times New Roman" panose="02020603050405020304" pitchFamily="18" charset="0"/>
              </a:rPr>
              <a:t> in like a huddle, and you just kind of ran for them. It was absolutely chaos. Now there is an actual interchange stop that makes a lot more sense. Warwick is a perpetual building site”</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Pierre, French and History (2011-2015),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8" name="TextovéPole 7">
            <a:extLst>
              <a:ext uri="{FF2B5EF4-FFF2-40B4-BE49-F238E27FC236}">
                <a16:creationId xmlns:a16="http://schemas.microsoft.com/office/drawing/2014/main" id="{2AFFB97E-CF27-4AB9-9C3D-4FF6C166A2E8}"/>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Šipka: doprava 8">
            <a:hlinkClick r:id="rId6" action="ppaction://hlinksldjump"/>
            <a:extLst>
              <a:ext uri="{FF2B5EF4-FFF2-40B4-BE49-F238E27FC236}">
                <a16:creationId xmlns:a16="http://schemas.microsoft.com/office/drawing/2014/main" id="{10897D3C-DD82-4C64-ABFF-862F171D31BB}"/>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TextovéPole 9">
            <a:extLst>
              <a:ext uri="{FF2B5EF4-FFF2-40B4-BE49-F238E27FC236}">
                <a16:creationId xmlns:a16="http://schemas.microsoft.com/office/drawing/2014/main" id="{AB32D164-014F-4D47-B766-E503ED32246C}"/>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2" name="Obdélník 11">
            <a:extLst>
              <a:ext uri="{FF2B5EF4-FFF2-40B4-BE49-F238E27FC236}">
                <a16:creationId xmlns:a16="http://schemas.microsoft.com/office/drawing/2014/main" id="{F8D01EDE-E7DB-41A2-A216-D55C8C6A3FAB}"/>
              </a:ext>
            </a:extLst>
          </p:cNvPr>
          <p:cNvSpPr/>
          <p:nvPr/>
        </p:nvSpPr>
        <p:spPr>
          <a:xfrm>
            <a:off x="1029923" y="1248229"/>
            <a:ext cx="3283857" cy="174171"/>
          </a:xfrm>
          <a:prstGeom prst="rect">
            <a:avLst/>
          </a:prstGeom>
          <a:solidFill>
            <a:srgbClr val="D1E5A5">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3534726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Buses | Transport | University of Warwick">
            <a:extLst>
              <a:ext uri="{FF2B5EF4-FFF2-40B4-BE49-F238E27FC236}">
                <a16:creationId xmlns:a16="http://schemas.microsoft.com/office/drawing/2014/main" id="{EDB44EAF-FCB2-4AAF-BC65-0D7F4F584851}"/>
              </a:ext>
            </a:extLst>
          </p:cNvPr>
          <p:cNvPicPr>
            <a:picLocks noChangeAspect="1" noChangeArrowheads="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89282" y="114300"/>
            <a:ext cx="11785600" cy="6629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527681C-71F8-4279-900A-922435674BFD}"/>
              </a:ext>
            </a:extLst>
          </p:cNvPr>
          <p:cNvSpPr>
            <a:spLocks noGrp="1"/>
          </p:cNvSpPr>
          <p:nvPr>
            <p:ph type="title"/>
          </p:nvPr>
        </p:nvSpPr>
        <p:spPr>
          <a:xfrm>
            <a:off x="838200" y="365125"/>
            <a:ext cx="10515600" cy="1325563"/>
          </a:xfrm>
        </p:spPr>
        <p:txBody>
          <a:bodyPr/>
          <a:lstStyle/>
          <a:p>
            <a:r>
              <a:rPr lang="en-GB" dirty="0"/>
              <a:t>Bus Interchange</a:t>
            </a:r>
          </a:p>
        </p:txBody>
      </p:sp>
      <p:sp>
        <p:nvSpPr>
          <p:cNvPr id="4" name="Zástupný text 11">
            <a:extLst>
              <a:ext uri="{FF2B5EF4-FFF2-40B4-BE49-F238E27FC236}">
                <a16:creationId xmlns:a16="http://schemas.microsoft.com/office/drawing/2014/main" id="{9FE6BCD0-C698-43FB-B2BC-0CD41595A068}"/>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18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1800" dirty="0">
              <a:latin typeface="Roboto Medium" panose="02000000000000000000" pitchFamily="2" charset="0"/>
              <a:ea typeface="Roboto Medium" panose="02000000000000000000" pitchFamily="2" charset="0"/>
            </a:endParaRPr>
          </a:p>
          <a:p>
            <a:pPr marL="0" indent="0">
              <a:buNone/>
            </a:pPr>
            <a:r>
              <a:rPr lang="en-GB" sz="1800" dirty="0">
                <a:latin typeface="Roboto Medium" panose="02000000000000000000" pitchFamily="2" charset="0"/>
                <a:ea typeface="Roboto Medium" panose="02000000000000000000" pitchFamily="2" charset="0"/>
              </a:rPr>
              <a:t>‘’We didn’t have a bus interchange, so the getting busses was a nightmare. It used to be outside of </a:t>
            </a:r>
            <a:r>
              <a:rPr lang="en-GB" sz="1800" dirty="0" err="1">
                <a:latin typeface="Roboto Medium" panose="02000000000000000000" pitchFamily="2" charset="0"/>
                <a:ea typeface="Roboto Medium" panose="02000000000000000000" pitchFamily="2" charset="0"/>
              </a:rPr>
              <a:t>Rootes</a:t>
            </a:r>
            <a:r>
              <a:rPr lang="en-GB" sz="1800" dirty="0">
                <a:latin typeface="Roboto Medium" panose="02000000000000000000" pitchFamily="2" charset="0"/>
                <a:ea typeface="Roboto Medium" panose="02000000000000000000" pitchFamily="2" charset="0"/>
              </a:rPr>
              <a:t> Grocery Store which used to be “</a:t>
            </a:r>
            <a:r>
              <a:rPr lang="en-GB" sz="1800" dirty="0" err="1">
                <a:latin typeface="Roboto Medium" panose="02000000000000000000" pitchFamily="2" charset="0"/>
                <a:ea typeface="Roboto Medium" panose="02000000000000000000" pitchFamily="2" charset="0"/>
              </a:rPr>
              <a:t>Costcutter</a:t>
            </a:r>
            <a:r>
              <a:rPr lang="en-GB" sz="1800" dirty="0">
                <a:latin typeface="Roboto Medium" panose="02000000000000000000" pitchFamily="2" charset="0"/>
                <a:ea typeface="Roboto Medium" panose="02000000000000000000" pitchFamily="2" charset="0"/>
              </a:rPr>
              <a:t>” but no one remembers that. The busses used to leap around down by Library Road. There’s a bus stop by the old sports centre, it (the bus) used to pick up people there, as well.’’</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cs typeface="Times New Roman" panose="02020603050405020304" pitchFamily="18" charset="0"/>
              </a:rPr>
              <a:t>Ellie, History (2017-2018), 2020</a:t>
            </a:r>
          </a:p>
        </p:txBody>
      </p:sp>
      <p:sp>
        <p:nvSpPr>
          <p:cNvPr id="8" name="TextovéPole 7">
            <a:extLst>
              <a:ext uri="{FF2B5EF4-FFF2-40B4-BE49-F238E27FC236}">
                <a16:creationId xmlns:a16="http://schemas.microsoft.com/office/drawing/2014/main" id="{2AFFB97E-CF27-4AB9-9C3D-4FF6C166A2E8}"/>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pic>
        <p:nvPicPr>
          <p:cNvPr id="1026" name="Picture 2" descr="Buses | Transport | University of Warwick">
            <a:extLst>
              <a:ext uri="{FF2B5EF4-FFF2-40B4-BE49-F238E27FC236}">
                <a16:creationId xmlns:a16="http://schemas.microsoft.com/office/drawing/2014/main" id="{BD83F82C-2FE3-4C8A-8D22-238663295D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2" y="1825625"/>
            <a:ext cx="5791200" cy="38608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ovéPole 12">
            <a:extLst>
              <a:ext uri="{FF2B5EF4-FFF2-40B4-BE49-F238E27FC236}">
                <a16:creationId xmlns:a16="http://schemas.microsoft.com/office/drawing/2014/main" id="{3F98CE76-3178-4FDA-97A7-8BBEA819F3A3}"/>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9" name="Šipka: doprava 8">
            <a:hlinkClick r:id="rId6" action="ppaction://hlinksldjump"/>
            <a:extLst>
              <a:ext uri="{FF2B5EF4-FFF2-40B4-BE49-F238E27FC236}">
                <a16:creationId xmlns:a16="http://schemas.microsoft.com/office/drawing/2014/main" id="{8629792C-4739-4EDD-A6D2-90196EF1AC48}"/>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Šipka: doprava 9">
            <a:hlinkClick r:id="rId7" action="ppaction://hlinksldjump"/>
            <a:extLst>
              <a:ext uri="{FF2B5EF4-FFF2-40B4-BE49-F238E27FC236}">
                <a16:creationId xmlns:a16="http://schemas.microsoft.com/office/drawing/2014/main" id="{C539AEC7-E327-43BF-B717-5DEA822FA755}"/>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Obdélník 10">
            <a:extLst>
              <a:ext uri="{FF2B5EF4-FFF2-40B4-BE49-F238E27FC236}">
                <a16:creationId xmlns:a16="http://schemas.microsoft.com/office/drawing/2014/main" id="{430CD32B-7B78-4EB4-BE9E-15770A97962D}"/>
              </a:ext>
            </a:extLst>
          </p:cNvPr>
          <p:cNvSpPr/>
          <p:nvPr/>
        </p:nvSpPr>
        <p:spPr>
          <a:xfrm>
            <a:off x="1029923" y="1248229"/>
            <a:ext cx="3283857" cy="174171"/>
          </a:xfrm>
          <a:prstGeom prst="rect">
            <a:avLst/>
          </a:prstGeom>
          <a:solidFill>
            <a:srgbClr val="D1E5A5">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307742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Buses | Transport | University of Warwick">
            <a:extLst>
              <a:ext uri="{FF2B5EF4-FFF2-40B4-BE49-F238E27FC236}">
                <a16:creationId xmlns:a16="http://schemas.microsoft.com/office/drawing/2014/main" id="{165932F9-FE37-4415-80ED-20EE40E2C36D}"/>
              </a:ext>
            </a:extLst>
          </p:cNvPr>
          <p:cNvPicPr>
            <a:picLocks noChangeAspect="1" noChangeArrowheads="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89282" y="114300"/>
            <a:ext cx="11785600" cy="6629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527681C-71F8-4279-900A-922435674BFD}"/>
              </a:ext>
            </a:extLst>
          </p:cNvPr>
          <p:cNvSpPr>
            <a:spLocks noGrp="1"/>
          </p:cNvSpPr>
          <p:nvPr>
            <p:ph type="title"/>
          </p:nvPr>
        </p:nvSpPr>
        <p:spPr>
          <a:xfrm>
            <a:off x="838200" y="365125"/>
            <a:ext cx="10515600" cy="1325563"/>
          </a:xfrm>
        </p:spPr>
        <p:txBody>
          <a:bodyPr/>
          <a:lstStyle/>
          <a:p>
            <a:r>
              <a:rPr lang="en-GB" dirty="0"/>
              <a:t>Bus Interchange</a:t>
            </a:r>
          </a:p>
        </p:txBody>
      </p:sp>
      <p:sp>
        <p:nvSpPr>
          <p:cNvPr id="3" name="Zástupný obsah 2">
            <a:extLst>
              <a:ext uri="{FF2B5EF4-FFF2-40B4-BE49-F238E27FC236}">
                <a16:creationId xmlns:a16="http://schemas.microsoft.com/office/drawing/2014/main" id="{E1670FB6-43EC-4181-B465-5695194DFEA3}"/>
              </a:ext>
            </a:extLst>
          </p:cNvPr>
          <p:cNvSpPr>
            <a:spLocks noGrp="1"/>
          </p:cNvSpPr>
          <p:nvPr>
            <p:ph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Zástupný text 11">
            <a:extLst>
              <a:ext uri="{FF2B5EF4-FFF2-40B4-BE49-F238E27FC236}">
                <a16:creationId xmlns:a16="http://schemas.microsoft.com/office/drawing/2014/main" id="{9FE6BCD0-C698-43FB-B2BC-0CD41595A068}"/>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br>
              <a:rPr lang="en-GB" sz="2000" dirty="0">
                <a:latin typeface="Roboto Medium" panose="02000000000000000000" pitchFamily="2" charset="0"/>
                <a:ea typeface="Roboto Medium" panose="02000000000000000000" pitchFamily="2" charset="0"/>
              </a:rPr>
            </a:br>
            <a:r>
              <a:rPr lang="en-GB" sz="2000" dirty="0">
                <a:latin typeface="Roboto Medium" panose="02000000000000000000" pitchFamily="2" charset="0"/>
                <a:ea typeface="Roboto Medium" panose="02000000000000000000" pitchFamily="2" charset="0"/>
                <a:cs typeface="Times New Roman" panose="02020603050405020304" pitchFamily="18" charset="0"/>
              </a:rPr>
              <a:t>‘’The bus interchange is almost like a portal to another world. You don't realise how much of bubble Warwick campus is until you hop on a bus and see what the outside world is actually like.’’</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Lea, Modern Languages with Linguistics (2019-2023),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7" name="TextovéPole 6">
            <a:extLst>
              <a:ext uri="{FF2B5EF4-FFF2-40B4-BE49-F238E27FC236}">
                <a16:creationId xmlns:a16="http://schemas.microsoft.com/office/drawing/2014/main" id="{36D962CB-E841-4CA0-ABD3-A757898A18EF}"/>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pic>
        <p:nvPicPr>
          <p:cNvPr id="8" name="Picture 2" descr="Buses | Transport | University of Warwick">
            <a:extLst>
              <a:ext uri="{FF2B5EF4-FFF2-40B4-BE49-F238E27FC236}">
                <a16:creationId xmlns:a16="http://schemas.microsoft.com/office/drawing/2014/main" id="{BCEBAD06-5045-4A90-8195-44BED36500F0}"/>
              </a:ext>
            </a:extLst>
          </p:cNvPr>
          <p:cNvPicPr>
            <a:picLocks noChangeAspect="1" noChangeArrowheads="1"/>
          </p:cNvPicPr>
          <p:nvPr/>
        </p:nvPicPr>
        <p:blipFill>
          <a:blip r:embed="rId5">
            <a:alphaModFix/>
            <a:extLst>
              <a:ext uri="{28A0092B-C50C-407E-A947-70E740481C1C}">
                <a14:useLocalDpi xmlns:a14="http://schemas.microsoft.com/office/drawing/2010/main" val="0"/>
              </a:ext>
            </a:extLst>
          </a:blip>
          <a:srcRect/>
          <a:stretch>
            <a:fillRect/>
          </a:stretch>
        </p:blipFill>
        <p:spPr bwMode="auto">
          <a:xfrm>
            <a:off x="6172202" y="1825625"/>
            <a:ext cx="5802680" cy="3860800"/>
          </a:xfrm>
          <a:prstGeom prst="rect">
            <a:avLst/>
          </a:prstGeom>
          <a:noFill/>
          <a:extLst>
            <a:ext uri="{909E8E84-426E-40DD-AFC4-6F175D3DCCD1}">
              <a14:hiddenFill xmlns:a14="http://schemas.microsoft.com/office/drawing/2010/main">
                <a:solidFill>
                  <a:srgbClr val="FFFFFF"/>
                </a:solidFill>
              </a14:hiddenFill>
            </a:ext>
          </a:extLst>
        </p:spPr>
      </p:pic>
      <p:sp>
        <p:nvSpPr>
          <p:cNvPr id="10" name="Šipka: doprava 9">
            <a:hlinkClick r:id="rId6" action="ppaction://hlinksldjump"/>
            <a:extLst>
              <a:ext uri="{FF2B5EF4-FFF2-40B4-BE49-F238E27FC236}">
                <a16:creationId xmlns:a16="http://schemas.microsoft.com/office/drawing/2014/main" id="{33DB9914-E2AD-49E7-9E09-394E2D1D734E}"/>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22E24F42-382C-406F-88E9-8BC13AA3EDB6}"/>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12" name="Šipka: doprava 11">
            <a:hlinkClick r:id="rId7" action="ppaction://hlinksldjump"/>
            <a:extLst>
              <a:ext uri="{FF2B5EF4-FFF2-40B4-BE49-F238E27FC236}">
                <a16:creationId xmlns:a16="http://schemas.microsoft.com/office/drawing/2014/main" id="{BD1833D6-B9BF-4D25-9E25-A6613FFD124C}"/>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Obdélník 12">
            <a:extLst>
              <a:ext uri="{FF2B5EF4-FFF2-40B4-BE49-F238E27FC236}">
                <a16:creationId xmlns:a16="http://schemas.microsoft.com/office/drawing/2014/main" id="{E1C09809-223F-4406-BEA2-C67F091ABC9C}"/>
              </a:ext>
            </a:extLst>
          </p:cNvPr>
          <p:cNvSpPr/>
          <p:nvPr/>
        </p:nvSpPr>
        <p:spPr>
          <a:xfrm>
            <a:off x="1029923" y="1248229"/>
            <a:ext cx="3283857" cy="174171"/>
          </a:xfrm>
          <a:prstGeom prst="rect">
            <a:avLst/>
          </a:prstGeom>
          <a:solidFill>
            <a:srgbClr val="D1E5A5">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637039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Buses | Transport | University of Warwick">
            <a:hlinkClick r:id="rId2" action="ppaction://hlinksldjump"/>
            <a:extLst>
              <a:ext uri="{FF2B5EF4-FFF2-40B4-BE49-F238E27FC236}">
                <a16:creationId xmlns:a16="http://schemas.microsoft.com/office/drawing/2014/main" id="{D609F65F-2F2B-4526-AF65-0D0241D84E9A}"/>
              </a:ext>
            </a:extLst>
          </p:cNvPr>
          <p:cNvPicPr>
            <a:picLocks noChangeAspect="1" noChangeArrowheads="1"/>
          </p:cNvPicPr>
          <p:nvPr/>
        </p:nvPicPr>
        <p:blipFill>
          <a:blip r:embed="rId3">
            <a:alphaModFix amt="20000"/>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89282" y="114300"/>
            <a:ext cx="11785600" cy="6629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527681C-71F8-4279-900A-922435674BFD}"/>
              </a:ext>
            </a:extLst>
          </p:cNvPr>
          <p:cNvSpPr>
            <a:spLocks noGrp="1"/>
          </p:cNvSpPr>
          <p:nvPr>
            <p:ph type="title"/>
          </p:nvPr>
        </p:nvSpPr>
        <p:spPr>
          <a:xfrm>
            <a:off x="838200" y="365125"/>
            <a:ext cx="10515600" cy="1325563"/>
          </a:xfrm>
        </p:spPr>
        <p:txBody>
          <a:bodyPr/>
          <a:lstStyle/>
          <a:p>
            <a:r>
              <a:rPr lang="en-GB" dirty="0"/>
              <a:t>Bus Interchange</a:t>
            </a:r>
          </a:p>
        </p:txBody>
      </p:sp>
      <p:sp>
        <p:nvSpPr>
          <p:cNvPr id="3" name="Zástupný obsah 2">
            <a:extLst>
              <a:ext uri="{FF2B5EF4-FFF2-40B4-BE49-F238E27FC236}">
                <a16:creationId xmlns:a16="http://schemas.microsoft.com/office/drawing/2014/main" id="{E1670FB6-43EC-4181-B465-5695194DFEA3}"/>
              </a:ext>
            </a:extLst>
          </p:cNvPr>
          <p:cNvSpPr>
            <a:spLocks noGrp="1"/>
          </p:cNvSpPr>
          <p:nvPr>
            <p:ph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Zástupný text 11">
            <a:extLst>
              <a:ext uri="{FF2B5EF4-FFF2-40B4-BE49-F238E27FC236}">
                <a16:creationId xmlns:a16="http://schemas.microsoft.com/office/drawing/2014/main" id="{9FE6BCD0-C698-43FB-B2BC-0CD41595A068}"/>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sz="2000" dirty="0">
                <a:latin typeface="Roboto Medium" panose="02000000000000000000" pitchFamily="2" charset="0"/>
                <a:ea typeface="Roboto Medium" panose="02000000000000000000" pitchFamily="2" charset="0"/>
              </a:rPr>
            </a:br>
            <a:br>
              <a:rPr lang="en-GB" sz="2000" dirty="0">
                <a:latin typeface="Roboto Medium" panose="02000000000000000000" pitchFamily="2" charset="0"/>
                <a:ea typeface="Roboto Medium" panose="02000000000000000000" pitchFamily="2" charset="0"/>
              </a:rPr>
            </a:br>
            <a:r>
              <a:rPr lang="en-GB" sz="2000" dirty="0">
                <a:latin typeface="Roboto Medium" panose="02000000000000000000" pitchFamily="2" charset="0"/>
                <a:ea typeface="Roboto Medium" panose="02000000000000000000" pitchFamily="2" charset="0"/>
              </a:rPr>
              <a:t>“Warwick was quite an attractive location.” </a:t>
            </a:r>
          </a:p>
          <a:p>
            <a:pPr marL="0" indent="0">
              <a:buNone/>
            </a:pPr>
            <a:r>
              <a:rPr lang="en-GB" sz="2000" dirty="0">
                <a:latin typeface="Roboto Medium" panose="02000000000000000000" pitchFamily="2" charset="0"/>
                <a:ea typeface="Roboto Medium" panose="02000000000000000000" pitchFamily="2" charset="0"/>
              </a:rPr>
              <a:t>“Transport around the university was very poor in those days.” </a:t>
            </a:r>
          </a:p>
          <a:p>
            <a:pPr marL="0" indent="0">
              <a:buNone/>
            </a:pPr>
            <a:r>
              <a:rPr lang="en-GB" sz="2000" dirty="0">
                <a:latin typeface="Roboto Medium" panose="02000000000000000000" pitchFamily="2" charset="0"/>
                <a:ea typeface="Roboto Medium" panose="02000000000000000000" pitchFamily="2" charset="0"/>
              </a:rPr>
              <a:t>“It’s always been separate from its surrounding communities.”</a:t>
            </a:r>
          </a:p>
          <a:p>
            <a:pPr marL="0" indent="0" algn="r">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Wyn, Emeritus Professor (PAIS), 2020</a:t>
            </a:r>
          </a:p>
        </p:txBody>
      </p:sp>
      <p:sp>
        <p:nvSpPr>
          <p:cNvPr id="7" name="TextovéPole 6">
            <a:extLst>
              <a:ext uri="{FF2B5EF4-FFF2-40B4-BE49-F238E27FC236}">
                <a16:creationId xmlns:a16="http://schemas.microsoft.com/office/drawing/2014/main" id="{36D962CB-E841-4CA0-ABD3-A757898A18EF}"/>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pic>
        <p:nvPicPr>
          <p:cNvPr id="4098" name="Picture 2">
            <a:extLst>
              <a:ext uri="{FF2B5EF4-FFF2-40B4-BE49-F238E27FC236}">
                <a16:creationId xmlns:a16="http://schemas.microsoft.com/office/drawing/2014/main" id="{75631D26-7453-4B83-9FAA-E200B35EF9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5999" y="1825625"/>
            <a:ext cx="5181601" cy="3884546"/>
          </a:xfrm>
          <a:prstGeom prst="rect">
            <a:avLst/>
          </a:prstGeom>
          <a:noFill/>
          <a:extLst>
            <a:ext uri="{909E8E84-426E-40DD-AFC4-6F175D3DCCD1}">
              <a14:hiddenFill xmlns:a14="http://schemas.microsoft.com/office/drawing/2010/main">
                <a:solidFill>
                  <a:srgbClr val="FFFFFF"/>
                </a:solidFill>
              </a14:hiddenFill>
            </a:ext>
          </a:extLst>
        </p:spPr>
      </p:pic>
      <p:sp>
        <p:nvSpPr>
          <p:cNvPr id="10" name="Šipka: doprava 9">
            <a:hlinkClick r:id="rId7" action="ppaction://hlinksldjump"/>
            <a:extLst>
              <a:ext uri="{FF2B5EF4-FFF2-40B4-BE49-F238E27FC236}">
                <a16:creationId xmlns:a16="http://schemas.microsoft.com/office/drawing/2014/main" id="{6B56E821-3C18-4572-8805-9A3D932F90C4}"/>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84CE1B3C-8707-4A55-86E2-064665D1DB19}"/>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2" name="Obdélník 11">
            <a:extLst>
              <a:ext uri="{FF2B5EF4-FFF2-40B4-BE49-F238E27FC236}">
                <a16:creationId xmlns:a16="http://schemas.microsoft.com/office/drawing/2014/main" id="{52E6B1A5-E555-4B88-8D39-794ACEEF6B6A}"/>
              </a:ext>
            </a:extLst>
          </p:cNvPr>
          <p:cNvSpPr/>
          <p:nvPr/>
        </p:nvSpPr>
        <p:spPr>
          <a:xfrm>
            <a:off x="1029923" y="1248229"/>
            <a:ext cx="3283857" cy="174171"/>
          </a:xfrm>
          <a:prstGeom prst="rect">
            <a:avLst/>
          </a:prstGeom>
          <a:solidFill>
            <a:srgbClr val="D1E5A5">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267664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Oculus (2016) | Campus Timeline | University of Warwick">
            <a:extLst>
              <a:ext uri="{FF2B5EF4-FFF2-40B4-BE49-F238E27FC236}">
                <a16:creationId xmlns:a16="http://schemas.microsoft.com/office/drawing/2014/main" id="{B8A85DFF-14A4-4352-964F-5B9514323687}"/>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4088" r="9000"/>
          <a:stretch/>
        </p:blipFill>
        <p:spPr bwMode="auto">
          <a:xfrm>
            <a:off x="283028" y="151390"/>
            <a:ext cx="11625943" cy="65552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BB3D2D68-E5F3-4FA0-965F-ECB97502D4C2}"/>
              </a:ext>
            </a:extLst>
          </p:cNvPr>
          <p:cNvSpPr>
            <a:spLocks noGrp="1"/>
          </p:cNvSpPr>
          <p:nvPr>
            <p:ph type="title"/>
          </p:nvPr>
        </p:nvSpPr>
        <p:spPr>
          <a:xfrm>
            <a:off x="838200" y="365125"/>
            <a:ext cx="10515600" cy="1057275"/>
          </a:xfrm>
        </p:spPr>
        <p:txBody>
          <a:bodyPr anchor="b">
            <a:normAutofit/>
          </a:bodyPr>
          <a:lstStyle/>
          <a:p>
            <a:r>
              <a:rPr lang="en-GB" sz="4000" dirty="0"/>
              <a:t>Oculus</a:t>
            </a:r>
          </a:p>
        </p:txBody>
      </p:sp>
      <p:sp>
        <p:nvSpPr>
          <p:cNvPr id="3" name="Zástupný obsah 2">
            <a:extLst>
              <a:ext uri="{FF2B5EF4-FFF2-40B4-BE49-F238E27FC236}">
                <a16:creationId xmlns:a16="http://schemas.microsoft.com/office/drawing/2014/main" id="{C2E2934A-1EF7-4F66-927D-EAF9D895B6BE}"/>
              </a:ext>
            </a:extLst>
          </p:cNvPr>
          <p:cNvSpPr>
            <a:spLocks noGrp="1"/>
          </p:cNvSpPr>
          <p:nvPr>
            <p:ph sz="half" idx="1"/>
          </p:nvPr>
        </p:nvSpPr>
        <p:spPr/>
        <p:txBody>
          <a:bodyPr>
            <a:normAutofit/>
          </a:bodyPr>
          <a:lstStyle/>
          <a:p>
            <a:pPr marL="0" indent="0">
              <a:buNone/>
            </a:pPr>
            <a:r>
              <a:rPr lang="en-GB" sz="1800" dirty="0">
                <a:latin typeface="Roboto Medium" panose="02000000000000000000" pitchFamily="2" charset="0"/>
                <a:ea typeface="Roboto Medium" panose="02000000000000000000" pitchFamily="2" charset="0"/>
              </a:rPr>
              <a:t>‘’Best waffles ever.’’</a:t>
            </a:r>
          </a:p>
          <a:p>
            <a:pPr marL="0" indent="0">
              <a:buNone/>
            </a:pPr>
            <a:r>
              <a:rPr lang="en-GB" sz="1800" i="1" dirty="0">
                <a:latin typeface="Roboto Medium" panose="02000000000000000000" pitchFamily="2" charset="0"/>
                <a:ea typeface="Roboto Medium" panose="02000000000000000000" pitchFamily="2" charset="0"/>
              </a:rPr>
              <a:t>Ross, Computer Science (2019-2022), 2020</a:t>
            </a:r>
          </a:p>
          <a:p>
            <a:pPr marL="0" indent="0">
              <a:buNone/>
            </a:pPr>
            <a:endParaRPr lang="en-GB" sz="1800" dirty="0">
              <a:latin typeface="Roboto Medium" panose="02000000000000000000" pitchFamily="2" charset="0"/>
              <a:ea typeface="Roboto Medium" panose="02000000000000000000" pitchFamily="2" charset="0"/>
            </a:endParaRPr>
          </a:p>
          <a:p>
            <a:pPr marL="0" indent="0">
              <a:buNone/>
            </a:pPr>
            <a:r>
              <a:rPr lang="en-GB" sz="1800" dirty="0">
                <a:latin typeface="Roboto Medium" panose="02000000000000000000" pitchFamily="2" charset="0"/>
                <a:ea typeface="Roboto Medium" panose="02000000000000000000" pitchFamily="2" charset="0"/>
              </a:rPr>
              <a:t>“Oculus didn’t exist when I was an undergrad, they started building that my final year. That used to just be a big field, it was quite nice in the summer people would play frisbee or cricket, used to do film screenings on there in the summer”</a:t>
            </a:r>
          </a:p>
          <a:p>
            <a:pPr marL="0" indent="0">
              <a:buNone/>
            </a:pPr>
            <a:r>
              <a:rPr lang="en-GB" sz="1800" i="1" dirty="0">
                <a:latin typeface="Roboto Medium" panose="02000000000000000000" pitchFamily="2" charset="0"/>
                <a:ea typeface="Roboto Medium" panose="02000000000000000000" pitchFamily="2" charset="0"/>
              </a:rPr>
              <a:t>Pierre, French and History (2011-2015), 2020</a:t>
            </a:r>
          </a:p>
          <a:p>
            <a:pPr marL="0" indent="0">
              <a:buNone/>
            </a:pPr>
            <a:endParaRPr lang="en-GB" sz="1800" dirty="0">
              <a:latin typeface="Roboto Medium" panose="02000000000000000000" pitchFamily="2" charset="0"/>
              <a:ea typeface="Roboto Medium" panose="02000000000000000000" pitchFamily="2" charset="0"/>
            </a:endParaRPr>
          </a:p>
        </p:txBody>
      </p:sp>
      <p:sp>
        <p:nvSpPr>
          <p:cNvPr id="4" name="Zástupný obsah 3">
            <a:extLst>
              <a:ext uri="{FF2B5EF4-FFF2-40B4-BE49-F238E27FC236}">
                <a16:creationId xmlns:a16="http://schemas.microsoft.com/office/drawing/2014/main" id="{C8CA86A6-FBB4-40C9-ADF5-95588E74E609}"/>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sp>
        <p:nvSpPr>
          <p:cNvPr id="10" name="Zástupný text 11">
            <a:extLst>
              <a:ext uri="{FF2B5EF4-FFF2-40B4-BE49-F238E27FC236}">
                <a16:creationId xmlns:a16="http://schemas.microsoft.com/office/drawing/2014/main" id="{6303C9F4-6ED3-4C54-A7B3-EE44A4CAC8C6}"/>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1800" dirty="0">
                <a:latin typeface="Roboto Medium" panose="02000000000000000000" pitchFamily="2" charset="0"/>
                <a:ea typeface="Roboto Medium" panose="02000000000000000000" pitchFamily="2" charset="0"/>
              </a:rPr>
              <a:t>“I mean I think for me to two things that always make me sad. One is the loss of </a:t>
            </a:r>
            <a:r>
              <a:rPr lang="en-GB" sz="1800" dirty="0" err="1">
                <a:latin typeface="Roboto Medium" panose="02000000000000000000" pitchFamily="2" charset="0"/>
                <a:ea typeface="Roboto Medium" panose="02000000000000000000" pitchFamily="2" charset="0"/>
              </a:rPr>
              <a:t>Tocil</a:t>
            </a:r>
            <a:r>
              <a:rPr lang="en-GB" sz="1800" dirty="0">
                <a:latin typeface="Roboto Medium" panose="02000000000000000000" pitchFamily="2" charset="0"/>
                <a:ea typeface="Roboto Medium" panose="02000000000000000000" pitchFamily="2" charset="0"/>
              </a:rPr>
              <a:t> field, so where the Oculus is built, because I have vague memories as an undergrad that, that field used to be used for film projections. Before the big screen went up, they would have, you know those kind of inflatable screens and project films on it there. Um, and it also could be used for just like lounging around on the grass in summer “</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Andrew, 2010- 2014, French and History</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12" name="Zástupný obsah 6" descr="Obsah obrázku budova, stůl, místnost, hodiny&#10;&#10;Popis byl vytvořen automaticky">
            <a:extLst>
              <a:ext uri="{FF2B5EF4-FFF2-40B4-BE49-F238E27FC236}">
                <a16:creationId xmlns:a16="http://schemas.microsoft.com/office/drawing/2014/main" id="{C495B685-2D90-4B54-B4AB-3D530967BE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1825626"/>
            <a:ext cx="5791199" cy="3860799"/>
          </a:xfrm>
          <a:prstGeom prst="rect">
            <a:avLst/>
          </a:prstGeom>
        </p:spPr>
      </p:pic>
      <p:sp>
        <p:nvSpPr>
          <p:cNvPr id="11" name="Šipka: doprava 10">
            <a:hlinkClick r:id="rId4" action="ppaction://hlinksldjump"/>
            <a:extLst>
              <a:ext uri="{FF2B5EF4-FFF2-40B4-BE49-F238E27FC236}">
                <a16:creationId xmlns:a16="http://schemas.microsoft.com/office/drawing/2014/main" id="{BA29E589-BF65-41F0-A47E-9D4B110F04CB}"/>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TextovéPole 12">
            <a:extLst>
              <a:ext uri="{FF2B5EF4-FFF2-40B4-BE49-F238E27FC236}">
                <a16:creationId xmlns:a16="http://schemas.microsoft.com/office/drawing/2014/main" id="{D9670B43-5FC3-4417-A9DD-F99F6A29C41B}"/>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4" name="Obdélník 13">
            <a:extLst>
              <a:ext uri="{FF2B5EF4-FFF2-40B4-BE49-F238E27FC236}">
                <a16:creationId xmlns:a16="http://schemas.microsoft.com/office/drawing/2014/main" id="{B783E397-2170-4782-9B9F-15E19BC29524}"/>
              </a:ext>
            </a:extLst>
          </p:cNvPr>
          <p:cNvSpPr/>
          <p:nvPr/>
        </p:nvSpPr>
        <p:spPr>
          <a:xfrm>
            <a:off x="1090883" y="1335087"/>
            <a:ext cx="3283857" cy="174171"/>
          </a:xfrm>
          <a:prstGeom prst="rect">
            <a:avLst/>
          </a:prstGeom>
          <a:solidFill>
            <a:srgbClr val="47026E">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5" name="TextovéPole 8">
            <a:extLst>
              <a:ext uri="{FF2B5EF4-FFF2-40B4-BE49-F238E27FC236}">
                <a16:creationId xmlns:a16="http://schemas.microsoft.com/office/drawing/2014/main" id="{B5C1556A-D673-E345-986E-D43EE2B4D399}"/>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2345273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Oculus (2016) | Campus Timeline | University of Warwick">
            <a:extLst>
              <a:ext uri="{FF2B5EF4-FFF2-40B4-BE49-F238E27FC236}">
                <a16:creationId xmlns:a16="http://schemas.microsoft.com/office/drawing/2014/main" id="{B8A85DFF-14A4-4352-964F-5B9514323687}"/>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4088" r="9000"/>
          <a:stretch/>
        </p:blipFill>
        <p:spPr bwMode="auto">
          <a:xfrm>
            <a:off x="266699" y="142183"/>
            <a:ext cx="11658600" cy="65736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BB3D2D68-E5F3-4FA0-965F-ECB97502D4C2}"/>
              </a:ext>
            </a:extLst>
          </p:cNvPr>
          <p:cNvSpPr>
            <a:spLocks noGrp="1"/>
          </p:cNvSpPr>
          <p:nvPr>
            <p:ph type="title"/>
          </p:nvPr>
        </p:nvSpPr>
        <p:spPr>
          <a:xfrm>
            <a:off x="838200" y="365126"/>
            <a:ext cx="10515600" cy="1069548"/>
          </a:xfrm>
        </p:spPr>
        <p:txBody>
          <a:bodyPr anchor="b">
            <a:normAutofit/>
          </a:bodyPr>
          <a:lstStyle/>
          <a:p>
            <a:r>
              <a:rPr lang="en-GB" sz="4000" dirty="0"/>
              <a:t>Oculus</a:t>
            </a:r>
          </a:p>
        </p:txBody>
      </p:sp>
      <p:sp>
        <p:nvSpPr>
          <p:cNvPr id="3" name="Zástupný obsah 2">
            <a:extLst>
              <a:ext uri="{FF2B5EF4-FFF2-40B4-BE49-F238E27FC236}">
                <a16:creationId xmlns:a16="http://schemas.microsoft.com/office/drawing/2014/main" id="{C2E2934A-1EF7-4F66-927D-EAF9D895B6BE}"/>
              </a:ext>
            </a:extLst>
          </p:cNvPr>
          <p:cNvSpPr>
            <a:spLocks noGrp="1"/>
          </p:cNvSpPr>
          <p:nvPr>
            <p:ph sz="half" idx="1"/>
          </p:nvPr>
        </p:nvSpPr>
        <p:spPr/>
        <p:txBody>
          <a:bodyPr>
            <a:normAutofit/>
          </a:bodyPr>
          <a:lstStyle/>
          <a:p>
            <a:pPr marL="0" indent="0">
              <a:buNone/>
            </a:pPr>
            <a:r>
              <a:rPr lang="en-GB" sz="1800" dirty="0">
                <a:latin typeface="Roboto Medium" panose="02000000000000000000" pitchFamily="2" charset="0"/>
                <a:ea typeface="Roboto Medium" panose="02000000000000000000" pitchFamily="2" charset="0"/>
              </a:rPr>
              <a:t>‘’Best waffles ever.’’</a:t>
            </a:r>
          </a:p>
          <a:p>
            <a:pPr marL="0" indent="0">
              <a:buNone/>
            </a:pPr>
            <a:r>
              <a:rPr lang="en-GB" sz="1800" i="1" dirty="0">
                <a:latin typeface="Roboto Medium" panose="02000000000000000000" pitchFamily="2" charset="0"/>
                <a:ea typeface="Roboto Medium" panose="02000000000000000000" pitchFamily="2" charset="0"/>
              </a:rPr>
              <a:t>Ross, Computer Science (2019-2022), 2020</a:t>
            </a:r>
          </a:p>
          <a:p>
            <a:pPr marL="0" indent="0">
              <a:buNone/>
            </a:pPr>
            <a:endParaRPr lang="en-GB" sz="1800" dirty="0">
              <a:latin typeface="Roboto Medium" panose="02000000000000000000" pitchFamily="2" charset="0"/>
              <a:ea typeface="Roboto Medium" panose="02000000000000000000" pitchFamily="2" charset="0"/>
            </a:endParaRPr>
          </a:p>
          <a:p>
            <a:pPr marL="0" indent="0">
              <a:buNone/>
            </a:pPr>
            <a:r>
              <a:rPr lang="en-GB" sz="1800" dirty="0">
                <a:latin typeface="Roboto Medium" panose="02000000000000000000" pitchFamily="2" charset="0"/>
                <a:ea typeface="Roboto Medium" panose="02000000000000000000" pitchFamily="2" charset="0"/>
              </a:rPr>
              <a:t>“Oculus didn’t exist when I was an undergrad, they started building that my final year. That used to just be a big field, it was quite nice in the summer people would play frisbee or cricket, used to do film screenings on there in the summer”</a:t>
            </a:r>
          </a:p>
          <a:p>
            <a:pPr marL="0" indent="0">
              <a:buNone/>
            </a:pPr>
            <a:r>
              <a:rPr lang="en-GB" sz="1800" i="1" dirty="0">
                <a:latin typeface="Roboto Medium" panose="02000000000000000000" pitchFamily="2" charset="0"/>
                <a:ea typeface="Roboto Medium" panose="02000000000000000000" pitchFamily="2" charset="0"/>
              </a:rPr>
              <a:t>Pierre, French and History (2011-2015), 2020</a:t>
            </a:r>
          </a:p>
          <a:p>
            <a:pPr marL="0" indent="0">
              <a:buNone/>
            </a:pPr>
            <a:endParaRPr lang="en-GB" sz="1800" dirty="0">
              <a:latin typeface="Roboto Medium" panose="02000000000000000000" pitchFamily="2" charset="0"/>
              <a:ea typeface="Roboto Medium" panose="02000000000000000000" pitchFamily="2" charset="0"/>
            </a:endParaRPr>
          </a:p>
        </p:txBody>
      </p:sp>
      <p:sp>
        <p:nvSpPr>
          <p:cNvPr id="5" name="TextovéPole 4">
            <a:extLst>
              <a:ext uri="{FF2B5EF4-FFF2-40B4-BE49-F238E27FC236}">
                <a16:creationId xmlns:a16="http://schemas.microsoft.com/office/drawing/2014/main" id="{28A22BBF-5799-4D5C-8738-FD4CDC63D8A0}"/>
              </a:ext>
            </a:extLst>
          </p:cNvPr>
          <p:cNvSpPr txBox="1"/>
          <p:nvPr/>
        </p:nvSpPr>
        <p:spPr>
          <a:xfrm>
            <a:off x="10015200" y="365124"/>
            <a:ext cx="1959682" cy="369332"/>
          </a:xfrm>
          <a:prstGeom prst="rect">
            <a:avLst/>
          </a:prstGeom>
          <a:noFill/>
        </p:spPr>
        <p:txBody>
          <a:bodyPr wrap="square" rtlCol="0">
            <a:spAutoFit/>
          </a:bodyPr>
          <a:lstStyle/>
          <a:p>
            <a:pPr>
              <a:spcAft>
                <a:spcPts val="600"/>
              </a:spcAft>
            </a:pPr>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10" name="Zástupný text 11">
            <a:extLst>
              <a:ext uri="{FF2B5EF4-FFF2-40B4-BE49-F238E27FC236}">
                <a16:creationId xmlns:a16="http://schemas.microsoft.com/office/drawing/2014/main" id="{6303C9F4-6ED3-4C54-A7B3-EE44A4CAC8C6}"/>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‘’Best waffles ever.’’</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Ross, Computer Science (2019-2022),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6146" name="Picture 2" descr="Waffles &amp; shakes at Cafe Oculus | University of Warwick">
            <a:extLst>
              <a:ext uri="{FF2B5EF4-FFF2-40B4-BE49-F238E27FC236}">
                <a16:creationId xmlns:a16="http://schemas.microsoft.com/office/drawing/2014/main" id="{C1825483-0866-40C3-9C7F-C0A3FC5719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045"/>
          <a:stretch/>
        </p:blipFill>
        <p:spPr bwMode="auto">
          <a:xfrm>
            <a:off x="6095999" y="1825625"/>
            <a:ext cx="5957268" cy="3860800"/>
          </a:xfrm>
          <a:prstGeom prst="rect">
            <a:avLst/>
          </a:prstGeom>
          <a:noFill/>
          <a:extLst>
            <a:ext uri="{909E8E84-426E-40DD-AFC4-6F175D3DCCD1}">
              <a14:hiddenFill xmlns:a14="http://schemas.microsoft.com/office/drawing/2010/main">
                <a:solidFill>
                  <a:srgbClr val="FFFFFF"/>
                </a:solidFill>
              </a14:hiddenFill>
            </a:ext>
          </a:extLst>
        </p:spPr>
      </p:pic>
      <p:sp>
        <p:nvSpPr>
          <p:cNvPr id="9" name="Zástupný obsah 8">
            <a:extLst>
              <a:ext uri="{FF2B5EF4-FFF2-40B4-BE49-F238E27FC236}">
                <a16:creationId xmlns:a16="http://schemas.microsoft.com/office/drawing/2014/main" id="{68B5BC75-4BEA-495D-A0E6-83D767EC7E40}"/>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A224EB42-5EFE-4A53-86FB-1206416D10B2}"/>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12" name="Šipka: doprava 11">
            <a:hlinkClick r:id="rId5" action="ppaction://hlinksldjump"/>
            <a:extLst>
              <a:ext uri="{FF2B5EF4-FFF2-40B4-BE49-F238E27FC236}">
                <a16:creationId xmlns:a16="http://schemas.microsoft.com/office/drawing/2014/main" id="{06DA9D38-C32A-4877-AB12-0AB22CC267E2}"/>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Šipka: doprava 12">
            <a:hlinkClick r:id="rId6" action="ppaction://hlinksldjump"/>
            <a:extLst>
              <a:ext uri="{FF2B5EF4-FFF2-40B4-BE49-F238E27FC236}">
                <a16:creationId xmlns:a16="http://schemas.microsoft.com/office/drawing/2014/main" id="{534B2093-41C1-4A35-B01F-B1C9748EA753}"/>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4" name="Obdélník 13">
            <a:extLst>
              <a:ext uri="{FF2B5EF4-FFF2-40B4-BE49-F238E27FC236}">
                <a16:creationId xmlns:a16="http://schemas.microsoft.com/office/drawing/2014/main" id="{495BAD49-FFEF-45DF-AAD4-F71E849323DC}"/>
              </a:ext>
            </a:extLst>
          </p:cNvPr>
          <p:cNvSpPr/>
          <p:nvPr/>
        </p:nvSpPr>
        <p:spPr>
          <a:xfrm>
            <a:off x="1090883" y="1335087"/>
            <a:ext cx="3283857" cy="174171"/>
          </a:xfrm>
          <a:prstGeom prst="rect">
            <a:avLst/>
          </a:prstGeom>
          <a:solidFill>
            <a:srgbClr val="47026E">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8549675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The Oculus (2016) | Campus Timeline | University of Warwick">
            <a:extLst>
              <a:ext uri="{FF2B5EF4-FFF2-40B4-BE49-F238E27FC236}">
                <a16:creationId xmlns:a16="http://schemas.microsoft.com/office/drawing/2014/main" id="{9B2DC4C3-20F4-4B99-80F0-961CE42AFC33}"/>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4088" r="9000"/>
          <a:stretch/>
        </p:blipFill>
        <p:spPr bwMode="auto">
          <a:xfrm>
            <a:off x="276368" y="130930"/>
            <a:ext cx="11698514" cy="65961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6D360EAA-8659-4F03-9D0A-3158B8AA5FCE}"/>
              </a:ext>
            </a:extLst>
          </p:cNvPr>
          <p:cNvSpPr>
            <a:spLocks noGrp="1"/>
          </p:cNvSpPr>
          <p:nvPr>
            <p:ph type="title"/>
          </p:nvPr>
        </p:nvSpPr>
        <p:spPr/>
        <p:txBody>
          <a:bodyPr/>
          <a:lstStyle/>
          <a:p>
            <a:r>
              <a:rPr lang="en-GB" dirty="0"/>
              <a:t>Oculus</a:t>
            </a:r>
          </a:p>
        </p:txBody>
      </p:sp>
      <p:pic>
        <p:nvPicPr>
          <p:cNvPr id="8" name="Zástupný obsah 7" descr="Obsah obrázku tráva, exteriér, pole, zelená&#10;&#10;Popis byl vytvořen automaticky">
            <a:extLst>
              <a:ext uri="{FF2B5EF4-FFF2-40B4-BE49-F238E27FC236}">
                <a16:creationId xmlns:a16="http://schemas.microsoft.com/office/drawing/2014/main" id="{D64ECAE3-87EA-4BA9-935B-D7F743C6C0F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0" y="1825625"/>
            <a:ext cx="5791200" cy="3860800"/>
          </a:xfrm>
        </p:spPr>
      </p:pic>
      <p:sp>
        <p:nvSpPr>
          <p:cNvPr id="4" name="Zástupný text 11">
            <a:extLst>
              <a:ext uri="{FF2B5EF4-FFF2-40B4-BE49-F238E27FC236}">
                <a16:creationId xmlns:a16="http://schemas.microsoft.com/office/drawing/2014/main" id="{A8998AAD-4F98-4554-BDBC-D7B48030F4A8}"/>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“Oculus didn’t exist when I was an undergrad, they started building that my final year. That used to just be a big field, it was quite nice in the summer people would play frisbee or cricket, used to do film screenings on there in the summer”</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Pierre, French and History (2011-2015), 2020</a:t>
            </a:r>
          </a:p>
        </p:txBody>
      </p:sp>
      <p:sp>
        <p:nvSpPr>
          <p:cNvPr id="6" name="TextovéPole 5">
            <a:extLst>
              <a:ext uri="{FF2B5EF4-FFF2-40B4-BE49-F238E27FC236}">
                <a16:creationId xmlns:a16="http://schemas.microsoft.com/office/drawing/2014/main" id="{827A697D-AB3E-4D0F-9DB3-3C34BEA81404}"/>
              </a:ext>
            </a:extLst>
          </p:cNvPr>
          <p:cNvSpPr txBox="1"/>
          <p:nvPr/>
        </p:nvSpPr>
        <p:spPr>
          <a:xfrm>
            <a:off x="10015200" y="365124"/>
            <a:ext cx="1959682" cy="369332"/>
          </a:xfrm>
          <a:prstGeom prst="rect">
            <a:avLst/>
          </a:prstGeom>
          <a:noFill/>
        </p:spPr>
        <p:txBody>
          <a:bodyPr wrap="square" rtlCol="0">
            <a:spAutoFit/>
          </a:bodyPr>
          <a:lstStyle/>
          <a:p>
            <a:pPr>
              <a:spcAft>
                <a:spcPts val="600"/>
              </a:spcAft>
            </a:pPr>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10" name="Šipka: doprava 9">
            <a:hlinkClick r:id="rId5" action="ppaction://hlinksldjump"/>
            <a:extLst>
              <a:ext uri="{FF2B5EF4-FFF2-40B4-BE49-F238E27FC236}">
                <a16:creationId xmlns:a16="http://schemas.microsoft.com/office/drawing/2014/main" id="{41866E7B-0248-48EA-B4C3-8EEE773CCBF4}"/>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Šipka: doprava 10">
            <a:hlinkClick r:id="rId6" action="ppaction://hlinksldjump"/>
            <a:extLst>
              <a:ext uri="{FF2B5EF4-FFF2-40B4-BE49-F238E27FC236}">
                <a16:creationId xmlns:a16="http://schemas.microsoft.com/office/drawing/2014/main" id="{E7C76367-8D8E-494F-BF53-844616D25D33}"/>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TextovéPole 11">
            <a:extLst>
              <a:ext uri="{FF2B5EF4-FFF2-40B4-BE49-F238E27FC236}">
                <a16:creationId xmlns:a16="http://schemas.microsoft.com/office/drawing/2014/main" id="{8969381F-9A54-4481-B4DA-6F4B4A21917F}"/>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3" name="Obdélník 12">
            <a:extLst>
              <a:ext uri="{FF2B5EF4-FFF2-40B4-BE49-F238E27FC236}">
                <a16:creationId xmlns:a16="http://schemas.microsoft.com/office/drawing/2014/main" id="{F0CF2A16-3699-4826-81E7-4FB8D16754EE}"/>
              </a:ext>
            </a:extLst>
          </p:cNvPr>
          <p:cNvSpPr/>
          <p:nvPr/>
        </p:nvSpPr>
        <p:spPr>
          <a:xfrm>
            <a:off x="1090883" y="1335087"/>
            <a:ext cx="3283857" cy="174171"/>
          </a:xfrm>
          <a:prstGeom prst="rect">
            <a:avLst/>
          </a:prstGeom>
          <a:solidFill>
            <a:srgbClr val="47026E">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0955477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Oculus (2016) | Campus Timeline | University of Warwick">
            <a:hlinkClick r:id="rId2" action="ppaction://hlinksldjump"/>
            <a:extLst>
              <a:ext uri="{FF2B5EF4-FFF2-40B4-BE49-F238E27FC236}">
                <a16:creationId xmlns:a16="http://schemas.microsoft.com/office/drawing/2014/main" id="{B8A85DFF-14A4-4352-964F-5B9514323687}"/>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l="4088" r="9000"/>
          <a:stretch/>
        </p:blipFill>
        <p:spPr bwMode="auto">
          <a:xfrm>
            <a:off x="240086" y="120701"/>
            <a:ext cx="11734796" cy="66165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BB3D2D68-E5F3-4FA0-965F-ECB97502D4C2}"/>
              </a:ext>
            </a:extLst>
          </p:cNvPr>
          <p:cNvSpPr>
            <a:spLocks noGrp="1"/>
          </p:cNvSpPr>
          <p:nvPr>
            <p:ph type="title"/>
          </p:nvPr>
        </p:nvSpPr>
        <p:spPr>
          <a:xfrm>
            <a:off x="838200" y="365126"/>
            <a:ext cx="10515600" cy="1094468"/>
          </a:xfrm>
        </p:spPr>
        <p:txBody>
          <a:bodyPr anchor="b">
            <a:normAutofit/>
          </a:bodyPr>
          <a:lstStyle/>
          <a:p>
            <a:r>
              <a:rPr lang="en-GB" sz="4000" dirty="0"/>
              <a:t>Oculus</a:t>
            </a:r>
          </a:p>
        </p:txBody>
      </p:sp>
      <p:sp>
        <p:nvSpPr>
          <p:cNvPr id="3" name="Zástupný obsah 2">
            <a:extLst>
              <a:ext uri="{FF2B5EF4-FFF2-40B4-BE49-F238E27FC236}">
                <a16:creationId xmlns:a16="http://schemas.microsoft.com/office/drawing/2014/main" id="{C2E2934A-1EF7-4F66-927D-EAF9D895B6BE}"/>
              </a:ext>
            </a:extLst>
          </p:cNvPr>
          <p:cNvSpPr>
            <a:spLocks noGrp="1"/>
          </p:cNvSpPr>
          <p:nvPr>
            <p:ph sz="half" idx="1"/>
          </p:nvPr>
        </p:nvSpPr>
        <p:spPr/>
        <p:txBody>
          <a:bodyPr>
            <a:normAutofit/>
          </a:bodyPr>
          <a:lstStyle/>
          <a:p>
            <a:pPr marL="0" indent="0">
              <a:buNone/>
            </a:pPr>
            <a:r>
              <a:rPr lang="en-GB" sz="1800" dirty="0">
                <a:latin typeface="Roboto Medium" panose="02000000000000000000" pitchFamily="2" charset="0"/>
                <a:ea typeface="Roboto Medium" panose="02000000000000000000" pitchFamily="2" charset="0"/>
              </a:rPr>
              <a:t>‘’Best waffles ever.’’</a:t>
            </a:r>
          </a:p>
          <a:p>
            <a:pPr marL="0" indent="0">
              <a:buNone/>
            </a:pPr>
            <a:r>
              <a:rPr lang="en-GB" sz="1800" i="1" dirty="0">
                <a:latin typeface="Roboto Medium" panose="02000000000000000000" pitchFamily="2" charset="0"/>
                <a:ea typeface="Roboto Medium" panose="02000000000000000000" pitchFamily="2" charset="0"/>
              </a:rPr>
              <a:t>Ross, Computer Science (2019-2022), 2020</a:t>
            </a:r>
          </a:p>
          <a:p>
            <a:pPr marL="0" indent="0">
              <a:buNone/>
            </a:pPr>
            <a:endParaRPr lang="en-GB" sz="1800" dirty="0">
              <a:latin typeface="Roboto Medium" panose="02000000000000000000" pitchFamily="2" charset="0"/>
              <a:ea typeface="Roboto Medium" panose="02000000000000000000" pitchFamily="2" charset="0"/>
            </a:endParaRPr>
          </a:p>
          <a:p>
            <a:pPr marL="0" indent="0">
              <a:buNone/>
            </a:pPr>
            <a:r>
              <a:rPr lang="en-GB" sz="1800" dirty="0">
                <a:latin typeface="Roboto Medium" panose="02000000000000000000" pitchFamily="2" charset="0"/>
                <a:ea typeface="Roboto Medium" panose="02000000000000000000" pitchFamily="2" charset="0"/>
              </a:rPr>
              <a:t>“Oculus didn’t exist when I was an undergrad, they started building that my final year. That used to just be a big field, it was quite nice in the summer people would play frisbee or cricket, used to do film screenings on there in the summer”</a:t>
            </a:r>
          </a:p>
          <a:p>
            <a:pPr marL="0" indent="0">
              <a:buNone/>
            </a:pPr>
            <a:r>
              <a:rPr lang="en-GB" sz="1800" i="1" dirty="0">
                <a:latin typeface="Roboto Medium" panose="02000000000000000000" pitchFamily="2" charset="0"/>
                <a:ea typeface="Roboto Medium" panose="02000000000000000000" pitchFamily="2" charset="0"/>
              </a:rPr>
              <a:t>Pierre, French and History (2011-2015), 2020</a:t>
            </a:r>
          </a:p>
          <a:p>
            <a:pPr marL="0" indent="0">
              <a:buNone/>
            </a:pPr>
            <a:endParaRPr lang="en-GB" sz="1800" dirty="0">
              <a:latin typeface="Roboto Medium" panose="02000000000000000000" pitchFamily="2" charset="0"/>
              <a:ea typeface="Roboto Medium" panose="02000000000000000000" pitchFamily="2" charset="0"/>
            </a:endParaRPr>
          </a:p>
        </p:txBody>
      </p:sp>
      <p:sp>
        <p:nvSpPr>
          <p:cNvPr id="5" name="TextovéPole 4">
            <a:extLst>
              <a:ext uri="{FF2B5EF4-FFF2-40B4-BE49-F238E27FC236}">
                <a16:creationId xmlns:a16="http://schemas.microsoft.com/office/drawing/2014/main" id="{28A22BBF-5799-4D5C-8738-FD4CDC63D8A0}"/>
              </a:ext>
            </a:extLst>
          </p:cNvPr>
          <p:cNvSpPr txBox="1"/>
          <p:nvPr/>
        </p:nvSpPr>
        <p:spPr>
          <a:xfrm>
            <a:off x="10015200" y="365124"/>
            <a:ext cx="1959682" cy="369332"/>
          </a:xfrm>
          <a:prstGeom prst="rect">
            <a:avLst/>
          </a:prstGeom>
          <a:noFill/>
        </p:spPr>
        <p:txBody>
          <a:bodyPr wrap="square" rtlCol="0">
            <a:spAutoFit/>
          </a:bodyPr>
          <a:lstStyle/>
          <a:p>
            <a:pPr>
              <a:spcAft>
                <a:spcPts val="600"/>
              </a:spcAft>
            </a:pPr>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10" name="Zástupný text 11">
            <a:extLst>
              <a:ext uri="{FF2B5EF4-FFF2-40B4-BE49-F238E27FC236}">
                <a16:creationId xmlns:a16="http://schemas.microsoft.com/office/drawing/2014/main" id="{6303C9F4-6ED3-4C54-A7B3-EE44A4CAC8C6}"/>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‘’I’m sure we need it, I know Stuart Croft was saying when Oculus opened, it opened literally just in time because we just didn’t have the capacity for the students. Whether that will continue, post-coronavirus, we won’t have as many students, of course. I think it will look very different in the future. It certainly feels different as a campus.”</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Karen, Alumni and Mead Gallery Assistant, 2020</a:t>
            </a:r>
          </a:p>
          <a:p>
            <a:pPr marL="0" indent="0">
              <a:buNone/>
            </a:pPr>
            <a:endParaRPr lang="en-GB" sz="2000" dirty="0">
              <a:solidFill>
                <a:schemeClr val="bg2">
                  <a:lumMod val="25000"/>
                </a:schemeClr>
              </a:solidFill>
              <a:latin typeface="Roboto Medium" panose="02000000000000000000" pitchFamily="2" charset="0"/>
              <a:ea typeface="Roboto Medium" panose="02000000000000000000" pitchFamily="2"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8" name="Picture 4" descr="The Oculus (2016) | Campus Timeline | University of Warwick">
            <a:extLst>
              <a:ext uri="{FF2B5EF4-FFF2-40B4-BE49-F238E27FC236}">
                <a16:creationId xmlns:a16="http://schemas.microsoft.com/office/drawing/2014/main" id="{1EF8A0D4-B66C-4F48-9A0B-C50B4107132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096" r="32872"/>
          <a:stretch/>
        </p:blipFill>
        <p:spPr bwMode="auto">
          <a:xfrm>
            <a:off x="6107484" y="1825625"/>
            <a:ext cx="5878883" cy="3860800"/>
          </a:xfrm>
          <a:prstGeom prst="rect">
            <a:avLst/>
          </a:prstGeom>
          <a:noFill/>
          <a:extLst>
            <a:ext uri="{909E8E84-426E-40DD-AFC4-6F175D3DCCD1}">
              <a14:hiddenFill xmlns:a14="http://schemas.microsoft.com/office/drawing/2010/main">
                <a:solidFill>
                  <a:srgbClr val="FFFFFF"/>
                </a:solidFill>
              </a14:hiddenFill>
            </a:ext>
          </a:extLst>
        </p:spPr>
      </p:pic>
      <p:sp>
        <p:nvSpPr>
          <p:cNvPr id="6" name="Zástupný obsah 5">
            <a:extLst>
              <a:ext uri="{FF2B5EF4-FFF2-40B4-BE49-F238E27FC236}">
                <a16:creationId xmlns:a16="http://schemas.microsoft.com/office/drawing/2014/main" id="{00D3FB19-195C-44FB-ACD1-32E8E5044539}"/>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sp>
        <p:nvSpPr>
          <p:cNvPr id="12" name="Šipka: doprava 11">
            <a:hlinkClick r:id="rId6" action="ppaction://hlinksldjump"/>
            <a:extLst>
              <a:ext uri="{FF2B5EF4-FFF2-40B4-BE49-F238E27FC236}">
                <a16:creationId xmlns:a16="http://schemas.microsoft.com/office/drawing/2014/main" id="{DD29FC8B-5DA2-4EE2-9F91-37988EF62055}"/>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TextovéPole 12">
            <a:extLst>
              <a:ext uri="{FF2B5EF4-FFF2-40B4-BE49-F238E27FC236}">
                <a16:creationId xmlns:a16="http://schemas.microsoft.com/office/drawing/2014/main" id="{B65A01D7-2DE1-49A8-9C33-79F1AB805A1E}"/>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4" name="Obdélník 13">
            <a:extLst>
              <a:ext uri="{FF2B5EF4-FFF2-40B4-BE49-F238E27FC236}">
                <a16:creationId xmlns:a16="http://schemas.microsoft.com/office/drawing/2014/main" id="{1CF6753D-6AE7-4209-BCC6-090D974CD7E2}"/>
              </a:ext>
            </a:extLst>
          </p:cNvPr>
          <p:cNvSpPr/>
          <p:nvPr/>
        </p:nvSpPr>
        <p:spPr>
          <a:xfrm>
            <a:off x="1090883" y="1335087"/>
            <a:ext cx="3283857" cy="174171"/>
          </a:xfrm>
          <a:prstGeom prst="rect">
            <a:avLst/>
          </a:prstGeom>
          <a:solidFill>
            <a:srgbClr val="47026E">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091587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Zástupný obsah 5" descr="Obsah obrázku exteriér, tráva, budova, dům&#10;&#10;Popis byl vytvořen automaticky">
            <a:hlinkClick r:id="rId2" action="ppaction://hlinksldjump"/>
            <a:extLst>
              <a:ext uri="{FF2B5EF4-FFF2-40B4-BE49-F238E27FC236}">
                <a16:creationId xmlns:a16="http://schemas.microsoft.com/office/drawing/2014/main" id="{2553909C-B863-41F5-9328-7DD4A7074A75}"/>
              </a:ext>
            </a:extLst>
          </p:cNvPr>
          <p:cNvPicPr>
            <a:picLocks noChangeAspect="1"/>
          </p:cNvPicPr>
          <p:nvPr/>
        </p:nvPicPr>
        <p:blipFill rotWithShape="1">
          <a:blip r:embed="rId3">
            <a:alphaModFix amt="35000"/>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t="13570" b="1798"/>
          <a:stretch/>
        </p:blipFill>
        <p:spPr>
          <a:xfrm>
            <a:off x="257333" y="126634"/>
            <a:ext cx="11706070" cy="66047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539FF3A8-8D62-4641-B66B-802C9C414815}"/>
              </a:ext>
            </a:extLst>
          </p:cNvPr>
          <p:cNvSpPr>
            <a:spLocks noGrp="1"/>
          </p:cNvSpPr>
          <p:nvPr>
            <p:ph type="title"/>
          </p:nvPr>
        </p:nvSpPr>
        <p:spPr/>
        <p:txBody>
          <a:bodyPr/>
          <a:lstStyle/>
          <a:p>
            <a:r>
              <a:rPr lang="en-GB" dirty="0" err="1"/>
              <a:t>Whitefields</a:t>
            </a:r>
            <a:endParaRPr lang="en-GB" dirty="0"/>
          </a:p>
        </p:txBody>
      </p:sp>
      <p:sp>
        <p:nvSpPr>
          <p:cNvPr id="4" name="TextovéPole 3">
            <a:extLst>
              <a:ext uri="{FF2B5EF4-FFF2-40B4-BE49-F238E27FC236}">
                <a16:creationId xmlns:a16="http://schemas.microsoft.com/office/drawing/2014/main" id="{AD5F65D7-143B-4C27-BBC0-06C2C247B9DE}"/>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8596761A-B1E0-4DAF-8866-9CE91A093150}"/>
              </a:ext>
            </a:extLst>
          </p:cNvPr>
          <p:cNvSpPr txBox="1">
            <a:spLocks/>
          </p:cNvSpPr>
          <p:nvPr/>
        </p:nvSpPr>
        <p:spPr>
          <a:xfrm>
            <a:off x="722086"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sz="2000" dirty="0">
                <a:latin typeface="Roboto Medium" panose="02000000000000000000" pitchFamily="2" charset="0"/>
                <a:ea typeface="Roboto Medium" panose="02000000000000000000" pitchFamily="2" charset="0"/>
              </a:rPr>
            </a:b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 I don’t think many people have lived in </a:t>
            </a:r>
            <a:r>
              <a:rPr lang="en-GB" sz="2000" dirty="0" err="1">
                <a:latin typeface="Roboto Medium" panose="02000000000000000000" pitchFamily="2" charset="0"/>
                <a:ea typeface="Roboto Medium" panose="02000000000000000000" pitchFamily="2" charset="0"/>
              </a:rPr>
              <a:t>Whitefields</a:t>
            </a:r>
            <a:r>
              <a:rPr lang="en-GB" sz="2000" dirty="0">
                <a:latin typeface="Roboto Medium" panose="02000000000000000000" pitchFamily="2" charset="0"/>
                <a:ea typeface="Roboto Medium" panose="02000000000000000000" pitchFamily="2" charset="0"/>
              </a:rPr>
              <a:t> but we all have a slight fascination with it because of how strange those little triangular bungalow houses are. They’re so different to every block of halls of residents.’’</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Catherine, Modern Languages, (2018-2022),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12" name="Zástupný obsah 11" descr="Obsah obrázku exteriér, tráva, budova, dům&#10;&#10;Popis byl vytvořen automaticky">
            <a:extLst>
              <a:ext uri="{FF2B5EF4-FFF2-40B4-BE49-F238E27FC236}">
                <a16:creationId xmlns:a16="http://schemas.microsoft.com/office/drawing/2014/main" id="{8A23448D-034B-471D-B57E-C83D3192B6CA}"/>
              </a:ext>
            </a:extLst>
          </p:cNvPr>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6037944" y="1818907"/>
            <a:ext cx="5791200" cy="3860800"/>
          </a:xfrm>
        </p:spPr>
      </p:pic>
      <p:sp>
        <p:nvSpPr>
          <p:cNvPr id="7" name="TextovéPole 6">
            <a:extLst>
              <a:ext uri="{FF2B5EF4-FFF2-40B4-BE49-F238E27FC236}">
                <a16:creationId xmlns:a16="http://schemas.microsoft.com/office/drawing/2014/main" id="{B1140B27-6539-4ED1-ABE0-AAA4BAC8FD29}"/>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8" name="Obdélník 7">
            <a:extLst>
              <a:ext uri="{FF2B5EF4-FFF2-40B4-BE49-F238E27FC236}">
                <a16:creationId xmlns:a16="http://schemas.microsoft.com/office/drawing/2014/main" id="{DFAF226A-EEFA-4831-AB6A-BA8C103523C5}"/>
              </a:ext>
            </a:extLst>
          </p:cNvPr>
          <p:cNvSpPr/>
          <p:nvPr/>
        </p:nvSpPr>
        <p:spPr>
          <a:xfrm>
            <a:off x="1090883" y="1335087"/>
            <a:ext cx="3283857" cy="174171"/>
          </a:xfrm>
          <a:prstGeom prst="rect">
            <a:avLst/>
          </a:prstGeom>
          <a:solidFill>
            <a:schemeClr val="accent4">
              <a:lumMod val="50000"/>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1585702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obsah 4" descr="Obsah obrázku exteriér, silnice, ulice, park&#10;&#10;Popis byl vytvořen automaticky">
            <a:extLst>
              <a:ext uri="{FF2B5EF4-FFF2-40B4-BE49-F238E27FC236}">
                <a16:creationId xmlns:a16="http://schemas.microsoft.com/office/drawing/2014/main" id="{1D476B89-FF45-4770-A9D1-43FC45E387F2}"/>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95200" y="136354"/>
            <a:ext cx="11801599" cy="65852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689BB9F2-43EA-41BF-AA82-252EFBE13B30}"/>
              </a:ext>
            </a:extLst>
          </p:cNvPr>
          <p:cNvSpPr>
            <a:spLocks noGrp="1"/>
          </p:cNvSpPr>
          <p:nvPr>
            <p:ph type="title"/>
          </p:nvPr>
        </p:nvSpPr>
        <p:spPr/>
        <p:txBody>
          <a:bodyPr/>
          <a:lstStyle/>
          <a:p>
            <a:r>
              <a:rPr lang="en-GB" dirty="0">
                <a:solidFill>
                  <a:schemeClr val="tx2">
                    <a:lumMod val="50000"/>
                  </a:schemeClr>
                </a:solidFill>
                <a:cs typeface="Times New Roman" panose="02020603050405020304" pitchFamily="18" charset="0"/>
              </a:rPr>
              <a:t>Humanities</a:t>
            </a:r>
          </a:p>
        </p:txBody>
      </p:sp>
      <p:sp>
        <p:nvSpPr>
          <p:cNvPr id="12" name="Zástupný text 11">
            <a:extLst>
              <a:ext uri="{FF2B5EF4-FFF2-40B4-BE49-F238E27FC236}">
                <a16:creationId xmlns:a16="http://schemas.microsoft.com/office/drawing/2014/main" id="{AB31EC04-260E-48DF-8906-E521933BD595}"/>
              </a:ext>
            </a:extLst>
          </p:cNvPr>
          <p:cNvSpPr>
            <a:spLocks noGrp="1"/>
          </p:cNvSpPr>
          <p:nvPr>
            <p:ph sz="half" idx="1"/>
          </p:nvPr>
        </p:nvSpPr>
        <p:spPr>
          <a:xfrm>
            <a:off x="838200" y="1825625"/>
            <a:ext cx="5181600" cy="3860800"/>
          </a:xfrm>
          <a:solidFill>
            <a:schemeClr val="bg2">
              <a:lumMod val="90000"/>
            </a:schemeClr>
          </a:solidFill>
          <a:effectLst>
            <a:outerShdw blurRad="50800" dist="38100" dir="2700000" algn="tl" rotWithShape="0">
              <a:prstClr val="black">
                <a:alpha val="40000"/>
              </a:prstClr>
            </a:outerShdw>
          </a:effectLst>
        </p:spPr>
        <p:txBody>
          <a:bodyPr>
            <a:normAutofit/>
          </a:bodyPr>
          <a:lstStyle/>
          <a:p>
            <a:pPr marL="0" indent="0">
              <a:buNone/>
            </a:pPr>
            <a:br>
              <a:rPr lang="en-GB" sz="2100" i="1" dirty="0">
                <a:latin typeface="Roboto Medium" panose="02000000000000000000" pitchFamily="2" charset="0"/>
                <a:ea typeface="Roboto Medium" panose="02000000000000000000" pitchFamily="2" charset="0"/>
                <a:cs typeface="Times New Roman" panose="02020603050405020304" pitchFamily="18" charset="0"/>
              </a:rPr>
            </a:br>
            <a:endParaRPr lang="en-GB" sz="2100" i="1"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1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a:t>
            </a:r>
            <a:r>
              <a:rPr lang="en-GB" sz="21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The Arts Faculty can be found in one of the ugliest buildings at Warwick. It is a huge five floored building with all rooms and corridors exactly the same shape and size. All the Arts departments are housed in this building so there is no problem with it being scattered around in different sites.’’</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Alternative Student Prospectus, 1985</a:t>
            </a:r>
          </a:p>
        </p:txBody>
      </p:sp>
      <p:sp>
        <p:nvSpPr>
          <p:cNvPr id="14" name="Zástupný obsah 13">
            <a:extLst>
              <a:ext uri="{FF2B5EF4-FFF2-40B4-BE49-F238E27FC236}">
                <a16:creationId xmlns:a16="http://schemas.microsoft.com/office/drawing/2014/main" id="{F1FEB040-7E21-42D1-B3F4-0EE6339B8908}"/>
              </a:ext>
            </a:extLst>
          </p:cNvPr>
          <p:cNvSpPr>
            <a:spLocks noGrp="1"/>
          </p:cNvSpPr>
          <p:nvPr>
            <p:ph sz="half" idx="2"/>
          </p:nvPr>
        </p:nvSpPr>
        <p:spPr/>
        <p:txBody>
          <a:bodyPr>
            <a:normAutofit/>
          </a:bodyPr>
          <a:lstStyle/>
          <a:p>
            <a:endParaRPr lang="en-GB" dirty="0">
              <a:latin typeface="Roboto Medium" panose="02000000000000000000" pitchFamily="2" charset="0"/>
              <a:ea typeface="Roboto Medium" panose="02000000000000000000" pitchFamily="2" charset="0"/>
            </a:endParaRPr>
          </a:p>
        </p:txBody>
      </p:sp>
      <p:pic>
        <p:nvPicPr>
          <p:cNvPr id="3074" name="Picture 2">
            <a:extLst>
              <a:ext uri="{FF2B5EF4-FFF2-40B4-BE49-F238E27FC236}">
                <a16:creationId xmlns:a16="http://schemas.microsoft.com/office/drawing/2014/main" id="{BC4670E4-C9FA-46BD-921A-FBFFF809B95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774" t="800" r="1585" b="-800"/>
          <a:stretch/>
        </p:blipFill>
        <p:spPr bwMode="auto">
          <a:xfrm>
            <a:off x="6172199" y="1827185"/>
            <a:ext cx="5676901" cy="389206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TextovéPole 2">
            <a:extLst>
              <a:ext uri="{FF2B5EF4-FFF2-40B4-BE49-F238E27FC236}">
                <a16:creationId xmlns:a16="http://schemas.microsoft.com/office/drawing/2014/main" id="{B185976A-57BC-4AAA-BD49-D3AE4F3429BA}"/>
              </a:ext>
            </a:extLst>
          </p:cNvPr>
          <p:cNvSpPr txBox="1"/>
          <p:nvPr/>
        </p:nvSpPr>
        <p:spPr>
          <a:xfrm>
            <a:off x="10057182" y="5786719"/>
            <a:ext cx="1917700" cy="369332"/>
          </a:xfrm>
          <a:prstGeom prst="rect">
            <a:avLst/>
          </a:prstGeom>
          <a:noFill/>
        </p:spPr>
        <p:txBody>
          <a:bodyPr wrap="square" rtlCol="0">
            <a:spAutoFit/>
          </a:bodyPr>
          <a:lstStyle/>
          <a:p>
            <a:r>
              <a:rPr lang="en-GB" b="1" dirty="0">
                <a:latin typeface="Roboto Medium" panose="02000000000000000000" pitchFamily="2" charset="0"/>
                <a:ea typeface="Roboto Medium" panose="02000000000000000000" pitchFamily="2" charset="0"/>
                <a:cs typeface="Times New Roman" panose="02020603050405020304" pitchFamily="18" charset="0"/>
              </a:rPr>
              <a:t>Language class</a:t>
            </a:r>
          </a:p>
        </p:txBody>
      </p:sp>
      <p:sp>
        <p:nvSpPr>
          <p:cNvPr id="9" name="TextovéPole 8">
            <a:extLst>
              <a:ext uri="{FF2B5EF4-FFF2-40B4-BE49-F238E27FC236}">
                <a16:creationId xmlns:a16="http://schemas.microsoft.com/office/drawing/2014/main" id="{7F274E14-047B-4E22-A483-C0D6E2206E2E}"/>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11" name="Šipka: doprava 10">
            <a:hlinkClick r:id="rId7" action="ppaction://hlinksldjump"/>
            <a:extLst>
              <a:ext uri="{FF2B5EF4-FFF2-40B4-BE49-F238E27FC236}">
                <a16:creationId xmlns:a16="http://schemas.microsoft.com/office/drawing/2014/main" id="{0DA4A214-12FB-4370-8B3A-48565F172894}"/>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Šipka: doprava 12">
            <a:hlinkClick r:id="rId8" action="ppaction://hlinksldjump"/>
            <a:extLst>
              <a:ext uri="{FF2B5EF4-FFF2-40B4-BE49-F238E27FC236}">
                <a16:creationId xmlns:a16="http://schemas.microsoft.com/office/drawing/2014/main" id="{6213217C-EB1C-4A70-A6C3-361643CCF4DB}"/>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5" name="TextovéPole 14">
            <a:extLst>
              <a:ext uri="{FF2B5EF4-FFF2-40B4-BE49-F238E27FC236}">
                <a16:creationId xmlns:a16="http://schemas.microsoft.com/office/drawing/2014/main" id="{27A2651E-2D41-4D47-ABD4-9A574495E631}"/>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6" name="Obdélník 15">
            <a:extLst>
              <a:ext uri="{FF2B5EF4-FFF2-40B4-BE49-F238E27FC236}">
                <a16:creationId xmlns:a16="http://schemas.microsoft.com/office/drawing/2014/main" id="{B048B3E2-9039-44EC-A64C-106A33FF666B}"/>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801377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Jack Martin halls of residence | Warwick Accommodation">
            <a:extLst>
              <a:ext uri="{FF2B5EF4-FFF2-40B4-BE49-F238E27FC236}">
                <a16:creationId xmlns:a16="http://schemas.microsoft.com/office/drawing/2014/main" id="{1330A861-F5AB-4900-9FC4-E81F7EB103AD}"/>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b="5132"/>
          <a:stretch/>
        </p:blipFill>
        <p:spPr bwMode="auto">
          <a:xfrm>
            <a:off x="362857" y="131371"/>
            <a:ext cx="11466286" cy="65952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A382528-9A90-42FA-96F4-D9388335AE2F}"/>
              </a:ext>
            </a:extLst>
          </p:cNvPr>
          <p:cNvSpPr>
            <a:spLocks noGrp="1"/>
          </p:cNvSpPr>
          <p:nvPr>
            <p:ph type="title"/>
          </p:nvPr>
        </p:nvSpPr>
        <p:spPr/>
        <p:txBody>
          <a:bodyPr/>
          <a:lstStyle/>
          <a:p>
            <a:r>
              <a:rPr lang="en-GB"/>
              <a:t>Jack Martin and Arthur Vick</a:t>
            </a:r>
            <a:endParaRPr lang="en-GB" dirty="0"/>
          </a:p>
        </p:txBody>
      </p:sp>
      <p:pic>
        <p:nvPicPr>
          <p:cNvPr id="7" name="Zástupný obsah 6" descr="Obsah obrázku tráva, exteriér, dům, silnice&#10;&#10;Popis byl vytvořen automaticky">
            <a:extLst>
              <a:ext uri="{FF2B5EF4-FFF2-40B4-BE49-F238E27FC236}">
                <a16:creationId xmlns:a16="http://schemas.microsoft.com/office/drawing/2014/main" id="{DB4BA889-AACE-4A39-A81B-B3D23903608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32789" y="1825625"/>
            <a:ext cx="5791200" cy="3860800"/>
          </a:xfrm>
        </p:spPr>
      </p:pic>
      <p:sp>
        <p:nvSpPr>
          <p:cNvPr id="4" name="TextovéPole 3">
            <a:extLst>
              <a:ext uri="{FF2B5EF4-FFF2-40B4-BE49-F238E27FC236}">
                <a16:creationId xmlns:a16="http://schemas.microsoft.com/office/drawing/2014/main" id="{D97B6241-A200-41B5-A32C-E12BB9E5A902}"/>
              </a:ext>
            </a:extLst>
          </p:cNvPr>
          <p:cNvSpPr txBox="1"/>
          <p:nvPr/>
        </p:nvSpPr>
        <p:spPr>
          <a:xfrm>
            <a:off x="10015200" y="365124"/>
            <a:ext cx="1959682" cy="369332"/>
          </a:xfrm>
          <a:prstGeom prst="rect">
            <a:avLst/>
          </a:prstGeom>
          <a:noFill/>
        </p:spPr>
        <p:txBody>
          <a:bodyPr wrap="square" rtlCol="0">
            <a:spAutoFit/>
          </a:bodyPr>
          <a:lstStyle/>
          <a:p>
            <a:r>
              <a:rPr lang="en-GB">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6" name="Zástupný text 11">
            <a:extLst>
              <a:ext uri="{FF2B5EF4-FFF2-40B4-BE49-F238E27FC236}">
                <a16:creationId xmlns:a16="http://schemas.microsoft.com/office/drawing/2014/main" id="{0FFB426E-330C-4404-9A9C-41D46D52D244}"/>
              </a:ext>
            </a:extLst>
          </p:cNvPr>
          <p:cNvSpPr txBox="1">
            <a:spLocks/>
          </p:cNvSpPr>
          <p:nvPr/>
        </p:nvSpPr>
        <p:spPr>
          <a:xfrm>
            <a:off x="646035"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sz="2000" dirty="0">
                <a:latin typeface="Roboto Medium" panose="02000000000000000000" pitchFamily="2" charset="0"/>
                <a:ea typeface="Roboto Medium" panose="02000000000000000000" pitchFamily="2" charset="0"/>
              </a:rPr>
            </a:br>
            <a:endParaRPr lang="en-GB" sz="2000" dirty="0">
              <a:latin typeface="Roboto Medium" panose="02000000000000000000" pitchFamily="2" charset="0"/>
              <a:ea typeface="Roboto Medium" panose="02000000000000000000" pitchFamily="2" charset="0"/>
            </a:endParaRPr>
          </a:p>
          <a:p>
            <a:pPr marL="0" indent="0">
              <a:buNone/>
            </a:pPr>
            <a:r>
              <a:rPr lang="en-GB" sz="2200" dirty="0">
                <a:latin typeface="Roboto Medium" panose="02000000000000000000" pitchFamily="2" charset="0"/>
                <a:ea typeface="Roboto Medium" panose="02000000000000000000" pitchFamily="2" charset="0"/>
              </a:rPr>
              <a:t>“I happily remember playing karaoke in our kitchen with my flat mates, we always laughed and joked around. It was always a great time.”</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Tom, French and Spanish (2019-2022),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8" name="TextovéPole 7">
            <a:extLst>
              <a:ext uri="{FF2B5EF4-FFF2-40B4-BE49-F238E27FC236}">
                <a16:creationId xmlns:a16="http://schemas.microsoft.com/office/drawing/2014/main" id="{D95B3CF0-F738-44CE-ABAE-68FA29BD935B}"/>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Šipka: doprava 8">
            <a:hlinkClick r:id="rId5" action="ppaction://hlinksldjump"/>
            <a:extLst>
              <a:ext uri="{FF2B5EF4-FFF2-40B4-BE49-F238E27FC236}">
                <a16:creationId xmlns:a16="http://schemas.microsoft.com/office/drawing/2014/main" id="{EDA6BD38-0A92-4A71-91FC-66D4369C7F4A}"/>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Obdélník 9">
            <a:extLst>
              <a:ext uri="{FF2B5EF4-FFF2-40B4-BE49-F238E27FC236}">
                <a16:creationId xmlns:a16="http://schemas.microsoft.com/office/drawing/2014/main" id="{EDE7AFFB-0DAA-437D-B00B-16BCD247F731}"/>
              </a:ext>
            </a:extLst>
          </p:cNvPr>
          <p:cNvSpPr/>
          <p:nvPr/>
        </p:nvSpPr>
        <p:spPr>
          <a:xfrm>
            <a:off x="1090883" y="1335087"/>
            <a:ext cx="3283857" cy="174171"/>
          </a:xfrm>
          <a:prstGeom prst="rect">
            <a:avLst/>
          </a:prstGeom>
          <a:solidFill>
            <a:srgbClr val="00B0F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585345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Jack Martin halls of residence | Warwick Accommodation">
            <a:hlinkClick r:id="rId2" action="ppaction://hlinksldjump"/>
            <a:extLst>
              <a:ext uri="{FF2B5EF4-FFF2-40B4-BE49-F238E27FC236}">
                <a16:creationId xmlns:a16="http://schemas.microsoft.com/office/drawing/2014/main" id="{1330A861-F5AB-4900-9FC4-E81F7EB103AD}"/>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b="5132"/>
          <a:stretch/>
        </p:blipFill>
        <p:spPr bwMode="auto">
          <a:xfrm>
            <a:off x="362857" y="131371"/>
            <a:ext cx="11466286" cy="65952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A382528-9A90-42FA-96F4-D9388335AE2F}"/>
              </a:ext>
            </a:extLst>
          </p:cNvPr>
          <p:cNvSpPr>
            <a:spLocks noGrp="1"/>
          </p:cNvSpPr>
          <p:nvPr>
            <p:ph type="title"/>
          </p:nvPr>
        </p:nvSpPr>
        <p:spPr/>
        <p:txBody>
          <a:bodyPr/>
          <a:lstStyle/>
          <a:p>
            <a:r>
              <a:rPr lang="en-GB"/>
              <a:t>Jack Martin and Arthur Vick</a:t>
            </a:r>
            <a:endParaRPr lang="en-GB" dirty="0"/>
          </a:p>
        </p:txBody>
      </p:sp>
      <p:sp>
        <p:nvSpPr>
          <p:cNvPr id="4" name="TextovéPole 3">
            <a:extLst>
              <a:ext uri="{FF2B5EF4-FFF2-40B4-BE49-F238E27FC236}">
                <a16:creationId xmlns:a16="http://schemas.microsoft.com/office/drawing/2014/main" id="{D97B6241-A200-41B5-A32C-E12BB9E5A902}"/>
              </a:ext>
            </a:extLst>
          </p:cNvPr>
          <p:cNvSpPr txBox="1"/>
          <p:nvPr/>
        </p:nvSpPr>
        <p:spPr>
          <a:xfrm>
            <a:off x="10015200" y="365124"/>
            <a:ext cx="1959682" cy="369332"/>
          </a:xfrm>
          <a:prstGeom prst="rect">
            <a:avLst/>
          </a:prstGeom>
          <a:noFill/>
        </p:spPr>
        <p:txBody>
          <a:bodyPr wrap="square" rtlCol="0">
            <a:spAutoFit/>
          </a:bodyPr>
          <a:lstStyle/>
          <a:p>
            <a:r>
              <a:rPr lang="en-GB">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6" name="Zástupný text 11">
            <a:extLst>
              <a:ext uri="{FF2B5EF4-FFF2-40B4-BE49-F238E27FC236}">
                <a16:creationId xmlns:a16="http://schemas.microsoft.com/office/drawing/2014/main" id="{0FFB426E-330C-4404-9A9C-41D46D52D244}"/>
              </a:ext>
            </a:extLst>
          </p:cNvPr>
          <p:cNvSpPr txBox="1">
            <a:spLocks/>
          </p:cNvSpPr>
          <p:nvPr/>
        </p:nvSpPr>
        <p:spPr>
          <a:xfrm>
            <a:off x="646035"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1800" dirty="0">
                <a:latin typeface="Roboto Medium" panose="02000000000000000000" pitchFamily="2" charset="0"/>
                <a:ea typeface="Roboto Medium" panose="02000000000000000000" pitchFamily="2" charset="0"/>
              </a:rPr>
              <a:t>“I remember when we were in their it was the year before Bluebell had opened, at that point Arthur Vick was kind of the pinnacle. It was the Bluebell so everyone you met would slowly, you could see them silently judging you because you lived in that particular hall. In the way that now everyone automatically judges everyone who lives in Bluebell”</a:t>
            </a:r>
          </a:p>
          <a:p>
            <a:pPr marL="0" indent="0" algn="r">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Andrew, French and History (2010-2014), 2020</a:t>
            </a:r>
          </a:p>
        </p:txBody>
      </p:sp>
      <p:pic>
        <p:nvPicPr>
          <p:cNvPr id="10" name="Zástupný obsah 9" descr="Obsah obrázku tráva, exteriér, silnice, dům&#10;&#10;Popis byl vytvořen automaticky">
            <a:extLst>
              <a:ext uri="{FF2B5EF4-FFF2-40B4-BE49-F238E27FC236}">
                <a16:creationId xmlns:a16="http://schemas.microsoft.com/office/drawing/2014/main" id="{E5CAFA57-BE56-468A-B327-F8DBABE85651}"/>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5979801" y="1825625"/>
            <a:ext cx="5791200" cy="3860800"/>
          </a:xfrm>
          <a:prstGeom prst="rect">
            <a:avLst/>
          </a:prstGeom>
          <a:noFill/>
        </p:spPr>
      </p:pic>
      <p:sp>
        <p:nvSpPr>
          <p:cNvPr id="12" name="Šipka: doprava 11">
            <a:hlinkClick r:id="rId6" action="ppaction://hlinksldjump"/>
            <a:extLst>
              <a:ext uri="{FF2B5EF4-FFF2-40B4-BE49-F238E27FC236}">
                <a16:creationId xmlns:a16="http://schemas.microsoft.com/office/drawing/2014/main" id="{967B1E85-8EDA-41FC-B428-ADAAB5ABB8A6}"/>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9" name="TextovéPole 8">
            <a:extLst>
              <a:ext uri="{FF2B5EF4-FFF2-40B4-BE49-F238E27FC236}">
                <a16:creationId xmlns:a16="http://schemas.microsoft.com/office/drawing/2014/main" id="{7B744B57-1CD1-4BD1-A857-E862FD71E682}"/>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1" name="Obdélník 10">
            <a:extLst>
              <a:ext uri="{FF2B5EF4-FFF2-40B4-BE49-F238E27FC236}">
                <a16:creationId xmlns:a16="http://schemas.microsoft.com/office/drawing/2014/main" id="{2A40F2B4-AED8-4A07-804E-75861CAC3C93}"/>
              </a:ext>
            </a:extLst>
          </p:cNvPr>
          <p:cNvSpPr/>
          <p:nvPr/>
        </p:nvSpPr>
        <p:spPr>
          <a:xfrm>
            <a:off x="1090883" y="1335087"/>
            <a:ext cx="3283857" cy="174171"/>
          </a:xfrm>
          <a:prstGeom prst="rect">
            <a:avLst/>
          </a:prstGeom>
          <a:solidFill>
            <a:srgbClr val="00B0F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998567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Zástupný obsah 6" descr="Obsah obrázku tráva, exteriér, budova, pole&#10;&#10;Popis byl vytvořen automaticky">
            <a:extLst>
              <a:ext uri="{FF2B5EF4-FFF2-40B4-BE49-F238E27FC236}">
                <a16:creationId xmlns:a16="http://schemas.microsoft.com/office/drawing/2014/main" id="{7727DC1F-43DC-4554-9C22-58B3F9907AE3}"/>
              </a:ext>
            </a:extLst>
          </p:cNvPr>
          <p:cNvPicPr>
            <a:picLocks noChangeAspect="1"/>
          </p:cNvPicPr>
          <p:nvPr/>
        </p:nvPicPr>
        <p:blipFill rotWithShape="1">
          <a:blip r:embed="rId2">
            <a:alphaModFix amt="20000"/>
            <a:extLst>
              <a:ext uri="{28A0092B-C50C-407E-A947-70E740481C1C}">
                <a14:useLocalDpi xmlns:a14="http://schemas.microsoft.com/office/drawing/2010/main" val="0"/>
              </a:ext>
            </a:extLst>
          </a:blip>
          <a:srcRect t="15625"/>
          <a:stretch/>
        </p:blipFill>
        <p:spPr>
          <a:xfrm>
            <a:off x="217118" y="146957"/>
            <a:ext cx="11669486" cy="65640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C3053E32-0956-4842-907C-2169E0ABD3B7}"/>
              </a:ext>
            </a:extLst>
          </p:cNvPr>
          <p:cNvSpPr>
            <a:spLocks noGrp="1"/>
          </p:cNvSpPr>
          <p:nvPr>
            <p:ph type="title"/>
          </p:nvPr>
        </p:nvSpPr>
        <p:spPr/>
        <p:txBody>
          <a:bodyPr/>
          <a:lstStyle/>
          <a:p>
            <a:r>
              <a:rPr lang="en-GB" dirty="0" err="1"/>
              <a:t>Rootes</a:t>
            </a:r>
            <a:endParaRPr lang="en-GB" dirty="0"/>
          </a:p>
        </p:txBody>
      </p:sp>
      <p:sp>
        <p:nvSpPr>
          <p:cNvPr id="4" name="TextovéPole 3">
            <a:extLst>
              <a:ext uri="{FF2B5EF4-FFF2-40B4-BE49-F238E27FC236}">
                <a16:creationId xmlns:a16="http://schemas.microsoft.com/office/drawing/2014/main" id="{940F6846-E460-4221-880E-B084AAA7F35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A9021BEC-72EF-4BAC-A0BD-7DE0EEE88832}"/>
              </a:ext>
            </a:extLst>
          </p:cNvPr>
          <p:cNvSpPr txBox="1">
            <a:spLocks/>
          </p:cNvSpPr>
          <p:nvPr/>
        </p:nvSpPr>
        <p:spPr>
          <a:xfrm>
            <a:off x="678960" y="1822450"/>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‘’There is was, plopped in the middle of the countryside and there were huge gaps in the campus. The buildings were scattered over this rather large site. There were just huge gaps, fields between, for example, where the library is and where the </a:t>
            </a:r>
            <a:r>
              <a:rPr lang="en-GB" sz="2000" dirty="0" err="1">
                <a:latin typeface="Roboto Medium" panose="02000000000000000000" pitchFamily="2" charset="0"/>
                <a:ea typeface="Roboto Medium" panose="02000000000000000000" pitchFamily="2" charset="0"/>
              </a:rPr>
              <a:t>Rootes</a:t>
            </a:r>
            <a:r>
              <a:rPr lang="en-GB" sz="2000" dirty="0">
                <a:latin typeface="Roboto Medium" panose="02000000000000000000" pitchFamily="2" charset="0"/>
                <a:ea typeface="Roboto Medium" panose="02000000000000000000" pitchFamily="2" charset="0"/>
              </a:rPr>
              <a:t> building now is.”</a:t>
            </a:r>
          </a:p>
          <a:p>
            <a:pPr marL="0" indent="0" algn="r">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Wyn, PAIS Emeritus Professor, 2020</a:t>
            </a:r>
          </a:p>
        </p:txBody>
      </p:sp>
      <p:pic>
        <p:nvPicPr>
          <p:cNvPr id="7" name="Zástupný obsah 6" descr="Obsah obrázku budova, exteriér, silnice, ulice&#10;&#10;Popis byl vytvořen automaticky">
            <a:extLst>
              <a:ext uri="{FF2B5EF4-FFF2-40B4-BE49-F238E27FC236}">
                <a16:creationId xmlns:a16="http://schemas.microsoft.com/office/drawing/2014/main" id="{8080E6EE-3CEB-404E-A1C9-5C5E67A9B96D}"/>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5978672" y="1823371"/>
            <a:ext cx="5789819" cy="3859879"/>
          </a:xfrm>
        </p:spPr>
      </p:pic>
      <p:sp>
        <p:nvSpPr>
          <p:cNvPr id="10" name="Šipka: doprava 9">
            <a:hlinkClick r:id="rId5" action="ppaction://hlinksldjump"/>
            <a:extLst>
              <a:ext uri="{FF2B5EF4-FFF2-40B4-BE49-F238E27FC236}">
                <a16:creationId xmlns:a16="http://schemas.microsoft.com/office/drawing/2014/main" id="{82FA69A6-E93E-4A5A-8E8B-02AD49CD7735}"/>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37E49937-C557-4B30-AF4F-B7233CA52CAE}"/>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2" name="Obdélník 11">
            <a:extLst>
              <a:ext uri="{FF2B5EF4-FFF2-40B4-BE49-F238E27FC236}">
                <a16:creationId xmlns:a16="http://schemas.microsoft.com/office/drawing/2014/main" id="{F71F826C-3EF0-4588-BC6A-2210EDC0DE14}"/>
              </a:ext>
            </a:extLst>
          </p:cNvPr>
          <p:cNvSpPr/>
          <p:nvPr/>
        </p:nvSpPr>
        <p:spPr>
          <a:xfrm>
            <a:off x="1090883" y="1335087"/>
            <a:ext cx="3283857" cy="174171"/>
          </a:xfrm>
          <a:prstGeom prst="rect">
            <a:avLst/>
          </a:prstGeom>
          <a:solidFill>
            <a:srgbClr val="FFC0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7779491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Zástupný obsah 6" descr="Obsah obrázku tráva, exteriér, budova, pole&#10;&#10;Popis byl vytvořen automaticky">
            <a:extLst>
              <a:ext uri="{FF2B5EF4-FFF2-40B4-BE49-F238E27FC236}">
                <a16:creationId xmlns:a16="http://schemas.microsoft.com/office/drawing/2014/main" id="{7727DC1F-43DC-4554-9C22-58B3F9907AE3}"/>
              </a:ext>
            </a:extLst>
          </p:cNvPr>
          <p:cNvPicPr>
            <a:picLocks noChangeAspect="1"/>
          </p:cNvPicPr>
          <p:nvPr/>
        </p:nvPicPr>
        <p:blipFill rotWithShape="1">
          <a:blip r:embed="rId2">
            <a:alphaModFix amt="20000"/>
            <a:extLst>
              <a:ext uri="{28A0092B-C50C-407E-A947-70E740481C1C}">
                <a14:useLocalDpi xmlns:a14="http://schemas.microsoft.com/office/drawing/2010/main" val="0"/>
              </a:ext>
            </a:extLst>
          </a:blip>
          <a:srcRect t="15625"/>
          <a:stretch/>
        </p:blipFill>
        <p:spPr>
          <a:xfrm>
            <a:off x="217118" y="146957"/>
            <a:ext cx="11669486" cy="65640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C3053E32-0956-4842-907C-2169E0ABD3B7}"/>
              </a:ext>
            </a:extLst>
          </p:cNvPr>
          <p:cNvSpPr>
            <a:spLocks noGrp="1"/>
          </p:cNvSpPr>
          <p:nvPr>
            <p:ph type="title"/>
          </p:nvPr>
        </p:nvSpPr>
        <p:spPr/>
        <p:txBody>
          <a:bodyPr/>
          <a:lstStyle/>
          <a:p>
            <a:r>
              <a:rPr lang="en-GB" dirty="0" err="1"/>
              <a:t>Rootes</a:t>
            </a:r>
            <a:endParaRPr lang="en-GB" dirty="0"/>
          </a:p>
        </p:txBody>
      </p:sp>
      <p:pic>
        <p:nvPicPr>
          <p:cNvPr id="7" name="Zástupný obsah 6" descr="Obsah obrázku tráva, exteriér, budova, pole&#10;&#10;Popis byl vytvořen automaticky">
            <a:extLst>
              <a:ext uri="{FF2B5EF4-FFF2-40B4-BE49-F238E27FC236}">
                <a16:creationId xmlns:a16="http://schemas.microsoft.com/office/drawing/2014/main" id="{A0377B69-35A3-452A-9071-3C94964D31D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62503" y="1822450"/>
            <a:ext cx="5822157" cy="3881438"/>
          </a:xfrm>
        </p:spPr>
      </p:pic>
      <p:sp>
        <p:nvSpPr>
          <p:cNvPr id="4" name="TextovéPole 3">
            <a:extLst>
              <a:ext uri="{FF2B5EF4-FFF2-40B4-BE49-F238E27FC236}">
                <a16:creationId xmlns:a16="http://schemas.microsoft.com/office/drawing/2014/main" id="{940F6846-E460-4221-880E-B084AAA7F35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A9021BEC-72EF-4BAC-A0BD-7DE0EEE88832}"/>
              </a:ext>
            </a:extLst>
          </p:cNvPr>
          <p:cNvSpPr txBox="1">
            <a:spLocks/>
          </p:cNvSpPr>
          <p:nvPr/>
        </p:nvSpPr>
        <p:spPr>
          <a:xfrm>
            <a:off x="678960" y="1822450"/>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800" dirty="0">
              <a:latin typeface="Roboto Medium" panose="02000000000000000000" pitchFamily="2" charset="0"/>
              <a:ea typeface="Roboto Medium" panose="02000000000000000000" pitchFamily="2" charset="0"/>
            </a:endParaRPr>
          </a:p>
          <a:p>
            <a:pPr marL="0" indent="0">
              <a:buNone/>
            </a:pPr>
            <a:endParaRPr lang="en-GB" sz="1800" dirty="0">
              <a:latin typeface="Roboto Medium" panose="02000000000000000000" pitchFamily="2" charset="0"/>
              <a:ea typeface="Roboto Medium" panose="02000000000000000000" pitchFamily="2" charset="0"/>
            </a:endParaRPr>
          </a:p>
          <a:p>
            <a:pPr marL="0" indent="0">
              <a:buNone/>
            </a:pPr>
            <a:r>
              <a:rPr lang="en-GB" sz="1800" dirty="0">
                <a:latin typeface="Roboto Medium" panose="02000000000000000000" pitchFamily="2" charset="0"/>
                <a:ea typeface="Roboto Medium" panose="02000000000000000000" pitchFamily="2" charset="0"/>
              </a:rPr>
              <a:t>“It’s really interesting because I was living in J block and every time I told somebody I was living in J block, they told me “Oh my god! You must be living in the party place of </a:t>
            </a:r>
            <a:r>
              <a:rPr lang="en-GB" sz="1800" dirty="0" err="1">
                <a:latin typeface="Roboto Medium" panose="02000000000000000000" pitchFamily="2" charset="0"/>
                <a:ea typeface="Roboto Medium" panose="02000000000000000000" pitchFamily="2" charset="0"/>
              </a:rPr>
              <a:t>Rootes</a:t>
            </a:r>
            <a:r>
              <a:rPr lang="en-GB" sz="1800" dirty="0">
                <a:latin typeface="Roboto Medium" panose="02000000000000000000" pitchFamily="2" charset="0"/>
                <a:ea typeface="Roboto Medium" panose="02000000000000000000" pitchFamily="2" charset="0"/>
              </a:rPr>
              <a:t> because I heard that J block is such as good place” and everything, and I told them that I was living on the ground floor and that the ground floor was not at all a party block. The second and third floor of J block were where people actually had fun.”</a:t>
            </a:r>
          </a:p>
          <a:p>
            <a:pPr marL="0" indent="0" algn="r">
              <a:buNone/>
            </a:pPr>
            <a:r>
              <a:rPr lang="en-GB" sz="1600" i="1" dirty="0" err="1">
                <a:solidFill>
                  <a:schemeClr val="bg2">
                    <a:lumMod val="25000"/>
                  </a:schemeClr>
                </a:solidFill>
                <a:latin typeface="Roboto Medium" panose="02000000000000000000" pitchFamily="2" charset="0"/>
                <a:ea typeface="Roboto Medium" panose="02000000000000000000" pitchFamily="2" charset="0"/>
              </a:rPr>
              <a:t>Jakab</a:t>
            </a:r>
            <a:r>
              <a:rPr lang="en-GB" sz="1600" i="1" dirty="0">
                <a:solidFill>
                  <a:schemeClr val="bg2">
                    <a:lumMod val="25000"/>
                  </a:schemeClr>
                </a:solidFill>
                <a:latin typeface="Roboto Medium" panose="02000000000000000000" pitchFamily="2" charset="0"/>
                <a:ea typeface="Roboto Medium" panose="02000000000000000000" pitchFamily="2" charset="0"/>
              </a:rPr>
              <a:t>, PAIS (2018-2021), 2020</a:t>
            </a:r>
            <a:endParaRPr lang="en-GB" sz="1600" i="1" dirty="0">
              <a:solidFill>
                <a:schemeClr val="bg2">
                  <a:lumMod val="25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10" name="Šipka: doprava 9">
            <a:hlinkClick r:id="rId4" action="ppaction://hlinksldjump"/>
            <a:extLst>
              <a:ext uri="{FF2B5EF4-FFF2-40B4-BE49-F238E27FC236}">
                <a16:creationId xmlns:a16="http://schemas.microsoft.com/office/drawing/2014/main" id="{411E1653-8343-4675-B1BA-F35C4C5E4DB1}"/>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Šipka: doprava 10">
            <a:hlinkClick r:id="rId5" action="ppaction://hlinksldjump"/>
            <a:extLst>
              <a:ext uri="{FF2B5EF4-FFF2-40B4-BE49-F238E27FC236}">
                <a16:creationId xmlns:a16="http://schemas.microsoft.com/office/drawing/2014/main" id="{2AB4EE5C-63CE-49AC-980D-4E7F19111BF0}"/>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TextovéPole 11">
            <a:extLst>
              <a:ext uri="{FF2B5EF4-FFF2-40B4-BE49-F238E27FC236}">
                <a16:creationId xmlns:a16="http://schemas.microsoft.com/office/drawing/2014/main" id="{48B9843D-ECB5-4D0A-901C-73D91088297B}"/>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3" name="Obdélník 12">
            <a:extLst>
              <a:ext uri="{FF2B5EF4-FFF2-40B4-BE49-F238E27FC236}">
                <a16:creationId xmlns:a16="http://schemas.microsoft.com/office/drawing/2014/main" id="{FD7588D7-8DDD-44FF-8711-3A8E97986416}"/>
              </a:ext>
            </a:extLst>
          </p:cNvPr>
          <p:cNvSpPr/>
          <p:nvPr/>
        </p:nvSpPr>
        <p:spPr>
          <a:xfrm>
            <a:off x="1090883" y="1335087"/>
            <a:ext cx="3283857" cy="174171"/>
          </a:xfrm>
          <a:prstGeom prst="rect">
            <a:avLst/>
          </a:prstGeom>
          <a:solidFill>
            <a:srgbClr val="FFC0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9715890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Zástupný obsah 6" descr="Obsah obrázku tráva, exteriér, budova, pole&#10;&#10;Popis byl vytvořen automaticky">
            <a:hlinkClick r:id="rId2" action="ppaction://hlinksldjump"/>
            <a:extLst>
              <a:ext uri="{FF2B5EF4-FFF2-40B4-BE49-F238E27FC236}">
                <a16:creationId xmlns:a16="http://schemas.microsoft.com/office/drawing/2014/main" id="{7727DC1F-43DC-4554-9C22-58B3F9907AE3}"/>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t="15625"/>
          <a:stretch/>
        </p:blipFill>
        <p:spPr>
          <a:xfrm>
            <a:off x="217118" y="146957"/>
            <a:ext cx="11669486" cy="65640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C3053E32-0956-4842-907C-2169E0ABD3B7}"/>
              </a:ext>
            </a:extLst>
          </p:cNvPr>
          <p:cNvSpPr>
            <a:spLocks noGrp="1"/>
          </p:cNvSpPr>
          <p:nvPr>
            <p:ph type="title"/>
          </p:nvPr>
        </p:nvSpPr>
        <p:spPr/>
        <p:txBody>
          <a:bodyPr/>
          <a:lstStyle/>
          <a:p>
            <a:r>
              <a:rPr lang="en-GB" dirty="0" err="1"/>
              <a:t>Rootes</a:t>
            </a:r>
            <a:endParaRPr lang="en-GB" dirty="0"/>
          </a:p>
        </p:txBody>
      </p:sp>
      <p:pic>
        <p:nvPicPr>
          <p:cNvPr id="7" name="Zástupný obsah 6" descr="Obsah obrázku tráva, exteriér, budova, pole&#10;&#10;Popis byl vytvořen automaticky">
            <a:extLst>
              <a:ext uri="{FF2B5EF4-FFF2-40B4-BE49-F238E27FC236}">
                <a16:creationId xmlns:a16="http://schemas.microsoft.com/office/drawing/2014/main" id="{A0377B69-35A3-452A-9071-3C94964D31D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62503" y="1822450"/>
            <a:ext cx="5822157" cy="3881438"/>
          </a:xfrm>
        </p:spPr>
      </p:pic>
      <p:sp>
        <p:nvSpPr>
          <p:cNvPr id="4" name="TextovéPole 3">
            <a:extLst>
              <a:ext uri="{FF2B5EF4-FFF2-40B4-BE49-F238E27FC236}">
                <a16:creationId xmlns:a16="http://schemas.microsoft.com/office/drawing/2014/main" id="{940F6846-E460-4221-880E-B084AAA7F35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A9021BEC-72EF-4BAC-A0BD-7DE0EEE88832}"/>
              </a:ext>
            </a:extLst>
          </p:cNvPr>
          <p:cNvSpPr txBox="1">
            <a:spLocks/>
          </p:cNvSpPr>
          <p:nvPr/>
        </p:nvSpPr>
        <p:spPr>
          <a:xfrm>
            <a:off x="678960" y="1822450"/>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800" dirty="0">
              <a:latin typeface="Roboto Medium" panose="02000000000000000000" pitchFamily="2" charset="0"/>
              <a:ea typeface="Roboto Medium" panose="02000000000000000000" pitchFamily="2" charset="0"/>
            </a:endParaRPr>
          </a:p>
          <a:p>
            <a:pPr marL="0" indent="0">
              <a:buNone/>
            </a:pPr>
            <a:br>
              <a:rPr lang="en-GB" sz="1800" dirty="0">
                <a:latin typeface="Roboto Medium" panose="02000000000000000000" pitchFamily="2" charset="0"/>
                <a:ea typeface="Roboto Medium" panose="02000000000000000000" pitchFamily="2" charset="0"/>
              </a:rPr>
            </a:br>
            <a:endParaRPr lang="en-GB" sz="1800" dirty="0">
              <a:latin typeface="Roboto Medium" panose="02000000000000000000" pitchFamily="2" charset="0"/>
              <a:ea typeface="Roboto Medium" panose="02000000000000000000" pitchFamily="2" charset="0"/>
            </a:endParaRPr>
          </a:p>
          <a:p>
            <a:pPr marL="0" indent="0">
              <a:buNone/>
            </a:pPr>
            <a:endParaRPr lang="en-GB" sz="1800" dirty="0">
              <a:latin typeface="Roboto Medium" panose="02000000000000000000" pitchFamily="2" charset="0"/>
              <a:ea typeface="Roboto Medium" panose="02000000000000000000" pitchFamily="2" charset="0"/>
            </a:endParaRPr>
          </a:p>
          <a:p>
            <a:pPr marL="0" indent="0">
              <a:buNone/>
            </a:pPr>
            <a:r>
              <a:rPr lang="en-GB" sz="1800" dirty="0">
                <a:latin typeface="Roboto Medium" panose="02000000000000000000" pitchFamily="2" charset="0"/>
                <a:ea typeface="Roboto Medium" panose="02000000000000000000" pitchFamily="2" charset="0"/>
              </a:rPr>
              <a:t>‘’When I think of </a:t>
            </a:r>
            <a:r>
              <a:rPr lang="en-GB" sz="1800" dirty="0" err="1">
                <a:latin typeface="Roboto Medium" panose="02000000000000000000" pitchFamily="2" charset="0"/>
                <a:ea typeface="Roboto Medium" panose="02000000000000000000" pitchFamily="2" charset="0"/>
              </a:rPr>
              <a:t>Rootes</a:t>
            </a:r>
            <a:r>
              <a:rPr lang="en-GB" sz="1800" dirty="0">
                <a:latin typeface="Roboto Medium" panose="02000000000000000000" pitchFamily="2" charset="0"/>
                <a:ea typeface="Roboto Medium" panose="02000000000000000000" pitchFamily="2" charset="0"/>
              </a:rPr>
              <a:t>, the only thing I think about are the fire alarms - we had them several times per week.’’</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Joanne, PAIS (2019-2022), 2020</a:t>
            </a:r>
          </a:p>
        </p:txBody>
      </p:sp>
      <p:sp>
        <p:nvSpPr>
          <p:cNvPr id="10" name="Šipka: doprava 9">
            <a:hlinkClick r:id="rId5" action="ppaction://hlinksldjump"/>
            <a:extLst>
              <a:ext uri="{FF2B5EF4-FFF2-40B4-BE49-F238E27FC236}">
                <a16:creationId xmlns:a16="http://schemas.microsoft.com/office/drawing/2014/main" id="{DCF169AC-4ACD-4665-A1C0-D4DFCC76D493}"/>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1A4F8862-3F9C-4FB4-BDED-0928691388EB}"/>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2" name="Obdélník 11">
            <a:extLst>
              <a:ext uri="{FF2B5EF4-FFF2-40B4-BE49-F238E27FC236}">
                <a16:creationId xmlns:a16="http://schemas.microsoft.com/office/drawing/2014/main" id="{34C32474-F136-488D-8735-ECCA5A8A2F44}"/>
              </a:ext>
            </a:extLst>
          </p:cNvPr>
          <p:cNvSpPr/>
          <p:nvPr/>
        </p:nvSpPr>
        <p:spPr>
          <a:xfrm>
            <a:off x="1090883" y="1335087"/>
            <a:ext cx="3283857" cy="174171"/>
          </a:xfrm>
          <a:prstGeom prst="rect">
            <a:avLst/>
          </a:prstGeom>
          <a:solidFill>
            <a:srgbClr val="FFC0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2854623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obsah 6" descr="Obsah obrázku budova, interiér, okno, místnost&#10;&#10;Popis byl vytvořen automaticky">
            <a:extLst>
              <a:ext uri="{FF2B5EF4-FFF2-40B4-BE49-F238E27FC236}">
                <a16:creationId xmlns:a16="http://schemas.microsoft.com/office/drawing/2014/main" id="{EFBB93D8-0619-4DAB-8CC0-1BD119B9DAB3}"/>
              </a:ext>
            </a:extLst>
          </p:cNvPr>
          <p:cNvPicPr>
            <a:picLocks noGrp="1" noChangeAspect="1"/>
          </p:cNvPicPr>
          <p:nvPr>
            <p:ph idx="1"/>
          </p:nvPr>
        </p:nvPicPr>
        <p:blipFill rotWithShape="1">
          <a:blip r:embed="rId2">
            <a:alphaModFix amt="20000"/>
            <a:extLst>
              <a:ext uri="{28A0092B-C50C-407E-A947-70E740481C1C}">
                <a14:useLocalDpi xmlns:a14="http://schemas.microsoft.com/office/drawing/2010/main" val="0"/>
              </a:ext>
            </a:extLst>
          </a:blip>
          <a:srcRect t="4756" b="10868"/>
          <a:stretch/>
        </p:blipFill>
        <p:spPr>
          <a:xfrm>
            <a:off x="294821" y="155121"/>
            <a:ext cx="11640457" cy="65477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B83E3FD-0C81-420C-8D4B-75A0F671FC74}"/>
              </a:ext>
            </a:extLst>
          </p:cNvPr>
          <p:cNvSpPr>
            <a:spLocks noGrp="1"/>
          </p:cNvSpPr>
          <p:nvPr>
            <p:ph type="title"/>
          </p:nvPr>
        </p:nvSpPr>
        <p:spPr/>
        <p:txBody>
          <a:bodyPr/>
          <a:lstStyle/>
          <a:p>
            <a:r>
              <a:rPr lang="en-GB" dirty="0" err="1"/>
              <a:t>Ramphal</a:t>
            </a:r>
            <a:endParaRPr lang="en-GB" dirty="0"/>
          </a:p>
        </p:txBody>
      </p:sp>
      <p:sp>
        <p:nvSpPr>
          <p:cNvPr id="4" name="TextovéPole 3">
            <a:extLst>
              <a:ext uri="{FF2B5EF4-FFF2-40B4-BE49-F238E27FC236}">
                <a16:creationId xmlns:a16="http://schemas.microsoft.com/office/drawing/2014/main" id="{A336921A-6527-4FB8-BDAF-BC3BD65FAB7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A3D3AE7F-3FB1-4D4E-B1E8-2A78133D7FE8}"/>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1800" dirty="0">
                <a:latin typeface="Roboto Medium" panose="02000000000000000000" pitchFamily="2" charset="0"/>
                <a:ea typeface="Roboto Medium" panose="02000000000000000000" pitchFamily="2" charset="0"/>
              </a:rPr>
              <a:t>‘’I’ve always been a bit of a fan of the </a:t>
            </a:r>
            <a:r>
              <a:rPr lang="en-GB" sz="1800" dirty="0" err="1">
                <a:latin typeface="Roboto Medium" panose="02000000000000000000" pitchFamily="2" charset="0"/>
                <a:ea typeface="Roboto Medium" panose="02000000000000000000" pitchFamily="2" charset="0"/>
              </a:rPr>
              <a:t>Ramphal</a:t>
            </a:r>
            <a:r>
              <a:rPr lang="en-GB" sz="1800" dirty="0">
                <a:latin typeface="Roboto Medium" panose="02000000000000000000" pitchFamily="2" charset="0"/>
                <a:ea typeface="Roboto Medium" panose="02000000000000000000" pitchFamily="2" charset="0"/>
              </a:rPr>
              <a:t> building because I think unlike other buildings, such as the humanities building,  it’s actually aged quite well. I’m not entirely sure when it was built and I’m fairly certain the classrooms inside have been redone. But externally I still think it is still quite nice and that wall when you enter is covered in designs, equations, names which is really quite a cluster of memories for Warwick. Although typically this building is quite unloved because it’s normally used when there isn’t enough room in your normal building. ‘’</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Anna, PAIS, (2018-2021),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13" name="Obrázek 12" descr="Obsah obrázku exteriér, budova, dům, vpředu&#10;&#10;Popis byl vytvořen automaticky">
            <a:extLst>
              <a:ext uri="{FF2B5EF4-FFF2-40B4-BE49-F238E27FC236}">
                <a16:creationId xmlns:a16="http://schemas.microsoft.com/office/drawing/2014/main" id="{F2A6BD7B-F6FB-46E8-8F25-978132FCB3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5977" y="1825625"/>
            <a:ext cx="5791202" cy="3860801"/>
          </a:xfrm>
          <a:prstGeom prst="rect">
            <a:avLst/>
          </a:prstGeom>
        </p:spPr>
      </p:pic>
      <p:sp>
        <p:nvSpPr>
          <p:cNvPr id="8" name="TextovéPole 7">
            <a:extLst>
              <a:ext uri="{FF2B5EF4-FFF2-40B4-BE49-F238E27FC236}">
                <a16:creationId xmlns:a16="http://schemas.microsoft.com/office/drawing/2014/main" id="{FA125B5B-8C90-46E4-B73F-958D07CFD800}"/>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Šipka: doprava 8">
            <a:hlinkClick r:id="rId5" action="ppaction://hlinksldjump"/>
            <a:extLst>
              <a:ext uri="{FF2B5EF4-FFF2-40B4-BE49-F238E27FC236}">
                <a16:creationId xmlns:a16="http://schemas.microsoft.com/office/drawing/2014/main" id="{F271034D-341D-46D5-A966-13F44AF16ECC}"/>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Obdélník 9">
            <a:extLst>
              <a:ext uri="{FF2B5EF4-FFF2-40B4-BE49-F238E27FC236}">
                <a16:creationId xmlns:a16="http://schemas.microsoft.com/office/drawing/2014/main" id="{D0F46067-4BA7-49D1-AE0A-9D7489B63CFD}"/>
              </a:ext>
            </a:extLst>
          </p:cNvPr>
          <p:cNvSpPr/>
          <p:nvPr/>
        </p:nvSpPr>
        <p:spPr>
          <a:xfrm>
            <a:off x="1090883" y="1335087"/>
            <a:ext cx="3283857" cy="174171"/>
          </a:xfrm>
          <a:prstGeom prst="rect">
            <a:avLst/>
          </a:prstGeom>
          <a:solidFill>
            <a:srgbClr val="E0AEAE">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059594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obsah 6" descr="Obsah obrázku budova, interiér, okno, místnost&#10;&#10;Popis byl vytvořen automaticky">
            <a:hlinkClick r:id="rId2" action="ppaction://hlinksldjump"/>
            <a:extLst>
              <a:ext uri="{FF2B5EF4-FFF2-40B4-BE49-F238E27FC236}">
                <a16:creationId xmlns:a16="http://schemas.microsoft.com/office/drawing/2014/main" id="{EFBB93D8-0619-4DAB-8CC0-1BD119B9DAB3}"/>
              </a:ext>
            </a:extLst>
          </p:cNvPr>
          <p:cNvPicPr>
            <a:picLocks noGrp="1" noChangeAspect="1"/>
          </p:cNvPicPr>
          <p:nvPr>
            <p:ph idx="1"/>
          </p:nvPr>
        </p:nvPicPr>
        <p:blipFill rotWithShape="1">
          <a:blip r:embed="rId3">
            <a:alphaModFix amt="20000"/>
            <a:extLst>
              <a:ext uri="{28A0092B-C50C-407E-A947-70E740481C1C}">
                <a14:useLocalDpi xmlns:a14="http://schemas.microsoft.com/office/drawing/2010/main" val="0"/>
              </a:ext>
            </a:extLst>
          </a:blip>
          <a:srcRect t="4756" b="10868"/>
          <a:stretch/>
        </p:blipFill>
        <p:spPr>
          <a:xfrm>
            <a:off x="294821" y="155121"/>
            <a:ext cx="11640457" cy="65477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B83E3FD-0C81-420C-8D4B-75A0F671FC74}"/>
              </a:ext>
            </a:extLst>
          </p:cNvPr>
          <p:cNvSpPr>
            <a:spLocks noGrp="1"/>
          </p:cNvSpPr>
          <p:nvPr>
            <p:ph type="title"/>
          </p:nvPr>
        </p:nvSpPr>
        <p:spPr/>
        <p:txBody>
          <a:bodyPr/>
          <a:lstStyle/>
          <a:p>
            <a:r>
              <a:rPr lang="en-GB" dirty="0" err="1"/>
              <a:t>Ramphal</a:t>
            </a:r>
            <a:endParaRPr lang="en-GB" dirty="0"/>
          </a:p>
        </p:txBody>
      </p:sp>
      <p:sp>
        <p:nvSpPr>
          <p:cNvPr id="4" name="TextovéPole 3">
            <a:extLst>
              <a:ext uri="{FF2B5EF4-FFF2-40B4-BE49-F238E27FC236}">
                <a16:creationId xmlns:a16="http://schemas.microsoft.com/office/drawing/2014/main" id="{A336921A-6527-4FB8-BDAF-BC3BD65FAB7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A3D3AE7F-3FB1-4D4E-B1E8-2A78133D7FE8}"/>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br>
              <a:rPr lang="en-GB" sz="1800" dirty="0">
                <a:latin typeface="Roboto Medium" panose="02000000000000000000" pitchFamily="2" charset="0"/>
                <a:ea typeface="Roboto Medium" panose="02000000000000000000" pitchFamily="2" charset="0"/>
              </a:rPr>
            </a:br>
            <a:r>
              <a:rPr lang="en-GB" sz="1800" dirty="0">
                <a:latin typeface="Roboto Medium" panose="02000000000000000000" pitchFamily="2" charset="0"/>
                <a:ea typeface="Roboto Medium" panose="02000000000000000000" pitchFamily="2" charset="0"/>
              </a:rPr>
              <a:t>‘’I feel like the </a:t>
            </a:r>
            <a:r>
              <a:rPr lang="en-GB" sz="1800" dirty="0" err="1">
                <a:latin typeface="Roboto Medium" panose="02000000000000000000" pitchFamily="2" charset="0"/>
                <a:ea typeface="Roboto Medium" panose="02000000000000000000" pitchFamily="2" charset="0"/>
              </a:rPr>
              <a:t>Ramphal</a:t>
            </a:r>
            <a:r>
              <a:rPr lang="en-GB" sz="1800" dirty="0">
                <a:latin typeface="Roboto Medium" panose="02000000000000000000" pitchFamily="2" charset="0"/>
                <a:ea typeface="Roboto Medium" panose="02000000000000000000" pitchFamily="2" charset="0"/>
              </a:rPr>
              <a:t> building is like notoriously a disliked lecture hall. I think it is cause it is kind of dark, always warm and the seats are really comfy, that you have to battle to stay awake in a morning lecture. There is one lecture I went to in the first couple of weeks of First Year where I had made the bad decision to go out the night before, I was sat in the 9am the next day and honestly I didn’t really write anything, I was too busy trying to stay awake. Also the fact there was no table to lean on was super frustrating and was the main reason I started taking notes on a laptop.’’ </a:t>
            </a:r>
            <a:endParaRPr lang="en-GB" sz="18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r">
              <a:buFont typeface="Arial" panose="020B0604020202020204" pitchFamily="34" charset="0"/>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Lauren, History and PAIS (2017-2020), 2020</a:t>
            </a:r>
          </a:p>
        </p:txBody>
      </p:sp>
      <p:pic>
        <p:nvPicPr>
          <p:cNvPr id="13" name="Obrázek 12" descr="Obsah obrázku exteriér, budova, dům, vpředu&#10;&#10;Popis byl vytvořen automaticky">
            <a:extLst>
              <a:ext uri="{FF2B5EF4-FFF2-40B4-BE49-F238E27FC236}">
                <a16:creationId xmlns:a16="http://schemas.microsoft.com/office/drawing/2014/main" id="{F2A6BD7B-F6FB-46E8-8F25-978132FCB3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5977" y="1825625"/>
            <a:ext cx="5791202" cy="3860801"/>
          </a:xfrm>
          <a:prstGeom prst="rect">
            <a:avLst/>
          </a:prstGeom>
        </p:spPr>
      </p:pic>
      <p:sp>
        <p:nvSpPr>
          <p:cNvPr id="8" name="TextovéPole 7">
            <a:extLst>
              <a:ext uri="{FF2B5EF4-FFF2-40B4-BE49-F238E27FC236}">
                <a16:creationId xmlns:a16="http://schemas.microsoft.com/office/drawing/2014/main" id="{FA125B5B-8C90-46E4-B73F-958D07CFD800}"/>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Šipka: doprava 8">
            <a:hlinkClick r:id="rId6" action="ppaction://hlinksldjump"/>
            <a:extLst>
              <a:ext uri="{FF2B5EF4-FFF2-40B4-BE49-F238E27FC236}">
                <a16:creationId xmlns:a16="http://schemas.microsoft.com/office/drawing/2014/main" id="{D21577CE-03C1-42E9-83D6-4249F3B2AC57}"/>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Obdélník 9">
            <a:extLst>
              <a:ext uri="{FF2B5EF4-FFF2-40B4-BE49-F238E27FC236}">
                <a16:creationId xmlns:a16="http://schemas.microsoft.com/office/drawing/2014/main" id="{9B919EEF-C14F-4A7E-B6C1-D6BCB12FDD90}"/>
              </a:ext>
            </a:extLst>
          </p:cNvPr>
          <p:cNvSpPr/>
          <p:nvPr/>
        </p:nvSpPr>
        <p:spPr>
          <a:xfrm>
            <a:off x="1090883" y="1335087"/>
            <a:ext cx="3283857" cy="174171"/>
          </a:xfrm>
          <a:prstGeom prst="rect">
            <a:avLst/>
          </a:prstGeom>
          <a:solidFill>
            <a:srgbClr val="E0AEAE">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976342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Warwick Arts Centre awarded major capital funding for 20:20 Project">
            <a:extLst>
              <a:ext uri="{FF2B5EF4-FFF2-40B4-BE49-F238E27FC236}">
                <a16:creationId xmlns:a16="http://schemas.microsoft.com/office/drawing/2014/main" id="{C8E21C27-3C30-4DAA-89BB-E64E98B19980}"/>
              </a:ext>
            </a:extLst>
          </p:cNvPr>
          <p:cNvPicPr>
            <a:picLocks noChangeAspect="1" noChangeArrowheads="1"/>
          </p:cNvPicPr>
          <p:nvPr/>
        </p:nvPicPr>
        <p:blipFill>
          <a:blip r:embed="rId2">
            <a:alphaModFix amt="50000"/>
            <a:extLst>
              <a:ext uri="{28A0092B-C50C-407E-A947-70E740481C1C}">
                <a14:useLocalDpi xmlns:a14="http://schemas.microsoft.com/office/drawing/2010/main" val="0"/>
              </a:ext>
            </a:extLst>
          </a:blip>
          <a:srcRect/>
          <a:stretch>
            <a:fillRect/>
          </a:stretch>
        </p:blipFill>
        <p:spPr bwMode="auto">
          <a:xfrm>
            <a:off x="272544" y="152452"/>
            <a:ext cx="11646912" cy="65530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BC2CD22-5BC9-4A66-94E7-83BF555CB05C}"/>
              </a:ext>
            </a:extLst>
          </p:cNvPr>
          <p:cNvSpPr>
            <a:spLocks noGrp="1"/>
          </p:cNvSpPr>
          <p:nvPr>
            <p:ph type="title"/>
          </p:nvPr>
        </p:nvSpPr>
        <p:spPr/>
        <p:txBody>
          <a:bodyPr/>
          <a:lstStyle/>
          <a:p>
            <a:r>
              <a:rPr lang="en-GB" dirty="0"/>
              <a:t>Warwick Arts Centre</a:t>
            </a:r>
          </a:p>
        </p:txBody>
      </p:sp>
      <p:sp>
        <p:nvSpPr>
          <p:cNvPr id="3" name="Zástupný obsah 2">
            <a:extLst>
              <a:ext uri="{FF2B5EF4-FFF2-40B4-BE49-F238E27FC236}">
                <a16:creationId xmlns:a16="http://schemas.microsoft.com/office/drawing/2014/main" id="{84256628-55D2-4B38-BD28-B580892BBFAA}"/>
              </a:ext>
            </a:extLst>
          </p:cNvPr>
          <p:cNvSpPr>
            <a:spLocks noGrp="1"/>
          </p:cNvSpPr>
          <p:nvPr>
            <p:ph idx="1"/>
          </p:nvPr>
        </p:nvSpPr>
        <p:spPr/>
        <p:txBody>
          <a:bodyPr/>
          <a:lstStyle/>
          <a:p>
            <a:endParaRPr lang="en-GB">
              <a:latin typeface="Roboto Medium" panose="02000000000000000000" pitchFamily="2" charset="0"/>
              <a:ea typeface="Roboto Medium" panose="02000000000000000000" pitchFamily="2" charset="0"/>
            </a:endParaRPr>
          </a:p>
        </p:txBody>
      </p:sp>
      <p:sp>
        <p:nvSpPr>
          <p:cNvPr id="5" name="TextovéPole 4">
            <a:extLst>
              <a:ext uri="{FF2B5EF4-FFF2-40B4-BE49-F238E27FC236}">
                <a16:creationId xmlns:a16="http://schemas.microsoft.com/office/drawing/2014/main" id="{DA327894-CFBF-433E-99D8-019A253EAD0C}"/>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pic>
        <p:nvPicPr>
          <p:cNvPr id="7170" name="Picture 2">
            <a:extLst>
              <a:ext uri="{FF2B5EF4-FFF2-40B4-BE49-F238E27FC236}">
                <a16:creationId xmlns:a16="http://schemas.microsoft.com/office/drawing/2014/main" id="{44F1BC2D-5379-45B5-977A-4924B8EDB0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928982"/>
            <a:ext cx="5552499" cy="3784600"/>
          </a:xfrm>
          <a:prstGeom prst="rect">
            <a:avLst/>
          </a:prstGeom>
          <a:noFill/>
          <a:extLst>
            <a:ext uri="{909E8E84-426E-40DD-AFC4-6F175D3DCCD1}">
              <a14:hiddenFill xmlns:a14="http://schemas.microsoft.com/office/drawing/2010/main">
                <a:solidFill>
                  <a:srgbClr val="FFFFFF"/>
                </a:solidFill>
              </a14:hiddenFill>
            </a:ext>
          </a:extLst>
        </p:spPr>
      </p:pic>
      <p:sp>
        <p:nvSpPr>
          <p:cNvPr id="8" name="Zástupný text 11">
            <a:extLst>
              <a:ext uri="{FF2B5EF4-FFF2-40B4-BE49-F238E27FC236}">
                <a16:creationId xmlns:a16="http://schemas.microsoft.com/office/drawing/2014/main" id="{A57EC867-81E0-4123-9018-090337D4F256}"/>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400" dirty="0">
              <a:latin typeface="Roboto Medium" panose="02000000000000000000" pitchFamily="2" charset="0"/>
              <a:ea typeface="Roboto Medium" panose="02000000000000000000" pitchFamily="2" charset="0"/>
            </a:endParaRPr>
          </a:p>
          <a:p>
            <a:pPr marL="0" indent="0">
              <a:buNone/>
            </a:pPr>
            <a:endParaRPr lang="en-GB" sz="2400" dirty="0">
              <a:latin typeface="Roboto Medium" panose="02000000000000000000" pitchFamily="2" charset="0"/>
              <a:ea typeface="Roboto Medium" panose="02000000000000000000" pitchFamily="2" charset="0"/>
            </a:endParaRPr>
          </a:p>
          <a:p>
            <a:pPr marL="0" indent="0">
              <a:buNone/>
            </a:pPr>
            <a:r>
              <a:rPr lang="en-GB" sz="2200" dirty="0">
                <a:latin typeface="Roboto Medium" panose="02000000000000000000" pitchFamily="2" charset="0"/>
                <a:ea typeface="Roboto Medium" panose="02000000000000000000" pitchFamily="2" charset="0"/>
              </a:rPr>
              <a:t>‘’I was quite sad to see the old 80’s building go to make way for the new Arts Centre but I shan’t be sad to see the Humanities building go.’’</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Karen, Gallery Assistant at the Mead Gallery</a:t>
            </a:r>
          </a:p>
          <a:p>
            <a:pPr marL="0" indent="0">
              <a:buNone/>
            </a:pPr>
            <a:endParaRPr lang="en-GB" dirty="0">
              <a:latin typeface="Roboto Medium" panose="02000000000000000000" pitchFamily="2" charset="0"/>
              <a:ea typeface="Roboto Medium" panose="02000000000000000000" pitchFamily="2" charset="0"/>
            </a:endParaRPr>
          </a:p>
        </p:txBody>
      </p:sp>
      <p:sp>
        <p:nvSpPr>
          <p:cNvPr id="10" name="Šipka: doprava 9">
            <a:hlinkClick r:id="rId5" action="ppaction://hlinksldjump"/>
            <a:extLst>
              <a:ext uri="{FF2B5EF4-FFF2-40B4-BE49-F238E27FC236}">
                <a16:creationId xmlns:a16="http://schemas.microsoft.com/office/drawing/2014/main" id="{575289A5-3CF1-4767-9E2C-2C513F4136C9}"/>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EE225A46-9C25-4980-8161-A02942FC47CA}"/>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2" name="Obdélník 11">
            <a:extLst>
              <a:ext uri="{FF2B5EF4-FFF2-40B4-BE49-F238E27FC236}">
                <a16:creationId xmlns:a16="http://schemas.microsoft.com/office/drawing/2014/main" id="{5D4C304D-D12E-4245-9474-04F4C736ACC2}"/>
              </a:ext>
            </a:extLst>
          </p:cNvPr>
          <p:cNvSpPr/>
          <p:nvPr/>
        </p:nvSpPr>
        <p:spPr>
          <a:xfrm>
            <a:off x="1090883" y="1335087"/>
            <a:ext cx="3283857" cy="174171"/>
          </a:xfrm>
          <a:prstGeom prst="rect">
            <a:avLst/>
          </a:prstGeom>
          <a:solidFill>
            <a:srgbClr val="FFFF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7716970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Warwick Arts Centre awarded major capital funding for 20:20 Project">
            <a:extLst>
              <a:ext uri="{FF2B5EF4-FFF2-40B4-BE49-F238E27FC236}">
                <a16:creationId xmlns:a16="http://schemas.microsoft.com/office/drawing/2014/main" id="{2639CFDD-93ED-404D-80C2-8428C3F83540}"/>
              </a:ext>
            </a:extLst>
          </p:cNvPr>
          <p:cNvPicPr>
            <a:picLocks noChangeAspect="1" noChangeArrowheads="1"/>
          </p:cNvPicPr>
          <p:nvPr/>
        </p:nvPicPr>
        <p:blipFill>
          <a:blip r:embed="rId2">
            <a:alphaModFix amt="50000"/>
            <a:extLst>
              <a:ext uri="{28A0092B-C50C-407E-A947-70E740481C1C}">
                <a14:useLocalDpi xmlns:a14="http://schemas.microsoft.com/office/drawing/2010/main" val="0"/>
              </a:ext>
            </a:extLst>
          </a:blip>
          <a:srcRect/>
          <a:stretch>
            <a:fillRect/>
          </a:stretch>
        </p:blipFill>
        <p:spPr bwMode="auto">
          <a:xfrm>
            <a:off x="272544" y="152452"/>
            <a:ext cx="11646912" cy="65530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BC2CD22-5BC9-4A66-94E7-83BF555CB05C}"/>
              </a:ext>
            </a:extLst>
          </p:cNvPr>
          <p:cNvSpPr>
            <a:spLocks noGrp="1"/>
          </p:cNvSpPr>
          <p:nvPr>
            <p:ph type="title"/>
          </p:nvPr>
        </p:nvSpPr>
        <p:spPr/>
        <p:txBody>
          <a:bodyPr/>
          <a:lstStyle/>
          <a:p>
            <a:r>
              <a:rPr lang="en-GB" dirty="0"/>
              <a:t>Warwick Arts Centre</a:t>
            </a:r>
          </a:p>
        </p:txBody>
      </p:sp>
      <p:pic>
        <p:nvPicPr>
          <p:cNvPr id="6" name="Zástupný obsah 5" descr="Obsah obrázku budova, exteriér, cihla, dům&#10;&#10;Popis byl vytvořen automaticky">
            <a:extLst>
              <a:ext uri="{FF2B5EF4-FFF2-40B4-BE49-F238E27FC236}">
                <a16:creationId xmlns:a16="http://schemas.microsoft.com/office/drawing/2014/main" id="{C56FAEDA-7E21-47B5-90F8-57B70C36BEB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59105" y="1825625"/>
            <a:ext cx="5791199" cy="3860800"/>
          </a:xfrm>
        </p:spPr>
      </p:pic>
      <p:sp>
        <p:nvSpPr>
          <p:cNvPr id="5" name="TextovéPole 4">
            <a:extLst>
              <a:ext uri="{FF2B5EF4-FFF2-40B4-BE49-F238E27FC236}">
                <a16:creationId xmlns:a16="http://schemas.microsoft.com/office/drawing/2014/main" id="{DA327894-CFBF-433E-99D8-019A253EAD0C}"/>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8" name="Zástupný text 11">
            <a:extLst>
              <a:ext uri="{FF2B5EF4-FFF2-40B4-BE49-F238E27FC236}">
                <a16:creationId xmlns:a16="http://schemas.microsoft.com/office/drawing/2014/main" id="{A57EC867-81E0-4123-9018-090337D4F256}"/>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 I’ve always thought the building looked a bit like a swimming pool or a leisure centre from the 1970’s, I don’t know why, I think it might be because of the blue </a:t>
            </a:r>
            <a:r>
              <a:rPr lang="en-GB" sz="2000" dirty="0" err="1">
                <a:latin typeface="Roboto Medium" panose="02000000000000000000" pitchFamily="2" charset="0"/>
                <a:ea typeface="Roboto Medium" panose="02000000000000000000" pitchFamily="2" charset="0"/>
              </a:rPr>
              <a:t>terracings</a:t>
            </a:r>
            <a:r>
              <a:rPr lang="en-GB" sz="2000" dirty="0">
                <a:latin typeface="Roboto Medium" panose="02000000000000000000" pitchFamily="2" charset="0"/>
                <a:ea typeface="Roboto Medium" panose="02000000000000000000" pitchFamily="2" charset="0"/>
              </a:rPr>
              <a:t> on the ceiling.’’</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Catherine, Modern Languages (2018-2022),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7" name="TextovéPole 6">
            <a:extLst>
              <a:ext uri="{FF2B5EF4-FFF2-40B4-BE49-F238E27FC236}">
                <a16:creationId xmlns:a16="http://schemas.microsoft.com/office/drawing/2014/main" id="{A0D609FC-6C01-4382-ADB3-5DE1CE422497}"/>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Šipka: doprava 8">
            <a:hlinkClick r:id="rId5" action="ppaction://hlinksldjump"/>
            <a:extLst>
              <a:ext uri="{FF2B5EF4-FFF2-40B4-BE49-F238E27FC236}">
                <a16:creationId xmlns:a16="http://schemas.microsoft.com/office/drawing/2014/main" id="{5A83A1D0-EBC0-4FC2-9B7E-20C5F582F7ED}"/>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Šipka: doprava 9">
            <a:hlinkClick r:id="rId6" action="ppaction://hlinksldjump"/>
            <a:extLst>
              <a:ext uri="{FF2B5EF4-FFF2-40B4-BE49-F238E27FC236}">
                <a16:creationId xmlns:a16="http://schemas.microsoft.com/office/drawing/2014/main" id="{9CB9EAF9-BBF6-446E-80BC-B7D90D3A637A}"/>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Obdélník 11">
            <a:extLst>
              <a:ext uri="{FF2B5EF4-FFF2-40B4-BE49-F238E27FC236}">
                <a16:creationId xmlns:a16="http://schemas.microsoft.com/office/drawing/2014/main" id="{3B7CE3BF-1B8A-4551-83FE-889F0201CDFB}"/>
              </a:ext>
            </a:extLst>
          </p:cNvPr>
          <p:cNvSpPr/>
          <p:nvPr/>
        </p:nvSpPr>
        <p:spPr>
          <a:xfrm>
            <a:off x="1090883" y="1335087"/>
            <a:ext cx="3283857" cy="174171"/>
          </a:xfrm>
          <a:prstGeom prst="rect">
            <a:avLst/>
          </a:prstGeom>
          <a:solidFill>
            <a:srgbClr val="FFFF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3931774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Warwick Arts Centre awarded major capital funding for 20:20 Project">
            <a:hlinkClick r:id="rId2" action="ppaction://hlinksldjump"/>
            <a:extLst>
              <a:ext uri="{FF2B5EF4-FFF2-40B4-BE49-F238E27FC236}">
                <a16:creationId xmlns:a16="http://schemas.microsoft.com/office/drawing/2014/main" id="{C365B042-FEAC-4282-B1F7-6295D7686DEE}"/>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272544" y="152452"/>
            <a:ext cx="11646912" cy="65530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BC2CD22-5BC9-4A66-94E7-83BF555CB05C}"/>
              </a:ext>
            </a:extLst>
          </p:cNvPr>
          <p:cNvSpPr>
            <a:spLocks noGrp="1"/>
          </p:cNvSpPr>
          <p:nvPr>
            <p:ph type="title"/>
          </p:nvPr>
        </p:nvSpPr>
        <p:spPr/>
        <p:txBody>
          <a:bodyPr/>
          <a:lstStyle/>
          <a:p>
            <a:r>
              <a:rPr lang="en-GB" dirty="0"/>
              <a:t>Warwick Arts Centre</a:t>
            </a:r>
          </a:p>
        </p:txBody>
      </p:sp>
      <p:pic>
        <p:nvPicPr>
          <p:cNvPr id="6" name="Zástupný obsah 5" descr="Obsah obrázku exteriér, budova, podepsat, vpředu&#10;&#10;Popis byl vytvořen automaticky">
            <a:extLst>
              <a:ext uri="{FF2B5EF4-FFF2-40B4-BE49-F238E27FC236}">
                <a16:creationId xmlns:a16="http://schemas.microsoft.com/office/drawing/2014/main" id="{49081C58-E99B-45D8-B3E0-5C5230B66994}"/>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074028" y="1825625"/>
            <a:ext cx="5791200" cy="3860800"/>
          </a:xfrm>
        </p:spPr>
      </p:pic>
      <p:sp>
        <p:nvSpPr>
          <p:cNvPr id="5" name="TextovéPole 4">
            <a:extLst>
              <a:ext uri="{FF2B5EF4-FFF2-40B4-BE49-F238E27FC236}">
                <a16:creationId xmlns:a16="http://schemas.microsoft.com/office/drawing/2014/main" id="{DA327894-CFBF-433E-99D8-019A253EAD0C}"/>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8" name="Zástupný text 11">
            <a:extLst>
              <a:ext uri="{FF2B5EF4-FFF2-40B4-BE49-F238E27FC236}">
                <a16:creationId xmlns:a16="http://schemas.microsoft.com/office/drawing/2014/main" id="{A57EC867-81E0-4123-9018-090337D4F256}"/>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400" dirty="0">
              <a:latin typeface="Roboto Medium" panose="02000000000000000000" pitchFamily="2" charset="0"/>
              <a:ea typeface="Roboto Medium" panose="02000000000000000000" pitchFamily="2" charset="0"/>
            </a:endParaRPr>
          </a:p>
          <a:p>
            <a:pPr marL="0" indent="0">
              <a:buNone/>
            </a:pPr>
            <a:br>
              <a:rPr lang="en-GB" sz="2000" dirty="0">
                <a:latin typeface="Roboto Medium" panose="02000000000000000000" pitchFamily="2" charset="0"/>
                <a:ea typeface="Roboto Medium" panose="02000000000000000000" pitchFamily="2" charset="0"/>
              </a:rPr>
            </a:br>
            <a:r>
              <a:rPr lang="en-GB" sz="2000" dirty="0">
                <a:latin typeface="Roboto Medium" panose="02000000000000000000" pitchFamily="2" charset="0"/>
                <a:ea typeface="Roboto Medium" panose="02000000000000000000" pitchFamily="2" charset="0"/>
              </a:rPr>
              <a:t>‘’I think it represents how dynamic and special this place is, ever changing, but at the heart it will always be the Warwick Arts Centre for students and the local community.’’</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Anna, PAIS (2018-2021),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7" name="TextovéPole 6">
            <a:extLst>
              <a:ext uri="{FF2B5EF4-FFF2-40B4-BE49-F238E27FC236}">
                <a16:creationId xmlns:a16="http://schemas.microsoft.com/office/drawing/2014/main" id="{715F1FE8-6063-4293-B656-D1D352CFFE6A}"/>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Šipka: doprava 8">
            <a:hlinkClick r:id="rId6" action="ppaction://hlinksldjump"/>
            <a:extLst>
              <a:ext uri="{FF2B5EF4-FFF2-40B4-BE49-F238E27FC236}">
                <a16:creationId xmlns:a16="http://schemas.microsoft.com/office/drawing/2014/main" id="{80D1290F-0611-4292-A41A-EC5E653F2EFC}"/>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Obdélník 9">
            <a:extLst>
              <a:ext uri="{FF2B5EF4-FFF2-40B4-BE49-F238E27FC236}">
                <a16:creationId xmlns:a16="http://schemas.microsoft.com/office/drawing/2014/main" id="{577184FD-DBB8-4C55-8BE5-A5BE98043B3A}"/>
              </a:ext>
            </a:extLst>
          </p:cNvPr>
          <p:cNvSpPr/>
          <p:nvPr/>
        </p:nvSpPr>
        <p:spPr>
          <a:xfrm>
            <a:off x="1090883" y="1335087"/>
            <a:ext cx="3283857" cy="174171"/>
          </a:xfrm>
          <a:prstGeom prst="rect">
            <a:avLst/>
          </a:prstGeom>
          <a:solidFill>
            <a:srgbClr val="FFFF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1416175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Zástupný obsah 4" descr="Obsah obrázku exteriér, silnice, ulice, park&#10;&#10;Popis byl vytvořen automaticky">
            <a:extLst>
              <a:ext uri="{FF2B5EF4-FFF2-40B4-BE49-F238E27FC236}">
                <a16:creationId xmlns:a16="http://schemas.microsoft.com/office/drawing/2014/main" id="{D53D9779-D3E7-490F-98D0-D802AA211DD2}"/>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95200" y="136354"/>
            <a:ext cx="11801599" cy="65852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95F35D0-47E6-464D-90DB-35294DD2E347}"/>
              </a:ext>
            </a:extLst>
          </p:cNvPr>
          <p:cNvSpPr>
            <a:spLocks noGrp="1"/>
          </p:cNvSpPr>
          <p:nvPr>
            <p:ph type="title"/>
          </p:nvPr>
        </p:nvSpPr>
        <p:spPr/>
        <p:txBody>
          <a:bodyPr/>
          <a:lstStyle/>
          <a:p>
            <a:r>
              <a:rPr lang="en-GB" dirty="0">
                <a:cs typeface="Times New Roman" panose="02020603050405020304" pitchFamily="18" charset="0"/>
              </a:rPr>
              <a:t>Humanities</a:t>
            </a:r>
          </a:p>
        </p:txBody>
      </p:sp>
      <p:sp>
        <p:nvSpPr>
          <p:cNvPr id="3" name="Zástupný obsah 2">
            <a:extLst>
              <a:ext uri="{FF2B5EF4-FFF2-40B4-BE49-F238E27FC236}">
                <a16:creationId xmlns:a16="http://schemas.microsoft.com/office/drawing/2014/main" id="{61A260A8-ECC2-4133-9F00-E90A6750A49E}"/>
              </a:ext>
            </a:extLst>
          </p:cNvPr>
          <p:cNvSpPr>
            <a:spLocks noGrp="1"/>
          </p:cNvSpPr>
          <p:nvPr>
            <p:ph sz="half" idx="1"/>
          </p:nvPr>
        </p:nvSpPr>
        <p:spPr>
          <a:xfrm>
            <a:off x="838200" y="1825625"/>
            <a:ext cx="4978400" cy="4351338"/>
          </a:xfrm>
          <a:solidFill>
            <a:schemeClr val="bg2">
              <a:lumMod val="90000"/>
            </a:schemeClr>
          </a:solidFill>
          <a:effectLst>
            <a:outerShdw blurRad="50800" dist="38100" dir="2700000" algn="tl" rotWithShape="0">
              <a:prstClr val="black">
                <a:alpha val="40000"/>
              </a:prstClr>
            </a:outerShdw>
          </a:effectLst>
        </p:spPr>
        <p:txBody>
          <a:bodyPr>
            <a:normAutofit/>
          </a:bodyPr>
          <a:lstStyle/>
          <a:p>
            <a:pPr marL="0" indent="0" algn="just">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br>
              <a:rPr lang="en-GB" sz="2300" dirty="0">
                <a:latin typeface="Roboto Medium" panose="02000000000000000000" pitchFamily="2" charset="0"/>
                <a:ea typeface="Roboto Medium" panose="02000000000000000000" pitchFamily="2" charset="0"/>
                <a:cs typeface="Times New Roman" panose="02020603050405020304" pitchFamily="18" charset="0"/>
              </a:rPr>
            </a:br>
            <a:endParaRPr lang="en-GB" sz="18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r>
              <a:rPr lang="en-GB" sz="2000" dirty="0">
                <a:latin typeface="Roboto Medium" panose="02000000000000000000" pitchFamily="2" charset="0"/>
                <a:ea typeface="Roboto Medium" panose="02000000000000000000" pitchFamily="2" charset="0"/>
                <a:cs typeface="Times New Roman" panose="02020603050405020304" pitchFamily="18" charset="0"/>
              </a:rPr>
              <a:t>“I’ll be really sad when the Humanities Building is demolished. It’s my building, like all my classes almost were in there, it’s where I have done most of my PhD work. You can sit in the garden at lunch time, it’s really pleasant. No other building has that really”</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cs typeface="Times New Roman" panose="02020603050405020304" pitchFamily="18" charset="0"/>
              </a:rPr>
              <a:t>Pierre, French and History (2011-2015), 2020</a:t>
            </a:r>
          </a:p>
          <a:p>
            <a:pPr marL="0" indent="0">
              <a:buNone/>
            </a:pPr>
            <a:endParaRPr lang="en-GB" dirty="0">
              <a:latin typeface="Roboto Medium" panose="02000000000000000000" pitchFamily="2" charset="0"/>
              <a:ea typeface="Roboto Medium" panose="02000000000000000000" pitchFamily="2" charset="0"/>
            </a:endParaRPr>
          </a:p>
        </p:txBody>
      </p:sp>
      <p:sp>
        <p:nvSpPr>
          <p:cNvPr id="4" name="Zástupný obsah 3">
            <a:extLst>
              <a:ext uri="{FF2B5EF4-FFF2-40B4-BE49-F238E27FC236}">
                <a16:creationId xmlns:a16="http://schemas.microsoft.com/office/drawing/2014/main" id="{AE936336-6000-4325-A2D7-2AADF8F6399C}"/>
              </a:ext>
            </a:extLst>
          </p:cNvPr>
          <p:cNvSpPr>
            <a:spLocks noGrp="1"/>
          </p:cNvSpPr>
          <p:nvPr>
            <p:ph sz="half" idx="2"/>
          </p:nvPr>
        </p:nvSpPr>
        <p:spPr/>
        <p:txBody>
          <a:bodyPr>
            <a:normAutofit/>
          </a:bodyPr>
          <a:lstStyle/>
          <a:p>
            <a:endParaRPr lang="en-GB">
              <a:latin typeface="Roboto Medium" panose="02000000000000000000" pitchFamily="2" charset="0"/>
              <a:ea typeface="Roboto Medium" panose="02000000000000000000" pitchFamily="2" charset="0"/>
            </a:endParaRPr>
          </a:p>
        </p:txBody>
      </p:sp>
      <p:pic>
        <p:nvPicPr>
          <p:cNvPr id="5122" name="Picture 2">
            <a:extLst>
              <a:ext uri="{FF2B5EF4-FFF2-40B4-BE49-F238E27FC236}">
                <a16:creationId xmlns:a16="http://schemas.microsoft.com/office/drawing/2014/main" id="{85F2F145-4119-4E61-8F47-7B5F8E160B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6300" y="1825625"/>
            <a:ext cx="5964945" cy="4351338"/>
          </a:xfrm>
          <a:prstGeom prst="rect">
            <a:avLst/>
          </a:prstGeom>
          <a:noFill/>
          <a:extLst>
            <a:ext uri="{909E8E84-426E-40DD-AFC4-6F175D3DCCD1}">
              <a14:hiddenFill xmlns:a14="http://schemas.microsoft.com/office/drawing/2010/main">
                <a:solidFill>
                  <a:srgbClr val="FFFFFF"/>
                </a:solidFill>
              </a14:hiddenFill>
            </a:ext>
          </a:extLst>
        </p:spPr>
      </p:pic>
      <p:sp>
        <p:nvSpPr>
          <p:cNvPr id="10" name="TextovéPole 9">
            <a:extLst>
              <a:ext uri="{FF2B5EF4-FFF2-40B4-BE49-F238E27FC236}">
                <a16:creationId xmlns:a16="http://schemas.microsoft.com/office/drawing/2014/main" id="{5DD2CA79-499A-4B00-B13B-A29D3E8BC1AE}"/>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Šipka: doprava 8">
            <a:hlinkClick r:id="rId7" action="ppaction://hlinksldjump"/>
            <a:extLst>
              <a:ext uri="{FF2B5EF4-FFF2-40B4-BE49-F238E27FC236}">
                <a16:creationId xmlns:a16="http://schemas.microsoft.com/office/drawing/2014/main" id="{EC9C004C-0032-4B13-9CA3-B1C39A066678}"/>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Šipka: doprava 11">
            <a:hlinkClick r:id="rId8" action="ppaction://hlinksldjump"/>
            <a:extLst>
              <a:ext uri="{FF2B5EF4-FFF2-40B4-BE49-F238E27FC236}">
                <a16:creationId xmlns:a16="http://schemas.microsoft.com/office/drawing/2014/main" id="{E5ABC509-4826-45B1-9574-BECFDAF28C34}"/>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3D166287-521A-435A-9182-DBB16DDCD131}"/>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5" name="Obdélník 14">
            <a:extLst>
              <a:ext uri="{FF2B5EF4-FFF2-40B4-BE49-F238E27FC236}">
                <a16:creationId xmlns:a16="http://schemas.microsoft.com/office/drawing/2014/main" id="{52B4D0A8-86A2-48F1-9E78-4C791543A970}"/>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2944678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extLst>
              <a:ext uri="{FF2B5EF4-FFF2-40B4-BE49-F238E27FC236}">
                <a16:creationId xmlns:a16="http://schemas.microsoft.com/office/drawing/2014/main" id="{204AAE41-06DB-42DF-81F2-426BAF708ABE}"/>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2601" b="13541"/>
          <a:stretch/>
        </p:blipFill>
        <p:spPr bwMode="auto">
          <a:xfrm>
            <a:off x="238113" y="140839"/>
            <a:ext cx="11736769" cy="65763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F7BD8FBA-9AA6-478F-88AA-50226C086B94}"/>
              </a:ext>
            </a:extLst>
          </p:cNvPr>
          <p:cNvSpPr>
            <a:spLocks noGrp="1"/>
          </p:cNvSpPr>
          <p:nvPr>
            <p:ph type="title"/>
          </p:nvPr>
        </p:nvSpPr>
        <p:spPr/>
        <p:txBody>
          <a:bodyPr/>
          <a:lstStyle/>
          <a:p>
            <a:r>
              <a:rPr lang="en-GB" dirty="0"/>
              <a:t>Prof. Lord Bhattacharya Building</a:t>
            </a:r>
          </a:p>
        </p:txBody>
      </p:sp>
      <p:sp>
        <p:nvSpPr>
          <p:cNvPr id="3" name="Zástupný obsah 2">
            <a:extLst>
              <a:ext uri="{FF2B5EF4-FFF2-40B4-BE49-F238E27FC236}">
                <a16:creationId xmlns:a16="http://schemas.microsoft.com/office/drawing/2014/main" id="{393DB6BC-44EE-44B3-8BD7-731C431F4144}"/>
              </a:ext>
            </a:extLst>
          </p:cNvPr>
          <p:cNvSpPr>
            <a:spLocks noGrp="1"/>
          </p:cNvSpPr>
          <p:nvPr>
            <p:ph idx="1"/>
          </p:nvPr>
        </p:nvSpPr>
        <p:spPr/>
        <p:txBody>
          <a:bodyPr/>
          <a:lstStyle/>
          <a:p>
            <a:pPr marL="0" indent="0">
              <a:buNone/>
            </a:pPr>
            <a:endParaRPr lang="en-GB" dirty="0">
              <a:latin typeface="Roboto Medium" panose="02000000000000000000" pitchFamily="2" charset="0"/>
              <a:ea typeface="Roboto Medium" panose="02000000000000000000" pitchFamily="2" charset="0"/>
            </a:endParaRPr>
          </a:p>
        </p:txBody>
      </p:sp>
      <p:sp>
        <p:nvSpPr>
          <p:cNvPr id="4" name="TextovéPole 3">
            <a:extLst>
              <a:ext uri="{FF2B5EF4-FFF2-40B4-BE49-F238E27FC236}">
                <a16:creationId xmlns:a16="http://schemas.microsoft.com/office/drawing/2014/main" id="{633A11C9-8886-4C21-8CDF-AC9FD5BA33A5}"/>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6" name="Zástupný text 11">
            <a:extLst>
              <a:ext uri="{FF2B5EF4-FFF2-40B4-BE49-F238E27FC236}">
                <a16:creationId xmlns:a16="http://schemas.microsoft.com/office/drawing/2014/main" id="{635DE18F-98B8-4E04-BF52-606848BC67D0}"/>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 This is the coolest building on campus. Whenever I walk past it, I am amazed, especially in the dark when the entire building lights up!’’</a:t>
            </a:r>
          </a:p>
          <a:p>
            <a:pPr marL="0" indent="0" algn="r">
              <a:buFont typeface="Arial" panose="020B0604020202020204" pitchFamily="34" charset="0"/>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Emma, French with Linguistics (2019-2023), 2020</a:t>
            </a:r>
          </a:p>
        </p:txBody>
      </p:sp>
      <p:sp>
        <p:nvSpPr>
          <p:cNvPr id="7" name="TextovéPole 6">
            <a:extLst>
              <a:ext uri="{FF2B5EF4-FFF2-40B4-BE49-F238E27FC236}">
                <a16:creationId xmlns:a16="http://schemas.microsoft.com/office/drawing/2014/main" id="{AB28411F-8DBC-4ED7-91EB-1AC2C9E5B209}"/>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pic>
        <p:nvPicPr>
          <p:cNvPr id="8" name="Picture 2">
            <a:extLst>
              <a:ext uri="{FF2B5EF4-FFF2-40B4-BE49-F238E27FC236}">
                <a16:creationId xmlns:a16="http://schemas.microsoft.com/office/drawing/2014/main" id="{7E1F7B17-0786-4FE3-AE3C-4DBAC134053F}"/>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l="6714" t="2602" r="7704" b="13540"/>
          <a:stretch/>
        </p:blipFill>
        <p:spPr bwMode="auto">
          <a:xfrm>
            <a:off x="6106497" y="1825625"/>
            <a:ext cx="5705725" cy="38608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Šipka: doprava 8">
            <a:hlinkClick r:id="rId4" action="ppaction://hlinksldjump"/>
            <a:extLst>
              <a:ext uri="{FF2B5EF4-FFF2-40B4-BE49-F238E27FC236}">
                <a16:creationId xmlns:a16="http://schemas.microsoft.com/office/drawing/2014/main" id="{85FC5DE3-32C7-497F-9890-F2828588E3AE}"/>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Obdélník 9">
            <a:extLst>
              <a:ext uri="{FF2B5EF4-FFF2-40B4-BE49-F238E27FC236}">
                <a16:creationId xmlns:a16="http://schemas.microsoft.com/office/drawing/2014/main" id="{5477614E-6834-47C6-9862-147A5E1FCA6B}"/>
              </a:ext>
            </a:extLst>
          </p:cNvPr>
          <p:cNvSpPr/>
          <p:nvPr/>
        </p:nvSpPr>
        <p:spPr>
          <a:xfrm>
            <a:off x="1090883" y="1335087"/>
            <a:ext cx="3283857" cy="174171"/>
          </a:xfrm>
          <a:prstGeom prst="rect">
            <a:avLst/>
          </a:prstGeom>
          <a:solidFill>
            <a:schemeClr val="accent5">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91854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hlinkClick r:id="rId2" action="ppaction://hlinksldjump"/>
            <a:extLst>
              <a:ext uri="{FF2B5EF4-FFF2-40B4-BE49-F238E27FC236}">
                <a16:creationId xmlns:a16="http://schemas.microsoft.com/office/drawing/2014/main" id="{204AAE41-06DB-42DF-81F2-426BAF708ABE}"/>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t="2601" b="13541"/>
          <a:stretch/>
        </p:blipFill>
        <p:spPr bwMode="auto">
          <a:xfrm>
            <a:off x="238113" y="140839"/>
            <a:ext cx="11736769" cy="65763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F7BD8FBA-9AA6-478F-88AA-50226C086B94}"/>
              </a:ext>
            </a:extLst>
          </p:cNvPr>
          <p:cNvSpPr>
            <a:spLocks noGrp="1"/>
          </p:cNvSpPr>
          <p:nvPr>
            <p:ph type="title"/>
          </p:nvPr>
        </p:nvSpPr>
        <p:spPr/>
        <p:txBody>
          <a:bodyPr/>
          <a:lstStyle/>
          <a:p>
            <a:r>
              <a:rPr lang="en-GB" dirty="0"/>
              <a:t>Prof. Lord Bhattacharya Building</a:t>
            </a:r>
          </a:p>
        </p:txBody>
      </p:sp>
      <p:pic>
        <p:nvPicPr>
          <p:cNvPr id="7" name="Zástupný obsah 6" descr="Obsah obrázku exteriér, budova, dům, tráva&#10;&#10;Popis byl vytvořen automaticky">
            <a:extLst>
              <a:ext uri="{FF2B5EF4-FFF2-40B4-BE49-F238E27FC236}">
                <a16:creationId xmlns:a16="http://schemas.microsoft.com/office/drawing/2014/main" id="{D236FFD0-7AAD-43E2-8C5A-809951BA4770}"/>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047962" y="1825625"/>
            <a:ext cx="5782967" cy="3855311"/>
          </a:xfrm>
        </p:spPr>
      </p:pic>
      <p:sp>
        <p:nvSpPr>
          <p:cNvPr id="4" name="TextovéPole 3">
            <a:extLst>
              <a:ext uri="{FF2B5EF4-FFF2-40B4-BE49-F238E27FC236}">
                <a16:creationId xmlns:a16="http://schemas.microsoft.com/office/drawing/2014/main" id="{633A11C9-8886-4C21-8CDF-AC9FD5BA33A5}"/>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6" name="Zástupný text 11">
            <a:extLst>
              <a:ext uri="{FF2B5EF4-FFF2-40B4-BE49-F238E27FC236}">
                <a16:creationId xmlns:a16="http://schemas.microsoft.com/office/drawing/2014/main" id="{635DE18F-98B8-4E04-BF52-606848BC67D0}"/>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1800" dirty="0">
                <a:latin typeface="Roboto Medium" panose="02000000000000000000" pitchFamily="2" charset="0"/>
                <a:ea typeface="Roboto Medium" panose="02000000000000000000" pitchFamily="2" charset="0"/>
              </a:rPr>
              <a:t>“And then the other one is the field where…. The Lord Bhattacharyya Building [now is]… because that used to be a big open field and again it used to be where the SU would hold its summer party, complete with stage and acts, but obviously that is no more there. A friend and I always used to have this joke that at some point we would release like an album of photos of various buildings on Warwick and call the whole thing ‘That used to be such a lovely field’, cause it does feel like that is kind of how it is going now”</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Andrew, 2010- 2014, French and History</a:t>
            </a:r>
          </a:p>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10" name="Šipka: doprava 9">
            <a:hlinkClick r:id="rId6" action="ppaction://hlinksldjump"/>
            <a:extLst>
              <a:ext uri="{FF2B5EF4-FFF2-40B4-BE49-F238E27FC236}">
                <a16:creationId xmlns:a16="http://schemas.microsoft.com/office/drawing/2014/main" id="{E0E389AA-B10F-4F02-8D01-5D264684C766}"/>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Šipka: doprava 10">
            <a:hlinkClick r:id="rId7" action="ppaction://hlinksldjump"/>
            <a:extLst>
              <a:ext uri="{FF2B5EF4-FFF2-40B4-BE49-F238E27FC236}">
                <a16:creationId xmlns:a16="http://schemas.microsoft.com/office/drawing/2014/main" id="{725E2F86-2D0B-4DD0-AF6F-7C3EDB7E7B02}"/>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TextovéPole 11">
            <a:extLst>
              <a:ext uri="{FF2B5EF4-FFF2-40B4-BE49-F238E27FC236}">
                <a16:creationId xmlns:a16="http://schemas.microsoft.com/office/drawing/2014/main" id="{A5D19764-2265-4FAD-B2B3-FAA588734FF0}"/>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4" name="Obdélník 13">
            <a:extLst>
              <a:ext uri="{FF2B5EF4-FFF2-40B4-BE49-F238E27FC236}">
                <a16:creationId xmlns:a16="http://schemas.microsoft.com/office/drawing/2014/main" id="{DF737A77-2132-4B90-B14E-7F221ABFEA33}"/>
              </a:ext>
            </a:extLst>
          </p:cNvPr>
          <p:cNvSpPr/>
          <p:nvPr/>
        </p:nvSpPr>
        <p:spPr>
          <a:xfrm>
            <a:off x="1090883" y="1335087"/>
            <a:ext cx="3283857" cy="174171"/>
          </a:xfrm>
          <a:prstGeom prst="rect">
            <a:avLst/>
          </a:prstGeom>
          <a:solidFill>
            <a:schemeClr val="accent5">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1441182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extLst>
              <a:ext uri="{FF2B5EF4-FFF2-40B4-BE49-F238E27FC236}">
                <a16:creationId xmlns:a16="http://schemas.microsoft.com/office/drawing/2014/main" id="{204AAE41-06DB-42DF-81F2-426BAF708ABE}"/>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2601" b="13541"/>
          <a:stretch/>
        </p:blipFill>
        <p:spPr bwMode="auto">
          <a:xfrm>
            <a:off x="238113" y="140839"/>
            <a:ext cx="11736769" cy="65763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F7BD8FBA-9AA6-478F-88AA-50226C086B94}"/>
              </a:ext>
            </a:extLst>
          </p:cNvPr>
          <p:cNvSpPr>
            <a:spLocks noGrp="1"/>
          </p:cNvSpPr>
          <p:nvPr>
            <p:ph type="title"/>
          </p:nvPr>
        </p:nvSpPr>
        <p:spPr/>
        <p:txBody>
          <a:bodyPr/>
          <a:lstStyle/>
          <a:p>
            <a:r>
              <a:rPr lang="en-GB" dirty="0"/>
              <a:t>Prof. Lord Bhattacharya Building</a:t>
            </a:r>
          </a:p>
        </p:txBody>
      </p:sp>
      <p:sp>
        <p:nvSpPr>
          <p:cNvPr id="3" name="Zástupný obsah 2">
            <a:extLst>
              <a:ext uri="{FF2B5EF4-FFF2-40B4-BE49-F238E27FC236}">
                <a16:creationId xmlns:a16="http://schemas.microsoft.com/office/drawing/2014/main" id="{393DB6BC-44EE-44B3-8BD7-731C431F4144}"/>
              </a:ext>
            </a:extLst>
          </p:cNvPr>
          <p:cNvSpPr>
            <a:spLocks noGrp="1"/>
          </p:cNvSpPr>
          <p:nvPr>
            <p:ph idx="1"/>
          </p:nvPr>
        </p:nvSpPr>
        <p:spPr/>
        <p:txBody>
          <a:bodyPr/>
          <a:lstStyle/>
          <a:p>
            <a:pPr marL="0" indent="0">
              <a:buNone/>
            </a:pPr>
            <a:endParaRPr lang="en-GB" dirty="0">
              <a:latin typeface="Roboto Medium" panose="02000000000000000000" pitchFamily="2" charset="0"/>
              <a:ea typeface="Roboto Medium" panose="02000000000000000000" pitchFamily="2" charset="0"/>
            </a:endParaRPr>
          </a:p>
        </p:txBody>
      </p:sp>
      <p:sp>
        <p:nvSpPr>
          <p:cNvPr id="4" name="TextovéPole 3">
            <a:extLst>
              <a:ext uri="{FF2B5EF4-FFF2-40B4-BE49-F238E27FC236}">
                <a16:creationId xmlns:a16="http://schemas.microsoft.com/office/drawing/2014/main" id="{633A11C9-8886-4C21-8CDF-AC9FD5BA33A5}"/>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6" name="Zástupný text 11">
            <a:extLst>
              <a:ext uri="{FF2B5EF4-FFF2-40B4-BE49-F238E27FC236}">
                <a16:creationId xmlns:a16="http://schemas.microsoft.com/office/drawing/2014/main" id="{635DE18F-98B8-4E04-BF52-606848BC67D0}"/>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lnSpc>
                <a:spcPct val="107000"/>
              </a:lnSpc>
              <a:spcAft>
                <a:spcPts val="0"/>
              </a:spcAft>
              <a:buNone/>
            </a:pPr>
            <a:r>
              <a:rPr lang="en-GB" sz="1800" dirty="0">
                <a:solidFill>
                  <a:schemeClr val="tx1">
                    <a:lumMod val="95000"/>
                    <a:lumOff val="5000"/>
                  </a:schemeClr>
                </a:solidFill>
                <a:effectLst/>
                <a:latin typeface="Roboto Medium" panose="02000000000000000000" pitchFamily="2" charset="0"/>
                <a:ea typeface="Roboto Medium" panose="02000000000000000000" pitchFamily="2" charset="0"/>
                <a:cs typeface="Calibri" panose="020F0502020204030204" pitchFamily="34" charset="0"/>
              </a:rPr>
              <a:t>‘’Yeah it has changed. I personally feel a bit sad that so many of the green spaces have been filled in since I was a student.  I like the NIKE, NAIC, I don’t know how to pronounce it, you know that was an enormous green field. ‘’</a:t>
            </a:r>
            <a:br>
              <a:rPr lang="en-GB" sz="1800" dirty="0">
                <a:solidFill>
                  <a:schemeClr val="tx1">
                    <a:lumMod val="95000"/>
                    <a:lumOff val="5000"/>
                  </a:schemeClr>
                </a:solidFill>
                <a:latin typeface="Roboto Medium" panose="02000000000000000000" pitchFamily="2" charset="0"/>
                <a:ea typeface="Roboto Medium" panose="02000000000000000000" pitchFamily="2" charset="0"/>
                <a:cs typeface="Times New Roman" panose="02020603050405020304" pitchFamily="18" charset="0"/>
              </a:rPr>
            </a:br>
            <a:r>
              <a:rPr lang="en-GB" sz="1800" dirty="0">
                <a:solidFill>
                  <a:schemeClr val="tx1">
                    <a:lumMod val="95000"/>
                    <a:lumOff val="5000"/>
                  </a:schemeClr>
                </a:solidFill>
                <a:effectLst/>
                <a:latin typeface="Roboto Medium" panose="02000000000000000000" pitchFamily="2" charset="0"/>
                <a:ea typeface="Roboto Medium" panose="02000000000000000000" pitchFamily="2" charset="0"/>
                <a:cs typeface="Times New Roman" panose="02020603050405020304" pitchFamily="18" charset="0"/>
              </a:rPr>
              <a:t>‘’</a:t>
            </a:r>
            <a:r>
              <a:rPr lang="en-GB" sz="1800" dirty="0">
                <a:solidFill>
                  <a:schemeClr val="tx1">
                    <a:lumMod val="95000"/>
                    <a:lumOff val="5000"/>
                  </a:schemeClr>
                </a:solidFill>
                <a:effectLst/>
                <a:latin typeface="Roboto Medium" panose="02000000000000000000" pitchFamily="2" charset="0"/>
                <a:ea typeface="Roboto Medium" panose="02000000000000000000" pitchFamily="2" charset="0"/>
                <a:cs typeface="Calibri" panose="020F0502020204030204" pitchFamily="34" charset="0"/>
              </a:rPr>
              <a:t> The what sorry? The Nike?‘’</a:t>
            </a:r>
            <a:br>
              <a:rPr lang="en-GB" sz="1800" dirty="0">
                <a:solidFill>
                  <a:schemeClr val="tx1">
                    <a:lumMod val="95000"/>
                    <a:lumOff val="5000"/>
                  </a:schemeClr>
                </a:solidFill>
                <a:latin typeface="Roboto Medium" panose="02000000000000000000" pitchFamily="2" charset="0"/>
                <a:ea typeface="Roboto Medium" panose="02000000000000000000" pitchFamily="2" charset="0"/>
                <a:cs typeface="Times New Roman" panose="02020603050405020304" pitchFamily="18" charset="0"/>
              </a:rPr>
            </a:br>
            <a:r>
              <a:rPr lang="en-GB" sz="1800" dirty="0">
                <a:solidFill>
                  <a:schemeClr val="tx1">
                    <a:lumMod val="95000"/>
                    <a:lumOff val="5000"/>
                  </a:schemeClr>
                </a:solidFill>
                <a:effectLst/>
                <a:latin typeface="Roboto Medium" panose="02000000000000000000" pitchFamily="2" charset="0"/>
                <a:ea typeface="Roboto Medium" panose="02000000000000000000" pitchFamily="2" charset="0"/>
                <a:cs typeface="Times New Roman" panose="02020603050405020304" pitchFamily="18" charset="0"/>
              </a:rPr>
              <a:t>‘’</a:t>
            </a:r>
            <a:r>
              <a:rPr lang="en-GB" sz="1800" dirty="0">
                <a:solidFill>
                  <a:schemeClr val="tx1">
                    <a:lumMod val="95000"/>
                    <a:lumOff val="5000"/>
                  </a:schemeClr>
                </a:solidFill>
                <a:effectLst/>
                <a:latin typeface="Roboto Medium" panose="02000000000000000000" pitchFamily="2" charset="0"/>
                <a:ea typeface="Roboto Medium" panose="02000000000000000000" pitchFamily="2" charset="0"/>
              </a:rPr>
              <a:t> The big automated thing that was like a cheese grater. ‘’</a:t>
            </a:r>
          </a:p>
          <a:p>
            <a:pPr marL="0" indent="0" algn="r">
              <a:lnSpc>
                <a:spcPct val="107000"/>
              </a:lnSpc>
              <a:spcAft>
                <a:spcPts val="0"/>
              </a:spcAft>
              <a:buNone/>
            </a:pPr>
            <a:r>
              <a:rPr lang="en-GB" sz="1600" i="1" dirty="0">
                <a:solidFill>
                  <a:srgbClr val="222222"/>
                </a:solidFill>
                <a:latin typeface="Roboto Medium" panose="02000000000000000000" pitchFamily="2" charset="0"/>
                <a:ea typeface="Roboto Medium" panose="02000000000000000000" pitchFamily="2" charset="0"/>
                <a:cs typeface="Times New Roman" panose="02020603050405020304" pitchFamily="18" charset="0"/>
              </a:rPr>
              <a:t>Kate, English and Latin (1999-2002), 2020; current Academic Library Advisor (Interviewee Emma)</a:t>
            </a:r>
            <a:endPar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7" name="TextovéPole 6">
            <a:extLst>
              <a:ext uri="{FF2B5EF4-FFF2-40B4-BE49-F238E27FC236}">
                <a16:creationId xmlns:a16="http://schemas.microsoft.com/office/drawing/2014/main" id="{AB28411F-8DBC-4ED7-91EB-1AC2C9E5B209}"/>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pic>
        <p:nvPicPr>
          <p:cNvPr id="8" name="Picture 2">
            <a:extLst>
              <a:ext uri="{FF2B5EF4-FFF2-40B4-BE49-F238E27FC236}">
                <a16:creationId xmlns:a16="http://schemas.microsoft.com/office/drawing/2014/main" id="{7E1F7B17-0786-4FE3-AE3C-4DBAC134053F}"/>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l="6714" t="2602" r="7704" b="13540"/>
          <a:stretch/>
        </p:blipFill>
        <p:spPr bwMode="auto">
          <a:xfrm>
            <a:off x="6106497" y="1825625"/>
            <a:ext cx="5705725" cy="38608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Šipka: doprava 9">
            <a:hlinkClick r:id="rId4" action="ppaction://hlinksldjump"/>
            <a:extLst>
              <a:ext uri="{FF2B5EF4-FFF2-40B4-BE49-F238E27FC236}">
                <a16:creationId xmlns:a16="http://schemas.microsoft.com/office/drawing/2014/main" id="{854BC8DA-1476-45D9-957E-737D314AACFF}"/>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Obdélník 10">
            <a:extLst>
              <a:ext uri="{FF2B5EF4-FFF2-40B4-BE49-F238E27FC236}">
                <a16:creationId xmlns:a16="http://schemas.microsoft.com/office/drawing/2014/main" id="{8E9D4A32-5134-411E-ADC6-CFB12F531C12}"/>
              </a:ext>
            </a:extLst>
          </p:cNvPr>
          <p:cNvSpPr/>
          <p:nvPr/>
        </p:nvSpPr>
        <p:spPr>
          <a:xfrm>
            <a:off x="1090883" y="1335087"/>
            <a:ext cx="3283857" cy="174171"/>
          </a:xfrm>
          <a:prstGeom prst="rect">
            <a:avLst/>
          </a:prstGeom>
          <a:solidFill>
            <a:schemeClr val="accent5">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9867065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hysics Lecture">
            <a:extLst>
              <a:ext uri="{FF2B5EF4-FFF2-40B4-BE49-F238E27FC236}">
                <a16:creationId xmlns:a16="http://schemas.microsoft.com/office/drawing/2014/main" id="{4298513D-9691-46BB-9BC9-00183AA6C147}"/>
              </a:ext>
            </a:extLst>
          </p:cNvPr>
          <p:cNvPicPr>
            <a:picLocks noChangeAspect="1" noChangeArrowheads="1"/>
          </p:cNvPicPr>
          <p:nvPr/>
        </p:nvPicPr>
        <p:blipFill>
          <a:blip r:embed="rId2">
            <a:alphaModFix amt="20000"/>
            <a:extLst>
              <a:ext uri="{28A0092B-C50C-407E-A947-70E740481C1C}">
                <a14:useLocalDpi xmlns:a14="http://schemas.microsoft.com/office/drawing/2010/main" val="0"/>
              </a:ext>
            </a:extLst>
          </a:blip>
          <a:srcRect/>
          <a:stretch>
            <a:fillRect/>
          </a:stretch>
        </p:blipFill>
        <p:spPr bwMode="auto">
          <a:xfrm>
            <a:off x="217118" y="196948"/>
            <a:ext cx="11757764" cy="64007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D61675CB-25F6-4FC4-BE22-03A9AF404E02}"/>
              </a:ext>
            </a:extLst>
          </p:cNvPr>
          <p:cNvSpPr>
            <a:spLocks noGrp="1"/>
          </p:cNvSpPr>
          <p:nvPr>
            <p:ph type="title"/>
          </p:nvPr>
        </p:nvSpPr>
        <p:spPr/>
        <p:txBody>
          <a:bodyPr/>
          <a:lstStyle/>
          <a:p>
            <a:r>
              <a:rPr lang="en-GB" dirty="0"/>
              <a:t>Sciences</a:t>
            </a:r>
          </a:p>
        </p:txBody>
      </p:sp>
      <p:sp>
        <p:nvSpPr>
          <p:cNvPr id="3" name="Zástupný obsah 2">
            <a:extLst>
              <a:ext uri="{FF2B5EF4-FFF2-40B4-BE49-F238E27FC236}">
                <a16:creationId xmlns:a16="http://schemas.microsoft.com/office/drawing/2014/main" id="{C9371B56-D030-47BA-8DAB-BC33B779B2FD}"/>
              </a:ext>
            </a:extLst>
          </p:cNvPr>
          <p:cNvSpPr>
            <a:spLocks noGrp="1"/>
          </p:cNvSpPr>
          <p:nvPr>
            <p:ph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TextovéPole 3">
            <a:extLst>
              <a:ext uri="{FF2B5EF4-FFF2-40B4-BE49-F238E27FC236}">
                <a16:creationId xmlns:a16="http://schemas.microsoft.com/office/drawing/2014/main" id="{2AB1338B-85D3-4027-A9DD-4B555D163EE1}"/>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5CE673DA-45B6-49FB-8BE3-F75228C8702C}"/>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r>
              <a:rPr lang="en-GB" sz="2000" dirty="0">
                <a:latin typeface="Roboto Medium" panose="02000000000000000000" pitchFamily="2" charset="0"/>
                <a:ea typeface="Roboto Medium" panose="02000000000000000000" pitchFamily="2" charset="0"/>
                <a:cs typeface="Times New Roman" panose="02020603050405020304" pitchFamily="18" charset="0"/>
              </a:rPr>
              <a:t>‘’I</a:t>
            </a:r>
            <a:r>
              <a:rPr lang="en-GB" sz="2000" b="0" i="0" dirty="0">
                <a:effectLst/>
                <a:latin typeface="Roboto Medium" panose="02000000000000000000" pitchFamily="2" charset="0"/>
                <a:ea typeface="Roboto Medium" panose="02000000000000000000" pitchFamily="2" charset="0"/>
              </a:rPr>
              <a:t>n first year we made a spring powered car so in a hall of the engineering first floor we tested it putting a phone to record first person view, then had it compete in a drag race which was nice.’’</a:t>
            </a:r>
          </a:p>
          <a:p>
            <a:pPr marL="0" indent="0" algn="r">
              <a:buFont typeface="Arial" panose="020B0604020202020204" pitchFamily="34" charset="0"/>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Daniel, Engineering (2017-2021), 2020</a:t>
            </a:r>
          </a:p>
        </p:txBody>
      </p:sp>
      <p:sp>
        <p:nvSpPr>
          <p:cNvPr id="8" name="TextovéPole 7">
            <a:extLst>
              <a:ext uri="{FF2B5EF4-FFF2-40B4-BE49-F238E27FC236}">
                <a16:creationId xmlns:a16="http://schemas.microsoft.com/office/drawing/2014/main" id="{BBC0C558-3BEC-4449-8C59-422E7936CBD6}"/>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pic>
        <p:nvPicPr>
          <p:cNvPr id="8194" name="Picture 2" descr="International Manufacturing Centre">
            <a:extLst>
              <a:ext uri="{FF2B5EF4-FFF2-40B4-BE49-F238E27FC236}">
                <a16:creationId xmlns:a16="http://schemas.microsoft.com/office/drawing/2014/main" id="{B8334EE9-85AE-4D86-8176-116522AF74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2" y="1858865"/>
            <a:ext cx="5755391" cy="3827560"/>
          </a:xfrm>
          <a:prstGeom prst="rect">
            <a:avLst/>
          </a:prstGeom>
          <a:noFill/>
          <a:extLst>
            <a:ext uri="{909E8E84-426E-40DD-AFC4-6F175D3DCCD1}">
              <a14:hiddenFill xmlns:a14="http://schemas.microsoft.com/office/drawing/2010/main">
                <a:solidFill>
                  <a:srgbClr val="FFFFFF"/>
                </a:solidFill>
              </a14:hiddenFill>
            </a:ext>
          </a:extLst>
        </p:spPr>
      </p:pic>
      <p:sp>
        <p:nvSpPr>
          <p:cNvPr id="11" name="Šipka: doprava 10">
            <a:hlinkClick r:id="rId5" action="ppaction://hlinksldjump"/>
            <a:extLst>
              <a:ext uri="{FF2B5EF4-FFF2-40B4-BE49-F238E27FC236}">
                <a16:creationId xmlns:a16="http://schemas.microsoft.com/office/drawing/2014/main" id="{E8E5A75D-FA0B-4BB4-92B1-FCA77FE62581}"/>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Obdélník 9">
            <a:extLst>
              <a:ext uri="{FF2B5EF4-FFF2-40B4-BE49-F238E27FC236}">
                <a16:creationId xmlns:a16="http://schemas.microsoft.com/office/drawing/2014/main" id="{7613ACCD-07B6-4439-8074-7F367D49845C}"/>
              </a:ext>
            </a:extLst>
          </p:cNvPr>
          <p:cNvSpPr/>
          <p:nvPr/>
        </p:nvSpPr>
        <p:spPr>
          <a:xfrm>
            <a:off x="1090883" y="1335087"/>
            <a:ext cx="3283857" cy="174171"/>
          </a:xfrm>
          <a:prstGeom prst="rect">
            <a:avLst/>
          </a:prstGeom>
          <a:solidFill>
            <a:schemeClr val="accent6">
              <a:lumMod val="50000"/>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661498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hysics Lecture">
            <a:extLst>
              <a:ext uri="{FF2B5EF4-FFF2-40B4-BE49-F238E27FC236}">
                <a16:creationId xmlns:a16="http://schemas.microsoft.com/office/drawing/2014/main" id="{4298513D-9691-46BB-9BC9-00183AA6C147}"/>
              </a:ext>
            </a:extLst>
          </p:cNvPr>
          <p:cNvPicPr>
            <a:picLocks noChangeAspect="1" noChangeArrowheads="1"/>
          </p:cNvPicPr>
          <p:nvPr/>
        </p:nvPicPr>
        <p:blipFill>
          <a:blip r:embed="rId2">
            <a:alphaModFix amt="20000"/>
            <a:extLst>
              <a:ext uri="{28A0092B-C50C-407E-A947-70E740481C1C}">
                <a14:useLocalDpi xmlns:a14="http://schemas.microsoft.com/office/drawing/2010/main" val="0"/>
              </a:ext>
            </a:extLst>
          </a:blip>
          <a:srcRect/>
          <a:stretch>
            <a:fillRect/>
          </a:stretch>
        </p:blipFill>
        <p:spPr bwMode="auto">
          <a:xfrm>
            <a:off x="217118" y="196948"/>
            <a:ext cx="11757764" cy="64007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D61675CB-25F6-4FC4-BE22-03A9AF404E02}"/>
              </a:ext>
            </a:extLst>
          </p:cNvPr>
          <p:cNvSpPr>
            <a:spLocks noGrp="1"/>
          </p:cNvSpPr>
          <p:nvPr>
            <p:ph type="title"/>
          </p:nvPr>
        </p:nvSpPr>
        <p:spPr/>
        <p:txBody>
          <a:bodyPr/>
          <a:lstStyle/>
          <a:p>
            <a:r>
              <a:rPr lang="en-GB" dirty="0"/>
              <a:t>Sciences</a:t>
            </a:r>
          </a:p>
        </p:txBody>
      </p:sp>
      <p:sp>
        <p:nvSpPr>
          <p:cNvPr id="3" name="Zástupný obsah 2">
            <a:extLst>
              <a:ext uri="{FF2B5EF4-FFF2-40B4-BE49-F238E27FC236}">
                <a16:creationId xmlns:a16="http://schemas.microsoft.com/office/drawing/2014/main" id="{C9371B56-D030-47BA-8DAB-BC33B779B2FD}"/>
              </a:ext>
            </a:extLst>
          </p:cNvPr>
          <p:cNvSpPr>
            <a:spLocks noGrp="1"/>
          </p:cNvSpPr>
          <p:nvPr>
            <p:ph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TextovéPole 3">
            <a:extLst>
              <a:ext uri="{FF2B5EF4-FFF2-40B4-BE49-F238E27FC236}">
                <a16:creationId xmlns:a16="http://schemas.microsoft.com/office/drawing/2014/main" id="{2AB1338B-85D3-4027-A9DD-4B555D163EE1}"/>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5" name="Zástupný text 11">
            <a:extLst>
              <a:ext uri="{FF2B5EF4-FFF2-40B4-BE49-F238E27FC236}">
                <a16:creationId xmlns:a16="http://schemas.microsoft.com/office/drawing/2014/main" id="{5CE673DA-45B6-49FB-8BE3-F75228C8702C}"/>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‘’The building itself is very boring. But there was a vending machine which was nice.‘’</a:t>
            </a:r>
          </a:p>
          <a:p>
            <a:pPr marL="0" indent="0" algn="r">
              <a:buFont typeface="Arial" panose="020B0604020202020204" pitchFamily="34" charset="0"/>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Pranav, Engineering (2019-2022), 2020</a:t>
            </a:r>
          </a:p>
        </p:txBody>
      </p:sp>
      <p:pic>
        <p:nvPicPr>
          <p:cNvPr id="6" name="Zástupný obsah 6" descr="Obsah obrázku tráva, exteriér, pole, park&#10;&#10;Popis byl vytvořen automaticky">
            <a:extLst>
              <a:ext uri="{FF2B5EF4-FFF2-40B4-BE49-F238E27FC236}">
                <a16:creationId xmlns:a16="http://schemas.microsoft.com/office/drawing/2014/main" id="{D66D472A-A6DC-4CEF-A8C4-B74ABDA187BB}"/>
              </a:ext>
            </a:extLst>
          </p:cNvPr>
          <p:cNvPicPr>
            <a:picLocks noChangeAspect="1"/>
          </p:cNvPicPr>
          <p:nvPr/>
        </p:nvPicPr>
        <p:blipFill rotWithShape="1">
          <a:blip r:embed="rId4">
            <a:extLst>
              <a:ext uri="{28A0092B-C50C-407E-A947-70E740481C1C}">
                <a14:useLocalDpi xmlns:a14="http://schemas.microsoft.com/office/drawing/2010/main" val="0"/>
              </a:ext>
            </a:extLst>
          </a:blip>
          <a:srcRect r="12769"/>
          <a:stretch/>
        </p:blipFill>
        <p:spPr>
          <a:xfrm>
            <a:off x="6742045" y="1858865"/>
            <a:ext cx="5050971" cy="3858639"/>
          </a:xfrm>
          <a:prstGeom prst="rect">
            <a:avLst/>
          </a:prstGeom>
        </p:spPr>
      </p:pic>
      <p:sp>
        <p:nvSpPr>
          <p:cNvPr id="8" name="TextovéPole 7">
            <a:extLst>
              <a:ext uri="{FF2B5EF4-FFF2-40B4-BE49-F238E27FC236}">
                <a16:creationId xmlns:a16="http://schemas.microsoft.com/office/drawing/2014/main" id="{BBC0C558-3BEC-4449-8C59-422E7936CBD6}"/>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Agency FB" panose="020B0503020202020204" pitchFamily="34" charset="0"/>
              </a:rPr>
              <a:t>Now</a:t>
            </a:r>
          </a:p>
        </p:txBody>
      </p:sp>
      <p:pic>
        <p:nvPicPr>
          <p:cNvPr id="7" name="Picture 2">
            <a:extLst>
              <a:ext uri="{FF2B5EF4-FFF2-40B4-BE49-F238E27FC236}">
                <a16:creationId xmlns:a16="http://schemas.microsoft.com/office/drawing/2014/main" id="{A432819D-2E6D-4E37-8070-3ED8904102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196" y="1825626"/>
            <a:ext cx="3056939" cy="3879546"/>
          </a:xfrm>
          <a:prstGeom prst="rect">
            <a:avLst/>
          </a:prstGeom>
          <a:noFill/>
          <a:extLst>
            <a:ext uri="{909E8E84-426E-40DD-AFC4-6F175D3DCCD1}">
              <a14:hiddenFill xmlns:a14="http://schemas.microsoft.com/office/drawing/2010/main">
                <a:solidFill>
                  <a:srgbClr val="FFFFFF"/>
                </a:solidFill>
              </a14:hiddenFill>
            </a:ext>
          </a:extLst>
        </p:spPr>
      </p:pic>
      <p:sp>
        <p:nvSpPr>
          <p:cNvPr id="10" name="Šipka: doprava 9">
            <a:hlinkClick r:id="rId6" action="ppaction://hlinksldjump"/>
            <a:extLst>
              <a:ext uri="{FF2B5EF4-FFF2-40B4-BE49-F238E27FC236}">
                <a16:creationId xmlns:a16="http://schemas.microsoft.com/office/drawing/2014/main" id="{4E8912E2-B5A1-4016-AD25-66C9514E8861}"/>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Obdélník 10">
            <a:extLst>
              <a:ext uri="{FF2B5EF4-FFF2-40B4-BE49-F238E27FC236}">
                <a16:creationId xmlns:a16="http://schemas.microsoft.com/office/drawing/2014/main" id="{92BA481B-572C-44F7-9498-0E7E415AF52E}"/>
              </a:ext>
            </a:extLst>
          </p:cNvPr>
          <p:cNvSpPr/>
          <p:nvPr/>
        </p:nvSpPr>
        <p:spPr>
          <a:xfrm>
            <a:off x="1090883" y="1335087"/>
            <a:ext cx="3283857" cy="174171"/>
          </a:xfrm>
          <a:prstGeom prst="rect">
            <a:avLst/>
          </a:prstGeom>
          <a:solidFill>
            <a:schemeClr val="accent6">
              <a:lumMod val="50000"/>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351035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obsah 5" descr="Obsah obrázku exteriér, budova, silnice, tráva&#10;&#10;Popis byl vytvořen automaticky">
            <a:extLst>
              <a:ext uri="{FF2B5EF4-FFF2-40B4-BE49-F238E27FC236}">
                <a16:creationId xmlns:a16="http://schemas.microsoft.com/office/drawing/2014/main" id="{E3B7B8FD-E3B7-457A-8D5D-EBF4E98745DB}"/>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175364" y="162838"/>
            <a:ext cx="11712608" cy="65260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EED0B47-EC25-4746-B068-60B332CC334A}"/>
              </a:ext>
            </a:extLst>
          </p:cNvPr>
          <p:cNvSpPr>
            <a:spLocks noGrp="1"/>
          </p:cNvSpPr>
          <p:nvPr>
            <p:ph type="title"/>
          </p:nvPr>
        </p:nvSpPr>
        <p:spPr/>
        <p:txBody>
          <a:bodyPr/>
          <a:lstStyle/>
          <a:p>
            <a:r>
              <a:rPr lang="en-GB" dirty="0"/>
              <a:t>Zeeman, Computer Science</a:t>
            </a:r>
          </a:p>
        </p:txBody>
      </p:sp>
      <p:sp>
        <p:nvSpPr>
          <p:cNvPr id="4" name="Zástupný text 11">
            <a:extLst>
              <a:ext uri="{FF2B5EF4-FFF2-40B4-BE49-F238E27FC236}">
                <a16:creationId xmlns:a16="http://schemas.microsoft.com/office/drawing/2014/main" id="{2025F797-B3A4-464B-BEC9-F1E295C71766}"/>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dirty="0">
                <a:latin typeface="Roboto Medium" panose="02000000000000000000" pitchFamily="2" charset="0"/>
                <a:ea typeface="Roboto Medium" panose="02000000000000000000" pitchFamily="2" charset="0"/>
              </a:rPr>
              <a:t>‘’One of the things that cracks me up about the university, is that if I go to computer science or the maths block, the funding that just goes into the buildings and landscaping and the resources that we have is visibly, considerably higher the other departments. However, they like, do not really use any money towards keeping the student’s happy. So PAIS has that big room, you know there’s just a couple whiteboards, there’s a few chairs, it’s just for students to meet up and they’ve got like free hot drinks and just other niceties, whereas the computer science department with all of its infinitely more money supposedly, why is it limiting free drinks to week days at half 9. I mean Computer Science and the Maths department has decided that this is apparently worth having a bridge covered in LED’s running all year. Clearly budgeting across departments has no consistency.’’</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Kurtis (2017-2020), 2020</a:t>
            </a:r>
          </a:p>
          <a:p>
            <a:pPr marL="0" indent="0">
              <a:buFont typeface="Arial" panose="020B0604020202020204" pitchFamily="34" charset="0"/>
              <a:buNone/>
            </a:pPr>
            <a:endParaRPr lang="en-GB" sz="16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1026" name="Picture 2" descr="Mathematical Sciences Building | Campus Timeline | University of ...">
            <a:extLst>
              <a:ext uri="{FF2B5EF4-FFF2-40B4-BE49-F238E27FC236}">
                <a16:creationId xmlns:a16="http://schemas.microsoft.com/office/drawing/2014/main" id="{EBB06B57-55A3-4273-BBA7-82831B13FC5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4179" r="10530"/>
          <a:stretch/>
        </p:blipFill>
        <p:spPr bwMode="auto">
          <a:xfrm>
            <a:off x="6096000" y="1825625"/>
            <a:ext cx="5608320" cy="3875328"/>
          </a:xfrm>
          <a:prstGeom prst="rect">
            <a:avLst/>
          </a:prstGeom>
          <a:noFill/>
          <a:extLst>
            <a:ext uri="{909E8E84-426E-40DD-AFC4-6F175D3DCCD1}">
              <a14:hiddenFill xmlns:a14="http://schemas.microsoft.com/office/drawing/2010/main">
                <a:solidFill>
                  <a:srgbClr val="FFFFFF"/>
                </a:solidFill>
              </a14:hiddenFill>
            </a:ext>
          </a:extLst>
        </p:spPr>
      </p:pic>
      <p:sp>
        <p:nvSpPr>
          <p:cNvPr id="11" name="TextovéPole 10">
            <a:extLst>
              <a:ext uri="{FF2B5EF4-FFF2-40B4-BE49-F238E27FC236}">
                <a16:creationId xmlns:a16="http://schemas.microsoft.com/office/drawing/2014/main" id="{775AE896-0342-4EA3-8ACA-05C4A683654A}"/>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8" name="Šipka: doprava 7">
            <a:hlinkClick r:id="rId4" action="ppaction://hlinksldjump"/>
            <a:extLst>
              <a:ext uri="{FF2B5EF4-FFF2-40B4-BE49-F238E27FC236}">
                <a16:creationId xmlns:a16="http://schemas.microsoft.com/office/drawing/2014/main" id="{ED130A7E-F426-4F78-B0F4-EBCF3EC528E9}"/>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TextovéPole 9">
            <a:extLst>
              <a:ext uri="{FF2B5EF4-FFF2-40B4-BE49-F238E27FC236}">
                <a16:creationId xmlns:a16="http://schemas.microsoft.com/office/drawing/2014/main" id="{9D9D423A-D528-4894-B2F2-5A2A4D29A8EE}"/>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Obdélník 8">
            <a:extLst>
              <a:ext uri="{FF2B5EF4-FFF2-40B4-BE49-F238E27FC236}">
                <a16:creationId xmlns:a16="http://schemas.microsoft.com/office/drawing/2014/main" id="{CFC0AEAA-C917-4644-A3FC-37271F7FCA1D}"/>
              </a:ext>
            </a:extLst>
          </p:cNvPr>
          <p:cNvSpPr/>
          <p:nvPr/>
        </p:nvSpPr>
        <p:spPr>
          <a:xfrm>
            <a:off x="1090883" y="1335087"/>
            <a:ext cx="3283857" cy="174171"/>
          </a:xfrm>
          <a:prstGeom prst="rect">
            <a:avLst/>
          </a:prstGeom>
          <a:solidFill>
            <a:schemeClr val="bg2">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Obdélník 12">
            <a:extLst>
              <a:ext uri="{FF2B5EF4-FFF2-40B4-BE49-F238E27FC236}">
                <a16:creationId xmlns:a16="http://schemas.microsoft.com/office/drawing/2014/main" id="{BC2B840D-0E81-4460-A87D-91C60B1144A7}"/>
              </a:ext>
            </a:extLst>
          </p:cNvPr>
          <p:cNvSpPr/>
          <p:nvPr/>
        </p:nvSpPr>
        <p:spPr>
          <a:xfrm>
            <a:off x="1243283" y="1487487"/>
            <a:ext cx="3283857" cy="1741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905534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obsah 5" descr="Obsah obrázku exteriér, budova, silnice, tráva&#10;&#10;Popis byl vytvořen automaticky">
            <a:hlinkClick r:id="rId2" action="ppaction://hlinksldjump"/>
            <a:extLst>
              <a:ext uri="{FF2B5EF4-FFF2-40B4-BE49-F238E27FC236}">
                <a16:creationId xmlns:a16="http://schemas.microsoft.com/office/drawing/2014/main" id="{E3B7B8FD-E3B7-457A-8D5D-EBF4E98745DB}"/>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75364" y="162838"/>
            <a:ext cx="11712608" cy="65260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EED0B47-EC25-4746-B068-60B332CC334A}"/>
              </a:ext>
            </a:extLst>
          </p:cNvPr>
          <p:cNvSpPr>
            <a:spLocks noGrp="1"/>
          </p:cNvSpPr>
          <p:nvPr>
            <p:ph type="title"/>
          </p:nvPr>
        </p:nvSpPr>
        <p:spPr/>
        <p:txBody>
          <a:bodyPr/>
          <a:lstStyle/>
          <a:p>
            <a:r>
              <a:rPr lang="en-GB" dirty="0"/>
              <a:t>Zeeman, Computer Science</a:t>
            </a:r>
          </a:p>
        </p:txBody>
      </p:sp>
      <p:sp>
        <p:nvSpPr>
          <p:cNvPr id="4" name="Zástupný text 11">
            <a:extLst>
              <a:ext uri="{FF2B5EF4-FFF2-40B4-BE49-F238E27FC236}">
                <a16:creationId xmlns:a16="http://schemas.microsoft.com/office/drawing/2014/main" id="{2025F797-B3A4-464B-BEC9-F1E295C71766}"/>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16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br>
              <a:rPr lang="en-GB" sz="16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br>
            <a:endParaRPr lang="en-GB" sz="16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16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r>
              <a:rPr lang="en-GB" sz="18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 The department of computer science is incredible, or so I’ve been told, it’s so small we don’t have lectures in there.’’</a:t>
            </a:r>
          </a:p>
          <a:p>
            <a:pPr marL="0" indent="0" algn="r">
              <a:buFont typeface="Arial" panose="020B0604020202020204" pitchFamily="34" charset="0"/>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Ross, Computer science (2019-2022), 2020</a:t>
            </a:r>
          </a:p>
        </p:txBody>
      </p:sp>
      <p:sp>
        <p:nvSpPr>
          <p:cNvPr id="11" name="TextovéPole 10">
            <a:extLst>
              <a:ext uri="{FF2B5EF4-FFF2-40B4-BE49-F238E27FC236}">
                <a16:creationId xmlns:a16="http://schemas.microsoft.com/office/drawing/2014/main" id="{775AE896-0342-4EA3-8ACA-05C4A683654A}"/>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pic>
        <p:nvPicPr>
          <p:cNvPr id="8" name="Zástupný obsah 5" descr="Obsah obrázku exteriér, budova, silnice, tráva&#10;&#10;Popis byl vytvořen automaticky">
            <a:extLst>
              <a:ext uri="{FF2B5EF4-FFF2-40B4-BE49-F238E27FC236}">
                <a16:creationId xmlns:a16="http://schemas.microsoft.com/office/drawing/2014/main" id="{41529739-9E36-42B9-A0A0-4D06E964FD30}"/>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10046" r="6983"/>
          <a:stretch/>
        </p:blipFill>
        <p:spPr>
          <a:xfrm>
            <a:off x="6079298" y="1825625"/>
            <a:ext cx="5749175" cy="38608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Šipka: doprava 8">
            <a:hlinkClick r:id="rId4" action="ppaction://hlinksldjump"/>
            <a:extLst>
              <a:ext uri="{FF2B5EF4-FFF2-40B4-BE49-F238E27FC236}">
                <a16:creationId xmlns:a16="http://schemas.microsoft.com/office/drawing/2014/main" id="{54C453D5-CD3D-4C7A-8FF3-8EB82D09C551}"/>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TextovéPole 9">
            <a:extLst>
              <a:ext uri="{FF2B5EF4-FFF2-40B4-BE49-F238E27FC236}">
                <a16:creationId xmlns:a16="http://schemas.microsoft.com/office/drawing/2014/main" id="{C7FEAA79-6BD9-4FF4-9EE1-92E286D73D98}"/>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12" name="Obdélník 11">
            <a:extLst>
              <a:ext uri="{FF2B5EF4-FFF2-40B4-BE49-F238E27FC236}">
                <a16:creationId xmlns:a16="http://schemas.microsoft.com/office/drawing/2014/main" id="{F62EC434-1BFE-4C66-AFBF-87257436B3F0}"/>
              </a:ext>
            </a:extLst>
          </p:cNvPr>
          <p:cNvSpPr/>
          <p:nvPr/>
        </p:nvSpPr>
        <p:spPr>
          <a:xfrm>
            <a:off x="1243283" y="1487487"/>
            <a:ext cx="3283857" cy="1741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942686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94CE68F-16CC-47C2-B993-1D49A69FFF7F}"/>
              </a:ext>
            </a:extLst>
          </p:cNvPr>
          <p:cNvSpPr>
            <a:spLocks noGrp="1"/>
          </p:cNvSpPr>
          <p:nvPr>
            <p:ph type="title"/>
          </p:nvPr>
        </p:nvSpPr>
        <p:spPr/>
        <p:txBody>
          <a:bodyPr/>
          <a:lstStyle/>
          <a:p>
            <a:r>
              <a:rPr lang="en-GB" dirty="0">
                <a:solidFill>
                  <a:schemeClr val="bg1"/>
                </a:solidFill>
              </a:rPr>
              <a:t>West</a:t>
            </a:r>
          </a:p>
        </p:txBody>
      </p:sp>
      <p:pic>
        <p:nvPicPr>
          <p:cNvPr id="5" name="Zástupný obsah 4" descr="Obsah obrázku text, mapa&#10;&#10;Popis byl vytvořen automaticky">
            <a:extLst>
              <a:ext uri="{FF2B5EF4-FFF2-40B4-BE49-F238E27FC236}">
                <a16:creationId xmlns:a16="http://schemas.microsoft.com/office/drawing/2014/main" id="{9217F3D3-C54C-4D59-A244-580EA2AD36F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97929" y="-8896"/>
            <a:ext cx="6875791" cy="6875791"/>
          </a:xfrm>
        </p:spPr>
      </p:pic>
      <p:sp>
        <p:nvSpPr>
          <p:cNvPr id="7" name="Obdélník: se zakulacenými rohy 6">
            <a:hlinkClick r:id="rId3" action="ppaction://hlinksldjump"/>
            <a:extLst>
              <a:ext uri="{FF2B5EF4-FFF2-40B4-BE49-F238E27FC236}">
                <a16:creationId xmlns:a16="http://schemas.microsoft.com/office/drawing/2014/main" id="{8374BF80-B39D-449E-853B-3AC41A094A01}"/>
              </a:ext>
            </a:extLst>
          </p:cNvPr>
          <p:cNvSpPr/>
          <p:nvPr/>
        </p:nvSpPr>
        <p:spPr>
          <a:xfrm rot="18731414">
            <a:off x="5315673" y="2474524"/>
            <a:ext cx="1934596" cy="8718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bdélník: se zakulacenými rohy 7">
            <a:hlinkClick r:id="rId3" action="ppaction://hlinksldjump"/>
            <a:extLst>
              <a:ext uri="{FF2B5EF4-FFF2-40B4-BE49-F238E27FC236}">
                <a16:creationId xmlns:a16="http://schemas.microsoft.com/office/drawing/2014/main" id="{36831600-C15D-4865-8925-F753459F41F1}"/>
              </a:ext>
            </a:extLst>
          </p:cNvPr>
          <p:cNvSpPr/>
          <p:nvPr/>
        </p:nvSpPr>
        <p:spPr>
          <a:xfrm rot="18731414">
            <a:off x="5315672" y="2474524"/>
            <a:ext cx="1934596" cy="8718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bdélník: se zakulacenými rohy 8">
            <a:hlinkHover r:id="" action="ppaction://noaction" highlightClick="1"/>
            <a:extLst>
              <a:ext uri="{FF2B5EF4-FFF2-40B4-BE49-F238E27FC236}">
                <a16:creationId xmlns:a16="http://schemas.microsoft.com/office/drawing/2014/main" id="{E514FD2D-A3C6-4FB5-A1EF-EEACB4E6783A}"/>
              </a:ext>
            </a:extLst>
          </p:cNvPr>
          <p:cNvSpPr/>
          <p:nvPr/>
        </p:nvSpPr>
        <p:spPr>
          <a:xfrm rot="18731414">
            <a:off x="5315671" y="2416616"/>
            <a:ext cx="1934596" cy="8718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bdélník: se zakulacenými rohy 9">
            <a:hlinkHover r:id="" action="ppaction://noaction" highlightClick="1"/>
            <a:extLst>
              <a:ext uri="{FF2B5EF4-FFF2-40B4-BE49-F238E27FC236}">
                <a16:creationId xmlns:a16="http://schemas.microsoft.com/office/drawing/2014/main" id="{24373D7D-962B-40F5-AD9E-C9DC258F64BF}"/>
              </a:ext>
            </a:extLst>
          </p:cNvPr>
          <p:cNvSpPr/>
          <p:nvPr/>
        </p:nvSpPr>
        <p:spPr>
          <a:xfrm>
            <a:off x="5000909" y="1027906"/>
            <a:ext cx="1503123" cy="132556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bdélník: se zakulacenými rohy 10">
            <a:hlinkHover r:id="" action="ppaction://noaction" highlightClick="1"/>
            <a:extLst>
              <a:ext uri="{FF2B5EF4-FFF2-40B4-BE49-F238E27FC236}">
                <a16:creationId xmlns:a16="http://schemas.microsoft.com/office/drawing/2014/main" id="{0660AA5A-2219-4C97-B20D-E738D4C756AA}"/>
              </a:ext>
            </a:extLst>
          </p:cNvPr>
          <p:cNvSpPr/>
          <p:nvPr/>
        </p:nvSpPr>
        <p:spPr>
          <a:xfrm>
            <a:off x="4784942" y="3657600"/>
            <a:ext cx="1311058" cy="16033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Šikmý pruh 13">
            <a:extLst>
              <a:ext uri="{FF2B5EF4-FFF2-40B4-BE49-F238E27FC236}">
                <a16:creationId xmlns:a16="http://schemas.microsoft.com/office/drawing/2014/main" id="{80778B96-817A-4103-ACFC-FC3C89F68382}"/>
              </a:ext>
            </a:extLst>
          </p:cNvPr>
          <p:cNvSpPr/>
          <p:nvPr/>
        </p:nvSpPr>
        <p:spPr>
          <a:xfrm>
            <a:off x="3469711" y="187890"/>
            <a:ext cx="2851944" cy="2426805"/>
          </a:xfrm>
          <a:prstGeom prst="diagStrip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Rovnoramenný trojúhelník 14">
            <a:hlinkHover r:id="" action="ppaction://noaction" highlightClick="1"/>
            <a:extLst>
              <a:ext uri="{FF2B5EF4-FFF2-40B4-BE49-F238E27FC236}">
                <a16:creationId xmlns:a16="http://schemas.microsoft.com/office/drawing/2014/main" id="{AD574429-AF2B-48EE-8F0D-3FA0A4F29EA7}"/>
              </a:ext>
            </a:extLst>
          </p:cNvPr>
          <p:cNvSpPr/>
          <p:nvPr/>
        </p:nvSpPr>
        <p:spPr>
          <a:xfrm rot="19393757">
            <a:off x="2949726" y="-442556"/>
            <a:ext cx="3008933" cy="1926107"/>
          </a:xfrm>
          <a:prstGeom prst="triangle">
            <a:avLst>
              <a:gd name="adj" fmla="val 47663"/>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Šipka: doprava 11">
            <a:hlinkClick r:id="rId4" action="ppaction://hlinksldjump"/>
            <a:extLst>
              <a:ext uri="{FF2B5EF4-FFF2-40B4-BE49-F238E27FC236}">
                <a16:creationId xmlns:a16="http://schemas.microsoft.com/office/drawing/2014/main" id="{BFFD9A73-CB80-4BA1-937D-FCA58222C8CC}"/>
              </a:ext>
            </a:extLst>
          </p:cNvPr>
          <p:cNvSpPr/>
          <p:nvPr/>
        </p:nvSpPr>
        <p:spPr>
          <a:xfrm>
            <a:off x="8905858" y="3062856"/>
            <a:ext cx="562708" cy="315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slz="http://schemas.microsoft.com/office/powerpoint/2016/slidezoom">
        <mc:Choice Requires="pslz">
          <p:graphicFrame>
            <p:nvGraphicFramePr>
              <p:cNvPr id="16" name="Náhled snímku 15">
                <a:extLst>
                  <a:ext uri="{FF2B5EF4-FFF2-40B4-BE49-F238E27FC236}">
                    <a16:creationId xmlns:a16="http://schemas.microsoft.com/office/drawing/2014/main" id="{D6BAFB3C-B21B-4272-B337-F996F80B7251}"/>
                  </a:ext>
                </a:extLst>
              </p:cNvPr>
              <p:cNvGraphicFramePr>
                <a:graphicFrameLocks noChangeAspect="1"/>
              </p:cNvGraphicFramePr>
              <p:nvPr>
                <p:extLst>
                  <p:ext uri="{D42A27DB-BD31-4B8C-83A1-F6EECF244321}">
                    <p14:modId xmlns:p14="http://schemas.microsoft.com/office/powerpoint/2010/main" val="3790311638"/>
                  </p:ext>
                </p:extLst>
              </p:nvPr>
            </p:nvGraphicFramePr>
            <p:xfrm>
              <a:off x="5479704" y="66075"/>
              <a:ext cx="2700720" cy="1519155"/>
            </p:xfrm>
            <a:graphic>
              <a:graphicData uri="http://schemas.microsoft.com/office/powerpoint/2016/slidezoom">
                <pslz:sldZm>
                  <pslz:sldZmObj sldId="262" cId="783852944">
                    <pslz:zmPr id="{B033EF42-57C2-4A2F-8E27-2350D8253604}" returnToParent="0" transitionDur="1000">
                      <p166:blipFill xmlns:p166="http://schemas.microsoft.com/office/powerpoint/2016/6/main">
                        <a:blip r:embed="rId5"/>
                        <a:stretch>
                          <a:fillRect/>
                        </a:stretch>
                      </p166:blipFill>
                      <p166:spPr xmlns:p166="http://schemas.microsoft.com/office/powerpoint/2016/6/main">
                        <a:xfrm>
                          <a:off x="0" y="0"/>
                          <a:ext cx="2700720" cy="1519155"/>
                        </a:xfrm>
                        <a:prstGeom prst="rect">
                          <a:avLst/>
                        </a:prstGeom>
                        <a:ln w="3175">
                          <a:solidFill>
                            <a:prstClr val="ltGray"/>
                          </a:solidFill>
                        </a:ln>
                      </p166:spPr>
                    </pslz:zmPr>
                  </pslz:sldZmObj>
                </pslz:sldZm>
              </a:graphicData>
            </a:graphic>
          </p:graphicFrame>
        </mc:Choice>
        <mc:Fallback xmlns="">
          <p:pic>
            <p:nvPicPr>
              <p:cNvPr id="16" name="Náhled snímku 15">
                <a:hlinkClick r:id="rId6" action="ppaction://hlinksldjump"/>
                <a:extLst>
                  <a:ext uri="{FF2B5EF4-FFF2-40B4-BE49-F238E27FC236}">
                    <a16:creationId xmlns:a16="http://schemas.microsoft.com/office/drawing/2014/main" id="{D6BAFB3C-B21B-4272-B337-F996F80B7251}"/>
                  </a:ext>
                </a:extLst>
              </p:cNvPr>
              <p:cNvPicPr>
                <a:picLocks noGrp="1" noRot="1" noChangeAspect="1" noMove="1" noResize="1" noEditPoints="1" noAdjustHandles="1" noChangeArrowheads="1" noChangeShapeType="1"/>
              </p:cNvPicPr>
              <p:nvPr/>
            </p:nvPicPr>
            <p:blipFill>
              <a:blip r:embed="rId7"/>
              <a:stretch>
                <a:fillRect/>
              </a:stretch>
            </p:blipFill>
            <p:spPr>
              <a:xfrm>
                <a:off x="5479704" y="66075"/>
                <a:ext cx="2700720" cy="1519155"/>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Náhled snímku 12">
                <a:extLst>
                  <a:ext uri="{FF2B5EF4-FFF2-40B4-BE49-F238E27FC236}">
                    <a16:creationId xmlns:a16="http://schemas.microsoft.com/office/drawing/2014/main" id="{DE818F5A-0524-40A8-8B5A-13106C8D5E14}"/>
                  </a:ext>
                </a:extLst>
              </p:cNvPr>
              <p:cNvGraphicFramePr>
                <a:graphicFrameLocks noChangeAspect="1"/>
              </p:cNvGraphicFramePr>
              <p:nvPr>
                <p:extLst>
                  <p:ext uri="{D42A27DB-BD31-4B8C-83A1-F6EECF244321}">
                    <p14:modId xmlns:p14="http://schemas.microsoft.com/office/powerpoint/2010/main" val="3873258465"/>
                  </p:ext>
                </p:extLst>
              </p:nvPr>
            </p:nvGraphicFramePr>
            <p:xfrm>
              <a:off x="1626508" y="1586279"/>
              <a:ext cx="3048000" cy="1714500"/>
            </p:xfrm>
            <a:graphic>
              <a:graphicData uri="http://schemas.microsoft.com/office/powerpoint/2016/slidezoom">
                <pslz:sldZm>
                  <pslz:sldZmObj sldId="265" cId="677947520">
                    <pslz:zmPr id="{3ABB5124-DAE4-422D-AEE3-5E6B9DF7E3AA}" returnToParent="0" transitionDur="1000">
                      <p166:blipFill xmlns:p166="http://schemas.microsoft.com/office/powerpoint/2016/6/main">
                        <a:blip r:embed="rId8"/>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Náhled snímku 12">
                <a:hlinkClick r:id="rId9" action="ppaction://hlinksldjump"/>
                <a:extLst>
                  <a:ext uri="{FF2B5EF4-FFF2-40B4-BE49-F238E27FC236}">
                    <a16:creationId xmlns:a16="http://schemas.microsoft.com/office/drawing/2014/main" id="{DE818F5A-0524-40A8-8B5A-13106C8D5E14}"/>
                  </a:ext>
                </a:extLst>
              </p:cNvPr>
              <p:cNvPicPr>
                <a:picLocks noGrp="1" noRot="1" noChangeAspect="1" noMove="1" noResize="1" noEditPoints="1" noAdjustHandles="1" noChangeArrowheads="1" noChangeShapeType="1"/>
              </p:cNvPicPr>
              <p:nvPr/>
            </p:nvPicPr>
            <p:blipFill>
              <a:blip r:embed="rId10"/>
              <a:stretch>
                <a:fillRect/>
              </a:stretch>
            </p:blipFill>
            <p:spPr>
              <a:xfrm>
                <a:off x="1626508" y="158627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8" name="Náhled snímku 17">
                <a:extLst>
                  <a:ext uri="{FF2B5EF4-FFF2-40B4-BE49-F238E27FC236}">
                    <a16:creationId xmlns:a16="http://schemas.microsoft.com/office/drawing/2014/main" id="{068554C1-407B-4B4F-8734-B4189B18F83B}"/>
                  </a:ext>
                </a:extLst>
              </p:cNvPr>
              <p:cNvGraphicFramePr>
                <a:graphicFrameLocks noChangeAspect="1"/>
              </p:cNvGraphicFramePr>
              <p:nvPr>
                <p:extLst>
                  <p:ext uri="{D42A27DB-BD31-4B8C-83A1-F6EECF244321}">
                    <p14:modId xmlns:p14="http://schemas.microsoft.com/office/powerpoint/2010/main" val="335706599"/>
                  </p:ext>
                </p:extLst>
              </p:nvPr>
            </p:nvGraphicFramePr>
            <p:xfrm>
              <a:off x="5720282" y="1551897"/>
              <a:ext cx="2451999" cy="1379249"/>
            </p:xfrm>
            <a:graphic>
              <a:graphicData uri="http://schemas.microsoft.com/office/powerpoint/2016/slidezoom">
                <pslz:sldZm>
                  <pslz:sldZmObj sldId="263" cId="2765615037">
                    <pslz:zmPr id="{1D364D6F-02FB-41EF-96F7-38D66560A6EB}" returnToParent="0" transitionDur="1000">
                      <p166:blipFill xmlns:p166="http://schemas.microsoft.com/office/powerpoint/2016/6/main">
                        <a:blip r:embed="rId11"/>
                        <a:stretch>
                          <a:fillRect/>
                        </a:stretch>
                      </p166:blipFill>
                      <p166:spPr xmlns:p166="http://schemas.microsoft.com/office/powerpoint/2016/6/main">
                        <a:xfrm>
                          <a:off x="0" y="0"/>
                          <a:ext cx="2451999" cy="1379249"/>
                        </a:xfrm>
                        <a:prstGeom prst="rect">
                          <a:avLst/>
                        </a:prstGeom>
                        <a:ln w="3175">
                          <a:solidFill>
                            <a:prstClr val="ltGray"/>
                          </a:solidFill>
                        </a:ln>
                      </p166:spPr>
                    </pslz:zmPr>
                  </pslz:sldZmObj>
                </pslz:sldZm>
              </a:graphicData>
            </a:graphic>
          </p:graphicFrame>
        </mc:Choice>
        <mc:Fallback xmlns="">
          <p:pic>
            <p:nvPicPr>
              <p:cNvPr id="18" name="Náhled snímku 17">
                <a:hlinkClick r:id="rId12" action="ppaction://hlinksldjump"/>
                <a:extLst>
                  <a:ext uri="{FF2B5EF4-FFF2-40B4-BE49-F238E27FC236}">
                    <a16:creationId xmlns:a16="http://schemas.microsoft.com/office/drawing/2014/main" id="{068554C1-407B-4B4F-8734-B4189B18F83B}"/>
                  </a:ext>
                </a:extLst>
              </p:cNvPr>
              <p:cNvPicPr>
                <a:picLocks noGrp="1" noRot="1" noChangeAspect="1" noMove="1" noResize="1" noEditPoints="1" noAdjustHandles="1" noChangeArrowheads="1" noChangeShapeType="1"/>
              </p:cNvPicPr>
              <p:nvPr/>
            </p:nvPicPr>
            <p:blipFill>
              <a:blip r:embed="rId13"/>
              <a:stretch>
                <a:fillRect/>
              </a:stretch>
            </p:blipFill>
            <p:spPr>
              <a:xfrm>
                <a:off x="5720282" y="1551897"/>
                <a:ext cx="2451999" cy="1379249"/>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20" name="Náhled snímku 19">
                <a:extLst>
                  <a:ext uri="{FF2B5EF4-FFF2-40B4-BE49-F238E27FC236}">
                    <a16:creationId xmlns:a16="http://schemas.microsoft.com/office/drawing/2014/main" id="{A695B2F9-ED40-49E4-AD20-A517E62AA767}"/>
                  </a:ext>
                </a:extLst>
              </p:cNvPr>
              <p:cNvGraphicFramePr>
                <a:graphicFrameLocks noChangeAspect="1"/>
              </p:cNvGraphicFramePr>
              <p:nvPr>
                <p:extLst>
                  <p:ext uri="{D42A27DB-BD31-4B8C-83A1-F6EECF244321}">
                    <p14:modId xmlns:p14="http://schemas.microsoft.com/office/powerpoint/2010/main" val="421101321"/>
                  </p:ext>
                </p:extLst>
              </p:nvPr>
            </p:nvGraphicFramePr>
            <p:xfrm>
              <a:off x="2672560" y="4685683"/>
              <a:ext cx="2772667" cy="1559625"/>
            </p:xfrm>
            <a:graphic>
              <a:graphicData uri="http://schemas.microsoft.com/office/powerpoint/2016/slidezoom">
                <pslz:sldZm>
                  <pslz:sldZmObj sldId="264" cId="508474527">
                    <pslz:zmPr id="{4E55D741-0D05-4AA4-B526-DAB85A81D173}" returnToParent="0" transitionDur="1000">
                      <p166:blipFill xmlns:p166="http://schemas.microsoft.com/office/powerpoint/2016/6/main">
                        <a:blip r:embed="rId14"/>
                        <a:stretch>
                          <a:fillRect/>
                        </a:stretch>
                      </p166:blipFill>
                      <p166:spPr xmlns:p166="http://schemas.microsoft.com/office/powerpoint/2016/6/main">
                        <a:xfrm>
                          <a:off x="0" y="0"/>
                          <a:ext cx="2772667" cy="1559625"/>
                        </a:xfrm>
                        <a:prstGeom prst="rect">
                          <a:avLst/>
                        </a:prstGeom>
                        <a:ln w="3175">
                          <a:solidFill>
                            <a:prstClr val="ltGray"/>
                          </a:solidFill>
                        </a:ln>
                      </p166:spPr>
                    </pslz:zmPr>
                  </pslz:sldZmObj>
                </pslz:sldZm>
              </a:graphicData>
            </a:graphic>
          </p:graphicFrame>
        </mc:Choice>
        <mc:Fallback xmlns="">
          <p:pic>
            <p:nvPicPr>
              <p:cNvPr id="20" name="Náhled snímku 19">
                <a:hlinkClick r:id="rId15" action="ppaction://hlinksldjump"/>
                <a:extLst>
                  <a:ext uri="{FF2B5EF4-FFF2-40B4-BE49-F238E27FC236}">
                    <a16:creationId xmlns:a16="http://schemas.microsoft.com/office/drawing/2014/main" id="{A695B2F9-ED40-49E4-AD20-A517E62AA767}"/>
                  </a:ext>
                </a:extLst>
              </p:cNvPr>
              <p:cNvPicPr>
                <a:picLocks noGrp="1" noRot="1" noChangeAspect="1" noMove="1" noResize="1" noEditPoints="1" noAdjustHandles="1" noChangeArrowheads="1" noChangeShapeType="1"/>
              </p:cNvPicPr>
              <p:nvPr/>
            </p:nvPicPr>
            <p:blipFill>
              <a:blip r:embed="rId16"/>
              <a:stretch>
                <a:fillRect/>
              </a:stretch>
            </p:blipFill>
            <p:spPr>
              <a:xfrm>
                <a:off x="2672560" y="4685683"/>
                <a:ext cx="2772667" cy="1559625"/>
              </a:xfrm>
              <a:prstGeom prst="rect">
                <a:avLst/>
              </a:prstGeom>
              <a:ln w="3175">
                <a:solidFill>
                  <a:prstClr val="ltGray"/>
                </a:solidFill>
              </a:ln>
            </p:spPr>
          </p:pic>
        </mc:Fallback>
      </mc:AlternateContent>
    </p:spTree>
    <p:extLst>
      <p:ext uri="{BB962C8B-B14F-4D97-AF65-F5344CB8AC3E}">
        <p14:creationId xmlns:p14="http://schemas.microsoft.com/office/powerpoint/2010/main" val="1504423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3"/>
                                        </p:tgtEl>
                                      </p:cBhvr>
                                    </p:animEffect>
                                    <p:set>
                                      <p:cBhvr>
                                        <p:cTn id="12" dur="1" fill="hold">
                                          <p:stCondLst>
                                            <p:cond delay="499"/>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5"/>
                  </p:tgtEl>
                </p:cond>
              </p:nextCondLst>
            </p:seq>
            <p:seq concurrent="1" nextAc="seek">
              <p:cTn id="13" restart="whenNotActive" fill="hold" evtFilter="cancelBubble" nodeType="interactiveSeq">
                <p:stCondLst>
                  <p:cond evt="onClick" delay="0">
                    <p:tgtEl>
                      <p:spTgt spid="10"/>
                    </p:tgtEl>
                  </p:cond>
                </p:stCondLst>
                <p:endSync evt="end" delay="0">
                  <p:rtn val="all"/>
                </p:endSync>
                <p:childTnLst>
                  <p:par>
                    <p:cTn id="14" fill="hold">
                      <p:stCondLst>
                        <p:cond delay="0"/>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16"/>
                                        </p:tgtEl>
                                      </p:cBhvr>
                                    </p:animEffect>
                                    <p:set>
                                      <p:cBhvr>
                                        <p:cTn id="23"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24" restart="whenNotActive" fill="hold" evtFilter="cancelBubble" nodeType="interactiveSeq">
                <p:stCondLst>
                  <p:cond evt="onClick" delay="0">
                    <p:tgtEl>
                      <p:spTgt spid="11"/>
                    </p:tgtEl>
                  </p:cond>
                </p:stCondLst>
                <p:endSync evt="end" delay="0">
                  <p:rtn val="all"/>
                </p:endSync>
                <p:childTnLst>
                  <p:par>
                    <p:cTn id="25" fill="hold">
                      <p:stCondLst>
                        <p:cond delay="0"/>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20"/>
                                        </p:tgtEl>
                                      </p:cBhvr>
                                    </p:animEffect>
                                    <p:set>
                                      <p:cBhvr>
                                        <p:cTn id="34" dur="1" fill="hold">
                                          <p:stCondLst>
                                            <p:cond delay="499"/>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35" restart="whenNotActive" fill="hold" evtFilter="cancelBubble" nodeType="interactiveSeq">
                <p:stCondLst>
                  <p:cond evt="onClick" delay="0">
                    <p:tgtEl>
                      <p:spTgt spid="9"/>
                    </p:tgtEl>
                  </p:cond>
                </p:stCondLst>
                <p:endSync evt="end" delay="0">
                  <p:rtn val="all"/>
                </p:endSync>
                <p:childTnLst>
                  <p:par>
                    <p:cTn id="36" fill="hold">
                      <p:stCondLst>
                        <p:cond delay="0"/>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nodeType="clickEffect">
                                  <p:stCondLst>
                                    <p:cond delay="0"/>
                                  </p:stCondLst>
                                  <p:childTnLst>
                                    <p:animEffect transition="out" filter="fade">
                                      <p:cBhvr>
                                        <p:cTn id="44" dur="500"/>
                                        <p:tgtEl>
                                          <p:spTgt spid="18"/>
                                        </p:tgtEl>
                                      </p:cBhvr>
                                    </p:animEffect>
                                    <p:set>
                                      <p:cBhvr>
                                        <p:cTn id="45" dur="1" fill="hold">
                                          <p:stCondLst>
                                            <p:cond delay="499"/>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8AAD8019-A3A2-4E80-80E0-544395CDD755}"/>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7770" b="7770"/>
          <a:stretch/>
        </p:blipFill>
        <p:spPr bwMode="auto">
          <a:xfrm>
            <a:off x="218311" y="122464"/>
            <a:ext cx="11756571" cy="66130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55003600-34BD-4F91-9490-95BB61DAA98C}"/>
              </a:ext>
            </a:extLst>
          </p:cNvPr>
          <p:cNvSpPr>
            <a:spLocks noGrp="1"/>
          </p:cNvSpPr>
          <p:nvPr>
            <p:ph type="title"/>
          </p:nvPr>
        </p:nvSpPr>
        <p:spPr/>
        <p:txBody>
          <a:bodyPr/>
          <a:lstStyle/>
          <a:p>
            <a:r>
              <a:rPr lang="en-GB" dirty="0"/>
              <a:t>Lakeside</a:t>
            </a:r>
          </a:p>
        </p:txBody>
      </p:sp>
      <p:pic>
        <p:nvPicPr>
          <p:cNvPr id="5" name="Zástupný obsah 4" descr="Obsah obrázku okno, budova, pohled, dveře&#10;&#10;Popis byl vytvořen automaticky">
            <a:extLst>
              <a:ext uri="{FF2B5EF4-FFF2-40B4-BE49-F238E27FC236}">
                <a16:creationId xmlns:a16="http://schemas.microsoft.com/office/drawing/2014/main" id="{7C63577D-0E78-4EE7-85A1-EE1272DBB17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5400000">
            <a:off x="6729782" y="1268046"/>
            <a:ext cx="3860799" cy="4975962"/>
          </a:xfrm>
        </p:spPr>
      </p:pic>
      <p:sp>
        <p:nvSpPr>
          <p:cNvPr id="6" name="TextovéPole 5">
            <a:extLst>
              <a:ext uri="{FF2B5EF4-FFF2-40B4-BE49-F238E27FC236}">
                <a16:creationId xmlns:a16="http://schemas.microsoft.com/office/drawing/2014/main" id="{322213F3-7373-4437-B5DF-D4B7D5864086}"/>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7" name="Zástupný text 11">
            <a:extLst>
              <a:ext uri="{FF2B5EF4-FFF2-40B4-BE49-F238E27FC236}">
                <a16:creationId xmlns:a16="http://schemas.microsoft.com/office/drawing/2014/main" id="{5E94E91C-DA2C-438A-B5D7-D173B7F2166B}"/>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000" dirty="0">
                <a:latin typeface="Roboto Medium" panose="02000000000000000000" pitchFamily="2" charset="0"/>
                <a:ea typeface="Roboto Medium" panose="02000000000000000000" pitchFamily="2" charset="0"/>
              </a:rPr>
              <a:t>‘’Lakeside became my home during first year. It’s where I met the friends I talk to the most and where I had the most enjoyable moments- kitchen paper aeroplane competitions, Christmas dinner and trying to throw a tomato at someone but missing.’’</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Emma, French with Linguistics (2019-2023)</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8" name="TextovéPole 7">
            <a:extLst>
              <a:ext uri="{FF2B5EF4-FFF2-40B4-BE49-F238E27FC236}">
                <a16:creationId xmlns:a16="http://schemas.microsoft.com/office/drawing/2014/main" id="{5D1EDF07-A405-4EAB-95BF-DA3F300A3012}"/>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10" name="Šipka: doprava 9">
            <a:hlinkClick r:id="rId5" action="ppaction://hlinksldjump"/>
            <a:extLst>
              <a:ext uri="{FF2B5EF4-FFF2-40B4-BE49-F238E27FC236}">
                <a16:creationId xmlns:a16="http://schemas.microsoft.com/office/drawing/2014/main" id="{17187A44-6ACA-43BC-8FAF-0D7EBB6F520B}"/>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9" name="Obdélník 8">
            <a:extLst>
              <a:ext uri="{FF2B5EF4-FFF2-40B4-BE49-F238E27FC236}">
                <a16:creationId xmlns:a16="http://schemas.microsoft.com/office/drawing/2014/main" id="{DE75C235-A404-4300-B58A-0CADFC73DF8A}"/>
              </a:ext>
            </a:extLst>
          </p:cNvPr>
          <p:cNvSpPr/>
          <p:nvPr/>
        </p:nvSpPr>
        <p:spPr>
          <a:xfrm>
            <a:off x="1243283" y="1487487"/>
            <a:ext cx="3283857" cy="174171"/>
          </a:xfrm>
          <a:prstGeom prst="rect">
            <a:avLst/>
          </a:prstGeom>
          <a:solidFill>
            <a:schemeClr val="tx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783852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hlinkClick r:id="rId2" action="ppaction://hlinksldjump"/>
            <a:extLst>
              <a:ext uri="{FF2B5EF4-FFF2-40B4-BE49-F238E27FC236}">
                <a16:creationId xmlns:a16="http://schemas.microsoft.com/office/drawing/2014/main" id="{8AAD8019-A3A2-4E80-80E0-544395CDD755}"/>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t="7770" b="7770"/>
          <a:stretch/>
        </p:blipFill>
        <p:spPr bwMode="auto">
          <a:xfrm>
            <a:off x="218311" y="122464"/>
            <a:ext cx="11756571" cy="66130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55003600-34BD-4F91-9490-95BB61DAA98C}"/>
              </a:ext>
            </a:extLst>
          </p:cNvPr>
          <p:cNvSpPr>
            <a:spLocks noGrp="1"/>
          </p:cNvSpPr>
          <p:nvPr>
            <p:ph type="title"/>
          </p:nvPr>
        </p:nvSpPr>
        <p:spPr/>
        <p:txBody>
          <a:bodyPr/>
          <a:lstStyle/>
          <a:p>
            <a:r>
              <a:rPr lang="en-GB" dirty="0"/>
              <a:t>Lakeside</a:t>
            </a:r>
          </a:p>
        </p:txBody>
      </p:sp>
      <p:pic>
        <p:nvPicPr>
          <p:cNvPr id="5" name="Zástupný obsah 4" descr="Obsah obrázku budova, cihla, kámen, boční&#10;&#10;Popis byl vytvořen automaticky">
            <a:extLst>
              <a:ext uri="{FF2B5EF4-FFF2-40B4-BE49-F238E27FC236}">
                <a16:creationId xmlns:a16="http://schemas.microsoft.com/office/drawing/2014/main" id="{5F769021-DAAF-48A6-ACAB-89BA22174E9B}"/>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r="11305"/>
          <a:stretch/>
        </p:blipFill>
        <p:spPr>
          <a:xfrm rot="5400000">
            <a:off x="6964019" y="1033808"/>
            <a:ext cx="3860800" cy="5444435"/>
          </a:xfrm>
        </p:spPr>
      </p:pic>
      <p:sp>
        <p:nvSpPr>
          <p:cNvPr id="6" name="TextovéPole 5">
            <a:extLst>
              <a:ext uri="{FF2B5EF4-FFF2-40B4-BE49-F238E27FC236}">
                <a16:creationId xmlns:a16="http://schemas.microsoft.com/office/drawing/2014/main" id="{322213F3-7373-4437-B5DF-D4B7D5864086}"/>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7" name="Zástupný text 11">
            <a:extLst>
              <a:ext uri="{FF2B5EF4-FFF2-40B4-BE49-F238E27FC236}">
                <a16:creationId xmlns:a16="http://schemas.microsoft.com/office/drawing/2014/main" id="{5E94E91C-DA2C-438A-B5D7-D173B7F2166B}"/>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‘’I had a few come at me, but I was able to escape them, but I know a few people had some run ins with the geese, nothing serious, just the charging at them and pecking.’’</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Alumni, French and Italian (2011-2015)</a:t>
            </a:r>
          </a:p>
        </p:txBody>
      </p:sp>
      <p:sp>
        <p:nvSpPr>
          <p:cNvPr id="10" name="Šipka: doprava 9">
            <a:hlinkClick r:id="rId6" action="ppaction://hlinksldjump"/>
            <a:extLst>
              <a:ext uri="{FF2B5EF4-FFF2-40B4-BE49-F238E27FC236}">
                <a16:creationId xmlns:a16="http://schemas.microsoft.com/office/drawing/2014/main" id="{A9865C51-88D4-43A8-85A9-8881D4339165}"/>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9" name="TextovéPole 8">
            <a:extLst>
              <a:ext uri="{FF2B5EF4-FFF2-40B4-BE49-F238E27FC236}">
                <a16:creationId xmlns:a16="http://schemas.microsoft.com/office/drawing/2014/main" id="{2A82467B-E1B5-4234-8FA7-06FD613794AA}"/>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1" name="Obdélník 10">
            <a:extLst>
              <a:ext uri="{FF2B5EF4-FFF2-40B4-BE49-F238E27FC236}">
                <a16:creationId xmlns:a16="http://schemas.microsoft.com/office/drawing/2014/main" id="{A5FE6F78-0073-4D3F-BDF9-329B7FB2E9E7}"/>
              </a:ext>
            </a:extLst>
          </p:cNvPr>
          <p:cNvSpPr/>
          <p:nvPr/>
        </p:nvSpPr>
        <p:spPr>
          <a:xfrm>
            <a:off x="1243283" y="1487487"/>
            <a:ext cx="3283857" cy="174171"/>
          </a:xfrm>
          <a:prstGeom prst="rect">
            <a:avLst/>
          </a:prstGeom>
          <a:solidFill>
            <a:schemeClr val="tx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1868823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Zástupný obsah 4" descr="Obsah obrázku exteriér, silnice, ulice, park&#10;&#10;Popis byl vytvořen automaticky">
            <a:extLst>
              <a:ext uri="{FF2B5EF4-FFF2-40B4-BE49-F238E27FC236}">
                <a16:creationId xmlns:a16="http://schemas.microsoft.com/office/drawing/2014/main" id="{D53D9779-D3E7-490F-98D0-D802AA211DD2}"/>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95200" y="136354"/>
            <a:ext cx="11801599" cy="65852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95F35D0-47E6-464D-90DB-35294DD2E347}"/>
              </a:ext>
            </a:extLst>
          </p:cNvPr>
          <p:cNvSpPr>
            <a:spLocks noGrp="1"/>
          </p:cNvSpPr>
          <p:nvPr>
            <p:ph type="title"/>
          </p:nvPr>
        </p:nvSpPr>
        <p:spPr/>
        <p:txBody>
          <a:bodyPr/>
          <a:lstStyle/>
          <a:p>
            <a:r>
              <a:rPr lang="en-GB" dirty="0">
                <a:cs typeface="Times New Roman" panose="02020603050405020304" pitchFamily="18" charset="0"/>
              </a:rPr>
              <a:t>Humanities</a:t>
            </a:r>
          </a:p>
        </p:txBody>
      </p:sp>
      <p:sp>
        <p:nvSpPr>
          <p:cNvPr id="3" name="Zástupný obsah 2">
            <a:extLst>
              <a:ext uri="{FF2B5EF4-FFF2-40B4-BE49-F238E27FC236}">
                <a16:creationId xmlns:a16="http://schemas.microsoft.com/office/drawing/2014/main" id="{61A260A8-ECC2-4133-9F00-E90A6750A49E}"/>
              </a:ext>
            </a:extLst>
          </p:cNvPr>
          <p:cNvSpPr>
            <a:spLocks noGrp="1"/>
          </p:cNvSpPr>
          <p:nvPr>
            <p:ph sz="half" idx="1"/>
          </p:nvPr>
        </p:nvSpPr>
        <p:spPr>
          <a:xfrm>
            <a:off x="838200" y="1825625"/>
            <a:ext cx="4978400" cy="4351338"/>
          </a:xfrm>
          <a:solidFill>
            <a:schemeClr val="bg2">
              <a:lumMod val="90000"/>
            </a:schemeClr>
          </a:solidFill>
          <a:effectLst>
            <a:outerShdw blurRad="50800" dist="38100" dir="2700000" algn="tl" rotWithShape="0">
              <a:prstClr val="black">
                <a:alpha val="40000"/>
              </a:prstClr>
            </a:outerShdw>
          </a:effectLst>
        </p:spPr>
        <p:txBody>
          <a:bodyPr>
            <a:normAutofit/>
          </a:bodyPr>
          <a:lstStyle/>
          <a:p>
            <a:pPr marL="0" indent="0" algn="just">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sz="18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br>
            <a:r>
              <a:rPr lang="en-GB" sz="2000" dirty="0">
                <a:latin typeface="Roboto Medium" panose="02000000000000000000" pitchFamily="2" charset="0"/>
                <a:ea typeface="Roboto Medium" panose="02000000000000000000" pitchFamily="2" charset="0"/>
              </a:rPr>
              <a:t>‘’I remember, I was really struggling with one of the literature modules and he basically said what can I do, what am I not doing essentially and he sat down and said here are some books to help you, here’s what we’re looking at. Look at that and you’ll be fine essentially. ‘’</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Alumni, French with Italian (2011-2015), 2020</a:t>
            </a:r>
          </a:p>
          <a:p>
            <a:pPr marL="0" indent="0">
              <a:buNone/>
            </a:pPr>
            <a:endParaRPr lang="en-GB" dirty="0">
              <a:latin typeface="Roboto Medium" panose="02000000000000000000" pitchFamily="2" charset="0"/>
              <a:ea typeface="Roboto Medium" panose="02000000000000000000" pitchFamily="2" charset="0"/>
            </a:endParaRPr>
          </a:p>
        </p:txBody>
      </p:sp>
      <p:sp>
        <p:nvSpPr>
          <p:cNvPr id="4" name="Zástupný obsah 3">
            <a:extLst>
              <a:ext uri="{FF2B5EF4-FFF2-40B4-BE49-F238E27FC236}">
                <a16:creationId xmlns:a16="http://schemas.microsoft.com/office/drawing/2014/main" id="{AE936336-6000-4325-A2D7-2AADF8F6399C}"/>
              </a:ext>
            </a:extLst>
          </p:cNvPr>
          <p:cNvSpPr>
            <a:spLocks noGrp="1"/>
          </p:cNvSpPr>
          <p:nvPr>
            <p:ph sz="half" idx="2"/>
          </p:nvPr>
        </p:nvSpPr>
        <p:spPr/>
        <p:txBody>
          <a:bodyPr>
            <a:normAutofit/>
          </a:bodyPr>
          <a:lstStyle/>
          <a:p>
            <a:endParaRPr lang="en-GB">
              <a:latin typeface="Roboto Medium" panose="02000000000000000000" pitchFamily="2" charset="0"/>
              <a:ea typeface="Roboto Medium" panose="02000000000000000000" pitchFamily="2" charset="0"/>
            </a:endParaRPr>
          </a:p>
        </p:txBody>
      </p:sp>
      <p:sp>
        <p:nvSpPr>
          <p:cNvPr id="10" name="TextovéPole 9">
            <a:extLst>
              <a:ext uri="{FF2B5EF4-FFF2-40B4-BE49-F238E27FC236}">
                <a16:creationId xmlns:a16="http://schemas.microsoft.com/office/drawing/2014/main" id="{5DD2CA79-499A-4B00-B13B-A29D3E8BC1AE}"/>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Šipka: doprava 8">
            <a:hlinkClick r:id="rId6" action="ppaction://hlinksldjump"/>
            <a:extLst>
              <a:ext uri="{FF2B5EF4-FFF2-40B4-BE49-F238E27FC236}">
                <a16:creationId xmlns:a16="http://schemas.microsoft.com/office/drawing/2014/main" id="{EC9C004C-0032-4B13-9CA3-B1C39A066678}"/>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pic>
        <p:nvPicPr>
          <p:cNvPr id="1026" name="Picture 2">
            <a:extLst>
              <a:ext uri="{FF2B5EF4-FFF2-40B4-BE49-F238E27FC236}">
                <a16:creationId xmlns:a16="http://schemas.microsoft.com/office/drawing/2014/main" id="{331C83A0-AE69-493E-A94D-791D10C1FDE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2898" y="1825622"/>
            <a:ext cx="5894694" cy="4351338"/>
          </a:xfrm>
          <a:prstGeom prst="rect">
            <a:avLst/>
          </a:prstGeom>
          <a:noFill/>
          <a:extLst>
            <a:ext uri="{909E8E84-426E-40DD-AFC4-6F175D3DCCD1}">
              <a14:hiddenFill xmlns:a14="http://schemas.microsoft.com/office/drawing/2010/main">
                <a:solidFill>
                  <a:srgbClr val="FFFFFF"/>
                </a:solidFill>
              </a14:hiddenFill>
            </a:ext>
          </a:extLst>
        </p:spPr>
      </p:pic>
      <p:sp>
        <p:nvSpPr>
          <p:cNvPr id="12" name="Šipka: doprava 11">
            <a:hlinkClick r:id="rId8" action="ppaction://hlinksldjump"/>
            <a:extLst>
              <a:ext uri="{FF2B5EF4-FFF2-40B4-BE49-F238E27FC236}">
                <a16:creationId xmlns:a16="http://schemas.microsoft.com/office/drawing/2014/main" id="{E5ABC509-4826-45B1-9574-BECFDAF28C34}"/>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4BFF5A29-25A6-447F-9FAE-CA11D55D8E6A}"/>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5" name="Obdélník 14">
            <a:extLst>
              <a:ext uri="{FF2B5EF4-FFF2-40B4-BE49-F238E27FC236}">
                <a16:creationId xmlns:a16="http://schemas.microsoft.com/office/drawing/2014/main" id="{D91C5FC7-76A1-4F78-80A1-0EFB615079F3}"/>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8667136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hlinkClick r:id="rId2" action="ppaction://hlinksldjump"/>
            <a:extLst>
              <a:ext uri="{FF2B5EF4-FFF2-40B4-BE49-F238E27FC236}">
                <a16:creationId xmlns:a16="http://schemas.microsoft.com/office/drawing/2014/main" id="{0CCF6C13-F0B0-4BE9-8554-047025CA2882}"/>
              </a:ext>
            </a:extLst>
          </p:cNvPr>
          <p:cNvPicPr>
            <a:picLocks noChangeAspect="1" noChangeArrowheads="1"/>
          </p:cNvPicPr>
          <p:nvPr/>
        </p:nvPicPr>
        <p:blipFill>
          <a:blip r:embed="rId3">
            <a:alphaModFix amt="50000"/>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232825" y="118740"/>
            <a:ext cx="11742057" cy="66205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00EDC737-B0EE-468D-969A-E65BF459904B}"/>
              </a:ext>
            </a:extLst>
          </p:cNvPr>
          <p:cNvSpPr>
            <a:spLocks noGrp="1"/>
          </p:cNvSpPr>
          <p:nvPr>
            <p:ph type="title"/>
          </p:nvPr>
        </p:nvSpPr>
        <p:spPr/>
        <p:txBody>
          <a:bodyPr/>
          <a:lstStyle/>
          <a:p>
            <a:r>
              <a:rPr lang="en-GB" dirty="0" err="1"/>
              <a:t>Heronbank</a:t>
            </a:r>
            <a:endParaRPr lang="en-GB" dirty="0"/>
          </a:p>
        </p:txBody>
      </p:sp>
      <p:pic>
        <p:nvPicPr>
          <p:cNvPr id="7" name="Zástupný obsah 6" descr="Obsah obrázku exteriér, budova, stopa, vlak&#10;&#10;Popis byl vytvořen automaticky">
            <a:extLst>
              <a:ext uri="{FF2B5EF4-FFF2-40B4-BE49-F238E27FC236}">
                <a16:creationId xmlns:a16="http://schemas.microsoft.com/office/drawing/2014/main" id="{3C12FD1F-538E-43D6-BB8B-65B4A655D859}"/>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5969695" y="1825625"/>
            <a:ext cx="5794631" cy="3863087"/>
          </a:xfrm>
        </p:spPr>
      </p:pic>
      <p:sp>
        <p:nvSpPr>
          <p:cNvPr id="5" name="TextovéPole 4">
            <a:extLst>
              <a:ext uri="{FF2B5EF4-FFF2-40B4-BE49-F238E27FC236}">
                <a16:creationId xmlns:a16="http://schemas.microsoft.com/office/drawing/2014/main" id="{84190D59-BB42-4E2B-AEDF-110B8D8D3FD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6" name="Zástupný text 11">
            <a:extLst>
              <a:ext uri="{FF2B5EF4-FFF2-40B4-BE49-F238E27FC236}">
                <a16:creationId xmlns:a16="http://schemas.microsoft.com/office/drawing/2014/main" id="{5C935166-EE11-41CC-8CF2-74C4CF16D3E3}"/>
              </a:ext>
            </a:extLst>
          </p:cNvPr>
          <p:cNvSpPr txBox="1">
            <a:spLocks/>
          </p:cNvSpPr>
          <p:nvPr/>
        </p:nvSpPr>
        <p:spPr>
          <a:xfrm>
            <a:off x="577539"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b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b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 One of my fondest memories at university was standing in </a:t>
            </a:r>
            <a:r>
              <a:rPr lang="en-GB" sz="2000" dirty="0" err="1">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Heronbank</a:t>
            </a: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 courtyard at 6:30 am after almost having a heart attack because of being woken up by a fire drill.’’</a:t>
            </a:r>
          </a:p>
          <a:p>
            <a:pPr marL="0" indent="0" algn="r">
              <a:buFont typeface="Arial" panose="020B0604020202020204" pitchFamily="34" charset="0"/>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Sam, Computer Science (2019-2023), 2020</a:t>
            </a:r>
          </a:p>
        </p:txBody>
      </p:sp>
      <p:sp>
        <p:nvSpPr>
          <p:cNvPr id="8" name="TextovéPole 7">
            <a:extLst>
              <a:ext uri="{FF2B5EF4-FFF2-40B4-BE49-F238E27FC236}">
                <a16:creationId xmlns:a16="http://schemas.microsoft.com/office/drawing/2014/main" id="{BEFFD46C-BC45-4599-9560-6732DC36EA3A}"/>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Obdélník 8">
            <a:extLst>
              <a:ext uri="{FF2B5EF4-FFF2-40B4-BE49-F238E27FC236}">
                <a16:creationId xmlns:a16="http://schemas.microsoft.com/office/drawing/2014/main" id="{7AE30903-A45F-4348-99EF-A628DE725CA0}"/>
              </a:ext>
            </a:extLst>
          </p:cNvPr>
          <p:cNvSpPr/>
          <p:nvPr/>
        </p:nvSpPr>
        <p:spPr>
          <a:xfrm>
            <a:off x="1243283" y="1487487"/>
            <a:ext cx="3283857" cy="17417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7656150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Sherbourne Extension | Campus Timeline | University of Warwick">
            <a:extLst>
              <a:ext uri="{FF2B5EF4-FFF2-40B4-BE49-F238E27FC236}">
                <a16:creationId xmlns:a16="http://schemas.microsoft.com/office/drawing/2014/main" id="{1A10FC04-A3EF-45DD-8C74-047E392A74B7}"/>
              </a:ext>
            </a:extLst>
          </p:cNvPr>
          <p:cNvPicPr>
            <a:picLocks noChangeAspect="1" noChangeArrowheads="1"/>
          </p:cNvPicPr>
          <p:nvPr/>
        </p:nvPicPr>
        <p:blipFill>
          <a:blip r:embed="rId2">
            <a:alphaModFix amt="50000"/>
            <a:extLst>
              <a:ext uri="{28A0092B-C50C-407E-A947-70E740481C1C}">
                <a14:useLocalDpi xmlns:a14="http://schemas.microsoft.com/office/drawing/2010/main" val="0"/>
              </a:ext>
            </a:extLst>
          </a:blip>
          <a:srcRect/>
          <a:stretch>
            <a:fillRect/>
          </a:stretch>
        </p:blipFill>
        <p:spPr bwMode="auto">
          <a:xfrm>
            <a:off x="172799" y="176439"/>
            <a:ext cx="11846401" cy="65051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ED483899-B8E5-4805-9A2A-1D88CBABACB4}"/>
              </a:ext>
            </a:extLst>
          </p:cNvPr>
          <p:cNvSpPr>
            <a:spLocks noGrp="1"/>
          </p:cNvSpPr>
          <p:nvPr>
            <p:ph type="title"/>
          </p:nvPr>
        </p:nvSpPr>
        <p:spPr/>
        <p:txBody>
          <a:bodyPr/>
          <a:lstStyle/>
          <a:p>
            <a:r>
              <a:rPr lang="en-GB" dirty="0"/>
              <a:t>Sherbourne</a:t>
            </a:r>
          </a:p>
        </p:txBody>
      </p:sp>
      <p:sp>
        <p:nvSpPr>
          <p:cNvPr id="3" name="Zástupný obsah 2">
            <a:extLst>
              <a:ext uri="{FF2B5EF4-FFF2-40B4-BE49-F238E27FC236}">
                <a16:creationId xmlns:a16="http://schemas.microsoft.com/office/drawing/2014/main" id="{B6E7B93B-5440-44DC-B407-F595D623CB02}"/>
              </a:ext>
            </a:extLst>
          </p:cNvPr>
          <p:cNvSpPr>
            <a:spLocks noGrp="1"/>
          </p:cNvSpPr>
          <p:nvPr>
            <p:ph idx="1"/>
          </p:nvPr>
        </p:nvSpPr>
        <p:spPr/>
        <p:txBody>
          <a:bodyPr/>
          <a:lstStyle/>
          <a:p>
            <a:endParaRPr lang="en-GB">
              <a:latin typeface="Roboto Medium" panose="02000000000000000000" pitchFamily="2" charset="0"/>
              <a:ea typeface="Roboto Medium" panose="02000000000000000000" pitchFamily="2" charset="0"/>
            </a:endParaRPr>
          </a:p>
        </p:txBody>
      </p:sp>
      <p:sp>
        <p:nvSpPr>
          <p:cNvPr id="5" name="TextovéPole 4">
            <a:extLst>
              <a:ext uri="{FF2B5EF4-FFF2-40B4-BE49-F238E27FC236}">
                <a16:creationId xmlns:a16="http://schemas.microsoft.com/office/drawing/2014/main" id="{CDA80870-9B96-4E24-8D21-BC43E6A86A0D}"/>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6" name="Zástupný text 11">
            <a:extLst>
              <a:ext uri="{FF2B5EF4-FFF2-40B4-BE49-F238E27FC236}">
                <a16:creationId xmlns:a16="http://schemas.microsoft.com/office/drawing/2014/main" id="{5CF84677-ED71-4118-8E3C-E7C8F2CC83BB}"/>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1800" b="0" i="0" dirty="0">
              <a:effectLst/>
              <a:latin typeface="Roboto Medium" panose="02000000000000000000" pitchFamily="2" charset="0"/>
              <a:ea typeface="Roboto Medium" panose="02000000000000000000" pitchFamily="2" charset="0"/>
            </a:endParaRPr>
          </a:p>
          <a:p>
            <a:pPr marL="0" indent="0">
              <a:buFont typeface="Arial" panose="020B0604020202020204" pitchFamily="34" charset="0"/>
              <a:buNone/>
            </a:pPr>
            <a:r>
              <a:rPr lang="en-GB" sz="1800" b="0" i="0" dirty="0">
                <a:effectLst/>
                <a:latin typeface="Roboto Medium" panose="02000000000000000000" pitchFamily="2" charset="0"/>
                <a:ea typeface="Roboto Medium" panose="02000000000000000000" pitchFamily="2" charset="0"/>
              </a:rPr>
              <a:t>‘’I will always remember the happy times I shared with my flatmates in Sherbourne 7. I was lucky to live with some lovely people and even though it's one of the furthest accommodation blocks from central campus, it was well worth the trek to lectures everyday. Nicest kitchens, nicest rooms and the nicest people.’’</a:t>
            </a:r>
          </a:p>
          <a:p>
            <a:pPr marL="0" indent="0" algn="r">
              <a:buFont typeface="Arial" panose="020B0604020202020204" pitchFamily="34" charset="0"/>
              <a:buNone/>
            </a:pPr>
            <a:r>
              <a:rPr lang="en-GB" sz="1600" i="1" dirty="0">
                <a:solidFill>
                  <a:srgbClr val="444950"/>
                </a:solidFill>
                <a:latin typeface="Roboto Medium" panose="02000000000000000000" pitchFamily="2" charset="0"/>
                <a:ea typeface="Roboto Medium" panose="02000000000000000000" pitchFamily="2" charset="0"/>
                <a:cs typeface="Times New Roman" panose="02020603050405020304" pitchFamily="18" charset="0"/>
              </a:rPr>
              <a:t>Lea, Modern Languages with Linguistics (2019-2023), 2020</a:t>
            </a:r>
            <a:endPar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5122" name="Picture 2" descr="Sherbourne halls of residence | Warwick Accommodation">
            <a:extLst>
              <a:ext uri="{FF2B5EF4-FFF2-40B4-BE49-F238E27FC236}">
                <a16:creationId xmlns:a16="http://schemas.microsoft.com/office/drawing/2014/main" id="{1ECD699B-2597-4653-97BA-30C57013BB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1" y="1825626"/>
            <a:ext cx="5796997" cy="3860800"/>
          </a:xfrm>
          <a:prstGeom prst="rect">
            <a:avLst/>
          </a:prstGeom>
          <a:noFill/>
          <a:extLst>
            <a:ext uri="{909E8E84-426E-40DD-AFC4-6F175D3DCCD1}">
              <a14:hiddenFill xmlns:a14="http://schemas.microsoft.com/office/drawing/2010/main">
                <a:solidFill>
                  <a:srgbClr val="FFFFFF"/>
                </a:solidFill>
              </a14:hiddenFill>
            </a:ext>
          </a:extLst>
        </p:spPr>
      </p:pic>
      <p:sp>
        <p:nvSpPr>
          <p:cNvPr id="8" name="TextovéPole 7">
            <a:extLst>
              <a:ext uri="{FF2B5EF4-FFF2-40B4-BE49-F238E27FC236}">
                <a16:creationId xmlns:a16="http://schemas.microsoft.com/office/drawing/2014/main" id="{F751525B-FB22-42D3-A36D-EAACEEDAAC73}"/>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Obdélník 8">
            <a:extLst>
              <a:ext uri="{FF2B5EF4-FFF2-40B4-BE49-F238E27FC236}">
                <a16:creationId xmlns:a16="http://schemas.microsoft.com/office/drawing/2014/main" id="{B6885AB7-F03A-4761-9390-9EBF7EBFF2EA}"/>
              </a:ext>
            </a:extLst>
          </p:cNvPr>
          <p:cNvSpPr/>
          <p:nvPr/>
        </p:nvSpPr>
        <p:spPr>
          <a:xfrm>
            <a:off x="1243283" y="1487487"/>
            <a:ext cx="3283857" cy="174171"/>
          </a:xfrm>
          <a:prstGeom prst="rect">
            <a:avLst/>
          </a:prstGeom>
          <a:solidFill>
            <a:srgbClr val="47026E">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6779475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ports and Wellness Hub Coventry | Warwick Sport">
            <a:extLst>
              <a:ext uri="{FF2B5EF4-FFF2-40B4-BE49-F238E27FC236}">
                <a16:creationId xmlns:a16="http://schemas.microsoft.com/office/drawing/2014/main" id="{8184C7E4-80E0-4CFC-97D5-70F2EE421EBB}"/>
              </a:ext>
            </a:extLst>
          </p:cNvPr>
          <p:cNvPicPr>
            <a:picLocks noChangeAspect="1" noChangeArrowheads="1"/>
          </p:cNvPicPr>
          <p:nvPr/>
        </p:nvPicPr>
        <p:blipFill>
          <a:blip r:embed="rId2">
            <a:alphaModFix amt="50000"/>
            <a:extLst>
              <a:ext uri="{28A0092B-C50C-407E-A947-70E740481C1C}">
                <a14:useLocalDpi xmlns:a14="http://schemas.microsoft.com/office/drawing/2010/main" val="0"/>
              </a:ext>
            </a:extLst>
          </a:blip>
          <a:srcRect/>
          <a:stretch>
            <a:fillRect/>
          </a:stretch>
        </p:blipFill>
        <p:spPr bwMode="auto">
          <a:xfrm>
            <a:off x="373746" y="145143"/>
            <a:ext cx="11596914" cy="65749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2F69E5CF-E259-4D8B-A5C6-89F4D5A97E0B}"/>
              </a:ext>
            </a:extLst>
          </p:cNvPr>
          <p:cNvSpPr>
            <a:spLocks noGrp="1"/>
          </p:cNvSpPr>
          <p:nvPr>
            <p:ph type="title"/>
          </p:nvPr>
        </p:nvSpPr>
        <p:spPr>
          <a:xfrm>
            <a:off x="834571" y="338914"/>
            <a:ext cx="10515600" cy="1325563"/>
          </a:xfrm>
        </p:spPr>
        <p:txBody>
          <a:bodyPr/>
          <a:lstStyle/>
          <a:p>
            <a:r>
              <a:rPr lang="en-GB" dirty="0"/>
              <a:t>Sports centre</a:t>
            </a:r>
          </a:p>
        </p:txBody>
      </p:sp>
      <p:sp>
        <p:nvSpPr>
          <p:cNvPr id="5" name="TextovéPole 4">
            <a:extLst>
              <a:ext uri="{FF2B5EF4-FFF2-40B4-BE49-F238E27FC236}">
                <a16:creationId xmlns:a16="http://schemas.microsoft.com/office/drawing/2014/main" id="{DEA848FB-09A5-430F-8FD0-A07D71EC5B11}"/>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3" action="ppaction://hlinksldjump"/>
              </a:rPr>
              <a:t>Back</a:t>
            </a:r>
            <a:endParaRPr lang="en-GB" dirty="0">
              <a:latin typeface="Roboto Medium" panose="02000000000000000000" pitchFamily="2" charset="0"/>
              <a:ea typeface="Roboto Medium" panose="02000000000000000000" pitchFamily="2" charset="0"/>
            </a:endParaRPr>
          </a:p>
        </p:txBody>
      </p:sp>
      <p:sp>
        <p:nvSpPr>
          <p:cNvPr id="6" name="Zástupný text 11">
            <a:extLst>
              <a:ext uri="{FF2B5EF4-FFF2-40B4-BE49-F238E27FC236}">
                <a16:creationId xmlns:a16="http://schemas.microsoft.com/office/drawing/2014/main" id="{E8C48F21-9BAA-4B5B-8858-AA5170F499FD}"/>
              </a:ext>
            </a:extLst>
          </p:cNvPr>
          <p:cNvSpPr txBox="1">
            <a:spLocks/>
          </p:cNvSpPr>
          <p:nvPr/>
        </p:nvSpPr>
        <p:spPr>
          <a:xfrm>
            <a:off x="838200" y="1825625"/>
            <a:ext cx="5181600" cy="3860800"/>
          </a:xfrm>
          <a:prstGeom prst="rect">
            <a:avLst/>
          </a:prstGeom>
          <a:solidFill>
            <a:srgbClr val="C5C4C9"/>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‘’I bought a gym membership for the year and I only visited the gym 4 times. I’m blaming it on my degree.’’</a:t>
            </a:r>
          </a:p>
          <a:p>
            <a:pPr marL="0" indent="0" algn="r">
              <a:buFont typeface="Arial" panose="020B0604020202020204" pitchFamily="34" charset="0"/>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Student, Computer Science (2019-2023), 2020</a:t>
            </a:r>
          </a:p>
        </p:txBody>
      </p:sp>
      <p:pic>
        <p:nvPicPr>
          <p:cNvPr id="19" name="Zástupný obsah 18" descr="Obsah obrázku exteriér, silnice, budova, ulice&#10;&#10;Popis byl vytvořen automaticky">
            <a:extLst>
              <a:ext uri="{FF2B5EF4-FFF2-40B4-BE49-F238E27FC236}">
                <a16:creationId xmlns:a16="http://schemas.microsoft.com/office/drawing/2014/main" id="{FB7B4E25-33F5-4213-B8A5-67756DC96B66}"/>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172203" y="1825625"/>
            <a:ext cx="5802680" cy="3868453"/>
          </a:xfrm>
        </p:spPr>
      </p:pic>
      <p:sp>
        <p:nvSpPr>
          <p:cNvPr id="7" name="Šipka: doprava 6">
            <a:hlinkClick r:id="rId5" action="ppaction://hlinksldjump"/>
            <a:extLst>
              <a:ext uri="{FF2B5EF4-FFF2-40B4-BE49-F238E27FC236}">
                <a16:creationId xmlns:a16="http://schemas.microsoft.com/office/drawing/2014/main" id="{027652DE-29CE-4A5D-8B69-D25BFDC3B99E}"/>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8" name="TextovéPole 7">
            <a:extLst>
              <a:ext uri="{FF2B5EF4-FFF2-40B4-BE49-F238E27FC236}">
                <a16:creationId xmlns:a16="http://schemas.microsoft.com/office/drawing/2014/main" id="{8443BEB7-6569-4701-8000-6D00FCBDB5CC}"/>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Obdélník 8">
            <a:extLst>
              <a:ext uri="{FF2B5EF4-FFF2-40B4-BE49-F238E27FC236}">
                <a16:creationId xmlns:a16="http://schemas.microsoft.com/office/drawing/2014/main" id="{E4E17572-DB12-4C3B-AB2E-CA9D49C6FBE6}"/>
              </a:ext>
            </a:extLst>
          </p:cNvPr>
          <p:cNvSpPr/>
          <p:nvPr/>
        </p:nvSpPr>
        <p:spPr>
          <a:xfrm>
            <a:off x="1243283" y="1487487"/>
            <a:ext cx="3283857" cy="174171"/>
          </a:xfrm>
          <a:prstGeom prst="rect">
            <a:avLst/>
          </a:prstGeom>
          <a:solidFill>
            <a:schemeClr val="accent2">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508474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ports and Wellness Hub Coventry | Warwick Sport">
            <a:hlinkClick r:id="rId2" action="ppaction://hlinksldjump"/>
            <a:extLst>
              <a:ext uri="{FF2B5EF4-FFF2-40B4-BE49-F238E27FC236}">
                <a16:creationId xmlns:a16="http://schemas.microsoft.com/office/drawing/2014/main" id="{8184C7E4-80E0-4CFC-97D5-70F2EE421EBB}"/>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307210" y="174170"/>
            <a:ext cx="11577579" cy="65169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2F69E5CF-E259-4D8B-A5C6-89F4D5A97E0B}"/>
              </a:ext>
            </a:extLst>
          </p:cNvPr>
          <p:cNvSpPr>
            <a:spLocks noGrp="1"/>
          </p:cNvSpPr>
          <p:nvPr>
            <p:ph type="title"/>
          </p:nvPr>
        </p:nvSpPr>
        <p:spPr/>
        <p:txBody>
          <a:bodyPr/>
          <a:lstStyle/>
          <a:p>
            <a:r>
              <a:rPr lang="en-GB" dirty="0"/>
              <a:t>Sports centre</a:t>
            </a:r>
          </a:p>
        </p:txBody>
      </p:sp>
      <p:sp>
        <p:nvSpPr>
          <p:cNvPr id="5" name="TextovéPole 4">
            <a:extLst>
              <a:ext uri="{FF2B5EF4-FFF2-40B4-BE49-F238E27FC236}">
                <a16:creationId xmlns:a16="http://schemas.microsoft.com/office/drawing/2014/main" id="{DEA848FB-09A5-430F-8FD0-A07D71EC5B11}"/>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6" name="Zástupný text 11">
            <a:extLst>
              <a:ext uri="{FF2B5EF4-FFF2-40B4-BE49-F238E27FC236}">
                <a16:creationId xmlns:a16="http://schemas.microsoft.com/office/drawing/2014/main" id="{E8C48F21-9BAA-4B5B-8858-AA5170F499FD}"/>
              </a:ext>
            </a:extLst>
          </p:cNvPr>
          <p:cNvSpPr txBox="1">
            <a:spLocks/>
          </p:cNvSpPr>
          <p:nvPr/>
        </p:nvSpPr>
        <p:spPr>
          <a:xfrm>
            <a:off x="838200" y="1825625"/>
            <a:ext cx="5181600" cy="3860800"/>
          </a:xfrm>
          <a:prstGeom prst="rect">
            <a:avLst/>
          </a:prstGeom>
          <a:solidFill>
            <a:srgbClr val="C5C4C9"/>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 I won my first ever trophy playing at the squash inter-</a:t>
            </a:r>
            <a:r>
              <a:rPr lang="en-GB" sz="2000" dirty="0" err="1">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uni</a:t>
            </a: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 tournament on these courts. And played against other </a:t>
            </a:r>
            <a:r>
              <a:rPr lang="en-GB" sz="2000" dirty="0" err="1">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unis</a:t>
            </a: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 including </a:t>
            </a:r>
            <a:r>
              <a:rPr lang="en-GB" sz="2000" dirty="0" err="1">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Loughbrough</a:t>
            </a:r>
            <a:r>
              <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a:t>
            </a:r>
          </a:p>
          <a:p>
            <a:pPr marL="0" indent="0" algn="r">
              <a:buFont typeface="Arial" panose="020B0604020202020204" pitchFamily="34" charset="0"/>
              <a:buNone/>
            </a:pPr>
            <a:r>
              <a:rPr lang="en-GB" sz="1600" i="1" dirty="0">
                <a:solidFill>
                  <a:schemeClr val="bg2">
                    <a:lumMod val="25000"/>
                  </a:schemeClr>
                </a:solidFill>
                <a:latin typeface="Roboto Medium" panose="02000000000000000000" pitchFamily="2" charset="0"/>
                <a:ea typeface="Roboto Medium" panose="02000000000000000000" pitchFamily="2" charset="0"/>
                <a:cs typeface="Times New Roman" panose="02020603050405020304" pitchFamily="18" charset="0"/>
              </a:rPr>
              <a:t>Emma, French with Linguistics (2019-2023), 2020</a:t>
            </a:r>
          </a:p>
        </p:txBody>
      </p:sp>
      <p:sp>
        <p:nvSpPr>
          <p:cNvPr id="14" name="Zástupný obsah 13">
            <a:extLst>
              <a:ext uri="{FF2B5EF4-FFF2-40B4-BE49-F238E27FC236}">
                <a16:creationId xmlns:a16="http://schemas.microsoft.com/office/drawing/2014/main" id="{33609669-AB11-41EB-96D8-DB39C9951CDF}"/>
              </a:ext>
            </a:extLst>
          </p:cNvPr>
          <p:cNvSpPr>
            <a:spLocks noGrp="1"/>
          </p:cNvSpPr>
          <p:nvPr>
            <p:ph idx="1"/>
          </p:nvPr>
        </p:nvSpPr>
        <p:spPr>
          <a:xfrm flipV="1">
            <a:off x="838200" y="1690688"/>
            <a:ext cx="10515600" cy="134937"/>
          </a:xfrm>
        </p:spPr>
        <p:txBody>
          <a:bodyPr>
            <a:normAutofit fontScale="25000" lnSpcReduction="20000"/>
          </a:bodyPr>
          <a:lstStyle/>
          <a:p>
            <a:endParaRPr lang="en-GB" dirty="0">
              <a:latin typeface="Roboto Medium" panose="02000000000000000000" pitchFamily="2" charset="0"/>
              <a:ea typeface="Roboto Medium" panose="02000000000000000000" pitchFamily="2" charset="0"/>
            </a:endParaRPr>
          </a:p>
        </p:txBody>
      </p:sp>
      <p:pic>
        <p:nvPicPr>
          <p:cNvPr id="8194" name="Picture 2" descr="Sports and Wellness Hub Coventry | Warwick Sport">
            <a:extLst>
              <a:ext uri="{FF2B5EF4-FFF2-40B4-BE49-F238E27FC236}">
                <a16:creationId xmlns:a16="http://schemas.microsoft.com/office/drawing/2014/main" id="{370AE2F0-6026-4B99-8E17-5D32F479A67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983" r="7642"/>
          <a:stretch/>
        </p:blipFill>
        <p:spPr bwMode="auto">
          <a:xfrm>
            <a:off x="6183682" y="1825625"/>
            <a:ext cx="5791200" cy="3860800"/>
          </a:xfrm>
          <a:prstGeom prst="rect">
            <a:avLst/>
          </a:prstGeom>
          <a:noFill/>
          <a:extLst>
            <a:ext uri="{909E8E84-426E-40DD-AFC4-6F175D3DCCD1}">
              <a14:hiddenFill xmlns:a14="http://schemas.microsoft.com/office/drawing/2010/main">
                <a:solidFill>
                  <a:srgbClr val="FFFFFF"/>
                </a:solidFill>
              </a14:hiddenFill>
            </a:ext>
          </a:extLst>
        </p:spPr>
      </p:pic>
      <p:sp>
        <p:nvSpPr>
          <p:cNvPr id="8" name="TextovéPole 7">
            <a:extLst>
              <a:ext uri="{FF2B5EF4-FFF2-40B4-BE49-F238E27FC236}">
                <a16:creationId xmlns:a16="http://schemas.microsoft.com/office/drawing/2014/main" id="{B6788FFA-852B-474B-B380-79A69596E6AC}"/>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Šipka: doprava 8">
            <a:hlinkClick r:id="rId6" action="ppaction://hlinksldjump"/>
            <a:extLst>
              <a:ext uri="{FF2B5EF4-FFF2-40B4-BE49-F238E27FC236}">
                <a16:creationId xmlns:a16="http://schemas.microsoft.com/office/drawing/2014/main" id="{EDFE301E-D78B-4B69-9CE1-3F43527E8F36}"/>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Obdélník 9">
            <a:extLst>
              <a:ext uri="{FF2B5EF4-FFF2-40B4-BE49-F238E27FC236}">
                <a16:creationId xmlns:a16="http://schemas.microsoft.com/office/drawing/2014/main" id="{F7C34643-4930-470B-AFC6-2DBF679287FF}"/>
              </a:ext>
            </a:extLst>
          </p:cNvPr>
          <p:cNvSpPr/>
          <p:nvPr/>
        </p:nvSpPr>
        <p:spPr>
          <a:xfrm>
            <a:off x="1243283" y="1487487"/>
            <a:ext cx="3283857" cy="174171"/>
          </a:xfrm>
          <a:prstGeom prst="rect">
            <a:avLst/>
          </a:prstGeom>
          <a:solidFill>
            <a:schemeClr val="accent2">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7532951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obsah 4" descr="Obsah obrázku text, mapa&#10;&#10;Popis byl vytvořen automaticky">
            <a:extLst>
              <a:ext uri="{FF2B5EF4-FFF2-40B4-BE49-F238E27FC236}">
                <a16:creationId xmlns:a16="http://schemas.microsoft.com/office/drawing/2014/main" id="{8D8EAFE0-91EF-419B-808C-E31A8465663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9294" y="0"/>
            <a:ext cx="6858000" cy="6858000"/>
          </a:xfrm>
        </p:spPr>
      </p:pic>
      <p:sp>
        <p:nvSpPr>
          <p:cNvPr id="2" name="Nadpis 1">
            <a:extLst>
              <a:ext uri="{FF2B5EF4-FFF2-40B4-BE49-F238E27FC236}">
                <a16:creationId xmlns:a16="http://schemas.microsoft.com/office/drawing/2014/main" id="{11F0782A-DCCF-41DD-833F-DE62E2DB7037}"/>
              </a:ext>
            </a:extLst>
          </p:cNvPr>
          <p:cNvSpPr>
            <a:spLocks noGrp="1"/>
          </p:cNvSpPr>
          <p:nvPr>
            <p:ph type="title"/>
          </p:nvPr>
        </p:nvSpPr>
        <p:spPr/>
        <p:txBody>
          <a:bodyPr/>
          <a:lstStyle/>
          <a:p>
            <a:r>
              <a:rPr lang="en-GB" dirty="0">
                <a:solidFill>
                  <a:schemeClr val="bg1"/>
                </a:solidFill>
              </a:rPr>
              <a:t>East</a:t>
            </a:r>
          </a:p>
        </p:txBody>
      </p:sp>
      <p:sp>
        <p:nvSpPr>
          <p:cNvPr id="8" name="Obdélník: se zakulacenými rohy 7">
            <a:hlinkHover r:id="" action="ppaction://noaction" highlightClick="1"/>
            <a:extLst>
              <a:ext uri="{FF2B5EF4-FFF2-40B4-BE49-F238E27FC236}">
                <a16:creationId xmlns:a16="http://schemas.microsoft.com/office/drawing/2014/main" id="{F112A5D5-AA20-48AC-A7D7-689F53864B86}"/>
              </a:ext>
            </a:extLst>
          </p:cNvPr>
          <p:cNvSpPr/>
          <p:nvPr/>
        </p:nvSpPr>
        <p:spPr>
          <a:xfrm rot="2267204">
            <a:off x="4527691" y="-467518"/>
            <a:ext cx="2930659" cy="5860315"/>
          </a:xfrm>
          <a:prstGeom prst="roundRect">
            <a:avLst>
              <a:gd name="adj" fmla="val 11508"/>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4" name="Šipka: doprava 3">
            <a:hlinkClick r:id="rId3" action="ppaction://hlinksldjump"/>
            <a:extLst>
              <a:ext uri="{FF2B5EF4-FFF2-40B4-BE49-F238E27FC236}">
                <a16:creationId xmlns:a16="http://schemas.microsoft.com/office/drawing/2014/main" id="{A1C9A557-E44F-4930-8B7A-0AD307B0696F}"/>
              </a:ext>
            </a:extLst>
          </p:cNvPr>
          <p:cNvSpPr/>
          <p:nvPr/>
        </p:nvSpPr>
        <p:spPr>
          <a:xfrm rot="15991610">
            <a:off x="6386940" y="416038"/>
            <a:ext cx="562708" cy="315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bdélník 2">
            <a:extLst>
              <a:ext uri="{FF2B5EF4-FFF2-40B4-BE49-F238E27FC236}">
                <a16:creationId xmlns:a16="http://schemas.microsoft.com/office/drawing/2014/main" id="{2B3B0DE6-0CDC-42F6-A087-B1E72F857E8C}"/>
              </a:ext>
            </a:extLst>
          </p:cNvPr>
          <p:cNvSpPr/>
          <p:nvPr/>
        </p:nvSpPr>
        <p:spPr>
          <a:xfrm>
            <a:off x="6095999" y="3429000"/>
            <a:ext cx="3298521" cy="3319889"/>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mc:AlternateContent xmlns:mc="http://schemas.openxmlformats.org/markup-compatibility/2006" xmlns:pslz="http://schemas.microsoft.com/office/powerpoint/2016/slidezoom">
        <mc:Choice Requires="pslz">
          <p:graphicFrame>
            <p:nvGraphicFramePr>
              <p:cNvPr id="7" name="Náhled snímku 6">
                <a:extLst>
                  <a:ext uri="{FF2B5EF4-FFF2-40B4-BE49-F238E27FC236}">
                    <a16:creationId xmlns:a16="http://schemas.microsoft.com/office/drawing/2014/main" id="{F326C7D2-026A-48C1-ADCD-9EE0662FBEE9}"/>
                  </a:ext>
                </a:extLst>
              </p:cNvPr>
              <p:cNvGraphicFramePr>
                <a:graphicFrameLocks noChangeAspect="1"/>
              </p:cNvGraphicFramePr>
              <p:nvPr>
                <p:extLst>
                  <p:ext uri="{D42A27DB-BD31-4B8C-83A1-F6EECF244321}">
                    <p14:modId xmlns:p14="http://schemas.microsoft.com/office/powerpoint/2010/main" val="1756678556"/>
                  </p:ext>
                </p:extLst>
              </p:nvPr>
            </p:nvGraphicFramePr>
            <p:xfrm>
              <a:off x="7745259" y="2462639"/>
              <a:ext cx="3345870" cy="1882052"/>
            </p:xfrm>
            <a:graphic>
              <a:graphicData uri="http://schemas.microsoft.com/office/powerpoint/2016/slidezoom">
                <pslz:sldZm>
                  <pslz:sldZmObj sldId="267" cId="479816767">
                    <pslz:zmPr id="{359F167C-EFF5-4F3B-8EC6-F73050A3FF47}" returnToParent="0" transitionDur="1000">
                      <p166:blipFill xmlns:p166="http://schemas.microsoft.com/office/powerpoint/2016/6/main">
                        <a:blip r:embed="rId4"/>
                        <a:stretch>
                          <a:fillRect/>
                        </a:stretch>
                      </p166:blipFill>
                      <p166:spPr xmlns:p166="http://schemas.microsoft.com/office/powerpoint/2016/6/main">
                        <a:xfrm>
                          <a:off x="0" y="0"/>
                          <a:ext cx="3345870" cy="1882052"/>
                        </a:xfrm>
                        <a:prstGeom prst="rect">
                          <a:avLst/>
                        </a:prstGeom>
                        <a:ln w="3175">
                          <a:solidFill>
                            <a:prstClr val="ltGray"/>
                          </a:solidFill>
                        </a:ln>
                      </p166:spPr>
                    </pslz:zmPr>
                  </pslz:sldZmObj>
                </pslz:sldZm>
              </a:graphicData>
            </a:graphic>
          </p:graphicFrame>
        </mc:Choice>
        <mc:Fallback xmlns="">
          <p:pic>
            <p:nvPicPr>
              <p:cNvPr id="7" name="Náhled snímku 6">
                <a:hlinkClick r:id="rId5" action="ppaction://hlinksldjump"/>
                <a:extLst>
                  <a:ext uri="{FF2B5EF4-FFF2-40B4-BE49-F238E27FC236}">
                    <a16:creationId xmlns:a16="http://schemas.microsoft.com/office/drawing/2014/main" id="{F326C7D2-026A-48C1-ADCD-9EE0662FBEE9}"/>
                  </a:ext>
                </a:extLst>
              </p:cNvPr>
              <p:cNvPicPr>
                <a:picLocks noGrp="1" noRot="1" noChangeAspect="1" noMove="1" noResize="1" noEditPoints="1" noAdjustHandles="1" noChangeArrowheads="1" noChangeShapeType="1"/>
              </p:cNvPicPr>
              <p:nvPr/>
            </p:nvPicPr>
            <p:blipFill>
              <a:blip r:embed="rId6"/>
              <a:stretch>
                <a:fillRect/>
              </a:stretch>
            </p:blipFill>
            <p:spPr>
              <a:xfrm>
                <a:off x="7745259" y="2462639"/>
                <a:ext cx="3345870" cy="1882052"/>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Náhled snímku 9">
                <a:extLst>
                  <a:ext uri="{FF2B5EF4-FFF2-40B4-BE49-F238E27FC236}">
                    <a16:creationId xmlns:a16="http://schemas.microsoft.com/office/drawing/2014/main" id="{C4F7A12B-0DA6-4B93-A9DB-285F149C912A}"/>
                  </a:ext>
                </a:extLst>
              </p:cNvPr>
              <p:cNvGraphicFramePr>
                <a:graphicFrameLocks noChangeAspect="1"/>
              </p:cNvGraphicFramePr>
              <p:nvPr>
                <p:extLst>
                  <p:ext uri="{D42A27DB-BD31-4B8C-83A1-F6EECF244321}">
                    <p14:modId xmlns:p14="http://schemas.microsoft.com/office/powerpoint/2010/main" val="2074613421"/>
                  </p:ext>
                </p:extLst>
              </p:nvPr>
            </p:nvGraphicFramePr>
            <p:xfrm>
              <a:off x="5911461" y="1155892"/>
              <a:ext cx="3366201" cy="1893488"/>
            </p:xfrm>
            <a:graphic>
              <a:graphicData uri="http://schemas.microsoft.com/office/powerpoint/2016/slidezoom">
                <pslz:sldZm>
                  <pslz:sldZmObj sldId="276" cId="2081116067">
                    <pslz:zmPr id="{8F762372-ABC6-4216-A704-CB7A13706728}" returnToParent="0" transitionDur="1000">
                      <p166:blipFill xmlns:p166="http://schemas.microsoft.com/office/powerpoint/2016/6/main">
                        <a:blip r:embed="rId7"/>
                        <a:stretch>
                          <a:fillRect/>
                        </a:stretch>
                      </p166:blipFill>
                      <p166:spPr xmlns:p166="http://schemas.microsoft.com/office/powerpoint/2016/6/main">
                        <a:xfrm>
                          <a:off x="0" y="0"/>
                          <a:ext cx="3366201" cy="1893488"/>
                        </a:xfrm>
                        <a:prstGeom prst="rect">
                          <a:avLst/>
                        </a:prstGeom>
                        <a:ln w="3175">
                          <a:solidFill>
                            <a:prstClr val="ltGray"/>
                          </a:solidFill>
                        </a:ln>
                      </p166:spPr>
                    </pslz:zmPr>
                  </pslz:sldZmObj>
                </pslz:sldZm>
              </a:graphicData>
            </a:graphic>
          </p:graphicFrame>
        </mc:Choice>
        <mc:Fallback xmlns="">
          <p:pic>
            <p:nvPicPr>
              <p:cNvPr id="10" name="Náhled snímku 9">
                <a:hlinkClick r:id="rId8" action="ppaction://hlinksldjump"/>
                <a:extLst>
                  <a:ext uri="{FF2B5EF4-FFF2-40B4-BE49-F238E27FC236}">
                    <a16:creationId xmlns:a16="http://schemas.microsoft.com/office/drawing/2014/main" id="{C4F7A12B-0DA6-4B93-A9DB-285F149C912A}"/>
                  </a:ext>
                </a:extLst>
              </p:cNvPr>
              <p:cNvPicPr>
                <a:picLocks noGrp="1" noRot="1" noChangeAspect="1" noMove="1" noResize="1" noEditPoints="1" noAdjustHandles="1" noChangeArrowheads="1" noChangeShapeType="1"/>
              </p:cNvPicPr>
              <p:nvPr/>
            </p:nvPicPr>
            <p:blipFill>
              <a:blip r:embed="rId9"/>
              <a:stretch>
                <a:fillRect/>
              </a:stretch>
            </p:blipFill>
            <p:spPr>
              <a:xfrm>
                <a:off x="5911461" y="1155892"/>
                <a:ext cx="3366201" cy="1893488"/>
              </a:xfrm>
              <a:prstGeom prst="rect">
                <a:avLst/>
              </a:prstGeom>
              <a:ln w="3175">
                <a:solidFill>
                  <a:prstClr val="ltGray"/>
                </a:solidFill>
              </a:ln>
            </p:spPr>
          </p:pic>
        </mc:Fallback>
      </mc:AlternateContent>
      <p:sp>
        <p:nvSpPr>
          <p:cNvPr id="11" name="Obdélník 10">
            <a:hlinkHover r:id="" action="ppaction://noaction" highlightClick="1"/>
            <a:extLst>
              <a:ext uri="{FF2B5EF4-FFF2-40B4-BE49-F238E27FC236}">
                <a16:creationId xmlns:a16="http://schemas.microsoft.com/office/drawing/2014/main" id="{2EB48AD2-225E-4D4B-B928-86566095942E}"/>
              </a:ext>
            </a:extLst>
          </p:cNvPr>
          <p:cNvSpPr/>
          <p:nvPr/>
        </p:nvSpPr>
        <p:spPr>
          <a:xfrm>
            <a:off x="6668294" y="3840480"/>
            <a:ext cx="2666206" cy="2705100"/>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12" name="Ovál 11">
            <a:hlinkHover r:id="" action="ppaction://noaction" highlightClick="1"/>
            <a:extLst>
              <a:ext uri="{FF2B5EF4-FFF2-40B4-BE49-F238E27FC236}">
                <a16:creationId xmlns:a16="http://schemas.microsoft.com/office/drawing/2014/main" id="{565F7F82-3920-4D97-B600-F9A50F3AE903}"/>
              </a:ext>
            </a:extLst>
          </p:cNvPr>
          <p:cNvSpPr/>
          <p:nvPr/>
        </p:nvSpPr>
        <p:spPr>
          <a:xfrm>
            <a:off x="2914338" y="-288099"/>
            <a:ext cx="2323135" cy="2343912"/>
          </a:xfrm>
          <a:prstGeom prst="ellipse">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mc:AlternateContent xmlns:mc="http://schemas.openxmlformats.org/markup-compatibility/2006" xmlns:pslz="http://schemas.microsoft.com/office/powerpoint/2016/slidezoom">
        <mc:Choice Requires="pslz">
          <p:graphicFrame>
            <p:nvGraphicFramePr>
              <p:cNvPr id="14" name="Náhled snímku 13">
                <a:extLst>
                  <a:ext uri="{FF2B5EF4-FFF2-40B4-BE49-F238E27FC236}">
                    <a16:creationId xmlns:a16="http://schemas.microsoft.com/office/drawing/2014/main" id="{AAAC7130-9A08-42A5-9BDC-6C2FCB73D8CA}"/>
                  </a:ext>
                </a:extLst>
              </p:cNvPr>
              <p:cNvGraphicFramePr>
                <a:graphicFrameLocks noChangeAspect="1"/>
              </p:cNvGraphicFramePr>
              <p:nvPr>
                <p:extLst>
                  <p:ext uri="{D42A27DB-BD31-4B8C-83A1-F6EECF244321}">
                    <p14:modId xmlns:p14="http://schemas.microsoft.com/office/powerpoint/2010/main" val="48691546"/>
                  </p:ext>
                </p:extLst>
              </p:nvPr>
            </p:nvGraphicFramePr>
            <p:xfrm>
              <a:off x="3746088" y="1768011"/>
              <a:ext cx="3345870" cy="1882052"/>
            </p:xfrm>
            <a:graphic>
              <a:graphicData uri="http://schemas.microsoft.com/office/powerpoint/2016/slidezoom">
                <pslz:sldZm>
                  <pslz:sldZmObj sldId="266" cId="4246028288">
                    <pslz:zmPr id="{7E8AA812-1DA1-4457-B151-9752DBE7AD9C}" returnToParent="0" transitionDur="1000">
                      <p166:blipFill xmlns:p166="http://schemas.microsoft.com/office/powerpoint/2016/6/main">
                        <a:blip r:embed="rId10"/>
                        <a:stretch>
                          <a:fillRect/>
                        </a:stretch>
                      </p166:blipFill>
                      <p166:spPr xmlns:p166="http://schemas.microsoft.com/office/powerpoint/2016/6/main">
                        <a:xfrm>
                          <a:off x="0" y="0"/>
                          <a:ext cx="3345870" cy="1882052"/>
                        </a:xfrm>
                        <a:prstGeom prst="rect">
                          <a:avLst/>
                        </a:prstGeom>
                        <a:ln w="3175">
                          <a:solidFill>
                            <a:prstClr val="ltGray"/>
                          </a:solidFill>
                        </a:ln>
                      </p166:spPr>
                    </pslz:zmPr>
                  </pslz:sldZmObj>
                </pslz:sldZm>
              </a:graphicData>
            </a:graphic>
          </p:graphicFrame>
        </mc:Choice>
        <mc:Fallback xmlns="">
          <p:pic>
            <p:nvPicPr>
              <p:cNvPr id="14" name="Náhled snímku 13">
                <a:hlinkClick r:id="rId11" action="ppaction://hlinksldjump"/>
                <a:extLst>
                  <a:ext uri="{FF2B5EF4-FFF2-40B4-BE49-F238E27FC236}">
                    <a16:creationId xmlns:a16="http://schemas.microsoft.com/office/drawing/2014/main" id="{AAAC7130-9A08-42A5-9BDC-6C2FCB73D8CA}"/>
                  </a:ext>
                </a:extLst>
              </p:cNvPr>
              <p:cNvPicPr>
                <a:picLocks noGrp="1" noRot="1" noChangeAspect="1" noMove="1" noResize="1" noEditPoints="1" noAdjustHandles="1" noChangeArrowheads="1" noChangeShapeType="1"/>
              </p:cNvPicPr>
              <p:nvPr/>
            </p:nvPicPr>
            <p:blipFill>
              <a:blip r:embed="rId12"/>
              <a:stretch>
                <a:fillRect/>
              </a:stretch>
            </p:blipFill>
            <p:spPr>
              <a:xfrm>
                <a:off x="3746088" y="1768011"/>
                <a:ext cx="3345870" cy="1882052"/>
              </a:xfrm>
              <a:prstGeom prst="rect">
                <a:avLst/>
              </a:prstGeom>
              <a:ln w="3175">
                <a:solidFill>
                  <a:prstClr val="ltGray"/>
                </a:solidFill>
              </a:ln>
            </p:spPr>
          </p:pic>
        </mc:Fallback>
      </mc:AlternateContent>
    </p:spTree>
    <p:extLst>
      <p:ext uri="{BB962C8B-B14F-4D97-AF65-F5344CB8AC3E}">
        <p14:creationId xmlns:p14="http://schemas.microsoft.com/office/powerpoint/2010/main" val="366458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3" restart="whenNotActive" fill="hold" evtFilter="cancelBubble" nodeType="interactiveSeq">
                <p:stCondLst>
                  <p:cond evt="onClick" delay="0">
                    <p:tgtEl>
                      <p:spTgt spid="11"/>
                    </p:tgtEl>
                  </p:cond>
                </p:stCondLst>
                <p:endSync evt="end" delay="0">
                  <p:rtn val="all"/>
                </p:endSync>
                <p:childTnLst>
                  <p:par>
                    <p:cTn id="14" fill="hold">
                      <p:stCondLst>
                        <p:cond delay="0"/>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24" restart="whenNotActive" fill="hold" evtFilter="cancelBubble" nodeType="interactiveSeq">
                <p:stCondLst>
                  <p:cond evt="onClick" delay="0">
                    <p:tgtEl>
                      <p:spTgt spid="12"/>
                    </p:tgtEl>
                  </p:cond>
                </p:stCondLst>
                <p:endSync evt="end" delay="0">
                  <p:rtn val="all"/>
                </p:endSync>
                <p:childTnLst>
                  <p:par>
                    <p:cTn id="25" fill="hold">
                      <p:stCondLst>
                        <p:cond delay="0"/>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14"/>
                                        </p:tgtEl>
                                      </p:cBhvr>
                                    </p:animEffect>
                                    <p:set>
                                      <p:cBhvr>
                                        <p:cTn id="34" dur="1" fill="hold">
                                          <p:stCondLst>
                                            <p:cond delay="499"/>
                                          </p:stCondLst>
                                        </p:cTn>
                                        <p:tgtEl>
                                          <p:spTgt spid="14"/>
                                        </p:tgtEl>
                                        <p:attrNameLst>
                                          <p:attrName>style.visibility</p:attrName>
                                        </p:attrNameLst>
                                      </p:cBhvr>
                                      <p:to>
                                        <p:strVal val="hidden"/>
                                      </p:to>
                                    </p:set>
                                  </p:childTnLst>
                                </p:cTn>
                              </p:par>
                            </p:childTnLst>
                          </p:cTn>
                        </p:par>
                      </p:childTnLst>
                    </p:cTn>
                  </p:par>
                </p:childTnLst>
              </p:cTn>
              <p:nextCondLst>
                <p:cond evt="onClick" delay="0">
                  <p:tgtEl>
                    <p:spTgt spid="12"/>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1989">
            <a:extLst>
              <a:ext uri="{FF2B5EF4-FFF2-40B4-BE49-F238E27FC236}">
                <a16:creationId xmlns:a16="http://schemas.microsoft.com/office/drawing/2014/main" id="{9562C244-8F28-44E9-8C07-1E42E6184A70}"/>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l="11051" r="10024"/>
          <a:stretch/>
        </p:blipFill>
        <p:spPr bwMode="auto">
          <a:xfrm>
            <a:off x="235741" y="221342"/>
            <a:ext cx="11720518" cy="64153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07BAC707-BA62-4C35-B1A5-8F2107650123}"/>
              </a:ext>
            </a:extLst>
          </p:cNvPr>
          <p:cNvSpPr>
            <a:spLocks noGrp="1"/>
          </p:cNvSpPr>
          <p:nvPr>
            <p:ph type="title"/>
          </p:nvPr>
        </p:nvSpPr>
        <p:spPr/>
        <p:txBody>
          <a:bodyPr/>
          <a:lstStyle/>
          <a:p>
            <a:r>
              <a:rPr lang="en-GB" dirty="0"/>
              <a:t>Gibbet Hill Campus</a:t>
            </a:r>
          </a:p>
        </p:txBody>
      </p:sp>
      <p:sp>
        <p:nvSpPr>
          <p:cNvPr id="4" name="Zástupný text 11">
            <a:extLst>
              <a:ext uri="{FF2B5EF4-FFF2-40B4-BE49-F238E27FC236}">
                <a16:creationId xmlns:a16="http://schemas.microsoft.com/office/drawing/2014/main" id="{13226D9E-EA69-44E6-AF3D-528AC11A16CC}"/>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‘’I used to stay late in life sciences quite a lot and the walks/cycles back were so peaceful, especially early evening in the spring because the bluebells were out and the sun would be coming through the trees. Was very serene after a full day's work.’’</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Lara, Bio-med (2017-2020),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10" name="Zástupný obsah 9" descr="Obsah obrázku tráva, exteriér, budova, velké&#10;&#10;Popis byl vytvořen automaticky">
            <a:extLst>
              <a:ext uri="{FF2B5EF4-FFF2-40B4-BE49-F238E27FC236}">
                <a16:creationId xmlns:a16="http://schemas.microsoft.com/office/drawing/2014/main" id="{A1CB56C9-9014-41FB-ABB3-0AA59930517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72202" y="1830387"/>
            <a:ext cx="5784057" cy="3856038"/>
          </a:xfrm>
        </p:spPr>
      </p:pic>
      <p:sp>
        <p:nvSpPr>
          <p:cNvPr id="6" name="TextovéPole 5">
            <a:extLst>
              <a:ext uri="{FF2B5EF4-FFF2-40B4-BE49-F238E27FC236}">
                <a16:creationId xmlns:a16="http://schemas.microsoft.com/office/drawing/2014/main" id="{04E49E2D-3FFA-4CDD-8FBF-8F13F307D00F}"/>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7" name="TextovéPole 6">
            <a:hlinkClick r:id="rId4" action="ppaction://hlinksldjump"/>
            <a:extLst>
              <a:ext uri="{FF2B5EF4-FFF2-40B4-BE49-F238E27FC236}">
                <a16:creationId xmlns:a16="http://schemas.microsoft.com/office/drawing/2014/main" id="{6874DAEC-93C3-487A-870B-C3E86793D10D}"/>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8" name="Šipka: doprava 7">
            <a:hlinkClick r:id="rId6" action="ppaction://hlinksldjump"/>
            <a:extLst>
              <a:ext uri="{FF2B5EF4-FFF2-40B4-BE49-F238E27FC236}">
                <a16:creationId xmlns:a16="http://schemas.microsoft.com/office/drawing/2014/main" id="{4CFEBBF9-549D-44AC-B2D6-E324ABABEADE}"/>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9" name="Obdélník 8">
            <a:extLst>
              <a:ext uri="{FF2B5EF4-FFF2-40B4-BE49-F238E27FC236}">
                <a16:creationId xmlns:a16="http://schemas.microsoft.com/office/drawing/2014/main" id="{636D7056-0541-4C75-8B8F-E449200A483A}"/>
              </a:ext>
            </a:extLst>
          </p:cNvPr>
          <p:cNvSpPr/>
          <p:nvPr/>
        </p:nvSpPr>
        <p:spPr>
          <a:xfrm>
            <a:off x="1243283" y="1487487"/>
            <a:ext cx="3283857" cy="174171"/>
          </a:xfrm>
          <a:prstGeom prst="rect">
            <a:avLst/>
          </a:prstGeom>
          <a:solidFill>
            <a:schemeClr val="accent1">
              <a:lumMod val="60000"/>
              <a:lumOff val="40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479816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1989">
            <a:hlinkClick r:id="rId2" action="ppaction://hlinksldjump"/>
            <a:extLst>
              <a:ext uri="{FF2B5EF4-FFF2-40B4-BE49-F238E27FC236}">
                <a16:creationId xmlns:a16="http://schemas.microsoft.com/office/drawing/2014/main" id="{9562C244-8F28-44E9-8C07-1E42E6184A70}"/>
              </a:ext>
            </a:extLst>
          </p:cNvPr>
          <p:cNvPicPr>
            <a:picLocks noChangeAspect="1" noChangeArrowheads="1"/>
          </p:cNvPicPr>
          <p:nvPr/>
        </p:nvPicPr>
        <p:blipFill rotWithShape="1">
          <a:blip r:embed="rId3">
            <a:alphaModFix amt="20000"/>
            <a:extLst>
              <a:ext uri="{28A0092B-C50C-407E-A947-70E740481C1C}">
                <a14:useLocalDpi xmlns:a14="http://schemas.microsoft.com/office/drawing/2010/main" val="0"/>
              </a:ext>
            </a:extLst>
          </a:blip>
          <a:srcRect l="11051" r="10024"/>
          <a:stretch/>
        </p:blipFill>
        <p:spPr bwMode="auto">
          <a:xfrm>
            <a:off x="235741" y="221342"/>
            <a:ext cx="11720518" cy="64153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07BAC707-BA62-4C35-B1A5-8F2107650123}"/>
              </a:ext>
            </a:extLst>
          </p:cNvPr>
          <p:cNvSpPr>
            <a:spLocks noGrp="1"/>
          </p:cNvSpPr>
          <p:nvPr>
            <p:ph type="title"/>
          </p:nvPr>
        </p:nvSpPr>
        <p:spPr/>
        <p:txBody>
          <a:bodyPr/>
          <a:lstStyle/>
          <a:p>
            <a:r>
              <a:rPr lang="en-GB" dirty="0"/>
              <a:t>Gibbet Hill Campus</a:t>
            </a:r>
          </a:p>
        </p:txBody>
      </p:sp>
      <p:sp>
        <p:nvSpPr>
          <p:cNvPr id="4" name="Zástupný text 11">
            <a:extLst>
              <a:ext uri="{FF2B5EF4-FFF2-40B4-BE49-F238E27FC236}">
                <a16:creationId xmlns:a16="http://schemas.microsoft.com/office/drawing/2014/main" id="{13226D9E-EA69-44E6-AF3D-528AC11A16CC}"/>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000" dirty="0">
                <a:latin typeface="Roboto Medium" panose="02000000000000000000" pitchFamily="2" charset="0"/>
                <a:ea typeface="Roboto Medium" panose="02000000000000000000" pitchFamily="2" charset="0"/>
              </a:rPr>
              <a:t>“I think a lot of people think that about Gibbet Hill, that’s it’s a mystical no man’s land.”</a:t>
            </a:r>
          </a:p>
          <a:p>
            <a:pPr marL="0" indent="0" algn="r">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Chris, PAIS with Hispanic studies (2018-2022), 2020</a:t>
            </a:r>
          </a:p>
        </p:txBody>
      </p:sp>
      <p:sp>
        <p:nvSpPr>
          <p:cNvPr id="6" name="TextovéPole 5">
            <a:hlinkClick r:id="rId4" action="ppaction://hlinksldjump"/>
            <a:extLst>
              <a:ext uri="{FF2B5EF4-FFF2-40B4-BE49-F238E27FC236}">
                <a16:creationId xmlns:a16="http://schemas.microsoft.com/office/drawing/2014/main" id="{E044A7E4-2DBB-41BD-BD33-74C0494BDA96}"/>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pic>
        <p:nvPicPr>
          <p:cNvPr id="3074" name="Picture 2" descr="Gibbet Hill Campus">
            <a:extLst>
              <a:ext uri="{FF2B5EF4-FFF2-40B4-BE49-F238E27FC236}">
                <a16:creationId xmlns:a16="http://schemas.microsoft.com/office/drawing/2014/main" id="{DA37FA6B-6CD9-47B7-BDEB-FFB1CE8C6D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2" y="1825625"/>
            <a:ext cx="5642304" cy="3860800"/>
          </a:xfrm>
          <a:prstGeom prst="rect">
            <a:avLst/>
          </a:prstGeom>
          <a:noFill/>
          <a:extLst>
            <a:ext uri="{909E8E84-426E-40DD-AFC4-6F175D3DCCD1}">
              <a14:hiddenFill xmlns:a14="http://schemas.microsoft.com/office/drawing/2010/main">
                <a:solidFill>
                  <a:srgbClr val="FFFFFF"/>
                </a:solidFill>
              </a14:hiddenFill>
            </a:ext>
          </a:extLst>
        </p:spPr>
      </p:pic>
      <p:sp>
        <p:nvSpPr>
          <p:cNvPr id="8" name="TextovéPole 7">
            <a:extLst>
              <a:ext uri="{FF2B5EF4-FFF2-40B4-BE49-F238E27FC236}">
                <a16:creationId xmlns:a16="http://schemas.microsoft.com/office/drawing/2014/main" id="{E7A325E1-6509-4E4B-B3DA-AB6FD25C83A5}"/>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9" name="Šipka: doprava 8">
            <a:hlinkClick r:id="rId7" action="ppaction://hlinksldjump"/>
            <a:extLst>
              <a:ext uri="{FF2B5EF4-FFF2-40B4-BE49-F238E27FC236}">
                <a16:creationId xmlns:a16="http://schemas.microsoft.com/office/drawing/2014/main" id="{55E88118-8C6C-4B3B-AA2C-48AA37479A96}"/>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Obdélník 9">
            <a:extLst>
              <a:ext uri="{FF2B5EF4-FFF2-40B4-BE49-F238E27FC236}">
                <a16:creationId xmlns:a16="http://schemas.microsoft.com/office/drawing/2014/main" id="{EB59D6A9-0A60-4931-AFA7-5B189B45F0E7}"/>
              </a:ext>
            </a:extLst>
          </p:cNvPr>
          <p:cNvSpPr/>
          <p:nvPr/>
        </p:nvSpPr>
        <p:spPr>
          <a:xfrm>
            <a:off x="1243283" y="1487487"/>
            <a:ext cx="3283857" cy="174171"/>
          </a:xfrm>
          <a:prstGeom prst="rect">
            <a:avLst/>
          </a:prstGeom>
          <a:solidFill>
            <a:schemeClr val="accent1">
              <a:lumMod val="60000"/>
              <a:lumOff val="40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495292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luebell halls of residence | Warwick Accommodation">
            <a:extLst>
              <a:ext uri="{FF2B5EF4-FFF2-40B4-BE49-F238E27FC236}">
                <a16:creationId xmlns:a16="http://schemas.microsoft.com/office/drawing/2014/main" id="{CB693A20-CA73-4516-A582-CA42F1CA040A}"/>
              </a:ext>
            </a:extLst>
          </p:cNvPr>
          <p:cNvPicPr>
            <a:picLocks noChangeAspect="1" noChangeArrowheads="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203199" y="114299"/>
            <a:ext cx="11785599" cy="66294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14E25229-4F91-45F0-B9A0-F20BA4DAEB1B}"/>
              </a:ext>
            </a:extLst>
          </p:cNvPr>
          <p:cNvSpPr>
            <a:spLocks noGrp="1"/>
          </p:cNvSpPr>
          <p:nvPr>
            <p:ph type="title"/>
          </p:nvPr>
        </p:nvSpPr>
        <p:spPr/>
        <p:txBody>
          <a:bodyPr/>
          <a:lstStyle/>
          <a:p>
            <a:r>
              <a:rPr lang="en-GB" dirty="0"/>
              <a:t>Bluebell</a:t>
            </a:r>
          </a:p>
        </p:txBody>
      </p:sp>
      <p:sp>
        <p:nvSpPr>
          <p:cNvPr id="5" name="Zástupný text 11">
            <a:extLst>
              <a:ext uri="{FF2B5EF4-FFF2-40B4-BE49-F238E27FC236}">
                <a16:creationId xmlns:a16="http://schemas.microsoft.com/office/drawing/2014/main" id="{3DBCC978-83F6-4E25-8C2C-B2BDB3C4A83C}"/>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sz="2000" dirty="0">
                <a:latin typeface="Roboto Medium" panose="02000000000000000000" pitchFamily="2" charset="0"/>
                <a:ea typeface="Roboto Medium" panose="02000000000000000000" pitchFamily="2" charset="0"/>
              </a:rPr>
            </a:br>
            <a:r>
              <a:rPr lang="en-GB" sz="2000" dirty="0">
                <a:latin typeface="Roboto Medium" panose="02000000000000000000" pitchFamily="2" charset="0"/>
                <a:ea typeface="Roboto Medium" panose="02000000000000000000" pitchFamily="2" charset="0"/>
              </a:rPr>
              <a:t>‘’We used to be able to get into any single given apartment with a coat hanger because the locks on the doors, the bits of them were exposed so, we used to hook it. We used to play pranks on a few friends of mine who were living in the block. Harmless, we clingfilmed someone’s door. So, when they tried to leave they couldn’t. Harmless things like that.’’</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Alumni, French with Italian (2011-2015),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14" name="Zástupný obsah 13" descr="Obsah obrázku exteriér, budova, silnice, ulice&#10;&#10;Popis byl vytvořen automaticky">
            <a:extLst>
              <a:ext uri="{FF2B5EF4-FFF2-40B4-BE49-F238E27FC236}">
                <a16:creationId xmlns:a16="http://schemas.microsoft.com/office/drawing/2014/main" id="{4559DF13-8C31-4383-8F3B-0C9C4C4D0251}"/>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095999" y="1825625"/>
            <a:ext cx="5797153" cy="3864769"/>
          </a:xfrm>
        </p:spPr>
      </p:pic>
      <p:sp>
        <p:nvSpPr>
          <p:cNvPr id="7" name="TextovéPole 6">
            <a:hlinkClick r:id="rId5" action="ppaction://hlinksldjump"/>
            <a:extLst>
              <a:ext uri="{FF2B5EF4-FFF2-40B4-BE49-F238E27FC236}">
                <a16:creationId xmlns:a16="http://schemas.microsoft.com/office/drawing/2014/main" id="{25CE0FCB-9132-4A33-87D1-E3AD4702484B}"/>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8" name="TextovéPole 7">
            <a:extLst>
              <a:ext uri="{FF2B5EF4-FFF2-40B4-BE49-F238E27FC236}">
                <a16:creationId xmlns:a16="http://schemas.microsoft.com/office/drawing/2014/main" id="{00647807-DD07-4F5E-9EA6-6EB1A29A4D52}"/>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9" name="Obdélník 8">
            <a:extLst>
              <a:ext uri="{FF2B5EF4-FFF2-40B4-BE49-F238E27FC236}">
                <a16:creationId xmlns:a16="http://schemas.microsoft.com/office/drawing/2014/main" id="{60CE18B0-5E2D-4D30-B8EA-0D2DC3384910}"/>
              </a:ext>
            </a:extLst>
          </p:cNvPr>
          <p:cNvSpPr/>
          <p:nvPr/>
        </p:nvSpPr>
        <p:spPr>
          <a:xfrm>
            <a:off x="1243283" y="1487487"/>
            <a:ext cx="3283857" cy="174171"/>
          </a:xfrm>
          <a:prstGeom prst="rect">
            <a:avLst/>
          </a:prstGeom>
          <a:solidFill>
            <a:srgbClr val="7030A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42460282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Working for nature at Warwick">
            <a:extLst>
              <a:ext uri="{FF2B5EF4-FFF2-40B4-BE49-F238E27FC236}">
                <a16:creationId xmlns:a16="http://schemas.microsoft.com/office/drawing/2014/main" id="{8B22996D-43E1-4419-A006-B585EED2C117}"/>
              </a:ext>
            </a:extLst>
          </p:cNvPr>
          <p:cNvPicPr>
            <a:picLocks noChangeAspect="1" noChangeArrowheads="1"/>
          </p:cNvPicPr>
          <p:nvPr/>
        </p:nvPicPr>
        <p:blipFill>
          <a:blip r:embed="rId2">
            <a:alphaModFix amt="35000"/>
            <a:extLst>
              <a:ext uri="{28A0092B-C50C-407E-A947-70E740481C1C}">
                <a14:useLocalDpi xmlns:a14="http://schemas.microsoft.com/office/drawing/2010/main" val="0"/>
              </a:ext>
            </a:extLst>
          </a:blip>
          <a:srcRect/>
          <a:stretch>
            <a:fillRect/>
          </a:stretch>
        </p:blipFill>
        <p:spPr bwMode="auto">
          <a:xfrm>
            <a:off x="203200" y="103469"/>
            <a:ext cx="11785600" cy="66510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3CB41544-DFFE-4164-9631-CE3E93DBC6A6}"/>
              </a:ext>
            </a:extLst>
          </p:cNvPr>
          <p:cNvSpPr>
            <a:spLocks noGrp="1"/>
          </p:cNvSpPr>
          <p:nvPr>
            <p:ph type="title"/>
          </p:nvPr>
        </p:nvSpPr>
        <p:spPr/>
        <p:txBody>
          <a:bodyPr/>
          <a:lstStyle/>
          <a:p>
            <a:r>
              <a:rPr lang="en-GB" dirty="0" err="1"/>
              <a:t>Tocil</a:t>
            </a:r>
            <a:r>
              <a:rPr lang="en-GB" dirty="0"/>
              <a:t> Woods</a:t>
            </a:r>
          </a:p>
        </p:txBody>
      </p:sp>
      <p:sp>
        <p:nvSpPr>
          <p:cNvPr id="4" name="Zástupný text 11">
            <a:extLst>
              <a:ext uri="{FF2B5EF4-FFF2-40B4-BE49-F238E27FC236}">
                <a16:creationId xmlns:a16="http://schemas.microsoft.com/office/drawing/2014/main" id="{7D5788A5-AF05-4946-A918-5A2CB3D4D398}"/>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000" dirty="0">
                <a:latin typeface="Roboto Medium" panose="02000000000000000000" pitchFamily="2" charset="0"/>
                <a:ea typeface="Roboto Medium" panose="02000000000000000000" pitchFamily="2" charset="0"/>
                <a:cs typeface="Times New Roman" panose="02020603050405020304" pitchFamily="18" charset="0"/>
              </a:rPr>
              <a:t>‘’I like to think that I'm one of the students who knows </a:t>
            </a:r>
            <a:r>
              <a:rPr lang="en-GB" sz="2000" dirty="0" err="1">
                <a:latin typeface="Roboto Medium" panose="02000000000000000000" pitchFamily="2" charset="0"/>
                <a:ea typeface="Roboto Medium" panose="02000000000000000000" pitchFamily="2" charset="0"/>
                <a:cs typeface="Times New Roman" panose="02020603050405020304" pitchFamily="18" charset="0"/>
              </a:rPr>
              <a:t>Tocil</a:t>
            </a:r>
            <a:r>
              <a:rPr lang="en-GB" sz="2000" dirty="0">
                <a:latin typeface="Roboto Medium" panose="02000000000000000000" pitchFamily="2" charset="0"/>
                <a:ea typeface="Roboto Medium" panose="02000000000000000000" pitchFamily="2" charset="0"/>
                <a:cs typeface="Times New Roman" panose="02020603050405020304" pitchFamily="18" charset="0"/>
              </a:rPr>
              <a:t> Woods the most. I went there for one of my modules to lay animal footprint traps, to map out the local ecosystems and to analyse water samples. My fondest memory was certainly being filmed jumping up and down in one of its rivers to Whitney Huston.’’</a:t>
            </a:r>
          </a:p>
          <a:p>
            <a:pPr marL="0" indent="0" algn="r">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Laura, GSD (2019-2022), 2020</a:t>
            </a:r>
          </a:p>
        </p:txBody>
      </p:sp>
      <p:sp>
        <p:nvSpPr>
          <p:cNvPr id="3" name="Zástupný obsah 2">
            <a:extLst>
              <a:ext uri="{FF2B5EF4-FFF2-40B4-BE49-F238E27FC236}">
                <a16:creationId xmlns:a16="http://schemas.microsoft.com/office/drawing/2014/main" id="{19FCCD88-56E4-4C44-A002-F0BD37C5D4B6}"/>
              </a:ext>
            </a:extLst>
          </p:cNvPr>
          <p:cNvSpPr>
            <a:spLocks noGrp="1"/>
          </p:cNvSpPr>
          <p:nvPr>
            <p:ph idx="1"/>
          </p:nvPr>
        </p:nvSpPr>
        <p:spPr>
          <a:xfrm>
            <a:off x="6096000" y="1825624"/>
            <a:ext cx="5500914" cy="3860799"/>
          </a:xfrm>
          <a:blipFill dpi="0" rotWithShape="1">
            <a:blip r:embed="rId3">
              <a:alphaModFix/>
            </a:blip>
            <a:srcRect/>
            <a:stretch>
              <a:fillRect/>
            </a:stretch>
          </a:blipFill>
          <a:effectLst>
            <a:softEdge rad="0"/>
          </a:effectLst>
        </p:spPr>
        <p:txBody>
          <a:bodyPr/>
          <a:lstStyle/>
          <a:p>
            <a:endParaRPr lang="en-GB" dirty="0">
              <a:latin typeface="Roboto Medium" panose="02000000000000000000" pitchFamily="2" charset="0"/>
              <a:ea typeface="Roboto Medium" panose="02000000000000000000" pitchFamily="2" charset="0"/>
            </a:endParaRPr>
          </a:p>
        </p:txBody>
      </p:sp>
      <p:sp>
        <p:nvSpPr>
          <p:cNvPr id="6" name="TextovéPole 5">
            <a:extLst>
              <a:ext uri="{FF2B5EF4-FFF2-40B4-BE49-F238E27FC236}">
                <a16:creationId xmlns:a16="http://schemas.microsoft.com/office/drawing/2014/main" id="{F5DB4AB9-990E-49AE-AC05-536E2001299B}"/>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7" name="TextovéPole 6">
            <a:hlinkClick r:id="rId4" action="ppaction://hlinksldjump"/>
            <a:extLst>
              <a:ext uri="{FF2B5EF4-FFF2-40B4-BE49-F238E27FC236}">
                <a16:creationId xmlns:a16="http://schemas.microsoft.com/office/drawing/2014/main" id="{B4DB5AD4-6521-4995-8C1B-75D8A8472AC2}"/>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sp>
        <p:nvSpPr>
          <p:cNvPr id="8" name="Šipka: doprava 7">
            <a:hlinkClick r:id="rId6" action="ppaction://hlinksldjump"/>
            <a:extLst>
              <a:ext uri="{FF2B5EF4-FFF2-40B4-BE49-F238E27FC236}">
                <a16:creationId xmlns:a16="http://schemas.microsoft.com/office/drawing/2014/main" id="{681C7FEA-7F1D-4F3D-A7A2-1E21990467A6}"/>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9" name="Obdélník 8">
            <a:extLst>
              <a:ext uri="{FF2B5EF4-FFF2-40B4-BE49-F238E27FC236}">
                <a16:creationId xmlns:a16="http://schemas.microsoft.com/office/drawing/2014/main" id="{0EEC6DE4-33FF-432A-92B2-593E2F7C73D4}"/>
              </a:ext>
            </a:extLst>
          </p:cNvPr>
          <p:cNvSpPr/>
          <p:nvPr/>
        </p:nvSpPr>
        <p:spPr>
          <a:xfrm>
            <a:off x="1243283" y="1487487"/>
            <a:ext cx="3283857" cy="174171"/>
          </a:xfrm>
          <a:prstGeom prst="rect">
            <a:avLst/>
          </a:prstGeom>
          <a:solidFill>
            <a:srgbClr val="00B05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0811160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Working for nature at Warwick">
            <a:hlinkClick r:id="rId2" action="ppaction://hlinksldjump"/>
            <a:extLst>
              <a:ext uri="{FF2B5EF4-FFF2-40B4-BE49-F238E27FC236}">
                <a16:creationId xmlns:a16="http://schemas.microsoft.com/office/drawing/2014/main" id="{8B22996D-43E1-4419-A006-B585EED2C117}"/>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203200" y="103469"/>
            <a:ext cx="11785600" cy="66510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3CB41544-DFFE-4164-9631-CE3E93DBC6A6}"/>
              </a:ext>
            </a:extLst>
          </p:cNvPr>
          <p:cNvSpPr>
            <a:spLocks noGrp="1"/>
          </p:cNvSpPr>
          <p:nvPr>
            <p:ph type="title"/>
          </p:nvPr>
        </p:nvSpPr>
        <p:spPr/>
        <p:txBody>
          <a:bodyPr/>
          <a:lstStyle/>
          <a:p>
            <a:r>
              <a:rPr lang="en-GB" dirty="0" err="1"/>
              <a:t>Tocil</a:t>
            </a:r>
            <a:r>
              <a:rPr lang="en-GB" dirty="0"/>
              <a:t> Woods</a:t>
            </a:r>
          </a:p>
        </p:txBody>
      </p:sp>
      <p:sp>
        <p:nvSpPr>
          <p:cNvPr id="4" name="Zástupný text 11">
            <a:extLst>
              <a:ext uri="{FF2B5EF4-FFF2-40B4-BE49-F238E27FC236}">
                <a16:creationId xmlns:a16="http://schemas.microsoft.com/office/drawing/2014/main" id="{7D5788A5-AF05-4946-A918-5A2CB3D4D398}"/>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sz="2000" dirty="0">
                <a:latin typeface="Roboto Medium" panose="02000000000000000000" pitchFamily="2" charset="0"/>
                <a:ea typeface="Roboto Medium" panose="02000000000000000000" pitchFamily="2" charset="0"/>
                <a:cs typeface="Times New Roman" panose="02020603050405020304" pitchFamily="18" charset="0"/>
              </a:rPr>
            </a:br>
            <a:br>
              <a:rPr lang="en-GB" sz="2000" dirty="0">
                <a:latin typeface="Roboto Medium" panose="02000000000000000000" pitchFamily="2" charset="0"/>
                <a:ea typeface="Roboto Medium" panose="02000000000000000000" pitchFamily="2" charset="0"/>
                <a:cs typeface="Times New Roman" panose="02020603050405020304" pitchFamily="18" charset="0"/>
              </a:rPr>
            </a:br>
            <a:r>
              <a:rPr lang="en-GB" sz="2000" dirty="0">
                <a:latin typeface="Roboto Medium" panose="02000000000000000000" pitchFamily="2" charset="0"/>
                <a:ea typeface="Roboto Medium" panose="02000000000000000000" pitchFamily="2" charset="0"/>
                <a:cs typeface="Times New Roman" panose="02020603050405020304" pitchFamily="18" charset="0"/>
              </a:rPr>
              <a:t>‘’My favourite place on campus is a bench by the lakes at the edge of </a:t>
            </a:r>
            <a:r>
              <a:rPr lang="en-GB" sz="2000" dirty="0" err="1">
                <a:latin typeface="Roboto Medium" panose="02000000000000000000" pitchFamily="2" charset="0"/>
                <a:ea typeface="Roboto Medium" panose="02000000000000000000" pitchFamily="2" charset="0"/>
                <a:cs typeface="Times New Roman" panose="02020603050405020304" pitchFamily="18" charset="0"/>
              </a:rPr>
              <a:t>Tocil</a:t>
            </a:r>
            <a:r>
              <a:rPr lang="en-GB" sz="2000" dirty="0">
                <a:latin typeface="Roboto Medium" panose="02000000000000000000" pitchFamily="2" charset="0"/>
                <a:ea typeface="Roboto Medium" panose="02000000000000000000" pitchFamily="2" charset="0"/>
                <a:cs typeface="Times New Roman" panose="02020603050405020304" pitchFamily="18" charset="0"/>
              </a:rPr>
              <a:t> wood and nature reserve. It was and continues to be my favourite spot to read, think, and sometimes cry. It was always so serene, a welcome break from the intensity of campus life.’’</a:t>
            </a:r>
          </a:p>
          <a:p>
            <a:pPr marL="0" indent="0" algn="r">
              <a:buNone/>
            </a:pPr>
            <a:r>
              <a:rPr lang="en-GB" sz="1600" i="1" dirty="0">
                <a:solidFill>
                  <a:schemeClr val="tx1">
                    <a:lumMod val="85000"/>
                    <a:lumOff val="15000"/>
                  </a:schemeClr>
                </a:solidFill>
                <a:latin typeface="Roboto Medium" panose="02000000000000000000" pitchFamily="2" charset="0"/>
                <a:ea typeface="Roboto Medium" panose="02000000000000000000" pitchFamily="2" charset="0"/>
                <a:cs typeface="Times New Roman" panose="02020603050405020304" pitchFamily="18" charset="0"/>
              </a:rPr>
              <a:t>Kaleigh, Bio-Med (2017-2020), 2020</a:t>
            </a:r>
          </a:p>
          <a:p>
            <a:pPr marL="0" indent="0">
              <a:buNone/>
            </a:pPr>
            <a:endParaRPr lang="en-GB" sz="1800" dirty="0">
              <a:latin typeface="Roboto Medium" panose="02000000000000000000" pitchFamily="2" charset="0"/>
              <a:ea typeface="Roboto Medium" panose="02000000000000000000" pitchFamily="2" charset="0"/>
            </a:endParaRPr>
          </a:p>
          <a:p>
            <a:pPr marL="0" inden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6" name="TextovéPole 5">
            <a:extLst>
              <a:ext uri="{FF2B5EF4-FFF2-40B4-BE49-F238E27FC236}">
                <a16:creationId xmlns:a16="http://schemas.microsoft.com/office/drawing/2014/main" id="{F5DB4AB9-990E-49AE-AC05-536E2001299B}"/>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Roboto Medium" panose="02000000000000000000" pitchFamily="2" charset="0"/>
                <a:ea typeface="Roboto Medium" panose="02000000000000000000" pitchFamily="2" charset="0"/>
              </a:rPr>
              <a:t>Now</a:t>
            </a:r>
          </a:p>
        </p:txBody>
      </p:sp>
      <p:sp>
        <p:nvSpPr>
          <p:cNvPr id="7" name="TextovéPole 6">
            <a:hlinkClick r:id="rId4" action="ppaction://hlinksldjump"/>
            <a:extLst>
              <a:ext uri="{FF2B5EF4-FFF2-40B4-BE49-F238E27FC236}">
                <a16:creationId xmlns:a16="http://schemas.microsoft.com/office/drawing/2014/main" id="{B4DB5AD4-6521-4995-8C1B-75D8A8472AC2}"/>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5" action="ppaction://hlinksldjump"/>
              </a:rPr>
              <a:t>Back</a:t>
            </a:r>
            <a:endParaRPr lang="en-GB" dirty="0">
              <a:latin typeface="Roboto Medium" panose="02000000000000000000" pitchFamily="2" charset="0"/>
              <a:ea typeface="Roboto Medium" panose="02000000000000000000" pitchFamily="2" charset="0"/>
            </a:endParaRPr>
          </a:p>
        </p:txBody>
      </p:sp>
      <p:pic>
        <p:nvPicPr>
          <p:cNvPr id="8" name="Obrázek 7" descr="Obsah obrázku exteriér, tráva, rostlina, zahrada&#10;&#10;Popis byl vytvořen automaticky">
            <a:extLst>
              <a:ext uri="{FF2B5EF4-FFF2-40B4-BE49-F238E27FC236}">
                <a16:creationId xmlns:a16="http://schemas.microsoft.com/office/drawing/2014/main" id="{CDC9D53B-0DDE-416E-86B6-54FCF36F30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1825625"/>
            <a:ext cx="5791200" cy="3860800"/>
          </a:xfrm>
          <a:prstGeom prst="rect">
            <a:avLst/>
          </a:prstGeom>
        </p:spPr>
      </p:pic>
      <p:sp>
        <p:nvSpPr>
          <p:cNvPr id="10" name="Šipka: doprava 9">
            <a:hlinkClick r:id="rId7" action="ppaction://hlinksldjump"/>
            <a:extLst>
              <a:ext uri="{FF2B5EF4-FFF2-40B4-BE49-F238E27FC236}">
                <a16:creationId xmlns:a16="http://schemas.microsoft.com/office/drawing/2014/main" id="{EF74AE13-136C-441D-84C2-F34BAA1EB692}"/>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9" name="Obdélník 8">
            <a:extLst>
              <a:ext uri="{FF2B5EF4-FFF2-40B4-BE49-F238E27FC236}">
                <a16:creationId xmlns:a16="http://schemas.microsoft.com/office/drawing/2014/main" id="{5619378A-259E-4E65-A72D-A3BAB0E75541}"/>
              </a:ext>
            </a:extLst>
          </p:cNvPr>
          <p:cNvSpPr/>
          <p:nvPr/>
        </p:nvSpPr>
        <p:spPr>
          <a:xfrm>
            <a:off x="1243283" y="1487487"/>
            <a:ext cx="3283857" cy="174171"/>
          </a:xfrm>
          <a:prstGeom prst="rect">
            <a:avLst/>
          </a:prstGeom>
          <a:solidFill>
            <a:srgbClr val="00B05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529940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obsah 4" descr="Obsah obrázku exteriér, silnice, ulice, park&#10;&#10;Popis byl vytvořen automaticky">
            <a:extLst>
              <a:ext uri="{FF2B5EF4-FFF2-40B4-BE49-F238E27FC236}">
                <a16:creationId xmlns:a16="http://schemas.microsoft.com/office/drawing/2014/main" id="{81CEA431-403F-4BE0-A0AD-EAC4F5BC0B5B}"/>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95200" y="136354"/>
            <a:ext cx="11801599" cy="65852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273AE67D-E23B-41A9-B882-CA9B1C428853}"/>
              </a:ext>
            </a:extLst>
          </p:cNvPr>
          <p:cNvSpPr>
            <a:spLocks noGrp="1"/>
          </p:cNvSpPr>
          <p:nvPr>
            <p:ph type="title"/>
          </p:nvPr>
        </p:nvSpPr>
        <p:spPr/>
        <p:txBody>
          <a:bodyPr/>
          <a:lstStyle/>
          <a:p>
            <a:r>
              <a:rPr lang="en-GB" dirty="0"/>
              <a:t>Humanities</a:t>
            </a:r>
          </a:p>
        </p:txBody>
      </p:sp>
      <p:sp>
        <p:nvSpPr>
          <p:cNvPr id="3" name="Zástupný obsah 2">
            <a:extLst>
              <a:ext uri="{FF2B5EF4-FFF2-40B4-BE49-F238E27FC236}">
                <a16:creationId xmlns:a16="http://schemas.microsoft.com/office/drawing/2014/main" id="{AF63D210-1507-43B9-8E11-FCD2CE72E175}"/>
              </a:ext>
            </a:extLst>
          </p:cNvPr>
          <p:cNvSpPr>
            <a:spLocks noGrp="1"/>
          </p:cNvSpPr>
          <p:nvPr>
            <p:ph sz="half"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Zástupný obsah 3">
            <a:extLst>
              <a:ext uri="{FF2B5EF4-FFF2-40B4-BE49-F238E27FC236}">
                <a16:creationId xmlns:a16="http://schemas.microsoft.com/office/drawing/2014/main" id="{630B215B-92F9-4A63-9041-53493C6E05E1}"/>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sp>
        <p:nvSpPr>
          <p:cNvPr id="6" name="Zástupný obsah 2">
            <a:extLst>
              <a:ext uri="{FF2B5EF4-FFF2-40B4-BE49-F238E27FC236}">
                <a16:creationId xmlns:a16="http://schemas.microsoft.com/office/drawing/2014/main" id="{770C771D-11B3-4C60-81B9-13307B507403}"/>
              </a:ext>
            </a:extLst>
          </p:cNvPr>
          <p:cNvSpPr txBox="1">
            <a:spLocks/>
          </p:cNvSpPr>
          <p:nvPr/>
        </p:nvSpPr>
        <p:spPr>
          <a:xfrm>
            <a:off x="838200" y="1825625"/>
            <a:ext cx="4978400" cy="4351338"/>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Font typeface="Arial" panose="020B0604020202020204" pitchFamily="34" charset="0"/>
              <a:buNone/>
            </a:pPr>
            <a:br>
              <a:rPr lang="en-GB" sz="2300" dirty="0">
                <a:latin typeface="Roboto Medium" panose="02000000000000000000" pitchFamily="2" charset="0"/>
                <a:ea typeface="Roboto Medium" panose="02000000000000000000" pitchFamily="2" charset="0"/>
                <a:cs typeface="Times New Roman" panose="02020603050405020304" pitchFamily="18" charset="0"/>
              </a:rPr>
            </a:br>
            <a:endParaRPr lang="en-GB" sz="18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000" dirty="0">
                <a:latin typeface="Roboto Medium" panose="02000000000000000000" pitchFamily="2" charset="0"/>
                <a:ea typeface="Roboto Medium" panose="02000000000000000000" pitchFamily="2" charset="0"/>
              </a:rPr>
              <a:t>‘’There are little moments of charm in it, perhaps the garden in the centre with the pond and the geese on a summer’s day in comparison with the greyness on the actual building itself, its just a real </a:t>
            </a:r>
            <a:r>
              <a:rPr lang="en-GB" sz="2000" dirty="0" err="1">
                <a:latin typeface="Roboto Medium" panose="02000000000000000000" pitchFamily="2" charset="0"/>
                <a:ea typeface="Roboto Medium" panose="02000000000000000000" pitchFamily="2" charset="0"/>
              </a:rPr>
              <a:t>jepst</a:t>
            </a:r>
            <a:r>
              <a:rPr lang="en-GB" sz="2000" dirty="0">
                <a:latin typeface="Roboto Medium" panose="02000000000000000000" pitchFamily="2" charset="0"/>
                <a:ea typeface="Roboto Medium" panose="02000000000000000000" pitchFamily="2" charset="0"/>
              </a:rPr>
              <a:t> of position. I think that’s what makes it quite special. ‘’</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Anna, PAIS (2018-2021), 2020</a:t>
            </a:r>
          </a:p>
          <a:p>
            <a:pPr marL="0" indent="0">
              <a:buFont typeface="Arial" panose="020B0604020202020204" pitchFamily="34" charset="0"/>
              <a:buNone/>
            </a:pPr>
            <a:endParaRPr lang="en-GB" dirty="0">
              <a:latin typeface="Roboto Medium" panose="02000000000000000000" pitchFamily="2" charset="0"/>
              <a:ea typeface="Roboto Medium" panose="02000000000000000000" pitchFamily="2" charset="0"/>
            </a:endParaRPr>
          </a:p>
        </p:txBody>
      </p:sp>
      <p:pic>
        <p:nvPicPr>
          <p:cNvPr id="2052" name="Picture 4" descr="Ducks - Humanities Japanese Garden, Maxilian's Workshop">
            <a:extLst>
              <a:ext uri="{FF2B5EF4-FFF2-40B4-BE49-F238E27FC236}">
                <a16:creationId xmlns:a16="http://schemas.microsoft.com/office/drawing/2014/main" id="{0D3D6379-646E-4C0C-9C3A-9FB6695C51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799" y="1825626"/>
            <a:ext cx="5801784" cy="4351338"/>
          </a:xfrm>
          <a:prstGeom prst="rect">
            <a:avLst/>
          </a:prstGeom>
          <a:noFill/>
          <a:extLst>
            <a:ext uri="{909E8E84-426E-40DD-AFC4-6F175D3DCCD1}">
              <a14:hiddenFill xmlns:a14="http://schemas.microsoft.com/office/drawing/2010/main">
                <a:solidFill>
                  <a:srgbClr val="FFFFFF"/>
                </a:solidFill>
              </a14:hiddenFill>
            </a:ext>
          </a:extLst>
        </p:spPr>
      </p:pic>
      <p:sp>
        <p:nvSpPr>
          <p:cNvPr id="5" name="TextovéPole 4">
            <a:extLst>
              <a:ext uri="{FF2B5EF4-FFF2-40B4-BE49-F238E27FC236}">
                <a16:creationId xmlns:a16="http://schemas.microsoft.com/office/drawing/2014/main" id="{05B554CD-F4B8-4B1A-AE2D-D956D59E6679}"/>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Agency FB" panose="020B0503020202020204" pitchFamily="34" charset="0"/>
              </a:rPr>
              <a:t>Now</a:t>
            </a:r>
          </a:p>
        </p:txBody>
      </p:sp>
      <p:sp>
        <p:nvSpPr>
          <p:cNvPr id="9" name="TextovéPole 8">
            <a:extLst>
              <a:ext uri="{FF2B5EF4-FFF2-40B4-BE49-F238E27FC236}">
                <a16:creationId xmlns:a16="http://schemas.microsoft.com/office/drawing/2014/main" id="{5D80735B-4A2F-4F3D-9345-7C40D7984EB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10" name="Šipka: doprava 9">
            <a:hlinkClick r:id="rId7" action="ppaction://hlinksldjump"/>
            <a:extLst>
              <a:ext uri="{FF2B5EF4-FFF2-40B4-BE49-F238E27FC236}">
                <a16:creationId xmlns:a16="http://schemas.microsoft.com/office/drawing/2014/main" id="{4F955FAF-7D09-4C83-850A-8A6E297E3F29}"/>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Šipka: doprava 10">
            <a:hlinkClick r:id="rId8" action="ppaction://hlinksldjump"/>
            <a:extLst>
              <a:ext uri="{FF2B5EF4-FFF2-40B4-BE49-F238E27FC236}">
                <a16:creationId xmlns:a16="http://schemas.microsoft.com/office/drawing/2014/main" id="{C0A76BE4-AEC7-48CD-BC1A-39D69C681A76}"/>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Obdélník 11">
            <a:extLst>
              <a:ext uri="{FF2B5EF4-FFF2-40B4-BE49-F238E27FC236}">
                <a16:creationId xmlns:a16="http://schemas.microsoft.com/office/drawing/2014/main" id="{C79BF91A-8719-44F0-818E-3337506A4FFD}"/>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32184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1E509AB-BEFC-4600-8062-87E80D5A3457}"/>
              </a:ext>
            </a:extLst>
          </p:cNvPr>
          <p:cNvSpPr>
            <a:spLocks noGrp="1"/>
          </p:cNvSpPr>
          <p:nvPr>
            <p:ph type="title"/>
          </p:nvPr>
        </p:nvSpPr>
        <p:spPr>
          <a:xfrm>
            <a:off x="190500" y="288925"/>
            <a:ext cx="10515600" cy="1325563"/>
          </a:xfrm>
        </p:spPr>
        <p:txBody>
          <a:bodyPr/>
          <a:lstStyle/>
          <a:p>
            <a:r>
              <a:rPr lang="en-GB" dirty="0">
                <a:solidFill>
                  <a:schemeClr val="bg1"/>
                </a:solidFill>
              </a:rPr>
              <a:t>Westwood</a:t>
            </a:r>
          </a:p>
        </p:txBody>
      </p:sp>
      <p:pic>
        <p:nvPicPr>
          <p:cNvPr id="5" name="Zástupný obsah 4" descr="Obsah obrázku text, mapa&#10;&#10;Popis byl vytvořen automaticky">
            <a:extLst>
              <a:ext uri="{FF2B5EF4-FFF2-40B4-BE49-F238E27FC236}">
                <a16:creationId xmlns:a16="http://schemas.microsoft.com/office/drawing/2014/main" id="{3E60A60A-388E-4583-9BA0-C1D219B5397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9294" y="0"/>
            <a:ext cx="6858000" cy="6858000"/>
          </a:xfrm>
        </p:spPr>
      </p:pic>
      <p:sp>
        <p:nvSpPr>
          <p:cNvPr id="4" name="Šipka: doprava 3">
            <a:hlinkClick r:id="rId3" action="ppaction://hlinksldjump"/>
            <a:extLst>
              <a:ext uri="{FF2B5EF4-FFF2-40B4-BE49-F238E27FC236}">
                <a16:creationId xmlns:a16="http://schemas.microsoft.com/office/drawing/2014/main" id="{FA6B9ECB-53DE-4901-A59D-D40951DBBD5A}"/>
              </a:ext>
            </a:extLst>
          </p:cNvPr>
          <p:cNvSpPr/>
          <p:nvPr/>
        </p:nvSpPr>
        <p:spPr>
          <a:xfrm rot="5400000">
            <a:off x="6386940" y="6335316"/>
            <a:ext cx="562708" cy="315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ovnoramenný trojúhelník 2">
            <a:hlinkHover r:id="" action="ppaction://noaction" highlightClick="1"/>
            <a:extLst>
              <a:ext uri="{FF2B5EF4-FFF2-40B4-BE49-F238E27FC236}">
                <a16:creationId xmlns:a16="http://schemas.microsoft.com/office/drawing/2014/main" id="{615D79A5-2D36-4002-8C18-644ADF5108A7}"/>
              </a:ext>
            </a:extLst>
          </p:cNvPr>
          <p:cNvSpPr/>
          <p:nvPr/>
        </p:nvSpPr>
        <p:spPr>
          <a:xfrm rot="19347655">
            <a:off x="3857834" y="2017921"/>
            <a:ext cx="4320559" cy="2931730"/>
          </a:xfrm>
          <a:prstGeom prst="triangle">
            <a:avLst>
              <a:gd name="adj" fmla="val 56940"/>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mc:AlternateContent xmlns:mc="http://schemas.openxmlformats.org/markup-compatibility/2006" xmlns:pslz="http://schemas.microsoft.com/office/powerpoint/2016/slidezoom">
        <mc:Choice Requires="pslz">
          <p:graphicFrame>
            <p:nvGraphicFramePr>
              <p:cNvPr id="9" name="Náhled snímku 8">
                <a:extLst>
                  <a:ext uri="{FF2B5EF4-FFF2-40B4-BE49-F238E27FC236}">
                    <a16:creationId xmlns:a16="http://schemas.microsoft.com/office/drawing/2014/main" id="{1223ADE5-5062-4652-BE55-F9FF8EC8BBE2}"/>
                  </a:ext>
                </a:extLst>
              </p:cNvPr>
              <p:cNvGraphicFramePr>
                <a:graphicFrameLocks noChangeAspect="1"/>
              </p:cNvGraphicFramePr>
              <p:nvPr>
                <p:extLst>
                  <p:ext uri="{D42A27DB-BD31-4B8C-83A1-F6EECF244321}">
                    <p14:modId xmlns:p14="http://schemas.microsoft.com/office/powerpoint/2010/main" val="328650939"/>
                  </p:ext>
                </p:extLst>
              </p:nvPr>
            </p:nvGraphicFramePr>
            <p:xfrm>
              <a:off x="6870628" y="400833"/>
              <a:ext cx="3681609" cy="2070905"/>
            </p:xfrm>
            <a:graphic>
              <a:graphicData uri="http://schemas.microsoft.com/office/powerpoint/2016/slidezoom">
                <pslz:sldZm>
                  <pslz:sldZmObj sldId="274" cId="801797505">
                    <pslz:zmPr id="{53F66245-AABD-426B-8FA5-5DF08503F03F}" returnToParent="0" transitionDur="1000">
                      <p166:blipFill xmlns:p166="http://schemas.microsoft.com/office/powerpoint/2016/6/main">
                        <a:blip r:embed="rId4"/>
                        <a:stretch>
                          <a:fillRect/>
                        </a:stretch>
                      </p166:blipFill>
                      <p166:spPr xmlns:p166="http://schemas.microsoft.com/office/powerpoint/2016/6/main">
                        <a:xfrm>
                          <a:off x="0" y="0"/>
                          <a:ext cx="3681609" cy="2070905"/>
                        </a:xfrm>
                        <a:prstGeom prst="rect">
                          <a:avLst/>
                        </a:prstGeom>
                        <a:ln w="3175">
                          <a:solidFill>
                            <a:prstClr val="ltGray"/>
                          </a:solidFill>
                        </a:ln>
                      </p166:spPr>
                    </pslz:zmPr>
                  </pslz:sldZmObj>
                </pslz:sldZm>
              </a:graphicData>
            </a:graphic>
          </p:graphicFrame>
        </mc:Choice>
        <mc:Fallback xmlns="">
          <p:pic>
            <p:nvPicPr>
              <p:cNvPr id="9" name="Náhled snímku 8">
                <a:hlinkClick r:id="rId5" action="ppaction://hlinksldjump"/>
                <a:extLst>
                  <a:ext uri="{FF2B5EF4-FFF2-40B4-BE49-F238E27FC236}">
                    <a16:creationId xmlns:a16="http://schemas.microsoft.com/office/drawing/2014/main" id="{1223ADE5-5062-4652-BE55-F9FF8EC8BBE2}"/>
                  </a:ext>
                </a:extLst>
              </p:cNvPr>
              <p:cNvPicPr>
                <a:picLocks noGrp="1" noRot="1" noChangeAspect="1" noMove="1" noResize="1" noEditPoints="1" noAdjustHandles="1" noChangeArrowheads="1" noChangeShapeType="1"/>
              </p:cNvPicPr>
              <p:nvPr/>
            </p:nvPicPr>
            <p:blipFill>
              <a:blip r:embed="rId6"/>
              <a:stretch>
                <a:fillRect/>
              </a:stretch>
            </p:blipFill>
            <p:spPr>
              <a:xfrm>
                <a:off x="6870628" y="400833"/>
                <a:ext cx="3681609" cy="2070905"/>
              </a:xfrm>
              <a:prstGeom prst="rect">
                <a:avLst/>
              </a:prstGeom>
              <a:ln w="3175">
                <a:solidFill>
                  <a:prstClr val="ltGray"/>
                </a:solidFill>
              </a:ln>
            </p:spPr>
          </p:pic>
        </mc:Fallback>
      </mc:AlternateContent>
      <p:sp>
        <p:nvSpPr>
          <p:cNvPr id="10" name="Obdélník 9">
            <a:hlinkHover r:id="" action="ppaction://noaction" highlightClick="1"/>
            <a:extLst>
              <a:ext uri="{FF2B5EF4-FFF2-40B4-BE49-F238E27FC236}">
                <a16:creationId xmlns:a16="http://schemas.microsoft.com/office/drawing/2014/main" id="{3D454BB1-890E-4A09-A785-97FC46B7FF9E}"/>
              </a:ext>
            </a:extLst>
          </p:cNvPr>
          <p:cNvSpPr/>
          <p:nvPr/>
        </p:nvSpPr>
        <p:spPr>
          <a:xfrm rot="457651">
            <a:off x="3136457" y="1584393"/>
            <a:ext cx="2035941" cy="477523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mc:AlternateContent xmlns:mc="http://schemas.openxmlformats.org/markup-compatibility/2006" xmlns:pslz="http://schemas.microsoft.com/office/powerpoint/2016/slidezoom">
        <mc:Choice Requires="pslz">
          <p:graphicFrame>
            <p:nvGraphicFramePr>
              <p:cNvPr id="12" name="Náhled snímku 11">
                <a:extLst>
                  <a:ext uri="{FF2B5EF4-FFF2-40B4-BE49-F238E27FC236}">
                    <a16:creationId xmlns:a16="http://schemas.microsoft.com/office/drawing/2014/main" id="{6C92666B-06CF-4D13-ACB7-7EC4162C0A97}"/>
                  </a:ext>
                </a:extLst>
              </p:cNvPr>
              <p:cNvGraphicFramePr>
                <a:graphicFrameLocks noChangeAspect="1"/>
              </p:cNvGraphicFramePr>
              <p:nvPr>
                <p:extLst>
                  <p:ext uri="{D42A27DB-BD31-4B8C-83A1-F6EECF244321}">
                    <p14:modId xmlns:p14="http://schemas.microsoft.com/office/powerpoint/2010/main" val="2707025062"/>
                  </p:ext>
                </p:extLst>
              </p:nvPr>
            </p:nvGraphicFramePr>
            <p:xfrm>
              <a:off x="4471525" y="2980598"/>
              <a:ext cx="3681609" cy="2070905"/>
            </p:xfrm>
            <a:graphic>
              <a:graphicData uri="http://schemas.microsoft.com/office/powerpoint/2016/slidezoom">
                <pslz:sldZm>
                  <pslz:sldZmObj sldId="275" cId="3692835950">
                    <pslz:zmPr id="{CD204582-8CF8-43D8-8AD6-B90922B83FF8}" returnToParent="0" transitionDur="1000">
                      <p166:blipFill xmlns:p166="http://schemas.microsoft.com/office/powerpoint/2016/6/main">
                        <a:blip r:embed="rId7"/>
                        <a:stretch>
                          <a:fillRect/>
                        </a:stretch>
                      </p166:blipFill>
                      <p166:spPr xmlns:p166="http://schemas.microsoft.com/office/powerpoint/2016/6/main">
                        <a:xfrm>
                          <a:off x="0" y="0"/>
                          <a:ext cx="3681609" cy="2070905"/>
                        </a:xfrm>
                        <a:prstGeom prst="rect">
                          <a:avLst/>
                        </a:prstGeom>
                        <a:ln w="3175">
                          <a:solidFill>
                            <a:prstClr val="ltGray"/>
                          </a:solidFill>
                        </a:ln>
                      </p166:spPr>
                    </pslz:zmPr>
                  </pslz:sldZmObj>
                </pslz:sldZm>
              </a:graphicData>
            </a:graphic>
          </p:graphicFrame>
        </mc:Choice>
        <mc:Fallback xmlns="">
          <p:pic>
            <p:nvPicPr>
              <p:cNvPr id="12" name="Náhled snímku 11">
                <a:hlinkClick r:id="rId8" action="ppaction://hlinksldjump"/>
                <a:extLst>
                  <a:ext uri="{FF2B5EF4-FFF2-40B4-BE49-F238E27FC236}">
                    <a16:creationId xmlns:a16="http://schemas.microsoft.com/office/drawing/2014/main" id="{6C92666B-06CF-4D13-ACB7-7EC4162C0A97}"/>
                  </a:ext>
                </a:extLst>
              </p:cNvPr>
              <p:cNvPicPr>
                <a:picLocks noGrp="1" noRot="1" noChangeAspect="1" noMove="1" noResize="1" noEditPoints="1" noAdjustHandles="1" noChangeArrowheads="1" noChangeShapeType="1"/>
              </p:cNvPicPr>
              <p:nvPr/>
            </p:nvPicPr>
            <p:blipFill>
              <a:blip r:embed="rId9"/>
              <a:stretch>
                <a:fillRect/>
              </a:stretch>
            </p:blipFill>
            <p:spPr>
              <a:xfrm>
                <a:off x="4471525" y="2980598"/>
                <a:ext cx="3681609" cy="2070905"/>
              </a:xfrm>
              <a:prstGeom prst="rect">
                <a:avLst/>
              </a:prstGeom>
              <a:ln w="3175">
                <a:solidFill>
                  <a:prstClr val="ltGray"/>
                </a:solidFill>
              </a:ln>
            </p:spPr>
          </p:pic>
        </mc:Fallback>
      </mc:AlternateContent>
    </p:spTree>
    <p:extLst>
      <p:ext uri="{BB962C8B-B14F-4D97-AF65-F5344CB8AC3E}">
        <p14:creationId xmlns:p14="http://schemas.microsoft.com/office/powerpoint/2010/main" val="7359968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3"/>
                  </p:tgtEl>
                </p:cond>
              </p:nextCondLst>
            </p:seq>
            <p:seq concurrent="1" nextAc="seek">
              <p:cTn id="13" restart="whenNotActive" fill="hold" evtFilter="cancelBubble" nodeType="interactiveSeq">
                <p:stCondLst>
                  <p:cond evt="onClick" delay="0">
                    <p:tgtEl>
                      <p:spTgt spid="10"/>
                    </p:tgtEl>
                  </p:cond>
                </p:stCondLst>
                <p:endSync evt="end" delay="0">
                  <p:rtn val="all"/>
                </p:endSync>
                <p:childTnLst>
                  <p:par>
                    <p:cTn id="14" fill="hold">
                      <p:stCondLst>
                        <p:cond delay="0"/>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10"/>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obsah 5" descr="Obsah obrázku tráva, exteriér, silnice, ulice&#10;&#10;Popis byl vytvořen automaticky">
            <a:extLst>
              <a:ext uri="{FF2B5EF4-FFF2-40B4-BE49-F238E27FC236}">
                <a16:creationId xmlns:a16="http://schemas.microsoft.com/office/drawing/2014/main" id="{D162E2CD-C266-42BA-8BEC-8E442C7AB2BC}"/>
              </a:ext>
            </a:extLst>
          </p:cNvPr>
          <p:cNvPicPr>
            <a:picLocks noGrp="1" noChangeAspect="1"/>
          </p:cNvPicPr>
          <p:nvPr>
            <p:ph idx="1"/>
          </p:nvPr>
        </p:nvPicPr>
        <p:blipFill rotWithShape="1">
          <a:blip r:embed="rId2">
            <a:alphaModFix amt="50000"/>
            <a:extLst>
              <a:ext uri="{28A0092B-C50C-407E-A947-70E740481C1C}">
                <a14:useLocalDpi xmlns:a14="http://schemas.microsoft.com/office/drawing/2010/main" val="0"/>
              </a:ext>
            </a:extLst>
          </a:blip>
          <a:srcRect t="9474" b="5396"/>
          <a:stretch/>
        </p:blipFill>
        <p:spPr>
          <a:xfrm>
            <a:off x="221338" y="166476"/>
            <a:ext cx="11749324" cy="65250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D8172343-8217-47DF-AD64-1E7392FD38D2}"/>
              </a:ext>
            </a:extLst>
          </p:cNvPr>
          <p:cNvSpPr>
            <a:spLocks noGrp="1"/>
          </p:cNvSpPr>
          <p:nvPr>
            <p:ph type="title"/>
          </p:nvPr>
        </p:nvSpPr>
        <p:spPr/>
        <p:txBody>
          <a:bodyPr/>
          <a:lstStyle/>
          <a:p>
            <a:r>
              <a:rPr lang="en-GB" dirty="0"/>
              <a:t>Westwood campus</a:t>
            </a:r>
          </a:p>
        </p:txBody>
      </p:sp>
      <p:sp>
        <p:nvSpPr>
          <p:cNvPr id="4" name="Zástupný text 11">
            <a:extLst>
              <a:ext uri="{FF2B5EF4-FFF2-40B4-BE49-F238E27FC236}">
                <a16:creationId xmlns:a16="http://schemas.microsoft.com/office/drawing/2014/main" id="{D5F96381-B9CF-4191-9CCA-3A32228C0A3E}"/>
              </a:ext>
            </a:extLst>
          </p:cNvPr>
          <p:cNvSpPr txBox="1">
            <a:spLocks/>
          </p:cNvSpPr>
          <p:nvPr/>
        </p:nvSpPr>
        <p:spPr>
          <a:xfrm>
            <a:off x="60597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1900" dirty="0">
                <a:latin typeface="Roboto Medium" panose="02000000000000000000" pitchFamily="2" charset="0"/>
                <a:ea typeface="Roboto Medium" panose="02000000000000000000" pitchFamily="2" charset="0"/>
              </a:rPr>
              <a:t>“It looks the same every time I go past, I think there’s one extra building, and that’s it, and I don’t know, they changed the education course over and over, so before I went you used to do a Bed, bachelor of education, when I went it was BA, it was QTS. Now I think it’s something else entirely but aimed still towards teaching because way back in the 60s I think, Westwood was Coventry Education College, it wasn’t part of the university, but separate. Coventry Education college, and I met lots of older teachers or retired teachers, a lot of them now, who say um, oh yeah I studied at Coventry Educational College, and they mean Westwood.”</a:t>
            </a:r>
          </a:p>
          <a:p>
            <a:pPr marL="0" indent="0" algn="r">
              <a:buNone/>
            </a:pPr>
            <a:r>
              <a:rPr lang="en-GB" sz="1700" i="1" dirty="0">
                <a:solidFill>
                  <a:schemeClr val="tx2">
                    <a:lumMod val="50000"/>
                  </a:schemeClr>
                </a:solidFill>
                <a:latin typeface="Roboto Medium" panose="02000000000000000000" pitchFamily="2" charset="0"/>
                <a:ea typeface="Roboto Medium" panose="02000000000000000000" pitchFamily="2" charset="0"/>
              </a:rPr>
              <a:t>Kathryn, Education (1990-1994),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sp>
        <p:nvSpPr>
          <p:cNvPr id="7" name="TextovéPole 6">
            <a:hlinkClick r:id="rId3" action="ppaction://hlinksldjump"/>
            <a:extLst>
              <a:ext uri="{FF2B5EF4-FFF2-40B4-BE49-F238E27FC236}">
                <a16:creationId xmlns:a16="http://schemas.microsoft.com/office/drawing/2014/main" id="{ADE2645F-5936-4707-AE58-DD7A88812096}"/>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pic>
        <p:nvPicPr>
          <p:cNvPr id="5" name="Obrázek 4" descr="Obsah obrázku tráva, exteriér, silnice, ulice&#10;&#10;Popis byl vytvořen automaticky">
            <a:extLst>
              <a:ext uri="{FF2B5EF4-FFF2-40B4-BE49-F238E27FC236}">
                <a16:creationId xmlns:a16="http://schemas.microsoft.com/office/drawing/2014/main" id="{8BA79C78-745B-4F46-9850-4B73AA79BC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2588" y="1825624"/>
            <a:ext cx="5795963" cy="3863975"/>
          </a:xfrm>
          <a:prstGeom prst="rect">
            <a:avLst/>
          </a:prstGeom>
        </p:spPr>
      </p:pic>
      <p:sp>
        <p:nvSpPr>
          <p:cNvPr id="9" name="Šipka: doprava 8">
            <a:hlinkClick r:id="rId5" action="ppaction://hlinksldjump"/>
            <a:extLst>
              <a:ext uri="{FF2B5EF4-FFF2-40B4-BE49-F238E27FC236}">
                <a16:creationId xmlns:a16="http://schemas.microsoft.com/office/drawing/2014/main" id="{D41CB915-2494-4D91-A44F-E7C4239C96CA}"/>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TextovéPole 9">
            <a:extLst>
              <a:ext uri="{FF2B5EF4-FFF2-40B4-BE49-F238E27FC236}">
                <a16:creationId xmlns:a16="http://schemas.microsoft.com/office/drawing/2014/main" id="{B64CB27A-D2BB-41C0-8753-CA2E72DDD693}"/>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1" name="Obdélník 10">
            <a:extLst>
              <a:ext uri="{FF2B5EF4-FFF2-40B4-BE49-F238E27FC236}">
                <a16:creationId xmlns:a16="http://schemas.microsoft.com/office/drawing/2014/main" id="{A8A42EA5-C18C-4E25-BD66-FC9B543B488A}"/>
              </a:ext>
            </a:extLst>
          </p:cNvPr>
          <p:cNvSpPr/>
          <p:nvPr/>
        </p:nvSpPr>
        <p:spPr>
          <a:xfrm>
            <a:off x="1243283" y="1487487"/>
            <a:ext cx="3283857" cy="174171"/>
          </a:xfrm>
          <a:prstGeom prst="rect">
            <a:avLst/>
          </a:prstGeom>
          <a:solidFill>
            <a:schemeClr val="tx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801797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obsah 5" descr="Obsah obrázku tráva, exteriér, silnice, ulice&#10;&#10;Popis byl vytvořen automaticky">
            <a:extLst>
              <a:ext uri="{FF2B5EF4-FFF2-40B4-BE49-F238E27FC236}">
                <a16:creationId xmlns:a16="http://schemas.microsoft.com/office/drawing/2014/main" id="{D162E2CD-C266-42BA-8BEC-8E442C7AB2BC}"/>
              </a:ext>
            </a:extLst>
          </p:cNvPr>
          <p:cNvPicPr>
            <a:picLocks noGrp="1" noChangeAspect="1"/>
          </p:cNvPicPr>
          <p:nvPr>
            <p:ph idx="1"/>
          </p:nvPr>
        </p:nvPicPr>
        <p:blipFill rotWithShape="1">
          <a:blip r:embed="rId2">
            <a:alphaModFix amt="50000"/>
            <a:extLst>
              <a:ext uri="{28A0092B-C50C-407E-A947-70E740481C1C}">
                <a14:useLocalDpi xmlns:a14="http://schemas.microsoft.com/office/drawing/2010/main" val="0"/>
              </a:ext>
            </a:extLst>
          </a:blip>
          <a:srcRect t="9474" b="5396"/>
          <a:stretch/>
        </p:blipFill>
        <p:spPr>
          <a:xfrm>
            <a:off x="221338" y="166476"/>
            <a:ext cx="11749324" cy="65250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D8172343-8217-47DF-AD64-1E7392FD38D2}"/>
              </a:ext>
            </a:extLst>
          </p:cNvPr>
          <p:cNvSpPr>
            <a:spLocks noGrp="1"/>
          </p:cNvSpPr>
          <p:nvPr>
            <p:ph type="title"/>
          </p:nvPr>
        </p:nvSpPr>
        <p:spPr/>
        <p:txBody>
          <a:bodyPr/>
          <a:lstStyle/>
          <a:p>
            <a:r>
              <a:rPr lang="en-GB" dirty="0"/>
              <a:t>Westwood campus</a:t>
            </a:r>
          </a:p>
        </p:txBody>
      </p:sp>
      <p:sp>
        <p:nvSpPr>
          <p:cNvPr id="4" name="Zástupný text 11">
            <a:extLst>
              <a:ext uri="{FF2B5EF4-FFF2-40B4-BE49-F238E27FC236}">
                <a16:creationId xmlns:a16="http://schemas.microsoft.com/office/drawing/2014/main" id="{D5F96381-B9CF-4191-9CCA-3A32228C0A3E}"/>
              </a:ext>
            </a:extLst>
          </p:cNvPr>
          <p:cNvSpPr txBox="1">
            <a:spLocks/>
          </p:cNvSpPr>
          <p:nvPr/>
        </p:nvSpPr>
        <p:spPr>
          <a:xfrm>
            <a:off x="706683"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1800" dirty="0">
              <a:effectLst/>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18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r>
              <a:rPr lang="en-GB" sz="1800" dirty="0">
                <a:effectLst/>
                <a:latin typeface="Roboto Medium" panose="02000000000000000000" pitchFamily="2" charset="0"/>
                <a:ea typeface="Roboto Medium" panose="02000000000000000000" pitchFamily="2" charset="0"/>
                <a:cs typeface="Times New Roman" panose="02020603050405020304" pitchFamily="18" charset="0"/>
              </a:rPr>
              <a:t>‘’Well, actually at Westwood they had like a can, like     a diner canteen thingy. You had this card that gave you credit for the term where you could get food.‘’</a:t>
            </a:r>
          </a:p>
          <a:p>
            <a:pPr marL="0" indent="0" algn="r">
              <a:buFont typeface="Arial" panose="020B0604020202020204" pitchFamily="34" charset="0"/>
              <a:buNone/>
            </a:pPr>
            <a:r>
              <a:rPr lang="en-GB" sz="1600" i="1"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rPr>
              <a:t>Benjamin, French with Film Studies (2001-2005), 2020</a:t>
            </a:r>
          </a:p>
        </p:txBody>
      </p:sp>
      <p:sp>
        <p:nvSpPr>
          <p:cNvPr id="7" name="TextovéPole 6">
            <a:hlinkClick r:id="rId3" action="ppaction://hlinksldjump"/>
            <a:extLst>
              <a:ext uri="{FF2B5EF4-FFF2-40B4-BE49-F238E27FC236}">
                <a16:creationId xmlns:a16="http://schemas.microsoft.com/office/drawing/2014/main" id="{ADE2645F-5936-4707-AE58-DD7A88812096}"/>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4"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Šipka: doprava 8">
            <a:hlinkClick r:id="rId5" action="ppaction://hlinksldjump"/>
            <a:extLst>
              <a:ext uri="{FF2B5EF4-FFF2-40B4-BE49-F238E27FC236}">
                <a16:creationId xmlns:a16="http://schemas.microsoft.com/office/drawing/2014/main" id="{D41CB915-2494-4D91-A44F-E7C4239C96CA}"/>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Šipka: doprava 9">
            <a:hlinkClick r:id="rId6" action="ppaction://hlinksldjump"/>
            <a:extLst>
              <a:ext uri="{FF2B5EF4-FFF2-40B4-BE49-F238E27FC236}">
                <a16:creationId xmlns:a16="http://schemas.microsoft.com/office/drawing/2014/main" id="{716C56FD-17FD-46AE-A9ED-D52664E263BF}"/>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pic>
        <p:nvPicPr>
          <p:cNvPr id="9218" name="Picture 2" descr="Cafe Westwood refurbished social space">
            <a:extLst>
              <a:ext uri="{FF2B5EF4-FFF2-40B4-BE49-F238E27FC236}">
                <a16:creationId xmlns:a16="http://schemas.microsoft.com/office/drawing/2014/main" id="{F9CEE65D-6A94-4895-946A-DCB1894BB3A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062" r="37750"/>
          <a:stretch/>
        </p:blipFill>
        <p:spPr bwMode="auto">
          <a:xfrm>
            <a:off x="5936338" y="1825625"/>
            <a:ext cx="5647616" cy="38608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ovéPole 10">
            <a:extLst>
              <a:ext uri="{FF2B5EF4-FFF2-40B4-BE49-F238E27FC236}">
                <a16:creationId xmlns:a16="http://schemas.microsoft.com/office/drawing/2014/main" id="{2D89B632-DD37-4EB2-8C15-675212A7D1C0}"/>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2" name="Obdélník 11">
            <a:extLst>
              <a:ext uri="{FF2B5EF4-FFF2-40B4-BE49-F238E27FC236}">
                <a16:creationId xmlns:a16="http://schemas.microsoft.com/office/drawing/2014/main" id="{A13B4DD6-1B87-4A29-AF33-598E4396045D}"/>
              </a:ext>
            </a:extLst>
          </p:cNvPr>
          <p:cNvSpPr/>
          <p:nvPr/>
        </p:nvSpPr>
        <p:spPr>
          <a:xfrm>
            <a:off x="1243283" y="1487487"/>
            <a:ext cx="3283857" cy="174171"/>
          </a:xfrm>
          <a:prstGeom prst="rect">
            <a:avLst/>
          </a:prstGeom>
          <a:solidFill>
            <a:schemeClr val="tx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13077496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obsah 5" descr="Obsah obrázku tráva, exteriér, silnice, ulice&#10;&#10;Popis byl vytvořen automaticky">
            <a:hlinkClick r:id="rId2" action="ppaction://hlinksldjump"/>
            <a:extLst>
              <a:ext uri="{FF2B5EF4-FFF2-40B4-BE49-F238E27FC236}">
                <a16:creationId xmlns:a16="http://schemas.microsoft.com/office/drawing/2014/main" id="{D162E2CD-C266-42BA-8BEC-8E442C7AB2BC}"/>
              </a:ext>
            </a:extLst>
          </p:cNvPr>
          <p:cNvPicPr>
            <a:picLocks noGrp="1" noChangeAspect="1"/>
          </p:cNvPicPr>
          <p:nvPr>
            <p:ph idx="1"/>
          </p:nvPr>
        </p:nvPicPr>
        <p:blipFill rotWithShape="1">
          <a:blip r:embed="rId3">
            <a:alphaModFix amt="50000"/>
            <a:extLst>
              <a:ext uri="{28A0092B-C50C-407E-A947-70E740481C1C}">
                <a14:useLocalDpi xmlns:a14="http://schemas.microsoft.com/office/drawing/2010/main" val="0"/>
              </a:ext>
            </a:extLst>
          </a:blip>
          <a:srcRect t="9474" b="5396"/>
          <a:stretch/>
        </p:blipFill>
        <p:spPr>
          <a:xfrm>
            <a:off x="221338" y="166476"/>
            <a:ext cx="11749324" cy="65250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D8172343-8217-47DF-AD64-1E7392FD38D2}"/>
              </a:ext>
            </a:extLst>
          </p:cNvPr>
          <p:cNvSpPr>
            <a:spLocks noGrp="1"/>
          </p:cNvSpPr>
          <p:nvPr>
            <p:ph type="title"/>
          </p:nvPr>
        </p:nvSpPr>
        <p:spPr/>
        <p:txBody>
          <a:bodyPr/>
          <a:lstStyle/>
          <a:p>
            <a:r>
              <a:rPr lang="en-GB" dirty="0"/>
              <a:t>Westwood campus</a:t>
            </a:r>
          </a:p>
        </p:txBody>
      </p:sp>
      <p:sp>
        <p:nvSpPr>
          <p:cNvPr id="4" name="Zástupný text 11">
            <a:extLst>
              <a:ext uri="{FF2B5EF4-FFF2-40B4-BE49-F238E27FC236}">
                <a16:creationId xmlns:a16="http://schemas.microsoft.com/office/drawing/2014/main" id="{D5F96381-B9CF-4191-9CCA-3A32228C0A3E}"/>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r>
              <a:rPr lang="en-GB" sz="2200" dirty="0">
                <a:latin typeface="Roboto Medium" panose="02000000000000000000" pitchFamily="2" charset="0"/>
                <a:ea typeface="Roboto Medium" panose="02000000000000000000" pitchFamily="2" charset="0"/>
              </a:rPr>
              <a:t>“There was a cafeteria and I remember going there, cause I remember having my handbag stolen in the cafeteria. Never since then have I carried a big handbag with my whole life in it, I learnt a lesson there.”</a:t>
            </a:r>
          </a:p>
          <a:p>
            <a:pPr marL="0" indent="0" algn="r">
              <a:buNone/>
            </a:pPr>
            <a:r>
              <a:rPr lang="en-GB" sz="1600" i="1" dirty="0">
                <a:solidFill>
                  <a:schemeClr val="tx1">
                    <a:lumMod val="85000"/>
                    <a:lumOff val="15000"/>
                  </a:schemeClr>
                </a:solidFill>
                <a:latin typeface="Roboto Medium" panose="02000000000000000000" pitchFamily="2" charset="0"/>
                <a:ea typeface="Roboto Medium" panose="02000000000000000000" pitchFamily="2" charset="0"/>
              </a:rPr>
              <a:t>Kathryn, Education (1990-1994), 2020</a:t>
            </a:r>
          </a:p>
          <a:p>
            <a:pPr marL="0" indent="0">
              <a:buFont typeface="Arial" panose="020B0604020202020204" pitchFamily="34" charset="0"/>
              <a:buNone/>
            </a:pPr>
            <a:endParaRPr lang="en-GB" sz="20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p:txBody>
      </p:sp>
      <p:pic>
        <p:nvPicPr>
          <p:cNvPr id="5" name="Obrázek 4" descr="Obsah obrázku exteriér, budova, silnice, ulice&#10;&#10;Popis byl vytvořen automaticky">
            <a:extLst>
              <a:ext uri="{FF2B5EF4-FFF2-40B4-BE49-F238E27FC236}">
                <a16:creationId xmlns:a16="http://schemas.microsoft.com/office/drawing/2014/main" id="{6D36388B-55AD-4645-B5B4-D7A9DFD9AA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825974"/>
            <a:ext cx="5790677" cy="3860451"/>
          </a:xfrm>
          <a:prstGeom prst="rect">
            <a:avLst/>
          </a:prstGeom>
        </p:spPr>
      </p:pic>
      <p:sp>
        <p:nvSpPr>
          <p:cNvPr id="7" name="TextovéPole 6">
            <a:hlinkClick r:id="rId5" action="ppaction://hlinksldjump"/>
            <a:extLst>
              <a:ext uri="{FF2B5EF4-FFF2-40B4-BE49-F238E27FC236}">
                <a16:creationId xmlns:a16="http://schemas.microsoft.com/office/drawing/2014/main" id="{79D5BFBA-5A49-458D-AE9C-B615BE08EAC2}"/>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Šipka: doprava 8">
            <a:hlinkClick r:id="rId7" action="ppaction://hlinksldjump"/>
            <a:extLst>
              <a:ext uri="{FF2B5EF4-FFF2-40B4-BE49-F238E27FC236}">
                <a16:creationId xmlns:a16="http://schemas.microsoft.com/office/drawing/2014/main" id="{5C537561-7FBB-486F-94BD-042C8B64BF10}"/>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1" name="TextovéPole 10">
            <a:extLst>
              <a:ext uri="{FF2B5EF4-FFF2-40B4-BE49-F238E27FC236}">
                <a16:creationId xmlns:a16="http://schemas.microsoft.com/office/drawing/2014/main" id="{2CA128F6-4313-4E0E-9EE3-5D668DA53CA1}"/>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2" name="Obdélník 11">
            <a:extLst>
              <a:ext uri="{FF2B5EF4-FFF2-40B4-BE49-F238E27FC236}">
                <a16:creationId xmlns:a16="http://schemas.microsoft.com/office/drawing/2014/main" id="{09870076-7FE9-46AE-9653-FD09C164C865}"/>
              </a:ext>
            </a:extLst>
          </p:cNvPr>
          <p:cNvSpPr/>
          <p:nvPr/>
        </p:nvSpPr>
        <p:spPr>
          <a:xfrm>
            <a:off x="1243283" y="1487487"/>
            <a:ext cx="3283857" cy="174171"/>
          </a:xfrm>
          <a:prstGeom prst="rect">
            <a:avLst/>
          </a:prstGeom>
          <a:solidFill>
            <a:schemeClr val="tx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1167999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University of Warwick welcomes track stars">
            <a:hlinkClick r:id="rId2" action="ppaction://hlinksldjump"/>
            <a:extLst>
              <a:ext uri="{FF2B5EF4-FFF2-40B4-BE49-F238E27FC236}">
                <a16:creationId xmlns:a16="http://schemas.microsoft.com/office/drawing/2014/main" id="{C13F2303-7881-4EE4-84A3-ABC555CC7131}"/>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t="8570" b="3725"/>
          <a:stretch/>
        </p:blipFill>
        <p:spPr bwMode="auto">
          <a:xfrm>
            <a:off x="203200" y="145143"/>
            <a:ext cx="11800114" cy="65749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C0BB3841-E917-48B1-B89A-3DA40773066E}"/>
              </a:ext>
            </a:extLst>
          </p:cNvPr>
          <p:cNvSpPr>
            <a:spLocks noGrp="1"/>
          </p:cNvSpPr>
          <p:nvPr>
            <p:ph type="title"/>
          </p:nvPr>
        </p:nvSpPr>
        <p:spPr/>
        <p:txBody>
          <a:bodyPr/>
          <a:lstStyle/>
          <a:p>
            <a:r>
              <a:rPr lang="en-GB" dirty="0"/>
              <a:t>Westwood Sport’s Ground</a:t>
            </a:r>
          </a:p>
        </p:txBody>
      </p:sp>
      <p:sp>
        <p:nvSpPr>
          <p:cNvPr id="3" name="Zástupný obsah 2">
            <a:extLst>
              <a:ext uri="{FF2B5EF4-FFF2-40B4-BE49-F238E27FC236}">
                <a16:creationId xmlns:a16="http://schemas.microsoft.com/office/drawing/2014/main" id="{D35C8EAB-524D-4DEF-BC16-A67841447F10}"/>
              </a:ext>
            </a:extLst>
          </p:cNvPr>
          <p:cNvSpPr>
            <a:spLocks noGrp="1"/>
          </p:cNvSpPr>
          <p:nvPr>
            <p:ph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Zástupný text 11">
            <a:extLst>
              <a:ext uri="{FF2B5EF4-FFF2-40B4-BE49-F238E27FC236}">
                <a16:creationId xmlns:a16="http://schemas.microsoft.com/office/drawing/2014/main" id="{B1E4E8E0-332F-4F1B-B213-2D96D6BBA0DC}"/>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endParaRPr lang="en-GB" dirty="0">
              <a:latin typeface="Roboto Medium" panose="02000000000000000000" pitchFamily="2" charset="0"/>
              <a:ea typeface="Roboto Medium" panose="02000000000000000000" pitchFamily="2" charset="0"/>
            </a:endParaRPr>
          </a:p>
          <a:p>
            <a:pPr marL="0" indent="0">
              <a:buNone/>
            </a:pPr>
            <a:endParaRPr lang="en-GB" sz="2000" dirty="0">
              <a:latin typeface="Roboto Medium" panose="02000000000000000000" pitchFamily="2" charset="0"/>
              <a:ea typeface="Roboto Medium" panose="02000000000000000000" pitchFamily="2" charset="0"/>
            </a:endParaRPr>
          </a:p>
          <a:p>
            <a:pPr marL="0" indent="0">
              <a:buNone/>
            </a:pPr>
            <a:r>
              <a:rPr lang="en-GB" sz="2200" dirty="0">
                <a:latin typeface="Roboto Medium" panose="02000000000000000000" pitchFamily="2" charset="0"/>
                <a:ea typeface="Roboto Medium" panose="02000000000000000000" pitchFamily="2" charset="0"/>
              </a:rPr>
              <a:t>‘’Umm, I can’t even say winning Varsity’s significant because that’s just a given isn’t it.’’</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Alumni, French and Italian (2011-2015), 2020</a:t>
            </a:r>
          </a:p>
        </p:txBody>
      </p:sp>
      <p:pic>
        <p:nvPicPr>
          <p:cNvPr id="11266" name="Picture 2" descr="Athletics track for hire in Coventry | Warwick Sport">
            <a:extLst>
              <a:ext uri="{FF2B5EF4-FFF2-40B4-BE49-F238E27FC236}">
                <a16:creationId xmlns:a16="http://schemas.microsoft.com/office/drawing/2014/main" id="{D7CEB3F2-76CB-44BA-AC28-FC0C965164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2" y="1825624"/>
            <a:ext cx="5147732" cy="3860799"/>
          </a:xfrm>
          <a:prstGeom prst="rect">
            <a:avLst/>
          </a:prstGeom>
          <a:noFill/>
          <a:extLst>
            <a:ext uri="{909E8E84-426E-40DD-AFC4-6F175D3DCCD1}">
              <a14:hiddenFill xmlns:a14="http://schemas.microsoft.com/office/drawing/2010/main">
                <a:solidFill>
                  <a:srgbClr val="FFFFFF"/>
                </a:solidFill>
              </a14:hiddenFill>
            </a:ext>
          </a:extLst>
        </p:spPr>
      </p:pic>
      <p:sp>
        <p:nvSpPr>
          <p:cNvPr id="8" name="TextovéPole 7">
            <a:hlinkClick r:id="rId6" action="ppaction://hlinksldjump"/>
            <a:extLst>
              <a:ext uri="{FF2B5EF4-FFF2-40B4-BE49-F238E27FC236}">
                <a16:creationId xmlns:a16="http://schemas.microsoft.com/office/drawing/2014/main" id="{53101BA4-A0CC-4476-A4AE-CCE9BE7EF40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7"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Šipka: doprava 8">
            <a:hlinkClick r:id="rId8" action="ppaction://hlinksldjump"/>
            <a:extLst>
              <a:ext uri="{FF2B5EF4-FFF2-40B4-BE49-F238E27FC236}">
                <a16:creationId xmlns:a16="http://schemas.microsoft.com/office/drawing/2014/main" id="{E602642A-C99C-43AA-8279-E621B190585E}"/>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0" name="TextovéPole 9">
            <a:extLst>
              <a:ext uri="{FF2B5EF4-FFF2-40B4-BE49-F238E27FC236}">
                <a16:creationId xmlns:a16="http://schemas.microsoft.com/office/drawing/2014/main" id="{45155A9A-CCC7-4479-B9A6-5B539964CDDD}"/>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Agency FB" panose="020B0503020202020204" pitchFamily="34" charset="0"/>
                <a:cs typeface="Aharoni" panose="02010803020104030203" pitchFamily="2" charset="-79"/>
              </a:rPr>
              <a:t>Then</a:t>
            </a:r>
          </a:p>
        </p:txBody>
      </p:sp>
      <p:sp>
        <p:nvSpPr>
          <p:cNvPr id="11" name="Obdélník 10">
            <a:extLst>
              <a:ext uri="{FF2B5EF4-FFF2-40B4-BE49-F238E27FC236}">
                <a16:creationId xmlns:a16="http://schemas.microsoft.com/office/drawing/2014/main" id="{53729A7F-227F-498F-9F6F-EEE386FA3955}"/>
              </a:ext>
            </a:extLst>
          </p:cNvPr>
          <p:cNvSpPr/>
          <p:nvPr/>
        </p:nvSpPr>
        <p:spPr>
          <a:xfrm>
            <a:off x="1243283" y="1487487"/>
            <a:ext cx="3283857" cy="174171"/>
          </a:xfrm>
          <a:prstGeom prst="rect">
            <a:avLst/>
          </a:prstGeom>
          <a:solidFill>
            <a:srgbClr val="A4000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6928359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University of Warwick welcomes track stars">
            <a:hlinkClick r:id="rId2" action="ppaction://hlinksldjump"/>
            <a:extLst>
              <a:ext uri="{FF2B5EF4-FFF2-40B4-BE49-F238E27FC236}">
                <a16:creationId xmlns:a16="http://schemas.microsoft.com/office/drawing/2014/main" id="{C13F2303-7881-4EE4-84A3-ABC555CC7131}"/>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t="8570" b="3725"/>
          <a:stretch/>
        </p:blipFill>
        <p:spPr bwMode="auto">
          <a:xfrm>
            <a:off x="203200" y="145143"/>
            <a:ext cx="11800114" cy="65749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C0BB3841-E917-48B1-B89A-3DA40773066E}"/>
              </a:ext>
            </a:extLst>
          </p:cNvPr>
          <p:cNvSpPr>
            <a:spLocks noGrp="1"/>
          </p:cNvSpPr>
          <p:nvPr>
            <p:ph type="title"/>
          </p:nvPr>
        </p:nvSpPr>
        <p:spPr/>
        <p:txBody>
          <a:bodyPr/>
          <a:lstStyle/>
          <a:p>
            <a:r>
              <a:rPr lang="en-GB" dirty="0"/>
              <a:t>Westwood Sport’s Ground</a:t>
            </a:r>
          </a:p>
        </p:txBody>
      </p:sp>
      <p:sp>
        <p:nvSpPr>
          <p:cNvPr id="3" name="Zástupný obsah 2">
            <a:extLst>
              <a:ext uri="{FF2B5EF4-FFF2-40B4-BE49-F238E27FC236}">
                <a16:creationId xmlns:a16="http://schemas.microsoft.com/office/drawing/2014/main" id="{D35C8EAB-524D-4DEF-BC16-A67841447F10}"/>
              </a:ext>
            </a:extLst>
          </p:cNvPr>
          <p:cNvSpPr>
            <a:spLocks noGrp="1"/>
          </p:cNvSpPr>
          <p:nvPr>
            <p:ph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Zástupný text 11">
            <a:extLst>
              <a:ext uri="{FF2B5EF4-FFF2-40B4-BE49-F238E27FC236}">
                <a16:creationId xmlns:a16="http://schemas.microsoft.com/office/drawing/2014/main" id="{B1E4E8E0-332F-4F1B-B213-2D96D6BBA0DC}"/>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br>
              <a:rPr lang="en-GB" dirty="0">
                <a:latin typeface="Roboto Medium" panose="02000000000000000000" pitchFamily="2" charset="0"/>
                <a:ea typeface="Roboto Medium" panose="02000000000000000000" pitchFamily="2" charset="0"/>
              </a:rPr>
            </a:br>
            <a:endParaRPr lang="en-GB" sz="2000" dirty="0">
              <a:latin typeface="Roboto Medium" panose="02000000000000000000" pitchFamily="2" charset="0"/>
              <a:ea typeface="Roboto Medium" panose="02000000000000000000" pitchFamily="2" charset="0"/>
            </a:endParaRPr>
          </a:p>
          <a:p>
            <a:pPr marL="0" indent="0">
              <a:buNone/>
            </a:pPr>
            <a:r>
              <a:rPr lang="en-GB" sz="2200" dirty="0">
                <a:effectLst/>
                <a:latin typeface="Roboto Medium" panose="02000000000000000000" pitchFamily="2" charset="0"/>
                <a:ea typeface="Roboto Medium" panose="02000000000000000000" pitchFamily="2" charset="0"/>
                <a:cs typeface="Times New Roman" panose="02020603050405020304" pitchFamily="18" charset="0"/>
              </a:rPr>
              <a:t>‘’ I was in the Westwood or Westfield halls of residents in the first year. So, we were really close to the football pitches, so I genuinely think I played football everyday in the first year, which was absolutely wonderful. ‘’</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cs typeface="Times New Roman" panose="02020603050405020304" pitchFamily="18" charset="0"/>
              </a:rPr>
              <a:t>Benjamin, French with Film Studies (2001-2005), 2020</a:t>
            </a:r>
            <a:endParaRPr lang="en-GB" sz="1600" i="1" dirty="0">
              <a:solidFill>
                <a:schemeClr val="bg2">
                  <a:lumMod val="25000"/>
                </a:schemeClr>
              </a:solidFill>
              <a:latin typeface="Roboto Medium" panose="02000000000000000000" pitchFamily="2" charset="0"/>
              <a:ea typeface="Roboto Medium" panose="02000000000000000000" pitchFamily="2" charset="0"/>
            </a:endParaRPr>
          </a:p>
        </p:txBody>
      </p:sp>
      <p:sp>
        <p:nvSpPr>
          <p:cNvPr id="8" name="TextovéPole 7">
            <a:hlinkClick r:id="rId5" action="ppaction://hlinksldjump"/>
            <a:extLst>
              <a:ext uri="{FF2B5EF4-FFF2-40B4-BE49-F238E27FC236}">
                <a16:creationId xmlns:a16="http://schemas.microsoft.com/office/drawing/2014/main" id="{53101BA4-A0CC-4476-A4AE-CCE9BE7EF40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Šipka: doprava 8">
            <a:hlinkClick r:id="rId2" action="ppaction://hlinksldjump"/>
            <a:extLst>
              <a:ext uri="{FF2B5EF4-FFF2-40B4-BE49-F238E27FC236}">
                <a16:creationId xmlns:a16="http://schemas.microsoft.com/office/drawing/2014/main" id="{1F913A53-1BBF-4C0D-BCCD-990227DACE41}"/>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pic>
        <p:nvPicPr>
          <p:cNvPr id="7170" name="Picture 2" descr="Get active with Warwick Sport | University of Warwick">
            <a:extLst>
              <a:ext uri="{FF2B5EF4-FFF2-40B4-BE49-F238E27FC236}">
                <a16:creationId xmlns:a16="http://schemas.microsoft.com/office/drawing/2014/main" id="{F2334EB5-D026-4E76-8C0E-F55CE577FF6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72202" y="1825625"/>
            <a:ext cx="5313115" cy="38608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ovéPole 9">
            <a:extLst>
              <a:ext uri="{FF2B5EF4-FFF2-40B4-BE49-F238E27FC236}">
                <a16:creationId xmlns:a16="http://schemas.microsoft.com/office/drawing/2014/main" id="{DCF3231E-0D41-4803-8C1C-D7A0F21264C5}"/>
              </a:ext>
            </a:extLst>
          </p:cNvPr>
          <p:cNvSpPr txBox="1"/>
          <p:nvPr/>
        </p:nvSpPr>
        <p:spPr>
          <a:xfrm>
            <a:off x="10697030" y="6052457"/>
            <a:ext cx="1683216" cy="830997"/>
          </a:xfrm>
          <a:prstGeom prst="rect">
            <a:avLst/>
          </a:prstGeom>
          <a:noFill/>
        </p:spPr>
        <p:txBody>
          <a:bodyPr wrap="square" rtlCol="0">
            <a:spAutoFit/>
          </a:bodyPr>
          <a:lstStyle/>
          <a:p>
            <a:r>
              <a:rPr lang="en-GB" sz="4800" b="1" dirty="0">
                <a:solidFill>
                  <a:srgbClr val="47026E"/>
                </a:solidFill>
                <a:latin typeface="Roboto Medium" panose="02000000000000000000" pitchFamily="2" charset="0"/>
                <a:ea typeface="Roboto Medium" panose="02000000000000000000" pitchFamily="2" charset="0"/>
                <a:cs typeface="Aharoni" panose="02010803020104030203" pitchFamily="2" charset="-79"/>
              </a:rPr>
              <a:t>Then</a:t>
            </a:r>
          </a:p>
        </p:txBody>
      </p:sp>
      <p:sp>
        <p:nvSpPr>
          <p:cNvPr id="11" name="Šipka: doprava 10">
            <a:hlinkClick r:id="rId8" action="ppaction://hlinksldjump"/>
            <a:extLst>
              <a:ext uri="{FF2B5EF4-FFF2-40B4-BE49-F238E27FC236}">
                <a16:creationId xmlns:a16="http://schemas.microsoft.com/office/drawing/2014/main" id="{F5521CC8-65EB-4DB9-A11A-82B60747FC99}"/>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Obdélník 11">
            <a:extLst>
              <a:ext uri="{FF2B5EF4-FFF2-40B4-BE49-F238E27FC236}">
                <a16:creationId xmlns:a16="http://schemas.microsoft.com/office/drawing/2014/main" id="{323F1018-8DAF-4BB1-AE2B-61D3EC38DC98}"/>
              </a:ext>
            </a:extLst>
          </p:cNvPr>
          <p:cNvSpPr/>
          <p:nvPr/>
        </p:nvSpPr>
        <p:spPr>
          <a:xfrm>
            <a:off x="1243283" y="1487487"/>
            <a:ext cx="3283857" cy="174171"/>
          </a:xfrm>
          <a:prstGeom prst="rect">
            <a:avLst/>
          </a:prstGeom>
          <a:solidFill>
            <a:srgbClr val="A4000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3790692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University of Warwick welcomes track stars">
            <a:hlinkClick r:id="rId2" action="ppaction://hlinksldjump"/>
            <a:extLst>
              <a:ext uri="{FF2B5EF4-FFF2-40B4-BE49-F238E27FC236}">
                <a16:creationId xmlns:a16="http://schemas.microsoft.com/office/drawing/2014/main" id="{C13F2303-7881-4EE4-84A3-ABC555CC7131}"/>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t="8570" b="3725"/>
          <a:stretch/>
        </p:blipFill>
        <p:spPr bwMode="auto">
          <a:xfrm>
            <a:off x="203200" y="145143"/>
            <a:ext cx="11800114" cy="65749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C0BB3841-E917-48B1-B89A-3DA40773066E}"/>
              </a:ext>
            </a:extLst>
          </p:cNvPr>
          <p:cNvSpPr>
            <a:spLocks noGrp="1"/>
          </p:cNvSpPr>
          <p:nvPr>
            <p:ph type="title"/>
          </p:nvPr>
        </p:nvSpPr>
        <p:spPr/>
        <p:txBody>
          <a:bodyPr/>
          <a:lstStyle/>
          <a:p>
            <a:r>
              <a:rPr lang="en-GB" dirty="0"/>
              <a:t>Westwood Sport’s Ground</a:t>
            </a:r>
          </a:p>
        </p:txBody>
      </p:sp>
      <p:sp>
        <p:nvSpPr>
          <p:cNvPr id="3" name="Zástupný obsah 2">
            <a:extLst>
              <a:ext uri="{FF2B5EF4-FFF2-40B4-BE49-F238E27FC236}">
                <a16:creationId xmlns:a16="http://schemas.microsoft.com/office/drawing/2014/main" id="{D35C8EAB-524D-4DEF-BC16-A67841447F10}"/>
              </a:ext>
            </a:extLst>
          </p:cNvPr>
          <p:cNvSpPr>
            <a:spLocks noGrp="1"/>
          </p:cNvSpPr>
          <p:nvPr>
            <p:ph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Zástupný text 11">
            <a:extLst>
              <a:ext uri="{FF2B5EF4-FFF2-40B4-BE49-F238E27FC236}">
                <a16:creationId xmlns:a16="http://schemas.microsoft.com/office/drawing/2014/main" id="{B1E4E8E0-332F-4F1B-B213-2D96D6BBA0DC}"/>
              </a:ext>
            </a:extLst>
          </p:cNvPr>
          <p:cNvSpPr txBox="1">
            <a:spLocks/>
          </p:cNvSpPr>
          <p:nvPr/>
        </p:nvSpPr>
        <p:spPr>
          <a:xfrm>
            <a:off x="838200" y="1825625"/>
            <a:ext cx="5181600" cy="3860800"/>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dirty="0">
                <a:latin typeface="Roboto Medium" panose="02000000000000000000" pitchFamily="2" charset="0"/>
                <a:ea typeface="Roboto Medium" panose="02000000000000000000" pitchFamily="2" charset="0"/>
              </a:rPr>
            </a:br>
            <a:r>
              <a:rPr lang="en-GB" sz="2200" dirty="0">
                <a:latin typeface="Roboto Medium" panose="02000000000000000000" pitchFamily="2" charset="0"/>
                <a:ea typeface="Roboto Medium" panose="02000000000000000000" pitchFamily="2" charset="0"/>
              </a:rPr>
              <a:t>‘’ The pitches at Warwick were a fundamental part of my first year, I spent countless hours there socialising and playing the sports I’m passionate about. The facilities are second to none. ‘’</a:t>
            </a:r>
          </a:p>
          <a:p>
            <a:pPr marL="0" indent="0" algn="r">
              <a:buNone/>
            </a:pPr>
            <a:r>
              <a:rPr lang="en-GB" sz="1600" i="1" dirty="0">
                <a:latin typeface="Roboto Medium" panose="02000000000000000000" pitchFamily="2" charset="0"/>
                <a:ea typeface="Roboto Medium" panose="02000000000000000000" pitchFamily="2" charset="0"/>
              </a:rPr>
              <a:t>Finley, MORSE (2019-2023), 2020</a:t>
            </a:r>
          </a:p>
        </p:txBody>
      </p:sp>
      <p:sp>
        <p:nvSpPr>
          <p:cNvPr id="8" name="TextovéPole 7">
            <a:hlinkClick r:id="rId5" action="ppaction://hlinksldjump"/>
            <a:extLst>
              <a:ext uri="{FF2B5EF4-FFF2-40B4-BE49-F238E27FC236}">
                <a16:creationId xmlns:a16="http://schemas.microsoft.com/office/drawing/2014/main" id="{53101BA4-A0CC-4476-A4AE-CCE9BE7EF407}"/>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6" action="ppaction://hlinksldjump"/>
              </a:rPr>
              <a:t>Back</a:t>
            </a:r>
            <a:endParaRPr lang="en-GB" dirty="0">
              <a:latin typeface="Roboto Medium" panose="02000000000000000000" pitchFamily="2" charset="0"/>
              <a:ea typeface="Roboto Medium" panose="02000000000000000000" pitchFamily="2" charset="0"/>
            </a:endParaRPr>
          </a:p>
        </p:txBody>
      </p:sp>
      <p:sp>
        <p:nvSpPr>
          <p:cNvPr id="9" name="Šipka: doprava 8">
            <a:hlinkClick r:id="rId7" action="ppaction://hlinksldjump"/>
            <a:extLst>
              <a:ext uri="{FF2B5EF4-FFF2-40B4-BE49-F238E27FC236}">
                <a16:creationId xmlns:a16="http://schemas.microsoft.com/office/drawing/2014/main" id="{1F913A53-1BBF-4C0D-BCCD-990227DACE41}"/>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pic>
        <p:nvPicPr>
          <p:cNvPr id="1026" name="Picture 2" descr="Sports pitch hire | Warwick Sport">
            <a:extLst>
              <a:ext uri="{FF2B5EF4-FFF2-40B4-BE49-F238E27FC236}">
                <a16:creationId xmlns:a16="http://schemas.microsoft.com/office/drawing/2014/main" id="{E1FE962D-14E3-4A7B-AE05-2956076EFEF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36821" y="1829231"/>
            <a:ext cx="5503636" cy="3852545"/>
          </a:xfrm>
          <a:prstGeom prst="rect">
            <a:avLst/>
          </a:prstGeom>
          <a:noFill/>
          <a:extLst>
            <a:ext uri="{909E8E84-426E-40DD-AFC4-6F175D3DCCD1}">
              <a14:hiddenFill xmlns:a14="http://schemas.microsoft.com/office/drawing/2010/main">
                <a:solidFill>
                  <a:srgbClr val="FFFFFF"/>
                </a:solidFill>
              </a14:hiddenFill>
            </a:ext>
          </a:extLst>
        </p:spPr>
      </p:pic>
      <p:sp>
        <p:nvSpPr>
          <p:cNvPr id="12" name="TextovéPole 11">
            <a:extLst>
              <a:ext uri="{FF2B5EF4-FFF2-40B4-BE49-F238E27FC236}">
                <a16:creationId xmlns:a16="http://schemas.microsoft.com/office/drawing/2014/main" id="{D2DF33AF-7F3E-4900-9F72-713F5FB3F3E0}"/>
              </a:ext>
            </a:extLst>
          </p:cNvPr>
          <p:cNvSpPr txBox="1"/>
          <p:nvPr/>
        </p:nvSpPr>
        <p:spPr>
          <a:xfrm>
            <a:off x="10551886" y="6037465"/>
            <a:ext cx="6096000" cy="830997"/>
          </a:xfrm>
          <a:prstGeom prst="rect">
            <a:avLst/>
          </a:prstGeom>
          <a:noFill/>
        </p:spPr>
        <p:txBody>
          <a:bodyPr wrap="square">
            <a:spAutoFit/>
          </a:bodyPr>
          <a:lstStyle/>
          <a:p>
            <a:r>
              <a:rPr lang="en-GB" sz="4800" b="1" dirty="0">
                <a:solidFill>
                  <a:schemeClr val="accent2">
                    <a:lumMod val="75000"/>
                  </a:schemeClr>
                </a:solidFill>
                <a:latin typeface="Agency FB" panose="020B0503020202020204" pitchFamily="34" charset="0"/>
              </a:rPr>
              <a:t>Now</a:t>
            </a:r>
          </a:p>
        </p:txBody>
      </p:sp>
      <p:sp>
        <p:nvSpPr>
          <p:cNvPr id="13" name="Obdélník 12">
            <a:extLst>
              <a:ext uri="{FF2B5EF4-FFF2-40B4-BE49-F238E27FC236}">
                <a16:creationId xmlns:a16="http://schemas.microsoft.com/office/drawing/2014/main" id="{D7DAA460-75D0-4304-8EFA-B4478714135A}"/>
              </a:ext>
            </a:extLst>
          </p:cNvPr>
          <p:cNvSpPr/>
          <p:nvPr/>
        </p:nvSpPr>
        <p:spPr>
          <a:xfrm>
            <a:off x="1243283" y="1487487"/>
            <a:ext cx="3283857" cy="174171"/>
          </a:xfrm>
          <a:prstGeom prst="rect">
            <a:avLst/>
          </a:prstGeom>
          <a:solidFill>
            <a:srgbClr val="A4000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841819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obsah 4" descr="Obsah obrázku exteriér, silnice, ulice, park&#10;&#10;Popis byl vytvořen automaticky">
            <a:extLst>
              <a:ext uri="{FF2B5EF4-FFF2-40B4-BE49-F238E27FC236}">
                <a16:creationId xmlns:a16="http://schemas.microsoft.com/office/drawing/2014/main" id="{81CEA431-403F-4BE0-A0AD-EAC4F5BC0B5B}"/>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95200" y="136354"/>
            <a:ext cx="11801599" cy="65852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273AE67D-E23B-41A9-B882-CA9B1C428853}"/>
              </a:ext>
            </a:extLst>
          </p:cNvPr>
          <p:cNvSpPr>
            <a:spLocks noGrp="1"/>
          </p:cNvSpPr>
          <p:nvPr>
            <p:ph type="title"/>
          </p:nvPr>
        </p:nvSpPr>
        <p:spPr/>
        <p:txBody>
          <a:bodyPr/>
          <a:lstStyle/>
          <a:p>
            <a:r>
              <a:rPr lang="en-GB" dirty="0"/>
              <a:t>Humanities</a:t>
            </a:r>
          </a:p>
        </p:txBody>
      </p:sp>
      <p:sp>
        <p:nvSpPr>
          <p:cNvPr id="3" name="Zástupný obsah 2">
            <a:extLst>
              <a:ext uri="{FF2B5EF4-FFF2-40B4-BE49-F238E27FC236}">
                <a16:creationId xmlns:a16="http://schemas.microsoft.com/office/drawing/2014/main" id="{AF63D210-1507-43B9-8E11-FCD2CE72E175}"/>
              </a:ext>
            </a:extLst>
          </p:cNvPr>
          <p:cNvSpPr>
            <a:spLocks noGrp="1"/>
          </p:cNvSpPr>
          <p:nvPr>
            <p:ph sz="half"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Zástupný obsah 3">
            <a:extLst>
              <a:ext uri="{FF2B5EF4-FFF2-40B4-BE49-F238E27FC236}">
                <a16:creationId xmlns:a16="http://schemas.microsoft.com/office/drawing/2014/main" id="{630B215B-92F9-4A63-9041-53493C6E05E1}"/>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sp>
        <p:nvSpPr>
          <p:cNvPr id="6" name="Zástupný obsah 2">
            <a:extLst>
              <a:ext uri="{FF2B5EF4-FFF2-40B4-BE49-F238E27FC236}">
                <a16:creationId xmlns:a16="http://schemas.microsoft.com/office/drawing/2014/main" id="{770C771D-11B3-4C60-81B9-13307B507403}"/>
              </a:ext>
            </a:extLst>
          </p:cNvPr>
          <p:cNvSpPr txBox="1">
            <a:spLocks/>
          </p:cNvSpPr>
          <p:nvPr/>
        </p:nvSpPr>
        <p:spPr>
          <a:xfrm>
            <a:off x="838200" y="1825625"/>
            <a:ext cx="4978400" cy="4351338"/>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sz="2300" dirty="0">
                <a:latin typeface="Roboto Medium" panose="02000000000000000000" pitchFamily="2" charset="0"/>
                <a:ea typeface="Roboto Medium" panose="02000000000000000000" pitchFamily="2" charset="0"/>
                <a:cs typeface="Times New Roman" panose="02020603050405020304" pitchFamily="18" charset="0"/>
              </a:rPr>
            </a:br>
            <a:r>
              <a:rPr lang="en-GB" sz="2000" dirty="0">
                <a:latin typeface="Roboto Medium" panose="02000000000000000000" pitchFamily="2" charset="0"/>
                <a:ea typeface="Roboto Medium" panose="02000000000000000000" pitchFamily="2" charset="0"/>
              </a:rPr>
              <a:t>‘’It’s quite an old building, I think it’s one of the oldest buildings actually on campus. But for some reason it feels really comfy and homey to me, especially the Humanities café, which is my favourite place to get coffee on campus. Other than that, it’s quite a big building but in its way it’s quite nice, not to modern, so it doesn’t feel too threatening. It has a nice little patio in the middle which feels really zen.’’</a:t>
            </a:r>
          </a:p>
          <a:p>
            <a:pPr marL="0" indent="0" algn="r">
              <a:buNone/>
            </a:pPr>
            <a:r>
              <a:rPr lang="en-GB" sz="1600" i="1" dirty="0">
                <a:solidFill>
                  <a:schemeClr val="bg2">
                    <a:lumMod val="25000"/>
                  </a:schemeClr>
                </a:solidFill>
                <a:latin typeface="Roboto Medium" panose="02000000000000000000" pitchFamily="2" charset="0"/>
                <a:ea typeface="Roboto Medium" panose="02000000000000000000" pitchFamily="2" charset="0"/>
              </a:rPr>
              <a:t>Anna, PAIS (2018-2021), 2020</a:t>
            </a:r>
          </a:p>
          <a:p>
            <a:pPr marL="0" indent="0">
              <a:buFont typeface="Arial" panose="020B0604020202020204" pitchFamily="34" charset="0"/>
              <a:buNone/>
            </a:pPr>
            <a:endParaRPr lang="en-GB" dirty="0">
              <a:latin typeface="Roboto Medium" panose="02000000000000000000" pitchFamily="2" charset="0"/>
              <a:ea typeface="Roboto Medium" panose="02000000000000000000" pitchFamily="2" charset="0"/>
            </a:endParaRPr>
          </a:p>
        </p:txBody>
      </p:sp>
      <p:pic>
        <p:nvPicPr>
          <p:cNvPr id="8" name="Picture 2">
            <a:extLst>
              <a:ext uri="{FF2B5EF4-FFF2-40B4-BE49-F238E27FC236}">
                <a16:creationId xmlns:a16="http://schemas.microsoft.com/office/drawing/2014/main" id="{1DDFC6DF-7F4D-413B-B666-EAE4A2FB0A5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0012" b="22017"/>
          <a:stretch/>
        </p:blipFill>
        <p:spPr bwMode="auto">
          <a:xfrm>
            <a:off x="6172200" y="1779360"/>
            <a:ext cx="4849583" cy="4397603"/>
          </a:xfrm>
          <a:prstGeom prst="rect">
            <a:avLst/>
          </a:prstGeom>
          <a:noFill/>
          <a:extLst>
            <a:ext uri="{909E8E84-426E-40DD-AFC4-6F175D3DCCD1}">
              <a14:hiddenFill xmlns:a14="http://schemas.microsoft.com/office/drawing/2010/main">
                <a:solidFill>
                  <a:srgbClr val="FFFFFF"/>
                </a:solidFill>
              </a14:hiddenFill>
            </a:ext>
          </a:extLst>
        </p:spPr>
      </p:pic>
      <p:sp>
        <p:nvSpPr>
          <p:cNvPr id="9" name="TextovéPole 8">
            <a:extLst>
              <a:ext uri="{FF2B5EF4-FFF2-40B4-BE49-F238E27FC236}">
                <a16:creationId xmlns:a16="http://schemas.microsoft.com/office/drawing/2014/main" id="{8ED9C90F-DCD7-4661-9454-3FFC353B61BB}"/>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Agency FB" panose="020B0503020202020204" pitchFamily="34" charset="0"/>
              </a:rPr>
              <a:t>Now</a:t>
            </a:r>
          </a:p>
        </p:txBody>
      </p:sp>
      <p:sp>
        <p:nvSpPr>
          <p:cNvPr id="11" name="Šipka: doprava 10">
            <a:hlinkClick r:id="rId6" action="ppaction://hlinksldjump"/>
            <a:extLst>
              <a:ext uri="{FF2B5EF4-FFF2-40B4-BE49-F238E27FC236}">
                <a16:creationId xmlns:a16="http://schemas.microsoft.com/office/drawing/2014/main" id="{46F8917D-B306-4D6F-87D9-E3935D277DCD}"/>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Šipka: doprava 11">
            <a:hlinkClick r:id="rId7" action="ppaction://hlinksldjump"/>
            <a:extLst>
              <a:ext uri="{FF2B5EF4-FFF2-40B4-BE49-F238E27FC236}">
                <a16:creationId xmlns:a16="http://schemas.microsoft.com/office/drawing/2014/main" id="{88F2B8F8-0DC1-4375-8FC0-865804C154CA}"/>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Obdélník 12">
            <a:extLst>
              <a:ext uri="{FF2B5EF4-FFF2-40B4-BE49-F238E27FC236}">
                <a16:creationId xmlns:a16="http://schemas.microsoft.com/office/drawing/2014/main" id="{A2BAC1D8-F0C1-4D2D-BEF2-497B5B1FB71B}"/>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4" name="TextovéPole 8">
            <a:extLst>
              <a:ext uri="{FF2B5EF4-FFF2-40B4-BE49-F238E27FC236}">
                <a16:creationId xmlns:a16="http://schemas.microsoft.com/office/drawing/2014/main" id="{886BF3BD-74D5-9A42-AE2C-9C0433E10144}"/>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8" action="ppaction://hlinksldjump"/>
              </a:rPr>
              <a:t>Back</a:t>
            </a:r>
            <a:endParaRPr lang="en-GB" dirty="0">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2535008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obsah 4" descr="Obsah obrázku exteriér, silnice, ulice, park&#10;&#10;Popis byl vytvořen automaticky">
            <a:extLst>
              <a:ext uri="{FF2B5EF4-FFF2-40B4-BE49-F238E27FC236}">
                <a16:creationId xmlns:a16="http://schemas.microsoft.com/office/drawing/2014/main" id="{8BC1C91A-364A-424E-84E0-AF71D0513A7B}"/>
              </a:ext>
            </a:extLst>
          </p:cNvPr>
          <p:cNvPicPr>
            <a:picLocks noChangeAspect="1"/>
          </p:cNvPicPr>
          <p:nvPr/>
        </p:nvPicPr>
        <p:blipFill>
          <a:blip r:embed="rId2">
            <a:alphaModFix amt="20000"/>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95200" y="136354"/>
            <a:ext cx="11801599" cy="65852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Nadpis 1">
            <a:extLst>
              <a:ext uri="{FF2B5EF4-FFF2-40B4-BE49-F238E27FC236}">
                <a16:creationId xmlns:a16="http://schemas.microsoft.com/office/drawing/2014/main" id="{28ABB9FC-955E-4BEE-A1E5-56AF289987B5}"/>
              </a:ext>
            </a:extLst>
          </p:cNvPr>
          <p:cNvSpPr>
            <a:spLocks noGrp="1"/>
          </p:cNvSpPr>
          <p:nvPr>
            <p:ph type="title"/>
          </p:nvPr>
        </p:nvSpPr>
        <p:spPr/>
        <p:txBody>
          <a:bodyPr/>
          <a:lstStyle/>
          <a:p>
            <a:r>
              <a:rPr lang="en-GB" dirty="0"/>
              <a:t>Humanities</a:t>
            </a:r>
          </a:p>
        </p:txBody>
      </p:sp>
      <p:sp>
        <p:nvSpPr>
          <p:cNvPr id="3" name="Zástupný obsah 2">
            <a:extLst>
              <a:ext uri="{FF2B5EF4-FFF2-40B4-BE49-F238E27FC236}">
                <a16:creationId xmlns:a16="http://schemas.microsoft.com/office/drawing/2014/main" id="{BE3433C8-2673-4BA2-82E2-BC7E4DA76CA2}"/>
              </a:ext>
            </a:extLst>
          </p:cNvPr>
          <p:cNvSpPr>
            <a:spLocks noGrp="1"/>
          </p:cNvSpPr>
          <p:nvPr>
            <p:ph sz="half" idx="1"/>
          </p:nvPr>
        </p:nvSpPr>
        <p:spPr/>
        <p:txBody>
          <a:bodyPr/>
          <a:lstStyle/>
          <a:p>
            <a:endParaRPr lang="en-GB">
              <a:latin typeface="Roboto Medium" panose="02000000000000000000" pitchFamily="2" charset="0"/>
              <a:ea typeface="Roboto Medium" panose="02000000000000000000" pitchFamily="2" charset="0"/>
            </a:endParaRPr>
          </a:p>
        </p:txBody>
      </p:sp>
      <p:sp>
        <p:nvSpPr>
          <p:cNvPr id="4" name="Zástupný obsah 3">
            <a:extLst>
              <a:ext uri="{FF2B5EF4-FFF2-40B4-BE49-F238E27FC236}">
                <a16:creationId xmlns:a16="http://schemas.microsoft.com/office/drawing/2014/main" id="{E79A9302-47CD-4747-99CF-B2E6DD82EAA0}"/>
              </a:ext>
            </a:extLst>
          </p:cNvPr>
          <p:cNvSpPr>
            <a:spLocks noGrp="1"/>
          </p:cNvSpPr>
          <p:nvPr>
            <p:ph sz="half" idx="2"/>
          </p:nvPr>
        </p:nvSpPr>
        <p:spPr/>
        <p:txBody>
          <a:bodyPr/>
          <a:lstStyle/>
          <a:p>
            <a:endParaRPr lang="en-GB">
              <a:latin typeface="Roboto Medium" panose="02000000000000000000" pitchFamily="2" charset="0"/>
              <a:ea typeface="Roboto Medium" panose="02000000000000000000" pitchFamily="2" charset="0"/>
            </a:endParaRPr>
          </a:p>
        </p:txBody>
      </p:sp>
      <p:pic>
        <p:nvPicPr>
          <p:cNvPr id="3074" name="Picture 2">
            <a:extLst>
              <a:ext uri="{FF2B5EF4-FFF2-40B4-BE49-F238E27FC236}">
                <a16:creationId xmlns:a16="http://schemas.microsoft.com/office/drawing/2014/main" id="{75E17A37-13FA-4FC7-AB5E-7D121391512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1634" b="19040"/>
          <a:stretch/>
        </p:blipFill>
        <p:spPr bwMode="auto">
          <a:xfrm>
            <a:off x="6172201" y="1825625"/>
            <a:ext cx="5181599" cy="4351338"/>
          </a:xfrm>
          <a:prstGeom prst="rect">
            <a:avLst/>
          </a:prstGeom>
          <a:noFill/>
          <a:extLst>
            <a:ext uri="{909E8E84-426E-40DD-AFC4-6F175D3DCCD1}">
              <a14:hiddenFill xmlns:a14="http://schemas.microsoft.com/office/drawing/2010/main">
                <a:solidFill>
                  <a:srgbClr val="FFFFFF"/>
                </a:solidFill>
              </a14:hiddenFill>
            </a:ext>
          </a:extLst>
        </p:spPr>
      </p:pic>
      <p:sp>
        <p:nvSpPr>
          <p:cNvPr id="6" name="Zástupný obsah 2">
            <a:extLst>
              <a:ext uri="{FF2B5EF4-FFF2-40B4-BE49-F238E27FC236}">
                <a16:creationId xmlns:a16="http://schemas.microsoft.com/office/drawing/2014/main" id="{66E15BC6-3BA0-46C7-9975-D8670429CE98}"/>
              </a:ext>
            </a:extLst>
          </p:cNvPr>
          <p:cNvSpPr txBox="1">
            <a:spLocks/>
          </p:cNvSpPr>
          <p:nvPr/>
        </p:nvSpPr>
        <p:spPr>
          <a:xfrm>
            <a:off x="838200" y="1825625"/>
            <a:ext cx="4978400" cy="4351338"/>
          </a:xfrm>
          <a:prstGeom prst="rect">
            <a:avLst/>
          </a:prstGeom>
          <a:solidFill>
            <a:schemeClr val="bg2">
              <a:lumMod val="90000"/>
            </a:schemeClr>
          </a:solidFill>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endParaRPr lang="en-GB" sz="2300" dirty="0">
              <a:latin typeface="Roboto Medium" panose="02000000000000000000" pitchFamily="2" charset="0"/>
              <a:ea typeface="Roboto Medium" panose="02000000000000000000" pitchFamily="2" charset="0"/>
              <a:cs typeface="Times New Roman" panose="02020603050405020304" pitchFamily="18" charset="0"/>
            </a:endParaRPr>
          </a:p>
          <a:p>
            <a:pPr marL="0" indent="0" algn="just">
              <a:buFont typeface="Arial" panose="020B0604020202020204" pitchFamily="34" charset="0"/>
              <a:buNone/>
            </a:pPr>
            <a:endParaRPr lang="en-GB" sz="1800" dirty="0">
              <a:solidFill>
                <a:schemeClr val="tx2">
                  <a:lumMod val="50000"/>
                </a:schemeClr>
              </a:solidFill>
              <a:latin typeface="Roboto Medium" panose="02000000000000000000" pitchFamily="2" charset="0"/>
              <a:ea typeface="Roboto Medium" panose="02000000000000000000" pitchFamily="2" charset="0"/>
              <a:cs typeface="Times New Roman" panose="02020603050405020304" pitchFamily="18" charset="0"/>
            </a:endParaRPr>
          </a:p>
          <a:p>
            <a:pPr marL="0" indent="0">
              <a:buNone/>
            </a:pPr>
            <a:br>
              <a:rPr lang="en-GB" sz="2000" dirty="0">
                <a:latin typeface="Roboto Medium" panose="02000000000000000000" pitchFamily="2" charset="0"/>
                <a:ea typeface="Roboto Medium" panose="02000000000000000000" pitchFamily="2" charset="0"/>
              </a:rPr>
            </a:br>
            <a:r>
              <a:rPr lang="en-GB" sz="2000" dirty="0">
                <a:latin typeface="Roboto Medium" panose="02000000000000000000" pitchFamily="2" charset="0"/>
                <a:ea typeface="Roboto Medium" panose="02000000000000000000" pitchFamily="2" charset="0"/>
              </a:rPr>
              <a:t>‘’For me, this is the ugliest building on campus and that’s saying something because I’m quite critical of Warwick architecture. I think a lot of people complain that all the arts students have been thrown into one building and mashed together but I think that gives it its charm.’’</a:t>
            </a:r>
          </a:p>
          <a:p>
            <a:pPr marL="0" indent="0" algn="r">
              <a:buFont typeface="Arial" panose="020B0604020202020204" pitchFamily="34" charset="0"/>
              <a:buNone/>
            </a:pPr>
            <a:r>
              <a:rPr lang="en-GB" sz="1600" i="1" dirty="0">
                <a:solidFill>
                  <a:schemeClr val="bg2">
                    <a:lumMod val="25000"/>
                  </a:schemeClr>
                </a:solidFill>
                <a:latin typeface="Roboto Medium" panose="02000000000000000000" pitchFamily="2" charset="0"/>
                <a:ea typeface="Roboto Medium" panose="02000000000000000000" pitchFamily="2" charset="0"/>
              </a:rPr>
              <a:t>Catherine, Modern Languages (2018-2022), 2020</a:t>
            </a:r>
          </a:p>
        </p:txBody>
      </p:sp>
      <p:sp>
        <p:nvSpPr>
          <p:cNvPr id="8" name="TextovéPole 7">
            <a:extLst>
              <a:ext uri="{FF2B5EF4-FFF2-40B4-BE49-F238E27FC236}">
                <a16:creationId xmlns:a16="http://schemas.microsoft.com/office/drawing/2014/main" id="{696BE183-AACB-450D-B23A-9CE6509EC220}"/>
              </a:ext>
            </a:extLst>
          </p:cNvPr>
          <p:cNvSpPr txBox="1"/>
          <p:nvPr/>
        </p:nvSpPr>
        <p:spPr>
          <a:xfrm>
            <a:off x="10793784" y="6077376"/>
            <a:ext cx="1424832" cy="830997"/>
          </a:xfrm>
          <a:prstGeom prst="rect">
            <a:avLst/>
          </a:prstGeom>
          <a:noFill/>
        </p:spPr>
        <p:txBody>
          <a:bodyPr wrap="square" rtlCol="0">
            <a:spAutoFit/>
          </a:bodyPr>
          <a:lstStyle/>
          <a:p>
            <a:r>
              <a:rPr lang="en-GB" sz="4800" b="1" dirty="0">
                <a:solidFill>
                  <a:schemeClr val="accent2">
                    <a:lumMod val="75000"/>
                  </a:schemeClr>
                </a:solidFill>
                <a:latin typeface="Agency FB" panose="020B0503020202020204" pitchFamily="34" charset="0"/>
              </a:rPr>
              <a:t>Now</a:t>
            </a:r>
          </a:p>
        </p:txBody>
      </p:sp>
      <p:sp>
        <p:nvSpPr>
          <p:cNvPr id="10" name="Šipka: doprava 9">
            <a:hlinkClick r:id="rId6" action="ppaction://hlinksldjump"/>
            <a:extLst>
              <a:ext uri="{FF2B5EF4-FFF2-40B4-BE49-F238E27FC236}">
                <a16:creationId xmlns:a16="http://schemas.microsoft.com/office/drawing/2014/main" id="{A84DF284-DE02-4B3E-808C-E8EF7F8486E6}"/>
              </a:ext>
            </a:extLst>
          </p:cNvPr>
          <p:cNvSpPr/>
          <p:nvPr/>
        </p:nvSpPr>
        <p:spPr>
          <a:xfrm>
            <a:off x="11588174" y="3293323"/>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Šipka: doprava 10">
            <a:hlinkClick r:id="rId7" action="ppaction://hlinksldjump"/>
            <a:extLst>
              <a:ext uri="{FF2B5EF4-FFF2-40B4-BE49-F238E27FC236}">
                <a16:creationId xmlns:a16="http://schemas.microsoft.com/office/drawing/2014/main" id="{326688A9-AD44-4488-AA76-CC9AD2A1A5CA}"/>
              </a:ext>
            </a:extLst>
          </p:cNvPr>
          <p:cNvSpPr/>
          <p:nvPr/>
        </p:nvSpPr>
        <p:spPr>
          <a:xfrm rot="10800000">
            <a:off x="173283" y="3263900"/>
            <a:ext cx="533400"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2" name="Obdélník 11">
            <a:extLst>
              <a:ext uri="{FF2B5EF4-FFF2-40B4-BE49-F238E27FC236}">
                <a16:creationId xmlns:a16="http://schemas.microsoft.com/office/drawing/2014/main" id="{465C0B94-6ED1-4211-B913-399EFE783AF2}"/>
              </a:ext>
            </a:extLst>
          </p:cNvPr>
          <p:cNvSpPr/>
          <p:nvPr/>
        </p:nvSpPr>
        <p:spPr>
          <a:xfrm>
            <a:off x="1029923" y="1248229"/>
            <a:ext cx="3283857" cy="174171"/>
          </a:xfrm>
          <a:prstGeom prst="rect">
            <a:avLst/>
          </a:prstGeom>
          <a:solidFill>
            <a:schemeClr val="accent4">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boto Medium" panose="02000000000000000000" pitchFamily="2" charset="0"/>
              <a:ea typeface="Roboto Medium" panose="02000000000000000000" pitchFamily="2" charset="0"/>
            </a:endParaRPr>
          </a:p>
        </p:txBody>
      </p:sp>
      <p:sp>
        <p:nvSpPr>
          <p:cNvPr id="13" name="TextovéPole 8">
            <a:extLst>
              <a:ext uri="{FF2B5EF4-FFF2-40B4-BE49-F238E27FC236}">
                <a16:creationId xmlns:a16="http://schemas.microsoft.com/office/drawing/2014/main" id="{FDEB23EE-62CF-1344-B81F-428626F8385C}"/>
              </a:ext>
            </a:extLst>
          </p:cNvPr>
          <p:cNvSpPr txBox="1"/>
          <p:nvPr/>
        </p:nvSpPr>
        <p:spPr>
          <a:xfrm>
            <a:off x="10015200" y="365124"/>
            <a:ext cx="1959682" cy="369332"/>
          </a:xfrm>
          <a:prstGeom prst="rect">
            <a:avLst/>
          </a:prstGeom>
          <a:noFill/>
        </p:spPr>
        <p:txBody>
          <a:bodyPr wrap="square" rtlCol="0">
            <a:spAutoFit/>
          </a:bodyPr>
          <a:lstStyle/>
          <a:p>
            <a:r>
              <a:rPr lang="en-GB" dirty="0">
                <a:latin typeface="Roboto Medium" panose="02000000000000000000" pitchFamily="2" charset="0"/>
                <a:ea typeface="Roboto Medium" panose="02000000000000000000" pitchFamily="2" charset="0"/>
                <a:hlinkClick r:id="rId8" action="ppaction://hlinksldjump"/>
              </a:rPr>
              <a:t>Back</a:t>
            </a:r>
            <a:endParaRPr lang="en-GB" dirty="0">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40772061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Vlastní 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20B931E-507B-417F-AE9C-AB3B723F9BB1}">
  <we:reference id="wa104380645" version="1.0.0.0" store="cs-CZ" storeType="OMEX"/>
  <we:alternateReferences>
    <we:reference id="wa104380645" version="1.0.0.0" store="WA104380645"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880363DCC1D0964E8976EF2158E564D1" ma:contentTypeVersion="12" ma:contentTypeDescription="Vytvoří nový dokument" ma:contentTypeScope="" ma:versionID="4b399a926a024f5da5549d06b322f81c">
  <xsd:schema xmlns:xsd="http://www.w3.org/2001/XMLSchema" xmlns:xs="http://www.w3.org/2001/XMLSchema" xmlns:p="http://schemas.microsoft.com/office/2006/metadata/properties" xmlns:ns2="a93dce40-8c6b-4609-a58c-1bc1af39cbfd" xmlns:ns3="9538824e-95bc-49ea-bafc-c93dc0c497d9" targetNamespace="http://schemas.microsoft.com/office/2006/metadata/properties" ma:root="true" ma:fieldsID="8eee4654c1e3d7c6243e5eb22ba58ab2" ns2:_="" ns3:_="">
    <xsd:import namespace="a93dce40-8c6b-4609-a58c-1bc1af39cbfd"/>
    <xsd:import namespace="9538824e-95bc-49ea-bafc-c93dc0c497d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3dce40-8c6b-4609-a58c-1bc1af39cb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38824e-95bc-49ea-bafc-c93dc0c497d9" elementFormDefault="qualified">
    <xsd:import namespace="http://schemas.microsoft.com/office/2006/documentManagement/types"/>
    <xsd:import namespace="http://schemas.microsoft.com/office/infopath/2007/PartnerControls"/>
    <xsd:element name="SharedWithUsers" ma:index="18"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68056B6-7684-4BCD-9487-D351DB1BCA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3dce40-8c6b-4609-a58c-1bc1af39cbfd"/>
    <ds:schemaRef ds:uri="9538824e-95bc-49ea-bafc-c93dc0c497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2714B83-3AA6-4491-9466-28C72837D196}">
  <ds:schemaRefs>
    <ds:schemaRef ds:uri="http://schemas.microsoft.com/sharepoint/v3/contenttype/forms"/>
  </ds:schemaRefs>
</ds:datastoreItem>
</file>

<file path=customXml/itemProps3.xml><?xml version="1.0" encoding="utf-8"?>
<ds:datastoreItem xmlns:ds="http://schemas.openxmlformats.org/officeDocument/2006/customXml" ds:itemID="{ADBC8D50-DCFD-4093-A829-E75CB75F598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4654</TotalTime>
  <Words>5139</Words>
  <Application>Microsoft Macintosh PowerPoint</Application>
  <PresentationFormat>Widescreen</PresentationFormat>
  <Paragraphs>517</Paragraphs>
  <Slides>76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76</vt:i4>
      </vt:variant>
    </vt:vector>
  </HeadingPairs>
  <TitlesOfParts>
    <vt:vector size="84" baseType="lpstr">
      <vt:lpstr>Agency FB</vt:lpstr>
      <vt:lpstr>Aharoni</vt:lpstr>
      <vt:lpstr>Arial</vt:lpstr>
      <vt:lpstr>Calibri</vt:lpstr>
      <vt:lpstr>Roboto Light</vt:lpstr>
      <vt:lpstr>Roboto Medium</vt:lpstr>
      <vt:lpstr>Times New Roman</vt:lpstr>
      <vt:lpstr>Motiv Office</vt:lpstr>
      <vt:lpstr>Warwick Interactive Map</vt:lpstr>
      <vt:lpstr>Central campus</vt:lpstr>
      <vt:lpstr> Humanities </vt:lpstr>
      <vt:lpstr>Humanities</vt:lpstr>
      <vt:lpstr>Humanities</vt:lpstr>
      <vt:lpstr>Humanities</vt:lpstr>
      <vt:lpstr>Humanities</vt:lpstr>
      <vt:lpstr>Humanities</vt:lpstr>
      <vt:lpstr>Humanities</vt:lpstr>
      <vt:lpstr>Humanities</vt:lpstr>
      <vt:lpstr>Humanities</vt:lpstr>
      <vt:lpstr>Humanities</vt:lpstr>
      <vt:lpstr>Humanities</vt:lpstr>
      <vt:lpstr>Library</vt:lpstr>
      <vt:lpstr>Library</vt:lpstr>
      <vt:lpstr>Library</vt:lpstr>
      <vt:lpstr>Library</vt:lpstr>
      <vt:lpstr>Library</vt:lpstr>
      <vt:lpstr>Warwick Business School</vt:lpstr>
      <vt:lpstr>Warwick Business School</vt:lpstr>
      <vt:lpstr>Social Sciences</vt:lpstr>
      <vt:lpstr>Social Sciences</vt:lpstr>
      <vt:lpstr>Social Sciences</vt:lpstr>
      <vt:lpstr>Students Union</vt:lpstr>
      <vt:lpstr>Students Union</vt:lpstr>
      <vt:lpstr>Students Union</vt:lpstr>
      <vt:lpstr>Students Union</vt:lpstr>
      <vt:lpstr>Student Union</vt:lpstr>
      <vt:lpstr>Students Union</vt:lpstr>
      <vt:lpstr>Students Union</vt:lpstr>
      <vt:lpstr>Bus Interchange</vt:lpstr>
      <vt:lpstr>Bus Interchange</vt:lpstr>
      <vt:lpstr>Bus Interchange</vt:lpstr>
      <vt:lpstr>Bus Interchange</vt:lpstr>
      <vt:lpstr>Oculus</vt:lpstr>
      <vt:lpstr>Oculus</vt:lpstr>
      <vt:lpstr>Oculus</vt:lpstr>
      <vt:lpstr>Oculus</vt:lpstr>
      <vt:lpstr>Whitefields</vt:lpstr>
      <vt:lpstr>Jack Martin and Arthur Vick</vt:lpstr>
      <vt:lpstr>Jack Martin and Arthur Vick</vt:lpstr>
      <vt:lpstr>Rootes</vt:lpstr>
      <vt:lpstr>Rootes</vt:lpstr>
      <vt:lpstr>Rootes</vt:lpstr>
      <vt:lpstr>Ramphal</vt:lpstr>
      <vt:lpstr>Ramphal</vt:lpstr>
      <vt:lpstr>Warwick Arts Centre</vt:lpstr>
      <vt:lpstr>Warwick Arts Centre</vt:lpstr>
      <vt:lpstr>Warwick Arts Centre</vt:lpstr>
      <vt:lpstr>Prof. Lord Bhattacharya Building</vt:lpstr>
      <vt:lpstr>Prof. Lord Bhattacharya Building</vt:lpstr>
      <vt:lpstr>Prof. Lord Bhattacharya Building</vt:lpstr>
      <vt:lpstr>Sciences</vt:lpstr>
      <vt:lpstr>Sciences</vt:lpstr>
      <vt:lpstr>Zeeman, Computer Science</vt:lpstr>
      <vt:lpstr>Zeeman, Computer Science</vt:lpstr>
      <vt:lpstr>West</vt:lpstr>
      <vt:lpstr>Lakeside</vt:lpstr>
      <vt:lpstr>Lakeside</vt:lpstr>
      <vt:lpstr>Heronbank</vt:lpstr>
      <vt:lpstr>Sherbourne</vt:lpstr>
      <vt:lpstr>Sports centre</vt:lpstr>
      <vt:lpstr>Sports centre</vt:lpstr>
      <vt:lpstr>East</vt:lpstr>
      <vt:lpstr>Gibbet Hill Campus</vt:lpstr>
      <vt:lpstr>Gibbet Hill Campus</vt:lpstr>
      <vt:lpstr>Bluebell</vt:lpstr>
      <vt:lpstr>Tocil Woods</vt:lpstr>
      <vt:lpstr>Tocil Woods</vt:lpstr>
      <vt:lpstr>Westwood</vt:lpstr>
      <vt:lpstr>Westwood campus</vt:lpstr>
      <vt:lpstr>Westwood campus</vt:lpstr>
      <vt:lpstr>Westwood campus</vt:lpstr>
      <vt:lpstr>Westwood Sport’s Ground</vt:lpstr>
      <vt:lpstr>Westwood Sport’s Ground</vt:lpstr>
      <vt:lpstr>Westwood Sport’s Ground</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Warwick Interactive Map</dc:title>
  <dc:creator>Emma Foottit</dc:creator>
  <cp:lastModifiedBy>Alejandra Lechuga</cp:lastModifiedBy>
  <cp:revision>144</cp:revision>
  <cp:lastPrinted>2020-06-07T11:28:06Z</cp:lastPrinted>
  <dcterms:created xsi:type="dcterms:W3CDTF">2020-05-20T13:52:02Z</dcterms:created>
  <dcterms:modified xsi:type="dcterms:W3CDTF">2020-06-07T12:14:50Z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0x010100880363DCC1D0964E8976EF2158E564D1</vt:lpwstr>
  </property>
</Properties>
</file>