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417D-10D0-4699-B592-BEDD62ACB972}" type="datetimeFigureOut">
              <a:rPr lang="en-US" smtClean="0"/>
              <a:pPr/>
              <a:t>9/10/2013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0DE7D-B015-4A48-B7AA-0674BFD89B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dirty="0" smtClean="0"/>
              <a:t>CULTURAL POLICY UNDER NEW LABOUR: STRUCTURAL, BEHAVIOURAL AND POLICY CONSTRAINTS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Clive Gray</a:t>
            </a:r>
            <a:endParaRPr lang="en-GB" dirty="0" smtClean="0"/>
          </a:p>
          <a:p>
            <a:r>
              <a:rPr lang="en-GB" sz="2400" b="1" dirty="0" smtClean="0"/>
              <a:t>Centre for Cultural Policy Studies</a:t>
            </a:r>
          </a:p>
          <a:p>
            <a:r>
              <a:rPr lang="en-GB" sz="2400" b="1" dirty="0" smtClean="0"/>
              <a:t>Warwick University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‘Signifying Nothing…’?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‘Small earthquake in Chile: not many killed’</a:t>
            </a:r>
          </a:p>
          <a:p>
            <a:r>
              <a:rPr lang="en-GB" sz="2400" dirty="0" smtClean="0"/>
              <a:t>Lots of claims of importance – ‘a golden age’: but –</a:t>
            </a:r>
          </a:p>
          <a:p>
            <a:r>
              <a:rPr lang="en-GB" sz="2400" dirty="0" smtClean="0"/>
              <a:t>Never a policy priority for central government (and no preferential treatment when the cuts started)</a:t>
            </a:r>
          </a:p>
          <a:p>
            <a:r>
              <a:rPr lang="en-GB" sz="2400" dirty="0" smtClean="0"/>
              <a:t>Still subject to instrumentalisation/attachment strategies</a:t>
            </a:r>
          </a:p>
          <a:p>
            <a:r>
              <a:rPr lang="en-GB" sz="2400" dirty="0" smtClean="0"/>
              <a:t>Still operating on the same policy models and rationality assumptions </a:t>
            </a:r>
          </a:p>
          <a:p>
            <a:r>
              <a:rPr lang="en-GB" sz="2400" dirty="0" smtClean="0"/>
              <a:t>Problems of causality/attribution/measurement still exist </a:t>
            </a:r>
          </a:p>
          <a:p>
            <a:r>
              <a:rPr lang="en-GB" sz="2400" dirty="0" smtClean="0"/>
              <a:t>So: no evidence of changes to the dominant approach to culture, and no evidence of changes in outcomes of cultural policies  - the dominance of structure over agency?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Structure, Agency and Labour’s Cultural Policy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Focus is on the structural context within which national governments operated between 1997-2010</a:t>
            </a:r>
          </a:p>
          <a:p>
            <a:r>
              <a:rPr lang="en-GB" sz="2400" dirty="0" smtClean="0"/>
              <a:t>The specific choices that were made in this period were not structurally determined, and were not simply a policy continuation of the grand scheme of things laid down by the previous Conservative national </a:t>
            </a:r>
            <a:r>
              <a:rPr lang="en-GB" sz="2400" dirty="0" smtClean="0"/>
              <a:t>governments</a:t>
            </a:r>
            <a:r>
              <a:rPr lang="en-GB" sz="2400" dirty="0" smtClean="0"/>
              <a:t> (</a:t>
            </a:r>
            <a:r>
              <a:rPr lang="en-GB" sz="2400" dirty="0" smtClean="0"/>
              <a:t>cf. free admission to the national museums and galleries</a:t>
            </a:r>
            <a:r>
              <a:rPr lang="en-GB" sz="2400" dirty="0" smtClean="0"/>
              <a:t>), even if some specific policies remained exactly </a:t>
            </a:r>
            <a:r>
              <a:rPr lang="en-GB" sz="2400" smtClean="0"/>
              <a:t>the same</a:t>
            </a:r>
            <a:endParaRPr lang="en-GB" sz="2400" dirty="0" smtClean="0"/>
          </a:p>
          <a:p>
            <a:r>
              <a:rPr lang="en-GB" sz="2400" dirty="0" smtClean="0"/>
              <a:t>However, the room for manoeuvre that Labour Governments and Ministers had was constrained by the structural characteristics of the cultural policy sector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The Cultural Policy Sector in Britain: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priority for Governments?</a:t>
            </a:r>
          </a:p>
          <a:p>
            <a:r>
              <a:rPr lang="en-GB" sz="2400" dirty="0" smtClean="0"/>
              <a:t>1997: new Departmental name (National Heritage to DCMS)</a:t>
            </a:r>
          </a:p>
          <a:p>
            <a:r>
              <a:rPr lang="en-GB" sz="2400" dirty="0" smtClean="0"/>
              <a:t>New status – new significance?: but - no effective executive or implementation role</a:t>
            </a:r>
          </a:p>
          <a:p>
            <a:r>
              <a:rPr lang="en-GB" sz="2400" dirty="0" smtClean="0"/>
              <a:t>Increased expenditure (especially in comparison with other departments) – new significance?</a:t>
            </a:r>
          </a:p>
          <a:p>
            <a:r>
              <a:rPr lang="en-GB" sz="2400" dirty="0" smtClean="0"/>
              <a:t>But – DNH/DCMS as buffer mechanism and money conduit – limited (if any) direct control over detail of expenditure (arm’s-length principle over specifics)</a:t>
            </a:r>
          </a:p>
          <a:p>
            <a:r>
              <a:rPr lang="en-GB" sz="2400" dirty="0" smtClean="0"/>
              <a:t>No other evidence that DNH/DCMS was important for the overall work of Governments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The Cultural Policy Sector in Britain: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</a:t>
            </a:r>
            <a:r>
              <a:rPr lang="en-GB" sz="2400" dirty="0" smtClean="0"/>
              <a:t>Arm’s-length but hands-on’ (Taylor)?</a:t>
            </a:r>
          </a:p>
          <a:p>
            <a:r>
              <a:rPr lang="en-GB" sz="2400" dirty="0" smtClean="0"/>
              <a:t>Emphasis on policy direction and not detailed control?</a:t>
            </a:r>
          </a:p>
          <a:p>
            <a:r>
              <a:rPr lang="en-GB" sz="2400" dirty="0" smtClean="0"/>
              <a:t>But – high levels of policy ambiguity and no effective control of implementation</a:t>
            </a:r>
          </a:p>
          <a:p>
            <a:r>
              <a:rPr lang="en-GB" sz="2400" dirty="0" smtClean="0"/>
              <a:t>Minimal levels of effective executive power over important cultural providers (cf. Regional Cultural Consortia and Local Cultural Strategies; cf. cultural industries policy)</a:t>
            </a:r>
          </a:p>
          <a:p>
            <a:r>
              <a:rPr lang="en-GB" sz="2400" dirty="0" smtClean="0"/>
              <a:t>Leading to little, if any, evidence of </a:t>
            </a:r>
            <a:r>
              <a:rPr lang="en-GB" sz="2400" b="1" dirty="0" smtClean="0"/>
              <a:t>direct</a:t>
            </a:r>
            <a:r>
              <a:rPr lang="en-GB" sz="2400" dirty="0" smtClean="0"/>
              <a:t> policy direction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The Cultural Policy Sector in Britain: III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Consequences: financial incentivisation?: not directly, </a:t>
            </a:r>
            <a:r>
              <a:rPr lang="en-GB" sz="2400" b="1" dirty="0" smtClean="0"/>
              <a:t>but</a:t>
            </a:r>
            <a:r>
              <a:rPr lang="en-GB" sz="2400" dirty="0" smtClean="0"/>
              <a:t> –</a:t>
            </a:r>
          </a:p>
          <a:p>
            <a:r>
              <a:rPr lang="en-GB" sz="2400" dirty="0" smtClean="0"/>
              <a:t>Instrumentalisation: money for non-cultural ends that use ‘culture’ as the means (cf. London Olympics; The Millennium Dome; Tate Liverpool/Modern as regeneration strategies) (Largely top-down approach)</a:t>
            </a:r>
          </a:p>
          <a:p>
            <a:r>
              <a:rPr lang="en-GB" sz="2400" dirty="0" smtClean="0"/>
              <a:t>Attachment: alignment with multiple non-cultural ends to get necessary resources for cultural activities (the Yosser Hughes approach: ‘I can do that, give us a job’) (cf. museums/galleries and social inclusion) (Largely bottom-up approach)</a:t>
            </a:r>
          </a:p>
          <a:p>
            <a:r>
              <a:rPr lang="en-GB" sz="2400" dirty="0" smtClean="0"/>
              <a:t>Increasing (competitive) project funding as policy continuation?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‘Sound and Fury…’: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 the grand scheme of things what changed?</a:t>
            </a:r>
          </a:p>
          <a:p>
            <a:r>
              <a:rPr lang="en-GB" sz="2400" dirty="0" smtClean="0"/>
              <a:t>Organisationally: </a:t>
            </a:r>
          </a:p>
          <a:p>
            <a:r>
              <a:rPr lang="en-GB" sz="2400" dirty="0" smtClean="0"/>
              <a:t>LCSs and RCCs introduced and left to die</a:t>
            </a:r>
          </a:p>
          <a:p>
            <a:r>
              <a:rPr lang="en-GB" sz="2400" dirty="0" smtClean="0"/>
              <a:t>Continuing regional restructuring in ACE</a:t>
            </a:r>
          </a:p>
          <a:p>
            <a:r>
              <a:rPr lang="en-GB" sz="2400" dirty="0" smtClean="0"/>
              <a:t>Devolution to Scotland and (effectively and eventually) Wales – leading (eventually) to the creation of Creative Scotland and a more co-ordinated approach to the cultural sector as a whole (?)</a:t>
            </a:r>
          </a:p>
          <a:p>
            <a:r>
              <a:rPr lang="en-GB" sz="2400" dirty="0" smtClean="0"/>
              <a:t>Possibility for charitable Trust creation (cf. museums) and contracting-out of service provision (cf. sports/leisure sectors) (latter as policy continuation of previous Conservative policy)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‘Sound and Fury…’: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Managerially:</a:t>
            </a:r>
          </a:p>
          <a:p>
            <a:r>
              <a:rPr lang="en-GB" sz="2400" dirty="0" smtClean="0"/>
              <a:t>‘Modernising government’ (NB. This was very different to NPM – emphasis on effective service delivery and policy outcomes, not on economic versions of managerial efficiency based on ‘value for money’)</a:t>
            </a:r>
          </a:p>
          <a:p>
            <a:r>
              <a:rPr lang="en-GB" sz="2400" dirty="0" smtClean="0"/>
              <a:t>‘Evidence-based policy’ as an off-shoot of this – based on medical models (relevance to the cultural sector?)</a:t>
            </a:r>
          </a:p>
          <a:p>
            <a:r>
              <a:rPr lang="en-GB" sz="2400" dirty="0" smtClean="0"/>
              <a:t>Cultural/creative industries policy as normal industrial policy</a:t>
            </a:r>
          </a:p>
          <a:p>
            <a:r>
              <a:rPr lang="en-GB" sz="2400" dirty="0" smtClean="0"/>
              <a:t>None of this dealt directly with the ‘cultural’ dimension of the sector, largely as a result of inability to rigorously assess delivery/outcomes in ‘cultural’ terms (policy ambiguity)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‘Sound and Fury…’: III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Financially:</a:t>
            </a:r>
          </a:p>
          <a:p>
            <a:r>
              <a:rPr lang="en-GB" sz="2400" dirty="0" smtClean="0"/>
              <a:t>Continuing ‘competition’ for funds (cf. policy continuation) </a:t>
            </a:r>
          </a:p>
          <a:p>
            <a:r>
              <a:rPr lang="en-GB" sz="2400" dirty="0" smtClean="0"/>
              <a:t>Changes in lottery distribution (cf. the Olympics – contributor to increased money for the cultural sector in comparison with other ‘good causes’)</a:t>
            </a:r>
          </a:p>
          <a:p>
            <a:r>
              <a:rPr lang="en-GB" sz="2400" dirty="0" smtClean="0"/>
              <a:t>Discretionary funding for cultural activities in local government in England and Wales remained – leading to concerns about funding levels in times of austerity (2007 onwards)</a:t>
            </a:r>
          </a:p>
          <a:p>
            <a:r>
              <a:rPr lang="en-GB" sz="2400" dirty="0" smtClean="0"/>
              <a:t>National museums entrance fees changes (cf. local authority and Trust museums increasingly charging for entry)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‘Sound and Fury…’: IV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Ideologically:</a:t>
            </a:r>
          </a:p>
          <a:p>
            <a:r>
              <a:rPr lang="en-GB" sz="2400" dirty="0" smtClean="0"/>
              <a:t>‘Steady as she goes…’? : did the attitude of governments between 1997-2010 show any real difference to that of governments before or since then?</a:t>
            </a:r>
          </a:p>
          <a:p>
            <a:r>
              <a:rPr lang="en-GB" sz="2400" dirty="0" smtClean="0"/>
              <a:t>Greater social dimension in comparison with previous 18 years? – largely through instrumentalisation</a:t>
            </a:r>
          </a:p>
          <a:p>
            <a:r>
              <a:rPr lang="en-GB" sz="2400" dirty="0" smtClean="0"/>
              <a:t>‘God help the government who meddles in art’? (cf. more recent library closures and central government non-intervention)</a:t>
            </a:r>
          </a:p>
          <a:p>
            <a:r>
              <a:rPr lang="en-GB" sz="2400" dirty="0" smtClean="0"/>
              <a:t>Based on ‘ritual rationality’ rather than instrumental/economic/social/political rationalities?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867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CULTURAL POLICY UNDER NEW LABOUR: STRUCTURAL, BEHAVIOURAL AND POLICY CONSTRAINTS</vt:lpstr>
      <vt:lpstr>Structure, Agency and Labour’s Cultural Policy</vt:lpstr>
      <vt:lpstr>The Cultural Policy Sector in Britain: I</vt:lpstr>
      <vt:lpstr>The Cultural Policy Sector in Britain: II</vt:lpstr>
      <vt:lpstr>The Cultural Policy Sector in Britain: III</vt:lpstr>
      <vt:lpstr>‘Sound and Fury…’: I</vt:lpstr>
      <vt:lpstr>‘Sound and Fury…’: II</vt:lpstr>
      <vt:lpstr>‘Sound and Fury…’: III</vt:lpstr>
      <vt:lpstr>‘Sound and Fury…’: IV</vt:lpstr>
      <vt:lpstr>‘Signifying Nothing…’?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POLICY UNDER NEW LABOUR: STRUCTURAL, BEHAVIOURAL AND POLICY CONSTRAINTS</dc:title>
  <dc:creator>Gray, Clive</dc:creator>
  <cp:lastModifiedBy>Gray, Clive</cp:lastModifiedBy>
  <cp:revision>20</cp:revision>
  <dcterms:created xsi:type="dcterms:W3CDTF">2013-07-22T12:23:05Z</dcterms:created>
  <dcterms:modified xsi:type="dcterms:W3CDTF">2013-09-10T08:45:46Z</dcterms:modified>
</cp:coreProperties>
</file>