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72" r:id="rId6"/>
    <p:sldId id="273" r:id="rId7"/>
    <p:sldId id="258" r:id="rId8"/>
    <p:sldId id="259" r:id="rId9"/>
    <p:sldId id="274" r:id="rId10"/>
    <p:sldId id="263" r:id="rId11"/>
    <p:sldId id="264" r:id="rId12"/>
    <p:sldId id="275" r:id="rId13"/>
    <p:sldId id="276" r:id="rId14"/>
    <p:sldId id="266" r:id="rId15"/>
    <p:sldId id="277" r:id="rId16"/>
    <p:sldId id="267" r:id="rId17"/>
    <p:sldId id="278" r:id="rId18"/>
    <p:sldId id="269" r:id="rId19"/>
    <p:sldId id="279" r:id="rId20"/>
    <p:sldId id="280" r:id="rId21"/>
    <p:sldId id="270"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667531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40190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91147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3341359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246614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2238655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709191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344169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3316725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306025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849FF-FA67-498F-987B-4A70CA33B57F}" type="datetimeFigureOut">
              <a:rPr lang="en-GB" smtClean="0"/>
              <a:pPr/>
              <a:t>15/11/2018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3462101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5849FF-FA67-498F-987B-4A70CA33B57F}" type="datetimeFigureOut">
              <a:rPr lang="en-GB" smtClean="0"/>
              <a:pPr/>
              <a:t>15/11/2018</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8BDA1F-D652-43AB-8E26-CF9730439AFA}" type="slidenum">
              <a:rPr lang="en-GB" smtClean="0"/>
              <a:pPr/>
              <a:t>‹#›</a:t>
            </a:fld>
            <a:endParaRPr lang="en-GB" dirty="0"/>
          </a:p>
        </p:txBody>
      </p:sp>
    </p:spTree>
    <p:extLst>
      <p:ext uri="{BB962C8B-B14F-4D97-AF65-F5344CB8AC3E}">
        <p14:creationId xmlns:p14="http://schemas.microsoft.com/office/powerpoint/2010/main" val="1302172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j.gray@warwick.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2"/>
            <a:ext cx="9144000" cy="2387601"/>
          </a:xfrm>
        </p:spPr>
        <p:txBody>
          <a:bodyPr>
            <a:normAutofit/>
          </a:bodyPr>
          <a:lstStyle/>
          <a:p>
            <a:r>
              <a:rPr lang="en-GB" sz="3200" b="1" dirty="0" smtClean="0"/>
              <a:t>THE POLITICISATION OF MUSEUMS:</a:t>
            </a:r>
            <a:br>
              <a:rPr lang="en-GB" sz="3200" b="1" dirty="0" smtClean="0"/>
            </a:br>
            <a:r>
              <a:rPr lang="en-GB" sz="3200" b="1" dirty="0" smtClean="0"/>
              <a:t>A GAME OF TWO HALVES</a:t>
            </a:r>
            <a:endParaRPr lang="en-GB" sz="3200" b="1" dirty="0"/>
          </a:p>
        </p:txBody>
      </p:sp>
      <p:sp>
        <p:nvSpPr>
          <p:cNvPr id="3" name="Subtitle 2"/>
          <p:cNvSpPr>
            <a:spLocks noGrp="1"/>
          </p:cNvSpPr>
          <p:nvPr>
            <p:ph type="subTitle" idx="1"/>
          </p:nvPr>
        </p:nvSpPr>
        <p:spPr>
          <a:xfrm>
            <a:off x="1524000" y="3509963"/>
            <a:ext cx="9144000" cy="2311288"/>
          </a:xfrm>
        </p:spPr>
        <p:txBody>
          <a:bodyPr>
            <a:normAutofit/>
          </a:bodyPr>
          <a:lstStyle/>
          <a:p>
            <a:endParaRPr lang="en-GB" dirty="0" smtClean="0"/>
          </a:p>
          <a:p>
            <a:r>
              <a:rPr lang="en-GB" dirty="0" smtClean="0"/>
              <a:t>Clive Gray</a:t>
            </a:r>
          </a:p>
          <a:p>
            <a:r>
              <a:rPr lang="en-GB" dirty="0" smtClean="0"/>
              <a:t>University of Warwick</a:t>
            </a:r>
          </a:p>
          <a:p>
            <a:r>
              <a:rPr lang="en-GB" dirty="0" smtClean="0">
                <a:hlinkClick r:id="rId2"/>
              </a:rPr>
              <a:t>c.j.gray@warwick.ac.uk</a:t>
            </a:r>
            <a:r>
              <a:rPr lang="en-GB" dirty="0" smtClean="0"/>
              <a:t> </a:t>
            </a:r>
            <a:endParaRPr lang="en-GB" dirty="0"/>
          </a:p>
        </p:txBody>
      </p:sp>
    </p:spTree>
    <p:extLst>
      <p:ext uri="{BB962C8B-B14F-4D97-AF65-F5344CB8AC3E}">
        <p14:creationId xmlns:p14="http://schemas.microsoft.com/office/powerpoint/2010/main" val="792673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5489"/>
          </a:xfrm>
        </p:spPr>
        <p:txBody>
          <a:bodyPr>
            <a:normAutofit/>
          </a:bodyPr>
          <a:lstStyle/>
          <a:p>
            <a:r>
              <a:rPr lang="en-GB" sz="3200" b="1" dirty="0" smtClean="0"/>
              <a:t>                  WHO DRIVES MUSEUM POLITICISATION?</a:t>
            </a:r>
            <a:endParaRPr lang="en-GB" sz="3200" b="1" dirty="0"/>
          </a:p>
        </p:txBody>
      </p:sp>
      <p:sp>
        <p:nvSpPr>
          <p:cNvPr id="3" name="Content Placeholder 2"/>
          <p:cNvSpPr>
            <a:spLocks noGrp="1"/>
          </p:cNvSpPr>
          <p:nvPr>
            <p:ph idx="1"/>
          </p:nvPr>
        </p:nvSpPr>
        <p:spPr>
          <a:xfrm>
            <a:off x="838200" y="1210614"/>
            <a:ext cx="10515600" cy="4966349"/>
          </a:xfrm>
        </p:spPr>
        <p:txBody>
          <a:bodyPr>
            <a:normAutofit/>
          </a:bodyPr>
          <a:lstStyle/>
          <a:p>
            <a:r>
              <a:rPr lang="en-GB" dirty="0" smtClean="0"/>
              <a:t>In crude terms four sets of potential actors can be identified:</a:t>
            </a:r>
          </a:p>
          <a:p>
            <a:pPr marL="514350" indent="-514350">
              <a:buFont typeface="+mj-lt"/>
              <a:buAutoNum type="arabicPeriod"/>
            </a:pPr>
            <a:r>
              <a:rPr lang="en-GB" dirty="0" smtClean="0"/>
              <a:t>Internal actors in a managerial and/or professional capacity </a:t>
            </a:r>
          </a:p>
          <a:p>
            <a:pPr marL="514350" indent="-514350">
              <a:buFont typeface="+mj-lt"/>
              <a:buAutoNum type="arabicPeriod"/>
            </a:pPr>
            <a:r>
              <a:rPr lang="en-GB" dirty="0" smtClean="0"/>
              <a:t>External actors in positions of systemic power and authority </a:t>
            </a:r>
          </a:p>
          <a:p>
            <a:pPr marL="514350" indent="-514350">
              <a:buFont typeface="+mj-lt"/>
              <a:buAutoNum type="arabicPeriod"/>
            </a:pPr>
            <a:r>
              <a:rPr lang="en-GB" dirty="0" smtClean="0"/>
              <a:t>Members of civil society </a:t>
            </a:r>
          </a:p>
          <a:p>
            <a:pPr marL="514350" indent="-514350">
              <a:buFont typeface="+mj-lt"/>
              <a:buAutoNum type="arabicPeriod"/>
            </a:pPr>
            <a:r>
              <a:rPr lang="en-GB" dirty="0" smtClean="0"/>
              <a:t>(At the risk of reification) Museums themselves as particular institutional forms </a:t>
            </a:r>
            <a:endParaRPr lang="en-GB" dirty="0"/>
          </a:p>
        </p:txBody>
      </p:sp>
    </p:spTree>
    <p:extLst>
      <p:ext uri="{BB962C8B-B14F-4D97-AF65-F5344CB8AC3E}">
        <p14:creationId xmlns:p14="http://schemas.microsoft.com/office/powerpoint/2010/main" val="427888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2762"/>
          </a:xfrm>
        </p:spPr>
        <p:txBody>
          <a:bodyPr>
            <a:normAutofit/>
          </a:bodyPr>
          <a:lstStyle/>
          <a:p>
            <a:r>
              <a:rPr lang="en-GB" sz="3200" b="1" dirty="0" smtClean="0"/>
              <a:t>                             WHY POLITICISE MUSEUMS? (1)</a:t>
            </a:r>
            <a:endParaRPr lang="en-GB" sz="3200" b="1" dirty="0"/>
          </a:p>
        </p:txBody>
      </p:sp>
      <p:sp>
        <p:nvSpPr>
          <p:cNvPr id="3" name="Content Placeholder 2"/>
          <p:cNvSpPr>
            <a:spLocks noGrp="1"/>
          </p:cNvSpPr>
          <p:nvPr>
            <p:ph idx="1"/>
          </p:nvPr>
        </p:nvSpPr>
        <p:spPr>
          <a:xfrm>
            <a:off x="838200" y="1287888"/>
            <a:ext cx="10515600" cy="5293216"/>
          </a:xfrm>
        </p:spPr>
        <p:txBody>
          <a:bodyPr>
            <a:normAutofit/>
          </a:bodyPr>
          <a:lstStyle/>
          <a:p>
            <a:r>
              <a:rPr lang="en-GB" dirty="0" smtClean="0"/>
              <a:t>This is closely related to the meaning of politicisation in the first place</a:t>
            </a:r>
          </a:p>
          <a:p>
            <a:r>
              <a:rPr lang="en-GB" dirty="0" smtClean="0"/>
              <a:t>Can identify four clear reasons for why politicisation is seen as being worthwhile:</a:t>
            </a:r>
          </a:p>
          <a:p>
            <a:pPr marL="514350" indent="-514350">
              <a:buFont typeface="+mj-lt"/>
              <a:buAutoNum type="arabicPeriod"/>
            </a:pPr>
            <a:r>
              <a:rPr lang="en-GB" dirty="0" smtClean="0"/>
              <a:t>Ideological preference </a:t>
            </a:r>
            <a:endParaRPr lang="en-GB" dirty="0"/>
          </a:p>
          <a:p>
            <a:pPr marL="0" indent="0">
              <a:buNone/>
            </a:pPr>
            <a:endParaRPr lang="en-GB"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2758" y="3393988"/>
            <a:ext cx="5494638" cy="3464011"/>
          </a:xfrm>
          <a:prstGeom prst="rect">
            <a:avLst/>
          </a:prstGeom>
        </p:spPr>
      </p:pic>
    </p:spTree>
    <p:extLst>
      <p:ext uri="{BB962C8B-B14F-4D97-AF65-F5344CB8AC3E}">
        <p14:creationId xmlns:p14="http://schemas.microsoft.com/office/powerpoint/2010/main" val="1056014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9891"/>
          </a:xfrm>
        </p:spPr>
        <p:txBody>
          <a:bodyPr>
            <a:normAutofit/>
          </a:bodyPr>
          <a:lstStyle/>
          <a:p>
            <a:r>
              <a:rPr lang="en-GB" sz="3200" b="1" dirty="0" smtClean="0"/>
              <a:t>WHY POLITICISE MUSEUMS (1)</a:t>
            </a:r>
            <a:endParaRPr lang="en-GB" sz="3200" b="1" dirty="0"/>
          </a:p>
        </p:txBody>
      </p:sp>
      <p:sp>
        <p:nvSpPr>
          <p:cNvPr id="3" name="Content Placeholder 2"/>
          <p:cNvSpPr>
            <a:spLocks noGrp="1"/>
          </p:cNvSpPr>
          <p:nvPr>
            <p:ph idx="1"/>
          </p:nvPr>
        </p:nvSpPr>
        <p:spPr/>
        <p:txBody>
          <a:bodyPr/>
          <a:lstStyle/>
          <a:p>
            <a:pPr marL="0" indent="0">
              <a:buNone/>
            </a:pPr>
            <a:r>
              <a:rPr lang="en-US" dirty="0" smtClean="0"/>
              <a:t>2. Political advantage</a:t>
            </a:r>
          </a:p>
          <a:p>
            <a:pPr marL="0" indent="0">
              <a:buNone/>
            </a:pPr>
            <a:endParaRPr lang="en-US" dirty="0"/>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6120" y="2722199"/>
            <a:ext cx="4703806" cy="3072714"/>
          </a:xfrm>
          <a:prstGeom prst="rect">
            <a:avLst/>
          </a:prstGeom>
        </p:spPr>
      </p:pic>
    </p:spTree>
    <p:extLst>
      <p:ext uri="{BB962C8B-B14F-4D97-AF65-F5344CB8AC3E}">
        <p14:creationId xmlns:p14="http://schemas.microsoft.com/office/powerpoint/2010/main" val="175352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48129"/>
          </a:xfrm>
        </p:spPr>
        <p:txBody>
          <a:bodyPr>
            <a:normAutofit/>
          </a:bodyPr>
          <a:lstStyle/>
          <a:p>
            <a:r>
              <a:rPr lang="en-GB" sz="3200" b="1" dirty="0" smtClean="0"/>
              <a:t>WHY POLITICISE MUSEUMS (1)</a:t>
            </a:r>
            <a:endParaRPr lang="en-GB" sz="3200" b="1" dirty="0"/>
          </a:p>
        </p:txBody>
      </p:sp>
      <p:sp>
        <p:nvSpPr>
          <p:cNvPr id="3" name="Content Placeholder 2"/>
          <p:cNvSpPr>
            <a:spLocks noGrp="1"/>
          </p:cNvSpPr>
          <p:nvPr>
            <p:ph idx="1"/>
          </p:nvPr>
        </p:nvSpPr>
        <p:spPr>
          <a:xfrm>
            <a:off x="838200" y="1219200"/>
            <a:ext cx="10515600" cy="4957763"/>
          </a:xfrm>
        </p:spPr>
        <p:txBody>
          <a:bodyPr/>
          <a:lstStyle/>
          <a:p>
            <a:r>
              <a:rPr lang="en-US" dirty="0"/>
              <a:t>Because it can be done </a:t>
            </a:r>
          </a:p>
          <a:p>
            <a:r>
              <a:rPr lang="en-US" dirty="0"/>
              <a:t>The political weaknesses of museums making them relatively easy to manipulate by organised sets of political interests</a:t>
            </a:r>
          </a:p>
          <a:p>
            <a:endParaRPr lang="en-US" dirty="0"/>
          </a:p>
          <a:p>
            <a:endParaRPr lang="en-GB" dirty="0"/>
          </a:p>
        </p:txBody>
      </p:sp>
    </p:spTree>
    <p:extLst>
      <p:ext uri="{BB962C8B-B14F-4D97-AF65-F5344CB8AC3E}">
        <p14:creationId xmlns:p14="http://schemas.microsoft.com/office/powerpoint/2010/main" val="71142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5337"/>
          </a:xfrm>
        </p:spPr>
        <p:txBody>
          <a:bodyPr>
            <a:normAutofit/>
          </a:bodyPr>
          <a:lstStyle/>
          <a:p>
            <a:r>
              <a:rPr lang="en-GB" sz="3200" b="1" dirty="0" smtClean="0"/>
              <a:t>                  WHY ARE MUSEUMS POLITICALLY WEAK?</a:t>
            </a:r>
            <a:endParaRPr lang="en-GB" sz="3200" b="1" dirty="0"/>
          </a:p>
        </p:txBody>
      </p:sp>
      <p:sp>
        <p:nvSpPr>
          <p:cNvPr id="3" name="Content Placeholder 2"/>
          <p:cNvSpPr>
            <a:spLocks noGrp="1"/>
          </p:cNvSpPr>
          <p:nvPr>
            <p:ph idx="1"/>
          </p:nvPr>
        </p:nvSpPr>
        <p:spPr>
          <a:xfrm>
            <a:off x="838200" y="1275008"/>
            <a:ext cx="10515600" cy="5254581"/>
          </a:xfrm>
        </p:spPr>
        <p:txBody>
          <a:bodyPr>
            <a:normAutofit/>
          </a:bodyPr>
          <a:lstStyle/>
          <a:p>
            <a:r>
              <a:rPr lang="en-US" dirty="0"/>
              <a:t>The overwhelming majority of museums are in a weak financial </a:t>
            </a:r>
            <a:r>
              <a:rPr lang="en-US" dirty="0" smtClean="0"/>
              <a:t>position</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0941" y="2642286"/>
            <a:ext cx="2133600" cy="180923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7650" y="2851321"/>
            <a:ext cx="2857500" cy="16002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9384" y="2851321"/>
            <a:ext cx="2339546" cy="16002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7650" y="4860452"/>
            <a:ext cx="2952750" cy="1552575"/>
          </a:xfrm>
          <a:prstGeom prst="rect">
            <a:avLst/>
          </a:prstGeom>
        </p:spPr>
      </p:pic>
    </p:spTree>
    <p:extLst>
      <p:ext uri="{BB962C8B-B14F-4D97-AF65-F5344CB8AC3E}">
        <p14:creationId xmlns:p14="http://schemas.microsoft.com/office/powerpoint/2010/main" val="160173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6367"/>
          </a:xfrm>
        </p:spPr>
        <p:txBody>
          <a:bodyPr>
            <a:normAutofit/>
          </a:bodyPr>
          <a:lstStyle/>
          <a:p>
            <a:r>
              <a:rPr lang="en-GB" sz="3200" b="1" dirty="0" smtClean="0"/>
              <a:t>WHY ARE MUSEUMS POLITICALLY WEAK?</a:t>
            </a:r>
            <a:endParaRPr lang="en-GB" sz="3200" b="1" dirty="0"/>
          </a:p>
        </p:txBody>
      </p:sp>
      <p:sp>
        <p:nvSpPr>
          <p:cNvPr id="3" name="Content Placeholder 2"/>
          <p:cNvSpPr>
            <a:spLocks noGrp="1"/>
          </p:cNvSpPr>
          <p:nvPr>
            <p:ph idx="1"/>
          </p:nvPr>
        </p:nvSpPr>
        <p:spPr>
          <a:xfrm>
            <a:off x="838200" y="1186249"/>
            <a:ext cx="10515600" cy="4990714"/>
          </a:xfrm>
        </p:spPr>
        <p:txBody>
          <a:bodyPr/>
          <a:lstStyle/>
          <a:p>
            <a:r>
              <a:rPr lang="en-US" dirty="0"/>
              <a:t>Museums have limited political capital </a:t>
            </a:r>
          </a:p>
          <a:p>
            <a:r>
              <a:rPr lang="en-US" dirty="0"/>
              <a:t>Museums have limited social capital </a:t>
            </a:r>
          </a:p>
          <a:p>
            <a:r>
              <a:rPr lang="en-US" dirty="0"/>
              <a:t>Their perceived status as neutral sites of knowledge and meaning creation limits their ability to be brazenly ‘political’ in their actions unless they are willing to lose this symbolic status </a:t>
            </a:r>
          </a:p>
          <a:p>
            <a:endParaRPr lang="en-US" dirty="0"/>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0782" y="3981181"/>
            <a:ext cx="3618963" cy="2195781"/>
          </a:xfrm>
          <a:prstGeom prst="rect">
            <a:avLst/>
          </a:prstGeom>
        </p:spPr>
      </p:pic>
    </p:spTree>
    <p:extLst>
      <p:ext uri="{BB962C8B-B14F-4D97-AF65-F5344CB8AC3E}">
        <p14:creationId xmlns:p14="http://schemas.microsoft.com/office/powerpoint/2010/main" val="339471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5489"/>
          </a:xfrm>
        </p:spPr>
        <p:txBody>
          <a:bodyPr>
            <a:normAutofit/>
          </a:bodyPr>
          <a:lstStyle/>
          <a:p>
            <a:r>
              <a:rPr lang="en-GB" sz="3200" b="1" dirty="0" smtClean="0"/>
              <a:t>                                  THE SECOND HALF </a:t>
            </a:r>
            <a:endParaRPr lang="en-GB" sz="3200" b="1" dirty="0"/>
          </a:p>
        </p:txBody>
      </p:sp>
      <p:sp>
        <p:nvSpPr>
          <p:cNvPr id="3" name="Content Placeholder 2"/>
          <p:cNvSpPr>
            <a:spLocks noGrp="1"/>
          </p:cNvSpPr>
          <p:nvPr>
            <p:ph idx="1"/>
          </p:nvPr>
        </p:nvSpPr>
        <p:spPr>
          <a:xfrm>
            <a:off x="838200" y="1210614"/>
            <a:ext cx="10515600" cy="5318975"/>
          </a:xfrm>
        </p:spPr>
        <p:txBody>
          <a:bodyPr>
            <a:normAutofit/>
          </a:bodyPr>
          <a:lstStyle/>
          <a:p>
            <a:r>
              <a:rPr lang="en-GB" dirty="0" smtClean="0"/>
              <a:t>So, if museums are liable to being politicised by a variety of actors for a variety of reasons what, if anything, can they do about it?</a:t>
            </a:r>
          </a:p>
          <a:p>
            <a:pPr marL="514350" indent="-514350">
              <a:buFont typeface="+mj-lt"/>
              <a:buAutoNum type="arabicPeriod"/>
            </a:pPr>
            <a:r>
              <a:rPr lang="en-GB" dirty="0" smtClean="0"/>
              <a:t>Museums can appeal to their perceived politically neutral status to mobilise resistance. </a:t>
            </a:r>
          </a:p>
          <a:p>
            <a:pPr marL="514350" indent="-514350">
              <a:buFont typeface="+mj-lt"/>
              <a:buAutoNum type="arabicPeriod"/>
            </a:pPr>
            <a:r>
              <a:rPr lang="en-GB" dirty="0" smtClean="0"/>
              <a:t>Museums can change the nature of the argument. </a:t>
            </a:r>
          </a:p>
          <a:p>
            <a:pPr marL="514350" indent="-514350">
              <a:buFont typeface="+mj-lt"/>
              <a:buAutoNum type="arabicPeriod"/>
            </a:pPr>
            <a:r>
              <a:rPr lang="en-US" dirty="0"/>
              <a:t>Museums can appeal to their technical expertise to evade </a:t>
            </a:r>
            <a:r>
              <a:rPr lang="en-US" dirty="0" smtClean="0"/>
              <a:t>demands </a:t>
            </a:r>
            <a:r>
              <a:rPr lang="en-US" dirty="0"/>
              <a:t>for change or to manage change </a:t>
            </a:r>
            <a:endParaRPr lang="en-US" dirty="0" smtClean="0"/>
          </a:p>
          <a:p>
            <a:pPr marL="514350" indent="-514350">
              <a:buNone/>
            </a:pPr>
            <a:r>
              <a:rPr lang="en-US" dirty="0"/>
              <a:t>	</a:t>
            </a:r>
            <a:endParaRPr lang="en-GB" dirty="0"/>
          </a:p>
        </p:txBody>
      </p:sp>
    </p:spTree>
    <p:extLst>
      <p:ext uri="{BB962C8B-B14F-4D97-AF65-F5344CB8AC3E}">
        <p14:creationId xmlns:p14="http://schemas.microsoft.com/office/powerpoint/2010/main" val="388697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8216"/>
          </a:xfrm>
        </p:spPr>
        <p:txBody>
          <a:bodyPr>
            <a:normAutofit/>
          </a:bodyPr>
          <a:lstStyle/>
          <a:p>
            <a:r>
              <a:rPr lang="en-GB" sz="3200" b="1" dirty="0" smtClean="0"/>
              <a:t>THE SECOND HALF</a:t>
            </a:r>
            <a:endParaRPr lang="en-GB" sz="3200" b="1" dirty="0"/>
          </a:p>
        </p:txBody>
      </p:sp>
      <p:sp>
        <p:nvSpPr>
          <p:cNvPr id="3" name="Content Placeholder 2"/>
          <p:cNvSpPr>
            <a:spLocks noGrp="1"/>
          </p:cNvSpPr>
          <p:nvPr>
            <p:ph idx="1"/>
          </p:nvPr>
        </p:nvSpPr>
        <p:spPr>
          <a:xfrm>
            <a:off x="838200" y="1365161"/>
            <a:ext cx="10515600" cy="5112912"/>
          </a:xfrm>
        </p:spPr>
        <p:txBody>
          <a:bodyPr/>
          <a:lstStyle/>
          <a:p>
            <a:pPr marL="514350" indent="-514350">
              <a:buFont typeface="+mj-lt"/>
              <a:buAutoNum type="arabicPeriod" startAt="4"/>
            </a:pPr>
            <a:r>
              <a:rPr lang="en-US" dirty="0"/>
              <a:t>Museums can appeal to international agreements and standards to resist demands for change or to manipulate what changes are </a:t>
            </a:r>
            <a:r>
              <a:rPr lang="en-US" dirty="0" smtClean="0"/>
              <a:t>feasible</a:t>
            </a:r>
          </a:p>
          <a:p>
            <a:pPr marL="514350" indent="-514350">
              <a:buFont typeface="+mj-lt"/>
              <a:buAutoNum type="arabicPeriod" startAt="4"/>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514350" indent="-514350">
              <a:buFont typeface="+mj-lt"/>
              <a:buAutoNum type="arabicPeriod" startAt="5"/>
            </a:pPr>
            <a:r>
              <a:rPr lang="en-US" dirty="0" smtClean="0"/>
              <a:t>Less </a:t>
            </a:r>
            <a:r>
              <a:rPr lang="en-US" dirty="0"/>
              <a:t>proactively, museums can simply sit still and hope that 	the politicisers will simply give up and go and do something else 	</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814" y="2712008"/>
            <a:ext cx="3644721" cy="2001660"/>
          </a:xfrm>
          <a:prstGeom prst="rect">
            <a:avLst/>
          </a:prstGeom>
        </p:spPr>
      </p:pic>
    </p:spTree>
    <p:extLst>
      <p:ext uri="{BB962C8B-B14F-4D97-AF65-F5344CB8AC3E}">
        <p14:creationId xmlns:p14="http://schemas.microsoft.com/office/powerpoint/2010/main" val="156140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58368"/>
          </a:xfrm>
        </p:spPr>
        <p:txBody>
          <a:bodyPr>
            <a:normAutofit/>
          </a:bodyPr>
          <a:lstStyle/>
          <a:p>
            <a:r>
              <a:rPr lang="en-GB" sz="3200" b="1" dirty="0" smtClean="0"/>
              <a:t>				IN CONCLUSION (1)</a:t>
            </a:r>
            <a:endParaRPr lang="en-GB" sz="3200" b="1" dirty="0"/>
          </a:p>
        </p:txBody>
      </p:sp>
      <p:sp>
        <p:nvSpPr>
          <p:cNvPr id="3" name="Content Placeholder 2"/>
          <p:cNvSpPr>
            <a:spLocks noGrp="1"/>
          </p:cNvSpPr>
          <p:nvPr>
            <p:ph idx="1"/>
          </p:nvPr>
        </p:nvSpPr>
        <p:spPr>
          <a:xfrm>
            <a:off x="838200" y="1223494"/>
            <a:ext cx="10515600" cy="4953469"/>
          </a:xfrm>
        </p:spPr>
        <p:txBody>
          <a:bodyPr/>
          <a:lstStyle/>
          <a:p>
            <a:r>
              <a:rPr lang="en-US" dirty="0"/>
              <a:t>Museums are always, and have always been, political institutions</a:t>
            </a:r>
          </a:p>
          <a:p>
            <a:endParaRPr lang="en-GB" dirty="0" smtClean="0"/>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0326" y="2389266"/>
            <a:ext cx="4172755" cy="2621924"/>
          </a:xfrm>
          <a:prstGeom prst="rect">
            <a:avLst/>
          </a:prstGeom>
        </p:spPr>
      </p:pic>
    </p:spTree>
    <p:extLst>
      <p:ext uri="{BB962C8B-B14F-4D97-AF65-F5344CB8AC3E}">
        <p14:creationId xmlns:p14="http://schemas.microsoft.com/office/powerpoint/2010/main" val="166829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06852"/>
          </a:xfrm>
        </p:spPr>
        <p:txBody>
          <a:bodyPr>
            <a:normAutofit/>
          </a:bodyPr>
          <a:lstStyle/>
          <a:p>
            <a:r>
              <a:rPr lang="en-GB" sz="3200" b="1" dirty="0" smtClean="0"/>
              <a:t>IN CONCLUSION (1)</a:t>
            </a:r>
            <a:endParaRPr lang="en-GB" sz="3200" b="1" dirty="0"/>
          </a:p>
        </p:txBody>
      </p:sp>
      <p:sp>
        <p:nvSpPr>
          <p:cNvPr id="3" name="Content Placeholder 2"/>
          <p:cNvSpPr>
            <a:spLocks noGrp="1"/>
          </p:cNvSpPr>
          <p:nvPr>
            <p:ph idx="1"/>
          </p:nvPr>
        </p:nvSpPr>
        <p:spPr>
          <a:xfrm>
            <a:off x="838200" y="1365161"/>
            <a:ext cx="10515600" cy="4997002"/>
          </a:xfrm>
        </p:spPr>
        <p:txBody>
          <a:bodyPr/>
          <a:lstStyle/>
          <a:p>
            <a:r>
              <a:rPr lang="en-US" dirty="0"/>
              <a:t>This has always been recognised by authoritative </a:t>
            </a:r>
            <a:r>
              <a:rPr lang="en-US" dirty="0" smtClean="0"/>
              <a:t>power-holders</a:t>
            </a:r>
          </a:p>
          <a:p>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101" y="2333625"/>
            <a:ext cx="3623457" cy="22383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491" y="2333625"/>
            <a:ext cx="3662968" cy="2238375"/>
          </a:xfrm>
          <a:prstGeom prst="rect">
            <a:avLst/>
          </a:prstGeom>
        </p:spPr>
      </p:pic>
    </p:spTree>
    <p:extLst>
      <p:ext uri="{BB962C8B-B14F-4D97-AF65-F5344CB8AC3E}">
        <p14:creationId xmlns:p14="http://schemas.microsoft.com/office/powerpoint/2010/main" val="275982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9883"/>
          </a:xfrm>
        </p:spPr>
        <p:txBody>
          <a:bodyPr>
            <a:normAutofit/>
          </a:bodyPr>
          <a:lstStyle/>
          <a:p>
            <a:r>
              <a:rPr lang="en-GB" sz="3200" b="1" dirty="0" smtClean="0"/>
              <a:t>                               POLITICS AND MUSEUMS (1)</a:t>
            </a:r>
            <a:endParaRPr lang="en-GB" sz="3200" b="1" dirty="0"/>
          </a:p>
        </p:txBody>
      </p:sp>
      <p:sp>
        <p:nvSpPr>
          <p:cNvPr id="3" name="Content Placeholder 2"/>
          <p:cNvSpPr>
            <a:spLocks noGrp="1"/>
          </p:cNvSpPr>
          <p:nvPr>
            <p:ph idx="1"/>
          </p:nvPr>
        </p:nvSpPr>
        <p:spPr>
          <a:xfrm>
            <a:off x="838200" y="1365161"/>
            <a:ext cx="10515600" cy="4811802"/>
          </a:xfrm>
        </p:spPr>
        <p:txBody>
          <a:bodyPr/>
          <a:lstStyle/>
          <a:p>
            <a:r>
              <a:rPr lang="en-GB" dirty="0" smtClean="0"/>
              <a:t>Can talk about three distinct forms of politics as they affect museums:</a:t>
            </a:r>
          </a:p>
          <a:p>
            <a:pPr marL="514350" indent="-514350">
              <a:buFont typeface="+mj-lt"/>
              <a:buAutoNum type="arabicPeriod"/>
            </a:pPr>
            <a:r>
              <a:rPr lang="en-GB" dirty="0" smtClean="0"/>
              <a:t>Politics </a:t>
            </a:r>
            <a:r>
              <a:rPr lang="en-GB" b="1" dirty="0" smtClean="0"/>
              <a:t>IN </a:t>
            </a:r>
            <a:r>
              <a:rPr lang="en-GB" dirty="0" smtClean="0"/>
              <a:t>museums: the politics of </a:t>
            </a:r>
            <a:r>
              <a:rPr lang="en-GB" i="1" dirty="0" smtClean="0"/>
              <a:t>how</a:t>
            </a:r>
            <a:r>
              <a:rPr lang="en-GB" dirty="0" smtClean="0"/>
              <a:t> things are done inside museums</a:t>
            </a:r>
          </a:p>
          <a:p>
            <a:pPr marL="514350" indent="-514350">
              <a:buFont typeface="+mj-lt"/>
              <a:buAutoNum type="arabicPeriod"/>
            </a:pPr>
            <a:r>
              <a:rPr lang="en-GB" dirty="0" smtClean="0"/>
              <a:t>Politics </a:t>
            </a:r>
            <a:r>
              <a:rPr lang="en-GB" b="1" dirty="0" smtClean="0"/>
              <a:t>OF</a:t>
            </a:r>
            <a:r>
              <a:rPr lang="en-GB" dirty="0" smtClean="0"/>
              <a:t> museums: the politics of </a:t>
            </a:r>
            <a:r>
              <a:rPr lang="en-GB" i="1" dirty="0" smtClean="0"/>
              <a:t>what</a:t>
            </a:r>
            <a:r>
              <a:rPr lang="en-GB" dirty="0" smtClean="0"/>
              <a:t> things are done inside museums</a:t>
            </a:r>
          </a:p>
          <a:p>
            <a:pPr marL="514350" indent="-514350">
              <a:buFont typeface="+mj-lt"/>
              <a:buAutoNum type="arabicPeriod"/>
            </a:pPr>
            <a:r>
              <a:rPr lang="en-GB" dirty="0" smtClean="0"/>
              <a:t>Politics </a:t>
            </a:r>
            <a:r>
              <a:rPr lang="en-GB" b="1" dirty="0" smtClean="0"/>
              <a:t>ABOUT </a:t>
            </a:r>
            <a:r>
              <a:rPr lang="en-GB" dirty="0" smtClean="0"/>
              <a:t>museums: the politics of </a:t>
            </a:r>
            <a:r>
              <a:rPr lang="en-GB" i="1" dirty="0" smtClean="0"/>
              <a:t>why</a:t>
            </a:r>
            <a:r>
              <a:rPr lang="en-GB" dirty="0" smtClean="0"/>
              <a:t> things are done inside museums</a:t>
            </a:r>
            <a:endParaRPr lang="en-GB" b="1" dirty="0"/>
          </a:p>
        </p:txBody>
      </p:sp>
    </p:spTree>
    <p:extLst>
      <p:ext uri="{BB962C8B-B14F-4D97-AF65-F5344CB8AC3E}">
        <p14:creationId xmlns:p14="http://schemas.microsoft.com/office/powerpoint/2010/main" val="132089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9731"/>
          </a:xfrm>
        </p:spPr>
        <p:txBody>
          <a:bodyPr>
            <a:normAutofit/>
          </a:bodyPr>
          <a:lstStyle/>
          <a:p>
            <a:r>
              <a:rPr lang="en-GB" sz="3200" b="1" dirty="0" smtClean="0"/>
              <a:t>IN CONCLUSION (1)</a:t>
            </a:r>
            <a:endParaRPr lang="en-GB" sz="3200" b="1" dirty="0"/>
          </a:p>
        </p:txBody>
      </p:sp>
      <p:sp>
        <p:nvSpPr>
          <p:cNvPr id="3" name="Content Placeholder 2"/>
          <p:cNvSpPr>
            <a:spLocks noGrp="1"/>
          </p:cNvSpPr>
          <p:nvPr>
            <p:ph idx="1"/>
          </p:nvPr>
        </p:nvSpPr>
        <p:spPr>
          <a:xfrm>
            <a:off x="838200" y="1313644"/>
            <a:ext cx="10515600" cy="5318975"/>
          </a:xfrm>
        </p:spPr>
        <p:txBody>
          <a:bodyPr>
            <a:normAutofit/>
          </a:bodyPr>
          <a:lstStyle/>
          <a:p>
            <a:r>
              <a:rPr lang="en-US" dirty="0"/>
              <a:t>Recently, however, this has become a basis for much more overt attempts to politicise what museums are, what they do, and how they do </a:t>
            </a:r>
            <a:r>
              <a:rPr lang="en-US" dirty="0" smtClean="0"/>
              <a:t>it</a:t>
            </a:r>
          </a:p>
          <a:p>
            <a:endParaRPr lang="en-US" dirty="0"/>
          </a:p>
          <a:p>
            <a:endParaRPr lang="en-US" dirty="0" smtClean="0"/>
          </a:p>
          <a:p>
            <a:endParaRPr lang="en-US" dirty="0"/>
          </a:p>
          <a:p>
            <a:endParaRPr lang="en-US" dirty="0" smtClean="0"/>
          </a:p>
          <a:p>
            <a:r>
              <a:rPr lang="en-US" dirty="0" smtClean="0"/>
              <a:t>While </a:t>
            </a:r>
            <a:r>
              <a:rPr lang="en-US" dirty="0"/>
              <a:t>much of this has been externally-driven by ‘political’ actors, a great deal has also been internally-driven through the changing perceptions of museum staff and professionals about the roles and functions of museums in societies</a:t>
            </a:r>
          </a:p>
          <a:p>
            <a:endParaRPr lang="en-GB" dirty="0"/>
          </a:p>
        </p:txBody>
      </p:sp>
      <p:pic>
        <p:nvPicPr>
          <p:cNvPr id="4" name="Picture 3"/>
          <p:cNvPicPr>
            <a:picLocks noChangeAspect="1"/>
          </p:cNvPicPr>
          <p:nvPr/>
        </p:nvPicPr>
        <p:blipFill>
          <a:blip r:embed="rId2"/>
          <a:stretch>
            <a:fillRect/>
          </a:stretch>
        </p:blipFill>
        <p:spPr>
          <a:xfrm>
            <a:off x="2928854" y="2446986"/>
            <a:ext cx="4837107" cy="2137893"/>
          </a:xfrm>
          <a:prstGeom prst="rect">
            <a:avLst/>
          </a:prstGeom>
        </p:spPr>
      </p:pic>
    </p:spTree>
    <p:extLst>
      <p:ext uri="{BB962C8B-B14F-4D97-AF65-F5344CB8AC3E}">
        <p14:creationId xmlns:p14="http://schemas.microsoft.com/office/powerpoint/2010/main" val="400855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a:bodyPr>
          <a:lstStyle/>
          <a:p>
            <a:r>
              <a:rPr lang="en-GB" sz="3200" b="1" dirty="0" smtClean="0"/>
              <a:t>				IN CONCLUSION (2)</a:t>
            </a:r>
            <a:endParaRPr lang="en-GB" sz="3200" b="1" dirty="0"/>
          </a:p>
        </p:txBody>
      </p:sp>
      <p:sp>
        <p:nvSpPr>
          <p:cNvPr id="3" name="Content Placeholder 2"/>
          <p:cNvSpPr>
            <a:spLocks noGrp="1"/>
          </p:cNvSpPr>
          <p:nvPr>
            <p:ph idx="1"/>
          </p:nvPr>
        </p:nvSpPr>
        <p:spPr>
          <a:xfrm>
            <a:off x="838200" y="1378039"/>
            <a:ext cx="10515600" cy="4798924"/>
          </a:xfrm>
        </p:spPr>
        <p:txBody>
          <a:bodyPr/>
          <a:lstStyle/>
          <a:p>
            <a:r>
              <a:rPr lang="en-US" dirty="0"/>
              <a:t>There is no point to hoping that politicisation will go away – it won’t</a:t>
            </a:r>
          </a:p>
          <a:p>
            <a:r>
              <a:rPr lang="en-US" dirty="0"/>
              <a:t>Instead, developing overt mechanisms to manage politicising pressures, to evade the intentions of politicisation, and to manipulate the process of politicisation are necessary</a:t>
            </a:r>
          </a:p>
          <a:p>
            <a:r>
              <a:rPr lang="en-US" dirty="0"/>
              <a:t>Museums have been doing these things since they were established so they have a wealth of experience to refer back to</a:t>
            </a:r>
          </a:p>
          <a:p>
            <a:r>
              <a:rPr lang="en-US" dirty="0"/>
              <a:t>In the conditions </a:t>
            </a:r>
            <a:r>
              <a:rPr lang="en-US" dirty="0" smtClean="0"/>
              <a:t>where </a:t>
            </a:r>
            <a:r>
              <a:rPr lang="en-US" dirty="0"/>
              <a:t>power-holders of various persuasions have become increasingly interventionist into the activities of museums… </a:t>
            </a:r>
          </a:p>
          <a:p>
            <a:endParaRPr lang="en-GB" dirty="0"/>
          </a:p>
        </p:txBody>
      </p:sp>
    </p:spTree>
    <p:extLst>
      <p:ext uri="{BB962C8B-B14F-4D97-AF65-F5344CB8AC3E}">
        <p14:creationId xmlns:p14="http://schemas.microsoft.com/office/powerpoint/2010/main" val="348148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9579"/>
          </a:xfrm>
        </p:spPr>
        <p:txBody>
          <a:bodyPr>
            <a:normAutofit/>
          </a:bodyPr>
          <a:lstStyle/>
          <a:p>
            <a:r>
              <a:rPr lang="en-GB" sz="3200" b="1" dirty="0" smtClean="0"/>
              <a:t>				IN </a:t>
            </a:r>
            <a:r>
              <a:rPr lang="en-GB" sz="3200" b="1" dirty="0"/>
              <a:t>CONCLUSION (3)</a:t>
            </a:r>
          </a:p>
        </p:txBody>
      </p:sp>
      <p:sp>
        <p:nvSpPr>
          <p:cNvPr id="3" name="Content Placeholder 2"/>
          <p:cNvSpPr>
            <a:spLocks noGrp="1"/>
          </p:cNvSpPr>
          <p:nvPr>
            <p:ph idx="1"/>
          </p:nvPr>
        </p:nvSpPr>
        <p:spPr>
          <a:xfrm>
            <a:off x="838200" y="1236372"/>
            <a:ext cx="10515600" cy="4940591"/>
          </a:xfrm>
        </p:spPr>
        <p:txBody>
          <a:bodyPr/>
          <a:lstStyle/>
          <a:p>
            <a:r>
              <a:rPr lang="en-US" dirty="0"/>
              <a:t>…A shift in position away from the idea that museums are politically-neutral exemplars of the ‘public sphere’ and towards an acceptance of their political nature will probably be of greater utility to museums than the loss of symbolic status will cost them</a:t>
            </a:r>
          </a:p>
          <a:p>
            <a:endParaRPr lang="en-GB" dirty="0"/>
          </a:p>
        </p:txBody>
      </p:sp>
    </p:spTree>
    <p:extLst>
      <p:ext uri="{BB962C8B-B14F-4D97-AF65-F5344CB8AC3E}">
        <p14:creationId xmlns:p14="http://schemas.microsoft.com/office/powerpoint/2010/main" val="316207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a:bodyPr>
          <a:lstStyle/>
          <a:p>
            <a:r>
              <a:rPr lang="en-GB" sz="3200" b="1" dirty="0" smtClean="0"/>
              <a:t>                               POLITICS AND MUSEUMS (2)</a:t>
            </a:r>
            <a:endParaRPr lang="en-GB" sz="3200" b="1" dirty="0"/>
          </a:p>
        </p:txBody>
      </p:sp>
      <p:sp>
        <p:nvSpPr>
          <p:cNvPr id="3" name="Content Placeholder 2"/>
          <p:cNvSpPr>
            <a:spLocks noGrp="1"/>
          </p:cNvSpPr>
          <p:nvPr>
            <p:ph idx="1"/>
          </p:nvPr>
        </p:nvSpPr>
        <p:spPr>
          <a:xfrm>
            <a:off x="838200" y="1416676"/>
            <a:ext cx="10515600" cy="4760287"/>
          </a:xfrm>
        </p:spPr>
        <p:txBody>
          <a:bodyPr/>
          <a:lstStyle/>
          <a:p>
            <a:r>
              <a:rPr lang="en-GB" dirty="0" smtClean="0"/>
              <a:t>In more general usage ‘politics’ also refers to:</a:t>
            </a:r>
          </a:p>
          <a:p>
            <a:pPr marL="514350" indent="-514350">
              <a:buFont typeface="+mj-lt"/>
              <a:buAutoNum type="arabicPeriod"/>
            </a:pPr>
            <a:r>
              <a:rPr lang="en-GB" dirty="0" smtClean="0"/>
              <a:t>The exercise of </a:t>
            </a:r>
            <a:r>
              <a:rPr lang="en-GB" i="1" dirty="0" smtClean="0"/>
              <a:t>power</a:t>
            </a:r>
          </a:p>
          <a:p>
            <a:pPr marL="514350" indent="-514350">
              <a:buFont typeface="+mj-lt"/>
              <a:buAutoNum type="arabicPeriod"/>
            </a:pPr>
            <a:r>
              <a:rPr lang="en-US" dirty="0"/>
              <a:t>By particular individuals/groups/organisations/institutions</a:t>
            </a:r>
          </a:p>
          <a:p>
            <a:pPr marL="514350" indent="-514350">
              <a:buFont typeface="+mj-lt"/>
              <a:buAutoNum type="arabicPeriod"/>
            </a:pPr>
            <a:r>
              <a:rPr lang="en-US" dirty="0"/>
              <a:t>For particular ideological purposes</a:t>
            </a:r>
          </a:p>
          <a:p>
            <a:pPr marL="514350" indent="-514350">
              <a:buFont typeface="+mj-lt"/>
              <a:buAutoNum type="arabicPeriod"/>
            </a:pPr>
            <a:r>
              <a:rPr lang="en-US" dirty="0"/>
              <a:t>With the exercise of power being accepted as legitimate</a:t>
            </a:r>
          </a:p>
          <a:p>
            <a:pPr marL="514350" indent="-514350">
              <a:buFont typeface="+mj-lt"/>
              <a:buAutoNum type="arabicPeriod"/>
            </a:pPr>
            <a:r>
              <a:rPr lang="en-US" dirty="0"/>
              <a:t>On the basis of justificatory rationalities</a:t>
            </a:r>
          </a:p>
          <a:p>
            <a:pPr marL="514350" indent="-514350">
              <a:buFont typeface="+mj-lt"/>
              <a:buAutoNum type="arabicPeriod"/>
            </a:pPr>
            <a:endParaRPr lang="en-US" i="1" dirty="0"/>
          </a:p>
          <a:p>
            <a:pPr marL="514350" indent="-514350">
              <a:buFont typeface="+mj-lt"/>
              <a:buAutoNum type="arabicPeriod"/>
            </a:pPr>
            <a:endParaRPr lang="en-GB" i="1" dirty="0"/>
          </a:p>
          <a:p>
            <a:pPr marL="0" indent="0">
              <a:buNone/>
            </a:pPr>
            <a:endParaRPr lang="en-GB" dirty="0" smtClean="0"/>
          </a:p>
        </p:txBody>
      </p:sp>
    </p:spTree>
    <p:extLst>
      <p:ext uri="{BB962C8B-B14F-4D97-AF65-F5344CB8AC3E}">
        <p14:creationId xmlns:p14="http://schemas.microsoft.com/office/powerpoint/2010/main" val="140210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58367"/>
          </a:xfrm>
        </p:spPr>
        <p:txBody>
          <a:bodyPr>
            <a:normAutofit/>
          </a:bodyPr>
          <a:lstStyle/>
          <a:p>
            <a:r>
              <a:rPr lang="en-GB" sz="3200" b="1" dirty="0" smtClean="0"/>
              <a:t>                               POLITICS AND MUSEUMS (3)</a:t>
            </a:r>
            <a:endParaRPr lang="en-GB" sz="3200" b="1" dirty="0"/>
          </a:p>
        </p:txBody>
      </p:sp>
      <p:sp>
        <p:nvSpPr>
          <p:cNvPr id="3" name="Content Placeholder 2"/>
          <p:cNvSpPr>
            <a:spLocks noGrp="1"/>
          </p:cNvSpPr>
          <p:nvPr>
            <p:ph idx="1"/>
          </p:nvPr>
        </p:nvSpPr>
        <p:spPr>
          <a:xfrm>
            <a:off x="838200" y="1365161"/>
            <a:ext cx="10515600" cy="4811802"/>
          </a:xfrm>
        </p:spPr>
        <p:txBody>
          <a:bodyPr/>
          <a:lstStyle/>
          <a:p>
            <a:r>
              <a:rPr lang="en-GB" dirty="0" smtClean="0"/>
              <a:t>So politics </a:t>
            </a:r>
            <a:r>
              <a:rPr lang="en-GB" b="1" dirty="0" smtClean="0"/>
              <a:t>in</a:t>
            </a:r>
            <a:r>
              <a:rPr lang="en-GB" dirty="0" smtClean="0"/>
              <a:t> museums could involve:</a:t>
            </a:r>
          </a:p>
          <a:p>
            <a:pPr marL="514350" indent="-514350">
              <a:buFont typeface="+mj-lt"/>
              <a:buAutoNum type="arabicPeriod"/>
            </a:pPr>
            <a:r>
              <a:rPr lang="en-GB" dirty="0" smtClean="0"/>
              <a:t>The exercise of power by museum professionals</a:t>
            </a:r>
          </a:p>
          <a:p>
            <a:pPr marL="514350" indent="-514350">
              <a:buFont typeface="+mj-lt"/>
              <a:buAutoNum type="arabicPeriod"/>
            </a:pPr>
            <a:endParaRPr lang="en-GB" dirty="0"/>
          </a:p>
          <a:p>
            <a:pPr marL="514350" indent="-514350">
              <a:buFont typeface="+mj-lt"/>
              <a:buAutoNum type="arabicPeriod"/>
            </a:pPr>
            <a:endParaRPr lang="en-GB"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6280" y="3103806"/>
            <a:ext cx="3360876" cy="236971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1526" y="3103807"/>
            <a:ext cx="3412901" cy="2369711"/>
          </a:xfrm>
          <a:prstGeom prst="rect">
            <a:avLst/>
          </a:prstGeom>
        </p:spPr>
      </p:pic>
    </p:spTree>
    <p:extLst>
      <p:ext uri="{BB962C8B-B14F-4D97-AF65-F5344CB8AC3E}">
        <p14:creationId xmlns:p14="http://schemas.microsoft.com/office/powerpoint/2010/main" val="3479961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6887"/>
            <a:ext cx="10515600" cy="763459"/>
          </a:xfrm>
        </p:spPr>
        <p:txBody>
          <a:bodyPr>
            <a:normAutofit/>
          </a:bodyPr>
          <a:lstStyle/>
          <a:p>
            <a:r>
              <a:rPr lang="en-GB" sz="3200" b="1" dirty="0" smtClean="0"/>
              <a:t>POLITICS AND MUSEUMS (3)</a:t>
            </a:r>
            <a:endParaRPr lang="en-GB" sz="3200" b="1" dirty="0"/>
          </a:p>
        </p:txBody>
      </p:sp>
      <p:sp>
        <p:nvSpPr>
          <p:cNvPr id="3" name="Content Placeholder 2"/>
          <p:cNvSpPr>
            <a:spLocks noGrp="1"/>
          </p:cNvSpPr>
          <p:nvPr>
            <p:ph idx="1"/>
          </p:nvPr>
        </p:nvSpPr>
        <p:spPr/>
        <p:txBody>
          <a:bodyPr/>
          <a:lstStyle/>
          <a:p>
            <a:pPr marL="514350" indent="-514350">
              <a:buFont typeface="+mj-lt"/>
              <a:buAutoNum type="arabicPeriod" startAt="2"/>
            </a:pPr>
            <a:r>
              <a:rPr lang="en-US" dirty="0" smtClean="0"/>
              <a:t>For </a:t>
            </a:r>
            <a:r>
              <a:rPr lang="en-US" dirty="0"/>
              <a:t>the purposes of social engagement through public participation </a:t>
            </a:r>
            <a:r>
              <a:rPr lang="en-US" dirty="0" smtClean="0"/>
              <a:t>in </a:t>
            </a:r>
            <a:r>
              <a:rPr lang="en-US" dirty="0"/>
              <a:t>museum activities</a:t>
            </a:r>
          </a:p>
          <a:p>
            <a:endParaRPr lang="en-GB" dirty="0" smtClean="0"/>
          </a:p>
          <a:p>
            <a:endParaRPr lang="en-GB" dirty="0"/>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6387" y="3211700"/>
            <a:ext cx="3902299" cy="2403489"/>
          </a:xfrm>
          <a:prstGeom prst="rect">
            <a:avLst/>
          </a:prstGeom>
        </p:spPr>
      </p:pic>
    </p:spTree>
    <p:extLst>
      <p:ext uri="{BB962C8B-B14F-4D97-AF65-F5344CB8AC3E}">
        <p14:creationId xmlns:p14="http://schemas.microsoft.com/office/powerpoint/2010/main" val="413859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1653"/>
          </a:xfrm>
        </p:spPr>
        <p:txBody>
          <a:bodyPr>
            <a:normAutofit/>
          </a:bodyPr>
          <a:lstStyle/>
          <a:p>
            <a:r>
              <a:rPr lang="en-GB" sz="3200" b="1" dirty="0" smtClean="0"/>
              <a:t>POLITICS AND MUSEUMS (3)</a:t>
            </a:r>
            <a:endParaRPr lang="en-GB" sz="3200" b="1" dirty="0"/>
          </a:p>
        </p:txBody>
      </p:sp>
      <p:sp>
        <p:nvSpPr>
          <p:cNvPr id="3" name="Content Placeholder 2"/>
          <p:cNvSpPr>
            <a:spLocks noGrp="1"/>
          </p:cNvSpPr>
          <p:nvPr>
            <p:ph idx="1"/>
          </p:nvPr>
        </p:nvSpPr>
        <p:spPr/>
        <p:txBody>
          <a:bodyPr/>
          <a:lstStyle/>
          <a:p>
            <a:pPr marL="514350" indent="-514350">
              <a:buFont typeface="+mj-lt"/>
              <a:buAutoNum type="arabicPeriod" startAt="3"/>
            </a:pPr>
            <a:r>
              <a:rPr lang="en-US" dirty="0" smtClean="0"/>
              <a:t>With </a:t>
            </a:r>
            <a:r>
              <a:rPr lang="en-US" dirty="0"/>
              <a:t>this being legitimised by reference to professional values, ethics </a:t>
            </a:r>
            <a:r>
              <a:rPr lang="en-US" dirty="0" smtClean="0"/>
              <a:t>and </a:t>
            </a:r>
            <a:r>
              <a:rPr lang="en-US" dirty="0"/>
              <a:t>judgements</a:t>
            </a:r>
          </a:p>
          <a:p>
            <a:pPr marL="514350" indent="-514350">
              <a:buFont typeface="+mj-lt"/>
              <a:buAutoNum type="arabicPeriod" startAt="4"/>
            </a:pPr>
            <a:r>
              <a:rPr lang="en-US" dirty="0" smtClean="0"/>
              <a:t>With </a:t>
            </a:r>
            <a:r>
              <a:rPr lang="en-US" dirty="0"/>
              <a:t>these being justified on the basis of technical and instrumental </a:t>
            </a:r>
            <a:r>
              <a:rPr lang="en-US" dirty="0" smtClean="0"/>
              <a:t>forms </a:t>
            </a:r>
            <a:r>
              <a:rPr lang="en-US" dirty="0"/>
              <a:t>of rationality</a:t>
            </a:r>
          </a:p>
          <a:p>
            <a:endParaRPr lang="en-GB" dirty="0"/>
          </a:p>
        </p:txBody>
      </p:sp>
    </p:spTree>
    <p:extLst>
      <p:ext uri="{BB962C8B-B14F-4D97-AF65-F5344CB8AC3E}">
        <p14:creationId xmlns:p14="http://schemas.microsoft.com/office/powerpoint/2010/main" val="325284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r>
              <a:rPr lang="en-GB" sz="3200" b="1" dirty="0" smtClean="0"/>
              <a:t>                                POLITICS AND MUSEUMS (4)</a:t>
            </a:r>
            <a:endParaRPr lang="en-GB" sz="3200" b="1" dirty="0"/>
          </a:p>
        </p:txBody>
      </p:sp>
      <p:sp>
        <p:nvSpPr>
          <p:cNvPr id="3" name="Content Placeholder 2"/>
          <p:cNvSpPr>
            <a:spLocks noGrp="1"/>
          </p:cNvSpPr>
          <p:nvPr>
            <p:ph idx="1"/>
          </p:nvPr>
        </p:nvSpPr>
        <p:spPr>
          <a:xfrm>
            <a:off x="838200" y="1468193"/>
            <a:ext cx="10515600" cy="4700788"/>
          </a:xfrm>
        </p:spPr>
        <p:txBody>
          <a:bodyPr/>
          <a:lstStyle/>
          <a:p>
            <a:r>
              <a:rPr lang="en-GB" dirty="0" smtClean="0"/>
              <a:t>Reality is messy </a:t>
            </a:r>
          </a:p>
          <a:p>
            <a:r>
              <a:rPr lang="en-GB" dirty="0" smtClean="0"/>
              <a:t>There are overlaps between forms of politics in everyday practice</a:t>
            </a:r>
          </a:p>
          <a:p>
            <a:r>
              <a:rPr lang="en-GB" dirty="0" smtClean="0"/>
              <a:t>For example, deciding to spend a greater proportion of a museum budget on conservation rather than on display has</a:t>
            </a:r>
          </a:p>
          <a:p>
            <a:pPr marL="514350" indent="-514350">
              <a:buFont typeface="+mj-lt"/>
              <a:buAutoNum type="arabicPeriod"/>
            </a:pPr>
            <a:r>
              <a:rPr lang="en-GB" dirty="0" smtClean="0"/>
              <a:t>Implications for </a:t>
            </a:r>
            <a:r>
              <a:rPr lang="en-GB" i="1" dirty="0" smtClean="0"/>
              <a:t>what</a:t>
            </a:r>
            <a:r>
              <a:rPr lang="en-GB" dirty="0" smtClean="0"/>
              <a:t> the museum can afford to do</a:t>
            </a:r>
          </a:p>
          <a:p>
            <a:pPr marL="514350" indent="-514350">
              <a:buFont typeface="+mj-lt"/>
              <a:buAutoNum type="arabicPeriod"/>
            </a:pPr>
            <a:r>
              <a:rPr lang="en-GB" dirty="0" smtClean="0"/>
              <a:t>Implications for </a:t>
            </a:r>
            <a:r>
              <a:rPr lang="en-GB" i="1" dirty="0" smtClean="0"/>
              <a:t>how</a:t>
            </a:r>
            <a:r>
              <a:rPr lang="en-GB" dirty="0" smtClean="0"/>
              <a:t> the museum will undertake all of its functions</a:t>
            </a:r>
          </a:p>
          <a:p>
            <a:r>
              <a:rPr lang="en-GB" dirty="0" smtClean="0"/>
              <a:t>And there will be:</a:t>
            </a:r>
          </a:p>
          <a:p>
            <a:pPr marL="571500" indent="-571500">
              <a:buFont typeface="+mj-lt"/>
              <a:buAutoNum type="romanUcPeriod"/>
            </a:pPr>
            <a:r>
              <a:rPr lang="en-GB" dirty="0" smtClean="0"/>
              <a:t>Deliberate intentions about </a:t>
            </a:r>
            <a:r>
              <a:rPr lang="en-GB" i="1" dirty="0" smtClean="0"/>
              <a:t>why</a:t>
            </a:r>
            <a:r>
              <a:rPr lang="en-GB" dirty="0" smtClean="0"/>
              <a:t> this change has been introduced</a:t>
            </a:r>
          </a:p>
          <a:p>
            <a:pPr marL="514350" indent="-514350">
              <a:buFont typeface="+mj-lt"/>
              <a:buAutoNum type="romanUcPeriod"/>
            </a:pPr>
            <a:r>
              <a:rPr lang="en-GB" dirty="0" smtClean="0"/>
              <a:t>And unintended consequences as the change is implemented  </a:t>
            </a:r>
            <a:endParaRPr lang="en-GB" dirty="0"/>
          </a:p>
        </p:txBody>
      </p:sp>
    </p:spTree>
    <p:extLst>
      <p:ext uri="{BB962C8B-B14F-4D97-AF65-F5344CB8AC3E}">
        <p14:creationId xmlns:p14="http://schemas.microsoft.com/office/powerpoint/2010/main" val="38865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2762"/>
          </a:xfrm>
        </p:spPr>
        <p:txBody>
          <a:bodyPr>
            <a:normAutofit/>
          </a:bodyPr>
          <a:lstStyle/>
          <a:p>
            <a:r>
              <a:rPr lang="en-GB" sz="3200" b="1" dirty="0" smtClean="0"/>
              <a:t>                      THE POLITICISATION OF MUSEUMS (1)</a:t>
            </a:r>
            <a:endParaRPr lang="en-GB" sz="3200" b="1" dirty="0"/>
          </a:p>
        </p:txBody>
      </p:sp>
      <p:sp>
        <p:nvSpPr>
          <p:cNvPr id="3" name="Content Placeholder 2"/>
          <p:cNvSpPr>
            <a:spLocks noGrp="1"/>
          </p:cNvSpPr>
          <p:nvPr>
            <p:ph idx="1"/>
          </p:nvPr>
        </p:nvSpPr>
        <p:spPr>
          <a:xfrm>
            <a:off x="838200" y="1287888"/>
            <a:ext cx="10515600" cy="4889075"/>
          </a:xfrm>
        </p:spPr>
        <p:txBody>
          <a:bodyPr>
            <a:normAutofit/>
          </a:bodyPr>
          <a:lstStyle/>
          <a:p>
            <a:r>
              <a:rPr lang="en-GB" dirty="0" smtClean="0"/>
              <a:t>If museums are inherently political institutions what does the ‘politicisation of museums’ mean?</a:t>
            </a:r>
          </a:p>
          <a:p>
            <a:r>
              <a:rPr lang="en-GB" dirty="0" smtClean="0"/>
              <a:t>Can address this by considering politicisation as:</a:t>
            </a:r>
          </a:p>
          <a:p>
            <a:pPr marL="514350" indent="-514350">
              <a:buFont typeface="+mj-lt"/>
              <a:buAutoNum type="arabicPeriod"/>
            </a:pPr>
            <a:r>
              <a:rPr lang="en-GB" dirty="0" smtClean="0"/>
              <a:t>A simple expression of political and/or policy preference </a:t>
            </a:r>
          </a:p>
          <a:p>
            <a:pPr marL="0" indent="0">
              <a:buNone/>
            </a:pPr>
            <a:endParaRPr lang="en-US" dirty="0" smtClean="0"/>
          </a:p>
          <a:p>
            <a:pPr marL="0" indent="0">
              <a:buNone/>
            </a:pPr>
            <a:r>
              <a:rPr lang="en-US" dirty="0"/>
              <a:t>	</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5412" y="3361039"/>
            <a:ext cx="6039495" cy="2815924"/>
          </a:xfrm>
          <a:prstGeom prst="rect">
            <a:avLst/>
          </a:prstGeom>
        </p:spPr>
      </p:pic>
    </p:spTree>
    <p:extLst>
      <p:ext uri="{BB962C8B-B14F-4D97-AF65-F5344CB8AC3E}">
        <p14:creationId xmlns:p14="http://schemas.microsoft.com/office/powerpoint/2010/main" val="370165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5221"/>
          </a:xfrm>
        </p:spPr>
        <p:txBody>
          <a:bodyPr>
            <a:normAutofit/>
          </a:bodyPr>
          <a:lstStyle/>
          <a:p>
            <a:r>
              <a:rPr lang="en-GB" sz="3200" b="1" dirty="0" smtClean="0"/>
              <a:t>THE POLITICISATION OF MUSEUMS (1)</a:t>
            </a:r>
            <a:endParaRPr lang="en-GB" sz="3200" b="1" dirty="0"/>
          </a:p>
        </p:txBody>
      </p:sp>
      <p:sp>
        <p:nvSpPr>
          <p:cNvPr id="3" name="Content Placeholder 2"/>
          <p:cNvSpPr>
            <a:spLocks noGrp="1"/>
          </p:cNvSpPr>
          <p:nvPr>
            <p:ph idx="1"/>
          </p:nvPr>
        </p:nvSpPr>
        <p:spPr>
          <a:xfrm>
            <a:off x="838200" y="1249252"/>
            <a:ext cx="10515600" cy="5125790"/>
          </a:xfrm>
        </p:spPr>
        <p:txBody>
          <a:bodyPr>
            <a:normAutofit/>
          </a:bodyPr>
          <a:lstStyle/>
          <a:p>
            <a:pPr marL="514350" indent="-514350">
              <a:buFont typeface="+mj-lt"/>
              <a:buAutoNum type="arabicPeriod" startAt="2"/>
            </a:pPr>
            <a:r>
              <a:rPr lang="en-US" dirty="0"/>
              <a:t>A more complicated expression of ideological preference</a:t>
            </a:r>
          </a:p>
          <a:p>
            <a:pPr marL="514350" indent="-514350">
              <a:buFont typeface="+mj-lt"/>
              <a:buAutoNum type="arabicPeriod" startAt="3"/>
            </a:pPr>
            <a:r>
              <a:rPr lang="en-US" dirty="0"/>
              <a:t>An intention to shift the balance of power within museums 	 between individuals/groups/organisations/institutions </a:t>
            </a:r>
          </a:p>
          <a:p>
            <a:endParaRPr lang="en-US" dirty="0" smtClean="0"/>
          </a:p>
          <a:p>
            <a:endParaRPr lang="en-US" dirty="0"/>
          </a:p>
          <a:p>
            <a:endParaRPr lang="en-US" dirty="0" smtClean="0"/>
          </a:p>
          <a:p>
            <a:endParaRPr lang="en-US" dirty="0"/>
          </a:p>
          <a:p>
            <a:endParaRPr lang="en-US" dirty="0" smtClean="0"/>
          </a:p>
          <a:p>
            <a:pPr marL="514350" indent="-514350">
              <a:buFont typeface="+mj-lt"/>
              <a:buAutoNum type="arabicPeriod" startAt="4"/>
            </a:pPr>
            <a:r>
              <a:rPr lang="en-US" dirty="0" smtClean="0"/>
              <a:t>Or </a:t>
            </a:r>
            <a:r>
              <a:rPr lang="en-US" dirty="0"/>
              <a:t>as a consequence of changing perceptions of museums </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3331" y="2761823"/>
            <a:ext cx="5741773" cy="2100648"/>
          </a:xfrm>
          <a:prstGeom prst="rect">
            <a:avLst/>
          </a:prstGeom>
        </p:spPr>
      </p:pic>
    </p:spTree>
    <p:extLst>
      <p:ext uri="{BB962C8B-B14F-4D97-AF65-F5344CB8AC3E}">
        <p14:creationId xmlns:p14="http://schemas.microsoft.com/office/powerpoint/2010/main" val="158546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TotalTime>
  <Words>851</Words>
  <Application>Microsoft Office PowerPoint</Application>
  <PresentationFormat>Widescreen</PresentationFormat>
  <Paragraphs>104</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THE POLITICISATION OF MUSEUMS: A GAME OF TWO HALVES</vt:lpstr>
      <vt:lpstr>                               POLITICS AND MUSEUMS (1)</vt:lpstr>
      <vt:lpstr>                               POLITICS AND MUSEUMS (2)</vt:lpstr>
      <vt:lpstr>                               POLITICS AND MUSEUMS (3)</vt:lpstr>
      <vt:lpstr>POLITICS AND MUSEUMS (3)</vt:lpstr>
      <vt:lpstr>POLITICS AND MUSEUMS (3)</vt:lpstr>
      <vt:lpstr>                                POLITICS AND MUSEUMS (4)</vt:lpstr>
      <vt:lpstr>                      THE POLITICISATION OF MUSEUMS (1)</vt:lpstr>
      <vt:lpstr>THE POLITICISATION OF MUSEUMS (1)</vt:lpstr>
      <vt:lpstr>                  WHO DRIVES MUSEUM POLITICISATION?</vt:lpstr>
      <vt:lpstr>                             WHY POLITICISE MUSEUMS? (1)</vt:lpstr>
      <vt:lpstr>WHY POLITICISE MUSEUMS (1)</vt:lpstr>
      <vt:lpstr>WHY POLITICISE MUSEUMS (1)</vt:lpstr>
      <vt:lpstr>                  WHY ARE MUSEUMS POLITICALLY WEAK?</vt:lpstr>
      <vt:lpstr>WHY ARE MUSEUMS POLITICALLY WEAK?</vt:lpstr>
      <vt:lpstr>                                  THE SECOND HALF </vt:lpstr>
      <vt:lpstr>THE SECOND HALF</vt:lpstr>
      <vt:lpstr>    IN CONCLUSION (1)</vt:lpstr>
      <vt:lpstr>IN CONCLUSION (1)</vt:lpstr>
      <vt:lpstr>IN CONCLUSION (1)</vt:lpstr>
      <vt:lpstr>    IN CONCLUSION (2)</vt:lpstr>
      <vt:lpstr>    IN CONCLUSION (3)</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POLITICISATION OF MUSEUMS: A GAME OF TWO HALVES</dc:title>
  <dc:creator>Gray, Clive</dc:creator>
  <cp:lastModifiedBy>Gray, Clive</cp:lastModifiedBy>
  <cp:revision>49</cp:revision>
  <dcterms:created xsi:type="dcterms:W3CDTF">2018-10-05T08:24:29Z</dcterms:created>
  <dcterms:modified xsi:type="dcterms:W3CDTF">2018-11-15T13:26:05Z</dcterms:modified>
</cp:coreProperties>
</file>