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4.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5.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7.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798" r:id="rId5"/>
    <p:sldMasterId id="2147483813" r:id="rId6"/>
    <p:sldMasterId id="2147483828" r:id="rId7"/>
    <p:sldMasterId id="2147483843" r:id="rId8"/>
    <p:sldMasterId id="2147483858" r:id="rId9"/>
    <p:sldMasterId id="2147483873" r:id="rId10"/>
    <p:sldMasterId id="2147483888" r:id="rId11"/>
  </p:sldMasterIdLst>
  <p:notesMasterIdLst>
    <p:notesMasterId r:id="rId44"/>
  </p:notesMasterIdLst>
  <p:handoutMasterIdLst>
    <p:handoutMasterId r:id="rId45"/>
  </p:handoutMasterIdLst>
  <p:sldIdLst>
    <p:sldId id="262" r:id="rId12"/>
    <p:sldId id="336" r:id="rId13"/>
    <p:sldId id="425" r:id="rId14"/>
    <p:sldId id="405" r:id="rId15"/>
    <p:sldId id="331" r:id="rId16"/>
    <p:sldId id="404" r:id="rId17"/>
    <p:sldId id="428" r:id="rId18"/>
    <p:sldId id="406" r:id="rId19"/>
    <p:sldId id="415" r:id="rId20"/>
    <p:sldId id="427" r:id="rId21"/>
    <p:sldId id="267" r:id="rId22"/>
    <p:sldId id="423" r:id="rId23"/>
    <p:sldId id="426" r:id="rId24"/>
    <p:sldId id="281" r:id="rId25"/>
    <p:sldId id="401" r:id="rId26"/>
    <p:sldId id="402" r:id="rId27"/>
    <p:sldId id="407" r:id="rId28"/>
    <p:sldId id="408" r:id="rId29"/>
    <p:sldId id="416" r:id="rId30"/>
    <p:sldId id="417" r:id="rId31"/>
    <p:sldId id="409" r:id="rId32"/>
    <p:sldId id="410" r:id="rId33"/>
    <p:sldId id="424" r:id="rId34"/>
    <p:sldId id="414" r:id="rId35"/>
    <p:sldId id="419" r:id="rId36"/>
    <p:sldId id="422" r:id="rId37"/>
    <p:sldId id="421" r:id="rId38"/>
    <p:sldId id="420" r:id="rId39"/>
    <p:sldId id="418" r:id="rId40"/>
    <p:sldId id="412" r:id="rId41"/>
    <p:sldId id="413" r:id="rId42"/>
    <p:sldId id="29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avender" id="{DF27C7D5-B301-0F4B-AA0B-9F4B850547A4}">
          <p14:sldIdLst>
            <p14:sldId id="262"/>
            <p14:sldId id="336"/>
            <p14:sldId id="425"/>
            <p14:sldId id="405"/>
            <p14:sldId id="331"/>
            <p14:sldId id="404"/>
            <p14:sldId id="428"/>
            <p14:sldId id="406"/>
            <p14:sldId id="415"/>
            <p14:sldId id="427"/>
            <p14:sldId id="267"/>
            <p14:sldId id="423"/>
            <p14:sldId id="426"/>
            <p14:sldId id="281"/>
            <p14:sldId id="401"/>
            <p14:sldId id="402"/>
            <p14:sldId id="407"/>
            <p14:sldId id="408"/>
            <p14:sldId id="416"/>
            <p14:sldId id="417"/>
            <p14:sldId id="409"/>
            <p14:sldId id="410"/>
            <p14:sldId id="424"/>
            <p14:sldId id="414"/>
            <p14:sldId id="419"/>
            <p14:sldId id="422"/>
            <p14:sldId id="421"/>
            <p14:sldId id="420"/>
            <p14:sldId id="418"/>
            <p14:sldId id="412"/>
            <p14:sldId id="413"/>
            <p14:sldId id="291"/>
          </p14:sldIdLst>
        </p14:section>
        <p14:section name="Blue" id="{E71AD5FB-737A-EE40-BC96-7F117B9C97FE}">
          <p14:sldIdLst/>
        </p14:section>
        <p14:section name="Green" id="{3D352DFF-B416-D346-BAA5-C4A1A502E74F}">
          <p14:sldIdLst/>
        </p14:section>
        <p14:section name="Yellow" id="{45827EED-3254-2D48-B20C-27FF2F0542F5}">
          <p14:sldIdLst/>
        </p14:section>
        <p14:section name="Coral" id="{6F808D31-5624-5543-A22F-BFDC3869E295}">
          <p14:sldIdLst/>
        </p14:section>
        <p14:section name="Purple" id="{A3F9A47D-752D-DC41-9132-53AC10FA915F}">
          <p14:sldIdLst/>
        </p14:section>
        <p14:section name="White" id="{6DB83866-5AAC-FC4C-94F2-B98DE37EED89}">
          <p14:sldIdLst/>
        </p14:section>
        <p14:section name="Black" id="{AED667F0-7735-E04F-A613-085AB7E22BD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2B6F1D-ED99-5349-7F51-0CB9D3AA4303}" name="Kelleher, Lucy" initials="KL" userId="S::u1774172@live.warwick.ac.uk::a7d460b6-a904-4b89-9e64-58119e2e7618" providerId="AD"/>
  <p188:author id="{FC9FCF26-F0F8-4972-3715-BDE043EC4023}" name="Lawson, Holly" initials="LH" userId="S::u2271473@live.warwick.ac.uk::0de7dddd-20ce-43a4-8d85-02704f67e7b2" providerId="AD"/>
  <p188:author id="{F73A01AF-3AAF-8A96-B34A-4ECD0F6DD2D2}" name="Bodely, Ana" initials="BA" userId="S::u2172734@live.warwick.ac.uk::08ec00ae-aea7-4bf9-9869-9b75fae08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C0C0C"/>
    <a:srgbClr val="FD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6" autoAdjust="0"/>
    <p:restoredTop sz="94761"/>
  </p:normalViewPr>
  <p:slideViewPr>
    <p:cSldViewPr snapToGrid="0">
      <p:cViewPr varScale="1">
        <p:scale>
          <a:sx n="106" d="100"/>
          <a:sy n="106" d="100"/>
        </p:scale>
        <p:origin x="728" y="17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presProps" Target="presProps.xml"/><Relationship Id="rId20" Type="http://schemas.openxmlformats.org/officeDocument/2006/relationships/slide" Target="slides/slide9.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16622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81825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GB"/>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AD8E2137-41E1-4346-A1D3-FC14883ECB30}" type="slidenum">
              <a:rPr lang="en-GB" smtClean="0"/>
              <a:t>1</a:t>
            </a:fld>
            <a:endParaRPr lang="en-GB"/>
          </a:p>
        </p:txBody>
      </p:sp>
      <p:sp>
        <p:nvSpPr>
          <p:cNvPr id="5" name="Footer Placeholder 4">
            <a:extLst>
              <a:ext uri="{FF2B5EF4-FFF2-40B4-BE49-F238E27FC236}">
                <a16:creationId xmlns:a16="http://schemas.microsoft.com/office/drawing/2014/main" id="{563CC7F7-0CB9-DA6D-2028-B059ECE3341C}"/>
              </a:ext>
            </a:extLst>
          </p:cNvPr>
          <p:cNvSpPr>
            <a:spLocks noGrp="1"/>
          </p:cNvSpPr>
          <p:nvPr>
            <p:ph type="ftr" sz="quarter" idx="4"/>
          </p:nvPr>
        </p:nvSpPr>
        <p:spPr>
          <a:xfrm>
            <a:off x="0" y="8685213"/>
            <a:ext cx="2971800" cy="458787"/>
          </a:xfrm>
          <a:prstGeom prst="rect">
            <a:avLst/>
          </a:prstGeom>
        </p:spPr>
        <p:txBody>
          <a:bodyPr/>
          <a:lstStyle/>
          <a:p>
            <a:endParaRPr lang="en-GB"/>
          </a:p>
        </p:txBody>
      </p:sp>
    </p:spTree>
    <p:extLst>
      <p:ext uri="{BB962C8B-B14F-4D97-AF65-F5344CB8AC3E}">
        <p14:creationId xmlns:p14="http://schemas.microsoft.com/office/powerpoint/2010/main" val="1025200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74558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445978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475687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621553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3307381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719943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3371178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r>
              <a:rPr lang="en-GB"/>
              <a:t>Click to edit Master text styles</a:t>
            </a:r>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9DA70695-2501-E77B-EFCA-F8982C3AF85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5" name="Graphic 4">
            <a:extLst>
              <a:ext uri="{FF2B5EF4-FFF2-40B4-BE49-F238E27FC236}">
                <a16:creationId xmlns:a16="http://schemas.microsoft.com/office/drawing/2014/main" id="{0573EA90-025A-92E5-9459-5C7BEE7EA5E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1443610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image or video">
    <p:bg>
      <p:bgPr>
        <a:solidFill>
          <a:schemeClr val="bg1"/>
        </a:solidFill>
        <a:effectLst/>
      </p:bgPr>
    </p:bg>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3B91A3E3-F049-5B54-8336-88231750EE46}"/>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pPr lvl="0"/>
            <a:r>
              <a:rPr lang="en-GB"/>
              <a:t>Click to edit Master text styles</a:t>
            </a:r>
          </a:p>
        </p:txBody>
      </p:sp>
    </p:spTree>
    <p:extLst>
      <p:ext uri="{BB962C8B-B14F-4D97-AF65-F5344CB8AC3E}">
        <p14:creationId xmlns:p14="http://schemas.microsoft.com/office/powerpoint/2010/main" val="154069823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85636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495D323A-2B78-EEBC-DA85-0E4EEC46D49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37E3B281-6DA1-3BF1-68F7-E4CBC8D2924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33650907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3AE35719-FA44-A163-BB88-1B8A4A44537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CC09AF1F-D92E-6A9B-3F0C-EFF7A5E3173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74394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00B8516D-47D9-14C7-8A37-4D8EBA2DA1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5" name="Graphic 4">
            <a:extLst>
              <a:ext uri="{FF2B5EF4-FFF2-40B4-BE49-F238E27FC236}">
                <a16:creationId xmlns:a16="http://schemas.microsoft.com/office/drawing/2014/main" id="{6CD01A2E-B837-A6F6-D4AB-D9E7B471108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41316708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EEA4A-9A60-48E7-C783-1DF04B063848}"/>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CF2F90A-D115-B139-91F8-349D3090A69A}"/>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EF2C6D58-B907-2304-3A73-FE43477E1871}"/>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7393949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26B6548-23BD-98E4-9CD2-2878F478E76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E927592-F46C-B92A-942C-96C668B8F3D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895075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0"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0"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2C96D373-250A-B2CA-1130-B203D8FB427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F93A7372-2C15-57D9-2B2B-79BD2F77404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733005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65F8172A-3973-112E-D77F-1638E34FBE7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8A971DC-1654-C4EA-4403-B24156FCC37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41724071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A7F04A8-0659-0BC0-1F60-0CA4207222E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112AB3F-B3C5-4D72-D499-17479169CD8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5624113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6CC283C8-455F-B22C-BEA9-7551685969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0A80B36-076B-4AA7-3AB4-F70EB30729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665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text v1">
    <p:bg>
      <p:bgPr>
        <a:solidFill>
          <a:schemeClr val="bg1"/>
        </a:solidFill>
        <a:effectLst/>
      </p:bgPr>
    </p:bg>
    <p:spTree>
      <p:nvGrpSpPr>
        <p:cNvPr id="1" name=""/>
        <p:cNvGrpSpPr/>
        <p:nvPr/>
      </p:nvGrpSpPr>
      <p:grpSpPr>
        <a:xfrm>
          <a:off x="0" y="0"/>
          <a:ext cx="0" cy="0"/>
          <a:chOff x="0" y="0"/>
          <a:chExt cx="0" cy="0"/>
        </a:xfrm>
      </p:grpSpPr>
      <p:sp>
        <p:nvSpPr>
          <p:cNvPr id="5" name="Picture Placeholder 11">
            <a:extLst>
              <a:ext uri="{FF2B5EF4-FFF2-40B4-BE49-F238E27FC236}">
                <a16:creationId xmlns:a16="http://schemas.microsoft.com/office/drawing/2014/main" id="{2CACF877-98EB-C504-2170-B2D84E90BF7D}"/>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3" name="Graphic 2">
            <a:extLst>
              <a:ext uri="{FF2B5EF4-FFF2-40B4-BE49-F238E27FC236}">
                <a16:creationId xmlns:a16="http://schemas.microsoft.com/office/drawing/2014/main" id="{6B27849B-CB10-F1E0-A5A8-5B05A3F3F9E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F4178E48-5E26-7133-CEE5-105663E56BA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7" name="Title Placeholder 1">
            <a:extLst>
              <a:ext uri="{FF2B5EF4-FFF2-40B4-BE49-F238E27FC236}">
                <a16:creationId xmlns:a16="http://schemas.microsoft.com/office/drawing/2014/main" id="{59933AFB-C5B9-05B3-AA63-1283AF192037}"/>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BE189048-A4DC-8194-6856-2E45B35726CC}"/>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pPr lvl="0"/>
            <a:r>
              <a:rPr lang="en-GB"/>
              <a:t>Click to edit Master text styles</a:t>
            </a:r>
          </a:p>
        </p:txBody>
      </p:sp>
      <p:sp>
        <p:nvSpPr>
          <p:cNvPr id="11" name="Text Placeholder 13">
            <a:extLst>
              <a:ext uri="{FF2B5EF4-FFF2-40B4-BE49-F238E27FC236}">
                <a16:creationId xmlns:a16="http://schemas.microsoft.com/office/drawing/2014/main" id="{C0D125F2-CF42-C81F-11C5-AAA95CDA9FA9}"/>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2" name="Footer Placeholder 4">
            <a:extLst>
              <a:ext uri="{FF2B5EF4-FFF2-40B4-BE49-F238E27FC236}">
                <a16:creationId xmlns:a16="http://schemas.microsoft.com/office/drawing/2014/main" id="{10375886-2AF5-4107-AE31-D263FB07CDDA}"/>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3" name="Slide Number Placeholder 5">
            <a:extLst>
              <a:ext uri="{FF2B5EF4-FFF2-40B4-BE49-F238E27FC236}">
                <a16:creationId xmlns:a16="http://schemas.microsoft.com/office/drawing/2014/main" id="{32CB9AFF-7FE6-A460-A0CB-BB991494894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08713144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8AAB078F-C61F-F400-75D1-C0E650759B7F}"/>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304748025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7D8562E8-8EE1-F707-0B55-391E672885F3}"/>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ADBE6469-5230-F5E7-5350-4413AD46255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0FCAD50C-5473-7D00-E9F5-402EEA37672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19888C3B-D4C0-FCF9-B65B-9548EC0BCB7A}"/>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31283586-8F79-3E56-6709-FA9D1E6159B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2D49DF9A-7E25-18BB-6501-FA58CEF9F928}"/>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101B4DAC-4FDE-E171-9C79-FF47ACD4B76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93C7CB9D-FF0F-140C-45B7-E43A53DB6C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71778950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DF92AAE4-E1DF-DFF2-3A75-00998EF265CE}"/>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A977D85-B4DF-47E5-6C71-68A171043B93}"/>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AA1373D1-1158-3D20-DC3D-0FA72752B9E2}"/>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E908BB2D-E9C9-5813-EBA4-18F79E8EB064}"/>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62E33571-634F-C20F-9F05-D717F78D32B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5511362B-B5AD-3EE7-533E-A4F1F576E26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77B9D4EA-0328-4677-CC9B-EAD14819EB5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26430A9F-7417-2F65-0374-C906EBF00F4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782561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2AD944FB-0179-DD12-A466-F07875F378A2}"/>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B9A33BE5-B184-D376-8DF7-2B1964933F70}"/>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DF793601-8B4C-CFE5-553C-99E510782D8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2549315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EE8C31F9-4188-ABD5-E59C-BFECC762CDEB}"/>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B6D199E5-97A7-BECE-B5FB-AA0E589FBF3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10623F9-0289-6176-39D6-A10C7311DA4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6457621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C4C8669-4406-D169-EC0D-D6A27A2F23C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A0E0C231-FE73-E51A-3F12-69B193BBFE4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1DCE1066-E500-2767-8998-5A150A7EC35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154129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6D03EE39-10B2-73D2-1393-27923655DBD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88D327CD-3202-365A-43EA-E7A1F8E96B36}"/>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D08E20F9-2E66-AE56-346F-E4B145573C26}"/>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CEEA7794-4B4F-F598-A175-44B2B16E0EE9}"/>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2977DE28-957E-B147-E156-648406ABC738}"/>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8376552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DABEBCFA-51F6-E69F-BE22-155AFF9542B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229AB000-5357-40B7-095A-4090EA2B73B7}"/>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F0A8F6F1-9EB1-1E30-5F3D-4D45417E41A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27457059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656423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932510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text v2">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7040CE-A94D-AA9F-2647-AFA5B8425771}"/>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3" name="Text Placeholder 12">
            <a:extLst>
              <a:ext uri="{FF2B5EF4-FFF2-40B4-BE49-F238E27FC236}">
                <a16:creationId xmlns:a16="http://schemas.microsoft.com/office/drawing/2014/main" id="{20F49C91-0553-D74D-2497-E699C5393217}"/>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4" name="Content Placeholder 15">
            <a:extLst>
              <a:ext uri="{FF2B5EF4-FFF2-40B4-BE49-F238E27FC236}">
                <a16:creationId xmlns:a16="http://schemas.microsoft.com/office/drawing/2014/main" id="{D63F3000-138E-2A82-B6ED-0E923DAF35BA}"/>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pPr lvl="0"/>
            <a:r>
              <a:rPr lang="en-GB"/>
              <a:t>Click to edit Master text styles</a:t>
            </a:r>
          </a:p>
        </p:txBody>
      </p:sp>
      <p:sp>
        <p:nvSpPr>
          <p:cNvPr id="6" name="Picture Placeholder 11">
            <a:extLst>
              <a:ext uri="{FF2B5EF4-FFF2-40B4-BE49-F238E27FC236}">
                <a16:creationId xmlns:a16="http://schemas.microsoft.com/office/drawing/2014/main" id="{2230340E-87C8-BAF7-89D1-25433C9E30BA}"/>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E02E724E-A288-EFC3-E3BB-BE3CABCA3AC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1" name="Graphic 10">
            <a:extLst>
              <a:ext uri="{FF2B5EF4-FFF2-40B4-BE49-F238E27FC236}">
                <a16:creationId xmlns:a16="http://schemas.microsoft.com/office/drawing/2014/main" id="{C2BB48BA-E4D7-01A5-235A-B675AB14142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2" name="Footer Placeholder 4">
            <a:extLst>
              <a:ext uri="{FF2B5EF4-FFF2-40B4-BE49-F238E27FC236}">
                <a16:creationId xmlns:a16="http://schemas.microsoft.com/office/drawing/2014/main" id="{EDC605D0-8A67-116B-F38D-738685542D77}"/>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4" name="Slide Number Placeholder 5">
            <a:extLst>
              <a:ext uri="{FF2B5EF4-FFF2-40B4-BE49-F238E27FC236}">
                <a16:creationId xmlns:a16="http://schemas.microsoft.com/office/drawing/2014/main" id="{79C74E85-CCD9-756F-E57A-188000714F0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9741752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76755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48D9EEB7-B7AB-1C64-A605-EF36D3FFBBF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98ACCD27-71CC-F356-2FBD-08588D559CB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93426466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917D1B03-4E4C-6186-9FF9-B3CE964321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4E928B4F-3265-2263-5059-1418E9ED8E4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261962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effectLst/>
              </a:defRPr>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effectLst/>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B91F82F2-0A6F-6A9F-373C-171253D5E9A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5766850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7C52-1CB5-33E3-B149-EAB12729175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9784F17C-6E19-B547-2E5A-436DE8D943B1}"/>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7DEB4A28-AC6D-EC48-BC79-45434858BABC}"/>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38688380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AFD773E-2150-96AA-393D-A238DD62DBD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DB4E834-52E2-2CB9-48D2-3F87AFD2BE3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90149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DF77387A-CEA4-C08B-EBCD-990ADDEEAEE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F00FB76A-7C7D-A6E7-84B4-B4D0176FE5F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19602168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1FE00DE-C468-A7DC-57DA-3D7B609B9F2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9E836C09-33F0-7683-FC8A-7E3AA4F1094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44825036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068BB6DF-82DA-20B1-861B-A213B26A056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4D5341A7-FDFF-1392-D929-D43A7017E55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637805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67CA6640-69D1-E70A-2655-F0B4DAED05F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EF20949-F19A-616C-68AF-17C31119633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851609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image and text v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pPr lvl="0"/>
            <a:r>
              <a:rPr lang="en-GB"/>
              <a:t>Click to edit Master text styles</a:t>
            </a:r>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1" name="Picture Placeholder 11">
            <a:extLst>
              <a:ext uri="{FF2B5EF4-FFF2-40B4-BE49-F238E27FC236}">
                <a16:creationId xmlns:a16="http://schemas.microsoft.com/office/drawing/2014/main" id="{2CB57F59-3C57-C85A-4795-3FD9AD5D848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Footer Placeholder 4">
            <a:extLst>
              <a:ext uri="{FF2B5EF4-FFF2-40B4-BE49-F238E27FC236}">
                <a16:creationId xmlns:a16="http://schemas.microsoft.com/office/drawing/2014/main" id="{D0BE81EC-17A2-AF37-8B15-8B6D9CEC691B}"/>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7D633C40-011D-9E95-0EE5-FEDBCC39FE1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026721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9F8F3E0F-50EB-D7D9-1094-CBFCDE3AA38F}"/>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29466298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6FD188F-21FA-C8C6-3224-86E0C1A098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CC7FA05C-26C0-ABC7-F829-9277AFCB4F5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D9449682-B281-CE89-4793-ABF5A537F3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16841A6-ADBE-FF46-5903-3F2515996B6A}"/>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500C2E1B-96D9-6987-FD2D-4DD6C85E6B78}"/>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1FE950B5-7673-85AA-4B5D-328A2464DAFE}"/>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9ABC8A8A-E3E4-EAE3-E338-CA0EC14D710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C74A7B0C-79A2-5881-24CD-81CB8D23A52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3849828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A2BBA4F-C36D-F323-4D63-166E891C695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3EF9C6BA-D1C2-C4AA-F310-A6CF2F03783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F4A69417-9EB9-4AB5-1760-4866F51D6699}"/>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349A9E11-872C-1A48-5919-42AD1003B991}"/>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88527B8A-DFCB-809E-5EF8-489A4F74AF6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578ED61-F222-E36E-4434-172A03EA82D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2E7AE6D1-96FE-506D-672C-C342A426D8D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30AF7C1B-AF7C-0268-014E-B3408A95802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0709528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Picture Placeholder 11">
            <a:extLst>
              <a:ext uri="{FF2B5EF4-FFF2-40B4-BE49-F238E27FC236}">
                <a16:creationId xmlns:a16="http://schemas.microsoft.com/office/drawing/2014/main" id="{234864E0-2D0C-04DE-49AD-1E08E6C2807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Footer Placeholder 4">
            <a:extLst>
              <a:ext uri="{FF2B5EF4-FFF2-40B4-BE49-F238E27FC236}">
                <a16:creationId xmlns:a16="http://schemas.microsoft.com/office/drawing/2014/main" id="{86C77142-FD44-791C-459E-0233791EEC06}"/>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BA412CDE-5708-F6B5-F4F8-FE0BC50FCA3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07948467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2AFA8F0D-AE72-0FE4-8BB8-4E4CE972E7E1}"/>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ABF7C28-6C88-F213-D23A-E4C9BF929CB3}"/>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3F81DB3-B63A-FF1F-74C0-2D30FDEDAAE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6888772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94AA410-AD0C-3427-D1EA-96A87F50BB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37502F48-F88D-F6C0-5AB1-ADAC63DAAB94}"/>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BDB20B8-FE68-934B-C748-AC5CD51698E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19232995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F5D07C09-A3CF-199A-4C35-C21D40729DC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2B023360-2D40-9E30-AF64-F725792B25F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42A38A2A-5040-F852-AAFD-179D3B4A07A9}"/>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1B567259-CC7A-9907-9C5C-ED340D7F1A12}"/>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1846CAEF-979B-73A3-E5AC-BA314E4CDD7D}"/>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123665714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5B82023-1872-0B29-989D-7CBF191A9A6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8DFA1E0-4D75-34F7-6C42-F43C7C3062E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70A74EAE-B58D-D189-4BBA-8A2F041A7919}"/>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263076403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014965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0612161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image and text v2">
    <p:bg>
      <p:bgPr>
        <a:solidFill>
          <a:schemeClr val="bg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4" name="Picture Placeholder 11">
            <a:extLst>
              <a:ext uri="{FF2B5EF4-FFF2-40B4-BE49-F238E27FC236}">
                <a16:creationId xmlns:a16="http://schemas.microsoft.com/office/drawing/2014/main" id="{BC30E919-61CD-A0E3-FBE6-8B10FDC911ED}"/>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5" name="Content Placeholder 15">
            <a:extLst>
              <a:ext uri="{FF2B5EF4-FFF2-40B4-BE49-F238E27FC236}">
                <a16:creationId xmlns:a16="http://schemas.microsoft.com/office/drawing/2014/main" id="{FB6437F4-92A5-139A-A9C4-A697581FC02F}"/>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pPr lvl="0"/>
            <a:r>
              <a:rPr lang="en-GB"/>
              <a:t>Click to edit Master text styles</a:t>
            </a:r>
          </a:p>
        </p:txBody>
      </p:sp>
      <p:sp>
        <p:nvSpPr>
          <p:cNvPr id="2" name="Footer Placeholder 4">
            <a:extLst>
              <a:ext uri="{FF2B5EF4-FFF2-40B4-BE49-F238E27FC236}">
                <a16:creationId xmlns:a16="http://schemas.microsoft.com/office/drawing/2014/main" id="{F2B071D6-2E80-5842-B9C1-E84C09937430}"/>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266678E-B6BC-A6EA-D020-113EF97B100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96369369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470179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BAE741EF-635A-4E59-4403-5B55187D38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7970629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8EE6A203-953B-F765-6783-29C1BD92380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8445A163-7644-9D8A-EB2E-28984EDD30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2684328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E0CCC095-955B-D9F3-283A-32753ECE89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58489760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D4781-1C8C-B937-E1C2-FCEDE435CA4B}"/>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E1ACB45A-9CCC-6722-54ED-52BA6BABC369}"/>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B9572808-1082-6FB6-DCD6-6F1E6E85F4C3}"/>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397079059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4D2B6D9E-78DC-4BD7-99DC-AC97577D227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7F3B840-7876-ED52-62F7-51A72E3AEBC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3983683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05619290-7131-DE45-ABC9-63620DD2597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ADA537A-A761-3202-0BBF-1042C373A6E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62167028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EDC61929-8F81-8E3F-5B37-AC1E2370DBB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6D62D4CB-7A56-0826-7F76-884D72498E5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1619755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D3BE9F83-B8A7-9BDA-17F7-6020B97831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77B933CD-FD5A-4ADC-D6B5-2E70E11D8F6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62938822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5BF1CF5D-732D-66D4-7289-6849D80691F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B42FBA9-DFD7-6B49-A916-BF71EF1E5BC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71952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or quote slide">
    <p:bg>
      <p:bgPr>
        <a:solidFill>
          <a:schemeClr val="bg1"/>
        </a:solidFill>
        <a:effectLst/>
      </p:bgPr>
    </p:bg>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79347"/>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3FFC4DE-4136-486C-252C-5AD4A808106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45C2996C-6DB5-A199-8218-F2160223F17B}"/>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8B3A5009-B28B-F2B8-8E32-188E9E05E15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5500532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F66DFE02-3922-DB47-CDA2-397BECDB411A}"/>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65659395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0C5DD64-2FBA-3D50-B525-3B0F9FF669ED}"/>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96BFD3AA-01A6-8D07-F391-FBD97C3FD6E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D53D977-2176-6777-0E68-DE82DCCB0E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E76CF5E8-FCC3-3384-753F-AE1743390CE2}"/>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3387FE47-5CE4-76C2-401E-9B38A759E2FB}"/>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415A27B3-E04F-BBBE-E564-AB652B3A073D}"/>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F3C17ED6-A7B8-C6F3-C41A-0AD1A338ECA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CF8E3EF6-8E6B-A779-2C5C-A1D5FD4950D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2703479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A3A1727-81A1-4552-4F24-80C1424945A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D83D3F35-FEC2-3BA5-3DC1-38337AD035EA}"/>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197604C7-F06F-849B-20BD-46B562A01EB8}"/>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5AA07DC2-5304-16B2-0B9E-0BB6EB66843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0BFA2E6-1EE5-77CD-0CD7-CA9E98BD50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9D09C5-D351-4D31-17CE-13FBB135322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21EC6865-AD23-AEFF-4546-213FA1851B96}"/>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EBBC4821-2989-7761-E9AF-7EA0D1F3444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7052339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42CD5777-D403-D912-494B-0905096EF3F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DFD9431A-7D7E-AFBA-5505-9993405578DE}"/>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52577F9C-FD22-6936-3105-12AA090002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20774545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53796BA5-A70C-F0B3-9FE1-8681A2A23247}"/>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32AB0CF0-82F4-B496-9D61-A56C93B073B9}"/>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CA416B78-0B43-E22D-66BD-0B6774CEACC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08884535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39976" y="503550"/>
            <a:ext cx="651959" cy="936000"/>
          </a:xfrm>
          <a:prstGeom prst="rect">
            <a:avLst/>
          </a:prstGeom>
        </p:spPr>
      </p:pic>
      <p:sp>
        <p:nvSpPr>
          <p:cNvPr id="2" name="Footer Placeholder 4">
            <a:extLst>
              <a:ext uri="{FF2B5EF4-FFF2-40B4-BE49-F238E27FC236}">
                <a16:creationId xmlns:a16="http://schemas.microsoft.com/office/drawing/2014/main" id="{59F9C20D-FEBF-C9AE-EA3D-C0B6DE6CE25A}"/>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B515C16E-2237-3D9A-42B4-89AFD6A64B8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1720398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66D3F15A-7755-86DE-90BB-0D71CDB936F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5EC20356-2F46-1123-55FF-DFD2EB2FF30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C44EC55B-D7E4-4053-92B8-FB66A47B932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6E17B8E3-039A-9E03-CDB5-5927B8818E27}"/>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CBC1056B-5EA8-4877-62BF-4137149AD9B6}"/>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60520788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2705060B-5843-BB4A-6A03-62247147D95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5523E454-FB1D-0609-FC56-53FA95543E9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57C9E13D-98B4-1488-C4A7-99C32395D8AA}"/>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6561507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99961803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3994283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ner Logo v1">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9A4667DD-C338-BED4-997B-55E10BCF384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cxnSp>
        <p:nvCxnSpPr>
          <p:cNvPr id="13" name="Straight Connector 12">
            <a:extLst>
              <a:ext uri="{FF2B5EF4-FFF2-40B4-BE49-F238E27FC236}">
                <a16:creationId xmlns:a16="http://schemas.microsoft.com/office/drawing/2014/main" id="{6326FD46-2E55-87FF-F0B3-A17A0C3DF6F8}"/>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Picture Placeholder 11">
            <a:extLst>
              <a:ext uri="{FF2B5EF4-FFF2-40B4-BE49-F238E27FC236}">
                <a16:creationId xmlns:a16="http://schemas.microsoft.com/office/drawing/2014/main" id="{D282104C-1BBA-3D79-5319-A46C88E85C5C}"/>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15" name="Straight Connector 14">
            <a:extLst>
              <a:ext uri="{FF2B5EF4-FFF2-40B4-BE49-F238E27FC236}">
                <a16:creationId xmlns:a16="http://schemas.microsoft.com/office/drawing/2014/main" id="{CE8D4A99-E1E1-3139-1236-6EA3B7C13551}"/>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Picture Placeholder 11">
            <a:extLst>
              <a:ext uri="{FF2B5EF4-FFF2-40B4-BE49-F238E27FC236}">
                <a16:creationId xmlns:a16="http://schemas.microsoft.com/office/drawing/2014/main" id="{B52B6039-B8A2-14D4-A5B5-B1C6596497BC}"/>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pPr lvl="0"/>
            <a:r>
              <a:rPr lang="en-GB"/>
              <a:t>Click to edit Master text styles</a:t>
            </a:r>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39976" y="503550"/>
            <a:ext cx="651959" cy="936000"/>
          </a:xfrm>
          <a:prstGeom prst="rect">
            <a:avLst/>
          </a:prstGeom>
        </p:spPr>
      </p:pic>
    </p:spTree>
    <p:extLst>
      <p:ext uri="{BB962C8B-B14F-4D97-AF65-F5344CB8AC3E}">
        <p14:creationId xmlns:p14="http://schemas.microsoft.com/office/powerpoint/2010/main" val="2134019111"/>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502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ner Logo v2">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pPr lvl="0"/>
            <a:r>
              <a:rPr lang="en-GB"/>
              <a:t>Click to edit Master text styles</a:t>
            </a:r>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484AF844-7532-EA26-6DF9-7821D6DAAA2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FF3443A7-ED34-25B2-4D80-A6F4038F79F9}"/>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CE34DAB9-73AF-CCFF-D154-A20EF66F3EE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31225717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v1">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819421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v2">
    <p:bg>
      <p:bgPr>
        <a:solidFill>
          <a:schemeClr val="bg1"/>
        </a:solidFill>
        <a:effectLst/>
      </p:bgPr>
    </p:bg>
    <p:spTree>
      <p:nvGrpSpPr>
        <p:cNvPr id="1" name=""/>
        <p:cNvGrpSpPr/>
        <p:nvPr/>
      </p:nvGrpSpPr>
      <p:grpSpPr>
        <a:xfrm>
          <a:off x="0" y="0"/>
          <a:ext cx="0" cy="0"/>
          <a:chOff x="0" y="0"/>
          <a:chExt cx="0" cy="0"/>
        </a:xfrm>
      </p:grpSpPr>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
        <p:nvSpPr>
          <p:cNvPr id="11" name="Title Placeholder 1">
            <a:extLst>
              <a:ext uri="{FF2B5EF4-FFF2-40B4-BE49-F238E27FC236}">
                <a16:creationId xmlns:a16="http://schemas.microsoft.com/office/drawing/2014/main" id="{10B7C26A-DD06-48F4-6F84-2D4126BA4271}"/>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Tree>
    <p:extLst>
      <p:ext uri="{BB962C8B-B14F-4D97-AF65-F5344CB8AC3E}">
        <p14:creationId xmlns:p14="http://schemas.microsoft.com/office/powerpoint/2010/main" val="1003467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337AF688-F2F4-5A61-7DEC-E4536AC7662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BA0E0DF3-0C51-3B21-3B96-9D21D6373794}"/>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281658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357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12D959CA-205F-61E0-E849-0515F946B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2698414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242DDC41-069C-6569-FD8D-DA3442F2A3D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3FDC7C16-2B7D-58D4-01ED-D324386376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87870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3732565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C878F-115A-2E4B-2DD5-883A8478AE7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0DEBCBA2-980E-EB6A-96D1-DA26D706785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AD2D7A4D-2DF2-9658-F124-D3258C09825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665081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DC57794E-F310-4D49-6A04-DB1BE6A40DA3}"/>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B6B6C7A-ABDE-E96E-4925-133771EC299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44005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5" name="Footer Placeholder 4">
            <a:extLst>
              <a:ext uri="{FF2B5EF4-FFF2-40B4-BE49-F238E27FC236}">
                <a16:creationId xmlns:a16="http://schemas.microsoft.com/office/drawing/2014/main" id="{0171C24B-12B7-0554-7338-E5606F2B75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3817862-307E-AF7C-BB5A-27151186CE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25227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chart slide">
    <p:bg>
      <p:bgPr>
        <a:solidFill>
          <a:schemeClr val="bg1"/>
        </a:solidFill>
        <a:effectLst/>
      </p:bgPr>
    </p:bg>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6106CB4-AC58-14FD-F861-6D4E32A9704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27F24AA-293B-0768-DE23-1F5E04F4E9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933723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graph slide">
    <p:bg>
      <p:bgPr>
        <a:solidFill>
          <a:schemeClr val="bg1"/>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81823BB-39B4-3DFB-5031-B13325159E1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29EF935-4943-31DC-7AAC-7C1DB03F83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76692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table slide">
    <p:bg>
      <p:bgPr>
        <a:solidFill>
          <a:schemeClr val="bg1"/>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445808C7-E9C2-576C-1081-FCC08E0452E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5605128-C4BA-81A1-674F-E6C5A48638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934497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38215868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page image or video">
    <p:bg>
      <p:bgPr>
        <a:solidFill>
          <a:schemeClr val="bg1"/>
        </a:solidFill>
        <a:effectLst/>
      </p:bgPr>
    </p:bg>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2BF3D1E0-7FC9-4E89-DFE7-5165B59500DE}"/>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1327535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text_v1">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D467372-F32E-DE9A-90D5-43011C637B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9AF3E014-79B3-303B-9C48-044DCEB17D24}"/>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11" name="Graphic 10">
            <a:extLst>
              <a:ext uri="{FF2B5EF4-FFF2-40B4-BE49-F238E27FC236}">
                <a16:creationId xmlns:a16="http://schemas.microsoft.com/office/drawing/2014/main" id="{A628D210-0C84-971E-A26F-3B2FE440CD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2" name="Graphic 11">
            <a:extLst>
              <a:ext uri="{FF2B5EF4-FFF2-40B4-BE49-F238E27FC236}">
                <a16:creationId xmlns:a16="http://schemas.microsoft.com/office/drawing/2014/main" id="{40909806-D6C8-D851-C1D5-EB899EC0915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3" name="Content Placeholder 15">
            <a:extLst>
              <a:ext uri="{FF2B5EF4-FFF2-40B4-BE49-F238E27FC236}">
                <a16:creationId xmlns:a16="http://schemas.microsoft.com/office/drawing/2014/main" id="{D4F384C1-07C3-D90A-BDA7-8B66B59C618A}"/>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4" name="Text Placeholder 13">
            <a:extLst>
              <a:ext uri="{FF2B5EF4-FFF2-40B4-BE49-F238E27FC236}">
                <a16:creationId xmlns:a16="http://schemas.microsoft.com/office/drawing/2014/main" id="{235E5D7F-8A7C-6EE9-409A-E74DEE1CEBD0}"/>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7" name="Footer Placeholder 4">
            <a:extLst>
              <a:ext uri="{FF2B5EF4-FFF2-40B4-BE49-F238E27FC236}">
                <a16:creationId xmlns:a16="http://schemas.microsoft.com/office/drawing/2014/main" id="{4CC3C885-19BC-3E17-8A93-2B1A7E5C25BA}"/>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8" name="Slide Number Placeholder 5">
            <a:extLst>
              <a:ext uri="{FF2B5EF4-FFF2-40B4-BE49-F238E27FC236}">
                <a16:creationId xmlns:a16="http://schemas.microsoft.com/office/drawing/2014/main" id="{5BD7BD88-0848-5288-8AA9-8D97F76E2B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110475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nd text_v2">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3764D63-5C2F-1B66-30E7-13032CD0152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CEDADC40-EB9F-9244-18DC-21FE7EA2B7F6}"/>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945CD228-5C19-1634-812F-0C8358B850A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7FDB7BE5-FC74-185C-85FC-5BDDD3CA02D6}"/>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14" name="Graphic 13">
            <a:extLst>
              <a:ext uri="{FF2B5EF4-FFF2-40B4-BE49-F238E27FC236}">
                <a16:creationId xmlns:a16="http://schemas.microsoft.com/office/drawing/2014/main" id="{F5562BB3-0997-BC2D-7EBE-6E4EA273BB0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5" name="Graphic 14">
            <a:extLst>
              <a:ext uri="{FF2B5EF4-FFF2-40B4-BE49-F238E27FC236}">
                <a16:creationId xmlns:a16="http://schemas.microsoft.com/office/drawing/2014/main" id="{9EDA59FE-8335-3268-B2CF-917AF8947C3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C2BA5C64-269D-2E74-1B77-B48FA5234BA4}"/>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18F90CE-BCFD-6C99-EE37-9DA7FA4698A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52431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image and text_v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E24D8582-267A-62B0-6375-52FBB6A95F0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30A0D45-92CE-4AA7-0114-549FDCB72176}"/>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F042A49D-B936-0FB8-BC5C-EBB1B67D30C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540559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image and text_v2">
    <p:bg>
      <p:bgPr>
        <a:solidFill>
          <a:schemeClr val="bg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B2A602F-B51D-0A59-07FD-1AC1CD15187D}"/>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132C6EBF-FD95-51E3-4F10-A159FCE953E5}"/>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A5E30C0-4484-78A3-EDD5-F263669F806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00815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or quote slide">
    <p:bg>
      <p:bgPr>
        <a:solidFill>
          <a:schemeClr val="bg1"/>
        </a:solidFill>
        <a:effectLst/>
      </p:bgPr>
    </p:bg>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79347"/>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74D56FB0-D78B-9032-79F0-56E6DDE956EE}"/>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5A2079FD-87C4-04AC-B43C-4BEE080B3A5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05499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artner Logo v1">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6A951A39-DA62-980B-B3A2-7EF27E6214A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80A355D-9A11-0C00-0302-0D717A40C84F}"/>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A2A98AE3-E1CB-23AE-7F02-F930EFE8988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436258FE-C9AE-8A0E-063C-420B921D82DA}"/>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E759C60-4DB6-D24A-3C87-CC2390CF4D97}"/>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pic>
        <p:nvPicPr>
          <p:cNvPr id="8" name="Graphic 7">
            <a:extLst>
              <a:ext uri="{FF2B5EF4-FFF2-40B4-BE49-F238E27FC236}">
                <a16:creationId xmlns:a16="http://schemas.microsoft.com/office/drawing/2014/main" id="{5E3B0B68-0551-E511-1F5F-B2343E9FDFA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0181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rtner Logo v2">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7D918510-412A-5F29-812E-B643D993E17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B9C3BC3-4C83-7298-19AB-051EAF34866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49DFEBA-8C45-97E6-528F-BBB76271D6E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5B81EFBC-5DDF-0E56-4D9D-6E91752BE44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136375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v1">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38868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v2">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299040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F9BD1-A4DD-6A62-9BB5-F304498F64C0}"/>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BB37A09F-609D-6141-5F28-1FE05BC4218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516419A-B37A-74F5-E24E-782EAA1AB77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370092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6617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BF418D34-AA8E-4C99-3102-43E12059DF8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10" name="Graphic 9">
            <a:extLst>
              <a:ext uri="{FF2B5EF4-FFF2-40B4-BE49-F238E27FC236}">
                <a16:creationId xmlns:a16="http://schemas.microsoft.com/office/drawing/2014/main" id="{2D7BF2ED-E99A-D2EF-2890-A53F927BF12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16163581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2" name="Footer Placeholder 4">
            <a:extLst>
              <a:ext uri="{FF2B5EF4-FFF2-40B4-BE49-F238E27FC236}">
                <a16:creationId xmlns:a16="http://schemas.microsoft.com/office/drawing/2014/main" id="{FA911AAD-4208-8246-6AB8-9DCDFD5BEB2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3" name="Slide Number Placeholder 5">
            <a:extLst>
              <a:ext uri="{FF2B5EF4-FFF2-40B4-BE49-F238E27FC236}">
                <a16:creationId xmlns:a16="http://schemas.microsoft.com/office/drawing/2014/main" id="{20EDB3FE-29B0-955B-6F8E-FE051344F0E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07401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18765656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B1DC5-77ED-1128-2382-8A5E015C863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76F1B0A0-49FC-C371-5B5A-33B1F534754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7C1DBD9-EBBE-9171-3AA4-352B52A45B8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097194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2" name="Footer Placeholder 4">
            <a:extLst>
              <a:ext uri="{FF2B5EF4-FFF2-40B4-BE49-F238E27FC236}">
                <a16:creationId xmlns:a16="http://schemas.microsoft.com/office/drawing/2014/main" id="{27BCE634-ACEE-FFB5-E0D7-9D56B011133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65CBC7E4-9C3A-0FAB-A51A-2ADF61DE126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7401341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2" name="Footer Placeholder 4">
            <a:extLst>
              <a:ext uri="{FF2B5EF4-FFF2-40B4-BE49-F238E27FC236}">
                <a16:creationId xmlns:a16="http://schemas.microsoft.com/office/drawing/2014/main" id="{09E7A86D-8F1D-D88D-2E13-791D64D8412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BA476C45-3BB1-C759-2CEC-03705A4A796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8596454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D183A231-C99C-C6FF-B4C9-43E5D4A90FA7}"/>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387C9CD-7603-D725-4916-6660C84EEF6E}"/>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34567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58D36ED-B780-0F62-B431-99977879332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45DD79F2-69A0-AD15-9D88-B2A99ECF659A}"/>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14077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0931139F-D5F0-415D-9896-0DE665299A68}"/>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E5E6DFEA-229D-07AD-37AC-67FD7E36043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38865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1" name="Content Placeholder 15">
            <a:extLst>
              <a:ext uri="{FF2B5EF4-FFF2-40B4-BE49-F238E27FC236}">
                <a16:creationId xmlns:a16="http://schemas.microsoft.com/office/drawing/2014/main" id="{A3BBA274-D5FA-81FC-EF2A-782133FFBF8D}"/>
              </a:ext>
            </a:extLst>
          </p:cNvPr>
          <p:cNvSpPr>
            <a:spLocks noGrp="1"/>
          </p:cNvSpPr>
          <p:nvPr>
            <p:ph sz="quarter" idx="19"/>
          </p:nvPr>
        </p:nvSpPr>
        <p:spPr>
          <a:xfrm>
            <a:off x="499732" y="1888476"/>
            <a:ext cx="11192533" cy="3567600"/>
          </a:xfrm>
          <a:prstGeom prst="rect">
            <a:avLst/>
          </a:prstGeom>
        </p:spPr>
        <p:txBody>
          <a:bodyPr/>
          <a:lstStyle>
            <a:lvl1pPr>
              <a:lnSpc>
                <a:spcPct val="104000"/>
              </a:lnSpc>
              <a:defRPr sz="1400" b="0" i="0"/>
            </a:lvl1pPr>
          </a:lstStyle>
          <a:p>
            <a:pPr lvl="0"/>
            <a:r>
              <a:rPr lang="en-GB"/>
              <a:t>Click to edit Master text styles</a:t>
            </a:r>
          </a:p>
        </p:txBody>
      </p:sp>
      <p:sp>
        <p:nvSpPr>
          <p:cNvPr id="5" name="Footer Placeholder 4">
            <a:extLst>
              <a:ext uri="{FF2B5EF4-FFF2-40B4-BE49-F238E27FC236}">
                <a16:creationId xmlns:a16="http://schemas.microsoft.com/office/drawing/2014/main" id="{889B92C1-F22F-9E51-6976-3986B0F6A52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2940EE97-C53A-24F1-7226-4B77D930213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7581530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AD42AABE-4FE9-A141-624D-E44E67F8FBA9}"/>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39721183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4" name="Picture Placeholder 11">
            <a:extLst>
              <a:ext uri="{FF2B5EF4-FFF2-40B4-BE49-F238E27FC236}">
                <a16:creationId xmlns:a16="http://schemas.microsoft.com/office/drawing/2014/main" id="{BF02B868-6115-47A1-7D39-F1E61DEA8B5B}"/>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6" name="Title Placeholder 1">
            <a:extLst>
              <a:ext uri="{FF2B5EF4-FFF2-40B4-BE49-F238E27FC236}">
                <a16:creationId xmlns:a16="http://schemas.microsoft.com/office/drawing/2014/main" id="{151DD6D0-860D-BE7D-BC4C-E2263723168C}"/>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8" name="Graphic 7">
            <a:extLst>
              <a:ext uri="{FF2B5EF4-FFF2-40B4-BE49-F238E27FC236}">
                <a16:creationId xmlns:a16="http://schemas.microsoft.com/office/drawing/2014/main" id="{3F82DC80-0538-92AF-341F-E870691B8A5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1" name="Graphic 10">
            <a:extLst>
              <a:ext uri="{FF2B5EF4-FFF2-40B4-BE49-F238E27FC236}">
                <a16:creationId xmlns:a16="http://schemas.microsoft.com/office/drawing/2014/main" id="{266CEB78-2398-0144-603C-0ED8A195482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2" name="Content Placeholder 15">
            <a:extLst>
              <a:ext uri="{FF2B5EF4-FFF2-40B4-BE49-F238E27FC236}">
                <a16:creationId xmlns:a16="http://schemas.microsoft.com/office/drawing/2014/main" id="{1C2299EA-FCE7-AFFC-5759-F01FE04B3731}"/>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75C4D8C3-25AF-36F5-6AF6-C76ABC3F06CA}"/>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0C647F01-51C1-2272-A03F-6C86EA881C53}"/>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907D16D-B8EC-A815-8846-CC790C3379B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980209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17" name="Picture Placeholder 11">
            <a:extLst>
              <a:ext uri="{FF2B5EF4-FFF2-40B4-BE49-F238E27FC236}">
                <a16:creationId xmlns:a16="http://schemas.microsoft.com/office/drawing/2014/main" id="{B8984DF6-A1FE-D622-A441-CCD458F0F2D4}"/>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8" name="Title Placeholder 1">
            <a:extLst>
              <a:ext uri="{FF2B5EF4-FFF2-40B4-BE49-F238E27FC236}">
                <a16:creationId xmlns:a16="http://schemas.microsoft.com/office/drawing/2014/main" id="{32D5F7EE-2D6F-F20E-5AFD-7C470CE8D0D0}"/>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Text Placeholder 12">
            <a:extLst>
              <a:ext uri="{FF2B5EF4-FFF2-40B4-BE49-F238E27FC236}">
                <a16:creationId xmlns:a16="http://schemas.microsoft.com/office/drawing/2014/main" id="{0B76B560-08A6-15E4-4527-FACBE903768B}"/>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21" name="Content Placeholder 15">
            <a:extLst>
              <a:ext uri="{FF2B5EF4-FFF2-40B4-BE49-F238E27FC236}">
                <a16:creationId xmlns:a16="http://schemas.microsoft.com/office/drawing/2014/main" id="{58695BCB-0C2C-A89C-C87D-F43A9F01BBA5}"/>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2BDD9912-76FB-0977-3EEB-9319478B9AB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23" name="Graphic 22">
            <a:extLst>
              <a:ext uri="{FF2B5EF4-FFF2-40B4-BE49-F238E27FC236}">
                <a16:creationId xmlns:a16="http://schemas.microsoft.com/office/drawing/2014/main" id="{04FBA892-4AE7-3C6D-35F6-6D8734858E8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24" name="Footer Placeholder 4">
            <a:extLst>
              <a:ext uri="{FF2B5EF4-FFF2-40B4-BE49-F238E27FC236}">
                <a16:creationId xmlns:a16="http://schemas.microsoft.com/office/drawing/2014/main" id="{F3E0872F-75AF-C5BB-C052-616FD84881A9}"/>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25" name="Slide Number Placeholder 5">
            <a:extLst>
              <a:ext uri="{FF2B5EF4-FFF2-40B4-BE49-F238E27FC236}">
                <a16:creationId xmlns:a16="http://schemas.microsoft.com/office/drawing/2014/main" id="{B6749FB4-179F-027F-9BE9-9ADEC4B6645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0696623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image and text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1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9EAFD1C-F405-88E0-28B0-8071B952232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548BCE1-1E88-B057-3BAE-860FB0678230}"/>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BB7D6261-77FB-2E09-A67C-E9CC3B14C98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733680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image and text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C45C280B-4D32-AF2A-95A4-738B32B4B9B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9D157653-8164-6DEC-E9BE-54DA0FF9E1EE}"/>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BDAD766-B795-CEA0-17D5-CFF0AC875A3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2017307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EAAE0ECF-7FD0-796A-2323-5E7937849917}"/>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2266F893-DB8C-2932-E98A-E860C127B1A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7743543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6326FD46-2E55-87FF-F0B3-A17A0C3DF6F8}"/>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4" name="Picture Placeholder 11">
            <a:extLst>
              <a:ext uri="{FF2B5EF4-FFF2-40B4-BE49-F238E27FC236}">
                <a16:creationId xmlns:a16="http://schemas.microsoft.com/office/drawing/2014/main" id="{D282104C-1BBA-3D79-5319-A46C88E85C5C}"/>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15" name="Straight Connector 14">
            <a:extLst>
              <a:ext uri="{FF2B5EF4-FFF2-40B4-BE49-F238E27FC236}">
                <a16:creationId xmlns:a16="http://schemas.microsoft.com/office/drawing/2014/main" id="{CE8D4A99-E1E1-3139-1236-6EA3B7C13551}"/>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16" name="Picture Placeholder 11">
            <a:extLst>
              <a:ext uri="{FF2B5EF4-FFF2-40B4-BE49-F238E27FC236}">
                <a16:creationId xmlns:a16="http://schemas.microsoft.com/office/drawing/2014/main" id="{B52B6039-B8A2-14D4-A5B5-B1C6596497BC}"/>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 name="Graphic 1">
            <a:extLst>
              <a:ext uri="{FF2B5EF4-FFF2-40B4-BE49-F238E27FC236}">
                <a16:creationId xmlns:a16="http://schemas.microsoft.com/office/drawing/2014/main" id="{A8769719-C365-1034-77ED-D3B1ACDC10D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3" name="Graphic 2">
            <a:extLst>
              <a:ext uri="{FF2B5EF4-FFF2-40B4-BE49-F238E27FC236}">
                <a16:creationId xmlns:a16="http://schemas.microsoft.com/office/drawing/2014/main" id="{E1E67D21-2834-FB76-C441-0440A6334F8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Tree>
    <p:extLst>
      <p:ext uri="{BB962C8B-B14F-4D97-AF65-F5344CB8AC3E}">
        <p14:creationId xmlns:p14="http://schemas.microsoft.com/office/powerpoint/2010/main" val="3757243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5CA75AEC-C41C-BFAB-96B1-80581DDF1AB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BE57B473-A786-0A68-6A97-AA566502DD6D}"/>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D6ED615C-BA52-DE54-6E80-D65CEA344F11}"/>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D5B01B66-5EB2-C395-D920-6AC9A14F9B4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60569507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18447822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952862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pPr lvl="0"/>
            <a:r>
              <a:rPr lang="en-GB"/>
              <a:t>Click to edit Master text styles</a:t>
            </a:r>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pPr lvl="0"/>
            <a:r>
              <a:rPr lang="en-GB"/>
              <a:t>Click to edit Master text styles</a:t>
            </a:r>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 name="Footer Placeholder 4">
            <a:extLst>
              <a:ext uri="{FF2B5EF4-FFF2-40B4-BE49-F238E27FC236}">
                <a16:creationId xmlns:a16="http://schemas.microsoft.com/office/drawing/2014/main" id="{586F01CE-863C-2545-F359-8EA7DA242B3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4" name="Slide Number Placeholder 5">
            <a:extLst>
              <a:ext uri="{FF2B5EF4-FFF2-40B4-BE49-F238E27FC236}">
                <a16:creationId xmlns:a16="http://schemas.microsoft.com/office/drawing/2014/main" id="{D4300F38-9E19-2837-5541-00EE5F9E99F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461192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511688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BD1BE230-6420-FFF5-6758-C7F9655713B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7AAE7977-1BF5-F218-8311-ED7BFCFB29B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33716415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06D98896-83DF-6A21-1A43-C2633EAB2E4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A147CB46-A89C-F1F7-F942-979B4D697F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465251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6684A845-46C3-33DA-CA23-5D8B7F1FD21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7E9D5C80-43CB-B93C-AFEF-243C2D123E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5693916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CDB55-15B8-121C-9A95-E50F7B5D84F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F09629B-2E3D-8D47-E492-E4A5A92D99C2}"/>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6CDA95B-F761-5DAE-DA12-BB84C3475489}"/>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296241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6AEC56F5-70C7-6B90-D9C5-30B098A22CD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82A2F16-8026-9430-DFC0-2804BED2C56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738242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65A8CE34-40F0-EC27-F6DC-A9DFD33FD8D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2A8FA899-6463-CF85-2673-DC139035FF9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46140321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595D91D9-CCA9-A9B9-5586-20666977E2F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35EABDC7-BB7A-5EDA-21BA-97E1A0205A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842266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3A34389-1F12-66E3-6C69-B610591E546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E4017DD-C813-3043-7FB0-A35D3B5C7A2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707962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43B0015-6C6D-3EC4-6761-F5A070AC6D4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2DC7190-6158-888C-B0C7-CDFA1C4B2C8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58255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chart slide">
    <p:bg>
      <p:bgPr>
        <a:solidFill>
          <a:schemeClr val="bg1"/>
        </a:solidFill>
        <a:effectLst/>
      </p:bgPr>
    </p:bg>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pPr lvl="0"/>
            <a:r>
              <a:rPr lang="en-GB"/>
              <a:t>Click to edit Master text styles</a:t>
            </a:r>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pPr lvl="0"/>
            <a:r>
              <a:rPr lang="en-GB"/>
              <a:t>Click to edit Master text styles</a:t>
            </a:r>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963F4D0E-28C6-7F57-EE08-455ACB20895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4D892581-57BF-3501-A81B-FE662EA3EA18}"/>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40335707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ull page image and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D2BE15D2-428D-7220-9547-DA01AED31FB5}"/>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42025941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9BE374B3-9BB3-3993-5205-DACD8521FF6A}"/>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5ADBAF59-55AD-BB20-0854-4F00E3D183B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7F7BC55-3BC8-B89D-7919-0E86A543B57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247D0FD-6198-AED6-8BFB-68FF711B434D}"/>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EF2CC0D-E565-F017-AE91-CB0C2E441F2F}"/>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C84566B0-775F-522F-5694-0E110C51522C}"/>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864856EA-8ADC-3DB3-F2A2-2F26B84865D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F27F0CE-9DAF-4D31-CA8F-A32C049CAE8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225450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9190BE7-B3D0-2484-8498-7AA5209EAFC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58EF5B5-50B6-097D-254A-DC0302C1E750}"/>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E07138AA-8105-84D9-677F-DAC3332DE7D3}"/>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8391AE21-6050-0226-6F85-476E9AF6A406}"/>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54CAD70-D10E-930A-16EA-FD228228C9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2A1544-8B5E-1EBA-9577-83CE7B0EADA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B05C08EB-46CF-FA11-3595-6C3BEAF443DD}"/>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9796065-C488-2296-40DE-B6F40F6B325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2925640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A6F6C75-D2A5-E05B-2BCE-798B8F09BB83}"/>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00CAFEC1-AE66-D8B4-E6D2-27C8EB892EB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1F426AEF-67DB-0719-C906-7D7AB50263C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197836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F8CEB787-490E-53D2-9EBC-81E529CEA45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9B4DFF7-D728-A0BD-BB56-56B0DBF62266}"/>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7779431-194F-E6E0-3EF3-3906DCBCA3A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439969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4E82D668-9298-B429-8245-1BC16281F68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B7DABA17-7B7D-899F-84F8-292CA7682798}"/>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3884091-69C6-4322-83B8-C2BD56341AB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31026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5CDA39D1-C067-433E-BEEB-1E5A3359C1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5889796-979E-8AF1-9D58-7D0FDF3D416A}"/>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DFDF015-8CB2-7AE0-CC71-02DC2C8A9DE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AC9CE45D-5663-1B62-E264-FE43A462B86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C196A81-C5EF-AD47-CDBF-98F74EE14AF2}"/>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41138949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B5ED1A46-D6DD-5265-ACD4-B99C67E04B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0B27340E-4B53-CC7A-7B58-E4712BCE07C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06FCE97C-D04A-21AE-E2D4-C31176C5CEB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8827618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8753877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2057375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graph slide">
    <p:bg>
      <p:bgPr>
        <a:solidFill>
          <a:schemeClr val="bg1"/>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pPr lvl="0"/>
            <a:r>
              <a:rPr lang="en-GB"/>
              <a:t>Click to edit Master text styles</a:t>
            </a:r>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pPr lvl="0"/>
            <a:r>
              <a:rPr lang="en-GB"/>
              <a:t>Click to edit Master text styles</a:t>
            </a:r>
          </a:p>
        </p:txBody>
      </p:sp>
      <p:sp>
        <p:nvSpPr>
          <p:cNvPr id="4" name="Footer Placeholder 4">
            <a:extLst>
              <a:ext uri="{FF2B5EF4-FFF2-40B4-BE49-F238E27FC236}">
                <a16:creationId xmlns:a16="http://schemas.microsoft.com/office/drawing/2014/main" id="{EB511903-CB70-1128-6EEE-9FF21DD8977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E3EB83CE-0CDC-FE94-D907-C47260ACA78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8585522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0447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0A6F234A-02BD-CEA1-53B6-A3CBD82D9D9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D4FD2369-CA15-45D0-6135-4B67E4FCCD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0932554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92FAD600-88E4-8EA1-EA4A-51A35A21FC2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F0AF68AB-F850-E589-CE1A-0CA7395247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83578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1AF0B37E-1851-C4C9-6600-DBA2A6B5C6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26972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BBE98-0E22-15AB-65C2-C9AE1F66A1E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EA051A74-FD7C-83D5-AE8A-B170E2565F6B}"/>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FEBCF1B-F604-B3B2-27A6-880F400878A2}"/>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9893211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6" name="Footer Placeholder 4">
            <a:extLst>
              <a:ext uri="{FF2B5EF4-FFF2-40B4-BE49-F238E27FC236}">
                <a16:creationId xmlns:a16="http://schemas.microsoft.com/office/drawing/2014/main" id="{72F0805D-7AC6-DB66-3B58-C718207890EB}"/>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11ED5DF8-DAFE-B042-8CE9-DF893AC6240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904820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80F4A198-F735-E4E3-DC6D-10CE25D6354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1D71E6F-1396-52E5-82BD-6506E1A990B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59968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EEB2ED21-5FF2-403A-ACD9-35D71678F4A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EDC77FA-076F-357B-040E-A4496664F1E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417354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305625F-7166-08D0-823D-AE6132CE76C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F45DE84D-61FF-419F-38A2-5DF443C1E3E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526415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EB4DE8A-BD61-46DB-0E87-D7E804731B6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EF06EEC-BB4E-2CDD-13A7-E2E50244880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3243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able slide">
    <p:bg>
      <p:bgPr>
        <a:solidFill>
          <a:schemeClr val="bg1"/>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pPr lvl="0"/>
            <a:r>
              <a:rPr lang="en-GB"/>
              <a:t>Click to edit Master text styles</a:t>
            </a:r>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pPr lvl="0"/>
            <a:r>
              <a:rPr lang="en-GB"/>
              <a:t>Click to edit Master text styles</a:t>
            </a:r>
          </a:p>
        </p:txBody>
      </p:sp>
      <p:sp>
        <p:nvSpPr>
          <p:cNvPr id="4" name="Footer Placeholder 4">
            <a:extLst>
              <a:ext uri="{FF2B5EF4-FFF2-40B4-BE49-F238E27FC236}">
                <a16:creationId xmlns:a16="http://schemas.microsoft.com/office/drawing/2014/main" id="{C0483C78-BC28-1830-F13E-92BD8D4DB62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02E5F5AA-B1A2-E9D6-D14D-2F3AD3C5145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4538823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F55ED7E7-6451-3D92-ECF5-AFFF791A07CC}"/>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29027453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AE7036E6-159B-AB30-471E-A525D94FE30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0384444D-D7CD-F3A0-868D-95881EA5F7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5E218285-2698-5C06-A51E-A0FFE918152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230773AF-350E-9246-0106-1674358DA5DB}"/>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68010EB-8939-A926-E01E-C52CAC459C58}"/>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F5F358D9-5074-CF75-C0F2-7287DD66EA57}"/>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B4B1EFBF-74E2-F771-E37B-D73A4D75D14A}"/>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86AFB09-C3AE-5C6D-3811-9837472DBF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215386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37681FC-CB57-A783-CC7B-A0690E432F52}"/>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60EF9FEF-9FC7-2805-A3DA-84221141590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27B3970F-CF32-6E7B-7127-270E1D57E145}"/>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FC002011-9DF8-0527-2C13-C31990238C02}"/>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8C967279-7395-2E12-0B5F-67B8B30A581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B717DBAC-3492-825A-FA55-FE65E816A27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44D852ED-6CD1-D7AB-F875-B6E3F846BC5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BF4FFC7-C85D-E46B-91C8-33DF6F266E6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929642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B3FE2586-8C93-CEE4-B087-8FC1B211DE17}"/>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4F67E19A-5C25-CFA7-A2BC-1883830A111E}"/>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25DBAF6C-E7A5-A1E8-93F9-5D3F6723BFA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857175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F506A8E-EC3A-3A31-6F7F-FF188F7AFBCA}"/>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70765E1D-62B0-8AAB-F8E3-5B928309E815}"/>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4982DA3-A500-C2F7-C489-D1DEB5D98AF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05119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7" name="Graphic 6">
            <a:extLst>
              <a:ext uri="{FF2B5EF4-FFF2-40B4-BE49-F238E27FC236}">
                <a16:creationId xmlns:a16="http://schemas.microsoft.com/office/drawing/2014/main" id="{A42FACE8-73C3-8FB5-2BE9-8642456AFD1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2" name="Footer Placeholder 4">
            <a:extLst>
              <a:ext uri="{FF2B5EF4-FFF2-40B4-BE49-F238E27FC236}">
                <a16:creationId xmlns:a16="http://schemas.microsoft.com/office/drawing/2014/main" id="{45E892E4-0A73-1495-1FA7-86BF8EFB3A68}"/>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B5F3E8F-51DF-36FC-E0BE-ECE629064C0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059372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AA8BF768-3ABC-598A-48EA-3A5080732E9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069B04C-11B0-5E65-D8D1-75CB7E249202}"/>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07AB48F-2309-4BCF-D6E7-CB2C561E7687}"/>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7106EB4F-26D7-0089-2D17-9DD0A7C9DD5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76C3E90E-924C-F377-FA80-136D95D735B6}"/>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767811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BCB37D1-2523-762E-6DC4-DB31CB5807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CC4DA4C-74B7-CB10-4D45-A09EBDA21DE6}"/>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D0A2580-0001-9F70-6612-E3C46B31FBD8}"/>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307632268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79724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367610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21" Type="http://schemas.openxmlformats.org/officeDocument/2006/relationships/theme" Target="../theme/theme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3" Type="http://schemas.openxmlformats.org/officeDocument/2006/relationships/slideLayout" Target="../slideLayouts/slideLayout83.xml"/><Relationship Id="rId21" Type="http://schemas.openxmlformats.org/officeDocument/2006/relationships/theme" Target="../theme/theme5.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slideLayout" Target="../slideLayouts/slideLayout118.xml"/><Relationship Id="rId3" Type="http://schemas.openxmlformats.org/officeDocument/2006/relationships/slideLayout" Target="../slideLayouts/slideLayout103.xml"/><Relationship Id="rId21" Type="http://schemas.openxmlformats.org/officeDocument/2006/relationships/theme" Target="../theme/theme6.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slideLayout" Target="../slideLayouts/slideLayout117.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slideLayout" Target="../slideLayouts/slideLayout120.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slideLayout" Target="../slideLayouts/slideLayout119.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3" Type="http://schemas.openxmlformats.org/officeDocument/2006/relationships/slideLayout" Target="../slideLayouts/slideLayout123.xml"/><Relationship Id="rId21" Type="http://schemas.openxmlformats.org/officeDocument/2006/relationships/theme" Target="../theme/theme7.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18" Type="http://schemas.openxmlformats.org/officeDocument/2006/relationships/slideLayout" Target="../slideLayouts/slideLayout158.xml"/><Relationship Id="rId3" Type="http://schemas.openxmlformats.org/officeDocument/2006/relationships/slideLayout" Target="../slideLayouts/slideLayout143.xml"/><Relationship Id="rId21" Type="http://schemas.openxmlformats.org/officeDocument/2006/relationships/theme" Target="../theme/theme8.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slideLayout" Target="../slideLayouts/slideLayout157.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20" Type="http://schemas.openxmlformats.org/officeDocument/2006/relationships/slideLayout" Target="../slideLayouts/slideLayout160.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10" Type="http://schemas.openxmlformats.org/officeDocument/2006/relationships/slideLayout" Target="../slideLayouts/slideLayout150.xml"/><Relationship Id="rId19" Type="http://schemas.openxmlformats.org/officeDocument/2006/relationships/slideLayout" Target="../slideLayouts/slideLayout159.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ooter Placeholder 4">
            <a:extLst>
              <a:ext uri="{FF2B5EF4-FFF2-40B4-BE49-F238E27FC236}">
                <a16:creationId xmlns:a16="http://schemas.microsoft.com/office/drawing/2014/main" id="{8C4D7240-D232-95F4-C21B-298DDD2BE5C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9" name="Slide Number Placeholder 5">
            <a:extLst>
              <a:ext uri="{FF2B5EF4-FFF2-40B4-BE49-F238E27FC236}">
                <a16:creationId xmlns:a16="http://schemas.microsoft.com/office/drawing/2014/main" id="{1DC63404-594E-BCA7-9102-08E61E3F9D5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Tree>
    <p:extLst>
      <p:ext uri="{BB962C8B-B14F-4D97-AF65-F5344CB8AC3E}">
        <p14:creationId xmlns:p14="http://schemas.microsoft.com/office/powerpoint/2010/main" val="35953675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94" r:id="rId3"/>
    <p:sldLayoutId id="2147483934" r:id="rId4"/>
    <p:sldLayoutId id="2147483780" r:id="rId5"/>
    <p:sldLayoutId id="2147483702" r:id="rId6"/>
    <p:sldLayoutId id="2147483741" r:id="rId7"/>
    <p:sldLayoutId id="2147483742" r:id="rId8"/>
    <p:sldLayoutId id="2147483743" r:id="rId9"/>
    <p:sldLayoutId id="2147483710" r:id="rId10"/>
    <p:sldLayoutId id="2147483762" r:id="rId11"/>
    <p:sldLayoutId id="2147483796" r:id="rId12"/>
    <p:sldLayoutId id="2147483772" r:id="rId13"/>
    <p:sldLayoutId id="2147483797" r:id="rId14"/>
    <p:sldLayoutId id="2147483788" r:id="rId15"/>
    <p:sldLayoutId id="2147483943" r:id="rId16"/>
    <p:sldLayoutId id="2147483944" r:id="rId17"/>
    <p:sldLayoutId id="2147483945" r:id="rId18"/>
    <p:sldLayoutId id="2147483935" r:id="rId19"/>
    <p:sldLayoutId id="2147483950"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28AB54D8-D7B1-2203-B766-9409401D3FA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0FFB335F-FA44-36C1-190E-822346021E8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34328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933" r:id="rId4"/>
    <p:sldLayoutId id="2147483803" r:id="rId5"/>
    <p:sldLayoutId id="2147483802" r:id="rId6"/>
    <p:sldLayoutId id="2147483903" r:id="rId7"/>
    <p:sldLayoutId id="2147483904" r:id="rId8"/>
    <p:sldLayoutId id="2147483905" r:id="rId9"/>
    <p:sldLayoutId id="2147483812" r:id="rId10"/>
    <p:sldLayoutId id="2147483807" r:id="rId11"/>
    <p:sldLayoutId id="2147483808" r:id="rId12"/>
    <p:sldLayoutId id="2147483809" r:id="rId13"/>
    <p:sldLayoutId id="2147483810" r:id="rId14"/>
    <p:sldLayoutId id="2147483811" r:id="rId15"/>
    <p:sldLayoutId id="2147483948" r:id="rId16"/>
    <p:sldLayoutId id="2147483949" r:id="rId17"/>
    <p:sldLayoutId id="2147483947" r:id="rId18"/>
    <p:sldLayoutId id="2147483936" r:id="rId19"/>
    <p:sldLayoutId id="214748395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8" name="Footer Placeholder 4">
            <a:extLst>
              <a:ext uri="{FF2B5EF4-FFF2-40B4-BE49-F238E27FC236}">
                <a16:creationId xmlns:a16="http://schemas.microsoft.com/office/drawing/2014/main" id="{8C4D7240-D232-95F4-C21B-298DDD2BE5CF}"/>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900" b="0" i="0">
                <a:solidFill>
                  <a:schemeClr val="tx1"/>
                </a:solidFill>
                <a:latin typeface="Aptos" panose="020B0004020202020204" pitchFamily="34" charset="0"/>
                <a:cs typeface="Calibri" panose="020F0502020204030204" pitchFamily="34" charset="0"/>
              </a:defRPr>
            </a:lvl1pPr>
          </a:lstStyle>
          <a:p>
            <a:endParaRPr lang="en-GB"/>
          </a:p>
        </p:txBody>
      </p:sp>
      <p:sp>
        <p:nvSpPr>
          <p:cNvPr id="19" name="Slide Number Placeholder 5">
            <a:extLst>
              <a:ext uri="{FF2B5EF4-FFF2-40B4-BE49-F238E27FC236}">
                <a16:creationId xmlns:a16="http://schemas.microsoft.com/office/drawing/2014/main" id="{1DC63404-594E-BCA7-9102-08E61E3F9D5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Tree>
    <p:extLst>
      <p:ext uri="{BB962C8B-B14F-4D97-AF65-F5344CB8AC3E}">
        <p14:creationId xmlns:p14="http://schemas.microsoft.com/office/powerpoint/2010/main" val="4251766028"/>
      </p:ext>
    </p:extLst>
  </p:cSld>
  <p:clrMap bg1="dk1" tx1="lt1" bg2="dk2" tx2="lt2" accent1="accent1" accent2="accent2" accent3="accent3" accent4="accent4" accent5="accent5" accent6="accent6" hlink="hlink" folHlink="folHlink"/>
  <p:sldLayoutIdLst>
    <p:sldLayoutId id="2147483814" r:id="rId1"/>
    <p:sldLayoutId id="2147483815" r:id="rId2"/>
    <p:sldLayoutId id="2147483816" r:id="rId3"/>
    <p:sldLayoutId id="2147483932" r:id="rId4"/>
    <p:sldLayoutId id="2147483818" r:id="rId5"/>
    <p:sldLayoutId id="2147483817" r:id="rId6"/>
    <p:sldLayoutId id="2147483906" r:id="rId7"/>
    <p:sldLayoutId id="2147483907" r:id="rId8"/>
    <p:sldLayoutId id="2147483908" r:id="rId9"/>
    <p:sldLayoutId id="2147483827" r:id="rId10"/>
    <p:sldLayoutId id="2147483822" r:id="rId11"/>
    <p:sldLayoutId id="2147483823" r:id="rId12"/>
    <p:sldLayoutId id="2147483824" r:id="rId13"/>
    <p:sldLayoutId id="2147483825" r:id="rId14"/>
    <p:sldLayoutId id="2147483826" r:id="rId15"/>
    <p:sldLayoutId id="2147483952" r:id="rId16"/>
    <p:sldLayoutId id="2147483953" r:id="rId17"/>
    <p:sldLayoutId id="2147483954" r:id="rId18"/>
    <p:sldLayoutId id="2147483937" r:id="rId19"/>
    <p:sldLayoutId id="214748395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48DBD2B0-55F3-A63B-D200-9AE2F14584C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6B1CF57D-73B6-439E-2ADE-A41FA70DCFC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3063114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931" r:id="rId4"/>
    <p:sldLayoutId id="2147483833" r:id="rId5"/>
    <p:sldLayoutId id="2147483832" r:id="rId6"/>
    <p:sldLayoutId id="2147483909" r:id="rId7"/>
    <p:sldLayoutId id="2147483910" r:id="rId8"/>
    <p:sldLayoutId id="2147483911" r:id="rId9"/>
    <p:sldLayoutId id="2147483842" r:id="rId10"/>
    <p:sldLayoutId id="2147483837" r:id="rId11"/>
    <p:sldLayoutId id="2147483838" r:id="rId12"/>
    <p:sldLayoutId id="2147483839" r:id="rId13"/>
    <p:sldLayoutId id="2147483840" r:id="rId14"/>
    <p:sldLayoutId id="2147483841" r:id="rId15"/>
    <p:sldLayoutId id="2147483957" r:id="rId16"/>
    <p:sldLayoutId id="2147483958" r:id="rId17"/>
    <p:sldLayoutId id="2147483959" r:id="rId18"/>
    <p:sldLayoutId id="2147483938" r:id="rId19"/>
    <p:sldLayoutId id="214748396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5C93378A-6677-05CC-756F-EFA23F9CBC9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A29DDE8-8C80-2680-ADC4-5D69C5A89F6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715043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930" r:id="rId4"/>
    <p:sldLayoutId id="2147483848" r:id="rId5"/>
    <p:sldLayoutId id="2147483847" r:id="rId6"/>
    <p:sldLayoutId id="2147483912" r:id="rId7"/>
    <p:sldLayoutId id="2147483913" r:id="rId8"/>
    <p:sldLayoutId id="2147483914" r:id="rId9"/>
    <p:sldLayoutId id="2147483857" r:id="rId10"/>
    <p:sldLayoutId id="2147483852" r:id="rId11"/>
    <p:sldLayoutId id="2147483853" r:id="rId12"/>
    <p:sldLayoutId id="2147483854" r:id="rId13"/>
    <p:sldLayoutId id="2147483855" r:id="rId14"/>
    <p:sldLayoutId id="2147483856" r:id="rId15"/>
    <p:sldLayoutId id="2147483977" r:id="rId16"/>
    <p:sldLayoutId id="2147483978" r:id="rId17"/>
    <p:sldLayoutId id="2147483979" r:id="rId18"/>
    <p:sldLayoutId id="2147483939" r:id="rId19"/>
    <p:sldLayoutId id="214748398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FEC4EDBF-2CB8-82EC-24AE-78509B283CD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D7BE6DE3-225D-4767-1F5E-38B5898EDDC2}"/>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443831479"/>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929" r:id="rId4"/>
    <p:sldLayoutId id="2147483863" r:id="rId5"/>
    <p:sldLayoutId id="2147483862" r:id="rId6"/>
    <p:sldLayoutId id="2147483915" r:id="rId7"/>
    <p:sldLayoutId id="2147483916" r:id="rId8"/>
    <p:sldLayoutId id="2147483917" r:id="rId9"/>
    <p:sldLayoutId id="2147483872" r:id="rId10"/>
    <p:sldLayoutId id="2147483867" r:id="rId11"/>
    <p:sldLayoutId id="2147483868" r:id="rId12"/>
    <p:sldLayoutId id="2147483869" r:id="rId13"/>
    <p:sldLayoutId id="2147483870" r:id="rId14"/>
    <p:sldLayoutId id="2147483871" r:id="rId15"/>
    <p:sldLayoutId id="2147483972" r:id="rId16"/>
    <p:sldLayoutId id="2147483973" r:id="rId17"/>
    <p:sldLayoutId id="2147483974" r:id="rId18"/>
    <p:sldLayoutId id="2147483940" r:id="rId19"/>
    <p:sldLayoutId id="214748397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ED25403A-F43E-EF34-8303-65CBD3B66C7E}"/>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54643D9-7BD4-18F8-5DA6-C51216EA24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36969124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928" r:id="rId4"/>
    <p:sldLayoutId id="2147483878" r:id="rId5"/>
    <p:sldLayoutId id="2147483877" r:id="rId6"/>
    <p:sldLayoutId id="2147483918" r:id="rId7"/>
    <p:sldLayoutId id="2147483919" r:id="rId8"/>
    <p:sldLayoutId id="2147483920" r:id="rId9"/>
    <p:sldLayoutId id="2147483887" r:id="rId10"/>
    <p:sldLayoutId id="2147483882" r:id="rId11"/>
    <p:sldLayoutId id="2147483883" r:id="rId12"/>
    <p:sldLayoutId id="2147483884" r:id="rId13"/>
    <p:sldLayoutId id="2147483885" r:id="rId14"/>
    <p:sldLayoutId id="2147483886" r:id="rId15"/>
    <p:sldLayoutId id="2147483967" r:id="rId16"/>
    <p:sldLayoutId id="2147483968" r:id="rId17"/>
    <p:sldLayoutId id="2147483969" r:id="rId18"/>
    <p:sldLayoutId id="2147483941" r:id="rId19"/>
    <p:sldLayoutId id="214748397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425FC056-23FE-5B0B-86D3-91AB6CA75BE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066C055-7738-F2B2-5C9C-0C5840A7D5F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330832898"/>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924" r:id="rId4"/>
    <p:sldLayoutId id="2147483893" r:id="rId5"/>
    <p:sldLayoutId id="2147483892" r:id="rId6"/>
    <p:sldLayoutId id="2147483921" r:id="rId7"/>
    <p:sldLayoutId id="2147483922" r:id="rId8"/>
    <p:sldLayoutId id="2147483923" r:id="rId9"/>
    <p:sldLayoutId id="2147483902" r:id="rId10"/>
    <p:sldLayoutId id="2147483897" r:id="rId11"/>
    <p:sldLayoutId id="2147483898" r:id="rId12"/>
    <p:sldLayoutId id="2147483899" r:id="rId13"/>
    <p:sldLayoutId id="2147483900" r:id="rId14"/>
    <p:sldLayoutId id="2147483901" r:id="rId15"/>
    <p:sldLayoutId id="2147483962" r:id="rId16"/>
    <p:sldLayoutId id="2147483963" r:id="rId17"/>
    <p:sldLayoutId id="2147483964" r:id="rId18"/>
    <p:sldLayoutId id="2147483942" r:id="rId19"/>
    <p:sldLayoutId id="2147483966"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6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6.xml.rels><?xml version="1.0" encoding="UTF-8" standalone="yes"?>
<Relationships xmlns="http://schemas.openxmlformats.org/package/2006/relationships"><Relationship Id="rId3" Type="http://schemas.openxmlformats.org/officeDocument/2006/relationships/hyperlink" Target="https://www.kracauer-lectures.de/en/winter-2015-2016/richard-dyer" TargetMode="External"/><Relationship Id="rId2" Type="http://schemas.openxmlformats.org/officeDocument/2006/relationships/hyperlink" Target="https://www.taylorfrancis.com/books/mono/10.4324/9781315619675/introduction-television-studies-jonathan-bignell-faye-woods" TargetMode="External"/><Relationship Id="rId1" Type="http://schemas.openxmlformats.org/officeDocument/2006/relationships/slideLayout" Target="../slideLayouts/slideLayout66.xml"/><Relationship Id="rId4" Type="http://schemas.openxmlformats.org/officeDocument/2006/relationships/hyperlink" Target="http://www.rouge.com.au/9/moments_choice.html"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6.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66.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fA8h74ZW8Ok&amp;t=955s" TargetMode="External"/><Relationship Id="rId7"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66.xml"/><Relationship Id="rId6" Type="http://schemas.openxmlformats.org/officeDocument/2006/relationships/image" Target="../media/image28.jpeg"/><Relationship Id="rId5" Type="http://schemas.openxmlformats.org/officeDocument/2006/relationships/hyperlink" Target="https://www.youtube.com/watch?v=gbX-3eZRzsI" TargetMode="External"/><Relationship Id="rId4" Type="http://schemas.openxmlformats.org/officeDocument/2006/relationships/hyperlink" Target="https://www.youtube.com/watch?v=eg0tdRnAuJU"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6.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3" Type="http://schemas.openxmlformats.org/officeDocument/2006/relationships/hyperlink" Target="https://www.instagram.com/warwickfilmtv/" TargetMode="External"/><Relationship Id="rId2" Type="http://schemas.openxmlformats.org/officeDocument/2006/relationships/hyperlink" Target="https://www.facebook.com/warwickfilmtv" TargetMode="External"/><Relationship Id="rId1" Type="http://schemas.openxmlformats.org/officeDocument/2006/relationships/slideLayout" Target="../slideLayouts/slideLayout65.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0.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3.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0.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warwick.ac.uk/study/postgraduate/whywarwick/accommodation/" TargetMode="External"/><Relationship Id="rId7" Type="http://schemas.openxmlformats.org/officeDocument/2006/relationships/hyperlink" Target="https://warwick.ac.uk/fac/arts/aboutus/artsfacultyfacilities" TargetMode="External"/><Relationship Id="rId2" Type="http://schemas.openxmlformats.org/officeDocument/2006/relationships/hyperlink" Target="https://warwick.ac.uk/study/postgraduate/funding/" TargetMode="External"/><Relationship Id="rId1" Type="http://schemas.openxmlformats.org/officeDocument/2006/relationships/slideLayout" Target="../slideLayouts/slideLayout72.xml"/><Relationship Id="rId6" Type="http://schemas.openxmlformats.org/officeDocument/2006/relationships/hyperlink" Target="https://warwick.ac.uk/study/undergraduate/virtualtour/" TargetMode="External"/><Relationship Id="rId5" Type="http://schemas.openxmlformats.org/officeDocument/2006/relationships/hyperlink" Target="https://warwick.ac.uk/study/postgraduate/whywarwick/campuslife/" TargetMode="External"/><Relationship Id="rId4" Type="http://schemas.openxmlformats.org/officeDocument/2006/relationships/hyperlink" Target="https://warwick.ac.uk/study/international/immigration/"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building with trees in the background&#10;&#10;Description automatically generated">
            <a:extLst>
              <a:ext uri="{FF2B5EF4-FFF2-40B4-BE49-F238E27FC236}">
                <a16:creationId xmlns:a16="http://schemas.microsoft.com/office/drawing/2014/main" id="{EF9F8387-D4A2-9C24-625A-E5EFFFE29D4A}"/>
              </a:ext>
            </a:extLst>
          </p:cNvPr>
          <p:cNvPicPr>
            <a:picLocks noChangeAspect="1"/>
          </p:cNvPicPr>
          <p:nvPr/>
        </p:nvPicPr>
        <p:blipFill>
          <a:blip r:embed="rId3"/>
          <a:srcRect t="8180" b="8709"/>
          <a:stretch>
            <a:fillRect/>
          </a:stretch>
        </p:blipFill>
        <p:spPr>
          <a:xfrm>
            <a:off x="20" y="10"/>
            <a:ext cx="12191980" cy="344519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pic>
      <p:sp>
        <p:nvSpPr>
          <p:cNvPr id="7" name="Text Placeholder 6">
            <a:extLst>
              <a:ext uri="{FF2B5EF4-FFF2-40B4-BE49-F238E27FC236}">
                <a16:creationId xmlns:a16="http://schemas.microsoft.com/office/drawing/2014/main" id="{BB0161F2-D84D-EB79-CC8F-875101556867}"/>
              </a:ext>
            </a:extLst>
          </p:cNvPr>
          <p:cNvSpPr>
            <a:spLocks noGrp="1"/>
          </p:cNvSpPr>
          <p:nvPr>
            <p:ph type="body" sz="quarter" idx="13"/>
          </p:nvPr>
        </p:nvSpPr>
        <p:spPr>
          <a:xfrm>
            <a:off x="1798446" y="3497971"/>
            <a:ext cx="8208000" cy="855299"/>
          </a:xfrm>
        </p:spPr>
        <p:txBody>
          <a:bodyPr wrap="square">
            <a:normAutofit/>
          </a:bodyPr>
          <a:lstStyle/>
          <a:p>
            <a:pPr>
              <a:lnSpc>
                <a:spcPct val="95000"/>
              </a:lnSpc>
              <a:spcAft>
                <a:spcPts val="600"/>
              </a:spcAft>
            </a:pPr>
            <a:r>
              <a:rPr lang="en-GB" sz="5600" dirty="0"/>
              <a:t>2026-2027 </a:t>
            </a:r>
          </a:p>
        </p:txBody>
      </p:sp>
      <p:sp>
        <p:nvSpPr>
          <p:cNvPr id="6" name="Title 5">
            <a:extLst>
              <a:ext uri="{FF2B5EF4-FFF2-40B4-BE49-F238E27FC236}">
                <a16:creationId xmlns:a16="http://schemas.microsoft.com/office/drawing/2014/main" id="{C35D1BC9-819A-F4BC-F31F-3EA2C416829E}"/>
              </a:ext>
            </a:extLst>
          </p:cNvPr>
          <p:cNvSpPr>
            <a:spLocks noGrp="1"/>
          </p:cNvSpPr>
          <p:nvPr>
            <p:ph type="title"/>
          </p:nvPr>
        </p:nvSpPr>
        <p:spPr>
          <a:xfrm>
            <a:off x="1798446" y="4406041"/>
            <a:ext cx="8208000" cy="1743682"/>
          </a:xfrm>
        </p:spPr>
        <p:txBody>
          <a:bodyPr wrap="square" anchor="t">
            <a:normAutofit/>
          </a:bodyPr>
          <a:lstStyle/>
          <a:p>
            <a:r>
              <a:rPr lang="en-GB" sz="6700" dirty="0"/>
              <a:t>MA FILM AND TELEVISION STUDIES</a:t>
            </a:r>
          </a:p>
        </p:txBody>
      </p:sp>
    </p:spTree>
    <p:extLst>
      <p:ext uri="{BB962C8B-B14F-4D97-AF65-F5344CB8AC3E}">
        <p14:creationId xmlns:p14="http://schemas.microsoft.com/office/powerpoint/2010/main" val="1079536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AA6FE9-B2AB-D6A9-3702-A03812954FD3}"/>
              </a:ext>
            </a:extLst>
          </p:cNvPr>
          <p:cNvSpPr>
            <a:spLocks noGrp="1"/>
          </p:cNvSpPr>
          <p:nvPr>
            <p:ph sz="quarter" idx="17"/>
          </p:nvPr>
        </p:nvSpPr>
        <p:spPr>
          <a:xfrm>
            <a:off x="499731" y="2737964"/>
            <a:ext cx="5076000" cy="2866276"/>
          </a:xfrm>
        </p:spPr>
        <p:txBody>
          <a:bodyPr/>
          <a:lstStyle/>
          <a:p>
            <a:pPr algn="l"/>
            <a:r>
              <a:rPr lang="en-GB" sz="1600" b="0" i="0" u="none" strike="noStrike" dirty="0">
                <a:solidFill>
                  <a:srgbClr val="212121"/>
                </a:solidFill>
                <a:effectLst/>
                <a:latin typeface="Aptos" panose="020B0004020202020204" pitchFamily="34" charset="0"/>
              </a:rPr>
              <a:t>CORE MODULE: Advanced Methods in Screen Studies  </a:t>
            </a:r>
          </a:p>
          <a:p>
            <a:pPr algn="l"/>
            <a:endParaRPr lang="en-GB" sz="1600" b="0" i="0" u="none" strike="noStrike" dirty="0">
              <a:solidFill>
                <a:srgbClr val="212121"/>
              </a:solidFill>
              <a:effectLst/>
              <a:latin typeface="Aptos" panose="020B0004020202020204" pitchFamily="34" charset="0"/>
            </a:endParaRPr>
          </a:p>
          <a:p>
            <a:pPr algn="l"/>
            <a:endParaRPr lang="en-GB" sz="1600" b="0" i="0" u="none" strike="noStrike" dirty="0">
              <a:solidFill>
                <a:srgbClr val="212121"/>
              </a:solidFill>
              <a:effectLst/>
              <a:latin typeface="Aptos" panose="020B0004020202020204" pitchFamily="34" charset="0"/>
            </a:endParaRPr>
          </a:p>
          <a:p>
            <a:pPr algn="l"/>
            <a:r>
              <a:rPr lang="en-GB" sz="1600" b="0" i="0" u="none" strike="noStrike" dirty="0">
                <a:solidFill>
                  <a:srgbClr val="212121"/>
                </a:solidFill>
                <a:effectLst/>
                <a:latin typeface="Aptos" panose="020B0004020202020204" pitchFamily="34" charset="0"/>
              </a:rPr>
              <a:t>AND PICK ONE OF:</a:t>
            </a:r>
          </a:p>
          <a:p>
            <a:pPr algn="l"/>
            <a:r>
              <a:rPr lang="en-GB" sz="1600" b="0" i="0" u="none" strike="noStrike" dirty="0">
                <a:solidFill>
                  <a:srgbClr val="212121"/>
                </a:solidFill>
                <a:effectLst/>
                <a:latin typeface="Aptos" panose="020B0004020202020204" pitchFamily="34" charset="0"/>
              </a:rPr>
              <a:t> </a:t>
            </a:r>
          </a:p>
          <a:p>
            <a:pPr algn="l">
              <a:buFont typeface="Arial" panose="020B0604020202020204" pitchFamily="34" charset="0"/>
              <a:buChar char="•"/>
            </a:pPr>
            <a:r>
              <a:rPr lang="en-GB" sz="1600" b="0" i="0" u="none" strike="noStrike" dirty="0">
                <a:solidFill>
                  <a:srgbClr val="212121"/>
                </a:solidFill>
                <a:effectLst/>
                <a:latin typeface="Aptos" panose="020B0004020202020204" pitchFamily="34" charset="0"/>
              </a:rPr>
              <a:t>Screening the Antihero(</a:t>
            </a:r>
            <a:r>
              <a:rPr lang="en-GB" sz="1600" b="0" i="0" u="none" strike="noStrike" dirty="0" err="1">
                <a:solidFill>
                  <a:srgbClr val="212121"/>
                </a:solidFill>
                <a:effectLst/>
                <a:latin typeface="Aptos" panose="020B0004020202020204" pitchFamily="34" charset="0"/>
              </a:rPr>
              <a:t>ine</a:t>
            </a:r>
            <a:r>
              <a:rPr lang="en-GB" sz="1600" b="0" i="0" u="none" strike="noStrike" dirty="0">
                <a:solidFill>
                  <a:srgbClr val="212121"/>
                </a:solidFill>
                <a:effectLst/>
                <a:latin typeface="Aptos" panose="020B0004020202020204" pitchFamily="34" charset="0"/>
              </a:rPr>
              <a:t>)</a:t>
            </a:r>
          </a:p>
          <a:p>
            <a:pPr algn="l">
              <a:buFont typeface="Arial" panose="020B0604020202020204" pitchFamily="34" charset="0"/>
              <a:buChar char="•"/>
            </a:pPr>
            <a:r>
              <a:rPr lang="en-GB" sz="1600" b="0" i="0" u="none" strike="noStrike" dirty="0">
                <a:solidFill>
                  <a:srgbClr val="212121"/>
                </a:solidFill>
                <a:effectLst/>
                <a:latin typeface="Aptos" panose="020B0004020202020204" pitchFamily="34" charset="0"/>
              </a:rPr>
              <a:t>Eco-Cinema</a:t>
            </a:r>
          </a:p>
          <a:p>
            <a:pPr algn="l">
              <a:buFont typeface="Arial" panose="020B0604020202020204" pitchFamily="34" charset="0"/>
              <a:buChar char="•"/>
            </a:pPr>
            <a:r>
              <a:rPr lang="en-GB" sz="1600" b="0" i="0" u="none" strike="noStrike" dirty="0">
                <a:solidFill>
                  <a:srgbClr val="212121"/>
                </a:solidFill>
                <a:effectLst/>
                <a:latin typeface="Aptos" panose="020B0004020202020204" pitchFamily="34" charset="0"/>
              </a:rPr>
              <a:t>US Comedy Television</a:t>
            </a:r>
            <a:endParaRPr lang="en-US" sz="1600" dirty="0"/>
          </a:p>
        </p:txBody>
      </p:sp>
      <p:sp>
        <p:nvSpPr>
          <p:cNvPr id="4" name="Text Placeholder 3">
            <a:extLst>
              <a:ext uri="{FF2B5EF4-FFF2-40B4-BE49-F238E27FC236}">
                <a16:creationId xmlns:a16="http://schemas.microsoft.com/office/drawing/2014/main" id="{BA13B2FE-89AC-90D2-CE66-1D730814FBD0}"/>
              </a:ext>
            </a:extLst>
          </p:cNvPr>
          <p:cNvSpPr>
            <a:spLocks noGrp="1"/>
          </p:cNvSpPr>
          <p:nvPr>
            <p:ph type="body" sz="quarter" idx="14"/>
          </p:nvPr>
        </p:nvSpPr>
        <p:spPr/>
        <p:txBody>
          <a:bodyPr/>
          <a:lstStyle/>
          <a:p>
            <a:r>
              <a:rPr lang="en-US" dirty="0"/>
              <a:t>AUTUMN TERM</a:t>
            </a:r>
          </a:p>
        </p:txBody>
      </p:sp>
      <p:sp>
        <p:nvSpPr>
          <p:cNvPr id="5" name="Content Placeholder 4">
            <a:extLst>
              <a:ext uri="{FF2B5EF4-FFF2-40B4-BE49-F238E27FC236}">
                <a16:creationId xmlns:a16="http://schemas.microsoft.com/office/drawing/2014/main" id="{32099F4F-BB45-B002-F9BD-C0985249EC5E}"/>
              </a:ext>
            </a:extLst>
          </p:cNvPr>
          <p:cNvSpPr>
            <a:spLocks noGrp="1"/>
          </p:cNvSpPr>
          <p:nvPr>
            <p:ph sz="quarter" idx="18"/>
          </p:nvPr>
        </p:nvSpPr>
        <p:spPr>
          <a:xfrm>
            <a:off x="6616269" y="2347753"/>
            <a:ext cx="5073091" cy="2866276"/>
          </a:xfrm>
        </p:spPr>
        <p:txBody>
          <a:bodyPr/>
          <a:lstStyle/>
          <a:p>
            <a:r>
              <a:rPr lang="en-US" sz="1600" dirty="0"/>
              <a:t>PICK ONE OF LIST A:</a:t>
            </a:r>
          </a:p>
          <a:p>
            <a:r>
              <a:rPr lang="en-US" sz="1600" dirty="0"/>
              <a:t> </a:t>
            </a:r>
          </a:p>
          <a:p>
            <a:pPr marL="285750" indent="-285750">
              <a:buFont typeface="Arial" panose="020B0604020202020204" pitchFamily="34" charset="0"/>
              <a:buChar char="•"/>
            </a:pPr>
            <a:r>
              <a:rPr lang="en-US" sz="1600" dirty="0"/>
              <a:t>Screening Bodies</a:t>
            </a:r>
          </a:p>
          <a:p>
            <a:pPr marL="285750" indent="-285750">
              <a:buFont typeface="Arial" panose="020B0604020202020204" pitchFamily="34" charset="0"/>
              <a:buChar char="•"/>
            </a:pPr>
            <a:r>
              <a:rPr lang="en-US" sz="1600" dirty="0"/>
              <a:t>Queer + Trans Theories for Film and TV </a:t>
            </a:r>
          </a:p>
          <a:p>
            <a:r>
              <a:rPr lang="en-US" sz="1600" dirty="0"/>
              <a:t> </a:t>
            </a:r>
          </a:p>
          <a:p>
            <a:r>
              <a:rPr lang="en-US" sz="1600" dirty="0"/>
              <a:t>AND PICK ONE OF LIST B:</a:t>
            </a:r>
          </a:p>
          <a:p>
            <a:r>
              <a:rPr lang="en-US" sz="1600" dirty="0"/>
              <a:t> </a:t>
            </a:r>
          </a:p>
          <a:p>
            <a:pPr marL="285750" indent="-285750">
              <a:buFont typeface="Arial" panose="020B0604020202020204" pitchFamily="34" charset="0"/>
              <a:buChar char="•"/>
            </a:pPr>
            <a:r>
              <a:rPr lang="en-US" sz="1600" dirty="0"/>
              <a:t>Screening Bodies</a:t>
            </a:r>
          </a:p>
          <a:p>
            <a:pPr marL="285750" indent="-285750">
              <a:buFont typeface="Arial" panose="020B0604020202020204" pitchFamily="34" charset="0"/>
              <a:buChar char="•"/>
            </a:pPr>
            <a:r>
              <a:rPr lang="en-US" sz="1600" dirty="0"/>
              <a:t>Queer + Trans Theories for Film and TV</a:t>
            </a:r>
          </a:p>
          <a:p>
            <a:pPr marL="285750" indent="-285750">
              <a:buFont typeface="Arial" panose="020B0604020202020204" pitchFamily="34" charset="0"/>
              <a:buChar char="•"/>
            </a:pPr>
            <a:r>
              <a:rPr lang="en-US" sz="1600" dirty="0" err="1"/>
              <a:t>Almodovar</a:t>
            </a:r>
            <a:endParaRPr lang="en-US" sz="1600" dirty="0"/>
          </a:p>
          <a:p>
            <a:pPr marL="285750" indent="-285750">
              <a:buFont typeface="Arial" panose="020B0604020202020204" pitchFamily="34" charset="0"/>
              <a:buChar char="•"/>
            </a:pPr>
            <a:r>
              <a:rPr lang="en-US" sz="1600" dirty="0"/>
              <a:t>Indian Cinema</a:t>
            </a:r>
          </a:p>
        </p:txBody>
      </p:sp>
      <p:sp>
        <p:nvSpPr>
          <p:cNvPr id="6" name="Text Placeholder 5">
            <a:extLst>
              <a:ext uri="{FF2B5EF4-FFF2-40B4-BE49-F238E27FC236}">
                <a16:creationId xmlns:a16="http://schemas.microsoft.com/office/drawing/2014/main" id="{4D44A5AC-A9E4-A797-A57A-65F1939CA9D6}"/>
              </a:ext>
            </a:extLst>
          </p:cNvPr>
          <p:cNvSpPr>
            <a:spLocks noGrp="1"/>
          </p:cNvSpPr>
          <p:nvPr>
            <p:ph type="body" sz="quarter" idx="19"/>
          </p:nvPr>
        </p:nvSpPr>
        <p:spPr/>
        <p:txBody>
          <a:bodyPr/>
          <a:lstStyle/>
          <a:p>
            <a:r>
              <a:rPr lang="en-US" dirty="0"/>
              <a:t>SPRING TERM</a:t>
            </a:r>
          </a:p>
        </p:txBody>
      </p:sp>
      <p:sp>
        <p:nvSpPr>
          <p:cNvPr id="7" name="Title 6">
            <a:extLst>
              <a:ext uri="{FF2B5EF4-FFF2-40B4-BE49-F238E27FC236}">
                <a16:creationId xmlns:a16="http://schemas.microsoft.com/office/drawing/2014/main" id="{FCD410FB-5D5E-1501-D289-EA1D26D3E2C4}"/>
              </a:ext>
            </a:extLst>
          </p:cNvPr>
          <p:cNvSpPr>
            <a:spLocks noGrp="1"/>
          </p:cNvSpPr>
          <p:nvPr>
            <p:ph type="title"/>
          </p:nvPr>
        </p:nvSpPr>
        <p:spPr/>
        <p:txBody>
          <a:bodyPr/>
          <a:lstStyle/>
          <a:p>
            <a:r>
              <a:rPr lang="en-US" dirty="0"/>
              <a:t>MA MODULES 2026-2027</a:t>
            </a:r>
          </a:p>
        </p:txBody>
      </p:sp>
      <p:sp>
        <p:nvSpPr>
          <p:cNvPr id="9" name="Slide Number Placeholder 8">
            <a:extLst>
              <a:ext uri="{FF2B5EF4-FFF2-40B4-BE49-F238E27FC236}">
                <a16:creationId xmlns:a16="http://schemas.microsoft.com/office/drawing/2014/main" id="{BC4DD4CE-67C7-83C3-84AD-C9FD29C8D696}"/>
              </a:ext>
            </a:extLst>
          </p:cNvPr>
          <p:cNvSpPr>
            <a:spLocks noGrp="1"/>
          </p:cNvSpPr>
          <p:nvPr>
            <p:ph type="sldNum" sz="quarter" idx="4"/>
          </p:nvPr>
        </p:nvSpPr>
        <p:spPr/>
        <p:txBody>
          <a:bodyPr/>
          <a:lstStyle/>
          <a:p>
            <a:fld id="{E8F1A65C-595C-4736-BF40-F7D31E789466}" type="slidenum">
              <a:rPr lang="en-GB" smtClean="0"/>
              <a:pPr/>
              <a:t>10</a:t>
            </a:fld>
            <a:endParaRPr lang="en-GB"/>
          </a:p>
        </p:txBody>
      </p:sp>
    </p:spTree>
    <p:extLst>
      <p:ext uri="{BB962C8B-B14F-4D97-AF65-F5344CB8AC3E}">
        <p14:creationId xmlns:p14="http://schemas.microsoft.com/office/powerpoint/2010/main" val="2001775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A41F6-0E01-854E-E558-5EC33459AC16}"/>
            </a:ext>
          </a:extLst>
        </p:cNvPr>
        <p:cNvGrpSpPr/>
        <p:nvPr/>
      </p:nvGrpSpPr>
      <p:grpSpPr>
        <a:xfrm>
          <a:off x="0" y="0"/>
          <a:ext cx="0" cy="0"/>
          <a:chOff x="0" y="0"/>
          <a:chExt cx="0" cy="0"/>
        </a:xfrm>
      </p:grpSpPr>
      <p:sp>
        <p:nvSpPr>
          <p:cNvPr id="37" name="Text Placeholder 36">
            <a:extLst>
              <a:ext uri="{FF2B5EF4-FFF2-40B4-BE49-F238E27FC236}">
                <a16:creationId xmlns:a16="http://schemas.microsoft.com/office/drawing/2014/main" id="{987A6928-4BEC-295C-79F6-422E4EF3607E}"/>
              </a:ext>
            </a:extLst>
          </p:cNvPr>
          <p:cNvSpPr>
            <a:spLocks noGrp="1"/>
          </p:cNvSpPr>
          <p:nvPr>
            <p:ph type="body" sz="quarter" idx="13"/>
          </p:nvPr>
        </p:nvSpPr>
        <p:spPr/>
        <p:txBody>
          <a:bodyPr/>
          <a:lstStyle/>
          <a:p>
            <a:endParaRPr lang="en-GB"/>
          </a:p>
        </p:txBody>
      </p:sp>
      <p:sp>
        <p:nvSpPr>
          <p:cNvPr id="38" name="Text Placeholder 37">
            <a:extLst>
              <a:ext uri="{FF2B5EF4-FFF2-40B4-BE49-F238E27FC236}">
                <a16:creationId xmlns:a16="http://schemas.microsoft.com/office/drawing/2014/main" id="{654FD40B-CEF6-725A-9709-1A6FFA4B356D}"/>
              </a:ext>
            </a:extLst>
          </p:cNvPr>
          <p:cNvSpPr>
            <a:spLocks noGrp="1"/>
          </p:cNvSpPr>
          <p:nvPr>
            <p:ph type="body" sz="quarter" idx="14"/>
          </p:nvPr>
        </p:nvSpPr>
        <p:spPr/>
        <p:txBody>
          <a:bodyPr/>
          <a:lstStyle/>
          <a:p>
            <a:r>
              <a:rPr lang="en-GB" dirty="0"/>
              <a:t>FI908 ADVANCED SCREEN CULTURES AND METHODS</a:t>
            </a:r>
          </a:p>
        </p:txBody>
      </p:sp>
      <p:sp>
        <p:nvSpPr>
          <p:cNvPr id="39" name="Text Placeholder 38">
            <a:extLst>
              <a:ext uri="{FF2B5EF4-FFF2-40B4-BE49-F238E27FC236}">
                <a16:creationId xmlns:a16="http://schemas.microsoft.com/office/drawing/2014/main" id="{24269352-7DC9-5D6F-0E38-EA045B9CC316}"/>
              </a:ext>
            </a:extLst>
          </p:cNvPr>
          <p:cNvSpPr>
            <a:spLocks noGrp="1"/>
          </p:cNvSpPr>
          <p:nvPr>
            <p:ph type="body" sz="quarter" idx="15"/>
          </p:nvPr>
        </p:nvSpPr>
        <p:spPr/>
        <p:txBody>
          <a:bodyPr/>
          <a:lstStyle/>
          <a:p>
            <a:endParaRPr lang="en-GB"/>
          </a:p>
        </p:txBody>
      </p:sp>
      <p:sp>
        <p:nvSpPr>
          <p:cNvPr id="40" name="Text Placeholder 39">
            <a:extLst>
              <a:ext uri="{FF2B5EF4-FFF2-40B4-BE49-F238E27FC236}">
                <a16:creationId xmlns:a16="http://schemas.microsoft.com/office/drawing/2014/main" id="{488E472A-C96D-E451-2FA7-4BAE1AA20635}"/>
              </a:ext>
            </a:extLst>
          </p:cNvPr>
          <p:cNvSpPr>
            <a:spLocks noGrp="1"/>
          </p:cNvSpPr>
          <p:nvPr>
            <p:ph type="body" sz="quarter" idx="17"/>
          </p:nvPr>
        </p:nvSpPr>
        <p:spPr/>
        <p:txBody>
          <a:bodyPr/>
          <a:lstStyle/>
          <a:p>
            <a:endParaRPr lang="en-GB"/>
          </a:p>
        </p:txBody>
      </p:sp>
      <p:sp>
        <p:nvSpPr>
          <p:cNvPr id="41" name="Text Placeholder 40">
            <a:extLst>
              <a:ext uri="{FF2B5EF4-FFF2-40B4-BE49-F238E27FC236}">
                <a16:creationId xmlns:a16="http://schemas.microsoft.com/office/drawing/2014/main" id="{EC37B11B-E7AF-AE30-7F7D-E78058A8E80F}"/>
              </a:ext>
            </a:extLst>
          </p:cNvPr>
          <p:cNvSpPr>
            <a:spLocks noGrp="1"/>
          </p:cNvSpPr>
          <p:nvPr>
            <p:ph type="body" sz="quarter" idx="19"/>
          </p:nvPr>
        </p:nvSpPr>
        <p:spPr/>
        <p:txBody>
          <a:bodyPr/>
          <a:lstStyle/>
          <a:p>
            <a:endParaRPr lang="en-GB"/>
          </a:p>
        </p:txBody>
      </p:sp>
      <p:sp>
        <p:nvSpPr>
          <p:cNvPr id="18" name="Title 17">
            <a:extLst>
              <a:ext uri="{FF2B5EF4-FFF2-40B4-BE49-F238E27FC236}">
                <a16:creationId xmlns:a16="http://schemas.microsoft.com/office/drawing/2014/main" id="{C46ACBB7-48A8-41EB-473D-8F1FF6C21584}"/>
              </a:ext>
            </a:extLst>
          </p:cNvPr>
          <p:cNvSpPr>
            <a:spLocks noGrp="1"/>
          </p:cNvSpPr>
          <p:nvPr>
            <p:ph type="title"/>
          </p:nvPr>
        </p:nvSpPr>
        <p:spPr>
          <a:xfrm>
            <a:off x="499733" y="538538"/>
            <a:ext cx="11192534" cy="383567"/>
          </a:xfrm>
        </p:spPr>
        <p:txBody>
          <a:bodyPr/>
          <a:lstStyle/>
          <a:p>
            <a:r>
              <a:rPr lang="en-GB" dirty="0"/>
              <a:t>AUTUMN</a:t>
            </a:r>
          </a:p>
        </p:txBody>
      </p:sp>
      <p:sp>
        <p:nvSpPr>
          <p:cNvPr id="43" name="Text Placeholder 42">
            <a:extLst>
              <a:ext uri="{FF2B5EF4-FFF2-40B4-BE49-F238E27FC236}">
                <a16:creationId xmlns:a16="http://schemas.microsoft.com/office/drawing/2014/main" id="{7DBBF9F0-DD25-4428-7409-453CF861EA4E}"/>
              </a:ext>
            </a:extLst>
          </p:cNvPr>
          <p:cNvSpPr>
            <a:spLocks noGrp="1"/>
          </p:cNvSpPr>
          <p:nvPr>
            <p:ph type="body" sz="quarter" idx="24"/>
          </p:nvPr>
        </p:nvSpPr>
        <p:spPr/>
        <p:txBody>
          <a:bodyPr/>
          <a:lstStyle/>
          <a:p>
            <a:r>
              <a:rPr lang="en-GB" dirty="0"/>
              <a:t>FI929 ECOCINEMA</a:t>
            </a:r>
          </a:p>
        </p:txBody>
      </p:sp>
      <p:sp>
        <p:nvSpPr>
          <p:cNvPr id="44" name="Text Placeholder 43">
            <a:extLst>
              <a:ext uri="{FF2B5EF4-FFF2-40B4-BE49-F238E27FC236}">
                <a16:creationId xmlns:a16="http://schemas.microsoft.com/office/drawing/2014/main" id="{301D9BAA-ECBC-0AF4-3A29-EEB5A444ABAB}"/>
              </a:ext>
            </a:extLst>
          </p:cNvPr>
          <p:cNvSpPr>
            <a:spLocks noGrp="1"/>
          </p:cNvSpPr>
          <p:nvPr>
            <p:ph type="body" sz="quarter" idx="25"/>
          </p:nvPr>
        </p:nvSpPr>
        <p:spPr/>
        <p:txBody>
          <a:bodyPr/>
          <a:lstStyle/>
          <a:p>
            <a:r>
              <a:rPr lang="en-GB" dirty="0"/>
              <a:t>FI942 US COMEDY TELEVISION</a:t>
            </a:r>
          </a:p>
        </p:txBody>
      </p:sp>
      <p:sp>
        <p:nvSpPr>
          <p:cNvPr id="30" name="Slide Number Placeholder 29">
            <a:extLst>
              <a:ext uri="{FF2B5EF4-FFF2-40B4-BE49-F238E27FC236}">
                <a16:creationId xmlns:a16="http://schemas.microsoft.com/office/drawing/2014/main" id="{C8CE785E-371A-0073-DFE7-C0603E9D7CD2}"/>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11</a:t>
            </a:fld>
            <a:endParaRPr lang="en-GB"/>
          </a:p>
        </p:txBody>
      </p:sp>
      <p:sp>
        <p:nvSpPr>
          <p:cNvPr id="3" name="Text Placeholder 2">
            <a:extLst>
              <a:ext uri="{FF2B5EF4-FFF2-40B4-BE49-F238E27FC236}">
                <a16:creationId xmlns:a16="http://schemas.microsoft.com/office/drawing/2014/main" id="{4C4C77F0-6E5B-DB06-536A-2728EA8778E2}"/>
              </a:ext>
            </a:extLst>
          </p:cNvPr>
          <p:cNvSpPr>
            <a:spLocks noGrp="1"/>
          </p:cNvSpPr>
          <p:nvPr>
            <p:ph type="body" sz="quarter" idx="26"/>
          </p:nvPr>
        </p:nvSpPr>
        <p:spPr/>
        <p:txBody>
          <a:bodyPr/>
          <a:lstStyle/>
          <a:p>
            <a:r>
              <a:rPr lang="en-GB" dirty="0"/>
              <a:t>FI931 SCREENING THE ANTIHERO(INE)</a:t>
            </a:r>
          </a:p>
          <a:p>
            <a:endParaRPr lang="en-US" dirty="0"/>
          </a:p>
        </p:txBody>
      </p:sp>
    </p:spTree>
    <p:extLst>
      <p:ext uri="{BB962C8B-B14F-4D97-AF65-F5344CB8AC3E}">
        <p14:creationId xmlns:p14="http://schemas.microsoft.com/office/powerpoint/2010/main" val="1919402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A41F6-0E01-854E-E558-5EC33459AC16}"/>
            </a:ext>
          </a:extLst>
        </p:cNvPr>
        <p:cNvGrpSpPr/>
        <p:nvPr/>
      </p:nvGrpSpPr>
      <p:grpSpPr>
        <a:xfrm>
          <a:off x="0" y="0"/>
          <a:ext cx="0" cy="0"/>
          <a:chOff x="0" y="0"/>
          <a:chExt cx="0" cy="0"/>
        </a:xfrm>
      </p:grpSpPr>
      <p:sp>
        <p:nvSpPr>
          <p:cNvPr id="37" name="Text Placeholder 36">
            <a:extLst>
              <a:ext uri="{FF2B5EF4-FFF2-40B4-BE49-F238E27FC236}">
                <a16:creationId xmlns:a16="http://schemas.microsoft.com/office/drawing/2014/main" id="{987A6928-4BEC-295C-79F6-422E4EF3607E}"/>
              </a:ext>
            </a:extLst>
          </p:cNvPr>
          <p:cNvSpPr>
            <a:spLocks noGrp="1"/>
          </p:cNvSpPr>
          <p:nvPr>
            <p:ph type="body" sz="quarter" idx="13"/>
          </p:nvPr>
        </p:nvSpPr>
        <p:spPr/>
        <p:txBody>
          <a:bodyPr/>
          <a:lstStyle/>
          <a:p>
            <a:endParaRPr lang="en-GB"/>
          </a:p>
        </p:txBody>
      </p:sp>
      <p:sp>
        <p:nvSpPr>
          <p:cNvPr id="38" name="Text Placeholder 37">
            <a:extLst>
              <a:ext uri="{FF2B5EF4-FFF2-40B4-BE49-F238E27FC236}">
                <a16:creationId xmlns:a16="http://schemas.microsoft.com/office/drawing/2014/main" id="{654FD40B-CEF6-725A-9709-1A6FFA4B356D}"/>
              </a:ext>
            </a:extLst>
          </p:cNvPr>
          <p:cNvSpPr>
            <a:spLocks noGrp="1"/>
          </p:cNvSpPr>
          <p:nvPr>
            <p:ph type="body" sz="quarter" idx="14"/>
          </p:nvPr>
        </p:nvSpPr>
        <p:spPr/>
        <p:txBody>
          <a:bodyPr/>
          <a:lstStyle/>
          <a:p>
            <a:r>
              <a:rPr lang="en-GB" dirty="0"/>
              <a:t>FI944 SCREENING BODIES</a:t>
            </a:r>
          </a:p>
        </p:txBody>
      </p:sp>
      <p:sp>
        <p:nvSpPr>
          <p:cNvPr id="39" name="Text Placeholder 38">
            <a:extLst>
              <a:ext uri="{FF2B5EF4-FFF2-40B4-BE49-F238E27FC236}">
                <a16:creationId xmlns:a16="http://schemas.microsoft.com/office/drawing/2014/main" id="{24269352-7DC9-5D6F-0E38-EA045B9CC316}"/>
              </a:ext>
            </a:extLst>
          </p:cNvPr>
          <p:cNvSpPr>
            <a:spLocks noGrp="1"/>
          </p:cNvSpPr>
          <p:nvPr>
            <p:ph type="body" sz="quarter" idx="15"/>
          </p:nvPr>
        </p:nvSpPr>
        <p:spPr/>
        <p:txBody>
          <a:bodyPr/>
          <a:lstStyle/>
          <a:p>
            <a:endParaRPr lang="en-GB"/>
          </a:p>
        </p:txBody>
      </p:sp>
      <p:sp>
        <p:nvSpPr>
          <p:cNvPr id="40" name="Text Placeholder 39">
            <a:extLst>
              <a:ext uri="{FF2B5EF4-FFF2-40B4-BE49-F238E27FC236}">
                <a16:creationId xmlns:a16="http://schemas.microsoft.com/office/drawing/2014/main" id="{488E472A-C96D-E451-2FA7-4BAE1AA20635}"/>
              </a:ext>
            </a:extLst>
          </p:cNvPr>
          <p:cNvSpPr>
            <a:spLocks noGrp="1"/>
          </p:cNvSpPr>
          <p:nvPr>
            <p:ph type="body" sz="quarter" idx="17"/>
          </p:nvPr>
        </p:nvSpPr>
        <p:spPr/>
        <p:txBody>
          <a:bodyPr/>
          <a:lstStyle/>
          <a:p>
            <a:endParaRPr lang="en-GB"/>
          </a:p>
        </p:txBody>
      </p:sp>
      <p:sp>
        <p:nvSpPr>
          <p:cNvPr id="41" name="Text Placeholder 40">
            <a:extLst>
              <a:ext uri="{FF2B5EF4-FFF2-40B4-BE49-F238E27FC236}">
                <a16:creationId xmlns:a16="http://schemas.microsoft.com/office/drawing/2014/main" id="{EC37B11B-E7AF-AE30-7F7D-E78058A8E80F}"/>
              </a:ext>
            </a:extLst>
          </p:cNvPr>
          <p:cNvSpPr>
            <a:spLocks noGrp="1"/>
          </p:cNvSpPr>
          <p:nvPr>
            <p:ph type="body" sz="quarter" idx="19"/>
          </p:nvPr>
        </p:nvSpPr>
        <p:spPr/>
        <p:txBody>
          <a:bodyPr/>
          <a:lstStyle/>
          <a:p>
            <a:endParaRPr lang="en-GB"/>
          </a:p>
        </p:txBody>
      </p:sp>
      <p:sp>
        <p:nvSpPr>
          <p:cNvPr id="18" name="Title 17">
            <a:extLst>
              <a:ext uri="{FF2B5EF4-FFF2-40B4-BE49-F238E27FC236}">
                <a16:creationId xmlns:a16="http://schemas.microsoft.com/office/drawing/2014/main" id="{C46ACBB7-48A8-41EB-473D-8F1FF6C21584}"/>
              </a:ext>
            </a:extLst>
          </p:cNvPr>
          <p:cNvSpPr>
            <a:spLocks noGrp="1"/>
          </p:cNvSpPr>
          <p:nvPr>
            <p:ph type="title"/>
          </p:nvPr>
        </p:nvSpPr>
        <p:spPr>
          <a:xfrm>
            <a:off x="499733" y="538538"/>
            <a:ext cx="11192534" cy="383567"/>
          </a:xfrm>
        </p:spPr>
        <p:txBody>
          <a:bodyPr/>
          <a:lstStyle/>
          <a:p>
            <a:r>
              <a:rPr lang="en-GB" dirty="0"/>
              <a:t>SPRING</a:t>
            </a:r>
          </a:p>
        </p:txBody>
      </p:sp>
      <p:sp>
        <p:nvSpPr>
          <p:cNvPr id="45" name="Text Placeholder 44">
            <a:extLst>
              <a:ext uri="{FF2B5EF4-FFF2-40B4-BE49-F238E27FC236}">
                <a16:creationId xmlns:a16="http://schemas.microsoft.com/office/drawing/2014/main" id="{B043956D-1838-8BBD-1D48-7D5C80460244}"/>
              </a:ext>
            </a:extLst>
          </p:cNvPr>
          <p:cNvSpPr>
            <a:spLocks noGrp="1"/>
          </p:cNvSpPr>
          <p:nvPr>
            <p:ph type="body" sz="quarter" idx="26"/>
          </p:nvPr>
        </p:nvSpPr>
        <p:spPr/>
        <p:txBody>
          <a:bodyPr/>
          <a:lstStyle/>
          <a:p>
            <a:r>
              <a:rPr lang="en-GB" dirty="0"/>
              <a:t>FI-939 PEDRO ALMODÓVAR</a:t>
            </a:r>
          </a:p>
        </p:txBody>
      </p:sp>
      <p:sp>
        <p:nvSpPr>
          <p:cNvPr id="30" name="Slide Number Placeholder 29">
            <a:extLst>
              <a:ext uri="{FF2B5EF4-FFF2-40B4-BE49-F238E27FC236}">
                <a16:creationId xmlns:a16="http://schemas.microsoft.com/office/drawing/2014/main" id="{C8CE785E-371A-0073-DFE7-C0603E9D7CD2}"/>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12</a:t>
            </a:fld>
            <a:endParaRPr lang="en-GB"/>
          </a:p>
        </p:txBody>
      </p:sp>
      <p:sp>
        <p:nvSpPr>
          <p:cNvPr id="5" name="Text Placeholder 4">
            <a:extLst>
              <a:ext uri="{FF2B5EF4-FFF2-40B4-BE49-F238E27FC236}">
                <a16:creationId xmlns:a16="http://schemas.microsoft.com/office/drawing/2014/main" id="{D673CC15-BC5E-78DA-F92E-0A26808D5E2E}"/>
              </a:ext>
            </a:extLst>
          </p:cNvPr>
          <p:cNvSpPr>
            <a:spLocks noGrp="1"/>
          </p:cNvSpPr>
          <p:nvPr>
            <p:ph type="body" sz="quarter" idx="25"/>
          </p:nvPr>
        </p:nvSpPr>
        <p:spPr/>
        <p:txBody>
          <a:bodyPr/>
          <a:lstStyle/>
          <a:p>
            <a:r>
              <a:rPr lang="en-GB" dirty="0"/>
              <a:t>FI968 INDIAN CINEMA</a:t>
            </a:r>
            <a:endParaRPr lang="en-US" dirty="0"/>
          </a:p>
        </p:txBody>
      </p:sp>
      <p:sp>
        <p:nvSpPr>
          <p:cNvPr id="7" name="Text Placeholder 6">
            <a:extLst>
              <a:ext uri="{FF2B5EF4-FFF2-40B4-BE49-F238E27FC236}">
                <a16:creationId xmlns:a16="http://schemas.microsoft.com/office/drawing/2014/main" id="{336A53FB-0E49-DD7E-7840-485978302609}"/>
              </a:ext>
            </a:extLst>
          </p:cNvPr>
          <p:cNvSpPr>
            <a:spLocks noGrp="1"/>
          </p:cNvSpPr>
          <p:nvPr>
            <p:ph type="body" sz="quarter" idx="24"/>
          </p:nvPr>
        </p:nvSpPr>
        <p:spPr/>
        <p:txBody>
          <a:bodyPr/>
          <a:lstStyle/>
          <a:p>
            <a:r>
              <a:rPr lang="en-GB" dirty="0"/>
              <a:t>FI943 QUEER AND TRANS THEORIES FOR FILM AND TELEVISION</a:t>
            </a:r>
          </a:p>
          <a:p>
            <a:endParaRPr lang="en-US" dirty="0"/>
          </a:p>
        </p:txBody>
      </p:sp>
    </p:spTree>
    <p:extLst>
      <p:ext uri="{BB962C8B-B14F-4D97-AF65-F5344CB8AC3E}">
        <p14:creationId xmlns:p14="http://schemas.microsoft.com/office/powerpoint/2010/main" val="4298962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A3B7B6-B4F0-4D8D-04F3-B94B393B7777}"/>
              </a:ext>
            </a:extLst>
          </p:cNvPr>
          <p:cNvSpPr>
            <a:spLocks noGrp="1"/>
          </p:cNvSpPr>
          <p:nvPr>
            <p:ph type="title"/>
          </p:nvPr>
        </p:nvSpPr>
        <p:spPr>
          <a:xfrm>
            <a:off x="499732" y="1889950"/>
            <a:ext cx="6542513" cy="1806905"/>
          </a:xfrm>
        </p:spPr>
        <p:txBody>
          <a:bodyPr wrap="square" anchor="t">
            <a:normAutofit fontScale="90000"/>
          </a:bodyPr>
          <a:lstStyle/>
          <a:p>
            <a:r>
              <a:rPr lang="en-US" dirty="0"/>
              <a:t>AUTUMN TERM MODULE INFORMATION</a:t>
            </a:r>
          </a:p>
        </p:txBody>
      </p:sp>
      <p:pic>
        <p:nvPicPr>
          <p:cNvPr id="5" name="Picture 4" descr="A building with trees in the background&#10;&#10;Description automatically generated">
            <a:extLst>
              <a:ext uri="{FF2B5EF4-FFF2-40B4-BE49-F238E27FC236}">
                <a16:creationId xmlns:a16="http://schemas.microsoft.com/office/drawing/2014/main" id="{2567EE63-4EAA-4244-4B60-AAE0784D1C92}"/>
              </a:ext>
            </a:extLst>
          </p:cNvPr>
          <p:cNvPicPr>
            <a:picLocks noChangeAspect="1"/>
          </p:cNvPicPr>
          <p:nvPr/>
        </p:nvPicPr>
        <p:blipFill>
          <a:blip r:embed="rId2"/>
          <a:srcRect l="38358" r="40164"/>
          <a:stretch>
            <a:fillRect/>
          </a:stretch>
        </p:blipFill>
        <p:spPr>
          <a:xfrm>
            <a:off x="7678168" y="10"/>
            <a:ext cx="4014099" cy="635444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pic>
    </p:spTree>
    <p:extLst>
      <p:ext uri="{BB962C8B-B14F-4D97-AF65-F5344CB8AC3E}">
        <p14:creationId xmlns:p14="http://schemas.microsoft.com/office/powerpoint/2010/main" val="750973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CORE MODULE</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p:txBody>
          <a:bodyPr/>
          <a:lstStyle/>
          <a:p>
            <a:r>
              <a:rPr lang="en-GB" sz="1200" kern="100" dirty="0">
                <a:effectLst/>
                <a:latin typeface="+mn-lt"/>
                <a:ea typeface="Aptos" panose="020B0004020202020204" pitchFamily="34" charset="0"/>
                <a:cs typeface="Times New Roman" panose="02020603050405020304" pitchFamily="18" charset="0"/>
              </a:rPr>
              <a:t>This core module aims to explore significant methodologies and conceptual frameworks which are central to the study of audio-visual media. The module will introduce aspects of textual analysis, historiography, and theoretical and conceptual paradigms, across film and television. The module provides a grounding in key concepts and methods, but it will also encourage an advanced level of reflection on the key areas addressed. It is taught through a combination of screenings, presentations, reading and discussion.</a:t>
            </a:r>
          </a:p>
          <a:p>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p:txBody>
          <a:bodyPr/>
          <a:lstStyle/>
          <a:p>
            <a:r>
              <a:rPr lang="en-GB" dirty="0"/>
              <a:t>MODULE OUTLINE</a:t>
            </a:r>
          </a:p>
        </p:txBody>
      </p:sp>
      <p:sp>
        <p:nvSpPr>
          <p:cNvPr id="11" name="Content Placeholder 10">
            <a:extLst>
              <a:ext uri="{FF2B5EF4-FFF2-40B4-BE49-F238E27FC236}">
                <a16:creationId xmlns:a16="http://schemas.microsoft.com/office/drawing/2014/main" id="{5D402A75-CE36-B9F2-A424-050E02FD0D49}"/>
              </a:ext>
            </a:extLst>
          </p:cNvPr>
          <p:cNvSpPr>
            <a:spLocks noGrp="1"/>
          </p:cNvSpPr>
          <p:nvPr>
            <p:ph sz="quarter" idx="18"/>
          </p:nvPr>
        </p:nvSpPr>
        <p:spPr/>
        <p:txBody>
          <a:bodyPr/>
          <a:lstStyle/>
          <a:p>
            <a:r>
              <a:rPr lang="en-GB" sz="1200" kern="100" dirty="0">
                <a:effectLst/>
                <a:latin typeface="+mn-lt"/>
                <a:ea typeface="Aptos" panose="020B0004020202020204" pitchFamily="34" charset="0"/>
                <a:cs typeface="Times New Roman" panose="02020603050405020304" pitchFamily="18" charset="0"/>
              </a:rPr>
              <a:t>The module aims to explore important methodologies and conceptual frameworks which are central to the study of audio-visual media. The module will address three main aspects, each usually taught over a three-week period: (</a:t>
            </a:r>
            <a:r>
              <a:rPr lang="en-GB" sz="1200" kern="100" dirty="0" err="1">
                <a:effectLst/>
                <a:latin typeface="+mn-lt"/>
                <a:ea typeface="Aptos" panose="020B0004020202020204" pitchFamily="34" charset="0"/>
                <a:cs typeface="Times New Roman" panose="02020603050405020304" pitchFamily="18" charset="0"/>
              </a:rPr>
              <a:t>i</a:t>
            </a:r>
            <a:r>
              <a:rPr lang="en-GB" sz="1200" kern="100" dirty="0">
                <a:effectLst/>
                <a:latin typeface="+mn-lt"/>
                <a:ea typeface="Aptos" panose="020B0004020202020204" pitchFamily="34" charset="0"/>
                <a:cs typeface="Times New Roman" panose="02020603050405020304" pitchFamily="18" charset="0"/>
              </a:rPr>
              <a:t>) textual analysis; (ii) historiography; (iii) theoretical paradigms. The module is intended to offer a grounding in key concepts and methods for MA students who have never studied film and television before, but it is also designed to stimulate an advanced level of reflection on the topics covered for students with an undergraduate qualification in the discipline. To suit the needs of both types of students, the module has a distinctive team-taught format, drawing on the range of expertise from academic staff in the department, who will contribute to the teaching of topics that directly relate to their own research. The aim is thus to offer a broad range of coverage of key issues and methodologies in the field while also familiarising students with the specific strengths and distinctive features of the research culture in the department.</a:t>
            </a:r>
          </a:p>
          <a:p>
            <a:endParaRPr lang="en-GB" dirty="0"/>
          </a:p>
        </p:txBody>
      </p:sp>
      <p:sp>
        <p:nvSpPr>
          <p:cNvPr id="12" name="Text Placeholder 11">
            <a:extLst>
              <a:ext uri="{FF2B5EF4-FFF2-40B4-BE49-F238E27FC236}">
                <a16:creationId xmlns:a16="http://schemas.microsoft.com/office/drawing/2014/main" id="{57BDEAC3-EA79-6B63-06E7-A9FACB18DC76}"/>
              </a:ext>
            </a:extLst>
          </p:cNvPr>
          <p:cNvSpPr>
            <a:spLocks noGrp="1"/>
          </p:cNvSpPr>
          <p:nvPr>
            <p:ph type="body" sz="quarter" idx="19"/>
          </p:nvPr>
        </p:nvSpPr>
        <p:spPr/>
        <p:txBody>
          <a:bodyPr/>
          <a:lstStyle/>
          <a:p>
            <a:r>
              <a:rPr lang="en-GB" dirty="0"/>
              <a:t>MODULE AIMS</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FI908 ADVANCED SCREEN CULTURES AND METHODS</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14</a:t>
            </a:fld>
            <a:endParaRPr lang="en-GB"/>
          </a:p>
        </p:txBody>
      </p:sp>
    </p:spTree>
    <p:extLst>
      <p:ext uri="{BB962C8B-B14F-4D97-AF65-F5344CB8AC3E}">
        <p14:creationId xmlns:p14="http://schemas.microsoft.com/office/powerpoint/2010/main" val="1536147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CORE MODULE</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p:txBody>
          <a:bodyPr/>
          <a:lstStyle/>
          <a:p>
            <a:r>
              <a:rPr lang="en-GB" sz="1200" dirty="0">
                <a:latin typeface="+mn-lt"/>
              </a:rPr>
              <a:t>It is expected that the the exploration of key methodologies and conceptual frameworks essential to the study of audio-visual media will be divided into the following three sections, each taught over a three week period. The specific topics to be taught will depend on the research interests of the module teaching team.</a:t>
            </a:r>
          </a:p>
          <a:p>
            <a:endParaRPr lang="en-GB" sz="1200" dirty="0">
              <a:latin typeface="+mn-lt"/>
            </a:endParaRPr>
          </a:p>
          <a:p>
            <a:r>
              <a:rPr lang="en-GB" sz="1200" dirty="0">
                <a:latin typeface="+mn-lt"/>
              </a:rPr>
              <a:t>Part I. Textual Analysis </a:t>
            </a:r>
          </a:p>
          <a:p>
            <a:endParaRPr lang="en-GB" sz="1200" dirty="0">
              <a:latin typeface="+mn-lt"/>
            </a:endParaRPr>
          </a:p>
          <a:p>
            <a:r>
              <a:rPr lang="en-GB" sz="1200" dirty="0">
                <a:latin typeface="+mn-lt"/>
              </a:rPr>
              <a:t>Part II. Historiography </a:t>
            </a:r>
          </a:p>
          <a:p>
            <a:endParaRPr lang="en-GB" sz="1200" dirty="0">
              <a:latin typeface="+mn-lt"/>
            </a:endParaRPr>
          </a:p>
          <a:p>
            <a:r>
              <a:rPr lang="en-GB" sz="1200" dirty="0">
                <a:latin typeface="+mn-lt"/>
              </a:rPr>
              <a:t>Part III. Theories of the Moving Image</a:t>
            </a:r>
          </a:p>
          <a:p>
            <a:endParaRPr lang="en-GB" sz="1200" dirty="0">
              <a:latin typeface="+mn-lt"/>
            </a:endParaRPr>
          </a:p>
          <a:p>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p:txBody>
          <a:bodyPr/>
          <a:lstStyle/>
          <a:p>
            <a:r>
              <a:rPr lang="en-GB" dirty="0"/>
              <a:t>OUTLINE SYLLABUS</a:t>
            </a:r>
          </a:p>
          <a:p>
            <a:endParaRPr lang="en-GB" dirty="0"/>
          </a:p>
          <a:p>
            <a:endParaRPr lang="en-GB" dirty="0"/>
          </a:p>
        </p:txBody>
      </p:sp>
      <p:sp>
        <p:nvSpPr>
          <p:cNvPr id="11" name="Content Placeholder 10">
            <a:extLst>
              <a:ext uri="{FF2B5EF4-FFF2-40B4-BE49-F238E27FC236}">
                <a16:creationId xmlns:a16="http://schemas.microsoft.com/office/drawing/2014/main" id="{5D402A75-CE36-B9F2-A424-050E02FD0D49}"/>
              </a:ext>
            </a:extLst>
          </p:cNvPr>
          <p:cNvSpPr>
            <a:spLocks noGrp="1"/>
          </p:cNvSpPr>
          <p:nvPr>
            <p:ph sz="quarter" idx="18"/>
          </p:nvPr>
        </p:nvSpPr>
        <p:spPr/>
        <p:txBody>
          <a:bodyPr/>
          <a:lstStyle/>
          <a:p>
            <a:pPr marL="171450" indent="-171450">
              <a:lnSpc>
                <a:spcPct val="100000"/>
              </a:lnSpc>
              <a:buFont typeface="Arial" panose="020B0604020202020204" pitchFamily="34" charset="0"/>
              <a:buChar char="•"/>
            </a:pPr>
            <a:r>
              <a:rPr lang="en-GB" sz="1200" dirty="0"/>
              <a:t>Undertake, and understand the methodological specificities of, close textual analysis of film and television texts.</a:t>
            </a:r>
          </a:p>
          <a:p>
            <a:pPr marL="171450" indent="-171450">
              <a:lnSpc>
                <a:spcPct val="100000"/>
              </a:lnSpc>
              <a:buFont typeface="Arial" panose="020B0604020202020204" pitchFamily="34" charset="0"/>
              <a:buChar char="•"/>
            </a:pPr>
            <a:endParaRPr lang="en-GB" sz="1200" dirty="0"/>
          </a:p>
          <a:p>
            <a:pPr marL="171450" indent="-171450">
              <a:lnSpc>
                <a:spcPct val="100000"/>
              </a:lnSpc>
              <a:buFont typeface="Arial" panose="020B0604020202020204" pitchFamily="34" charset="0"/>
              <a:buChar char="•"/>
            </a:pPr>
            <a:r>
              <a:rPr lang="en-GB" sz="1200" dirty="0"/>
              <a:t>Demonstrate knowledge of how audio-visual texts can be interpreted with reference to historical contexts of production and reception</a:t>
            </a:r>
          </a:p>
          <a:p>
            <a:pPr marL="171450" indent="-171450">
              <a:lnSpc>
                <a:spcPct val="100000"/>
              </a:lnSpc>
              <a:buFont typeface="Arial" panose="020B0604020202020204" pitchFamily="34" charset="0"/>
              <a:buChar char="•"/>
            </a:pPr>
            <a:endParaRPr lang="en-GB" sz="1200" dirty="0"/>
          </a:p>
          <a:p>
            <a:pPr marL="171450" indent="-171450">
              <a:lnSpc>
                <a:spcPct val="100000"/>
              </a:lnSpc>
              <a:buFont typeface="Arial" panose="020B0604020202020204" pitchFamily="34" charset="0"/>
              <a:buChar char="•"/>
            </a:pPr>
            <a:r>
              <a:rPr lang="en-GB" sz="1200" dirty="0"/>
              <a:t>Identify, locate and analyse archival documents relevant to the historical study of film and television</a:t>
            </a:r>
          </a:p>
          <a:p>
            <a:pPr marL="171450" indent="-171450">
              <a:lnSpc>
                <a:spcPct val="100000"/>
              </a:lnSpc>
              <a:buFont typeface="Arial" panose="020B0604020202020204" pitchFamily="34" charset="0"/>
              <a:buChar char="•"/>
            </a:pPr>
            <a:endParaRPr lang="en-GB" sz="1200" dirty="0"/>
          </a:p>
          <a:p>
            <a:pPr marL="171450" indent="-171450">
              <a:lnSpc>
                <a:spcPct val="100000"/>
              </a:lnSpc>
              <a:buFont typeface="Arial" panose="020B0604020202020204" pitchFamily="34" charset="0"/>
              <a:buChar char="•"/>
            </a:pPr>
            <a:r>
              <a:rPr lang="en-GB" sz="1200" dirty="0"/>
              <a:t>Demonstrate understanding of a range of important conceptual paradigms central to current thinking in film and television studies, and make critical judgements on the validity and usefulness of particular theoretical approaches.</a:t>
            </a:r>
          </a:p>
          <a:p>
            <a:pPr marL="171450" indent="-171450">
              <a:lnSpc>
                <a:spcPct val="100000"/>
              </a:lnSpc>
              <a:buFont typeface="Arial" panose="020B0604020202020204" pitchFamily="34" charset="0"/>
              <a:buChar char="•"/>
            </a:pPr>
            <a:endParaRPr lang="en-GB" sz="1200" dirty="0"/>
          </a:p>
          <a:p>
            <a:pPr marL="171450" indent="-171450">
              <a:lnSpc>
                <a:spcPct val="100000"/>
              </a:lnSpc>
              <a:buFont typeface="Arial" panose="020B0604020202020204" pitchFamily="34" charset="0"/>
              <a:buChar char="•"/>
            </a:pPr>
            <a:r>
              <a:rPr lang="en-GB" sz="1200" dirty="0"/>
              <a:t>Articulate arguments about film and television texts with an enhanced ability to support them with precise and compelling evidence drawn from a range of sources</a:t>
            </a:r>
          </a:p>
          <a:p>
            <a:pPr marL="171450" indent="-171450">
              <a:lnSpc>
                <a:spcPct val="100000"/>
              </a:lnSpc>
              <a:buFont typeface="Arial" panose="020B0604020202020204" pitchFamily="34" charset="0"/>
              <a:buChar char="•"/>
            </a:pPr>
            <a:endParaRPr lang="en-GB" sz="1200" dirty="0"/>
          </a:p>
          <a:p>
            <a:pPr marL="171450" indent="-171450">
              <a:lnSpc>
                <a:spcPct val="100000"/>
              </a:lnSpc>
              <a:buFont typeface="Arial" panose="020B0604020202020204" pitchFamily="34" charset="0"/>
              <a:buChar char="•"/>
            </a:pPr>
            <a:endParaRPr lang="en-GB" sz="1200" dirty="0"/>
          </a:p>
        </p:txBody>
      </p:sp>
      <p:sp>
        <p:nvSpPr>
          <p:cNvPr id="12" name="Text Placeholder 11">
            <a:extLst>
              <a:ext uri="{FF2B5EF4-FFF2-40B4-BE49-F238E27FC236}">
                <a16:creationId xmlns:a16="http://schemas.microsoft.com/office/drawing/2014/main" id="{57BDEAC3-EA79-6B63-06E7-A9FACB18DC76}"/>
              </a:ext>
            </a:extLst>
          </p:cNvPr>
          <p:cNvSpPr>
            <a:spLocks noGrp="1"/>
          </p:cNvSpPr>
          <p:nvPr>
            <p:ph type="body" sz="quarter" idx="19"/>
          </p:nvPr>
        </p:nvSpPr>
        <p:spPr/>
        <p:txBody>
          <a:bodyPr/>
          <a:lstStyle/>
          <a:p>
            <a:r>
              <a:rPr lang="en-GB" dirty="0"/>
              <a:t>LEARNING OUTCOMES</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FI908 ADVANCED SCREEN CULTURES AND METHODS</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15</a:t>
            </a:fld>
            <a:endParaRPr lang="en-GB"/>
          </a:p>
        </p:txBody>
      </p:sp>
    </p:spTree>
    <p:extLst>
      <p:ext uri="{BB962C8B-B14F-4D97-AF65-F5344CB8AC3E}">
        <p14:creationId xmlns:p14="http://schemas.microsoft.com/office/powerpoint/2010/main" val="2105077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CORE MODULE</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p:txBody>
          <a:bodyPr/>
          <a:lstStyle/>
          <a:p>
            <a:endParaRPr lang="en-GB" sz="1200" dirty="0">
              <a:latin typeface="+mn-lt"/>
            </a:endParaRPr>
          </a:p>
          <a:p>
            <a:r>
              <a:rPr lang="en-GB" sz="1200" dirty="0">
                <a:latin typeface="+mn-lt"/>
              </a:rPr>
              <a:t>Preparatory Readings (note to students: the following list contains useful and introductory sources – including books, articles and lectures – for the three main strands of the module: textual analysis, historiography and theories of the moving image). </a:t>
            </a:r>
          </a:p>
          <a:p>
            <a:endParaRPr lang="en-GB" sz="1200" dirty="0">
              <a:latin typeface="+mn-lt"/>
            </a:endParaRPr>
          </a:p>
          <a:p>
            <a:pPr marL="171450" indent="-171450">
              <a:buFont typeface="Arial" panose="020B0604020202020204" pitchFamily="34" charset="0"/>
              <a:buChar char="•"/>
            </a:pPr>
            <a:r>
              <a:rPr lang="en-GB" sz="1200" dirty="0">
                <a:latin typeface="+mn-lt"/>
              </a:rPr>
              <a:t>André </a:t>
            </a:r>
            <a:r>
              <a:rPr lang="en-GB" sz="1200" dirty="0" err="1">
                <a:latin typeface="+mn-lt"/>
              </a:rPr>
              <a:t>Bazin</a:t>
            </a:r>
            <a:r>
              <a:rPr lang="en-GB" sz="1200" dirty="0">
                <a:latin typeface="+mn-lt"/>
              </a:rPr>
              <a:t>, What is Cinema? Volumes 1 &amp; 2 (University of California Press, 2004)</a:t>
            </a:r>
          </a:p>
          <a:p>
            <a:pPr marL="171450" indent="-171450">
              <a:buFont typeface="Arial" panose="020B0604020202020204" pitchFamily="34" charset="0"/>
              <a:buChar char="•"/>
            </a:pPr>
            <a:r>
              <a:rPr lang="en-GB" sz="1200" dirty="0">
                <a:latin typeface="+mn-lt"/>
              </a:rPr>
              <a:t>Catherine Wheatley (2011) </a:t>
            </a:r>
            <a:r>
              <a:rPr lang="en-GB" sz="1200" dirty="0" err="1">
                <a:latin typeface="+mn-lt"/>
              </a:rPr>
              <a:t>Caché</a:t>
            </a:r>
            <a:r>
              <a:rPr lang="en-GB" sz="1200" dirty="0">
                <a:latin typeface="+mn-lt"/>
              </a:rPr>
              <a:t> (London: BFI Publishing)</a:t>
            </a:r>
          </a:p>
          <a:p>
            <a:pPr marL="171450" indent="-171450">
              <a:buFont typeface="Arial" panose="020B0604020202020204" pitchFamily="34" charset="0"/>
              <a:buChar char="•"/>
            </a:pPr>
            <a:r>
              <a:rPr lang="en-GB" sz="1200" dirty="0">
                <a:latin typeface="+mn-lt"/>
              </a:rPr>
              <a:t>Helen Wheatley, Reviewing Television History (IB Tauris, 2007) - particularly the introduction and first section of the book.</a:t>
            </a:r>
          </a:p>
          <a:p>
            <a:pPr marL="171450" indent="-171450">
              <a:buFont typeface="Arial" panose="020B0604020202020204" pitchFamily="34" charset="0"/>
              <a:buChar char="•"/>
            </a:pPr>
            <a:r>
              <a:rPr lang="en-GB" sz="1200" dirty="0">
                <a:latin typeface="+mn-lt"/>
              </a:rPr>
              <a:t>Jane M. Gaines, ‘Film History and the Two Presents of Feminist Film Theory’ in Cinema Journal, 44:1, pp. 113-19</a:t>
            </a: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p:txBody>
          <a:bodyPr/>
          <a:lstStyle/>
          <a:p>
            <a:r>
              <a:rPr lang="en-GB" dirty="0"/>
              <a:t>PREPARATORY READINGS</a:t>
            </a:r>
          </a:p>
          <a:p>
            <a:endParaRPr lang="en-GB" dirty="0"/>
          </a:p>
          <a:p>
            <a:endParaRPr lang="en-GB" dirty="0"/>
          </a:p>
        </p:txBody>
      </p:sp>
      <p:sp>
        <p:nvSpPr>
          <p:cNvPr id="11" name="Content Placeholder 10">
            <a:extLst>
              <a:ext uri="{FF2B5EF4-FFF2-40B4-BE49-F238E27FC236}">
                <a16:creationId xmlns:a16="http://schemas.microsoft.com/office/drawing/2014/main" id="{5D402A75-CE36-B9F2-A424-050E02FD0D49}"/>
              </a:ext>
            </a:extLst>
          </p:cNvPr>
          <p:cNvSpPr>
            <a:spLocks noGrp="1"/>
          </p:cNvSpPr>
          <p:nvPr>
            <p:ph sz="quarter" idx="18"/>
          </p:nvPr>
        </p:nvSpPr>
        <p:spPr/>
        <p:txBody>
          <a:bodyPr/>
          <a:lstStyle/>
          <a:p>
            <a:pPr marL="171450" indent="-171450">
              <a:lnSpc>
                <a:spcPct val="100000"/>
              </a:lnSpc>
              <a:buFont typeface="Arial" panose="020B0604020202020204" pitchFamily="34" charset="0"/>
              <a:buChar char="•"/>
            </a:pPr>
            <a:endParaRPr lang="en-GB" sz="1200" dirty="0"/>
          </a:p>
          <a:p>
            <a:pPr marL="171450" indent="-171450">
              <a:buFont typeface="Arial" panose="020B0604020202020204" pitchFamily="34" charset="0"/>
              <a:buChar char="•"/>
            </a:pPr>
            <a:r>
              <a:rPr lang="en-GB" sz="1200" dirty="0">
                <a:latin typeface="+mn-lt"/>
              </a:rPr>
              <a:t>Jonathan </a:t>
            </a:r>
            <a:r>
              <a:rPr lang="en-GB" sz="1200" dirty="0" err="1">
                <a:latin typeface="+mn-lt"/>
              </a:rPr>
              <a:t>Bignell</a:t>
            </a:r>
            <a:r>
              <a:rPr lang="en-GB" sz="1200" dirty="0">
                <a:latin typeface="+mn-lt"/>
              </a:rPr>
              <a:t> and Faye Woods, An Introduction to Television Studies, 4th edition (London: Routledge, 2022), download a preview PDF of the introduction to the book here: </a:t>
            </a:r>
            <a:r>
              <a:rPr lang="en-GB" sz="1200" dirty="0">
                <a:latin typeface="+mn-lt"/>
                <a:hlinkClick r:id="rId2"/>
              </a:rPr>
              <a:t>https://www.taylorfrancis.com/books/mono/10.4324/9781315619675/introduction-television-studies-jonathan-bignell-faye-woods</a:t>
            </a:r>
            <a:r>
              <a:rPr lang="en-GB" sz="1200" dirty="0">
                <a:latin typeface="+mn-lt"/>
              </a:rPr>
              <a:t>.</a:t>
            </a:r>
          </a:p>
          <a:p>
            <a:pPr marL="171450" indent="-171450">
              <a:buFont typeface="Arial" panose="020B0604020202020204" pitchFamily="34" charset="0"/>
              <a:buChar char="•"/>
            </a:pPr>
            <a:r>
              <a:rPr lang="en-GB" sz="1200" dirty="0">
                <a:latin typeface="+mn-lt"/>
              </a:rPr>
              <a:t>Karen </a:t>
            </a:r>
            <a:r>
              <a:rPr lang="en-GB" sz="1200" dirty="0" err="1">
                <a:latin typeface="+mn-lt"/>
              </a:rPr>
              <a:t>Lury</a:t>
            </a:r>
            <a:r>
              <a:rPr lang="en-GB" sz="1200" dirty="0">
                <a:latin typeface="+mn-lt"/>
              </a:rPr>
              <a:t>, Interpreting Television (Hodder Arnold, 2005).</a:t>
            </a:r>
          </a:p>
          <a:p>
            <a:pPr marL="171450" indent="-171450">
              <a:buFont typeface="Arial" panose="020B0604020202020204" pitchFamily="34" charset="0"/>
              <a:buChar char="•"/>
            </a:pPr>
            <a:r>
              <a:rPr lang="en-GB" sz="1200" dirty="0">
                <a:latin typeface="+mn-lt"/>
              </a:rPr>
              <a:t>Richard Dyer, The Persistence of Textual Analysis (video-lecture): </a:t>
            </a:r>
            <a:r>
              <a:rPr lang="en-GB" sz="1200" dirty="0">
                <a:latin typeface="+mn-lt"/>
                <a:hlinkClick r:id="rId3"/>
              </a:rPr>
              <a:t>https://www.kracauer-lectures.de/en/winter-2015-2016/richard-dyer</a:t>
            </a:r>
            <a:r>
              <a:rPr lang="en-GB" sz="1200" dirty="0">
                <a:latin typeface="+mn-lt"/>
              </a:rPr>
              <a:t>/</a:t>
            </a:r>
          </a:p>
          <a:p>
            <a:pPr marL="171450" indent="-171450">
              <a:buFont typeface="Arial" panose="020B0604020202020204" pitchFamily="34" charset="0"/>
              <a:buChar char="•"/>
            </a:pPr>
            <a:r>
              <a:rPr lang="en-GB" sz="1200" dirty="0">
                <a:latin typeface="+mn-lt"/>
              </a:rPr>
              <a:t>Thomas </a:t>
            </a:r>
            <a:r>
              <a:rPr lang="en-GB" sz="1200" dirty="0" err="1">
                <a:latin typeface="+mn-lt"/>
              </a:rPr>
              <a:t>Elsaesser</a:t>
            </a:r>
            <a:r>
              <a:rPr lang="en-GB" sz="1200" dirty="0">
                <a:latin typeface="+mn-lt"/>
              </a:rPr>
              <a:t> and Malte </a:t>
            </a:r>
            <a:r>
              <a:rPr lang="en-GB" sz="1200" dirty="0" err="1">
                <a:latin typeface="+mn-lt"/>
              </a:rPr>
              <a:t>Hagener</a:t>
            </a:r>
            <a:r>
              <a:rPr lang="en-GB" sz="1200" dirty="0">
                <a:latin typeface="+mn-lt"/>
              </a:rPr>
              <a:t>, Film Theory: An Introduction through the Senses (Routledge, 2010)</a:t>
            </a:r>
          </a:p>
          <a:p>
            <a:pPr marL="171450" indent="-171450">
              <a:buFont typeface="Arial" panose="020B0604020202020204" pitchFamily="34" charset="0"/>
              <a:buChar char="•"/>
            </a:pPr>
            <a:r>
              <a:rPr lang="en-GB" sz="1200" dirty="0">
                <a:latin typeface="+mn-lt"/>
              </a:rPr>
              <a:t>V.F. Perkins (2006) ‘Moments of Choice’, Rouge 9, </a:t>
            </a:r>
            <a:r>
              <a:rPr lang="en-GB" sz="1200" dirty="0">
                <a:latin typeface="+mn-lt"/>
                <a:hlinkClick r:id="rId4"/>
              </a:rPr>
              <a:t>http://www.rouge.com.au/9/moments_choice.html</a:t>
            </a:r>
            <a:endParaRPr lang="en-GB" sz="1200" dirty="0">
              <a:latin typeface="+mn-lt"/>
            </a:endParaRPr>
          </a:p>
          <a:p>
            <a:endParaRPr lang="en-GB" sz="1200" dirty="0">
              <a:latin typeface="+mn-lt"/>
            </a:endParaRPr>
          </a:p>
          <a:p>
            <a:endParaRPr lang="en-GB" sz="1200" dirty="0">
              <a:latin typeface="+mn-lt"/>
            </a:endParaRPr>
          </a:p>
          <a:p>
            <a:pPr marL="171450" indent="-171450">
              <a:lnSpc>
                <a:spcPct val="100000"/>
              </a:lnSpc>
              <a:buFont typeface="Arial" panose="020B0604020202020204" pitchFamily="34" charset="0"/>
              <a:buChar char="•"/>
            </a:pPr>
            <a:endParaRPr lang="en-GB" sz="1200" dirty="0"/>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FI908 ADVANCED SCREEN CULTURES AND METHODS</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16</a:t>
            </a:fld>
            <a:endParaRPr lang="en-GB"/>
          </a:p>
        </p:txBody>
      </p:sp>
    </p:spTree>
    <p:extLst>
      <p:ext uri="{BB962C8B-B14F-4D97-AF65-F5344CB8AC3E}">
        <p14:creationId xmlns:p14="http://schemas.microsoft.com/office/powerpoint/2010/main" val="2423468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Tiago de Luca / Karl Schoonover</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p:txBody>
          <a:bodyPr/>
          <a:lstStyle/>
          <a:p>
            <a:r>
              <a:rPr lang="en-GB" sz="1200" dirty="0">
                <a:latin typeface="+mn-lt"/>
              </a:rPr>
              <a:t>This module examines the rise of eco film theory alongside a wide range of fiction feature films and documentaries. It aims to provoke debate about representing ecology, petroleum dependence, pollution and sustainability. The module will explore a wide variety of (often conflicting) concepts for understanding the relationship between the human and the nonhuman, including ideas of environment, nature, the elemental, animals, and the Anthropocene, among others. The module does not advocate for specific political dogma; rather, it encourages students to develop their own rigorous political perspectives in relation to representations of the environment and to come away with a systematic knowledge of the key paradigms for understanding environmentalism and the environmental crisis.</a:t>
            </a: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p:txBody>
          <a:bodyPr/>
          <a:lstStyle/>
          <a:p>
            <a:r>
              <a:rPr lang="en-GB" dirty="0"/>
              <a:t>MODULE OUTLINE</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FI929 ECOCINEMA</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17</a:t>
            </a:fld>
            <a:endParaRPr lang="en-GB"/>
          </a:p>
        </p:txBody>
      </p:sp>
      <p:pic>
        <p:nvPicPr>
          <p:cNvPr id="4" name="Picture 3">
            <a:extLst>
              <a:ext uri="{FF2B5EF4-FFF2-40B4-BE49-F238E27FC236}">
                <a16:creationId xmlns:a16="http://schemas.microsoft.com/office/drawing/2014/main" id="{3F3EB525-CE7E-3CF0-DA8C-D5CDD40B025B}"/>
              </a:ext>
            </a:extLst>
          </p:cNvPr>
          <p:cNvPicPr>
            <a:picLocks noChangeAspect="1"/>
          </p:cNvPicPr>
          <p:nvPr/>
        </p:nvPicPr>
        <p:blipFill>
          <a:blip r:embed="rId2"/>
          <a:stretch>
            <a:fillRect/>
          </a:stretch>
        </p:blipFill>
        <p:spPr>
          <a:xfrm>
            <a:off x="7036303" y="118763"/>
            <a:ext cx="4068826" cy="3129866"/>
          </a:xfrm>
          <a:prstGeom prst="rect">
            <a:avLst/>
          </a:prstGeom>
        </p:spPr>
      </p:pic>
      <p:pic>
        <p:nvPicPr>
          <p:cNvPr id="16" name="Picture 15" descr="A person standing in front of a red car&#10;&#10;Description automatically generated">
            <a:extLst>
              <a:ext uri="{FF2B5EF4-FFF2-40B4-BE49-F238E27FC236}">
                <a16:creationId xmlns:a16="http://schemas.microsoft.com/office/drawing/2014/main" id="{FD4C9A7C-22FD-AE25-E018-E65490567C21}"/>
              </a:ext>
            </a:extLst>
          </p:cNvPr>
          <p:cNvPicPr>
            <a:picLocks noChangeAspect="1"/>
          </p:cNvPicPr>
          <p:nvPr/>
        </p:nvPicPr>
        <p:blipFill>
          <a:blip r:embed="rId3"/>
          <a:stretch>
            <a:fillRect/>
          </a:stretch>
        </p:blipFill>
        <p:spPr>
          <a:xfrm>
            <a:off x="7065463" y="3375239"/>
            <a:ext cx="4039666" cy="3195643"/>
          </a:xfrm>
          <a:prstGeom prst="rect">
            <a:avLst/>
          </a:prstGeom>
        </p:spPr>
      </p:pic>
    </p:spTree>
    <p:extLst>
      <p:ext uri="{BB962C8B-B14F-4D97-AF65-F5344CB8AC3E}">
        <p14:creationId xmlns:p14="http://schemas.microsoft.com/office/powerpoint/2010/main" val="28309399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6410202" y="2560312"/>
            <a:ext cx="5076000" cy="2866276"/>
          </a:xfrm>
        </p:spPr>
        <p:txBody>
          <a:bodyPr/>
          <a:lstStyle/>
          <a:p>
            <a:r>
              <a:rPr lang="en-GB" sz="1200" dirty="0">
                <a:latin typeface="+mn-lt"/>
              </a:rPr>
              <a:t>(note to students: the following books provide a good overview of the field, and you may want to focus particularly on their introductions)</a:t>
            </a:r>
          </a:p>
          <a:p>
            <a:endParaRPr lang="en-GB" sz="1200" dirty="0">
              <a:latin typeface="+mn-lt"/>
            </a:endParaRPr>
          </a:p>
          <a:p>
            <a:pPr marL="171450" indent="-171450">
              <a:buFont typeface="Arial" panose="020B0604020202020204" pitchFamily="34" charset="0"/>
              <a:buChar char="•"/>
            </a:pPr>
            <a:r>
              <a:rPr lang="en-GB" sz="1200" dirty="0" err="1">
                <a:latin typeface="+mn-lt"/>
              </a:rPr>
              <a:t>Anat</a:t>
            </a:r>
            <a:r>
              <a:rPr lang="en-GB" sz="1200" dirty="0">
                <a:latin typeface="+mn-lt"/>
              </a:rPr>
              <a:t> Pick and Guinevere </a:t>
            </a:r>
            <a:r>
              <a:rPr lang="en-GB" sz="1200" dirty="0" err="1">
                <a:latin typeface="+mn-lt"/>
              </a:rPr>
              <a:t>Narraway</a:t>
            </a:r>
            <a:r>
              <a:rPr lang="en-GB" sz="1200" dirty="0">
                <a:latin typeface="+mn-lt"/>
              </a:rPr>
              <a:t>, eds. Screening Nature: Cinema Beyond the Human. </a:t>
            </a:r>
            <a:r>
              <a:rPr lang="en-GB" sz="1200" dirty="0" err="1">
                <a:latin typeface="+mn-lt"/>
              </a:rPr>
              <a:t>Berghahn</a:t>
            </a:r>
            <a:r>
              <a:rPr lang="en-GB" sz="1200" dirty="0">
                <a:latin typeface="+mn-lt"/>
              </a:rPr>
              <a:t> Books, 2013.</a:t>
            </a:r>
          </a:p>
          <a:p>
            <a:pPr marL="171450" indent="-171450">
              <a:buFont typeface="Arial" panose="020B0604020202020204" pitchFamily="34" charset="0"/>
              <a:buChar char="•"/>
            </a:pPr>
            <a:r>
              <a:rPr lang="en-GB" sz="1200" dirty="0">
                <a:latin typeface="+mn-lt"/>
              </a:rPr>
              <a:t>Nadia </a:t>
            </a:r>
            <a:r>
              <a:rPr lang="en-GB" sz="1200" dirty="0" err="1">
                <a:latin typeface="+mn-lt"/>
              </a:rPr>
              <a:t>Bozak</a:t>
            </a:r>
            <a:r>
              <a:rPr lang="en-GB" sz="1200" dirty="0">
                <a:latin typeface="+mn-lt"/>
              </a:rPr>
              <a:t>, The Cinematic Footprint: Lights, Camera, Natural Resources. Rutgers University Press, 2012.</a:t>
            </a:r>
          </a:p>
          <a:p>
            <a:pPr marL="171450" indent="-171450">
              <a:buFont typeface="Arial" panose="020B0604020202020204" pitchFamily="34" charset="0"/>
              <a:buChar char="•"/>
            </a:pPr>
            <a:r>
              <a:rPr lang="en-GB" sz="1200" dirty="0">
                <a:latin typeface="+mn-lt"/>
              </a:rPr>
              <a:t>Stephen Rust, Salma </a:t>
            </a:r>
            <a:r>
              <a:rPr lang="en-GB" sz="1200" dirty="0" err="1">
                <a:latin typeface="+mn-lt"/>
              </a:rPr>
              <a:t>Monani</a:t>
            </a:r>
            <a:r>
              <a:rPr lang="en-GB" sz="1200" dirty="0">
                <a:latin typeface="+mn-lt"/>
              </a:rPr>
              <a:t>, and Sean Cubitt, eds. </a:t>
            </a:r>
            <a:r>
              <a:rPr lang="en-GB" sz="1200" dirty="0" err="1">
                <a:latin typeface="+mn-lt"/>
              </a:rPr>
              <a:t>Ecocinema</a:t>
            </a:r>
            <a:r>
              <a:rPr lang="en-GB" sz="1200" dirty="0">
                <a:latin typeface="+mn-lt"/>
              </a:rPr>
              <a:t> Theory and Practice. Routledge, 2013.</a:t>
            </a:r>
          </a:p>
          <a:p>
            <a:pPr marL="171450" indent="-171450">
              <a:buFont typeface="Arial" panose="020B0604020202020204" pitchFamily="34" charset="0"/>
              <a:buChar char="•"/>
            </a:pPr>
            <a:r>
              <a:rPr lang="en-GB" sz="1200" dirty="0">
                <a:latin typeface="+mn-lt"/>
              </a:rPr>
              <a:t>Stephen Rust, Salma </a:t>
            </a:r>
            <a:r>
              <a:rPr lang="en-GB" sz="1200" dirty="0" err="1">
                <a:latin typeface="+mn-lt"/>
              </a:rPr>
              <a:t>Monani</a:t>
            </a:r>
            <a:r>
              <a:rPr lang="en-GB" sz="1200" dirty="0">
                <a:latin typeface="+mn-lt"/>
              </a:rPr>
              <a:t>, and Sean Cubitt, eds. </a:t>
            </a:r>
            <a:r>
              <a:rPr lang="en-GB" sz="1200" dirty="0" err="1">
                <a:latin typeface="+mn-lt"/>
              </a:rPr>
              <a:t>Ecocinema</a:t>
            </a:r>
            <a:r>
              <a:rPr lang="en-GB" sz="1200" dirty="0">
                <a:latin typeface="+mn-lt"/>
              </a:rPr>
              <a:t> Theory and Practice 2. Routledge, 2022.</a:t>
            </a:r>
          </a:p>
          <a:p>
            <a:endParaRPr lang="en-GB" sz="1200" dirty="0">
              <a:latin typeface="+mn-lt"/>
            </a:endParaRPr>
          </a:p>
          <a:p>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6410200" y="1858988"/>
            <a:ext cx="5076000" cy="564450"/>
          </a:xfrm>
        </p:spPr>
        <p:txBody>
          <a:bodyPr/>
          <a:lstStyle/>
          <a:p>
            <a:r>
              <a:rPr lang="en-GB" dirty="0"/>
              <a:t>PREPARATORY READINGS</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FI929 ECOCINEMA</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18</a:t>
            </a:fld>
            <a:endParaRPr lang="en-GB"/>
          </a:p>
        </p:txBody>
      </p:sp>
      <p:sp>
        <p:nvSpPr>
          <p:cNvPr id="5" name="Content Placeholder 10">
            <a:extLst>
              <a:ext uri="{FF2B5EF4-FFF2-40B4-BE49-F238E27FC236}">
                <a16:creationId xmlns:a16="http://schemas.microsoft.com/office/drawing/2014/main" id="{0313B507-3FDC-DA2F-504B-838341FB24ED}"/>
              </a:ext>
            </a:extLst>
          </p:cNvPr>
          <p:cNvSpPr>
            <a:spLocks noGrp="1"/>
          </p:cNvSpPr>
          <p:nvPr>
            <p:ph sz="quarter" idx="18"/>
          </p:nvPr>
        </p:nvSpPr>
        <p:spPr>
          <a:xfrm>
            <a:off x="499733" y="2560312"/>
            <a:ext cx="5073091" cy="2866276"/>
          </a:xfrm>
        </p:spPr>
        <p:txBody>
          <a:bodyPr/>
          <a:lstStyle/>
          <a:p>
            <a:r>
              <a:rPr lang="en-GB" sz="1200" dirty="0"/>
              <a:t>By the end of the module, students should be able to articulate the complex relation of cinema to the ecological, aware not only of the environmental impact of a large¬-scale production, but also the capacities and liabilities of representing the natural world on screen. Students should also be able to demonstrate knowledge of how the environment and ecological concerns are depicted in cinema, across a range of genres and periods. Students will have also developed investigatory models of their own through which they will be able to evaluate how cinema engages with or occludes pressing ecological challenges posed by the Anthropocene.</a:t>
            </a:r>
          </a:p>
        </p:txBody>
      </p:sp>
      <p:sp>
        <p:nvSpPr>
          <p:cNvPr id="6" name="Text Placeholder 11">
            <a:extLst>
              <a:ext uri="{FF2B5EF4-FFF2-40B4-BE49-F238E27FC236}">
                <a16:creationId xmlns:a16="http://schemas.microsoft.com/office/drawing/2014/main" id="{5AFB7910-7DB3-0FE0-BF88-A1014240D8B5}"/>
              </a:ext>
            </a:extLst>
          </p:cNvPr>
          <p:cNvSpPr>
            <a:spLocks noGrp="1"/>
          </p:cNvSpPr>
          <p:nvPr>
            <p:ph type="body" sz="quarter" idx="19"/>
          </p:nvPr>
        </p:nvSpPr>
        <p:spPr>
          <a:xfrm>
            <a:off x="499734" y="1858988"/>
            <a:ext cx="5073099" cy="564450"/>
          </a:xfrm>
        </p:spPr>
        <p:txBody>
          <a:bodyPr/>
          <a:lstStyle/>
          <a:p>
            <a:r>
              <a:rPr lang="en-GB" dirty="0"/>
              <a:t>MODULE AIMS</a:t>
            </a:r>
          </a:p>
        </p:txBody>
      </p:sp>
    </p:spTree>
    <p:extLst>
      <p:ext uri="{BB962C8B-B14F-4D97-AF65-F5344CB8AC3E}">
        <p14:creationId xmlns:p14="http://schemas.microsoft.com/office/powerpoint/2010/main" val="723245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Michelle Devereaux</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499733" y="2255202"/>
            <a:ext cx="5076000" cy="2866276"/>
          </a:xfrm>
        </p:spPr>
        <p:txBody>
          <a:bodyPr/>
          <a:lstStyle/>
          <a:p>
            <a:endParaRPr lang="en-GB" sz="1200" dirty="0">
              <a:latin typeface="+mn-lt"/>
            </a:endParaRPr>
          </a:p>
          <a:p>
            <a:r>
              <a:rPr lang="en-GB" sz="1200" dirty="0">
                <a:latin typeface="+mn-lt"/>
              </a:rPr>
              <a:t>What do we mean when we call a fictional character an ‘antihero’? The popularity and perception of the antihero has grown and changed over the history of film and television, but it remains an enduring symbol of social and cultural rebellion on our screens. Why do these mediums seem so well-suited to its expression? And what does the recent rise of the female antihero, or ‘antiheroine’, say about changing gender dynamics and the state of contemporary society more generally? This module will explore these questions through a selection of film and TV that articulates the concept of the modern antihero, which traces its roots back to nineteenth-century Romanticism. We will consider the antihero(</a:t>
            </a:r>
            <a:r>
              <a:rPr lang="en-GB" sz="1200" dirty="0" err="1">
                <a:latin typeface="+mn-lt"/>
              </a:rPr>
              <a:t>ine</a:t>
            </a:r>
            <a:r>
              <a:rPr lang="en-GB" sz="1200" dirty="0">
                <a:latin typeface="+mn-lt"/>
              </a:rPr>
              <a:t>)’s evolution and meaning through historical and contemporary film and television from the UK, US and Europe.</a:t>
            </a:r>
          </a:p>
          <a:p>
            <a:endParaRPr lang="en-GB" sz="1200" dirty="0">
              <a:latin typeface="+mn-lt"/>
            </a:endParaRPr>
          </a:p>
          <a:p>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9733" y="1796475"/>
            <a:ext cx="5076000" cy="564450"/>
          </a:xfrm>
        </p:spPr>
        <p:txBody>
          <a:bodyPr/>
          <a:lstStyle/>
          <a:p>
            <a:r>
              <a:rPr lang="en-GB" dirty="0"/>
              <a:t>MODULE OUTLINE</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FI931 SCREENING THE ANTIHERO(INE)</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19</a:t>
            </a:fld>
            <a:endParaRPr lang="en-GB"/>
          </a:p>
        </p:txBody>
      </p:sp>
      <p:sp>
        <p:nvSpPr>
          <p:cNvPr id="13" name="Content Placeholder 9">
            <a:extLst>
              <a:ext uri="{FF2B5EF4-FFF2-40B4-BE49-F238E27FC236}">
                <a16:creationId xmlns:a16="http://schemas.microsoft.com/office/drawing/2014/main" id="{06931FA7-0749-19DB-7E6F-7E4EE74188D1}"/>
              </a:ext>
            </a:extLst>
          </p:cNvPr>
          <p:cNvSpPr txBox="1">
            <a:spLocks/>
          </p:cNvSpPr>
          <p:nvPr/>
        </p:nvSpPr>
        <p:spPr>
          <a:xfrm>
            <a:off x="6302019" y="2238314"/>
            <a:ext cx="5076000" cy="2866276"/>
          </a:xfrm>
          <a:prstGeom prst="rect">
            <a:avLst/>
          </a:prstGeom>
        </p:spPr>
        <p:txBody>
          <a:bodyPr vert="horz" lIns="0" tIns="0" rIns="0" bIns="0" rtlCol="0">
            <a:noAutofit/>
          </a:bodyPr>
          <a:lstStyle>
            <a:lvl1pPr marL="0" indent="0" algn="l" defTabSz="914400" rtl="0" eaLnBrk="1" latinLnBrk="0" hangingPunct="1">
              <a:lnSpc>
                <a:spcPct val="104000"/>
              </a:lnSpc>
              <a:spcBef>
                <a:spcPts val="0"/>
              </a:spcBef>
              <a:buFont typeface="Arial" panose="020B0604020202020204" pitchFamily="34" charset="0"/>
              <a:buNone/>
              <a:defRPr sz="14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latin typeface="+mn-lt"/>
              </a:rPr>
              <a:t>By the end of this module you will be able to</a:t>
            </a:r>
          </a:p>
          <a:p>
            <a:pPr marL="171450" indent="-171450">
              <a:buFont typeface="Arial" panose="020B0604020202020204" pitchFamily="34" charset="0"/>
              <a:buChar char="•"/>
            </a:pPr>
            <a:endParaRPr lang="en-GB" sz="1200" dirty="0">
              <a:latin typeface="+mn-lt"/>
            </a:endParaRPr>
          </a:p>
          <a:p>
            <a:pPr marL="171450" indent="-171450">
              <a:buFont typeface="Arial" panose="020B0604020202020204" pitchFamily="34" charset="0"/>
              <a:buChar char="•"/>
            </a:pPr>
            <a:r>
              <a:rPr lang="en-GB" sz="1200" dirty="0">
                <a:latin typeface="+mn-lt"/>
              </a:rPr>
              <a:t>use historical and critical frameworks to understand the antihero’s ongoing cultural importance to film and television</a:t>
            </a:r>
          </a:p>
          <a:p>
            <a:pPr marL="171450" indent="-171450">
              <a:buFont typeface="Arial" panose="020B0604020202020204" pitchFamily="34" charset="0"/>
              <a:buChar char="•"/>
            </a:pPr>
            <a:r>
              <a:rPr lang="en-GB" sz="1200" dirty="0">
                <a:latin typeface="+mn-lt"/>
              </a:rPr>
              <a:t>critically evaluate and analyse film and television texts both ideologically and formally through their portrayals of antihero(</a:t>
            </a:r>
            <a:r>
              <a:rPr lang="en-GB" sz="1200" dirty="0" err="1">
                <a:latin typeface="+mn-lt"/>
              </a:rPr>
              <a:t>ine</a:t>
            </a:r>
            <a:r>
              <a:rPr lang="en-GB" sz="1200" dirty="0">
                <a:latin typeface="+mn-lt"/>
              </a:rPr>
              <a:t>)</a:t>
            </a:r>
          </a:p>
          <a:p>
            <a:pPr marL="171450" indent="-171450">
              <a:buFont typeface="Arial" panose="020B0604020202020204" pitchFamily="34" charset="0"/>
              <a:buChar char="•"/>
            </a:pPr>
            <a:endParaRPr lang="en-GB" sz="1200" dirty="0">
              <a:latin typeface="+mn-lt"/>
            </a:endParaRPr>
          </a:p>
          <a:p>
            <a:pPr marL="171450" indent="-171450">
              <a:buFont typeface="Arial" panose="020B0604020202020204" pitchFamily="34" charset="0"/>
              <a:buChar char="•"/>
            </a:pPr>
            <a:endParaRPr lang="en-GB" sz="1200" dirty="0">
              <a:latin typeface="+mn-lt"/>
            </a:endParaRPr>
          </a:p>
          <a:p>
            <a:r>
              <a:rPr lang="en-GB" sz="1200" dirty="0">
                <a:latin typeface="+mn-lt"/>
              </a:rPr>
              <a:t>INDICATIVE VIEWING LIST: Double </a:t>
            </a:r>
            <a:r>
              <a:rPr lang="en-GB" sz="1200" dirty="0" err="1">
                <a:latin typeface="+mn-lt"/>
              </a:rPr>
              <a:t>Indemnity,Five</a:t>
            </a:r>
            <a:r>
              <a:rPr lang="en-GB" sz="1200" dirty="0">
                <a:latin typeface="+mn-lt"/>
              </a:rPr>
              <a:t> Easy Pieces, Vagabond/Sans toit </a:t>
            </a:r>
            <a:r>
              <a:rPr lang="en-GB" sz="1200" dirty="0" err="1">
                <a:latin typeface="+mn-lt"/>
              </a:rPr>
              <a:t>ni</a:t>
            </a:r>
            <a:r>
              <a:rPr lang="en-GB" sz="1200" dirty="0">
                <a:latin typeface="+mn-lt"/>
              </a:rPr>
              <a:t> lo, Le </a:t>
            </a:r>
            <a:r>
              <a:rPr lang="en-GB" sz="1200" dirty="0" err="1">
                <a:latin typeface="+mn-lt"/>
              </a:rPr>
              <a:t>Samouraï</a:t>
            </a:r>
            <a:r>
              <a:rPr lang="en-GB" sz="1200" dirty="0">
                <a:latin typeface="+mn-lt"/>
              </a:rPr>
              <a:t>, The Power of the Dog, Mad Men, Succession</a:t>
            </a:r>
          </a:p>
          <a:p>
            <a:endParaRPr lang="en-GB" sz="1200" dirty="0">
              <a:latin typeface="+mn-lt"/>
            </a:endParaRPr>
          </a:p>
          <a:p>
            <a:endParaRPr lang="en-GB" sz="1200" dirty="0">
              <a:latin typeface="+mn-lt"/>
            </a:endParaRPr>
          </a:p>
        </p:txBody>
      </p:sp>
      <p:sp>
        <p:nvSpPr>
          <p:cNvPr id="14" name="Text Placeholder 8">
            <a:extLst>
              <a:ext uri="{FF2B5EF4-FFF2-40B4-BE49-F238E27FC236}">
                <a16:creationId xmlns:a16="http://schemas.microsoft.com/office/drawing/2014/main" id="{7B4CF216-4CE6-D8E1-362C-007CB4403DCF}"/>
              </a:ext>
            </a:extLst>
          </p:cNvPr>
          <p:cNvSpPr txBox="1">
            <a:spLocks/>
          </p:cNvSpPr>
          <p:nvPr/>
        </p:nvSpPr>
        <p:spPr>
          <a:xfrm>
            <a:off x="6302019" y="1820579"/>
            <a:ext cx="5076000" cy="56445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1"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MODULE AIMS</a:t>
            </a:r>
          </a:p>
        </p:txBody>
      </p:sp>
    </p:spTree>
    <p:extLst>
      <p:ext uri="{BB962C8B-B14F-4D97-AF65-F5344CB8AC3E}">
        <p14:creationId xmlns:p14="http://schemas.microsoft.com/office/powerpoint/2010/main" val="2256529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183D9-DCB2-C6C8-7A75-B32F307A80A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71DF1BA-FABB-9393-8C0C-E0572061AF23}"/>
              </a:ext>
            </a:extLst>
          </p:cNvPr>
          <p:cNvSpPr>
            <a:spLocks noGrp="1"/>
          </p:cNvSpPr>
          <p:nvPr>
            <p:ph type="title"/>
          </p:nvPr>
        </p:nvSpPr>
        <p:spPr>
          <a:xfrm>
            <a:off x="779657" y="633427"/>
            <a:ext cx="5515126" cy="752898"/>
          </a:xfrm>
        </p:spPr>
        <p:txBody>
          <a:bodyPr/>
          <a:lstStyle/>
          <a:p>
            <a:r>
              <a:rPr lang="en-GB" dirty="0"/>
              <a:t>MASTER OF ARTS</a:t>
            </a:r>
            <a:br>
              <a:rPr lang="en-GB" dirty="0"/>
            </a:br>
            <a:r>
              <a:rPr lang="en-GB" dirty="0"/>
              <a:t>FILM AND TELEVISION STUDIES</a:t>
            </a:r>
          </a:p>
        </p:txBody>
      </p:sp>
      <p:sp>
        <p:nvSpPr>
          <p:cNvPr id="8" name="Content Placeholder 7">
            <a:extLst>
              <a:ext uri="{FF2B5EF4-FFF2-40B4-BE49-F238E27FC236}">
                <a16:creationId xmlns:a16="http://schemas.microsoft.com/office/drawing/2014/main" id="{6573F51C-A84E-DE7A-D4FE-D356684D881F}"/>
              </a:ext>
            </a:extLst>
          </p:cNvPr>
          <p:cNvSpPr>
            <a:spLocks noGrp="1"/>
          </p:cNvSpPr>
          <p:nvPr>
            <p:ph idx="1"/>
          </p:nvPr>
        </p:nvSpPr>
        <p:spPr>
          <a:xfrm>
            <a:off x="259978" y="1657321"/>
            <a:ext cx="5702284" cy="2736533"/>
          </a:xfrm>
        </p:spPr>
        <p:txBody>
          <a:bodyPr/>
          <a:lstStyle/>
          <a:p>
            <a:pPr marL="630555">
              <a:lnSpc>
                <a:spcPct val="115000"/>
              </a:lnSpc>
            </a:pPr>
            <a:r>
              <a:rPr lang="en-GB" sz="1200" dirty="0">
                <a:effectLst/>
                <a:latin typeface="+mn-lt"/>
                <a:ea typeface="MS Mincho" panose="02020609040205080304" pitchFamily="49" charset="-128"/>
                <a:cs typeface="Times New Roman" panose="02020603050405020304" pitchFamily="18" charset="0"/>
              </a:rPr>
              <a:t>Film and Television Studies at Warwick is internationally recognised as one of the leading programmes in the field, offering an unparalleled training in the study of audio-visual media as cultural, historical, and aesthetic forms.</a:t>
            </a:r>
          </a:p>
          <a:p>
            <a:pPr marL="630555">
              <a:lnSpc>
                <a:spcPct val="115000"/>
              </a:lnSpc>
            </a:pPr>
            <a:endParaRPr lang="en-GB" sz="1200" dirty="0">
              <a:effectLst/>
              <a:latin typeface="+mn-lt"/>
              <a:ea typeface="MS Mincho" panose="02020609040205080304" pitchFamily="49" charset="-128"/>
              <a:cs typeface="Times New Roman" panose="02020603050405020304" pitchFamily="18" charset="0"/>
            </a:endParaRPr>
          </a:p>
          <a:p>
            <a:pPr marL="630555">
              <a:lnSpc>
                <a:spcPct val="115000"/>
              </a:lnSpc>
            </a:pPr>
            <a:r>
              <a:rPr lang="en-GB" sz="1200" dirty="0">
                <a:effectLst/>
                <a:latin typeface="+mn-lt"/>
                <a:ea typeface="MS Mincho" panose="02020609040205080304" pitchFamily="49" charset="-128"/>
                <a:cs typeface="Times New Roman" panose="02020603050405020304" pitchFamily="18" charset="0"/>
              </a:rPr>
              <a:t>You will learn from leading scholars in the field through exciting modules that explore film theory, history, style, genre, representation, and film culture. </a:t>
            </a:r>
          </a:p>
          <a:p>
            <a:pPr marL="630555">
              <a:lnSpc>
                <a:spcPct val="115000"/>
              </a:lnSpc>
            </a:pPr>
            <a:endParaRPr lang="en-GB" sz="1200" dirty="0">
              <a:effectLst/>
              <a:latin typeface="+mn-lt"/>
              <a:ea typeface="MS Mincho" panose="02020609040205080304" pitchFamily="49" charset="-128"/>
              <a:cs typeface="Times New Roman" panose="02020603050405020304" pitchFamily="18" charset="0"/>
            </a:endParaRPr>
          </a:p>
          <a:p>
            <a:pPr marL="630555">
              <a:lnSpc>
                <a:spcPct val="115000"/>
              </a:lnSpc>
            </a:pPr>
            <a:r>
              <a:rPr lang="en-GB" sz="1200" dirty="0">
                <a:effectLst/>
                <a:latin typeface="+mn-lt"/>
                <a:ea typeface="MS Mincho" panose="02020609040205080304" pitchFamily="49" charset="-128"/>
                <a:cs typeface="Times New Roman" panose="02020603050405020304" pitchFamily="18" charset="0"/>
              </a:rPr>
              <a:t>The programme provides a rigorous training in textual analysis alongside the historical and methodological study of film and television. Through research-led teaching and specialised skills training, students develop competencies including critical analysis, interpretation, creative thinking, and effective problem-solving. In the final phase, students hone these skills through an independent dissertation under supervision, allowing for in-depth exploration of a specialised area of interest.</a:t>
            </a:r>
          </a:p>
          <a:p>
            <a:pPr marL="630555">
              <a:lnSpc>
                <a:spcPct val="115000"/>
              </a:lnSpc>
            </a:pPr>
            <a:endParaRPr lang="en-GB" sz="1200" dirty="0">
              <a:effectLst/>
              <a:latin typeface="+mn-lt"/>
              <a:ea typeface="MS Mincho" panose="02020609040205080304" pitchFamily="49" charset="-128"/>
              <a:cs typeface="Times New Roman" panose="02020603050405020304" pitchFamily="18" charset="0"/>
            </a:endParaRPr>
          </a:p>
          <a:p>
            <a:pPr marL="630555">
              <a:lnSpc>
                <a:spcPct val="115000"/>
              </a:lnSpc>
            </a:pPr>
            <a:r>
              <a:rPr lang="en-GB" sz="1200" dirty="0">
                <a:effectLst/>
                <a:latin typeface="+mn-lt"/>
                <a:ea typeface="MS Mincho" panose="02020609040205080304" pitchFamily="49" charset="-128"/>
                <a:cs typeface="Times New Roman" panose="02020603050405020304" pitchFamily="18" charset="0"/>
              </a:rPr>
              <a:t>The course equips students with a solid foundation in film and television studies and fosters critical thinking and advanced research and analytical skills essential for careers in media and cultural sectors, or for those preparing for further academic study.</a:t>
            </a:r>
            <a:endParaRPr lang="en-GB" sz="1200" dirty="0">
              <a:latin typeface="+mn-lt"/>
            </a:endParaRPr>
          </a:p>
        </p:txBody>
      </p:sp>
      <p:sp>
        <p:nvSpPr>
          <p:cNvPr id="2" name="Slide Number Placeholder 29">
            <a:extLst>
              <a:ext uri="{FF2B5EF4-FFF2-40B4-BE49-F238E27FC236}">
                <a16:creationId xmlns:a16="http://schemas.microsoft.com/office/drawing/2014/main" id="{A303AA94-69EE-BA03-84C1-A8DAC4DEB997}"/>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a:t>
            </a:fld>
            <a:endParaRPr lang="en-GB"/>
          </a:p>
        </p:txBody>
      </p:sp>
      <p:pic>
        <p:nvPicPr>
          <p:cNvPr id="6" name="Picture Placeholder 8" descr="A building with wooden walls and stairs&#10;&#10;Description automatically generated with medium confidence">
            <a:extLst>
              <a:ext uri="{FF2B5EF4-FFF2-40B4-BE49-F238E27FC236}">
                <a16:creationId xmlns:a16="http://schemas.microsoft.com/office/drawing/2014/main" id="{E8A5E302-169B-265B-B56E-79CCC486F83D}"/>
              </a:ext>
            </a:extLst>
          </p:cNvPr>
          <p:cNvPicPr>
            <a:picLocks noChangeAspect="1"/>
          </p:cNvPicPr>
          <p:nvPr/>
        </p:nvPicPr>
        <p:blipFill>
          <a:blip r:embed="rId2"/>
          <a:srcRect l="31322" r="31322"/>
          <a:stretch>
            <a:fillRect/>
          </a:stretch>
        </p:blipFill>
        <p:spPr>
          <a:xfrm>
            <a:off x="7138267" y="0"/>
            <a:ext cx="4554000" cy="6858000"/>
          </a:xfrm>
          <a:prstGeom prst="rect">
            <a:avLst/>
          </a:prstGeom>
        </p:spPr>
      </p:pic>
    </p:spTree>
    <p:extLst>
      <p:ext uri="{BB962C8B-B14F-4D97-AF65-F5344CB8AC3E}">
        <p14:creationId xmlns:p14="http://schemas.microsoft.com/office/powerpoint/2010/main" val="3038469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Michelle Devereaux</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499733" y="2508540"/>
            <a:ext cx="5076000" cy="2866276"/>
          </a:xfrm>
        </p:spPr>
        <p:txBody>
          <a:bodyPr/>
          <a:lstStyle/>
          <a:p>
            <a:pPr marL="171450" indent="-171450">
              <a:buFont typeface="Arial" panose="020B0604020202020204" pitchFamily="34" charset="0"/>
              <a:buChar char="•"/>
            </a:pPr>
            <a:r>
              <a:rPr lang="en-GB" sz="1200" dirty="0" err="1">
                <a:latin typeface="+mn-lt"/>
              </a:rPr>
              <a:t>Gaylyn</a:t>
            </a:r>
            <a:r>
              <a:rPr lang="en-GB" sz="1200" dirty="0">
                <a:latin typeface="+mn-lt"/>
              </a:rPr>
              <a:t> </a:t>
            </a:r>
            <a:r>
              <a:rPr lang="en-GB" sz="1200" dirty="0" err="1">
                <a:latin typeface="+mn-lt"/>
              </a:rPr>
              <a:t>Studlar</a:t>
            </a:r>
            <a:r>
              <a:rPr lang="en-GB" sz="1200" dirty="0">
                <a:latin typeface="+mn-lt"/>
              </a:rPr>
              <a:t> (2013) ‘“The Corpse on Reprieve”: Film Noir’s Cautionary Tales of “Tough Guy” Masculinity”’ in A Companion to Film Noir, Andrew Spicer and Helen Hanson, eds., London: Wiley: 369-386.</a:t>
            </a:r>
          </a:p>
          <a:p>
            <a:pPr marL="171450" indent="-171450">
              <a:buFont typeface="Arial" panose="020B0604020202020204" pitchFamily="34" charset="0"/>
              <a:buChar char="•"/>
            </a:pPr>
            <a:r>
              <a:rPr lang="en-GB" sz="1200" dirty="0">
                <a:latin typeface="+mn-lt"/>
              </a:rPr>
              <a:t>Theresa Varney Kennedy (2014), ‘No Exit’ in Racine’s "Phèdre": The Making of the Anti-Hero’, The French Review, Vol. 88, No. 1 (October 2014): 165-178</a:t>
            </a:r>
          </a:p>
          <a:p>
            <a:pPr marL="171450" indent="-171450">
              <a:buFont typeface="Arial" panose="020B0604020202020204" pitchFamily="34" charset="0"/>
              <a:buChar char="•"/>
            </a:pPr>
            <a:r>
              <a:rPr lang="en-GB" sz="1200" dirty="0">
                <a:latin typeface="+mn-lt"/>
              </a:rPr>
              <a:t>Lillian </a:t>
            </a:r>
            <a:r>
              <a:rPr lang="en-GB" sz="1200" dirty="0" err="1">
                <a:latin typeface="+mn-lt"/>
              </a:rPr>
              <a:t>Furst</a:t>
            </a:r>
            <a:r>
              <a:rPr lang="en-GB" sz="1200" dirty="0">
                <a:latin typeface="+mn-lt"/>
              </a:rPr>
              <a:t> (1976), “The Romantic Hero, Or Is He an Anti-Hero?,” Studies in the Literary Imagination 9, no. 1: 53–67.</a:t>
            </a:r>
          </a:p>
          <a:p>
            <a:pPr marL="171450" indent="-171450">
              <a:buFont typeface="Arial" panose="020B0604020202020204" pitchFamily="34" charset="0"/>
              <a:buChar char="•"/>
            </a:pPr>
            <a:r>
              <a:rPr lang="en-GB" sz="1200" dirty="0">
                <a:latin typeface="+mn-lt"/>
              </a:rPr>
              <a:t>Thomas </a:t>
            </a:r>
            <a:r>
              <a:rPr lang="en-GB" sz="1200" dirty="0" err="1">
                <a:latin typeface="+mn-lt"/>
              </a:rPr>
              <a:t>Elsaesser</a:t>
            </a:r>
            <a:r>
              <a:rPr lang="en-GB" sz="1200" dirty="0">
                <a:latin typeface="+mn-lt"/>
              </a:rPr>
              <a:t> (2004), “The Pathos of Failure: American Films in the 1970s: Notes on the Unmotivated Hero” in The Last Great American Picture Show: New Hollywood Cinema in the 1970s, Amsterdam: Amsterdam University Press, 279–292.</a:t>
            </a:r>
          </a:p>
          <a:p>
            <a:pPr marL="171450" indent="-171450">
              <a:buFont typeface="Arial" panose="020B0604020202020204" pitchFamily="34" charset="0"/>
              <a:buChar char="•"/>
            </a:pPr>
            <a:r>
              <a:rPr lang="en-GB" sz="1200" dirty="0">
                <a:latin typeface="+mn-lt"/>
              </a:rPr>
              <a:t>Thomas </a:t>
            </a:r>
            <a:r>
              <a:rPr lang="en-GB" sz="1200" dirty="0" err="1">
                <a:latin typeface="+mn-lt"/>
              </a:rPr>
              <a:t>Elsaesser</a:t>
            </a:r>
            <a:r>
              <a:rPr lang="en-GB" sz="1200" dirty="0">
                <a:latin typeface="+mn-lt"/>
              </a:rPr>
              <a:t> (2019), ‘A Cinema of Abjection?’ in European Cinema and Continental Philosophy: Film as Thought Experiment, London: Bloomsbury Academic: 129–161.</a:t>
            </a:r>
          </a:p>
          <a:p>
            <a:pPr marL="171450" indent="-171450">
              <a:buFont typeface="Arial" panose="020B0604020202020204" pitchFamily="34" charset="0"/>
              <a:buChar char="•"/>
            </a:pPr>
            <a:endParaRPr lang="en-GB" sz="1200" dirty="0">
              <a:latin typeface="+mn-lt"/>
            </a:endParaRPr>
          </a:p>
          <a:p>
            <a:pPr marL="171450" indent="-171450">
              <a:buFont typeface="Arial" panose="020B0604020202020204" pitchFamily="34" charset="0"/>
              <a:buChar char="•"/>
            </a:pPr>
            <a:endParaRPr lang="en-GB" sz="1200" dirty="0">
              <a:latin typeface="+mn-lt"/>
            </a:endParaRPr>
          </a:p>
          <a:p>
            <a:pPr marL="171450" indent="-171450">
              <a:buFont typeface="Arial" panose="020B0604020202020204" pitchFamily="34" charset="0"/>
              <a:buChar char="•"/>
            </a:pPr>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9733" y="1796475"/>
            <a:ext cx="5076000" cy="564450"/>
          </a:xfrm>
        </p:spPr>
        <p:txBody>
          <a:bodyPr/>
          <a:lstStyle/>
          <a:p>
            <a:r>
              <a:rPr lang="en-GB" dirty="0"/>
              <a:t>INDICATIVE READING LIST</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FI931 SCREENING THE ANTIHERO(INE)</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20</a:t>
            </a:fld>
            <a:endParaRPr lang="en-GB"/>
          </a:p>
        </p:txBody>
      </p:sp>
      <p:sp>
        <p:nvSpPr>
          <p:cNvPr id="13" name="Content Placeholder 9">
            <a:extLst>
              <a:ext uri="{FF2B5EF4-FFF2-40B4-BE49-F238E27FC236}">
                <a16:creationId xmlns:a16="http://schemas.microsoft.com/office/drawing/2014/main" id="{06931FA7-0749-19DB-7E6F-7E4EE74188D1}"/>
              </a:ext>
            </a:extLst>
          </p:cNvPr>
          <p:cNvSpPr txBox="1">
            <a:spLocks/>
          </p:cNvSpPr>
          <p:nvPr/>
        </p:nvSpPr>
        <p:spPr>
          <a:xfrm>
            <a:off x="6302019" y="2238314"/>
            <a:ext cx="5076000" cy="2866276"/>
          </a:xfrm>
          <a:prstGeom prst="rect">
            <a:avLst/>
          </a:prstGeom>
        </p:spPr>
        <p:txBody>
          <a:bodyPr vert="horz" lIns="0" tIns="0" rIns="0" bIns="0" rtlCol="0">
            <a:noAutofit/>
          </a:bodyPr>
          <a:lstStyle>
            <a:lvl1pPr marL="0" indent="0" algn="l" defTabSz="914400" rtl="0" eaLnBrk="1" latinLnBrk="0" hangingPunct="1">
              <a:lnSpc>
                <a:spcPct val="104000"/>
              </a:lnSpc>
              <a:spcBef>
                <a:spcPts val="0"/>
              </a:spcBef>
              <a:buFont typeface="Arial" panose="020B0604020202020204" pitchFamily="34" charset="0"/>
              <a:buNone/>
              <a:defRPr sz="14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200" dirty="0">
              <a:latin typeface="+mn-lt"/>
            </a:endParaRPr>
          </a:p>
          <a:p>
            <a:pPr marL="171450" indent="-171450">
              <a:buFont typeface="Arial" panose="020B0604020202020204" pitchFamily="34" charset="0"/>
              <a:buChar char="•"/>
            </a:pPr>
            <a:r>
              <a:rPr lang="en-GB" sz="1200" dirty="0">
                <a:latin typeface="+mn-lt"/>
              </a:rPr>
              <a:t>Kelley Conway (2015), ‘Improvisation and Formal Patterning: Vagabond’ in Agnes Varda, University of Illinois Press: 56–71.</a:t>
            </a:r>
          </a:p>
          <a:p>
            <a:pPr marL="171450" indent="-171450">
              <a:buFont typeface="Arial" panose="020B0604020202020204" pitchFamily="34" charset="0"/>
              <a:buChar char="•"/>
            </a:pPr>
            <a:r>
              <a:rPr lang="en-GB" sz="1200" dirty="0">
                <a:latin typeface="+mn-lt"/>
              </a:rPr>
              <a:t>Ginette </a:t>
            </a:r>
            <a:r>
              <a:rPr lang="en-GB" sz="1200" dirty="0" err="1">
                <a:latin typeface="+mn-lt"/>
              </a:rPr>
              <a:t>Vincendeau</a:t>
            </a:r>
            <a:r>
              <a:rPr lang="en-GB" sz="1200" dirty="0">
                <a:latin typeface="+mn-lt"/>
              </a:rPr>
              <a:t> (2003), “The Delon Trilogy: Le </a:t>
            </a:r>
            <a:r>
              <a:rPr lang="en-GB" sz="1200" dirty="0" err="1">
                <a:latin typeface="+mn-lt"/>
              </a:rPr>
              <a:t>Samouraï</a:t>
            </a:r>
            <a:r>
              <a:rPr lang="en-GB" sz="1200" dirty="0">
                <a:latin typeface="+mn-lt"/>
              </a:rPr>
              <a:t> (1967), Le Cercle rouge (1970), Un flic (1972)” in Jean-Pierre Melville ‘An American in Paris’, London: BFI: 175–216.</a:t>
            </a:r>
          </a:p>
          <a:p>
            <a:pPr marL="171450" indent="-171450">
              <a:buFont typeface="Arial" panose="020B0604020202020204" pitchFamily="34" charset="0"/>
              <a:buChar char="•"/>
            </a:pPr>
            <a:r>
              <a:rPr lang="en-GB" sz="1200" dirty="0">
                <a:latin typeface="+mn-lt"/>
              </a:rPr>
              <a:t>Andrew Spicer (2007) “Problems of Memory and Identity in Neo-Noir’s Existentialist Antihero” in The Philosophy of Neo-Noir, Mark T. Conard, ed., Lexington: University of Kentucky Press: 47–66</a:t>
            </a:r>
          </a:p>
          <a:p>
            <a:pPr marL="171450" indent="-171450">
              <a:buFont typeface="Arial" panose="020B0604020202020204" pitchFamily="34" charset="0"/>
              <a:buChar char="•"/>
            </a:pPr>
            <a:r>
              <a:rPr lang="en-GB" sz="1200" dirty="0">
                <a:latin typeface="+mn-lt"/>
              </a:rPr>
              <a:t>Michele Aaron (2004) “New Queer Cinema, an Introduction” in New Queer Cinema Reader, Edinburgh: Edinburgh University Press: 3–14.</a:t>
            </a:r>
          </a:p>
          <a:p>
            <a:pPr marL="171450" indent="-171450">
              <a:buFont typeface="Arial" panose="020B0604020202020204" pitchFamily="34" charset="0"/>
              <a:buChar char="•"/>
            </a:pPr>
            <a:r>
              <a:rPr lang="en-GB" sz="1200" dirty="0">
                <a:latin typeface="+mn-lt"/>
              </a:rPr>
              <a:t>Sarah Cooper (2022), ‘Paper Flowers: Jane Campion, Plant Life, and The Power of the Dog (2021)’ Philosophies 2022, 7(6), 143</a:t>
            </a:r>
          </a:p>
          <a:p>
            <a:pPr marL="171450" indent="-171450">
              <a:buFont typeface="Arial" panose="020B0604020202020204" pitchFamily="34" charset="0"/>
              <a:buChar char="•"/>
            </a:pPr>
            <a:r>
              <a:rPr lang="en-GB" sz="1200" dirty="0">
                <a:latin typeface="+mn-lt"/>
              </a:rPr>
              <a:t>Michael Mario Albrecht (2015), Chapter 3: “Mad Men and Nostalgic Masculinity” in Masculinity in Contemporary Quality Television, New York: Routledge: 47-64.</a:t>
            </a:r>
          </a:p>
          <a:p>
            <a:pPr marL="171450" indent="-171450">
              <a:buFont typeface="Arial" panose="020B0604020202020204" pitchFamily="34" charset="0"/>
              <a:buChar char="•"/>
            </a:pPr>
            <a:r>
              <a:rPr lang="en-GB" sz="1200" dirty="0">
                <a:latin typeface="+mn-lt"/>
              </a:rPr>
              <a:t>Margrethe </a:t>
            </a:r>
            <a:r>
              <a:rPr lang="en-GB" sz="1200" dirty="0" err="1">
                <a:latin typeface="+mn-lt"/>
              </a:rPr>
              <a:t>Bruun</a:t>
            </a:r>
            <a:r>
              <a:rPr lang="en-GB" sz="1200" dirty="0">
                <a:latin typeface="+mn-lt"/>
              </a:rPr>
              <a:t> </a:t>
            </a:r>
            <a:r>
              <a:rPr lang="en-GB" sz="1200" dirty="0" err="1">
                <a:latin typeface="+mn-lt"/>
              </a:rPr>
              <a:t>Vaage</a:t>
            </a:r>
            <a:r>
              <a:rPr lang="en-GB" sz="1200" dirty="0">
                <a:latin typeface="+mn-lt"/>
              </a:rPr>
              <a:t> (2016), Chapter 4: “Why so Many Television Series with Antiheroes? in The Antihero in American Television, New York: Routledge</a:t>
            </a:r>
          </a:p>
          <a:p>
            <a:endParaRPr lang="en-GB" sz="1200" dirty="0">
              <a:latin typeface="+mn-lt"/>
            </a:endParaRPr>
          </a:p>
        </p:txBody>
      </p:sp>
      <p:sp>
        <p:nvSpPr>
          <p:cNvPr id="14" name="Text Placeholder 8">
            <a:extLst>
              <a:ext uri="{FF2B5EF4-FFF2-40B4-BE49-F238E27FC236}">
                <a16:creationId xmlns:a16="http://schemas.microsoft.com/office/drawing/2014/main" id="{7B4CF216-4CE6-D8E1-362C-007CB4403DCF}"/>
              </a:ext>
            </a:extLst>
          </p:cNvPr>
          <p:cNvSpPr txBox="1">
            <a:spLocks/>
          </p:cNvSpPr>
          <p:nvPr/>
        </p:nvSpPr>
        <p:spPr>
          <a:xfrm>
            <a:off x="6302019" y="1820579"/>
            <a:ext cx="5076000" cy="56445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1"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INDICATIVE READING LIST</a:t>
            </a:r>
          </a:p>
        </p:txBody>
      </p:sp>
      <p:sp>
        <p:nvSpPr>
          <p:cNvPr id="6" name="TextBox 5">
            <a:extLst>
              <a:ext uri="{FF2B5EF4-FFF2-40B4-BE49-F238E27FC236}">
                <a16:creationId xmlns:a16="http://schemas.microsoft.com/office/drawing/2014/main" id="{142EB8E8-9BBE-CEBC-5AF4-B4614DF71D9C}"/>
              </a:ext>
            </a:extLst>
          </p:cNvPr>
          <p:cNvSpPr txBox="1"/>
          <p:nvPr/>
        </p:nvSpPr>
        <p:spPr>
          <a:xfrm>
            <a:off x="753035" y="505609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542915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TOM HEMINGWAY</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p:txBody>
          <a:bodyPr/>
          <a:lstStyle/>
          <a:p>
            <a:r>
              <a:rPr lang="en-GB" sz="1200" dirty="0">
                <a:latin typeface="+mn-lt"/>
              </a:rPr>
              <a:t>This module will explore U.S. comedy television from one of the earliest televised sitcoms, I Love Lucy (CBS, 1951 – 1957), to present-day post-broadcast shows such as the stand-up special, Bo Burnham: Inside (Netflix, 2021). Taking a roughly chronological approach, each week will focus on different popular sub-genres such as the network sitcom, the late-night show, the ‘dramedy’, the adult animation, and the stand-up special. Lectures will situate the programmes within a historical context while seminars will allow students to discuss the texts more closely, with an emphasis on close analysis.</a:t>
            </a:r>
          </a:p>
          <a:p>
            <a:endParaRPr lang="en-GB" sz="1200" dirty="0">
              <a:latin typeface="+mn-lt"/>
            </a:endParaRPr>
          </a:p>
          <a:p>
            <a:endParaRPr lang="en-GB" sz="1200" dirty="0">
              <a:latin typeface="+mn-lt"/>
            </a:endParaRPr>
          </a:p>
          <a:p>
            <a:endParaRPr lang="en-GB" sz="1200" dirty="0">
              <a:latin typeface="+mn-lt"/>
            </a:endParaRPr>
          </a:p>
          <a:p>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p:txBody>
          <a:bodyPr/>
          <a:lstStyle/>
          <a:p>
            <a:r>
              <a:rPr lang="en-GB" dirty="0"/>
              <a:t>MODULE OUTLINE</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FI942 US COMEDY TELEVISION</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21</a:t>
            </a:fld>
            <a:endParaRPr lang="en-GB"/>
          </a:p>
        </p:txBody>
      </p:sp>
      <p:pic>
        <p:nvPicPr>
          <p:cNvPr id="5122" name="Picture 2" descr="Inside (2021) by Bo Burnham : r/CriterionCovers">
            <a:extLst>
              <a:ext uri="{FF2B5EF4-FFF2-40B4-BE49-F238E27FC236}">
                <a16:creationId xmlns:a16="http://schemas.microsoft.com/office/drawing/2014/main" id="{9506A8DA-482E-C151-B8AE-DB20167178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9087" y="0"/>
            <a:ext cx="55229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147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p:txBody>
          <a:bodyPr/>
          <a:lstStyle/>
          <a:p>
            <a:r>
              <a:rPr lang="en-GB" sz="1200" dirty="0"/>
              <a:t>By the end of the module, students should be able to:</a:t>
            </a:r>
          </a:p>
          <a:p>
            <a:endParaRPr lang="en-GB" sz="1200" dirty="0"/>
          </a:p>
          <a:p>
            <a:pPr marL="171450" indent="-171450">
              <a:buFont typeface="Arial" panose="020B0604020202020204" pitchFamily="34" charset="0"/>
              <a:buChar char="•"/>
            </a:pPr>
            <a:r>
              <a:rPr lang="en-GB" sz="1200" dirty="0"/>
              <a:t>Demonstrate an ability to closely analyse comedy texts and be able to discuss their significance within the genre.</a:t>
            </a:r>
          </a:p>
          <a:p>
            <a:pPr marL="171450" indent="-171450">
              <a:buFont typeface="Arial" panose="020B0604020202020204" pitchFamily="34" charset="0"/>
              <a:buChar char="•"/>
            </a:pPr>
            <a:r>
              <a:rPr lang="en-GB" sz="1200" dirty="0"/>
              <a:t>Demonstrate a detailed understanding of one or more comedy sub-genres and the key debates surrounding them.</a:t>
            </a:r>
          </a:p>
          <a:p>
            <a:pPr marL="171450" indent="-171450">
              <a:buFont typeface="Arial" panose="020B0604020202020204" pitchFamily="34" charset="0"/>
              <a:buChar char="•"/>
            </a:pPr>
            <a:r>
              <a:rPr lang="en-GB" sz="1200" dirty="0"/>
              <a:t>Use precise and engaging language to describe and analyse comedic moments from the texts.</a:t>
            </a:r>
          </a:p>
          <a:p>
            <a:pPr marL="171450" indent="-171450">
              <a:buFont typeface="Arial" panose="020B0604020202020204" pitchFamily="34" charset="0"/>
              <a:buChar char="•"/>
            </a:pPr>
            <a:r>
              <a:rPr lang="en-GB" sz="1200" dirty="0"/>
              <a:t>Develop research questions with the module leader that intervene in or develop existing debates surrounding US comedy television.</a:t>
            </a:r>
          </a:p>
          <a:p>
            <a:endParaRPr lang="en-GB" sz="1200" dirty="0">
              <a:latin typeface="+mn-lt"/>
            </a:endParaRPr>
          </a:p>
          <a:p>
            <a:r>
              <a:rPr lang="en-GB" sz="1400" dirty="0"/>
              <a:t>WHY TAKE THIS MODULE?</a:t>
            </a:r>
          </a:p>
          <a:p>
            <a:endParaRPr lang="en-GB" sz="1200" dirty="0">
              <a:latin typeface="+mn-lt"/>
            </a:endParaRPr>
          </a:p>
          <a:p>
            <a:r>
              <a:rPr lang="en-GB" sz="1200" dirty="0">
                <a:latin typeface="+mn-lt"/>
              </a:rPr>
              <a:t>This module helps develop the following skills:</a:t>
            </a:r>
          </a:p>
          <a:p>
            <a:endParaRPr lang="en-GB" sz="1200" dirty="0">
              <a:latin typeface="+mn-lt"/>
            </a:endParaRPr>
          </a:p>
          <a:p>
            <a:pPr marL="171450" indent="-171450">
              <a:buFont typeface="Arial" panose="020B0604020202020204" pitchFamily="34" charset="0"/>
              <a:buChar char="•"/>
            </a:pPr>
            <a:r>
              <a:rPr lang="en-GB" sz="1200" dirty="0">
                <a:latin typeface="+mn-lt"/>
              </a:rPr>
              <a:t>critical and analytical thinking in relation • independent research skills • teamwork • clarity and effectiveness of communication, oral and written • accurate, concise and persuasive writing • audio-visual literacy</a:t>
            </a:r>
          </a:p>
          <a:p>
            <a:endParaRPr lang="en-GB" sz="1200" dirty="0">
              <a:latin typeface="+mn-lt"/>
            </a:endParaRPr>
          </a:p>
          <a:p>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6834" y="1769201"/>
            <a:ext cx="5076000" cy="564450"/>
          </a:xfrm>
        </p:spPr>
        <p:txBody>
          <a:bodyPr/>
          <a:lstStyle/>
          <a:p>
            <a:r>
              <a:rPr lang="en-GB" dirty="0"/>
              <a:t>LEARNING OUTCOMES</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FI942-30 US COMEDY TELEVISION</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22</a:t>
            </a:fld>
            <a:endParaRPr lang="en-GB"/>
          </a:p>
        </p:txBody>
      </p:sp>
      <p:sp>
        <p:nvSpPr>
          <p:cNvPr id="5" name="Content Placeholder 10">
            <a:extLst>
              <a:ext uri="{FF2B5EF4-FFF2-40B4-BE49-F238E27FC236}">
                <a16:creationId xmlns:a16="http://schemas.microsoft.com/office/drawing/2014/main" id="{B9EF89F0-CF32-7C9A-B468-1098A2913410}"/>
              </a:ext>
            </a:extLst>
          </p:cNvPr>
          <p:cNvSpPr>
            <a:spLocks noGrp="1"/>
          </p:cNvSpPr>
          <p:nvPr>
            <p:ph sz="quarter" idx="18"/>
          </p:nvPr>
        </p:nvSpPr>
        <p:spPr>
          <a:xfrm>
            <a:off x="6619166" y="2589800"/>
            <a:ext cx="5073091" cy="2866276"/>
          </a:xfrm>
        </p:spPr>
        <p:txBody>
          <a:bodyPr/>
          <a:lstStyle/>
          <a:p>
            <a:r>
              <a:rPr lang="en-GB" sz="1200" dirty="0"/>
              <a:t>No pre-viewing or reading is required but some key texts will be:</a:t>
            </a:r>
          </a:p>
          <a:p>
            <a:endParaRPr lang="en-GB" sz="1200" dirty="0"/>
          </a:p>
          <a:p>
            <a:r>
              <a:rPr lang="en-GB" sz="1200" dirty="0"/>
              <a:t>The Sitcom by Brett Mills (2009)</a:t>
            </a:r>
          </a:p>
          <a:p>
            <a:r>
              <a:rPr lang="en-GB" sz="1200" dirty="0"/>
              <a:t>Popular Film and Television Comedy by Steve Neale and Frank </a:t>
            </a:r>
            <a:r>
              <a:rPr lang="en-GB" sz="1200" dirty="0" err="1"/>
              <a:t>Krutnik</a:t>
            </a:r>
            <a:r>
              <a:rPr lang="en-GB" sz="1200" dirty="0"/>
              <a:t> (1990)</a:t>
            </a:r>
          </a:p>
          <a:p>
            <a:endParaRPr lang="en-GB" sz="1200" dirty="0"/>
          </a:p>
          <a:p>
            <a:r>
              <a:rPr lang="en-GB" sz="1200" dirty="0"/>
              <a:t>Module viewing will include: </a:t>
            </a:r>
          </a:p>
          <a:p>
            <a:r>
              <a:rPr lang="en-GB" sz="1200" dirty="0"/>
              <a:t>•I Love Lucy (CBS, 1951 - 1957)</a:t>
            </a:r>
          </a:p>
          <a:p>
            <a:r>
              <a:rPr lang="en-GB" sz="1200" dirty="0"/>
              <a:t>•Seinfeld (NBC, 1989 - 1998)</a:t>
            </a:r>
          </a:p>
          <a:p>
            <a:r>
              <a:rPr lang="en-GB" sz="1200" dirty="0"/>
              <a:t>•Arrested Development (FOX, 2003 - 2006)</a:t>
            </a:r>
          </a:p>
          <a:p>
            <a:r>
              <a:rPr lang="en-GB" sz="1200" dirty="0"/>
              <a:t>•Saturday Night Live (NBC, 1975 - )</a:t>
            </a:r>
          </a:p>
          <a:p>
            <a:r>
              <a:rPr lang="en-GB" sz="1200" dirty="0"/>
              <a:t>•The Simpsons (FOX, 1989 - )</a:t>
            </a:r>
          </a:p>
          <a:p>
            <a:r>
              <a:rPr lang="en-GB" sz="1200" dirty="0"/>
              <a:t>•Jackass (MTV, 2000 - 2001)</a:t>
            </a:r>
          </a:p>
          <a:p>
            <a:r>
              <a:rPr lang="en-GB" sz="1200" dirty="0"/>
              <a:t>•Bo Burnham: Inside (Netflix, 2021)</a:t>
            </a:r>
          </a:p>
          <a:p>
            <a:endParaRPr lang="en-GB" sz="1200" dirty="0"/>
          </a:p>
          <a:p>
            <a:endParaRPr lang="en-GB" sz="1200" dirty="0"/>
          </a:p>
        </p:txBody>
      </p:sp>
      <p:sp>
        <p:nvSpPr>
          <p:cNvPr id="6" name="Text Placeholder 11">
            <a:extLst>
              <a:ext uri="{FF2B5EF4-FFF2-40B4-BE49-F238E27FC236}">
                <a16:creationId xmlns:a16="http://schemas.microsoft.com/office/drawing/2014/main" id="{616217E1-8A0A-2605-4654-2F9B1C69C79A}"/>
              </a:ext>
            </a:extLst>
          </p:cNvPr>
          <p:cNvSpPr>
            <a:spLocks noGrp="1"/>
          </p:cNvSpPr>
          <p:nvPr>
            <p:ph type="body" sz="quarter" idx="19"/>
          </p:nvPr>
        </p:nvSpPr>
        <p:spPr>
          <a:xfrm>
            <a:off x="6619167" y="1888476"/>
            <a:ext cx="5073099" cy="564450"/>
          </a:xfrm>
        </p:spPr>
        <p:txBody>
          <a:bodyPr/>
          <a:lstStyle/>
          <a:p>
            <a:r>
              <a:rPr lang="en-GB" dirty="0"/>
              <a:t>PREPARATORY READINGS/VIEWINGS</a:t>
            </a:r>
          </a:p>
        </p:txBody>
      </p:sp>
    </p:spTree>
    <p:extLst>
      <p:ext uri="{BB962C8B-B14F-4D97-AF65-F5344CB8AC3E}">
        <p14:creationId xmlns:p14="http://schemas.microsoft.com/office/powerpoint/2010/main" val="1505809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A3B7B6-B4F0-4D8D-04F3-B94B393B7777}"/>
              </a:ext>
            </a:extLst>
          </p:cNvPr>
          <p:cNvSpPr>
            <a:spLocks noGrp="1"/>
          </p:cNvSpPr>
          <p:nvPr>
            <p:ph type="title"/>
          </p:nvPr>
        </p:nvSpPr>
        <p:spPr>
          <a:xfrm>
            <a:off x="499732" y="1889950"/>
            <a:ext cx="6542513" cy="1806905"/>
          </a:xfrm>
        </p:spPr>
        <p:txBody>
          <a:bodyPr wrap="square" anchor="t">
            <a:normAutofit fontScale="90000"/>
          </a:bodyPr>
          <a:lstStyle/>
          <a:p>
            <a:r>
              <a:rPr lang="en-US" dirty="0"/>
              <a:t>SPRING TERM</a:t>
            </a:r>
            <a:br>
              <a:rPr lang="en-US" dirty="0"/>
            </a:br>
            <a:r>
              <a:rPr lang="en-US" dirty="0"/>
              <a:t>MODULE INFORMATION</a:t>
            </a:r>
          </a:p>
        </p:txBody>
      </p:sp>
      <p:pic>
        <p:nvPicPr>
          <p:cNvPr id="5" name="Picture 4" descr="A building with trees in the background&#10;&#10;Description automatically generated">
            <a:extLst>
              <a:ext uri="{FF2B5EF4-FFF2-40B4-BE49-F238E27FC236}">
                <a16:creationId xmlns:a16="http://schemas.microsoft.com/office/drawing/2014/main" id="{2567EE63-4EAA-4244-4B60-AAE0784D1C92}"/>
              </a:ext>
            </a:extLst>
          </p:cNvPr>
          <p:cNvPicPr>
            <a:picLocks noChangeAspect="1"/>
          </p:cNvPicPr>
          <p:nvPr/>
        </p:nvPicPr>
        <p:blipFill>
          <a:blip r:embed="rId2"/>
          <a:srcRect l="38358" r="40164"/>
          <a:stretch>
            <a:fillRect/>
          </a:stretch>
        </p:blipFill>
        <p:spPr>
          <a:xfrm>
            <a:off x="7678168" y="10"/>
            <a:ext cx="4014099" cy="635444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pic>
    </p:spTree>
    <p:extLst>
      <p:ext uri="{BB962C8B-B14F-4D97-AF65-F5344CB8AC3E}">
        <p14:creationId xmlns:p14="http://schemas.microsoft.com/office/powerpoint/2010/main" val="256471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3AC6817-DA6A-9201-F84A-44A4B9AEC620}"/>
              </a:ext>
            </a:extLst>
          </p:cNvPr>
          <p:cNvSpPr>
            <a:spLocks noGrp="1"/>
          </p:cNvSpPr>
          <p:nvPr>
            <p:ph type="body" sz="quarter" idx="12"/>
          </p:nvPr>
        </p:nvSpPr>
        <p:spPr/>
        <p:txBody>
          <a:bodyPr/>
          <a:lstStyle/>
          <a:p>
            <a:r>
              <a:rPr lang="en-GB" dirty="0"/>
              <a:t>Karl Schoonover</a:t>
            </a:r>
          </a:p>
        </p:txBody>
      </p:sp>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499733" y="3784009"/>
            <a:ext cx="5076000" cy="2866276"/>
          </a:xfrm>
        </p:spPr>
        <p:txBody>
          <a:bodyPr/>
          <a:lstStyle/>
          <a:p>
            <a:r>
              <a:rPr lang="en-GB" sz="1200" dirty="0">
                <a:latin typeface="+mn-lt"/>
              </a:rPr>
              <a:t>This module explores current queer and trans theories of the moving image.  We will ask how these theories contribute to our understandings of historical identity, politics, community and audiences. The module covers debates around global queer liberation, trans identity in silent cinema, LGBTQI+ representation in contemporary African cinema, the queer child, bad objects, and early trans television.</a:t>
            </a:r>
          </a:p>
          <a:p>
            <a:endParaRPr lang="en-GB" sz="1200" dirty="0">
              <a:latin typeface="+mn-lt"/>
            </a:endParaRPr>
          </a:p>
          <a:p>
            <a:endParaRPr lang="en-GB" sz="12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9733" y="3389227"/>
            <a:ext cx="5076000" cy="564450"/>
          </a:xfrm>
        </p:spPr>
        <p:txBody>
          <a:bodyPr/>
          <a:lstStyle/>
          <a:p>
            <a:r>
              <a:rPr lang="en-GB" dirty="0"/>
              <a:t>MODULE OUTLINE</a:t>
            </a:r>
          </a:p>
        </p:txBody>
      </p:sp>
      <p:sp>
        <p:nvSpPr>
          <p:cNvPr id="7" name="Title 6">
            <a:extLst>
              <a:ext uri="{FF2B5EF4-FFF2-40B4-BE49-F238E27FC236}">
                <a16:creationId xmlns:a16="http://schemas.microsoft.com/office/drawing/2014/main" id="{89717B2B-7BEC-A125-A88D-45F66AEC9F86}"/>
              </a:ext>
            </a:extLst>
          </p:cNvPr>
          <p:cNvSpPr>
            <a:spLocks noGrp="1"/>
          </p:cNvSpPr>
          <p:nvPr>
            <p:ph type="title"/>
          </p:nvPr>
        </p:nvSpPr>
        <p:spPr/>
        <p:txBody>
          <a:bodyPr/>
          <a:lstStyle/>
          <a:p>
            <a:r>
              <a:rPr lang="en-GB" dirty="0"/>
              <a:t>FI943 QUEER AND TRANS THEORIES FOR FILM AND TELEVISION</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24</a:t>
            </a:fld>
            <a:endParaRPr lang="en-GB"/>
          </a:p>
        </p:txBody>
      </p:sp>
      <p:sp>
        <p:nvSpPr>
          <p:cNvPr id="5" name="TextBox 4">
            <a:extLst>
              <a:ext uri="{FF2B5EF4-FFF2-40B4-BE49-F238E27FC236}">
                <a16:creationId xmlns:a16="http://schemas.microsoft.com/office/drawing/2014/main" id="{7E017114-D452-95B8-77C8-96E1B6DCD626}"/>
              </a:ext>
            </a:extLst>
          </p:cNvPr>
          <p:cNvSpPr txBox="1"/>
          <p:nvPr/>
        </p:nvSpPr>
        <p:spPr>
          <a:xfrm>
            <a:off x="405604" y="4863915"/>
            <a:ext cx="6099858" cy="830997"/>
          </a:xfrm>
          <a:prstGeom prst="rect">
            <a:avLst/>
          </a:prstGeom>
          <a:noFill/>
        </p:spPr>
        <p:txBody>
          <a:bodyPr wrap="square">
            <a:spAutoFit/>
          </a:bodyPr>
          <a:lstStyle/>
          <a:p>
            <a:endParaRPr lang="en-GB" sz="1200" dirty="0"/>
          </a:p>
          <a:p>
            <a:r>
              <a:rPr lang="en-GB" sz="1200" dirty="0">
                <a:latin typeface="+mn-lt"/>
              </a:rPr>
              <a:t>Assessment:</a:t>
            </a:r>
          </a:p>
          <a:p>
            <a:r>
              <a:rPr lang="en-GB" sz="1200" dirty="0">
                <a:latin typeface="+mn-lt"/>
              </a:rPr>
              <a:t>- Presentation (10%)</a:t>
            </a:r>
          </a:p>
          <a:p>
            <a:r>
              <a:rPr lang="en-GB" sz="1200" dirty="0">
                <a:latin typeface="+mn-lt"/>
              </a:rPr>
              <a:t>- 5000-word essay (90%)</a:t>
            </a:r>
          </a:p>
        </p:txBody>
      </p:sp>
      <p:pic>
        <p:nvPicPr>
          <p:cNvPr id="12" name="Picture 11" descr="A person wearing a net&#10;&#10;Description automatically generated">
            <a:extLst>
              <a:ext uri="{FF2B5EF4-FFF2-40B4-BE49-F238E27FC236}">
                <a16:creationId xmlns:a16="http://schemas.microsoft.com/office/drawing/2014/main" id="{FE71AE64-4D19-2938-D221-F6B37E8C748C}"/>
              </a:ext>
            </a:extLst>
          </p:cNvPr>
          <p:cNvPicPr>
            <a:picLocks noChangeAspect="1"/>
          </p:cNvPicPr>
          <p:nvPr/>
        </p:nvPicPr>
        <p:blipFill>
          <a:blip r:embed="rId3"/>
          <a:stretch>
            <a:fillRect/>
          </a:stretch>
        </p:blipFill>
        <p:spPr>
          <a:xfrm>
            <a:off x="405604" y="1820579"/>
            <a:ext cx="5484378" cy="1307437"/>
          </a:xfrm>
          <a:prstGeom prst="rect">
            <a:avLst/>
          </a:prstGeom>
        </p:spPr>
      </p:pic>
      <p:sp>
        <p:nvSpPr>
          <p:cNvPr id="13" name="Content Placeholder 9">
            <a:extLst>
              <a:ext uri="{FF2B5EF4-FFF2-40B4-BE49-F238E27FC236}">
                <a16:creationId xmlns:a16="http://schemas.microsoft.com/office/drawing/2014/main" id="{06931FA7-0749-19DB-7E6F-7E4EE74188D1}"/>
              </a:ext>
            </a:extLst>
          </p:cNvPr>
          <p:cNvSpPr txBox="1">
            <a:spLocks/>
          </p:cNvSpPr>
          <p:nvPr/>
        </p:nvSpPr>
        <p:spPr>
          <a:xfrm>
            <a:off x="6302019" y="2238314"/>
            <a:ext cx="5076000" cy="2866276"/>
          </a:xfrm>
          <a:prstGeom prst="rect">
            <a:avLst/>
          </a:prstGeom>
        </p:spPr>
        <p:txBody>
          <a:bodyPr vert="horz" lIns="0" tIns="0" rIns="0" bIns="0" rtlCol="0">
            <a:noAutofit/>
          </a:bodyPr>
          <a:lstStyle>
            <a:lvl1pPr marL="0" indent="0" algn="l" defTabSz="914400" rtl="0" eaLnBrk="1" latinLnBrk="0" hangingPunct="1">
              <a:lnSpc>
                <a:spcPct val="104000"/>
              </a:lnSpc>
              <a:spcBef>
                <a:spcPts val="0"/>
              </a:spcBef>
              <a:buFont typeface="Arial" panose="020B0604020202020204" pitchFamily="34" charset="0"/>
              <a:buNone/>
              <a:defRPr sz="14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dirty="0">
                <a:latin typeface="+mn-lt"/>
              </a:rPr>
              <a:t>Bound (Lana and Lily Wachowski, USA, 1996)</a:t>
            </a:r>
          </a:p>
          <a:p>
            <a:r>
              <a:rPr lang="en-GB" sz="1200" dirty="0">
                <a:latin typeface="+mn-lt"/>
              </a:rPr>
              <a:t>Neptune Frost (</a:t>
            </a:r>
            <a:r>
              <a:rPr lang="en-GB" sz="1200" dirty="0" err="1">
                <a:latin typeface="+mn-lt"/>
              </a:rPr>
              <a:t>Anisia</a:t>
            </a:r>
            <a:r>
              <a:rPr lang="en-GB" sz="1200" dirty="0">
                <a:latin typeface="+mn-lt"/>
              </a:rPr>
              <a:t> </a:t>
            </a:r>
            <a:r>
              <a:rPr lang="en-GB" sz="1200" dirty="0" err="1">
                <a:latin typeface="+mn-lt"/>
              </a:rPr>
              <a:t>Uzeyman</a:t>
            </a:r>
            <a:r>
              <a:rPr lang="en-GB" sz="1200" dirty="0">
                <a:latin typeface="+mn-lt"/>
              </a:rPr>
              <a:t> and Saul Williams, 2021)</a:t>
            </a:r>
          </a:p>
          <a:p>
            <a:r>
              <a:rPr lang="en-GB" sz="1200" dirty="0">
                <a:latin typeface="+mn-lt"/>
              </a:rPr>
              <a:t>A Deal with the Universe  (Jason Barker, UK, 2018)</a:t>
            </a:r>
          </a:p>
          <a:p>
            <a:r>
              <a:rPr lang="en-GB" sz="1200" dirty="0" err="1">
                <a:latin typeface="+mn-lt"/>
              </a:rPr>
              <a:t>Dakan</a:t>
            </a:r>
            <a:r>
              <a:rPr lang="en-GB" sz="1200" dirty="0">
                <a:latin typeface="+mn-lt"/>
              </a:rPr>
              <a:t> (Destiny, Mohamed Camara, Guinea, 1997)</a:t>
            </a:r>
          </a:p>
          <a:p>
            <a:r>
              <a:rPr lang="en-GB" sz="1200" dirty="0">
                <a:latin typeface="+mn-lt"/>
              </a:rPr>
              <a:t>Open Door: </a:t>
            </a:r>
            <a:r>
              <a:rPr lang="en-GB" sz="1200" dirty="0" err="1">
                <a:latin typeface="+mn-lt"/>
              </a:rPr>
              <a:t>Transex</a:t>
            </a:r>
            <a:r>
              <a:rPr lang="en-GB" sz="1200" dirty="0">
                <a:latin typeface="+mn-lt"/>
              </a:rPr>
              <a:t> Liberation Group (BBC Two, UK, 1973).</a:t>
            </a:r>
          </a:p>
          <a:p>
            <a:endParaRPr lang="en-GB" sz="1200" dirty="0">
              <a:latin typeface="+mn-lt"/>
            </a:endParaRPr>
          </a:p>
          <a:p>
            <a:endParaRPr lang="en-GB" sz="1200" dirty="0">
              <a:latin typeface="+mn-lt"/>
            </a:endParaRPr>
          </a:p>
          <a:p>
            <a:endParaRPr lang="en-GB" sz="1200" dirty="0">
              <a:latin typeface="+mn-lt"/>
            </a:endParaRPr>
          </a:p>
          <a:p>
            <a:r>
              <a:rPr lang="en-GB" sz="1200" dirty="0">
                <a:latin typeface="+mn-lt"/>
              </a:rPr>
              <a:t>•</a:t>
            </a:r>
            <a:r>
              <a:rPr lang="en-GB" sz="1200" dirty="0" err="1">
                <a:latin typeface="+mn-lt"/>
              </a:rPr>
              <a:t>Horak</a:t>
            </a:r>
            <a:r>
              <a:rPr lang="en-GB" sz="1200" dirty="0">
                <a:latin typeface="+mn-lt"/>
              </a:rPr>
              <a:t>, Laura, ‘Introduction’, Trans Cinema: Making Communities, Identities, and Worlds. University of California Press, 2026. EBOOK</a:t>
            </a:r>
          </a:p>
          <a:p>
            <a:r>
              <a:rPr lang="en-GB" sz="1200" dirty="0">
                <a:latin typeface="+mn-lt"/>
              </a:rPr>
              <a:t>•Samer, </a:t>
            </a:r>
            <a:r>
              <a:rPr lang="en-GB" sz="1200" dirty="0" err="1">
                <a:latin typeface="+mn-lt"/>
              </a:rPr>
              <a:t>Rox</a:t>
            </a:r>
            <a:r>
              <a:rPr lang="en-GB" sz="1200" dirty="0">
                <a:latin typeface="+mn-lt"/>
              </a:rPr>
              <a:t>, ‘Trans Chaplin’, JCMS: Journal of cinema and media studies, 2022, 61: 2: 175-180. DOI: 10.1353/cj.2022.0002</a:t>
            </a:r>
          </a:p>
          <a:p>
            <a:r>
              <a:rPr lang="en-GB" sz="1200" dirty="0">
                <a:latin typeface="+mn-lt"/>
              </a:rPr>
              <a:t>•Steinbock, Eliza. ‘Towards Trans Cinema’. In The Routledge Companion to Cinema and Gender, edited by Kristin </a:t>
            </a:r>
            <a:r>
              <a:rPr lang="en-GB" sz="1200" dirty="0" err="1">
                <a:latin typeface="+mn-lt"/>
              </a:rPr>
              <a:t>Lené</a:t>
            </a:r>
            <a:r>
              <a:rPr lang="en-GB" sz="1200" dirty="0">
                <a:latin typeface="+mn-lt"/>
              </a:rPr>
              <a:t> Hole, </a:t>
            </a:r>
            <a:r>
              <a:rPr lang="en-GB" sz="1200" dirty="0" err="1">
                <a:latin typeface="+mn-lt"/>
              </a:rPr>
              <a:t>Dijana</a:t>
            </a:r>
            <a:r>
              <a:rPr lang="en-GB" sz="1200" dirty="0">
                <a:latin typeface="+mn-lt"/>
              </a:rPr>
              <a:t> </a:t>
            </a:r>
            <a:r>
              <a:rPr lang="en-GB" sz="1200" dirty="0" err="1">
                <a:latin typeface="+mn-lt"/>
              </a:rPr>
              <a:t>Jelača</a:t>
            </a:r>
            <a:r>
              <a:rPr lang="en-GB" sz="1200" dirty="0">
                <a:latin typeface="+mn-lt"/>
              </a:rPr>
              <a:t>, E. Ann Kaplan, and Patrice Petro. New York: Routledge, 2017. EBOOK</a:t>
            </a:r>
          </a:p>
          <a:p>
            <a:r>
              <a:rPr lang="en-GB" sz="1200" dirty="0">
                <a:latin typeface="+mn-lt"/>
              </a:rPr>
              <a:t>•Leung, Helen </a:t>
            </a:r>
            <a:r>
              <a:rPr lang="en-GB" sz="1200" dirty="0" err="1">
                <a:latin typeface="+mn-lt"/>
              </a:rPr>
              <a:t>Hok-sze</a:t>
            </a:r>
            <a:r>
              <a:rPr lang="en-GB" sz="1200" dirty="0">
                <a:latin typeface="+mn-lt"/>
              </a:rPr>
              <a:t>. ‘Film’, TSQ 1 May 2014; 1 (1-2): 86–89  DOI: https://</a:t>
            </a:r>
            <a:r>
              <a:rPr lang="en-GB" sz="1200" dirty="0" err="1">
                <a:latin typeface="+mn-lt"/>
              </a:rPr>
              <a:t>doi.org</a:t>
            </a:r>
            <a:r>
              <a:rPr lang="en-GB" sz="1200" dirty="0">
                <a:latin typeface="+mn-lt"/>
              </a:rPr>
              <a:t>/10.1215/23289252-2399686</a:t>
            </a:r>
          </a:p>
          <a:p>
            <a:r>
              <a:rPr lang="en-GB" sz="1200" dirty="0">
                <a:latin typeface="+mn-lt"/>
              </a:rPr>
              <a:t>•</a:t>
            </a:r>
            <a:r>
              <a:rPr lang="en-GB" sz="1200" dirty="0" err="1">
                <a:latin typeface="+mn-lt"/>
              </a:rPr>
              <a:t>Horak</a:t>
            </a:r>
            <a:r>
              <a:rPr lang="en-GB" sz="1200" dirty="0">
                <a:latin typeface="+mn-lt"/>
              </a:rPr>
              <a:t>, Laura, ‘Trans Studies’, Feminist Media Histories 1 April 2018; 4 (2): 201–206. </a:t>
            </a:r>
            <a:r>
              <a:rPr lang="en-GB" sz="1200" dirty="0" err="1">
                <a:latin typeface="+mn-lt"/>
              </a:rPr>
              <a:t>doi</a:t>
            </a:r>
            <a:r>
              <a:rPr lang="en-GB" sz="1200" dirty="0">
                <a:latin typeface="+mn-lt"/>
              </a:rPr>
              <a:t>: https://</a:t>
            </a:r>
            <a:r>
              <a:rPr lang="en-GB" sz="1200" dirty="0" err="1">
                <a:latin typeface="+mn-lt"/>
              </a:rPr>
              <a:t>doi.org</a:t>
            </a:r>
            <a:r>
              <a:rPr lang="en-GB" sz="1200" dirty="0">
                <a:latin typeface="+mn-lt"/>
              </a:rPr>
              <a:t>/10.1525/fmh.2018.4.2.201</a:t>
            </a:r>
          </a:p>
          <a:p>
            <a:endParaRPr lang="en-GB" sz="1200" dirty="0">
              <a:latin typeface="+mn-lt"/>
            </a:endParaRPr>
          </a:p>
          <a:p>
            <a:endParaRPr lang="en-GB" sz="1200" dirty="0">
              <a:latin typeface="+mn-lt"/>
            </a:endParaRPr>
          </a:p>
        </p:txBody>
      </p:sp>
      <p:sp>
        <p:nvSpPr>
          <p:cNvPr id="14" name="Text Placeholder 8">
            <a:extLst>
              <a:ext uri="{FF2B5EF4-FFF2-40B4-BE49-F238E27FC236}">
                <a16:creationId xmlns:a16="http://schemas.microsoft.com/office/drawing/2014/main" id="{7B4CF216-4CE6-D8E1-362C-007CB4403DCF}"/>
              </a:ext>
            </a:extLst>
          </p:cNvPr>
          <p:cNvSpPr txBox="1">
            <a:spLocks/>
          </p:cNvSpPr>
          <p:nvPr/>
        </p:nvSpPr>
        <p:spPr>
          <a:xfrm>
            <a:off x="6302019" y="1820579"/>
            <a:ext cx="5076000" cy="56445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1"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INDICATIVE SCREENING LIST</a:t>
            </a:r>
          </a:p>
        </p:txBody>
      </p:sp>
      <p:sp>
        <p:nvSpPr>
          <p:cNvPr id="15" name="Text Placeholder 3">
            <a:extLst>
              <a:ext uri="{FF2B5EF4-FFF2-40B4-BE49-F238E27FC236}">
                <a16:creationId xmlns:a16="http://schemas.microsoft.com/office/drawing/2014/main" id="{1987883F-25ED-F80E-3AD3-7F5D0C41D2B0}"/>
              </a:ext>
            </a:extLst>
          </p:cNvPr>
          <p:cNvSpPr txBox="1">
            <a:spLocks/>
          </p:cNvSpPr>
          <p:nvPr/>
        </p:nvSpPr>
        <p:spPr>
          <a:xfrm>
            <a:off x="6302019" y="3406115"/>
            <a:ext cx="5076000" cy="56445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1"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READINGS FOR WEEK 1</a:t>
            </a:r>
          </a:p>
        </p:txBody>
      </p:sp>
    </p:spTree>
    <p:extLst>
      <p:ext uri="{BB962C8B-B14F-4D97-AF65-F5344CB8AC3E}">
        <p14:creationId xmlns:p14="http://schemas.microsoft.com/office/powerpoint/2010/main" val="2158088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pic>
        <p:nvPicPr>
          <p:cNvPr id="17418" name="Picture 10" descr="Madhubala in Mughal-e-azaam | Mughal, Mughal empire, Indian aesthetic">
            <a:extLst>
              <a:ext uri="{FF2B5EF4-FFF2-40B4-BE49-F238E27FC236}">
                <a16:creationId xmlns:a16="http://schemas.microsoft.com/office/drawing/2014/main" id="{2D61F275-B2B5-4E7D-24EF-4E0519111D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9388" y="1484945"/>
            <a:ext cx="3152829" cy="1913145"/>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499733" y="2383416"/>
            <a:ext cx="5076000" cy="2866276"/>
          </a:xfrm>
        </p:spPr>
        <p:txBody>
          <a:bodyPr/>
          <a:lstStyle/>
          <a:p>
            <a:r>
              <a:rPr lang="en-GB" sz="1100" dirty="0">
                <a:latin typeface="+mn-lt"/>
              </a:rPr>
              <a:t>This module will introduce students to the aesthetic and historical developments in the multiple film industries of India. It will look at Indian cinema through multiple lenses including national, regional, and transnational networks of circulation; specific genres; song and dance sequences; stardom and fan cultures; censorship; and technologies and materiality. </a:t>
            </a:r>
          </a:p>
          <a:p>
            <a:endParaRPr lang="en-GB" sz="1100" dirty="0">
              <a:latin typeface="+mn-lt"/>
            </a:endParaRPr>
          </a:p>
          <a:p>
            <a:r>
              <a:rPr lang="en-GB" sz="1100" dirty="0">
                <a:latin typeface="+mn-lt"/>
              </a:rPr>
              <a:t>Apart from the Hindi-centric films commonly known as “Bollywood,” the module will explore regional film industries as well as the more marginal experimental and non-fiction practices. Students will read both foundational and new approaches on Indian cinema and watch films in several languages which may include Bengali, Telugu, Malayalam, Marathi, and Tamil, as well as films from different historical eras.</a:t>
            </a:r>
          </a:p>
          <a:p>
            <a:endParaRPr lang="en-GB" sz="1100" dirty="0">
              <a:latin typeface="+mn-lt"/>
            </a:endParaRPr>
          </a:p>
          <a:p>
            <a:r>
              <a:rPr lang="en-GB" sz="1100" dirty="0">
                <a:latin typeface="+mn-lt"/>
              </a:rPr>
              <a:t>The module will enable students to make video essays on Indian cinema for the module's assessment. No previous practical experience is necessary.</a:t>
            </a: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9733" y="1821823"/>
            <a:ext cx="5076000" cy="564450"/>
          </a:xfrm>
        </p:spPr>
        <p:txBody>
          <a:bodyPr/>
          <a:lstStyle/>
          <a:p>
            <a:r>
              <a:rPr lang="en-GB" dirty="0"/>
              <a:t>MODULE OUTLINE</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25</a:t>
            </a:fld>
            <a:endParaRPr lang="en-GB"/>
          </a:p>
        </p:txBody>
      </p:sp>
      <p:sp>
        <p:nvSpPr>
          <p:cNvPr id="14" name="Text Placeholder 7">
            <a:extLst>
              <a:ext uri="{FF2B5EF4-FFF2-40B4-BE49-F238E27FC236}">
                <a16:creationId xmlns:a16="http://schemas.microsoft.com/office/drawing/2014/main" id="{7F790F38-A8C8-1A9A-DAE6-437089276A92}"/>
              </a:ext>
            </a:extLst>
          </p:cNvPr>
          <p:cNvSpPr>
            <a:spLocks noGrp="1"/>
          </p:cNvSpPr>
          <p:nvPr>
            <p:ph type="body" sz="quarter" idx="12"/>
          </p:nvPr>
        </p:nvSpPr>
        <p:spPr>
          <a:xfrm>
            <a:off x="499733" y="1077065"/>
            <a:ext cx="11192534" cy="564450"/>
          </a:xfrm>
        </p:spPr>
        <p:txBody>
          <a:bodyPr/>
          <a:lstStyle/>
          <a:p>
            <a:r>
              <a:rPr lang="en-GB" dirty="0"/>
              <a:t>RITIKA KAUSHIK</a:t>
            </a:r>
          </a:p>
        </p:txBody>
      </p:sp>
      <p:sp>
        <p:nvSpPr>
          <p:cNvPr id="15" name="Title 6">
            <a:extLst>
              <a:ext uri="{FF2B5EF4-FFF2-40B4-BE49-F238E27FC236}">
                <a16:creationId xmlns:a16="http://schemas.microsoft.com/office/drawing/2014/main" id="{AB6C86E6-AC06-49C3-8538-0760DEB39E08}"/>
              </a:ext>
            </a:extLst>
          </p:cNvPr>
          <p:cNvSpPr>
            <a:spLocks noGrp="1"/>
          </p:cNvSpPr>
          <p:nvPr>
            <p:ph type="title"/>
          </p:nvPr>
        </p:nvSpPr>
        <p:spPr>
          <a:xfrm>
            <a:off x="499733" y="538538"/>
            <a:ext cx="11192534" cy="383567"/>
          </a:xfrm>
        </p:spPr>
        <p:txBody>
          <a:bodyPr/>
          <a:lstStyle/>
          <a:p>
            <a:r>
              <a:rPr lang="en-GB" dirty="0"/>
              <a:t>FI968 INDIAN CINEMA</a:t>
            </a:r>
          </a:p>
        </p:txBody>
      </p:sp>
      <p:sp>
        <p:nvSpPr>
          <p:cNvPr id="12" name="AutoShape 2">
            <a:extLst>
              <a:ext uri="{FF2B5EF4-FFF2-40B4-BE49-F238E27FC236}">
                <a16:creationId xmlns:a16="http://schemas.microsoft.com/office/drawing/2014/main" id="{61615DFC-B23B-CB18-A1EE-CFA7B3D2A6B0}"/>
              </a:ext>
            </a:extLst>
          </p:cNvPr>
          <p:cNvSpPr>
            <a:spLocks noChangeAspect="1" noChangeArrowheads="1"/>
          </p:cNvSpPr>
          <p:nvPr/>
        </p:nvSpPr>
        <p:spPr bwMode="auto">
          <a:xfrm>
            <a:off x="1443038" y="0"/>
            <a:ext cx="9304337"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412" name="Picture 4" descr="RRR News">
            <a:extLst>
              <a:ext uri="{FF2B5EF4-FFF2-40B4-BE49-F238E27FC236}">
                <a16:creationId xmlns:a16="http://schemas.microsoft.com/office/drawing/2014/main" id="{DB7DDF5D-4EB6-25A3-8C17-72AF1855A3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3884" y="1460644"/>
            <a:ext cx="3003564" cy="2004232"/>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DDLJ 25th anniversary: Most Iconic Moments In The Movie | HerZindagi">
            <a:extLst>
              <a:ext uri="{FF2B5EF4-FFF2-40B4-BE49-F238E27FC236}">
                <a16:creationId xmlns:a16="http://schemas.microsoft.com/office/drawing/2014/main" id="{05B7EE35-6AAB-BEFE-C5D5-4CCE1F4231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16013" y="3394782"/>
            <a:ext cx="2746204" cy="2226090"/>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Charulata - THE CINEMATOGRAPH">
            <a:extLst>
              <a:ext uri="{FF2B5EF4-FFF2-40B4-BE49-F238E27FC236}">
                <a16:creationId xmlns:a16="http://schemas.microsoft.com/office/drawing/2014/main" id="{8727F908-1AE2-E08C-D4AF-A73E43F30D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03885" y="3360603"/>
            <a:ext cx="3003563" cy="2246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567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498146" y="1873023"/>
            <a:ext cx="5076000" cy="2866276"/>
          </a:xfrm>
        </p:spPr>
        <p:txBody>
          <a:bodyPr/>
          <a:lstStyle/>
          <a:p>
            <a:r>
              <a:rPr lang="en-GB" sz="1200" dirty="0"/>
              <a:t>There is no other reading or viewing requirement that students need to do before joining the module. If you do wish to prepare in advance, it will be helpful to familiarize yourself with some of the titles from the following list that are likely to come up frequently in class discussions in addition to those screened in class. </a:t>
            </a:r>
            <a:endParaRPr lang="en-GB" sz="1200" dirty="0">
              <a:effectLst/>
            </a:endParaRPr>
          </a:p>
          <a:p>
            <a:r>
              <a:rPr lang="en-GB" sz="1200" dirty="0"/>
              <a:t>List:</a:t>
            </a:r>
            <a:endParaRPr lang="en-GB" sz="1200" dirty="0">
              <a:effectLst/>
            </a:endParaRPr>
          </a:p>
          <a:p>
            <a:r>
              <a:rPr lang="en-GB" sz="1200" i="1" dirty="0" err="1"/>
              <a:t>Awara</a:t>
            </a:r>
            <a:r>
              <a:rPr lang="en-GB" sz="1200" dirty="0"/>
              <a:t> (1951, Raj Kapoor) (Available in the Library)</a:t>
            </a:r>
            <a:endParaRPr lang="en-GB" sz="1200" dirty="0">
              <a:effectLst/>
            </a:endParaRPr>
          </a:p>
          <a:p>
            <a:r>
              <a:rPr lang="en-GB" sz="1200" i="1" dirty="0" err="1"/>
              <a:t>Pather</a:t>
            </a:r>
            <a:r>
              <a:rPr lang="en-GB" sz="1200" i="1" dirty="0"/>
              <a:t> Panchali</a:t>
            </a:r>
            <a:r>
              <a:rPr lang="en-GB" sz="1200" dirty="0"/>
              <a:t> (1955, Satyajit Ray) (Available in the Library)</a:t>
            </a:r>
            <a:endParaRPr lang="en-GB" sz="1200" dirty="0">
              <a:effectLst/>
            </a:endParaRPr>
          </a:p>
          <a:p>
            <a:r>
              <a:rPr lang="en-GB" sz="1200" i="1" dirty="0"/>
              <a:t>Mother India </a:t>
            </a:r>
            <a:r>
              <a:rPr lang="en-GB" sz="1200" dirty="0"/>
              <a:t>(1957, Mehboob Khan) (Available in the Library)</a:t>
            </a:r>
            <a:endParaRPr lang="en-GB" sz="1200" dirty="0">
              <a:effectLst/>
            </a:endParaRPr>
          </a:p>
          <a:p>
            <a:r>
              <a:rPr lang="en-GB" sz="1200" i="1" dirty="0" err="1"/>
              <a:t>Pyaasa</a:t>
            </a:r>
            <a:r>
              <a:rPr lang="en-GB" sz="1200" i="1" dirty="0"/>
              <a:t> </a:t>
            </a:r>
            <a:r>
              <a:rPr lang="en-GB" sz="1200" dirty="0"/>
              <a:t>(1957, Guru Dutt) (Available in the Library)</a:t>
            </a:r>
            <a:endParaRPr lang="en-GB" sz="1200" dirty="0">
              <a:effectLst/>
            </a:endParaRPr>
          </a:p>
          <a:p>
            <a:r>
              <a:rPr lang="en-GB" sz="1200" i="1" dirty="0" err="1"/>
              <a:t>Meghe</a:t>
            </a:r>
            <a:r>
              <a:rPr lang="en-GB" sz="1200" i="1" dirty="0"/>
              <a:t> Dhaka Tara </a:t>
            </a:r>
            <a:r>
              <a:rPr lang="en-GB" sz="1200" dirty="0"/>
              <a:t>(1960, </a:t>
            </a:r>
            <a:r>
              <a:rPr lang="en-GB" sz="1200" dirty="0" err="1"/>
              <a:t>Ritwik</a:t>
            </a:r>
            <a:r>
              <a:rPr lang="en-GB" sz="1200" dirty="0"/>
              <a:t> </a:t>
            </a:r>
            <a:r>
              <a:rPr lang="en-GB" sz="1200" dirty="0" err="1"/>
              <a:t>Ghatak</a:t>
            </a:r>
            <a:r>
              <a:rPr lang="en-GB" sz="1200" dirty="0"/>
              <a:t>) (Available in the Library)</a:t>
            </a:r>
            <a:endParaRPr lang="en-GB" sz="1200" dirty="0">
              <a:effectLst/>
            </a:endParaRPr>
          </a:p>
          <a:p>
            <a:r>
              <a:rPr lang="en-GB" sz="1200" i="1" dirty="0"/>
              <a:t>I am 20 </a:t>
            </a:r>
            <a:r>
              <a:rPr lang="en-GB" sz="1200" dirty="0"/>
              <a:t>(1967, S.N.S. Sastry) (</a:t>
            </a:r>
            <a:r>
              <a:rPr lang="en-GB" sz="1200" u="sng" dirty="0">
                <a:solidFill>
                  <a:srgbClr val="0563C1"/>
                </a:solidFill>
                <a:effectLst/>
                <a:hlinkClick r:id="rId3"/>
              </a:rPr>
              <a:t>Youtube</a:t>
            </a:r>
            <a:r>
              <a:rPr lang="en-GB" sz="1200" dirty="0"/>
              <a:t>)</a:t>
            </a:r>
            <a:endParaRPr lang="en-GB" sz="1200" dirty="0">
              <a:effectLst/>
            </a:endParaRPr>
          </a:p>
          <a:p>
            <a:r>
              <a:rPr lang="en-GB" sz="1200" i="1" dirty="0"/>
              <a:t>Mirch Masala </a:t>
            </a:r>
            <a:r>
              <a:rPr lang="en-GB" sz="1200" dirty="0"/>
              <a:t>(1987, Ketan Mehta)</a:t>
            </a:r>
            <a:r>
              <a:rPr lang="en-GB" sz="1200" i="1" dirty="0"/>
              <a:t> </a:t>
            </a:r>
            <a:r>
              <a:rPr lang="en-GB" sz="1200" dirty="0"/>
              <a:t>(</a:t>
            </a:r>
            <a:r>
              <a:rPr lang="en-GB" sz="1200" u="sng" dirty="0">
                <a:solidFill>
                  <a:srgbClr val="0563C1"/>
                </a:solidFill>
                <a:effectLst/>
                <a:hlinkClick r:id="rId4"/>
              </a:rPr>
              <a:t>Youtube</a:t>
            </a:r>
            <a:r>
              <a:rPr lang="en-GB" sz="1200" dirty="0"/>
              <a:t>)</a:t>
            </a:r>
            <a:endParaRPr lang="en-GB" sz="1200" dirty="0">
              <a:effectLst/>
            </a:endParaRPr>
          </a:p>
          <a:p>
            <a:r>
              <a:rPr lang="en-GB" sz="1200" i="1" dirty="0"/>
              <a:t>Lagaan</a:t>
            </a:r>
            <a:r>
              <a:rPr lang="en-GB" sz="1200" dirty="0"/>
              <a:t> (2001, Ashutosh </a:t>
            </a:r>
            <a:r>
              <a:rPr lang="en-GB" sz="1200" dirty="0" err="1"/>
              <a:t>Gowarikar</a:t>
            </a:r>
            <a:r>
              <a:rPr lang="en-GB" sz="1200" dirty="0"/>
              <a:t>) (</a:t>
            </a:r>
            <a:r>
              <a:rPr lang="en-GB" sz="1200" u="sng" dirty="0">
                <a:solidFill>
                  <a:srgbClr val="0563C1"/>
                </a:solidFill>
                <a:effectLst/>
                <a:hlinkClick r:id="rId5"/>
              </a:rPr>
              <a:t>Youtube</a:t>
            </a:r>
            <a:r>
              <a:rPr lang="en-GB" sz="1200" dirty="0"/>
              <a:t>)</a:t>
            </a:r>
            <a:endParaRPr lang="en-GB" sz="1200" dirty="0">
              <a:effectLst/>
            </a:endParaRPr>
          </a:p>
          <a:p>
            <a:r>
              <a:rPr lang="en-GB" sz="1200" i="1" dirty="0"/>
              <a:t>Kabhi Khushi Kabhi Gham </a:t>
            </a:r>
            <a:r>
              <a:rPr lang="en-GB" sz="1200" dirty="0"/>
              <a:t>(2001, Karan </a:t>
            </a:r>
            <a:r>
              <a:rPr lang="en-GB" sz="1200" dirty="0" err="1"/>
              <a:t>Johar</a:t>
            </a:r>
            <a:r>
              <a:rPr lang="en-GB" sz="1200" dirty="0"/>
              <a:t>) (Available on Netflix)</a:t>
            </a:r>
            <a:endParaRPr lang="en-GB" sz="1200" dirty="0">
              <a:effectLst/>
            </a:endParaRPr>
          </a:p>
          <a:p>
            <a:r>
              <a:rPr lang="en-GB" sz="1200" i="1" dirty="0"/>
              <a:t>Baahubali: The Beginning</a:t>
            </a:r>
            <a:r>
              <a:rPr lang="en-GB" sz="1200" dirty="0"/>
              <a:t> (2015, S.S. Rajamouli) (Available on </a:t>
            </a:r>
            <a:r>
              <a:rPr lang="en-GB" sz="1200" dirty="0" err="1"/>
              <a:t>Einthusan</a:t>
            </a:r>
            <a:r>
              <a:rPr lang="en-GB" sz="1200" dirty="0"/>
              <a:t> Telugu)</a:t>
            </a:r>
            <a:endParaRPr lang="en-GB" sz="1200" dirty="0">
              <a:effectLst/>
            </a:endParaRPr>
          </a:p>
          <a:p>
            <a:r>
              <a:rPr lang="en-GB" sz="1200" i="1" dirty="0" err="1"/>
              <a:t>Karnan</a:t>
            </a:r>
            <a:r>
              <a:rPr lang="en-GB" sz="1200" dirty="0"/>
              <a:t> (2021, Mari Selvaraj) (Available on </a:t>
            </a:r>
            <a:r>
              <a:rPr lang="en-GB" sz="1200" dirty="0" err="1"/>
              <a:t>Einthusan</a:t>
            </a:r>
            <a:r>
              <a:rPr lang="en-GB" sz="1200" dirty="0"/>
              <a:t> Tamil)</a:t>
            </a:r>
            <a:endParaRPr lang="en-GB" sz="1200" dirty="0">
              <a:effectLst/>
              <a:latin typeface="Times New Roman" panose="02020603050405020304" pitchFamily="18" charset="0"/>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8146" y="1514250"/>
            <a:ext cx="5076000" cy="564450"/>
          </a:xfrm>
        </p:spPr>
        <p:txBody>
          <a:bodyPr/>
          <a:lstStyle/>
          <a:p>
            <a:r>
              <a:rPr lang="en-GB" dirty="0"/>
              <a:t>PREPARATORY VIEWING</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26</a:t>
            </a:fld>
            <a:endParaRPr lang="en-GB"/>
          </a:p>
        </p:txBody>
      </p:sp>
      <p:sp>
        <p:nvSpPr>
          <p:cNvPr id="14" name="Text Placeholder 7">
            <a:extLst>
              <a:ext uri="{FF2B5EF4-FFF2-40B4-BE49-F238E27FC236}">
                <a16:creationId xmlns:a16="http://schemas.microsoft.com/office/drawing/2014/main" id="{7F790F38-A8C8-1A9A-DAE6-437089276A92}"/>
              </a:ext>
            </a:extLst>
          </p:cNvPr>
          <p:cNvSpPr>
            <a:spLocks noGrp="1"/>
          </p:cNvSpPr>
          <p:nvPr>
            <p:ph type="body" sz="quarter" idx="12"/>
          </p:nvPr>
        </p:nvSpPr>
        <p:spPr>
          <a:xfrm>
            <a:off x="499733" y="1077065"/>
            <a:ext cx="11192534" cy="564450"/>
          </a:xfrm>
        </p:spPr>
        <p:txBody>
          <a:bodyPr/>
          <a:lstStyle/>
          <a:p>
            <a:r>
              <a:rPr lang="en-GB" dirty="0"/>
              <a:t>RITIKA KAUSHIK</a:t>
            </a:r>
          </a:p>
        </p:txBody>
      </p:sp>
      <p:sp>
        <p:nvSpPr>
          <p:cNvPr id="15" name="Title 6">
            <a:extLst>
              <a:ext uri="{FF2B5EF4-FFF2-40B4-BE49-F238E27FC236}">
                <a16:creationId xmlns:a16="http://schemas.microsoft.com/office/drawing/2014/main" id="{AB6C86E6-AC06-49C3-8538-0760DEB39E08}"/>
              </a:ext>
            </a:extLst>
          </p:cNvPr>
          <p:cNvSpPr>
            <a:spLocks noGrp="1"/>
          </p:cNvSpPr>
          <p:nvPr>
            <p:ph type="title"/>
          </p:nvPr>
        </p:nvSpPr>
        <p:spPr>
          <a:xfrm>
            <a:off x="499733" y="538538"/>
            <a:ext cx="11192534" cy="383567"/>
          </a:xfrm>
        </p:spPr>
        <p:txBody>
          <a:bodyPr/>
          <a:lstStyle/>
          <a:p>
            <a:r>
              <a:rPr lang="en-GB" dirty="0"/>
              <a:t>FI968 INDIAN CINEMA</a:t>
            </a:r>
          </a:p>
        </p:txBody>
      </p:sp>
      <p:sp>
        <p:nvSpPr>
          <p:cNvPr id="12" name="AutoShape 2">
            <a:extLst>
              <a:ext uri="{FF2B5EF4-FFF2-40B4-BE49-F238E27FC236}">
                <a16:creationId xmlns:a16="http://schemas.microsoft.com/office/drawing/2014/main" id="{61615DFC-B23B-CB18-A1EE-CFA7B3D2A6B0}"/>
              </a:ext>
            </a:extLst>
          </p:cNvPr>
          <p:cNvSpPr>
            <a:spLocks noChangeAspect="1" noChangeArrowheads="1"/>
          </p:cNvSpPr>
          <p:nvPr/>
        </p:nvSpPr>
        <p:spPr bwMode="auto">
          <a:xfrm>
            <a:off x="1443038" y="0"/>
            <a:ext cx="9304337"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6" name="Picture 2" descr="A Night of Knowing Nothing (2021) | Film, Trailer, Kritik">
            <a:extLst>
              <a:ext uri="{FF2B5EF4-FFF2-40B4-BE49-F238E27FC236}">
                <a16:creationId xmlns:a16="http://schemas.microsoft.com/office/drawing/2014/main" id="{4A529C71-B2D9-6244-918E-FC498CA1A09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422" r="8414"/>
          <a:stretch/>
        </p:blipFill>
        <p:spPr bwMode="auto">
          <a:xfrm>
            <a:off x="7460259" y="404307"/>
            <a:ext cx="3560244" cy="26542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bitter irony of Raj Kapoor's Awara - Rediff.com Movies">
            <a:extLst>
              <a:ext uri="{FF2B5EF4-FFF2-40B4-BE49-F238E27FC236}">
                <a16:creationId xmlns:a16="http://schemas.microsoft.com/office/drawing/2014/main" id="{A2B15619-D8D1-E552-72F6-58CA4D9B2F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259" y="3175660"/>
            <a:ext cx="3560245" cy="3178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222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6616267" y="2303429"/>
            <a:ext cx="5076000" cy="2866276"/>
          </a:xfrm>
        </p:spPr>
        <p:txBody>
          <a:bodyPr/>
          <a:lstStyle/>
          <a:p>
            <a:endParaRPr lang="en-GB" sz="1100" dirty="0">
              <a:latin typeface="+mn-lt"/>
            </a:endParaRPr>
          </a:p>
          <a:p>
            <a:r>
              <a:rPr lang="en-GB" sz="1100" dirty="0">
                <a:latin typeface="+mn-lt"/>
              </a:rPr>
              <a:t>The body is a central yet often overlooked aspect of mise-</a:t>
            </a:r>
            <a:r>
              <a:rPr lang="en-GB" sz="1100" dirty="0" err="1">
                <a:latin typeface="+mn-lt"/>
              </a:rPr>
              <a:t>en</a:t>
            </a:r>
            <a:r>
              <a:rPr lang="en-GB" sz="1100" dirty="0">
                <a:latin typeface="+mn-lt"/>
              </a:rPr>
              <a:t>-scene. The centring of the body in this module encourages students to critically investigate the relationship between the representation s of bodies alongside consideration of cultural and production contexts. Students will learn how analyse the body on screen using a variety of methods, frameworks and approaches. Furthermore, it will engage with questions relating to affect, audiences, abstraction, and theorisations of the corporeal. This detailed discussion of the body will also enable the exploration of its relation to the politics and language of representation. Students will have opportunities to demonstrate knowledge of the various cultural, technological, social and artistic influences and impacts on the representation of the body on screen</a:t>
            </a:r>
          </a:p>
          <a:p>
            <a:endParaRPr lang="en-GB" sz="1100" dirty="0">
              <a:latin typeface="+mn-lt"/>
            </a:endParaRPr>
          </a:p>
          <a:p>
            <a:r>
              <a:rPr lang="en-GB" sz="1100" dirty="0">
                <a:latin typeface="+mn-lt"/>
              </a:rPr>
              <a:t>Furthermore, as a module that critically investigates obscene, explicit, and/or censored screened material, ethical skills will be developed in seminars in terms of respect and responsibility.  This module provides students a framework to engage with challenging materials and content.</a:t>
            </a: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6616267" y="1796475"/>
            <a:ext cx="5076000" cy="564450"/>
          </a:xfrm>
        </p:spPr>
        <p:txBody>
          <a:bodyPr/>
          <a:lstStyle/>
          <a:p>
            <a:r>
              <a:rPr lang="en-GB" dirty="0"/>
              <a:t>MODULE OUTLINE</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27</a:t>
            </a:fld>
            <a:endParaRPr lang="en-GB"/>
          </a:p>
        </p:txBody>
      </p:sp>
      <p:sp>
        <p:nvSpPr>
          <p:cNvPr id="14" name="Text Placeholder 7">
            <a:extLst>
              <a:ext uri="{FF2B5EF4-FFF2-40B4-BE49-F238E27FC236}">
                <a16:creationId xmlns:a16="http://schemas.microsoft.com/office/drawing/2014/main" id="{7F790F38-A8C8-1A9A-DAE6-437089276A92}"/>
              </a:ext>
            </a:extLst>
          </p:cNvPr>
          <p:cNvSpPr>
            <a:spLocks noGrp="1"/>
          </p:cNvSpPr>
          <p:nvPr>
            <p:ph type="body" sz="quarter" idx="12"/>
          </p:nvPr>
        </p:nvSpPr>
        <p:spPr>
          <a:xfrm>
            <a:off x="499733" y="1077065"/>
            <a:ext cx="11192534" cy="564450"/>
          </a:xfrm>
        </p:spPr>
        <p:txBody>
          <a:bodyPr/>
          <a:lstStyle/>
          <a:p>
            <a:r>
              <a:rPr lang="en-GB" dirty="0"/>
              <a:t>Matt Denny</a:t>
            </a:r>
          </a:p>
        </p:txBody>
      </p:sp>
      <p:sp>
        <p:nvSpPr>
          <p:cNvPr id="15" name="Title 6">
            <a:extLst>
              <a:ext uri="{FF2B5EF4-FFF2-40B4-BE49-F238E27FC236}">
                <a16:creationId xmlns:a16="http://schemas.microsoft.com/office/drawing/2014/main" id="{AB6C86E6-AC06-49C3-8538-0760DEB39E08}"/>
              </a:ext>
            </a:extLst>
          </p:cNvPr>
          <p:cNvSpPr>
            <a:spLocks noGrp="1"/>
          </p:cNvSpPr>
          <p:nvPr>
            <p:ph type="title"/>
          </p:nvPr>
        </p:nvSpPr>
        <p:spPr>
          <a:xfrm>
            <a:off x="499733" y="538538"/>
            <a:ext cx="11192534" cy="383567"/>
          </a:xfrm>
        </p:spPr>
        <p:txBody>
          <a:bodyPr/>
          <a:lstStyle/>
          <a:p>
            <a:r>
              <a:rPr lang="en-GB" dirty="0"/>
              <a:t>FI944 SCREENING BODIES</a:t>
            </a:r>
          </a:p>
        </p:txBody>
      </p:sp>
      <p:pic>
        <p:nvPicPr>
          <p:cNvPr id="22" name="Picture 21" descr="A person posing for a picture&#10;&#10;Description automatically generated">
            <a:extLst>
              <a:ext uri="{FF2B5EF4-FFF2-40B4-BE49-F238E27FC236}">
                <a16:creationId xmlns:a16="http://schemas.microsoft.com/office/drawing/2014/main" id="{BC7E8FF6-845A-F86B-5B83-4DFB4D26508F}"/>
              </a:ext>
            </a:extLst>
          </p:cNvPr>
          <p:cNvPicPr>
            <a:picLocks noChangeAspect="1"/>
          </p:cNvPicPr>
          <p:nvPr/>
        </p:nvPicPr>
        <p:blipFill>
          <a:blip r:embed="rId2"/>
          <a:stretch>
            <a:fillRect/>
          </a:stretch>
        </p:blipFill>
        <p:spPr>
          <a:xfrm>
            <a:off x="378707" y="1796475"/>
            <a:ext cx="5531695" cy="2308714"/>
          </a:xfrm>
          <a:prstGeom prst="rect">
            <a:avLst/>
          </a:prstGeom>
        </p:spPr>
      </p:pic>
      <p:sp>
        <p:nvSpPr>
          <p:cNvPr id="7" name="TextBox 6">
            <a:extLst>
              <a:ext uri="{FF2B5EF4-FFF2-40B4-BE49-F238E27FC236}">
                <a16:creationId xmlns:a16="http://schemas.microsoft.com/office/drawing/2014/main" id="{844B611D-B17C-9BEA-1873-1A88EEA93354}"/>
              </a:ext>
            </a:extLst>
          </p:cNvPr>
          <p:cNvSpPr txBox="1"/>
          <p:nvPr/>
        </p:nvSpPr>
        <p:spPr>
          <a:xfrm>
            <a:off x="378707" y="4471727"/>
            <a:ext cx="5644822" cy="1015663"/>
          </a:xfrm>
          <a:prstGeom prst="rect">
            <a:avLst/>
          </a:prstGeom>
          <a:noFill/>
        </p:spPr>
        <p:txBody>
          <a:bodyPr wrap="square">
            <a:spAutoFit/>
          </a:bodyPr>
          <a:lstStyle/>
          <a:p>
            <a:r>
              <a:rPr lang="en-GB" sz="1200" dirty="0">
                <a:latin typeface="+mn-lt"/>
              </a:rPr>
              <a:t>Screening Bodies is an optional module available to MA students in Film and Television Studies in the Spring Term.  The module will examine the body in various screen examples and through a multitude of frameworks. The module is team-taught and explores a variety of topics drawn from the research expertise of co-convenors </a:t>
            </a:r>
          </a:p>
        </p:txBody>
      </p:sp>
    </p:spTree>
    <p:extLst>
      <p:ext uri="{BB962C8B-B14F-4D97-AF65-F5344CB8AC3E}">
        <p14:creationId xmlns:p14="http://schemas.microsoft.com/office/powerpoint/2010/main" val="4128885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499731" y="4347797"/>
            <a:ext cx="5076000" cy="2866276"/>
          </a:xfrm>
        </p:spPr>
        <p:txBody>
          <a:bodyPr/>
          <a:lstStyle/>
          <a:p>
            <a:r>
              <a:rPr lang="en-GB" sz="1100" dirty="0">
                <a:latin typeface="+mn-lt"/>
              </a:rPr>
              <a:t>This reading will be our frame of reference in week 1, but also serves well as introduction to some of the concerns of the module:</a:t>
            </a:r>
          </a:p>
          <a:p>
            <a:endParaRPr lang="en-GB" sz="1100" dirty="0">
              <a:latin typeface="+mn-lt"/>
            </a:endParaRPr>
          </a:p>
          <a:p>
            <a:r>
              <a:rPr lang="en-GB" sz="1100" dirty="0">
                <a:latin typeface="+mn-lt"/>
              </a:rPr>
              <a:t>Brian, Bergen-</a:t>
            </a:r>
            <a:r>
              <a:rPr lang="en-GB" sz="1100" dirty="0" err="1">
                <a:latin typeface="+mn-lt"/>
              </a:rPr>
              <a:t>Aurand</a:t>
            </a:r>
            <a:r>
              <a:rPr lang="en-GB" sz="1100" dirty="0">
                <a:latin typeface="+mn-lt"/>
              </a:rPr>
              <a:t> "Screened Bodies". Screen Bodies 1.1 (2016) pp.1-10. &lt; https://</a:t>
            </a:r>
            <a:r>
              <a:rPr lang="en-GB" sz="1100" dirty="0" err="1">
                <a:latin typeface="+mn-lt"/>
              </a:rPr>
              <a:t>doi.org</a:t>
            </a:r>
            <a:r>
              <a:rPr lang="en-GB" sz="1100" dirty="0">
                <a:latin typeface="+mn-lt"/>
              </a:rPr>
              <a:t>/10.3167/screen.2016.010101&gt; accessed 30 Jun. 2026</a:t>
            </a: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9731" y="3868567"/>
            <a:ext cx="5076000" cy="564450"/>
          </a:xfrm>
        </p:spPr>
        <p:txBody>
          <a:bodyPr/>
          <a:lstStyle/>
          <a:p>
            <a:r>
              <a:rPr lang="en-GB" dirty="0"/>
              <a:t>PREPARATORY READING</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28</a:t>
            </a:fld>
            <a:endParaRPr lang="en-GB"/>
          </a:p>
        </p:txBody>
      </p:sp>
      <p:sp>
        <p:nvSpPr>
          <p:cNvPr id="14" name="Text Placeholder 7">
            <a:extLst>
              <a:ext uri="{FF2B5EF4-FFF2-40B4-BE49-F238E27FC236}">
                <a16:creationId xmlns:a16="http://schemas.microsoft.com/office/drawing/2014/main" id="{7F790F38-A8C8-1A9A-DAE6-437089276A92}"/>
              </a:ext>
            </a:extLst>
          </p:cNvPr>
          <p:cNvSpPr>
            <a:spLocks noGrp="1"/>
          </p:cNvSpPr>
          <p:nvPr>
            <p:ph type="body" sz="quarter" idx="12"/>
          </p:nvPr>
        </p:nvSpPr>
        <p:spPr>
          <a:xfrm>
            <a:off x="499733" y="1077065"/>
            <a:ext cx="11192534" cy="564450"/>
          </a:xfrm>
        </p:spPr>
        <p:txBody>
          <a:bodyPr/>
          <a:lstStyle/>
          <a:p>
            <a:r>
              <a:rPr lang="en-GB" dirty="0"/>
              <a:t>Matt Denny</a:t>
            </a:r>
          </a:p>
        </p:txBody>
      </p:sp>
      <p:sp>
        <p:nvSpPr>
          <p:cNvPr id="15" name="Title 6">
            <a:extLst>
              <a:ext uri="{FF2B5EF4-FFF2-40B4-BE49-F238E27FC236}">
                <a16:creationId xmlns:a16="http://schemas.microsoft.com/office/drawing/2014/main" id="{AB6C86E6-AC06-49C3-8538-0760DEB39E08}"/>
              </a:ext>
            </a:extLst>
          </p:cNvPr>
          <p:cNvSpPr>
            <a:spLocks noGrp="1"/>
          </p:cNvSpPr>
          <p:nvPr>
            <p:ph type="title"/>
          </p:nvPr>
        </p:nvSpPr>
        <p:spPr>
          <a:xfrm>
            <a:off x="499733" y="538538"/>
            <a:ext cx="11192534" cy="383567"/>
          </a:xfrm>
        </p:spPr>
        <p:txBody>
          <a:bodyPr/>
          <a:lstStyle/>
          <a:p>
            <a:r>
              <a:rPr lang="en-GB" dirty="0"/>
              <a:t>FI944 SCREENING BODIES</a:t>
            </a:r>
          </a:p>
        </p:txBody>
      </p:sp>
      <p:sp>
        <p:nvSpPr>
          <p:cNvPr id="20" name="TextBox 19">
            <a:extLst>
              <a:ext uri="{FF2B5EF4-FFF2-40B4-BE49-F238E27FC236}">
                <a16:creationId xmlns:a16="http://schemas.microsoft.com/office/drawing/2014/main" id="{3E6BA94B-73AC-6FB7-DE38-5D057B9AA88C}"/>
              </a:ext>
            </a:extLst>
          </p:cNvPr>
          <p:cNvSpPr txBox="1"/>
          <p:nvPr/>
        </p:nvSpPr>
        <p:spPr>
          <a:xfrm>
            <a:off x="499731" y="2255570"/>
            <a:ext cx="5076000" cy="1384995"/>
          </a:xfrm>
          <a:prstGeom prst="rect">
            <a:avLst/>
          </a:prstGeom>
          <a:noFill/>
        </p:spPr>
        <p:txBody>
          <a:bodyPr wrap="square">
            <a:spAutoFit/>
          </a:bodyPr>
          <a:lstStyle/>
          <a:p>
            <a:r>
              <a:rPr lang="en-US" sz="1200" dirty="0"/>
              <a:t>This module engages with issues of consent, obscenity, sexuality, gender, race, and other challenging issues of bodily identity and experience.  The module engages with a range of historical and philosophical </a:t>
            </a:r>
            <a:r>
              <a:rPr lang="en-US" sz="1200" dirty="0" err="1"/>
              <a:t>conceptualisations</a:t>
            </a:r>
            <a:r>
              <a:rPr lang="en-US" sz="1200" dirty="0"/>
              <a:t> of the body, some of which are exclusionary or discriminatory.  Inclusion of these frameworks reflect the cultural influence of these </a:t>
            </a:r>
            <a:r>
              <a:rPr lang="en-US" sz="1200" dirty="0" err="1"/>
              <a:t>conceptualisations</a:t>
            </a:r>
            <a:r>
              <a:rPr lang="en-US" sz="1200" dirty="0"/>
              <a:t> of the body rather than endorsement by the module convenors.</a:t>
            </a:r>
          </a:p>
        </p:txBody>
      </p:sp>
      <p:pic>
        <p:nvPicPr>
          <p:cNvPr id="22" name="Picture 21" descr="A person posing for a picture&#10;&#10;Description automatically generated">
            <a:extLst>
              <a:ext uri="{FF2B5EF4-FFF2-40B4-BE49-F238E27FC236}">
                <a16:creationId xmlns:a16="http://schemas.microsoft.com/office/drawing/2014/main" id="{BC7E8FF6-845A-F86B-5B83-4DFB4D26508F}"/>
              </a:ext>
            </a:extLst>
          </p:cNvPr>
          <p:cNvPicPr>
            <a:picLocks noChangeAspect="1"/>
          </p:cNvPicPr>
          <p:nvPr/>
        </p:nvPicPr>
        <p:blipFill rotWithShape="1">
          <a:blip r:embed="rId2"/>
          <a:srcRect r="47853"/>
          <a:stretch/>
        </p:blipFill>
        <p:spPr>
          <a:xfrm>
            <a:off x="6520352" y="1500196"/>
            <a:ext cx="5348527" cy="4280739"/>
          </a:xfrm>
          <a:prstGeom prst="rect">
            <a:avLst/>
          </a:prstGeom>
        </p:spPr>
      </p:pic>
      <p:sp>
        <p:nvSpPr>
          <p:cNvPr id="5" name="Text Placeholder 8">
            <a:extLst>
              <a:ext uri="{FF2B5EF4-FFF2-40B4-BE49-F238E27FC236}">
                <a16:creationId xmlns:a16="http://schemas.microsoft.com/office/drawing/2014/main" id="{95EAB6C8-4C1E-87EC-DF3C-E37AF97AD740}"/>
              </a:ext>
            </a:extLst>
          </p:cNvPr>
          <p:cNvSpPr txBox="1">
            <a:spLocks/>
          </p:cNvSpPr>
          <p:nvPr/>
        </p:nvSpPr>
        <p:spPr>
          <a:xfrm>
            <a:off x="499731" y="1809785"/>
            <a:ext cx="5076000" cy="56445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1"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CONTENT NOTE</a:t>
            </a:r>
          </a:p>
        </p:txBody>
      </p:sp>
    </p:spTree>
    <p:extLst>
      <p:ext uri="{BB962C8B-B14F-4D97-AF65-F5344CB8AC3E}">
        <p14:creationId xmlns:p14="http://schemas.microsoft.com/office/powerpoint/2010/main" val="764012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29</a:t>
            </a:fld>
            <a:endParaRPr lang="en-GB"/>
          </a:p>
        </p:txBody>
      </p:sp>
      <p:pic>
        <p:nvPicPr>
          <p:cNvPr id="3" name="Picture 2" descr="20960417">
            <a:extLst>
              <a:ext uri="{FF2B5EF4-FFF2-40B4-BE49-F238E27FC236}">
                <a16:creationId xmlns:a16="http://schemas.microsoft.com/office/drawing/2014/main" id="{E3E87D1B-5914-A9FE-BA02-D43A383122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4745" y="1648247"/>
            <a:ext cx="4346203" cy="4346203"/>
          </a:xfrm>
          <a:prstGeom prst="rect">
            <a:avLst/>
          </a:prstGeom>
          <a:noFill/>
          <a:ln>
            <a:noFill/>
          </a:ln>
        </p:spPr>
      </p:pic>
      <p:sp>
        <p:nvSpPr>
          <p:cNvPr id="14" name="Text Placeholder 7">
            <a:extLst>
              <a:ext uri="{FF2B5EF4-FFF2-40B4-BE49-F238E27FC236}">
                <a16:creationId xmlns:a16="http://schemas.microsoft.com/office/drawing/2014/main" id="{7F790F38-A8C8-1A9A-DAE6-437089276A92}"/>
              </a:ext>
            </a:extLst>
          </p:cNvPr>
          <p:cNvSpPr>
            <a:spLocks noGrp="1"/>
          </p:cNvSpPr>
          <p:nvPr>
            <p:ph type="body" sz="quarter" idx="12"/>
          </p:nvPr>
        </p:nvSpPr>
        <p:spPr>
          <a:xfrm>
            <a:off x="499733" y="1077065"/>
            <a:ext cx="11192534" cy="564450"/>
          </a:xfrm>
        </p:spPr>
        <p:txBody>
          <a:bodyPr/>
          <a:lstStyle/>
          <a:p>
            <a:r>
              <a:rPr lang="en-GB" dirty="0"/>
              <a:t>Jose Arroyo</a:t>
            </a:r>
          </a:p>
        </p:txBody>
      </p:sp>
      <p:sp>
        <p:nvSpPr>
          <p:cNvPr id="15" name="Title 6">
            <a:extLst>
              <a:ext uri="{FF2B5EF4-FFF2-40B4-BE49-F238E27FC236}">
                <a16:creationId xmlns:a16="http://schemas.microsoft.com/office/drawing/2014/main" id="{AB6C86E6-AC06-49C3-8538-0760DEB39E08}"/>
              </a:ext>
            </a:extLst>
          </p:cNvPr>
          <p:cNvSpPr>
            <a:spLocks noGrp="1"/>
          </p:cNvSpPr>
          <p:nvPr>
            <p:ph type="title"/>
          </p:nvPr>
        </p:nvSpPr>
        <p:spPr>
          <a:xfrm>
            <a:off x="499733" y="538538"/>
            <a:ext cx="11192534" cy="383567"/>
          </a:xfrm>
        </p:spPr>
        <p:txBody>
          <a:bodyPr/>
          <a:lstStyle/>
          <a:p>
            <a:r>
              <a:rPr lang="en-GB" dirty="0"/>
              <a:t>FI-939 PEDRO ALMODÓVAR</a:t>
            </a:r>
          </a:p>
        </p:txBody>
      </p:sp>
      <p:sp>
        <p:nvSpPr>
          <p:cNvPr id="8" name="Content Placeholder 9">
            <a:extLst>
              <a:ext uri="{FF2B5EF4-FFF2-40B4-BE49-F238E27FC236}">
                <a16:creationId xmlns:a16="http://schemas.microsoft.com/office/drawing/2014/main" id="{104D661F-8CBE-2BD7-5B95-4E1A22FCDF3C}"/>
              </a:ext>
            </a:extLst>
          </p:cNvPr>
          <p:cNvSpPr txBox="1">
            <a:spLocks/>
          </p:cNvSpPr>
          <p:nvPr/>
        </p:nvSpPr>
        <p:spPr>
          <a:xfrm>
            <a:off x="6449957" y="1996453"/>
            <a:ext cx="5076000" cy="2866276"/>
          </a:xfrm>
          <a:prstGeom prst="rect">
            <a:avLst/>
          </a:prstGeom>
        </p:spPr>
        <p:txBody>
          <a:bodyPr vert="horz" lIns="0" tIns="0" rIns="0" bIns="0" rtlCol="0">
            <a:noAutofit/>
          </a:bodyPr>
          <a:lstStyle>
            <a:lvl1pPr marL="0" indent="0" algn="l" defTabSz="914400" rtl="0" eaLnBrk="1" latinLnBrk="0" hangingPunct="1">
              <a:lnSpc>
                <a:spcPct val="104000"/>
              </a:lnSpc>
              <a:spcBef>
                <a:spcPts val="0"/>
              </a:spcBef>
              <a:buFont typeface="Arial" panose="020B0604020202020204" pitchFamily="34" charset="0"/>
              <a:buNone/>
              <a:defRPr sz="14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100">
                <a:latin typeface="+mn-lt"/>
              </a:rPr>
              <a:t>A module designed to build on previous undergraduate work, particularly Hollywood and World Cinema but allow in-depth exploration of the work of one director, Pedro Almodóvar. The module will explore the oeuvre through a mix of theoretical approaches and textual analysis, thus honing skills in highly detailed textual analysis but always in relation to the conceptual methods or theories highlighted in any given week with the aim of illuminating the richness and complexity of the work.</a:t>
            </a:r>
            <a:br>
              <a:rPr lang="en-GB" sz="1100">
                <a:latin typeface="+mn-lt"/>
              </a:rPr>
            </a:br>
            <a:endParaRPr lang="en-GB" sz="1100">
              <a:latin typeface="+mn-lt"/>
            </a:endParaRPr>
          </a:p>
          <a:p>
            <a:r>
              <a:rPr lang="en-GB" sz="1100">
                <a:latin typeface="+mn-lt"/>
              </a:rPr>
              <a:t>This module aims to introduce students to an incredibly rich oeuvre, periodise it through various paradigms (from the political to the authorial), chart its development, and broach the following questions: What does the work owe to the culture it arises from? How is it queer? What does it mean, to whom and in what contexts? What does Almodóvar’s owe to Hollywood cinema in general and melodramatic and noir variants in particular. What is the inter-relationship of representations of gender, sexuality and nation in his work? How does the oeuvre fit into a history of Spanish Cinema, Queer Cinema but also broader contexts and histories of art, design, fashion, advertising cultures? The focus will be largely on the work of one director but seen through various contexts (social and historical; national variants of films studies concepts such as genre, stars, style, authorship) and concepts (camp, postmodernism, metamodernism) so as to also explore and interrogate the meaning and significance of the oeuvre.</a:t>
            </a:r>
          </a:p>
          <a:p>
            <a:endParaRPr lang="en-GB" sz="1100">
              <a:latin typeface="+mn-lt"/>
            </a:endParaRPr>
          </a:p>
          <a:p>
            <a:endParaRPr lang="en-GB" sz="1100">
              <a:latin typeface="+mn-lt"/>
            </a:endParaRPr>
          </a:p>
          <a:p>
            <a:endParaRPr lang="en-GB" sz="1100">
              <a:latin typeface="+mn-lt"/>
            </a:endParaRPr>
          </a:p>
          <a:p>
            <a:endParaRPr lang="en-GB" sz="1100">
              <a:latin typeface="+mn-lt"/>
            </a:endParaRPr>
          </a:p>
          <a:p>
            <a:endParaRPr lang="en-GB" sz="1100">
              <a:latin typeface="+mn-lt"/>
            </a:endParaRPr>
          </a:p>
          <a:p>
            <a:endParaRPr lang="en-GB" sz="1100">
              <a:latin typeface="+mn-lt"/>
            </a:endParaRPr>
          </a:p>
          <a:p>
            <a:endParaRPr lang="en-GB" sz="1100" dirty="0">
              <a:latin typeface="+mn-lt"/>
            </a:endParaRPr>
          </a:p>
        </p:txBody>
      </p:sp>
      <p:sp>
        <p:nvSpPr>
          <p:cNvPr id="11" name="Text Placeholder 8">
            <a:extLst>
              <a:ext uri="{FF2B5EF4-FFF2-40B4-BE49-F238E27FC236}">
                <a16:creationId xmlns:a16="http://schemas.microsoft.com/office/drawing/2014/main" id="{C35952B9-9324-C225-2438-C6EFE833FF04}"/>
              </a:ext>
            </a:extLst>
          </p:cNvPr>
          <p:cNvSpPr txBox="1">
            <a:spLocks/>
          </p:cNvSpPr>
          <p:nvPr/>
        </p:nvSpPr>
        <p:spPr>
          <a:xfrm>
            <a:off x="6449957" y="1633516"/>
            <a:ext cx="5076000" cy="56445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1"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MODULE OUTLINE</a:t>
            </a:r>
            <a:endParaRPr lang="en-GB" dirty="0"/>
          </a:p>
        </p:txBody>
      </p:sp>
    </p:spTree>
    <p:extLst>
      <p:ext uri="{BB962C8B-B14F-4D97-AF65-F5344CB8AC3E}">
        <p14:creationId xmlns:p14="http://schemas.microsoft.com/office/powerpoint/2010/main" val="1186036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183D9-DCB2-C6C8-7A75-B32F307A80A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71DF1BA-FABB-9393-8C0C-E0572061AF23}"/>
              </a:ext>
            </a:extLst>
          </p:cNvPr>
          <p:cNvSpPr>
            <a:spLocks noGrp="1"/>
          </p:cNvSpPr>
          <p:nvPr>
            <p:ph type="title"/>
          </p:nvPr>
        </p:nvSpPr>
        <p:spPr>
          <a:xfrm>
            <a:off x="779657" y="633427"/>
            <a:ext cx="5515126" cy="230121"/>
          </a:xfrm>
        </p:spPr>
        <p:txBody>
          <a:bodyPr/>
          <a:lstStyle/>
          <a:p>
            <a:r>
              <a:rPr lang="en-GB" dirty="0"/>
              <a:t>RESEARCH COMMUNITY/CULTURE</a:t>
            </a:r>
          </a:p>
        </p:txBody>
      </p:sp>
      <p:sp>
        <p:nvSpPr>
          <p:cNvPr id="8" name="Content Placeholder 7">
            <a:extLst>
              <a:ext uri="{FF2B5EF4-FFF2-40B4-BE49-F238E27FC236}">
                <a16:creationId xmlns:a16="http://schemas.microsoft.com/office/drawing/2014/main" id="{6573F51C-A84E-DE7A-D4FE-D356684D881F}"/>
              </a:ext>
            </a:extLst>
          </p:cNvPr>
          <p:cNvSpPr>
            <a:spLocks noGrp="1"/>
          </p:cNvSpPr>
          <p:nvPr>
            <p:ph idx="1"/>
          </p:nvPr>
        </p:nvSpPr>
        <p:spPr>
          <a:xfrm>
            <a:off x="192742" y="2060733"/>
            <a:ext cx="5702284" cy="2736533"/>
          </a:xfrm>
        </p:spPr>
        <p:txBody>
          <a:bodyPr/>
          <a:lstStyle/>
          <a:p>
            <a:pPr marL="630555">
              <a:lnSpc>
                <a:spcPct val="115000"/>
              </a:lnSpc>
            </a:pPr>
            <a:r>
              <a:rPr lang="en-GB" sz="1200" dirty="0">
                <a:effectLst/>
                <a:latin typeface="+mn-lt"/>
                <a:ea typeface="MS Mincho" panose="02020609040205080304" pitchFamily="49" charset="-128"/>
                <a:cs typeface="Times New Roman" panose="02020603050405020304" pitchFamily="18" charset="0"/>
              </a:rPr>
              <a:t>In addition to your modules, as postgraduate students, you are an important part of our research community. Listed below are examples of </a:t>
            </a:r>
            <a:r>
              <a:rPr lang="en-GB" sz="1200" b="1" dirty="0">
                <a:effectLst/>
                <a:latin typeface="+mn-lt"/>
                <a:ea typeface="MS Mincho" panose="02020609040205080304" pitchFamily="49" charset="-128"/>
                <a:cs typeface="Times New Roman" panose="02020603050405020304" pitchFamily="18" charset="0"/>
              </a:rPr>
              <a:t>skills sessions and seminars </a:t>
            </a:r>
            <a:r>
              <a:rPr lang="en-GB" sz="1200" dirty="0">
                <a:effectLst/>
                <a:latin typeface="+mn-lt"/>
                <a:ea typeface="MS Mincho" panose="02020609040205080304" pitchFamily="49" charset="-128"/>
                <a:cs typeface="Times New Roman" panose="02020603050405020304" pitchFamily="18" charset="0"/>
              </a:rPr>
              <a:t>that frequently take place in the department. </a:t>
            </a:r>
          </a:p>
          <a:p>
            <a:pPr marL="630555">
              <a:lnSpc>
                <a:spcPct val="115000"/>
              </a:lnSpc>
            </a:pPr>
            <a:r>
              <a:rPr lang="en-GB" sz="1200" dirty="0">
                <a:effectLst/>
                <a:latin typeface="+mn-lt"/>
                <a:ea typeface="MS Mincho" panose="02020609040205080304" pitchFamily="49" charset="-128"/>
                <a:cs typeface="Times New Roman" panose="02020603050405020304" pitchFamily="18" charset="0"/>
              </a:rPr>
              <a:t> </a:t>
            </a:r>
          </a:p>
          <a:p>
            <a:pPr marL="630555">
              <a:lnSpc>
                <a:spcPct val="115000"/>
              </a:lnSpc>
            </a:pPr>
            <a:r>
              <a:rPr lang="en-GB" sz="1200" dirty="0">
                <a:effectLst/>
                <a:latin typeface="+mn-lt"/>
                <a:ea typeface="MS Mincho" panose="02020609040205080304" pitchFamily="49" charset="-128"/>
                <a:cs typeface="Times New Roman" panose="02020603050405020304" pitchFamily="18" charset="0"/>
              </a:rPr>
              <a:t>Our MA students recently took part in the work-in-progress day, which included </a:t>
            </a:r>
            <a:r>
              <a:rPr lang="en-GB" sz="1200" dirty="0">
                <a:latin typeface="+mn-lt"/>
              </a:rPr>
              <a:t>topics ranging from the horror movie supervillain to trans coming-out videos on YouTube</a:t>
            </a:r>
            <a:r>
              <a:rPr lang="en-GB" sz="1200" dirty="0">
                <a:effectLst/>
                <a:latin typeface="+mn-lt"/>
                <a:ea typeface="MS Mincho" panose="02020609040205080304" pitchFamily="49" charset="-128"/>
                <a:cs typeface="Times New Roman" panose="02020603050405020304" pitchFamily="18" charset="0"/>
              </a:rPr>
              <a:t>. This came one week after our Department Research Day where PhD students and staff members shared their developing research. </a:t>
            </a:r>
          </a:p>
          <a:p>
            <a:pPr marL="630555">
              <a:lnSpc>
                <a:spcPct val="115000"/>
              </a:lnSpc>
            </a:pPr>
            <a:r>
              <a:rPr lang="en-GB" sz="1200" dirty="0">
                <a:effectLst/>
                <a:latin typeface="+mn-lt"/>
                <a:ea typeface="MS Mincho" panose="02020609040205080304" pitchFamily="49" charset="-128"/>
                <a:cs typeface="Times New Roman" panose="02020603050405020304" pitchFamily="18" charset="0"/>
              </a:rPr>
              <a:t> </a:t>
            </a:r>
          </a:p>
          <a:p>
            <a:pPr marL="630555">
              <a:lnSpc>
                <a:spcPct val="115000"/>
              </a:lnSpc>
              <a:spcAft>
                <a:spcPts val="1000"/>
              </a:spcAft>
            </a:pPr>
            <a:r>
              <a:rPr lang="en-GB" sz="1200" dirty="0">
                <a:effectLst/>
                <a:latin typeface="+mn-lt"/>
                <a:ea typeface="MS Mincho" panose="02020609040205080304" pitchFamily="49" charset="-128"/>
                <a:cs typeface="Times New Roman" panose="02020603050405020304" pitchFamily="18" charset="0"/>
              </a:rPr>
              <a:t>Please visit our social media for reports on these yearly research events: Facebook- </a:t>
            </a:r>
            <a:r>
              <a:rPr lang="en-GB" sz="1200" u="sng" dirty="0">
                <a:solidFill>
                  <a:srgbClr val="0000FF"/>
                </a:solidFill>
                <a:effectLst/>
                <a:latin typeface="+mn-lt"/>
                <a:ea typeface="MS Mincho" panose="02020609040205080304" pitchFamily="49" charset="-128"/>
                <a:cs typeface="Times New Roman" panose="02020603050405020304" pitchFamily="18" charset="0"/>
                <a:hlinkClick r:id="rId2"/>
              </a:rPr>
              <a:t>Film and Television, University of Warwick</a:t>
            </a:r>
            <a:r>
              <a:rPr lang="en-GB" sz="1200" dirty="0">
                <a:effectLst/>
                <a:latin typeface="+mn-lt"/>
                <a:ea typeface="MS Mincho" panose="02020609040205080304" pitchFamily="49" charset="-128"/>
                <a:cs typeface="Times New Roman" panose="02020603050405020304" pitchFamily="18" charset="0"/>
              </a:rPr>
              <a:t>; Instagram: </a:t>
            </a:r>
            <a:r>
              <a:rPr lang="en-GB" sz="1200" u="sng" dirty="0">
                <a:solidFill>
                  <a:srgbClr val="0000FF"/>
                </a:solidFill>
                <a:effectLst/>
                <a:latin typeface="+mn-lt"/>
                <a:ea typeface="MS Mincho" panose="02020609040205080304" pitchFamily="49" charset="-128"/>
                <a:cs typeface="Times New Roman" panose="02020603050405020304" pitchFamily="18" charset="0"/>
                <a:hlinkClick r:id="rId3"/>
              </a:rPr>
              <a:t>warwickfilmtv</a:t>
            </a:r>
            <a:r>
              <a:rPr lang="en-GB" sz="1200" dirty="0">
                <a:effectLst/>
                <a:latin typeface="+mn-lt"/>
                <a:ea typeface="MS Mincho" panose="02020609040205080304" pitchFamily="49" charset="-128"/>
                <a:cs typeface="Times New Roman" panose="02020603050405020304" pitchFamily="18" charset="0"/>
              </a:rPr>
              <a:t>   </a:t>
            </a:r>
          </a:p>
          <a:p>
            <a:endParaRPr lang="en-GB" sz="1200" dirty="0">
              <a:latin typeface="+mn-lt"/>
            </a:endParaRPr>
          </a:p>
        </p:txBody>
      </p:sp>
      <p:sp>
        <p:nvSpPr>
          <p:cNvPr id="2" name="Slide Number Placeholder 29">
            <a:extLst>
              <a:ext uri="{FF2B5EF4-FFF2-40B4-BE49-F238E27FC236}">
                <a16:creationId xmlns:a16="http://schemas.microsoft.com/office/drawing/2014/main" id="{A303AA94-69EE-BA03-84C1-A8DAC4DEB997}"/>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3</a:t>
            </a:fld>
            <a:endParaRPr lang="en-GB"/>
          </a:p>
        </p:txBody>
      </p:sp>
      <p:pic>
        <p:nvPicPr>
          <p:cNvPr id="5" name="Picture 4" descr="A collage of images of a person standing in front of a screen&#10;&#10;Description automatically generated">
            <a:extLst>
              <a:ext uri="{FF2B5EF4-FFF2-40B4-BE49-F238E27FC236}">
                <a16:creationId xmlns:a16="http://schemas.microsoft.com/office/drawing/2014/main" id="{84065624-F14B-927A-7D60-E40EB5CAA8E9}"/>
              </a:ext>
            </a:extLst>
          </p:cNvPr>
          <p:cNvPicPr>
            <a:picLocks noChangeAspect="1"/>
          </p:cNvPicPr>
          <p:nvPr/>
        </p:nvPicPr>
        <p:blipFill>
          <a:blip r:embed="rId4"/>
          <a:stretch>
            <a:fillRect/>
          </a:stretch>
        </p:blipFill>
        <p:spPr>
          <a:xfrm>
            <a:off x="6560890" y="0"/>
            <a:ext cx="5631110" cy="6858000"/>
          </a:xfrm>
          <a:prstGeom prst="rect">
            <a:avLst/>
          </a:prstGeom>
        </p:spPr>
      </p:pic>
    </p:spTree>
    <p:extLst>
      <p:ext uri="{BB962C8B-B14F-4D97-AF65-F5344CB8AC3E}">
        <p14:creationId xmlns:p14="http://schemas.microsoft.com/office/powerpoint/2010/main" val="3307164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49B7F-FBB4-63A7-1340-8C8D75759985}"/>
            </a:ext>
          </a:extLst>
        </p:cNvPr>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26C52EA-AA63-8F0B-E60B-A52DB30081E6}"/>
              </a:ext>
            </a:extLst>
          </p:cNvPr>
          <p:cNvSpPr>
            <a:spLocks noGrp="1"/>
          </p:cNvSpPr>
          <p:nvPr>
            <p:ph sz="quarter" idx="17"/>
          </p:nvPr>
        </p:nvSpPr>
        <p:spPr>
          <a:xfrm>
            <a:off x="499731" y="1871523"/>
            <a:ext cx="5076000" cy="2866276"/>
          </a:xfrm>
        </p:spPr>
        <p:txBody>
          <a:bodyPr/>
          <a:lstStyle/>
          <a:p>
            <a:pPr marL="171450" indent="-171450">
              <a:buFont typeface="Arial" panose="020B0604020202020204" pitchFamily="34" charset="0"/>
              <a:buChar char="•"/>
            </a:pPr>
            <a:r>
              <a:rPr lang="en-GB" sz="1100" dirty="0">
                <a:latin typeface="+mn-lt"/>
              </a:rPr>
              <a:t>to enrich our understanding of the work of Pedro Almodóvar. -to understand the different contexts in which it circulated (Spanish Cinema, European Art Cinema, International Queer Circuits) and their effects on production and reception).</a:t>
            </a:r>
          </a:p>
          <a:p>
            <a:pPr marL="171450" indent="-171450">
              <a:buFont typeface="Arial" panose="020B0604020202020204" pitchFamily="34" charset="0"/>
              <a:buChar char="•"/>
            </a:pPr>
            <a:r>
              <a:rPr lang="en-GB" sz="1100" dirty="0">
                <a:latin typeface="+mn-lt"/>
              </a:rPr>
              <a:t>to sharpen traditional film studies concepts in relation to this work (genre -- particularly in relation to noir and melodrama -- stars, style, authorship, national cinema).</a:t>
            </a:r>
          </a:p>
          <a:p>
            <a:pPr marL="171450" indent="-171450">
              <a:buFont typeface="Arial" panose="020B0604020202020204" pitchFamily="34" charset="0"/>
              <a:buChar char="•"/>
            </a:pPr>
            <a:r>
              <a:rPr lang="en-GB" sz="1100" dirty="0">
                <a:latin typeface="+mn-lt"/>
              </a:rPr>
              <a:t>to learn and apply concepts made pertinent by the work itself (camp, postmodernism, </a:t>
            </a:r>
            <a:r>
              <a:rPr lang="en-GB" sz="1100" dirty="0" err="1">
                <a:latin typeface="+mn-lt"/>
              </a:rPr>
              <a:t>metamodernism</a:t>
            </a:r>
            <a:r>
              <a:rPr lang="en-GB" sz="1100" dirty="0">
                <a:latin typeface="+mn-lt"/>
              </a:rPr>
              <a:t>) in order to better enable an analysis of the work's aesthetics and cultural significance.</a:t>
            </a:r>
          </a:p>
          <a:p>
            <a:pPr marL="171450" indent="-171450">
              <a:buFont typeface="Arial" panose="020B0604020202020204" pitchFamily="34" charset="0"/>
              <a:buChar char="•"/>
            </a:pPr>
            <a:endParaRPr lang="en-GB" sz="1100" dirty="0">
              <a:latin typeface="+mn-lt"/>
            </a:endParaRPr>
          </a:p>
          <a:p>
            <a:endParaRPr lang="en-GB" sz="1100" dirty="0">
              <a:latin typeface="+mn-lt"/>
            </a:endParaRPr>
          </a:p>
          <a:p>
            <a:endParaRPr lang="en-GB" sz="1100" dirty="0">
              <a:latin typeface="+mn-lt"/>
            </a:endParaRPr>
          </a:p>
          <a:p>
            <a:pPr marL="171450" indent="-171450">
              <a:buFont typeface="Arial" panose="020B0604020202020204" pitchFamily="34" charset="0"/>
              <a:buChar char="•"/>
            </a:pPr>
            <a:r>
              <a:rPr lang="en-GB" sz="1100" dirty="0">
                <a:latin typeface="+mn-lt"/>
              </a:rPr>
              <a:t>Demonstrate a knowledge of the work of Pedro Almodóvar</a:t>
            </a:r>
          </a:p>
          <a:p>
            <a:pPr marL="171450" indent="-171450">
              <a:buFont typeface="Arial" panose="020B0604020202020204" pitchFamily="34" charset="0"/>
              <a:buChar char="•"/>
            </a:pPr>
            <a:r>
              <a:rPr lang="en-GB" sz="1100" dirty="0">
                <a:latin typeface="+mn-lt"/>
              </a:rPr>
              <a:t>Be able to discuss concepts such as genre, authorship, stars, style, queer, camp, postmodernism and </a:t>
            </a:r>
            <a:r>
              <a:rPr lang="en-GB" sz="1100" dirty="0" err="1">
                <a:latin typeface="+mn-lt"/>
              </a:rPr>
              <a:t>metamodernism</a:t>
            </a:r>
            <a:r>
              <a:rPr lang="en-GB" sz="1100" dirty="0">
                <a:latin typeface="+mn-lt"/>
              </a:rPr>
              <a:t> in relation to the work of Almodóvar</a:t>
            </a:r>
          </a:p>
          <a:p>
            <a:pPr marL="171450" indent="-171450">
              <a:buFont typeface="Arial" panose="020B0604020202020204" pitchFamily="34" charset="0"/>
              <a:buChar char="•"/>
            </a:pPr>
            <a:r>
              <a:rPr lang="en-GB" sz="1100" dirty="0">
                <a:latin typeface="+mn-lt"/>
              </a:rPr>
              <a:t>Be able to discuss Almodóvar’s work as part of different histories of cinema (national and international cinemas; social and political; mainstream and queer; aesthetics and style) variously inter-relating; and also as </a:t>
            </a:r>
            <a:r>
              <a:rPr lang="en-GB" sz="1100" dirty="0" err="1">
                <a:latin typeface="+mn-lt"/>
              </a:rPr>
              <a:t>metacinema</a:t>
            </a:r>
            <a:r>
              <a:rPr lang="en-GB" sz="1100" dirty="0">
                <a:latin typeface="+mn-lt"/>
              </a:rPr>
              <a:t>, as works commenting on cinema itself</a:t>
            </a:r>
          </a:p>
          <a:p>
            <a:pPr marL="171450" indent="-171450">
              <a:buFont typeface="Arial" panose="020B0604020202020204" pitchFamily="34" charset="0"/>
              <a:buChar char="•"/>
            </a:pPr>
            <a:r>
              <a:rPr lang="en-GB" sz="1100" dirty="0">
                <a:latin typeface="+mn-lt"/>
              </a:rPr>
              <a:t>Further refine and improve skills of textual analysis.</a:t>
            </a:r>
          </a:p>
          <a:p>
            <a:pPr marL="171450" indent="-171450">
              <a:buFont typeface="Arial" panose="020B0604020202020204" pitchFamily="34" charset="0"/>
              <a:buChar char="•"/>
            </a:pPr>
            <a:r>
              <a:rPr lang="en-GB" sz="1100" dirty="0">
                <a:latin typeface="+mn-lt"/>
              </a:rPr>
              <a:t>Further improve skills in the construction of argument , expression, and presentation of evidence.</a:t>
            </a: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a:p>
            <a:endParaRPr lang="en-GB" sz="1100" dirty="0">
              <a:latin typeface="+mn-lt"/>
            </a:endParaRPr>
          </a:p>
        </p:txBody>
      </p:sp>
      <p:sp>
        <p:nvSpPr>
          <p:cNvPr id="9" name="Text Placeholder 8">
            <a:extLst>
              <a:ext uri="{FF2B5EF4-FFF2-40B4-BE49-F238E27FC236}">
                <a16:creationId xmlns:a16="http://schemas.microsoft.com/office/drawing/2014/main" id="{A990AE96-A72A-8361-A36C-265B1C1FFBF4}"/>
              </a:ext>
            </a:extLst>
          </p:cNvPr>
          <p:cNvSpPr>
            <a:spLocks noGrp="1"/>
          </p:cNvSpPr>
          <p:nvPr>
            <p:ph type="body" sz="quarter" idx="14"/>
          </p:nvPr>
        </p:nvSpPr>
        <p:spPr>
          <a:xfrm>
            <a:off x="499731" y="1561446"/>
            <a:ext cx="5076000" cy="564450"/>
          </a:xfrm>
        </p:spPr>
        <p:txBody>
          <a:bodyPr/>
          <a:lstStyle/>
          <a:p>
            <a:r>
              <a:rPr lang="en-GB" dirty="0"/>
              <a:t>MODULE AIMS</a:t>
            </a:r>
          </a:p>
        </p:txBody>
      </p:sp>
      <p:sp>
        <p:nvSpPr>
          <p:cNvPr id="2" name="Slide Number Placeholder 29">
            <a:extLst>
              <a:ext uri="{FF2B5EF4-FFF2-40B4-BE49-F238E27FC236}">
                <a16:creationId xmlns:a16="http://schemas.microsoft.com/office/drawing/2014/main" id="{D8FEC583-47BE-F4EB-C7AE-B7E4DFCEA72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30</a:t>
            </a:fld>
            <a:endParaRPr lang="en-GB"/>
          </a:p>
        </p:txBody>
      </p:sp>
      <p:pic>
        <p:nvPicPr>
          <p:cNvPr id="3" name="Picture 2" descr="20960417">
            <a:extLst>
              <a:ext uri="{FF2B5EF4-FFF2-40B4-BE49-F238E27FC236}">
                <a16:creationId xmlns:a16="http://schemas.microsoft.com/office/drawing/2014/main" id="{E3E87D1B-5914-A9FE-BA02-D43A383122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16269" y="796935"/>
            <a:ext cx="5264129" cy="5264129"/>
          </a:xfrm>
          <a:prstGeom prst="rect">
            <a:avLst/>
          </a:prstGeom>
          <a:noFill/>
          <a:ln>
            <a:noFill/>
          </a:ln>
        </p:spPr>
      </p:pic>
      <p:sp>
        <p:nvSpPr>
          <p:cNvPr id="4" name="Text Placeholder 8">
            <a:extLst>
              <a:ext uri="{FF2B5EF4-FFF2-40B4-BE49-F238E27FC236}">
                <a16:creationId xmlns:a16="http://schemas.microsoft.com/office/drawing/2014/main" id="{8096E6C5-7BE1-C218-2B58-4E6A1F2EDDF8}"/>
              </a:ext>
            </a:extLst>
          </p:cNvPr>
          <p:cNvSpPr txBox="1">
            <a:spLocks/>
          </p:cNvSpPr>
          <p:nvPr/>
        </p:nvSpPr>
        <p:spPr>
          <a:xfrm>
            <a:off x="499731" y="3777675"/>
            <a:ext cx="5076000" cy="56445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1"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LEARNING OUTCOMES</a:t>
            </a:r>
          </a:p>
        </p:txBody>
      </p:sp>
      <p:sp>
        <p:nvSpPr>
          <p:cNvPr id="13" name="Text Placeholder 7">
            <a:extLst>
              <a:ext uri="{FF2B5EF4-FFF2-40B4-BE49-F238E27FC236}">
                <a16:creationId xmlns:a16="http://schemas.microsoft.com/office/drawing/2014/main" id="{76193E5B-DEA2-7063-EA98-21EA83CA4CA9}"/>
              </a:ext>
            </a:extLst>
          </p:cNvPr>
          <p:cNvSpPr>
            <a:spLocks noGrp="1"/>
          </p:cNvSpPr>
          <p:nvPr>
            <p:ph type="body" sz="quarter" idx="12"/>
          </p:nvPr>
        </p:nvSpPr>
        <p:spPr>
          <a:xfrm>
            <a:off x="499733" y="1077065"/>
            <a:ext cx="11192534" cy="564450"/>
          </a:xfrm>
        </p:spPr>
        <p:txBody>
          <a:bodyPr/>
          <a:lstStyle/>
          <a:p>
            <a:r>
              <a:rPr lang="en-GB" dirty="0"/>
              <a:t>Jose Arroyo</a:t>
            </a:r>
          </a:p>
        </p:txBody>
      </p:sp>
      <p:sp>
        <p:nvSpPr>
          <p:cNvPr id="14" name="Title 6">
            <a:extLst>
              <a:ext uri="{FF2B5EF4-FFF2-40B4-BE49-F238E27FC236}">
                <a16:creationId xmlns:a16="http://schemas.microsoft.com/office/drawing/2014/main" id="{D67F47CA-8B7D-B01C-CEA9-6C9500F607A8}"/>
              </a:ext>
            </a:extLst>
          </p:cNvPr>
          <p:cNvSpPr>
            <a:spLocks noGrp="1"/>
          </p:cNvSpPr>
          <p:nvPr>
            <p:ph type="title"/>
          </p:nvPr>
        </p:nvSpPr>
        <p:spPr>
          <a:xfrm>
            <a:off x="499733" y="538538"/>
            <a:ext cx="11192534" cy="383567"/>
          </a:xfrm>
        </p:spPr>
        <p:txBody>
          <a:bodyPr/>
          <a:lstStyle/>
          <a:p>
            <a:r>
              <a:rPr lang="en-GB" dirty="0"/>
              <a:t>FI-939 PEDRO ALMODÓVAR</a:t>
            </a:r>
          </a:p>
        </p:txBody>
      </p:sp>
    </p:spTree>
    <p:extLst>
      <p:ext uri="{BB962C8B-B14F-4D97-AF65-F5344CB8AC3E}">
        <p14:creationId xmlns:p14="http://schemas.microsoft.com/office/powerpoint/2010/main" val="31652215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95AA2E-5B8D-2EDA-2F4F-D63565026BAF}"/>
              </a:ext>
            </a:extLst>
          </p:cNvPr>
          <p:cNvSpPr>
            <a:spLocks noGrp="1"/>
          </p:cNvSpPr>
          <p:nvPr>
            <p:ph sz="quarter" idx="17"/>
          </p:nvPr>
        </p:nvSpPr>
        <p:spPr/>
        <p:txBody>
          <a:bodyPr/>
          <a:lstStyle/>
          <a:p>
            <a:r>
              <a:rPr lang="en-US" dirty="0"/>
              <a:t>Try to see as many Almodóvar films as possible. </a:t>
            </a:r>
          </a:p>
          <a:p>
            <a:endParaRPr lang="en-US" dirty="0"/>
          </a:p>
          <a:p>
            <a:r>
              <a:rPr lang="en-US" dirty="0"/>
              <a:t>I would expect you to have seen all of his work by the end of the module and we will only have the opportunity of seeing nine during the module. If you get a chance do also try and see Victor </a:t>
            </a:r>
            <a:r>
              <a:rPr lang="en-US" dirty="0" err="1"/>
              <a:t>Erice’s</a:t>
            </a:r>
            <a:r>
              <a:rPr lang="en-US" dirty="0"/>
              <a:t> Spirit of the Beehive (1973) or Eloy de la </a:t>
            </a:r>
            <a:r>
              <a:rPr lang="en-US" dirty="0" err="1"/>
              <a:t>Iglesia’s</a:t>
            </a:r>
            <a:r>
              <a:rPr lang="en-US" dirty="0"/>
              <a:t> ‘</a:t>
            </a:r>
            <a:r>
              <a:rPr lang="en-US" dirty="0" err="1"/>
              <a:t>Quinci</a:t>
            </a:r>
            <a:r>
              <a:rPr lang="en-US" dirty="0"/>
              <a:t>’ Films, </a:t>
            </a:r>
            <a:r>
              <a:rPr lang="en-US" dirty="0" err="1"/>
              <a:t>Navajeros</a:t>
            </a:r>
            <a:r>
              <a:rPr lang="en-US" dirty="0"/>
              <a:t>, El Pico, El Pico 2.</a:t>
            </a:r>
          </a:p>
          <a:p>
            <a:endParaRPr lang="en-US" dirty="0"/>
          </a:p>
          <a:p>
            <a:endParaRPr lang="en-US" dirty="0"/>
          </a:p>
          <a:p>
            <a:endParaRPr lang="en-US" dirty="0"/>
          </a:p>
          <a:p>
            <a:endParaRPr lang="en-US" dirty="0"/>
          </a:p>
        </p:txBody>
      </p:sp>
      <p:sp>
        <p:nvSpPr>
          <p:cNvPr id="4" name="Text Placeholder 3">
            <a:extLst>
              <a:ext uri="{FF2B5EF4-FFF2-40B4-BE49-F238E27FC236}">
                <a16:creationId xmlns:a16="http://schemas.microsoft.com/office/drawing/2014/main" id="{2BFE3204-E138-C16C-657A-C3C6950C909A}"/>
              </a:ext>
            </a:extLst>
          </p:cNvPr>
          <p:cNvSpPr>
            <a:spLocks noGrp="1"/>
          </p:cNvSpPr>
          <p:nvPr>
            <p:ph type="body" sz="quarter" idx="14"/>
          </p:nvPr>
        </p:nvSpPr>
        <p:spPr/>
        <p:txBody>
          <a:bodyPr/>
          <a:lstStyle/>
          <a:p>
            <a:r>
              <a:rPr lang="en-US" dirty="0"/>
              <a:t>PREPARATORY READINGS/VIEWINGS</a:t>
            </a:r>
          </a:p>
        </p:txBody>
      </p:sp>
      <p:sp>
        <p:nvSpPr>
          <p:cNvPr id="5" name="Content Placeholder 4">
            <a:extLst>
              <a:ext uri="{FF2B5EF4-FFF2-40B4-BE49-F238E27FC236}">
                <a16:creationId xmlns:a16="http://schemas.microsoft.com/office/drawing/2014/main" id="{07E44613-4B51-D695-D613-D758736661E4}"/>
              </a:ext>
            </a:extLst>
          </p:cNvPr>
          <p:cNvSpPr>
            <a:spLocks noGrp="1"/>
          </p:cNvSpPr>
          <p:nvPr>
            <p:ph sz="quarter" idx="18"/>
          </p:nvPr>
        </p:nvSpPr>
        <p:spPr>
          <a:xfrm>
            <a:off x="6383511" y="650808"/>
            <a:ext cx="5073091" cy="2866276"/>
          </a:xfrm>
        </p:spPr>
        <p:txBody>
          <a:bodyPr/>
          <a:lstStyle/>
          <a:p>
            <a:r>
              <a:rPr lang="en-US" sz="1000" dirty="0"/>
              <a:t>SUMMER READING</a:t>
            </a:r>
          </a:p>
          <a:p>
            <a:endParaRPr lang="en-US" sz="1000" dirty="0"/>
          </a:p>
          <a:p>
            <a:pPr marL="171450" indent="-171450">
              <a:buFont typeface="Arial" panose="020B0604020202020204" pitchFamily="34" charset="0"/>
              <a:buChar char="•"/>
            </a:pPr>
            <a:r>
              <a:rPr lang="en-US" sz="1000" dirty="0"/>
              <a:t>Mark Allinson, ‘Mimesis and Diegesis: Almodóvar and The Limits of Melodrama’ in All About Almodóvar: A Passion for Cinema, edited by Brad Epps and Despina </a:t>
            </a:r>
            <a:r>
              <a:rPr lang="en-US" sz="1000" dirty="0" err="1"/>
              <a:t>Kakoudaki</a:t>
            </a:r>
            <a:r>
              <a:rPr lang="en-US" sz="1000" dirty="0"/>
              <a:t>, pp. 141-165.</a:t>
            </a:r>
          </a:p>
          <a:p>
            <a:pPr marL="171450" indent="-171450">
              <a:buFont typeface="Arial" panose="020B0604020202020204" pitchFamily="34" charset="0"/>
              <a:buChar char="•"/>
            </a:pPr>
            <a:r>
              <a:rPr lang="en-US" sz="1000" dirty="0"/>
              <a:t>José Arroyo, ‘La ley del </a:t>
            </a:r>
            <a:r>
              <a:rPr lang="en-US" sz="1000" dirty="0" err="1"/>
              <a:t>deseo</a:t>
            </a:r>
            <a:r>
              <a:rPr lang="en-US" sz="1000" dirty="0"/>
              <a:t>: a gay seduction’ in Richard Dyer and Ginette </a:t>
            </a:r>
            <a:r>
              <a:rPr lang="en-US" sz="1000" dirty="0" err="1"/>
              <a:t>Vincendeau</a:t>
            </a:r>
            <a:r>
              <a:rPr lang="en-US" sz="1000" dirty="0"/>
              <a:t> eds. Popular European Cinema, London: Routledge 1992, pp.31-46.</a:t>
            </a:r>
          </a:p>
          <a:p>
            <a:pPr marL="171450" indent="-171450">
              <a:buFont typeface="Arial" panose="020B0604020202020204" pitchFamily="34" charset="0"/>
              <a:buChar char="•"/>
            </a:pPr>
            <a:r>
              <a:rPr lang="en-US" sz="1000" dirty="0"/>
              <a:t>José Arroyo, ‘Pedro Almodóvar’ in Yvonne Tasker ed., Fifty Contemporary Directors, Taylor and </a:t>
            </a:r>
            <a:r>
              <a:rPr lang="en-US" sz="1000" dirty="0" err="1"/>
              <a:t>Rancis</a:t>
            </a:r>
            <a:r>
              <a:rPr lang="en-US" sz="1000" dirty="0"/>
              <a:t>, 2010, pp. 7-17.</a:t>
            </a:r>
          </a:p>
          <a:p>
            <a:pPr marL="171450" indent="-171450">
              <a:buFont typeface="Arial" panose="020B0604020202020204" pitchFamily="34" charset="0"/>
              <a:buChar char="•"/>
            </a:pPr>
            <a:r>
              <a:rPr lang="en-US" sz="1000" dirty="0"/>
              <a:t>Leo </a:t>
            </a:r>
            <a:r>
              <a:rPr lang="en-US" sz="1000" dirty="0" err="1"/>
              <a:t>Bersani</a:t>
            </a:r>
            <a:r>
              <a:rPr lang="en-US" sz="1000" dirty="0"/>
              <a:t> and </a:t>
            </a:r>
            <a:r>
              <a:rPr lang="en-US" sz="1000" dirty="0" err="1"/>
              <a:t>Ulyse</a:t>
            </a:r>
            <a:r>
              <a:rPr lang="en-US" sz="1000" dirty="0"/>
              <a:t> </a:t>
            </a:r>
            <a:r>
              <a:rPr lang="en-US" sz="1000" dirty="0" err="1"/>
              <a:t>Dutoit</a:t>
            </a:r>
            <a:r>
              <a:rPr lang="en-US" sz="1000" dirty="0"/>
              <a:t>, ‘Almodóvar’s Girls’ in All About Almodóvar: A Passion for Cinema, edited by Brad Epps and Despina </a:t>
            </a:r>
            <a:r>
              <a:rPr lang="en-US" sz="1000" dirty="0" err="1"/>
              <a:t>Kakoudaki</a:t>
            </a:r>
            <a:r>
              <a:rPr lang="en-US" sz="1000" dirty="0"/>
              <a:t>, pp. 241-266</a:t>
            </a:r>
          </a:p>
          <a:p>
            <a:pPr marL="171450" indent="-171450">
              <a:buFont typeface="Arial" panose="020B0604020202020204" pitchFamily="34" charset="0"/>
              <a:buChar char="•"/>
            </a:pPr>
            <a:r>
              <a:rPr lang="en-US" sz="1000" dirty="0"/>
              <a:t>Marvin </a:t>
            </a:r>
            <a:r>
              <a:rPr lang="en-US" sz="1000" dirty="0" err="1"/>
              <a:t>D’Lugo</a:t>
            </a:r>
            <a:r>
              <a:rPr lang="en-US" sz="1000" dirty="0"/>
              <a:t>, ‘Women on the Verge of a Nervous Breakdown’ and ‘Transnational Repositioning after Women on the Verge’ in Pedro Almodóvar, University of Illinois Press, 2006, pp. 59-85.</a:t>
            </a:r>
          </a:p>
          <a:p>
            <a:pPr marL="171450" indent="-171450">
              <a:buFont typeface="Arial" panose="020B0604020202020204" pitchFamily="34" charset="0"/>
              <a:buChar char="•"/>
            </a:pPr>
            <a:r>
              <a:rPr lang="en-US" sz="1000" dirty="0"/>
              <a:t>Santiago Fouz-Hernandez and Alfredo Martínez-</a:t>
            </a:r>
            <a:r>
              <a:rPr lang="en-US" sz="1000" dirty="0" err="1"/>
              <a:t>Expósito</a:t>
            </a:r>
            <a:r>
              <a:rPr lang="en-US" sz="1000" dirty="0"/>
              <a:t>,  ‘Almodóvar’s Approach to </a:t>
            </a:r>
            <a:r>
              <a:rPr lang="en-US" sz="1000" dirty="0" err="1"/>
              <a:t>Disability’Live</a:t>
            </a:r>
            <a:r>
              <a:rPr lang="en-US" sz="1000" dirty="0"/>
              <a:t> Flesh: The Male Body in Contemporary Spanish Cinema, London: I. B. Tauris 2007, pp. 203-210Peter Evans, ‘Back to the Future: Cinema and Democracy’ in Helen Graham and Jo </a:t>
            </a:r>
            <a:r>
              <a:rPr lang="en-US" sz="1000" dirty="0" err="1"/>
              <a:t>Labanyi</a:t>
            </a:r>
            <a:r>
              <a:rPr lang="en-US" sz="1000" dirty="0"/>
              <a:t> eds. Spanish Cultural Studies: An Introduction Oxford: Oxford University Press, 1995, pp. 326-330. </a:t>
            </a:r>
          </a:p>
          <a:p>
            <a:pPr marL="171450" indent="-171450">
              <a:buFont typeface="Arial" panose="020B0604020202020204" pitchFamily="34" charset="0"/>
              <a:buChar char="•"/>
            </a:pPr>
            <a:r>
              <a:rPr lang="en-US" sz="1000" dirty="0"/>
              <a:t>Barry Jordan and Mark Allinson, ‘Authorship – The </a:t>
            </a:r>
            <a:r>
              <a:rPr lang="en-US" sz="1000" dirty="0" err="1"/>
              <a:t>Auteurist</a:t>
            </a:r>
            <a:r>
              <a:rPr lang="en-US" sz="1000" dirty="0"/>
              <a:t> Tradition in Spain’, Spanish Cinema: A Student’s Guide, New York: Hodder Arnold, 2005, pp. 70-92</a:t>
            </a:r>
          </a:p>
          <a:p>
            <a:pPr marL="171450" indent="-171450">
              <a:buFont typeface="Arial" panose="020B0604020202020204" pitchFamily="34" charset="0"/>
              <a:buChar char="•"/>
            </a:pPr>
            <a:r>
              <a:rPr lang="en-US" sz="1000" dirty="0"/>
              <a:t>Marsha Kinder, ‘Almodóvar’s Brain Dead Trilogy’, Film Quarterly, vol 58, pp, 9-25, 2005.</a:t>
            </a:r>
          </a:p>
          <a:p>
            <a:pPr marL="171450" indent="-171450">
              <a:buFont typeface="Arial" panose="020B0604020202020204" pitchFamily="34" charset="0"/>
              <a:buChar char="•"/>
            </a:pPr>
            <a:r>
              <a:rPr lang="en-US" sz="1000" dirty="0"/>
              <a:t>Alberto Mira, ‘All About My Mother’, in Alberto Mira, The Cinema of Spain and Portugal, London: Wallflower, 2005, pp. 229-239</a:t>
            </a:r>
          </a:p>
          <a:p>
            <a:pPr marL="171450" indent="-171450">
              <a:buFont typeface="Arial" panose="020B0604020202020204" pitchFamily="34" charset="0"/>
              <a:buChar char="•"/>
            </a:pPr>
            <a:r>
              <a:rPr lang="en-US" sz="1000" dirty="0"/>
              <a:t>Ana María Sánchez-Arce, ‘Afterword: Dolor y Gloria’ in The Cinema of Pedro Almodóvar Manchester University Press, 2020, pp. 292-309.</a:t>
            </a:r>
          </a:p>
          <a:p>
            <a:pPr marL="171450" indent="-171450">
              <a:buFont typeface="Arial" panose="020B0604020202020204" pitchFamily="34" charset="0"/>
              <a:buChar char="•"/>
            </a:pPr>
            <a:r>
              <a:rPr lang="en-US" sz="1000" dirty="0"/>
              <a:t>Paul Julien Smith, Desire Unlimited: The Cinema of Pedro Almodóvar Verso: 1994, pp. 9-21.</a:t>
            </a:r>
          </a:p>
          <a:p>
            <a:pPr marL="171450" indent="-171450">
              <a:buFont typeface="Arial" panose="020B0604020202020204" pitchFamily="34" charset="0"/>
              <a:buChar char="•"/>
            </a:pPr>
            <a:r>
              <a:rPr lang="en-US" sz="1000" dirty="0"/>
              <a:t>Tom Whittaker, Introduction, The Spanish </a:t>
            </a:r>
            <a:r>
              <a:rPr lang="en-US" sz="1000" dirty="0" err="1"/>
              <a:t>quinqui</a:t>
            </a:r>
            <a:r>
              <a:rPr lang="en-US" sz="1000" dirty="0"/>
              <a:t> Film: Delinquency, Sound, Sensation, </a:t>
            </a:r>
            <a:r>
              <a:rPr lang="en-US" sz="1000" dirty="0" err="1"/>
              <a:t>Machester</a:t>
            </a:r>
            <a:r>
              <a:rPr lang="en-US" sz="1000" dirty="0"/>
              <a:t> University Press, 2020, pp. 1-25.- Fredric Strauss, Almodóvar on Almodóvar (Revised Edition) London: Faber and Faber.</a:t>
            </a:r>
          </a:p>
          <a:p>
            <a:pPr marL="171450" indent="-171450">
              <a:buFont typeface="Arial" panose="020B0604020202020204" pitchFamily="34" charset="0"/>
              <a:buChar char="•"/>
            </a:pPr>
            <a:r>
              <a:rPr lang="en-US" sz="1000" dirty="0"/>
              <a:t>Kathleen M. Vernon, ‘Melodrama Against Itself: Pedro Almodóvar's "What Have I Done to Deserve This?" Film Quarterly, Vol. 46, No. 3 (Spring, 1993), pp. 28-40 Published by: University of California Press . Stable URL: http://</a:t>
            </a:r>
            <a:r>
              <a:rPr lang="en-US" sz="1000" dirty="0" err="1"/>
              <a:t>www.jstor.org</a:t>
            </a:r>
            <a:r>
              <a:rPr lang="en-US" sz="1000" dirty="0"/>
              <a:t>/stable/1212901 .</a:t>
            </a:r>
          </a:p>
          <a:p>
            <a:pPr marL="171450" indent="-171450">
              <a:buFontTx/>
              <a:buChar char="-"/>
            </a:pPr>
            <a:endParaRPr lang="en-US" sz="1000" dirty="0"/>
          </a:p>
          <a:p>
            <a:pPr marL="171450" indent="-171450">
              <a:buFontTx/>
              <a:buChar char="-"/>
            </a:pPr>
            <a:endParaRPr lang="en-US" sz="1000" dirty="0"/>
          </a:p>
          <a:p>
            <a:endParaRPr lang="en-US" sz="1000" dirty="0"/>
          </a:p>
          <a:p>
            <a:endParaRPr lang="en-US" sz="1000" dirty="0"/>
          </a:p>
        </p:txBody>
      </p:sp>
      <p:sp>
        <p:nvSpPr>
          <p:cNvPr id="9" name="Slide Number Placeholder 8">
            <a:extLst>
              <a:ext uri="{FF2B5EF4-FFF2-40B4-BE49-F238E27FC236}">
                <a16:creationId xmlns:a16="http://schemas.microsoft.com/office/drawing/2014/main" id="{59D20846-4B6B-56EA-EDA5-79EE30822C70}"/>
              </a:ext>
            </a:extLst>
          </p:cNvPr>
          <p:cNvSpPr>
            <a:spLocks noGrp="1"/>
          </p:cNvSpPr>
          <p:nvPr>
            <p:ph type="sldNum" sz="quarter" idx="4"/>
          </p:nvPr>
        </p:nvSpPr>
        <p:spPr/>
        <p:txBody>
          <a:bodyPr/>
          <a:lstStyle/>
          <a:p>
            <a:fld id="{E8F1A65C-595C-4736-BF40-F7D31E789466}" type="slidenum">
              <a:rPr lang="en-GB" smtClean="0"/>
              <a:pPr/>
              <a:t>31</a:t>
            </a:fld>
            <a:endParaRPr lang="en-GB"/>
          </a:p>
        </p:txBody>
      </p:sp>
      <p:sp>
        <p:nvSpPr>
          <p:cNvPr id="11" name="Text Placeholder 7">
            <a:extLst>
              <a:ext uri="{FF2B5EF4-FFF2-40B4-BE49-F238E27FC236}">
                <a16:creationId xmlns:a16="http://schemas.microsoft.com/office/drawing/2014/main" id="{068E8E09-78E5-7AB9-62DA-479BD89C78E1}"/>
              </a:ext>
            </a:extLst>
          </p:cNvPr>
          <p:cNvSpPr>
            <a:spLocks noGrp="1"/>
          </p:cNvSpPr>
          <p:nvPr>
            <p:ph type="body" sz="quarter" idx="12"/>
          </p:nvPr>
        </p:nvSpPr>
        <p:spPr>
          <a:xfrm>
            <a:off x="499733" y="1077065"/>
            <a:ext cx="11192534" cy="564450"/>
          </a:xfrm>
        </p:spPr>
        <p:txBody>
          <a:bodyPr/>
          <a:lstStyle/>
          <a:p>
            <a:r>
              <a:rPr lang="en-GB" dirty="0"/>
              <a:t>Jose Arroyo</a:t>
            </a:r>
          </a:p>
        </p:txBody>
      </p:sp>
      <p:sp>
        <p:nvSpPr>
          <p:cNvPr id="12" name="Title 6">
            <a:extLst>
              <a:ext uri="{FF2B5EF4-FFF2-40B4-BE49-F238E27FC236}">
                <a16:creationId xmlns:a16="http://schemas.microsoft.com/office/drawing/2014/main" id="{347BEA7F-E853-5DA1-D4AB-282FA5799046}"/>
              </a:ext>
            </a:extLst>
          </p:cNvPr>
          <p:cNvSpPr>
            <a:spLocks noGrp="1"/>
          </p:cNvSpPr>
          <p:nvPr>
            <p:ph type="title"/>
          </p:nvPr>
        </p:nvSpPr>
        <p:spPr>
          <a:xfrm>
            <a:off x="499733" y="538538"/>
            <a:ext cx="11192534" cy="383567"/>
          </a:xfrm>
        </p:spPr>
        <p:txBody>
          <a:bodyPr/>
          <a:lstStyle/>
          <a:p>
            <a:r>
              <a:rPr lang="en-GB" dirty="0"/>
              <a:t>FI-939 PEDRO ALMODÓVAR</a:t>
            </a:r>
          </a:p>
        </p:txBody>
      </p:sp>
    </p:spTree>
    <p:extLst>
      <p:ext uri="{BB962C8B-B14F-4D97-AF65-F5344CB8AC3E}">
        <p14:creationId xmlns:p14="http://schemas.microsoft.com/office/powerpoint/2010/main" val="43768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purple and blue liquid&#10;&#10;AI-generated content may be incorrect.">
            <a:extLst>
              <a:ext uri="{FF2B5EF4-FFF2-40B4-BE49-F238E27FC236}">
                <a16:creationId xmlns:a16="http://schemas.microsoft.com/office/drawing/2014/main" id="{796DDAEA-E839-39CB-50F6-DE4CE8CF1AC6}"/>
              </a:ext>
            </a:extLst>
          </p:cNvPr>
          <p:cNvPicPr>
            <a:picLocks noChangeAspect="1"/>
          </p:cNvPicPr>
          <p:nvPr/>
        </p:nvPicPr>
        <p:blipFill>
          <a:blip r:embed="rId2" cstate="email">
            <a:alphaModFix amt="50000"/>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pic>
        <p:nvPicPr>
          <p:cNvPr id="4" name="Content Placeholder 3" descr="A close up of a book shelf&#10;&#10;Description automatically generated">
            <a:extLst>
              <a:ext uri="{FF2B5EF4-FFF2-40B4-BE49-F238E27FC236}">
                <a16:creationId xmlns:a16="http://schemas.microsoft.com/office/drawing/2014/main" id="{3F2AA102-EE87-82DE-4E19-4EC1B07BDDF1}"/>
              </a:ext>
            </a:extLst>
          </p:cNvPr>
          <p:cNvPicPr>
            <a:picLocks noGrp="1" noChangeAspect="1"/>
          </p:cNvPicPr>
          <p:nvPr>
            <p:ph sz="quarter" idx="19"/>
          </p:nvPr>
        </p:nvPicPr>
        <p:blipFill>
          <a:blip r:embed="rId3"/>
          <a:stretch>
            <a:fillRect/>
          </a:stretch>
        </p:blipFill>
        <p:spPr>
          <a:xfrm>
            <a:off x="0" y="604024"/>
            <a:ext cx="12192000" cy="5649951"/>
          </a:xfrm>
        </p:spPr>
      </p:pic>
      <p:pic>
        <p:nvPicPr>
          <p:cNvPr id="2" name="Picture 1" descr="A building with wooden walls and stairs&#10;&#10;Description automatically generated with medium confidence">
            <a:extLst>
              <a:ext uri="{FF2B5EF4-FFF2-40B4-BE49-F238E27FC236}">
                <a16:creationId xmlns:a16="http://schemas.microsoft.com/office/drawing/2014/main" id="{98F517B8-9693-406B-801B-E43BD4059652}"/>
              </a:ext>
            </a:extLst>
          </p:cNvPr>
          <p:cNvPicPr>
            <a:picLocks noChangeAspect="1"/>
          </p:cNvPicPr>
          <p:nvPr/>
        </p:nvPicPr>
        <p:blipFill>
          <a:blip r:embed="rId4"/>
          <a:stretch>
            <a:fillRect/>
          </a:stretch>
        </p:blipFill>
        <p:spPr>
          <a:xfrm>
            <a:off x="0" y="-70597"/>
            <a:ext cx="12317506" cy="6928597"/>
          </a:xfrm>
          <a:prstGeom prst="rect">
            <a:avLst/>
          </a:prstGeom>
        </p:spPr>
      </p:pic>
    </p:spTree>
    <p:extLst>
      <p:ext uri="{BB962C8B-B14F-4D97-AF65-F5344CB8AC3E}">
        <p14:creationId xmlns:p14="http://schemas.microsoft.com/office/powerpoint/2010/main" val="3288516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183D9-DCB2-C6C8-7A75-B32F307A80A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71DF1BA-FABB-9393-8C0C-E0572061AF23}"/>
              </a:ext>
            </a:extLst>
          </p:cNvPr>
          <p:cNvSpPr>
            <a:spLocks noGrp="1"/>
          </p:cNvSpPr>
          <p:nvPr>
            <p:ph type="title"/>
          </p:nvPr>
        </p:nvSpPr>
        <p:spPr/>
        <p:txBody>
          <a:bodyPr/>
          <a:lstStyle/>
          <a:p>
            <a:r>
              <a:rPr lang="en-GB" dirty="0"/>
              <a:t>RESEARCH COMMUNITY/CULTURE</a:t>
            </a:r>
          </a:p>
        </p:txBody>
      </p:sp>
      <p:sp>
        <p:nvSpPr>
          <p:cNvPr id="8" name="Content Placeholder 7">
            <a:extLst>
              <a:ext uri="{FF2B5EF4-FFF2-40B4-BE49-F238E27FC236}">
                <a16:creationId xmlns:a16="http://schemas.microsoft.com/office/drawing/2014/main" id="{6573F51C-A84E-DE7A-D4FE-D356684D881F}"/>
              </a:ext>
            </a:extLst>
          </p:cNvPr>
          <p:cNvSpPr>
            <a:spLocks noGrp="1"/>
          </p:cNvSpPr>
          <p:nvPr>
            <p:ph idx="1"/>
          </p:nvPr>
        </p:nvSpPr>
        <p:spPr>
          <a:xfrm>
            <a:off x="499732" y="2060733"/>
            <a:ext cx="5395293" cy="2736533"/>
          </a:xfrm>
        </p:spPr>
        <p:txBody>
          <a:bodyPr/>
          <a:lstStyle/>
          <a:p>
            <a:r>
              <a:rPr lang="en-GB" sz="1200" dirty="0"/>
              <a:t>Graduate skills classes (may include):  Introduction to the technical and archival facilities of F&amp;TV; Image Capture and Scholarly Presentation; Choosing a Topic and Organising a Dissertation; Doing a Literature Review; Writing a PhD Proposal and Applying for Funding</a:t>
            </a:r>
          </a:p>
          <a:p>
            <a:endParaRPr lang="en-GB" sz="1200" dirty="0"/>
          </a:p>
          <a:p>
            <a:r>
              <a:rPr lang="en-GB" sz="1200" dirty="0"/>
              <a:t>MA Students also regularly take part in: </a:t>
            </a:r>
          </a:p>
          <a:p>
            <a:r>
              <a:rPr lang="en-GB" sz="1200" dirty="0"/>
              <a:t>Postgraduate Reading Groups</a:t>
            </a:r>
          </a:p>
          <a:p>
            <a:r>
              <a:rPr lang="en-GB" sz="1200" dirty="0"/>
              <a:t>Reel Talk Blog (for UG and PG students) </a:t>
            </a:r>
          </a:p>
          <a:p>
            <a:r>
              <a:rPr lang="en-GB" sz="1200" dirty="0"/>
              <a:t>Centre for Television Histories meetings: TV Club and TV Histories in Development group</a:t>
            </a:r>
          </a:p>
          <a:p>
            <a:endParaRPr lang="en-GB" sz="1200" dirty="0"/>
          </a:p>
          <a:p>
            <a:endParaRPr lang="en-GB" sz="1200" dirty="0"/>
          </a:p>
        </p:txBody>
      </p:sp>
      <p:sp>
        <p:nvSpPr>
          <p:cNvPr id="2" name="Slide Number Placeholder 29">
            <a:extLst>
              <a:ext uri="{FF2B5EF4-FFF2-40B4-BE49-F238E27FC236}">
                <a16:creationId xmlns:a16="http://schemas.microsoft.com/office/drawing/2014/main" id="{A303AA94-69EE-BA03-84C1-A8DAC4DEB997}"/>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4</a:t>
            </a:fld>
            <a:endParaRPr lang="en-GB"/>
          </a:p>
        </p:txBody>
      </p:sp>
      <p:pic>
        <p:nvPicPr>
          <p:cNvPr id="4" name="Picture 3" descr="A group of people working at computers in a library&#10;&#10;Description automatically generated">
            <a:extLst>
              <a:ext uri="{FF2B5EF4-FFF2-40B4-BE49-F238E27FC236}">
                <a16:creationId xmlns:a16="http://schemas.microsoft.com/office/drawing/2014/main" id="{6F77FB10-11B8-F927-9640-8C270392830D}"/>
              </a:ext>
            </a:extLst>
          </p:cNvPr>
          <p:cNvPicPr>
            <a:picLocks noChangeAspect="1"/>
          </p:cNvPicPr>
          <p:nvPr/>
        </p:nvPicPr>
        <p:blipFill>
          <a:blip r:embed="rId2"/>
          <a:srcRect t="12499" b="12501"/>
          <a:stretch>
            <a:fillRect/>
          </a:stretch>
        </p:blipFill>
        <p:spPr>
          <a:xfrm>
            <a:off x="6478840" y="1157908"/>
            <a:ext cx="5103559" cy="2870752"/>
          </a:xfrm>
          <a:prstGeom prst="rect">
            <a:avLst/>
          </a:prstGeom>
        </p:spPr>
      </p:pic>
      <p:pic>
        <p:nvPicPr>
          <p:cNvPr id="3" name="Picture 2">
            <a:extLst>
              <a:ext uri="{FF2B5EF4-FFF2-40B4-BE49-F238E27FC236}">
                <a16:creationId xmlns:a16="http://schemas.microsoft.com/office/drawing/2014/main" id="{66863C90-5A06-C09E-1789-3F107DBF5F73}"/>
              </a:ext>
            </a:extLst>
          </p:cNvPr>
          <p:cNvPicPr>
            <a:picLocks noChangeAspect="1"/>
          </p:cNvPicPr>
          <p:nvPr/>
        </p:nvPicPr>
        <p:blipFill>
          <a:blip r:embed="rId3"/>
          <a:stretch>
            <a:fillRect/>
          </a:stretch>
        </p:blipFill>
        <p:spPr>
          <a:xfrm>
            <a:off x="6478839" y="4150016"/>
            <a:ext cx="5103559" cy="2348678"/>
          </a:xfrm>
          <a:prstGeom prst="rect">
            <a:avLst/>
          </a:prstGeom>
        </p:spPr>
      </p:pic>
    </p:spTree>
    <p:extLst>
      <p:ext uri="{BB962C8B-B14F-4D97-AF65-F5344CB8AC3E}">
        <p14:creationId xmlns:p14="http://schemas.microsoft.com/office/powerpoint/2010/main" val="1588963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35">
            <a:extLst>
              <a:ext uri="{FF2B5EF4-FFF2-40B4-BE49-F238E27FC236}">
                <a16:creationId xmlns:a16="http://schemas.microsoft.com/office/drawing/2014/main" id="{1F0F2CE2-ECB2-6C39-FD3C-A12D91171729}"/>
              </a:ext>
            </a:extLst>
          </p:cNvPr>
          <p:cNvSpPr>
            <a:spLocks noGrp="1"/>
          </p:cNvSpPr>
          <p:nvPr>
            <p:ph type="title"/>
          </p:nvPr>
        </p:nvSpPr>
        <p:spPr/>
        <p:txBody>
          <a:bodyPr/>
          <a:lstStyle/>
          <a:p>
            <a:r>
              <a:rPr lang="en-GB" dirty="0"/>
              <a:t>RESEARCH SEMINARS</a:t>
            </a:r>
          </a:p>
        </p:txBody>
      </p:sp>
      <p:sp>
        <p:nvSpPr>
          <p:cNvPr id="37" name="Content Placeholder 36">
            <a:extLst>
              <a:ext uri="{FF2B5EF4-FFF2-40B4-BE49-F238E27FC236}">
                <a16:creationId xmlns:a16="http://schemas.microsoft.com/office/drawing/2014/main" id="{D1F5A10D-A79C-8368-1FD4-E42B613D60B3}"/>
              </a:ext>
            </a:extLst>
          </p:cNvPr>
          <p:cNvSpPr>
            <a:spLocks noGrp="1"/>
          </p:cNvSpPr>
          <p:nvPr>
            <p:ph sz="quarter" idx="20"/>
          </p:nvPr>
        </p:nvSpPr>
        <p:spPr>
          <a:xfrm>
            <a:off x="499733" y="1223976"/>
            <a:ext cx="4860001" cy="3317700"/>
          </a:xfrm>
        </p:spPr>
        <p:txBody>
          <a:bodyPr/>
          <a:lstStyle/>
          <a:p>
            <a:r>
              <a:rPr lang="en-GB" dirty="0"/>
              <a:t>Research seminars led by departmental staff, PhD students and a range of distinguished visiting speakers (Recent talks and events have included: Prof Luca </a:t>
            </a:r>
            <a:r>
              <a:rPr lang="en-GB" dirty="0" err="1"/>
              <a:t>Caminati</a:t>
            </a:r>
            <a:r>
              <a:rPr lang="en-GB" dirty="0"/>
              <a:t> (Concordia) ‘</a:t>
            </a:r>
            <a:r>
              <a:rPr lang="en-GB" dirty="0" err="1"/>
              <a:t>Sandokan’s</a:t>
            </a:r>
            <a:r>
              <a:rPr lang="en-GB" dirty="0"/>
              <a:t> Thickness: Libidinal Economy, the Subversive Seventies, and Italian Television’; Dr Shota Ogawa of Nagoya University: ‘Stateless in the World: Japanophone Korean Filmmakers’; Nike Del </a:t>
            </a:r>
            <a:r>
              <a:rPr lang="en-GB" dirty="0" err="1"/>
              <a:t>Quercio</a:t>
            </a:r>
            <a:r>
              <a:rPr lang="en-GB" dirty="0"/>
              <a:t> (University of Bologna): ‘From “Pink Pages” to the Silver Screen: Intersections between </a:t>
            </a:r>
            <a:r>
              <a:rPr lang="en-GB" dirty="0" err="1"/>
              <a:t>Photoromance</a:t>
            </a:r>
            <a:r>
              <a:rPr lang="en-GB" dirty="0"/>
              <a:t> Magazines and Cinema in Postwar Italy’; Films from the UK’s Student Encampments, a series of shorts made by and with activists from the Gaza encampments in the UK, including at Warwick.</a:t>
            </a:r>
          </a:p>
          <a:p>
            <a:endParaRPr lang="en-GB" dirty="0"/>
          </a:p>
          <a:p>
            <a:endParaRPr lang="en-GB" dirty="0"/>
          </a:p>
        </p:txBody>
      </p:sp>
      <p:sp>
        <p:nvSpPr>
          <p:cNvPr id="7" name="Slide Number Placeholder 6">
            <a:extLst>
              <a:ext uri="{FF2B5EF4-FFF2-40B4-BE49-F238E27FC236}">
                <a16:creationId xmlns:a16="http://schemas.microsoft.com/office/drawing/2014/main" id="{7C1517A5-59E5-5E03-2864-B24E3165329F}"/>
              </a:ext>
            </a:extLst>
          </p:cNvPr>
          <p:cNvSpPr>
            <a:spLocks noGrp="1"/>
          </p:cNvSpPr>
          <p:nvPr>
            <p:ph type="sldNum" sz="quarter" idx="4"/>
          </p:nvPr>
        </p:nvSpPr>
        <p:spPr>
          <a:xfrm>
            <a:off x="499733" y="5994450"/>
            <a:ext cx="360000" cy="360000"/>
          </a:xfrm>
        </p:spPr>
        <p:txBody>
          <a:bodyPr/>
          <a:lstStyle/>
          <a:p>
            <a:fld id="{E8F1A65C-595C-4736-BF40-F7D31E789466}" type="slidenum">
              <a:rPr lang="en-GB" smtClean="0"/>
              <a:pPr/>
              <a:t>5</a:t>
            </a:fld>
            <a:endParaRPr lang="en-GB"/>
          </a:p>
        </p:txBody>
      </p:sp>
      <p:pic>
        <p:nvPicPr>
          <p:cNvPr id="15" name="Picture 14">
            <a:extLst>
              <a:ext uri="{FF2B5EF4-FFF2-40B4-BE49-F238E27FC236}">
                <a16:creationId xmlns:a16="http://schemas.microsoft.com/office/drawing/2014/main" id="{DA68043A-7252-F5C3-7E72-F5B48E79BA9E}"/>
              </a:ext>
            </a:extLst>
          </p:cNvPr>
          <p:cNvPicPr>
            <a:picLocks noChangeAspect="1"/>
          </p:cNvPicPr>
          <p:nvPr/>
        </p:nvPicPr>
        <p:blipFill>
          <a:blip r:embed="rId3"/>
          <a:stretch>
            <a:fillRect/>
          </a:stretch>
        </p:blipFill>
        <p:spPr>
          <a:xfrm>
            <a:off x="6599702" y="53032"/>
            <a:ext cx="4704401" cy="3238620"/>
          </a:xfrm>
          <a:prstGeom prst="rect">
            <a:avLst/>
          </a:prstGeom>
        </p:spPr>
      </p:pic>
      <p:pic>
        <p:nvPicPr>
          <p:cNvPr id="16" name="Picture 15">
            <a:extLst>
              <a:ext uri="{FF2B5EF4-FFF2-40B4-BE49-F238E27FC236}">
                <a16:creationId xmlns:a16="http://schemas.microsoft.com/office/drawing/2014/main" id="{0470A6C3-CCBA-25EE-CFF3-53AACA813AC2}"/>
              </a:ext>
            </a:extLst>
          </p:cNvPr>
          <p:cNvPicPr>
            <a:picLocks noChangeAspect="1"/>
          </p:cNvPicPr>
          <p:nvPr/>
        </p:nvPicPr>
        <p:blipFill>
          <a:blip r:embed="rId4"/>
          <a:stretch>
            <a:fillRect/>
          </a:stretch>
        </p:blipFill>
        <p:spPr>
          <a:xfrm>
            <a:off x="6599702" y="3386986"/>
            <a:ext cx="4704401" cy="3302350"/>
          </a:xfrm>
          <a:prstGeom prst="rect">
            <a:avLst/>
          </a:prstGeom>
        </p:spPr>
      </p:pic>
    </p:spTree>
    <p:extLst>
      <p:ext uri="{BB962C8B-B14F-4D97-AF65-F5344CB8AC3E}">
        <p14:creationId xmlns:p14="http://schemas.microsoft.com/office/powerpoint/2010/main" val="516156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A3D9C5-F995-1A39-FAB9-D859E939C2F1}"/>
              </a:ext>
            </a:extLst>
          </p:cNvPr>
          <p:cNvPicPr>
            <a:picLocks noChangeAspect="1"/>
          </p:cNvPicPr>
          <p:nvPr/>
        </p:nvPicPr>
        <p:blipFill>
          <a:blip r:embed="rId2"/>
          <a:srcRect l="545" r="1548" b="8"/>
          <a:stretch>
            <a:fillRect/>
          </a:stretch>
        </p:blipFill>
        <p:spPr>
          <a:xfrm>
            <a:off x="63864" y="470505"/>
            <a:ext cx="5793597" cy="5916990"/>
          </a:xfrm>
          <a:prstGeom prst="rect">
            <a:avLst/>
          </a:prstGeom>
        </p:spPr>
      </p:pic>
      <p:pic>
        <p:nvPicPr>
          <p:cNvPr id="3" name="Picture 2">
            <a:extLst>
              <a:ext uri="{FF2B5EF4-FFF2-40B4-BE49-F238E27FC236}">
                <a16:creationId xmlns:a16="http://schemas.microsoft.com/office/drawing/2014/main" id="{EF91BD8A-4652-904F-9B83-653788700837}"/>
              </a:ext>
            </a:extLst>
          </p:cNvPr>
          <p:cNvPicPr>
            <a:picLocks noChangeAspect="1"/>
          </p:cNvPicPr>
          <p:nvPr/>
        </p:nvPicPr>
        <p:blipFill>
          <a:blip r:embed="rId3"/>
          <a:srcRect t="3013" r="-6" b="8129"/>
          <a:stretch>
            <a:fillRect/>
          </a:stretch>
        </p:blipFill>
        <p:spPr>
          <a:xfrm>
            <a:off x="5975595" y="470505"/>
            <a:ext cx="5793597" cy="5916990"/>
          </a:xfrm>
          <a:prstGeom prst="rect">
            <a:avLst/>
          </a:prstGeom>
        </p:spPr>
      </p:pic>
    </p:spTree>
    <p:extLst>
      <p:ext uri="{BB962C8B-B14F-4D97-AF65-F5344CB8AC3E}">
        <p14:creationId xmlns:p14="http://schemas.microsoft.com/office/powerpoint/2010/main" val="46353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FCA7BB7-110C-FEA1-4D20-58C7E5C19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00"/>
            <a:ext cx="12192000" cy="6861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53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26A29-E2D1-02EA-7F3C-5C8C9F3F4A20}"/>
              </a:ext>
            </a:extLst>
          </p:cNvPr>
          <p:cNvSpPr>
            <a:spLocks noGrp="1"/>
          </p:cNvSpPr>
          <p:nvPr>
            <p:ph type="title"/>
          </p:nvPr>
        </p:nvSpPr>
        <p:spPr>
          <a:xfrm>
            <a:off x="499734" y="538538"/>
            <a:ext cx="4860000" cy="752898"/>
          </a:xfrm>
        </p:spPr>
        <p:txBody>
          <a:bodyPr/>
          <a:lstStyle/>
          <a:p>
            <a:r>
              <a:rPr lang="en-US" dirty="0"/>
              <a:t>Information from the University of Warwick</a:t>
            </a:r>
          </a:p>
        </p:txBody>
      </p:sp>
      <p:sp>
        <p:nvSpPr>
          <p:cNvPr id="3" name="Text Placeholder 2">
            <a:extLst>
              <a:ext uri="{FF2B5EF4-FFF2-40B4-BE49-F238E27FC236}">
                <a16:creationId xmlns:a16="http://schemas.microsoft.com/office/drawing/2014/main" id="{579D8069-4BE0-2839-89E3-52DC1F79AB6A}"/>
              </a:ext>
            </a:extLst>
          </p:cNvPr>
          <p:cNvSpPr>
            <a:spLocks noGrp="1"/>
          </p:cNvSpPr>
          <p:nvPr>
            <p:ph type="body" sz="quarter" idx="13"/>
          </p:nvPr>
        </p:nvSpPr>
        <p:spPr>
          <a:xfrm>
            <a:off x="499733" y="1291436"/>
            <a:ext cx="4860000" cy="564450"/>
          </a:xfrm>
        </p:spPr>
        <p:txBody>
          <a:bodyPr/>
          <a:lstStyle/>
          <a:p>
            <a:r>
              <a:rPr lang="en-US" dirty="0"/>
              <a:t>If you have queries about: </a:t>
            </a:r>
          </a:p>
          <a:p>
            <a:endParaRPr lang="en-US" dirty="0"/>
          </a:p>
        </p:txBody>
      </p:sp>
      <p:sp>
        <p:nvSpPr>
          <p:cNvPr id="4" name="Content Placeholder 3">
            <a:extLst>
              <a:ext uri="{FF2B5EF4-FFF2-40B4-BE49-F238E27FC236}">
                <a16:creationId xmlns:a16="http://schemas.microsoft.com/office/drawing/2014/main" id="{92259870-13E0-1826-C37E-55385326E513}"/>
              </a:ext>
            </a:extLst>
          </p:cNvPr>
          <p:cNvSpPr>
            <a:spLocks noGrp="1"/>
          </p:cNvSpPr>
          <p:nvPr>
            <p:ph sz="quarter" idx="20"/>
          </p:nvPr>
        </p:nvSpPr>
        <p:spPr/>
        <p:txBody>
          <a:bodyPr/>
          <a:lstStyle/>
          <a:p>
            <a:pPr marL="285750" indent="-285750">
              <a:buFont typeface="Arial" panose="020B0604020202020204" pitchFamily="34" charset="0"/>
              <a:buChar char="•"/>
            </a:pPr>
            <a:r>
              <a:rPr lang="en-US" dirty="0"/>
              <a:t>Fees and Financing </a:t>
            </a:r>
            <a:r>
              <a:rPr lang="en-US" dirty="0">
                <a:hlinkClick r:id="rId2"/>
              </a:rPr>
              <a:t>https://warwick.ac.uk/study/postgraduate/funding/</a:t>
            </a:r>
            <a:endParaRPr lang="en-US" dirty="0"/>
          </a:p>
          <a:p>
            <a:pPr marL="285750" indent="-285750">
              <a:buFont typeface="Arial" panose="020B0604020202020204" pitchFamily="34" charset="0"/>
              <a:buChar char="•"/>
            </a:pPr>
            <a:r>
              <a:rPr lang="en-US" dirty="0"/>
              <a:t>Accommodation </a:t>
            </a:r>
            <a:r>
              <a:rPr lang="en-US" dirty="0">
                <a:hlinkClick r:id="rId3"/>
              </a:rPr>
              <a:t>https://warwick.ac.uk/study/postgraduate/whywarwick/accommodation/</a:t>
            </a:r>
            <a:endParaRPr lang="en-US" dirty="0"/>
          </a:p>
          <a:p>
            <a:pPr marL="285750" indent="-285750">
              <a:buFont typeface="Arial" panose="020B0604020202020204" pitchFamily="34" charset="0"/>
              <a:buChar char="•"/>
            </a:pPr>
            <a:r>
              <a:rPr lang="en-US" dirty="0"/>
              <a:t>Immigration </a:t>
            </a:r>
            <a:r>
              <a:rPr lang="en-US" dirty="0">
                <a:hlinkClick r:id="rId4"/>
              </a:rPr>
              <a:t>https://warwick.ac.uk/study/international/immigration/</a:t>
            </a:r>
            <a:endParaRPr lang="en-US" dirty="0"/>
          </a:p>
          <a:p>
            <a:pPr marL="285750" indent="-285750">
              <a:buFont typeface="Arial" panose="020B0604020202020204" pitchFamily="34" charset="0"/>
              <a:buChar char="•"/>
            </a:pPr>
            <a:r>
              <a:rPr lang="en-US" dirty="0"/>
              <a:t>Campus Life </a:t>
            </a:r>
            <a:r>
              <a:rPr lang="en-US" dirty="0">
                <a:hlinkClick r:id="rId5"/>
              </a:rPr>
              <a:t>https://warwick.ac.uk/study/postgraduate/whywarwick/campuslife/</a:t>
            </a:r>
            <a:endParaRPr lang="en-US" dirty="0"/>
          </a:p>
          <a:p>
            <a:pPr marL="285750" indent="-285750">
              <a:buFont typeface="Arial" panose="020B0604020202020204" pitchFamily="34" charset="0"/>
              <a:buChar char="•"/>
            </a:pPr>
            <a:r>
              <a:rPr lang="en-US" dirty="0"/>
              <a:t>Take a virtual tour of Warwick </a:t>
            </a:r>
            <a:r>
              <a:rPr lang="en-US" dirty="0">
                <a:hlinkClick r:id="rId6"/>
              </a:rPr>
              <a:t>https://warwick.ac.uk/study/undergraduate/virtualtour/</a:t>
            </a:r>
            <a:endParaRPr lang="en-US" dirty="0"/>
          </a:p>
          <a:p>
            <a:endParaRPr lang="en-US" dirty="0"/>
          </a:p>
          <a:p>
            <a:endParaRPr lang="en-GB" sz="1200" dirty="0">
              <a:effectLst/>
              <a:latin typeface="+mn-lt"/>
              <a:ea typeface="MS Mincho" panose="02020609040205080304" pitchFamily="49" charset="-128"/>
              <a:cs typeface="Times New Roman" panose="02020603050405020304" pitchFamily="18" charset="0"/>
            </a:endParaRPr>
          </a:p>
          <a:p>
            <a:endParaRPr lang="en-GB" sz="1200" dirty="0">
              <a:latin typeface="+mn-lt"/>
              <a:ea typeface="MS Mincho" panose="02020609040205080304" pitchFamily="49" charset="-128"/>
              <a:cs typeface="Times New Roman" panose="02020603050405020304" pitchFamily="18" charset="0"/>
            </a:endParaRPr>
          </a:p>
          <a:p>
            <a:r>
              <a:rPr lang="en-GB" sz="1200" dirty="0">
                <a:effectLst/>
                <a:latin typeface="+mn-lt"/>
                <a:ea typeface="MS Mincho" panose="02020609040205080304" pitchFamily="49" charset="-128"/>
                <a:cs typeface="Times New Roman" panose="02020603050405020304" pitchFamily="18" charset="0"/>
              </a:rPr>
              <a:t>And learn more about our new </a:t>
            </a:r>
            <a:r>
              <a:rPr lang="en-GB" sz="1200" u="sng" dirty="0">
                <a:solidFill>
                  <a:srgbClr val="0000FF"/>
                </a:solidFill>
                <a:effectLst/>
                <a:latin typeface="+mn-lt"/>
                <a:ea typeface="MS Mincho" panose="02020609040205080304" pitchFamily="49" charset="-128"/>
                <a:cs typeface="Times New Roman" panose="02020603050405020304" pitchFamily="18" charset="0"/>
                <a:hlinkClick r:id="rId7"/>
              </a:rPr>
              <a:t>Faculty of Arts building</a:t>
            </a:r>
            <a:r>
              <a:rPr lang="en-GB" sz="1200" dirty="0">
                <a:effectLst/>
                <a:latin typeface="+mn-lt"/>
                <a:ea typeface="MS Mincho" panose="02020609040205080304" pitchFamily="49" charset="-128"/>
                <a:cs typeface="Times New Roman" panose="02020603050405020304" pitchFamily="18" charset="0"/>
              </a:rPr>
              <a:t> </a:t>
            </a:r>
          </a:p>
          <a:p>
            <a:endParaRPr lang="en-US" dirty="0"/>
          </a:p>
          <a:p>
            <a:endParaRPr lang="en-US" dirty="0"/>
          </a:p>
          <a:p>
            <a:endParaRPr lang="en-US" dirty="0"/>
          </a:p>
          <a:p>
            <a:endParaRPr lang="en-US" dirty="0"/>
          </a:p>
          <a:p>
            <a:endParaRPr lang="en-US" dirty="0"/>
          </a:p>
          <a:p>
            <a:endParaRPr lang="en-US" dirty="0"/>
          </a:p>
        </p:txBody>
      </p:sp>
      <p:sp>
        <p:nvSpPr>
          <p:cNvPr id="6" name="Picture Placeholder 5">
            <a:extLst>
              <a:ext uri="{FF2B5EF4-FFF2-40B4-BE49-F238E27FC236}">
                <a16:creationId xmlns:a16="http://schemas.microsoft.com/office/drawing/2014/main" id="{3E04751D-A911-2FEE-F815-2F5E2298A22C}"/>
              </a:ext>
            </a:extLst>
          </p:cNvPr>
          <p:cNvSpPr>
            <a:spLocks noGrp="1"/>
          </p:cNvSpPr>
          <p:nvPr>
            <p:ph type="pic" sz="quarter" idx="12"/>
          </p:nvPr>
        </p:nvSpPr>
        <p:spPr/>
        <p:txBody>
          <a:bodyPr/>
          <a:lstStyle/>
          <a:p>
            <a:endParaRPr lang="en-US"/>
          </a:p>
        </p:txBody>
      </p:sp>
      <p:pic>
        <p:nvPicPr>
          <p:cNvPr id="2050" name="Picture 2">
            <a:extLst>
              <a:ext uri="{FF2B5EF4-FFF2-40B4-BE49-F238E27FC236}">
                <a16:creationId xmlns:a16="http://schemas.microsoft.com/office/drawing/2014/main" id="{08E478C6-DE8E-B6E9-601B-C1733323BE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1998" y="0"/>
            <a:ext cx="4554000" cy="683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90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A3B7B6-B4F0-4D8D-04F3-B94B393B7777}"/>
              </a:ext>
            </a:extLst>
          </p:cNvPr>
          <p:cNvSpPr>
            <a:spLocks noGrp="1"/>
          </p:cNvSpPr>
          <p:nvPr>
            <p:ph type="title"/>
          </p:nvPr>
        </p:nvSpPr>
        <p:spPr>
          <a:xfrm>
            <a:off x="499732" y="1889950"/>
            <a:ext cx="6542513" cy="1806905"/>
          </a:xfrm>
        </p:spPr>
        <p:txBody>
          <a:bodyPr wrap="square" anchor="t">
            <a:normAutofit/>
          </a:bodyPr>
          <a:lstStyle/>
          <a:p>
            <a:r>
              <a:rPr lang="en-US" dirty="0"/>
              <a:t>MA MODULES</a:t>
            </a:r>
          </a:p>
        </p:txBody>
      </p:sp>
      <p:pic>
        <p:nvPicPr>
          <p:cNvPr id="5" name="Picture 4" descr="A building with trees in the background&#10;&#10;Description automatically generated">
            <a:extLst>
              <a:ext uri="{FF2B5EF4-FFF2-40B4-BE49-F238E27FC236}">
                <a16:creationId xmlns:a16="http://schemas.microsoft.com/office/drawing/2014/main" id="{2567EE63-4EAA-4244-4B60-AAE0784D1C92}"/>
              </a:ext>
            </a:extLst>
          </p:cNvPr>
          <p:cNvPicPr>
            <a:picLocks noChangeAspect="1"/>
          </p:cNvPicPr>
          <p:nvPr/>
        </p:nvPicPr>
        <p:blipFill>
          <a:blip r:embed="rId2"/>
          <a:srcRect l="38358" r="40164"/>
          <a:stretch>
            <a:fillRect/>
          </a:stretch>
        </p:blipFill>
        <p:spPr>
          <a:xfrm>
            <a:off x="7678168" y="10"/>
            <a:ext cx="4014099" cy="635444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pic>
    </p:spTree>
    <p:extLst>
      <p:ext uri="{BB962C8B-B14F-4D97-AF65-F5344CB8AC3E}">
        <p14:creationId xmlns:p14="http://schemas.microsoft.com/office/powerpoint/2010/main" val="3661566334"/>
      </p:ext>
    </p:extLst>
  </p:cSld>
  <p:clrMapOvr>
    <a:masterClrMapping/>
  </p:clrMapOvr>
</p:sld>
</file>

<file path=ppt/theme/theme1.xml><?xml version="1.0" encoding="utf-8"?>
<a:theme xmlns:a="http://schemas.openxmlformats.org/drawingml/2006/main" name="UoW_Template_White">
  <a:themeElements>
    <a:clrScheme name="Custom 8">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2F8B32AC-325D-4679-8165-F3015CD6CB85}"/>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UoW_Template_Black">
  <a:themeElements>
    <a:clrScheme name="Custom 9">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FDFCFC"/>
      </a:hlink>
      <a:folHlink>
        <a:srgbClr val="FDFCF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33A5F1DA-378A-4B18-90A4-683CE4DCE0D6}"/>
    </a:ext>
  </a:extLst>
</a:theme>
</file>

<file path=ppt/theme/theme3.xml><?xml version="1.0" encoding="utf-8"?>
<a:theme xmlns:a="http://schemas.openxmlformats.org/drawingml/2006/main" name="UoW_Template_Purple">
  <a:themeElements>
    <a:clrScheme name="Custom 7">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FDFCFC"/>
      </a:hlink>
      <a:folHlink>
        <a:srgbClr val="FDFCF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91731875-5819-43E4-99E0-E12888852D10}"/>
    </a:ext>
  </a:extLst>
</a:theme>
</file>

<file path=ppt/theme/theme4.xml><?xml version="1.0" encoding="utf-8"?>
<a:theme xmlns:a="http://schemas.openxmlformats.org/drawingml/2006/main" name="UoW_Template_Lavender">
  <a:themeElements>
    <a:clrScheme name="Custom 2">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A94366CC-0FF6-484B-A3F6-8F3C9DB334DE}"/>
    </a:ext>
  </a:extLst>
</a:theme>
</file>

<file path=ppt/theme/theme5.xml><?xml version="1.0" encoding="utf-8"?>
<a:theme xmlns:a="http://schemas.openxmlformats.org/drawingml/2006/main" name="UoW_Template_Blue">
  <a:themeElements>
    <a:clrScheme name="Custom 3">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D9D60615-A149-42A0-9804-F9F502D81E0A}"/>
    </a:ext>
  </a:extLst>
</a:theme>
</file>

<file path=ppt/theme/theme6.xml><?xml version="1.0" encoding="utf-8"?>
<a:theme xmlns:a="http://schemas.openxmlformats.org/drawingml/2006/main" name="UoW_Template_Green">
  <a:themeElements>
    <a:clrScheme name="Custom 4">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B29EECE9-2CC5-46BE-9026-BE279C5ED67F}"/>
    </a:ext>
  </a:extLst>
</a:theme>
</file>

<file path=ppt/theme/theme7.xml><?xml version="1.0" encoding="utf-8"?>
<a:theme xmlns:a="http://schemas.openxmlformats.org/drawingml/2006/main" name="UoW_Template_Yellow">
  <a:themeElements>
    <a:clrScheme name="Custom 5">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D530EDEF-2C2A-4FEB-88ED-FC149ADDB18A}"/>
    </a:ext>
  </a:extLst>
</a:theme>
</file>

<file path=ppt/theme/theme8.xml><?xml version="1.0" encoding="utf-8"?>
<a:theme xmlns:a="http://schemas.openxmlformats.org/drawingml/2006/main" name="UoW_Template_Coral">
  <a:themeElements>
    <a:clrScheme name="Custom 6">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A4C59BE3-DBC1-4617-A161-8617776D23F9}"/>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D777ABFAE3F5444BD4692D96672F2E8" ma:contentTypeVersion="3" ma:contentTypeDescription="Create a new document." ma:contentTypeScope="" ma:versionID="54343597c46f6bac07eef011af655ac1">
  <xsd:schema xmlns:xsd="http://www.w3.org/2001/XMLSchema" xmlns:xs="http://www.w3.org/2001/XMLSchema" xmlns:p="http://schemas.microsoft.com/office/2006/metadata/properties" xmlns:ns2="694213ce-036d-40ed-9770-d68710576a78" targetNamespace="http://schemas.microsoft.com/office/2006/metadata/properties" ma:root="true" ma:fieldsID="9b2c6463e2ec2ed844f6923005da6f09" ns2:_="">
    <xsd:import namespace="694213ce-036d-40ed-9770-d68710576a7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4213ce-036d-40ed-9770-d68710576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889AE9-2A76-4CF2-8699-356903226B0A}">
  <ds:schemaRefs>
    <ds:schemaRef ds:uri="http://schemas.microsoft.com/sharepoint/v3/contenttype/forms"/>
  </ds:schemaRefs>
</ds:datastoreItem>
</file>

<file path=customXml/itemProps2.xml><?xml version="1.0" encoding="utf-8"?>
<ds:datastoreItem xmlns:ds="http://schemas.openxmlformats.org/officeDocument/2006/customXml" ds:itemID="{74299F2F-53D8-4F04-89F8-F8961CB59FBC}">
  <ds:schemaRefs>
    <ds:schemaRef ds:uri="2457cae1-bbb3-49df-91d0-3eeeba63d323"/>
    <ds:schemaRef ds:uri="ef19808f-d5e4-40cd-93fa-31b8700ee2cf"/>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7630989-B77A-402A-86EF-783E80D068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4213ce-036d-40ed-9770-d68710576a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UoW_Template_White</Template>
  <TotalTime>181</TotalTime>
  <Words>5057</Words>
  <Application>Microsoft Macintosh PowerPoint</Application>
  <PresentationFormat>Widescreen</PresentationFormat>
  <Paragraphs>350</Paragraphs>
  <Slides>32</Slides>
  <Notes>8</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32</vt:i4>
      </vt:variant>
    </vt:vector>
  </HeadingPairs>
  <TitlesOfParts>
    <vt:vector size="44" baseType="lpstr">
      <vt:lpstr>Arial</vt:lpstr>
      <vt:lpstr>Times New Roman</vt:lpstr>
      <vt:lpstr>Aptos</vt:lpstr>
      <vt:lpstr>Calibri</vt:lpstr>
      <vt:lpstr>UoW_Template_White</vt:lpstr>
      <vt:lpstr>UoW_Template_Black</vt:lpstr>
      <vt:lpstr>UoW_Template_Purple</vt:lpstr>
      <vt:lpstr>UoW_Template_Lavender</vt:lpstr>
      <vt:lpstr>UoW_Template_Blue</vt:lpstr>
      <vt:lpstr>UoW_Template_Green</vt:lpstr>
      <vt:lpstr>UoW_Template_Yellow</vt:lpstr>
      <vt:lpstr>UoW_Template_Coral</vt:lpstr>
      <vt:lpstr>MA FILM AND TELEVISION STUDIES</vt:lpstr>
      <vt:lpstr>MASTER OF ARTS FILM AND TELEVISION STUDIES</vt:lpstr>
      <vt:lpstr>RESEARCH COMMUNITY/CULTURE</vt:lpstr>
      <vt:lpstr>RESEARCH COMMUNITY/CULTURE</vt:lpstr>
      <vt:lpstr>RESEARCH SEMINARS</vt:lpstr>
      <vt:lpstr>PowerPoint Presentation</vt:lpstr>
      <vt:lpstr>PowerPoint Presentation</vt:lpstr>
      <vt:lpstr>Information from the University of Warwick</vt:lpstr>
      <vt:lpstr>MA MODULES</vt:lpstr>
      <vt:lpstr>MA MODULES 2026-2027</vt:lpstr>
      <vt:lpstr>AUTUMN</vt:lpstr>
      <vt:lpstr>SPRING</vt:lpstr>
      <vt:lpstr>AUTUMN TERM MODULE INFORMATION</vt:lpstr>
      <vt:lpstr>FI908 ADVANCED SCREEN CULTURES AND METHODS</vt:lpstr>
      <vt:lpstr>FI908 ADVANCED SCREEN CULTURES AND METHODS</vt:lpstr>
      <vt:lpstr>FI908 ADVANCED SCREEN CULTURES AND METHODS</vt:lpstr>
      <vt:lpstr>FI929 ECOCINEMA</vt:lpstr>
      <vt:lpstr>FI929 ECOCINEMA</vt:lpstr>
      <vt:lpstr>FI931 SCREENING THE ANTIHERO(INE)</vt:lpstr>
      <vt:lpstr>FI931 SCREENING THE ANTIHERO(INE)</vt:lpstr>
      <vt:lpstr>FI942 US COMEDY TELEVISION</vt:lpstr>
      <vt:lpstr>FI942-30 US COMEDY TELEVISION</vt:lpstr>
      <vt:lpstr>SPRING TERM MODULE INFORMATION</vt:lpstr>
      <vt:lpstr>FI943 QUEER AND TRANS THEORIES FOR FILM AND TELEVISION</vt:lpstr>
      <vt:lpstr>FI968 INDIAN CINEMA</vt:lpstr>
      <vt:lpstr>FI968 INDIAN CINEMA</vt:lpstr>
      <vt:lpstr>FI944 SCREENING BODIES</vt:lpstr>
      <vt:lpstr>FI944 SCREENING BODIES</vt:lpstr>
      <vt:lpstr>FI-939 PEDRO ALMODÓVAR</vt:lpstr>
      <vt:lpstr>FI-939 PEDRO ALMODÓVAR</vt:lpstr>
      <vt:lpstr>FI-939 PEDRO ALMODÓVAR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Kaushik, Ritika</dc:creator>
  <cp:lastModifiedBy>de Luca, Tiago</cp:lastModifiedBy>
  <cp:revision>5</cp:revision>
  <dcterms:created xsi:type="dcterms:W3CDTF">2026-07-06T10:08:44Z</dcterms:created>
  <dcterms:modified xsi:type="dcterms:W3CDTF">2026-08-16T06:10:35Z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0x0101004D777ABFAE3F5444BD4692D96672F2E8</vt:lpwstr>
  </property>
  <property fmtid="{D5CDD505-2E9C-101B-9397-08002B2CF9AE}" pid="3" name="MediaServiceImageTags">
    <vt:lpwstr/>
  </property>
</Properties>
</file>