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6"/>
  </p:notesMasterIdLst>
  <p:sldIdLst>
    <p:sldId id="1913" r:id="rId2"/>
    <p:sldId id="1951" r:id="rId3"/>
    <p:sldId id="1880" r:id="rId4"/>
    <p:sldId id="1952" r:id="rId5"/>
    <p:sldId id="1922" r:id="rId6"/>
    <p:sldId id="1949" r:id="rId7"/>
    <p:sldId id="1936" r:id="rId8"/>
    <p:sldId id="974" r:id="rId9"/>
    <p:sldId id="1881" r:id="rId10"/>
    <p:sldId id="1868" r:id="rId11"/>
    <p:sldId id="1950" r:id="rId12"/>
    <p:sldId id="1886" r:id="rId13"/>
    <p:sldId id="1887" r:id="rId14"/>
    <p:sldId id="1870" r:id="rId15"/>
    <p:sldId id="1873" r:id="rId16"/>
    <p:sldId id="1921" r:id="rId17"/>
    <p:sldId id="855" r:id="rId18"/>
    <p:sldId id="1827" r:id="rId19"/>
    <p:sldId id="1942" r:id="rId20"/>
    <p:sldId id="1943" r:id="rId21"/>
    <p:sldId id="917" r:id="rId22"/>
    <p:sldId id="1944" r:id="rId23"/>
    <p:sldId id="887" r:id="rId24"/>
    <p:sldId id="892" r:id="rId25"/>
    <p:sldId id="1945" r:id="rId26"/>
    <p:sldId id="1892" r:id="rId27"/>
    <p:sldId id="1893" r:id="rId28"/>
    <p:sldId id="1889" r:id="rId29"/>
    <p:sldId id="1829" r:id="rId30"/>
    <p:sldId id="1946" r:id="rId31"/>
    <p:sldId id="1916" r:id="rId32"/>
    <p:sldId id="1007" r:id="rId33"/>
    <p:sldId id="1008" r:id="rId34"/>
    <p:sldId id="1009" r:id="rId35"/>
    <p:sldId id="1894" r:id="rId36"/>
    <p:sldId id="1947" r:id="rId37"/>
    <p:sldId id="1948" r:id="rId38"/>
    <p:sldId id="1833" r:id="rId39"/>
    <p:sldId id="1834" r:id="rId40"/>
    <p:sldId id="967" r:id="rId41"/>
    <p:sldId id="1857" r:id="rId42"/>
    <p:sldId id="1856" r:id="rId43"/>
    <p:sldId id="1931" r:id="rId44"/>
    <p:sldId id="1938" r:id="rId45"/>
    <p:sldId id="1939" r:id="rId46"/>
    <p:sldId id="1915" r:id="rId47"/>
    <p:sldId id="1930" r:id="rId48"/>
    <p:sldId id="1927" r:id="rId49"/>
    <p:sldId id="943" r:id="rId50"/>
    <p:sldId id="907" r:id="rId51"/>
    <p:sldId id="908" r:id="rId52"/>
    <p:sldId id="909" r:id="rId53"/>
    <p:sldId id="1924" r:id="rId54"/>
    <p:sldId id="1926" r:id="rId55"/>
    <p:sldId id="1925" r:id="rId56"/>
    <p:sldId id="1934" r:id="rId57"/>
    <p:sldId id="1935" r:id="rId58"/>
    <p:sldId id="1045" r:id="rId59"/>
    <p:sldId id="948" r:id="rId60"/>
    <p:sldId id="1895" r:id="rId61"/>
    <p:sldId id="1911" r:id="rId62"/>
    <p:sldId id="1847" r:id="rId63"/>
    <p:sldId id="1919" r:id="rId64"/>
    <p:sldId id="1929" r:id="rId6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F2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604"/>
    <p:restoredTop sz="94098" autoAdjust="0"/>
  </p:normalViewPr>
  <p:slideViewPr>
    <p:cSldViewPr snapToGrid="0" snapToObjects="1">
      <p:cViewPr>
        <p:scale>
          <a:sx n="104" d="100"/>
          <a:sy n="104" d="100"/>
        </p:scale>
        <p:origin x="1440" y="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2C1B08-DE02-5645-BE48-D7F9A358FF10}" type="datetimeFigureOut">
              <a:rPr lang="en-US" smtClean="0"/>
              <a:t>11/19/25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90B1CA-4F63-1841-A49B-1F9D189B4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503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3E860E7-0E7D-03E4-4D02-EB31F0B1D5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D6C127-E2FF-D295-6CCA-854310F6182F}"/>
              </a:ext>
            </a:extLst>
          </p:cNvPr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9748B49B-AFE1-6B7C-3BEC-72A2C91B26A8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F5C29423-87CF-F04E-81FB-81883052DBF1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64513" name="Text Box 1">
            <a:extLst>
              <a:ext uri="{FF2B5EF4-FFF2-40B4-BE49-F238E27FC236}">
                <a16:creationId xmlns:a16="http://schemas.microsoft.com/office/drawing/2014/main" id="{7F1A3B89-7997-D052-5BDC-BCDF94FE3EBC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4514" name="Text Box 2">
            <a:extLst>
              <a:ext uri="{FF2B5EF4-FFF2-40B4-BE49-F238E27FC236}">
                <a16:creationId xmlns:a16="http://schemas.microsoft.com/office/drawing/2014/main" id="{643AAEDD-8594-C226-6D2C-79229814C6D8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05083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6758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25025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319DF84-C17D-F3F7-D20A-119FFF87F0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A9D802-D9CD-CD5C-3BE9-ADEF541FCFD9}"/>
              </a:ext>
            </a:extLst>
          </p:cNvPr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0C9C1901-115A-C4FD-6BA5-5AB4FABE3E1D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67585" name="Text Box 1">
            <a:extLst>
              <a:ext uri="{FF2B5EF4-FFF2-40B4-BE49-F238E27FC236}">
                <a16:creationId xmlns:a16="http://schemas.microsoft.com/office/drawing/2014/main" id="{A02DA005-D2C7-3D38-ABF8-5499341D21B0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>
            <a:extLst>
              <a:ext uri="{FF2B5EF4-FFF2-40B4-BE49-F238E27FC236}">
                <a16:creationId xmlns:a16="http://schemas.microsoft.com/office/drawing/2014/main" id="{B79CE3AD-106D-2002-0B5E-56418325AE54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67463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6758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73739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6758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027787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6758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25249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6758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52508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FCC97EE-B0B2-4D42-20D9-E76DF2F146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7E1066-28F8-622C-5B6E-28B183FF438C}"/>
              </a:ext>
            </a:extLst>
          </p:cNvPr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8E21994F-7B2B-00B3-B0DF-B15BD24BA350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67585" name="Text Box 1">
            <a:extLst>
              <a:ext uri="{FF2B5EF4-FFF2-40B4-BE49-F238E27FC236}">
                <a16:creationId xmlns:a16="http://schemas.microsoft.com/office/drawing/2014/main" id="{70052FDD-F46E-6204-C503-7FA237C3F387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>
            <a:extLst>
              <a:ext uri="{FF2B5EF4-FFF2-40B4-BE49-F238E27FC236}">
                <a16:creationId xmlns:a16="http://schemas.microsoft.com/office/drawing/2014/main" id="{B6C2338F-688C-3E99-B70B-4D97E0ED80A8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95700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6758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6758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914619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92B4F5E-160C-47B1-748B-BAEF1A2C20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35E1E9-1F77-3F0D-91E5-3F48DE15E56E}"/>
              </a:ext>
            </a:extLst>
          </p:cNvPr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FA5EFB42-3158-9682-1FD4-F7B47560A7F8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67585" name="Text Box 1">
            <a:extLst>
              <a:ext uri="{FF2B5EF4-FFF2-40B4-BE49-F238E27FC236}">
                <a16:creationId xmlns:a16="http://schemas.microsoft.com/office/drawing/2014/main" id="{D70BE535-B5F3-EA12-89FC-AFB2DBA6184D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>
            <a:extLst>
              <a:ext uri="{FF2B5EF4-FFF2-40B4-BE49-F238E27FC236}">
                <a16:creationId xmlns:a16="http://schemas.microsoft.com/office/drawing/2014/main" id="{FD2753B9-CF1B-B885-8C4F-E804B0C5747E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2541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AC8FF3-2F9C-4076-4EA5-32983D30EA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EAD9B0-31FE-32F1-10FF-F9FD86B5D80E}"/>
              </a:ext>
            </a:extLst>
          </p:cNvPr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AD27AB1D-1FCD-EF45-E8F9-1A1B8244899D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F5C29423-87CF-F04E-81FB-81883052DBF1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64513" name="Text Box 1">
            <a:extLst>
              <a:ext uri="{FF2B5EF4-FFF2-40B4-BE49-F238E27FC236}">
                <a16:creationId xmlns:a16="http://schemas.microsoft.com/office/drawing/2014/main" id="{AE9C01B2-8ABA-A45E-62B2-C4B5A046A6C3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4514" name="Text Box 2">
            <a:extLst>
              <a:ext uri="{FF2B5EF4-FFF2-40B4-BE49-F238E27FC236}">
                <a16:creationId xmlns:a16="http://schemas.microsoft.com/office/drawing/2014/main" id="{7A689E8C-2AAD-9AF3-C431-92600ACF081E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33853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7B4DD5D-59BD-0B60-0333-DC96D4C220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AE78B-0521-36E0-4A9D-F1DDD42D93B2}"/>
              </a:ext>
            </a:extLst>
          </p:cNvPr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9E2CE1DE-91D2-076D-56BC-FB1B594DE75C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67585" name="Text Box 1">
            <a:extLst>
              <a:ext uri="{FF2B5EF4-FFF2-40B4-BE49-F238E27FC236}">
                <a16:creationId xmlns:a16="http://schemas.microsoft.com/office/drawing/2014/main" id="{7CFDB1A6-AE2F-0226-D2C3-E43CAAAE5D91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>
            <a:extLst>
              <a:ext uri="{FF2B5EF4-FFF2-40B4-BE49-F238E27FC236}">
                <a16:creationId xmlns:a16="http://schemas.microsoft.com/office/drawing/2014/main" id="{3AEAA588-1AE8-E23E-E4E6-068F2676DFDF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950717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21</a:t>
            </a:fld>
            <a:endParaRPr lang="en-US"/>
          </a:p>
        </p:txBody>
      </p:sp>
      <p:sp>
        <p:nvSpPr>
          <p:cNvPr id="6758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34C757E-47E2-796A-BF19-1D6F621F39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05E00F-E484-D99D-C7A0-088EE579F96C}"/>
              </a:ext>
            </a:extLst>
          </p:cNvPr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AF0C1B70-FB68-982C-707F-7643E9914CCD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22</a:t>
            </a:fld>
            <a:endParaRPr lang="en-US"/>
          </a:p>
        </p:txBody>
      </p:sp>
      <p:sp>
        <p:nvSpPr>
          <p:cNvPr id="67585" name="Text Box 1">
            <a:extLst>
              <a:ext uri="{FF2B5EF4-FFF2-40B4-BE49-F238E27FC236}">
                <a16:creationId xmlns:a16="http://schemas.microsoft.com/office/drawing/2014/main" id="{504CF6F3-DF61-8CFF-E394-C9189E411984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>
            <a:extLst>
              <a:ext uri="{FF2B5EF4-FFF2-40B4-BE49-F238E27FC236}">
                <a16:creationId xmlns:a16="http://schemas.microsoft.com/office/drawing/2014/main" id="{1C698C93-2DA3-0E92-726C-E122A0F6E110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99490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23</a:t>
            </a:fld>
            <a:endParaRPr lang="en-US"/>
          </a:p>
        </p:txBody>
      </p:sp>
      <p:sp>
        <p:nvSpPr>
          <p:cNvPr id="6758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172749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24</a:t>
            </a:fld>
            <a:endParaRPr lang="en-US"/>
          </a:p>
        </p:txBody>
      </p:sp>
      <p:sp>
        <p:nvSpPr>
          <p:cNvPr id="6758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43A3BE0-7144-4F78-1478-544FA584C4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372D32-8296-BD8E-933B-4D1B237EBFD5}"/>
              </a:ext>
            </a:extLst>
          </p:cNvPr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FAC960D7-4D1A-66F1-A785-2AE6E7666F84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25</a:t>
            </a:fld>
            <a:endParaRPr lang="en-US"/>
          </a:p>
        </p:txBody>
      </p:sp>
      <p:sp>
        <p:nvSpPr>
          <p:cNvPr id="67585" name="Text Box 1">
            <a:extLst>
              <a:ext uri="{FF2B5EF4-FFF2-40B4-BE49-F238E27FC236}">
                <a16:creationId xmlns:a16="http://schemas.microsoft.com/office/drawing/2014/main" id="{A7A3107C-A741-E047-CC6D-F31EBE6FF494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>
            <a:extLst>
              <a:ext uri="{FF2B5EF4-FFF2-40B4-BE49-F238E27FC236}">
                <a16:creationId xmlns:a16="http://schemas.microsoft.com/office/drawing/2014/main" id="{84B1BF04-45F8-A9B7-E082-A7182ECA04EC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032304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26</a:t>
            </a:fld>
            <a:endParaRPr lang="en-US"/>
          </a:p>
        </p:txBody>
      </p:sp>
      <p:sp>
        <p:nvSpPr>
          <p:cNvPr id="6758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34783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27</a:t>
            </a:fld>
            <a:endParaRPr lang="en-US"/>
          </a:p>
        </p:txBody>
      </p:sp>
      <p:sp>
        <p:nvSpPr>
          <p:cNvPr id="6758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888150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28</a:t>
            </a:fld>
            <a:endParaRPr lang="en-US"/>
          </a:p>
        </p:txBody>
      </p:sp>
      <p:sp>
        <p:nvSpPr>
          <p:cNvPr id="6758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828386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29</a:t>
            </a:fld>
            <a:endParaRPr lang="en-US"/>
          </a:p>
        </p:txBody>
      </p:sp>
      <p:sp>
        <p:nvSpPr>
          <p:cNvPr id="6758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33964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6758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163739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847A060-9928-6EA0-3AA4-145215D1CD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20CB78-9DA1-D19E-5E4F-C9B444827961}"/>
              </a:ext>
            </a:extLst>
          </p:cNvPr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4A7D46AA-FF70-F6D7-D851-F091367030A2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30</a:t>
            </a:fld>
            <a:endParaRPr lang="en-US"/>
          </a:p>
        </p:txBody>
      </p:sp>
      <p:sp>
        <p:nvSpPr>
          <p:cNvPr id="67585" name="Text Box 1">
            <a:extLst>
              <a:ext uri="{FF2B5EF4-FFF2-40B4-BE49-F238E27FC236}">
                <a16:creationId xmlns:a16="http://schemas.microsoft.com/office/drawing/2014/main" id="{C280FCE4-7EB7-8F81-4F6C-142BD6CDB32C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>
            <a:extLst>
              <a:ext uri="{FF2B5EF4-FFF2-40B4-BE49-F238E27FC236}">
                <a16:creationId xmlns:a16="http://schemas.microsoft.com/office/drawing/2014/main" id="{3D8C8F21-9B9F-52A4-07C8-120B64651BDE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516002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0665590-371E-57EC-75CC-079742BF26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E4B972-FFF6-5914-45F5-DA5E2F7C2A36}"/>
              </a:ext>
            </a:extLst>
          </p:cNvPr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BD3B2C91-4F6A-268F-AB7F-ECDA30A7F61D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31</a:t>
            </a:fld>
            <a:endParaRPr lang="en-US"/>
          </a:p>
        </p:txBody>
      </p:sp>
      <p:sp>
        <p:nvSpPr>
          <p:cNvPr id="67585" name="Text Box 1">
            <a:extLst>
              <a:ext uri="{FF2B5EF4-FFF2-40B4-BE49-F238E27FC236}">
                <a16:creationId xmlns:a16="http://schemas.microsoft.com/office/drawing/2014/main" id="{1FA7EA20-1E9F-97D6-BD15-A90C47467FE1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>
            <a:extLst>
              <a:ext uri="{FF2B5EF4-FFF2-40B4-BE49-F238E27FC236}">
                <a16:creationId xmlns:a16="http://schemas.microsoft.com/office/drawing/2014/main" id="{8C4EEBBA-1A0C-BEB7-9F2C-F127E9AB368F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260923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32</a:t>
            </a:fld>
            <a:endParaRPr lang="en-US"/>
          </a:p>
        </p:txBody>
      </p:sp>
      <p:sp>
        <p:nvSpPr>
          <p:cNvPr id="6758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503971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33</a:t>
            </a:fld>
            <a:endParaRPr lang="en-US"/>
          </a:p>
        </p:txBody>
      </p:sp>
      <p:sp>
        <p:nvSpPr>
          <p:cNvPr id="6758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1211502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34</a:t>
            </a:fld>
            <a:endParaRPr lang="en-US"/>
          </a:p>
        </p:txBody>
      </p:sp>
      <p:sp>
        <p:nvSpPr>
          <p:cNvPr id="6758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554194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35</a:t>
            </a:fld>
            <a:endParaRPr lang="en-US"/>
          </a:p>
        </p:txBody>
      </p:sp>
      <p:sp>
        <p:nvSpPr>
          <p:cNvPr id="6758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757594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91D83AC-311C-AABD-9197-8ED1E15DA4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BA71BB-45D1-A7BA-0E08-650140396C7C}"/>
              </a:ext>
            </a:extLst>
          </p:cNvPr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3EF3D545-9003-DE5D-B20D-FE0AD9ED8987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36</a:t>
            </a:fld>
            <a:endParaRPr lang="en-US"/>
          </a:p>
        </p:txBody>
      </p:sp>
      <p:sp>
        <p:nvSpPr>
          <p:cNvPr id="67585" name="Text Box 1">
            <a:extLst>
              <a:ext uri="{FF2B5EF4-FFF2-40B4-BE49-F238E27FC236}">
                <a16:creationId xmlns:a16="http://schemas.microsoft.com/office/drawing/2014/main" id="{DEFB596A-FBCD-DC37-DDC7-F548748C964E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>
            <a:extLst>
              <a:ext uri="{FF2B5EF4-FFF2-40B4-BE49-F238E27FC236}">
                <a16:creationId xmlns:a16="http://schemas.microsoft.com/office/drawing/2014/main" id="{E45DAA34-5757-48FF-A3B9-FD67EC179C64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019015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1F717FD-94E5-CC7A-32D6-7C2EA5F8DE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54DA7A-31D4-28B9-AD77-298CCF49D9AC}"/>
              </a:ext>
            </a:extLst>
          </p:cNvPr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0B181581-2486-5C1B-753F-31581718EED5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37</a:t>
            </a:fld>
            <a:endParaRPr lang="en-US"/>
          </a:p>
        </p:txBody>
      </p:sp>
      <p:sp>
        <p:nvSpPr>
          <p:cNvPr id="67585" name="Text Box 1">
            <a:extLst>
              <a:ext uri="{FF2B5EF4-FFF2-40B4-BE49-F238E27FC236}">
                <a16:creationId xmlns:a16="http://schemas.microsoft.com/office/drawing/2014/main" id="{80BA9768-F3C1-66F8-E6DA-C6E8253147F2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>
            <a:extLst>
              <a:ext uri="{FF2B5EF4-FFF2-40B4-BE49-F238E27FC236}">
                <a16:creationId xmlns:a16="http://schemas.microsoft.com/office/drawing/2014/main" id="{D05EE3B2-5539-4E49-F0BB-2C0B314FF971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868523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38</a:t>
            </a:fld>
            <a:endParaRPr lang="en-US"/>
          </a:p>
        </p:txBody>
      </p:sp>
      <p:sp>
        <p:nvSpPr>
          <p:cNvPr id="6758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828406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39</a:t>
            </a:fld>
            <a:endParaRPr lang="en-US"/>
          </a:p>
        </p:txBody>
      </p:sp>
      <p:sp>
        <p:nvSpPr>
          <p:cNvPr id="6758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78060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A9FD888-58F6-C684-BC2A-1A61F9783B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638957-9F39-89A8-9EA8-8153AAACFC26}"/>
              </a:ext>
            </a:extLst>
          </p:cNvPr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3224C329-B702-D7F5-7322-44D4C3D5DC40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67585" name="Text Box 1">
            <a:extLst>
              <a:ext uri="{FF2B5EF4-FFF2-40B4-BE49-F238E27FC236}">
                <a16:creationId xmlns:a16="http://schemas.microsoft.com/office/drawing/2014/main" id="{57A6C82B-ECFB-91E7-D44F-2E9162AC4A75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>
            <a:extLst>
              <a:ext uri="{FF2B5EF4-FFF2-40B4-BE49-F238E27FC236}">
                <a16:creationId xmlns:a16="http://schemas.microsoft.com/office/drawing/2014/main" id="{299959AC-44BC-C4FD-CE07-EE88A300D44C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338178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40</a:t>
            </a:fld>
            <a:endParaRPr lang="en-US"/>
          </a:p>
        </p:txBody>
      </p:sp>
      <p:sp>
        <p:nvSpPr>
          <p:cNvPr id="6758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865983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41</a:t>
            </a:fld>
            <a:endParaRPr lang="en-US"/>
          </a:p>
        </p:txBody>
      </p:sp>
      <p:sp>
        <p:nvSpPr>
          <p:cNvPr id="6758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660544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42</a:t>
            </a:fld>
            <a:endParaRPr lang="en-US"/>
          </a:p>
        </p:txBody>
      </p:sp>
      <p:sp>
        <p:nvSpPr>
          <p:cNvPr id="6758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896881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E86D68D-F0A9-8A51-5945-480865D0BE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1EF00B-C590-936C-3766-3E85A2F8EEE4}"/>
              </a:ext>
            </a:extLst>
          </p:cNvPr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C71CDC14-096C-6B37-3932-7A50662BAA2A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43</a:t>
            </a:fld>
            <a:endParaRPr lang="en-US"/>
          </a:p>
        </p:txBody>
      </p:sp>
      <p:sp>
        <p:nvSpPr>
          <p:cNvPr id="67585" name="Text Box 1">
            <a:extLst>
              <a:ext uri="{FF2B5EF4-FFF2-40B4-BE49-F238E27FC236}">
                <a16:creationId xmlns:a16="http://schemas.microsoft.com/office/drawing/2014/main" id="{3EB348B7-8434-A563-639A-2036B09D580D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>
            <a:extLst>
              <a:ext uri="{FF2B5EF4-FFF2-40B4-BE49-F238E27FC236}">
                <a16:creationId xmlns:a16="http://schemas.microsoft.com/office/drawing/2014/main" id="{78EB1551-8087-82DD-C52E-80F36CCDAF2C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924585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E9877E8-374B-2715-9DCB-3360511F15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D343BD-43F0-9588-19F5-DB5CDF263D3F}"/>
              </a:ext>
            </a:extLst>
          </p:cNvPr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2E22DEF0-9AAA-37A7-87DE-5D25AD97ACC4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44</a:t>
            </a:fld>
            <a:endParaRPr lang="en-US"/>
          </a:p>
        </p:txBody>
      </p:sp>
      <p:sp>
        <p:nvSpPr>
          <p:cNvPr id="67585" name="Text Box 1">
            <a:extLst>
              <a:ext uri="{FF2B5EF4-FFF2-40B4-BE49-F238E27FC236}">
                <a16:creationId xmlns:a16="http://schemas.microsoft.com/office/drawing/2014/main" id="{7A2FE2D1-8764-1A9B-40EF-C9F14D2053DA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>
            <a:extLst>
              <a:ext uri="{FF2B5EF4-FFF2-40B4-BE49-F238E27FC236}">
                <a16:creationId xmlns:a16="http://schemas.microsoft.com/office/drawing/2014/main" id="{F3A72C90-5303-92BF-88FE-CDB2F515BD69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470535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28A68B5-DDCD-D32B-6E1E-59E5271FC6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E1A06D-EB5C-6C5B-3EB1-65762FE03083}"/>
              </a:ext>
            </a:extLst>
          </p:cNvPr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51A672A6-7E72-FAA2-99C5-F05CB4BB654F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45</a:t>
            </a:fld>
            <a:endParaRPr lang="en-US"/>
          </a:p>
        </p:txBody>
      </p:sp>
      <p:sp>
        <p:nvSpPr>
          <p:cNvPr id="67585" name="Text Box 1">
            <a:extLst>
              <a:ext uri="{FF2B5EF4-FFF2-40B4-BE49-F238E27FC236}">
                <a16:creationId xmlns:a16="http://schemas.microsoft.com/office/drawing/2014/main" id="{4C1C7BC6-2B7C-7D55-2419-742F8F06FBC6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>
            <a:extLst>
              <a:ext uri="{FF2B5EF4-FFF2-40B4-BE49-F238E27FC236}">
                <a16:creationId xmlns:a16="http://schemas.microsoft.com/office/drawing/2014/main" id="{F9D2D21E-5F98-EF23-4EB8-BDDC2081BD34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6742282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3F26A0A-F5C5-313B-36B9-45B1741279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067AFE-52A5-C5FE-ECE4-42ADC793016E}"/>
              </a:ext>
            </a:extLst>
          </p:cNvPr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08D0C1C6-67F8-E2D7-99E0-E6317A1E1645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46</a:t>
            </a:fld>
            <a:endParaRPr lang="en-US"/>
          </a:p>
        </p:txBody>
      </p:sp>
      <p:sp>
        <p:nvSpPr>
          <p:cNvPr id="67585" name="Text Box 1">
            <a:extLst>
              <a:ext uri="{FF2B5EF4-FFF2-40B4-BE49-F238E27FC236}">
                <a16:creationId xmlns:a16="http://schemas.microsoft.com/office/drawing/2014/main" id="{2E29AFA0-12C0-2A8B-5396-0A26C80232F6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>
            <a:extLst>
              <a:ext uri="{FF2B5EF4-FFF2-40B4-BE49-F238E27FC236}">
                <a16:creationId xmlns:a16="http://schemas.microsoft.com/office/drawing/2014/main" id="{186782D4-A397-632D-36DA-A0399618D2FA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4616278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0DA0B3E-849B-E683-98F7-83777F457A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C7AA86-DE58-6254-480F-3C302FD232A7}"/>
              </a:ext>
            </a:extLst>
          </p:cNvPr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908FB1B1-EEB2-E21E-7C67-A74DB45BEF93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47</a:t>
            </a:fld>
            <a:endParaRPr lang="en-US"/>
          </a:p>
        </p:txBody>
      </p:sp>
      <p:sp>
        <p:nvSpPr>
          <p:cNvPr id="67585" name="Text Box 1">
            <a:extLst>
              <a:ext uri="{FF2B5EF4-FFF2-40B4-BE49-F238E27FC236}">
                <a16:creationId xmlns:a16="http://schemas.microsoft.com/office/drawing/2014/main" id="{AC436A87-B0D6-C7F3-C0E3-9A0B6E202252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>
            <a:extLst>
              <a:ext uri="{FF2B5EF4-FFF2-40B4-BE49-F238E27FC236}">
                <a16:creationId xmlns:a16="http://schemas.microsoft.com/office/drawing/2014/main" id="{88EA3878-7605-FD6A-649D-188164FAAED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7040358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0F3B603-A73E-F12C-4D39-982B85EDE8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9E02A3-946E-BB11-0D07-84D491D6E50C}"/>
              </a:ext>
            </a:extLst>
          </p:cNvPr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6318A70B-F5B0-4204-81C1-8E658A170758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48</a:t>
            </a:fld>
            <a:endParaRPr lang="en-US"/>
          </a:p>
        </p:txBody>
      </p:sp>
      <p:sp>
        <p:nvSpPr>
          <p:cNvPr id="67585" name="Text Box 1">
            <a:extLst>
              <a:ext uri="{FF2B5EF4-FFF2-40B4-BE49-F238E27FC236}">
                <a16:creationId xmlns:a16="http://schemas.microsoft.com/office/drawing/2014/main" id="{BDCABAE6-B759-A168-9CB7-A22CF802C58D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>
            <a:extLst>
              <a:ext uri="{FF2B5EF4-FFF2-40B4-BE49-F238E27FC236}">
                <a16:creationId xmlns:a16="http://schemas.microsoft.com/office/drawing/2014/main" id="{82393C12-FDCA-F65E-3869-2276D384C80A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8428094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49</a:t>
            </a:fld>
            <a:endParaRPr lang="en-US"/>
          </a:p>
        </p:txBody>
      </p:sp>
      <p:sp>
        <p:nvSpPr>
          <p:cNvPr id="6758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44709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313CFCF-5BA0-1F73-6FAC-45575CFA45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B89074-F8A9-372A-AA44-1E30FA911B61}"/>
              </a:ext>
            </a:extLst>
          </p:cNvPr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06154A03-B145-9256-C601-2D63E3D01FAB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67585" name="Text Box 1">
            <a:extLst>
              <a:ext uri="{FF2B5EF4-FFF2-40B4-BE49-F238E27FC236}">
                <a16:creationId xmlns:a16="http://schemas.microsoft.com/office/drawing/2014/main" id="{3DD0F158-FE23-6B14-1E30-0F93C7DE4086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>
            <a:extLst>
              <a:ext uri="{FF2B5EF4-FFF2-40B4-BE49-F238E27FC236}">
                <a16:creationId xmlns:a16="http://schemas.microsoft.com/office/drawing/2014/main" id="{C3345782-CF09-EB7A-AA1A-6EC1B4A8532C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0860782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50</a:t>
            </a:fld>
            <a:endParaRPr lang="en-US"/>
          </a:p>
        </p:txBody>
      </p:sp>
      <p:sp>
        <p:nvSpPr>
          <p:cNvPr id="6758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1191917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51</a:t>
            </a:fld>
            <a:endParaRPr lang="en-US"/>
          </a:p>
        </p:txBody>
      </p:sp>
      <p:sp>
        <p:nvSpPr>
          <p:cNvPr id="6758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728945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52</a:t>
            </a:fld>
            <a:endParaRPr lang="en-US"/>
          </a:p>
        </p:txBody>
      </p:sp>
      <p:sp>
        <p:nvSpPr>
          <p:cNvPr id="6758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5361626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08EDBA9-39FE-3780-D088-7768564C11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07D854-9A8D-AB6B-86DD-26A9FABCD44B}"/>
              </a:ext>
            </a:extLst>
          </p:cNvPr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FB62FCA3-90D1-F9AA-6FD0-1812C2066AB0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53</a:t>
            </a:fld>
            <a:endParaRPr lang="en-US"/>
          </a:p>
        </p:txBody>
      </p:sp>
      <p:sp>
        <p:nvSpPr>
          <p:cNvPr id="67585" name="Text Box 1">
            <a:extLst>
              <a:ext uri="{FF2B5EF4-FFF2-40B4-BE49-F238E27FC236}">
                <a16:creationId xmlns:a16="http://schemas.microsoft.com/office/drawing/2014/main" id="{D6E8BB03-164F-A726-4771-5101C6DA622E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>
            <a:extLst>
              <a:ext uri="{FF2B5EF4-FFF2-40B4-BE49-F238E27FC236}">
                <a16:creationId xmlns:a16="http://schemas.microsoft.com/office/drawing/2014/main" id="{4CE8BA5A-2141-9E6A-14BB-FB1239989464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7984783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4B453FD-71A3-C907-C17C-16E9756455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187AF9-7E1D-3336-FE99-2925E047170A}"/>
              </a:ext>
            </a:extLst>
          </p:cNvPr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D3407725-3F8C-56FB-F2E9-B8D6744886DC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54</a:t>
            </a:fld>
            <a:endParaRPr lang="en-US"/>
          </a:p>
        </p:txBody>
      </p:sp>
      <p:sp>
        <p:nvSpPr>
          <p:cNvPr id="67585" name="Text Box 1">
            <a:extLst>
              <a:ext uri="{FF2B5EF4-FFF2-40B4-BE49-F238E27FC236}">
                <a16:creationId xmlns:a16="http://schemas.microsoft.com/office/drawing/2014/main" id="{13A1EEA6-D9A5-9469-21D6-A6933B254FCF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>
            <a:extLst>
              <a:ext uri="{FF2B5EF4-FFF2-40B4-BE49-F238E27FC236}">
                <a16:creationId xmlns:a16="http://schemas.microsoft.com/office/drawing/2014/main" id="{D5C41118-5EC6-D252-7D61-2C0D0546FAA2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7008489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68B6DC8-162D-9A65-93D5-713499E364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B1E3CD-B3C6-CACD-BA17-3BBA05E18001}"/>
              </a:ext>
            </a:extLst>
          </p:cNvPr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C7BADD5F-F4AB-7F9F-145E-1D1C9753D68D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55</a:t>
            </a:fld>
            <a:endParaRPr lang="en-US"/>
          </a:p>
        </p:txBody>
      </p:sp>
      <p:sp>
        <p:nvSpPr>
          <p:cNvPr id="67585" name="Text Box 1">
            <a:extLst>
              <a:ext uri="{FF2B5EF4-FFF2-40B4-BE49-F238E27FC236}">
                <a16:creationId xmlns:a16="http://schemas.microsoft.com/office/drawing/2014/main" id="{2E219F88-07E7-FA7D-0239-96154FC9A676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>
            <a:extLst>
              <a:ext uri="{FF2B5EF4-FFF2-40B4-BE49-F238E27FC236}">
                <a16:creationId xmlns:a16="http://schemas.microsoft.com/office/drawing/2014/main" id="{1B02081E-9DC2-672B-3DDD-C940CD6A4F00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3665175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D314200-EE70-D9E3-2851-2098D9BC50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4E5149-F8C7-AB83-1FE2-4CA2438245A3}"/>
              </a:ext>
            </a:extLst>
          </p:cNvPr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68B19EC8-CF3B-CC72-3908-ADEA142A8D20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56</a:t>
            </a:fld>
            <a:endParaRPr lang="en-US"/>
          </a:p>
        </p:txBody>
      </p:sp>
      <p:sp>
        <p:nvSpPr>
          <p:cNvPr id="67585" name="Text Box 1">
            <a:extLst>
              <a:ext uri="{FF2B5EF4-FFF2-40B4-BE49-F238E27FC236}">
                <a16:creationId xmlns:a16="http://schemas.microsoft.com/office/drawing/2014/main" id="{1E2CADEF-3841-926E-F9E1-3A3B1AFF1205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>
            <a:extLst>
              <a:ext uri="{FF2B5EF4-FFF2-40B4-BE49-F238E27FC236}">
                <a16:creationId xmlns:a16="http://schemas.microsoft.com/office/drawing/2014/main" id="{F29268CA-4856-6880-530B-AEC48FE233EF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3750305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AF23E4D-0636-8E8A-2A23-EDA805D6A2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B73406-DE26-E6A5-A439-9DB8159FF9F0}"/>
              </a:ext>
            </a:extLst>
          </p:cNvPr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CEB4A795-B8E4-E0E6-CC86-77C4B5C29274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57</a:t>
            </a:fld>
            <a:endParaRPr lang="en-US"/>
          </a:p>
        </p:txBody>
      </p:sp>
      <p:sp>
        <p:nvSpPr>
          <p:cNvPr id="67585" name="Text Box 1">
            <a:extLst>
              <a:ext uri="{FF2B5EF4-FFF2-40B4-BE49-F238E27FC236}">
                <a16:creationId xmlns:a16="http://schemas.microsoft.com/office/drawing/2014/main" id="{7C20DA0F-2602-961B-DC68-180C74FC1945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>
            <a:extLst>
              <a:ext uri="{FF2B5EF4-FFF2-40B4-BE49-F238E27FC236}">
                <a16:creationId xmlns:a16="http://schemas.microsoft.com/office/drawing/2014/main" id="{1008B85E-47E3-A491-85E9-08EBFCDE400C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3452453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58</a:t>
            </a:fld>
            <a:endParaRPr lang="en-US"/>
          </a:p>
        </p:txBody>
      </p:sp>
      <p:sp>
        <p:nvSpPr>
          <p:cNvPr id="6758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305262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59</a:t>
            </a:fld>
            <a:endParaRPr lang="en-US"/>
          </a:p>
        </p:txBody>
      </p:sp>
      <p:sp>
        <p:nvSpPr>
          <p:cNvPr id="6758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18CF36F-5227-D4BD-063D-1190A10F53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E1F99F-9FEC-4E92-DABE-2FEA023306DC}"/>
              </a:ext>
            </a:extLst>
          </p:cNvPr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FF0CFF86-404F-FA3E-5463-950DC650A21E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67585" name="Text Box 1">
            <a:extLst>
              <a:ext uri="{FF2B5EF4-FFF2-40B4-BE49-F238E27FC236}">
                <a16:creationId xmlns:a16="http://schemas.microsoft.com/office/drawing/2014/main" id="{A17753CD-D5BA-C650-C521-38B40E989392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>
            <a:extLst>
              <a:ext uri="{FF2B5EF4-FFF2-40B4-BE49-F238E27FC236}">
                <a16:creationId xmlns:a16="http://schemas.microsoft.com/office/drawing/2014/main" id="{99C155D6-9AF8-C98C-BA7D-C17EBC3C63B7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1635209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60</a:t>
            </a:fld>
            <a:endParaRPr lang="en-US"/>
          </a:p>
        </p:txBody>
      </p:sp>
      <p:sp>
        <p:nvSpPr>
          <p:cNvPr id="6758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188899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F5C29423-87CF-F04E-81FB-81883052DBF1}" type="slidenum">
              <a:rPr lang="en-US"/>
              <a:pPr>
                <a:defRPr/>
              </a:pPr>
              <a:t>61</a:t>
            </a:fld>
            <a:endParaRPr lang="en-US"/>
          </a:p>
        </p:txBody>
      </p:sp>
      <p:sp>
        <p:nvSpPr>
          <p:cNvPr id="6451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451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3795204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62</a:t>
            </a:fld>
            <a:endParaRPr lang="en-US"/>
          </a:p>
        </p:txBody>
      </p:sp>
      <p:sp>
        <p:nvSpPr>
          <p:cNvPr id="6758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1217499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313A53E-C6C1-0544-467E-10D09E80EC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2B53F5-93FA-8820-E782-DA757A20ADD7}"/>
              </a:ext>
            </a:extLst>
          </p:cNvPr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917754AB-BAEB-DF33-C397-B4A2A5B2C017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63</a:t>
            </a:fld>
            <a:endParaRPr lang="en-US"/>
          </a:p>
        </p:txBody>
      </p:sp>
      <p:sp>
        <p:nvSpPr>
          <p:cNvPr id="67585" name="Text Box 1">
            <a:extLst>
              <a:ext uri="{FF2B5EF4-FFF2-40B4-BE49-F238E27FC236}">
                <a16:creationId xmlns:a16="http://schemas.microsoft.com/office/drawing/2014/main" id="{26EB05E6-174E-1249-9F82-6B343525112C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>
            <a:extLst>
              <a:ext uri="{FF2B5EF4-FFF2-40B4-BE49-F238E27FC236}">
                <a16:creationId xmlns:a16="http://schemas.microsoft.com/office/drawing/2014/main" id="{89689C1C-0738-BA78-E8C9-1BBF1B691051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796573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A799830-2AC0-A576-90EE-D4E00B44D6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621795-2A32-ECA3-B200-0FF0E83E881D}"/>
              </a:ext>
            </a:extLst>
          </p:cNvPr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D4B3EC01-DCC2-264C-80AB-391B971F6CA2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64</a:t>
            </a:fld>
            <a:endParaRPr lang="en-US"/>
          </a:p>
        </p:txBody>
      </p:sp>
      <p:sp>
        <p:nvSpPr>
          <p:cNvPr id="67585" name="Text Box 1">
            <a:extLst>
              <a:ext uri="{FF2B5EF4-FFF2-40B4-BE49-F238E27FC236}">
                <a16:creationId xmlns:a16="http://schemas.microsoft.com/office/drawing/2014/main" id="{24557CB6-9D2E-9690-504D-ED8FBC72BBF2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>
            <a:extLst>
              <a:ext uri="{FF2B5EF4-FFF2-40B4-BE49-F238E27FC236}">
                <a16:creationId xmlns:a16="http://schemas.microsoft.com/office/drawing/2014/main" id="{6236D7E9-3A43-3A2A-7486-C013D3E51598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9860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14BC0A6-2307-0D69-89C2-AD1EFA092A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EFB4C9-3C4F-E824-0EB5-C1A35138368D}"/>
              </a:ext>
            </a:extLst>
          </p:cNvPr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04616890-F890-0904-C81A-0597764D70F1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67585" name="Text Box 1">
            <a:extLst>
              <a:ext uri="{FF2B5EF4-FFF2-40B4-BE49-F238E27FC236}">
                <a16:creationId xmlns:a16="http://schemas.microsoft.com/office/drawing/2014/main" id="{3482B043-F881-9DAA-5495-4DCD8E54CC26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>
            <a:extLst>
              <a:ext uri="{FF2B5EF4-FFF2-40B4-BE49-F238E27FC236}">
                <a16:creationId xmlns:a16="http://schemas.microsoft.com/office/drawing/2014/main" id="{7E9D2D60-E62E-8306-876E-2BFA5B4F1B8D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76785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6758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20199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09/12/17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6B811C9-FEF5-4842-A1DD-82660406AC22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6758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6758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1858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E89B6-D70D-F54B-9BFD-6E0871D01AFF}" type="datetimeFigureOut">
              <a:rPr lang="en-US" smtClean="0"/>
              <a:t>11/19/25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8E5D-785D-3040-8BE7-1B3BC1937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316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E89B6-D70D-F54B-9BFD-6E0871D01AFF}" type="datetimeFigureOut">
              <a:rPr lang="en-US" smtClean="0"/>
              <a:t>11/19/25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8E5D-785D-3040-8BE7-1B3BC1937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717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E89B6-D70D-F54B-9BFD-6E0871D01AFF}" type="datetimeFigureOut">
              <a:rPr lang="en-US" smtClean="0"/>
              <a:t>11/19/25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8E5D-785D-3040-8BE7-1B3BC1937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042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E89B6-D70D-F54B-9BFD-6E0871D01AFF}" type="datetimeFigureOut">
              <a:rPr lang="en-US" smtClean="0"/>
              <a:t>11/19/25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8E5D-785D-3040-8BE7-1B3BC1937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242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E89B6-D70D-F54B-9BFD-6E0871D01AFF}" type="datetimeFigureOut">
              <a:rPr lang="en-US" smtClean="0"/>
              <a:t>11/19/25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8E5D-785D-3040-8BE7-1B3BC1937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836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E89B6-D70D-F54B-9BFD-6E0871D01AFF}" type="datetimeFigureOut">
              <a:rPr lang="en-US" smtClean="0"/>
              <a:t>11/19/25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8E5D-785D-3040-8BE7-1B3BC1937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578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E89B6-D70D-F54B-9BFD-6E0871D01AFF}" type="datetimeFigureOut">
              <a:rPr lang="en-US" smtClean="0"/>
              <a:t>11/19/25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8E5D-785D-3040-8BE7-1B3BC1937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615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E89B6-D70D-F54B-9BFD-6E0871D01AFF}" type="datetimeFigureOut">
              <a:rPr lang="en-US" smtClean="0"/>
              <a:t>11/19/25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8E5D-785D-3040-8BE7-1B3BC1937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08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E89B6-D70D-F54B-9BFD-6E0871D01AFF}" type="datetimeFigureOut">
              <a:rPr lang="en-US" smtClean="0"/>
              <a:t>11/19/25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8E5D-785D-3040-8BE7-1B3BC1937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159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E89B6-D70D-F54B-9BFD-6E0871D01AFF}" type="datetimeFigureOut">
              <a:rPr lang="en-US" smtClean="0"/>
              <a:t>11/19/25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8E5D-785D-3040-8BE7-1B3BC1937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186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E89B6-D70D-F54B-9BFD-6E0871D01AFF}" type="datetimeFigureOut">
              <a:rPr lang="en-US" smtClean="0"/>
              <a:t>11/19/25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8E5D-785D-3040-8BE7-1B3BC1937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982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E89B6-D70D-F54B-9BFD-6E0871D01AFF}" type="datetimeFigureOut">
              <a:rPr lang="en-US" smtClean="0"/>
              <a:t>11/19/25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B8E5D-785D-3040-8BE7-1B3BC1937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473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l9BjtT0_KsE&amp;t=01m08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hyperlink" Target="https://www.youtube.com/watch?v=AeZRYhLDLeU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eb.microsoftstream.com/video/986d2f08-2ff6-4be4-987e-2484f8288ebd?st=465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20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14.png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14.png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23.png"/><Relationship Id="rId4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eb.microsoftstream.com/video/3d39f027-c873-4dd9-97fe-1ee95af43da3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eb.microsoftstream.com/video/3d39f027-c873-4dd9-97fe-1ee95af43da3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gif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eb.microsoftstream.com/video/3d39f027-c873-4dd9-97fe-1ee95af43da3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21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5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eb.microsoftstream.com/video/3d39f027-c873-4dd9-97fe-1ee95af43da3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ldbacon.com/writing/sontag-onstyle.html" TargetMode="External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hyperlink" Target="https://web.microsoftstream.com/video/3d39f027-c873-4dd9-97fe-1ee95af43da3" TargetMode="External"/><Relationship Id="rId7" Type="http://schemas.openxmlformats.org/officeDocument/2006/relationships/hyperlink" Target="https://learningonscreen.ac.uk/ondemand/index.php/prog/00801333?bcast=132551262" TargetMode="External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learningonscreen.ac.uk/ondemand/index.php/prog/006FDBBD?bcast=124008056" TargetMode="External"/><Relationship Id="rId5" Type="http://schemas.openxmlformats.org/officeDocument/2006/relationships/hyperlink" Target="https://www.youtube.com/watch?v=AeZRYhLDLeU" TargetMode="External"/><Relationship Id="rId4" Type="http://schemas.openxmlformats.org/officeDocument/2006/relationships/hyperlink" Target="https://www.youtube.com/watch?v=l9BjtT0_KsE&amp;t=01m08s" TargetMode="Externa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eb.microsoftstream.com/video/3d39f027-c873-4dd9-97fe-1ee95af43da3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C1A89B-653A-308D-7DBB-5507637630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>
            <a:extLst>
              <a:ext uri="{FF2B5EF4-FFF2-40B4-BE49-F238E27FC236}">
                <a16:creationId xmlns:a16="http://schemas.microsoft.com/office/drawing/2014/main" id="{EE1B5EE4-E31F-C4B4-80DC-1477529F7F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-171450"/>
            <a:ext cx="8856662" cy="13175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endParaRPr lang="en-GB" sz="3400" b="1" dirty="0">
              <a:cs typeface="Arial" charset="0"/>
            </a:endParaRPr>
          </a:p>
          <a:p>
            <a:pPr algn="ctr">
              <a:buClrTx/>
              <a:buFontTx/>
              <a:buNone/>
              <a:defRPr/>
            </a:pPr>
            <a:endParaRPr lang="en-GB" sz="1000" b="1" dirty="0">
              <a:cs typeface="Arial" charset="0"/>
            </a:endParaRPr>
          </a:p>
          <a:p>
            <a:pPr algn="ctr">
              <a:buClrTx/>
              <a:buFontTx/>
              <a:buNone/>
              <a:defRPr/>
            </a:pPr>
            <a:r>
              <a:rPr lang="en-US" sz="3000" b="1" dirty="0">
                <a:solidFill>
                  <a:srgbClr val="FFFFFF"/>
                </a:solidFill>
                <a:cs typeface="Arial" charset="0"/>
              </a:rPr>
              <a:t>Film Aesthetics 1</a:t>
            </a:r>
          </a:p>
          <a:p>
            <a:pPr algn="ctr">
              <a:buClrTx/>
              <a:buFontTx/>
              <a:buNone/>
              <a:defRPr/>
            </a:pPr>
            <a:endParaRPr lang="en-US" sz="2000" b="1" dirty="0">
              <a:solidFill>
                <a:srgbClr val="FFFFFF"/>
              </a:solidFill>
              <a:cs typeface="Arial" charset="0"/>
            </a:endParaRPr>
          </a:p>
          <a:p>
            <a:pPr algn="ctr">
              <a:buClrTx/>
              <a:buFontTx/>
              <a:buNone/>
              <a:defRPr/>
            </a:pPr>
            <a:endParaRPr lang="en-US" sz="2000" b="1" dirty="0">
              <a:solidFill>
                <a:srgbClr val="FFFFFF"/>
              </a:solidFill>
              <a:cs typeface="Arial" charset="0"/>
            </a:endParaRPr>
          </a:p>
          <a:p>
            <a:pPr algn="ctr">
              <a:buClrTx/>
              <a:buFontTx/>
              <a:buNone/>
              <a:defRPr/>
            </a:pPr>
            <a:r>
              <a:rPr lang="en-US" sz="2500" b="1" dirty="0">
                <a:solidFill>
                  <a:srgbClr val="FFFFFF"/>
                </a:solidFill>
                <a:cs typeface="Arial" charset="0"/>
              </a:rPr>
              <a:t>Week 8: Aesthetic Value &amp; Moral Judgements</a:t>
            </a:r>
          </a:p>
          <a:p>
            <a:pPr algn="ctr">
              <a:buClrTx/>
              <a:buFontTx/>
              <a:buNone/>
              <a:defRPr/>
            </a:pPr>
            <a:endParaRPr lang="en-US" sz="2000" b="1" dirty="0">
              <a:solidFill>
                <a:srgbClr val="FFFFFF"/>
              </a:solidFill>
              <a:cs typeface="Arial" charset="0"/>
            </a:endParaRPr>
          </a:p>
          <a:p>
            <a:pPr algn="ctr">
              <a:buClrTx/>
              <a:buFontTx/>
              <a:buNone/>
              <a:defRPr/>
            </a:pPr>
            <a:endParaRPr lang="en-US" sz="2000" b="1" dirty="0">
              <a:solidFill>
                <a:srgbClr val="FFFFFF"/>
              </a:solidFill>
              <a:cs typeface="Arial" charset="0"/>
            </a:endParaRPr>
          </a:p>
          <a:p>
            <a:pPr algn="ctr">
              <a:buClrTx/>
              <a:buFontTx/>
              <a:buNone/>
              <a:defRPr/>
            </a:pPr>
            <a:endParaRPr lang="en-US" sz="2000" b="1" dirty="0">
              <a:solidFill>
                <a:srgbClr val="FFFFFF"/>
              </a:solidFill>
              <a:cs typeface="Arial" charset="0"/>
            </a:endParaRPr>
          </a:p>
          <a:p>
            <a:pPr algn="ctr">
              <a:buClrTx/>
              <a:buFontTx/>
              <a:buNone/>
              <a:defRPr/>
            </a:pPr>
            <a:endParaRPr lang="en-US" sz="2000" b="1" dirty="0">
              <a:solidFill>
                <a:srgbClr val="FFFFFF"/>
              </a:solidFill>
              <a:cs typeface="Arial" charset="0"/>
            </a:endParaRPr>
          </a:p>
          <a:p>
            <a:pPr algn="ctr">
              <a:buClrTx/>
              <a:buFontTx/>
              <a:buNone/>
              <a:defRPr/>
            </a:pPr>
            <a:endParaRPr lang="en-US" sz="2000" b="1" dirty="0">
              <a:solidFill>
                <a:srgbClr val="FFFFFF"/>
              </a:solidFill>
              <a:cs typeface="Arial" charset="0"/>
            </a:endParaRPr>
          </a:p>
          <a:p>
            <a:pPr algn="ctr">
              <a:buClrTx/>
              <a:buFontTx/>
              <a:buNone/>
              <a:defRPr/>
            </a:pPr>
            <a:endParaRPr lang="en-US" sz="2000" b="1" dirty="0">
              <a:solidFill>
                <a:srgbClr val="FFFFFF"/>
              </a:solidFill>
              <a:cs typeface="Arial" charset="0"/>
            </a:endParaRPr>
          </a:p>
          <a:p>
            <a:pPr algn="ctr">
              <a:buClrTx/>
              <a:buFontTx/>
              <a:buNone/>
              <a:defRPr/>
            </a:pPr>
            <a:endParaRPr lang="en-US" sz="2000" b="1" dirty="0">
              <a:solidFill>
                <a:srgbClr val="FFFFFF"/>
              </a:solidFill>
              <a:cs typeface="Arial" charset="0"/>
            </a:endParaRPr>
          </a:p>
          <a:p>
            <a:pPr algn="ctr">
              <a:buClrTx/>
              <a:buFontTx/>
              <a:buNone/>
              <a:defRPr/>
            </a:pPr>
            <a:endParaRPr lang="en-US" sz="2000" b="1" dirty="0">
              <a:solidFill>
                <a:srgbClr val="FFFFFF"/>
              </a:solidFill>
              <a:cs typeface="Arial" charset="0"/>
            </a:endParaRPr>
          </a:p>
          <a:p>
            <a:pPr algn="ctr">
              <a:buClrTx/>
              <a:buFontTx/>
              <a:buNone/>
              <a:defRPr/>
            </a:pPr>
            <a:endParaRPr lang="en-US" sz="2000" b="1" dirty="0">
              <a:solidFill>
                <a:srgbClr val="FFFFFF"/>
              </a:solidFill>
              <a:cs typeface="Arial" charset="0"/>
            </a:endParaRPr>
          </a:p>
          <a:p>
            <a:pPr algn="ctr">
              <a:buClrTx/>
              <a:buFontTx/>
              <a:buNone/>
              <a:defRPr/>
            </a:pPr>
            <a:endParaRPr lang="en-US" sz="2000" b="1" dirty="0">
              <a:solidFill>
                <a:srgbClr val="FFFFFF"/>
              </a:solidFill>
              <a:cs typeface="Arial" charset="0"/>
            </a:endParaRPr>
          </a:p>
          <a:p>
            <a:pPr algn="ctr">
              <a:buClrTx/>
              <a:buFontTx/>
              <a:buNone/>
              <a:defRPr/>
            </a:pPr>
            <a:endParaRPr lang="en-US" sz="2000" b="1" dirty="0">
              <a:solidFill>
                <a:srgbClr val="FFFFFF"/>
              </a:solidFill>
              <a:cs typeface="Arial" charset="0"/>
            </a:endParaRPr>
          </a:p>
          <a:p>
            <a:pPr algn="ctr">
              <a:buClrTx/>
              <a:buFontTx/>
              <a:buNone/>
              <a:defRPr/>
            </a:pPr>
            <a:endParaRPr lang="en-US" sz="2000" b="1" dirty="0">
              <a:solidFill>
                <a:srgbClr val="FFFFFF"/>
              </a:solidFill>
              <a:cs typeface="Arial" charset="0"/>
            </a:endParaRPr>
          </a:p>
          <a:p>
            <a:pPr algn="ctr">
              <a:buClrTx/>
              <a:buFontTx/>
              <a:buNone/>
              <a:defRPr/>
            </a:pPr>
            <a:r>
              <a:rPr lang="en-US" sz="2200" i="1" dirty="0" err="1">
                <a:solidFill>
                  <a:srgbClr val="FFFFFF"/>
                </a:solidFill>
                <a:cs typeface="Arial" charset="0"/>
              </a:rPr>
              <a:t>Morvern</a:t>
            </a:r>
            <a:r>
              <a:rPr lang="en-US" sz="2200" i="1" dirty="0">
                <a:solidFill>
                  <a:srgbClr val="FFFFFF"/>
                </a:solidFill>
                <a:cs typeface="Arial" charset="0"/>
              </a:rPr>
              <a:t> </a:t>
            </a:r>
            <a:r>
              <a:rPr lang="en-US" sz="2200" i="1" dirty="0" err="1">
                <a:solidFill>
                  <a:srgbClr val="FFFFFF"/>
                </a:solidFill>
                <a:cs typeface="Arial" charset="0"/>
              </a:rPr>
              <a:t>Callar</a:t>
            </a:r>
            <a:r>
              <a:rPr lang="en-US" sz="2200" i="1" dirty="0">
                <a:solidFill>
                  <a:srgbClr val="FFFFFF"/>
                </a:solidFill>
                <a:cs typeface="Arial" charset="0"/>
              </a:rPr>
              <a:t> </a:t>
            </a:r>
            <a:r>
              <a:rPr lang="en-US" sz="2200" dirty="0">
                <a:solidFill>
                  <a:srgbClr val="FFFFFF"/>
                </a:solidFill>
                <a:cs typeface="Arial" charset="0"/>
              </a:rPr>
              <a:t>(</a:t>
            </a:r>
            <a:r>
              <a:rPr lang="fr-FR" sz="2200" dirty="0">
                <a:solidFill>
                  <a:srgbClr val="FFFFFF"/>
                </a:solidFill>
                <a:cs typeface="Arial" charset="0"/>
              </a:rPr>
              <a:t>Lynne Ramsay, 2002)</a:t>
            </a:r>
          </a:p>
          <a:p>
            <a:pPr algn="ctr">
              <a:buClrTx/>
              <a:buFontTx/>
              <a:buNone/>
              <a:defRPr/>
            </a:pPr>
            <a:endParaRPr lang="en-GB" sz="2000" i="1" dirty="0">
              <a:solidFill>
                <a:srgbClr val="FFFFFF"/>
              </a:solidFill>
              <a:cs typeface="Arial" charset="0"/>
            </a:endParaRPr>
          </a:p>
          <a:p>
            <a:pPr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  <a:defRPr/>
            </a:pPr>
            <a:r>
              <a:rPr kumimoji="1" lang="en-US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Song</a:t>
            </a:r>
            <a:r>
              <a:rPr kumimoji="1" lang="en-US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‘Folsom Prison Blues’ – Johnny Cash</a:t>
            </a:r>
            <a:r>
              <a:rPr kumimoji="1" lang="en-US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…</a:t>
            </a:r>
            <a:endParaRPr kumimoji="1" lang="en-US" altLang="en-US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ClrTx/>
              <a:buFontTx/>
              <a:buNone/>
              <a:defRPr/>
            </a:pPr>
            <a:r>
              <a:rPr lang="en-US" dirty="0">
                <a:solidFill>
                  <a:schemeClr val="bg1"/>
                </a:solidFill>
                <a:cs typeface="Arial" charset="0"/>
              </a:rPr>
              <a:t>		</a:t>
            </a:r>
          </a:p>
          <a:p>
            <a:pPr>
              <a:buClrTx/>
              <a:buFontTx/>
              <a:buNone/>
              <a:defRPr/>
            </a:pPr>
            <a:endParaRPr lang="en-US" dirty="0">
              <a:cs typeface="Arial" charset="0"/>
            </a:endParaRPr>
          </a:p>
          <a:p>
            <a:pPr>
              <a:buClrTx/>
              <a:buFontTx/>
              <a:buNone/>
              <a:defRPr/>
            </a:pPr>
            <a:endParaRPr lang="en-US" dirty="0">
              <a:cs typeface="Arial" charset="0"/>
            </a:endParaRPr>
          </a:p>
          <a:p>
            <a:pPr>
              <a:buClrTx/>
              <a:buFontTx/>
              <a:buNone/>
              <a:defRPr/>
            </a:pPr>
            <a:r>
              <a:rPr lang="en-US" dirty="0">
                <a:cs typeface="Arial" charset="0"/>
              </a:rPr>
              <a:t>	</a:t>
            </a:r>
          </a:p>
          <a:p>
            <a:pPr>
              <a:buClrTx/>
              <a:buFontTx/>
              <a:buNone/>
              <a:defRPr/>
            </a:pPr>
            <a:endParaRPr lang="en-US" dirty="0">
              <a:cs typeface="Arial" charset="0"/>
            </a:endParaRPr>
          </a:p>
          <a:p>
            <a:pPr>
              <a:buClrTx/>
              <a:buFontTx/>
              <a:buNone/>
              <a:defRPr/>
            </a:pPr>
            <a:endParaRPr lang="en-US" dirty="0">
              <a:cs typeface="Arial" charset="0"/>
            </a:endParaRPr>
          </a:p>
          <a:p>
            <a:pPr>
              <a:buClrTx/>
              <a:buFontTx/>
              <a:buNone/>
              <a:defRPr/>
            </a:pPr>
            <a:endParaRPr lang="en-US" dirty="0">
              <a:cs typeface="Arial" charset="0"/>
            </a:endParaRPr>
          </a:p>
          <a:p>
            <a:pPr>
              <a:buClrTx/>
              <a:buFontTx/>
              <a:buNone/>
              <a:defRPr/>
            </a:pPr>
            <a:endParaRPr lang="en-US" dirty="0">
              <a:cs typeface="Arial" charset="0"/>
            </a:endParaRPr>
          </a:p>
          <a:p>
            <a:pPr>
              <a:buClrTx/>
              <a:buFontTx/>
              <a:buNone/>
              <a:defRPr/>
            </a:pPr>
            <a:endParaRPr lang="en-US" dirty="0">
              <a:cs typeface="Arial" charset="0"/>
            </a:endParaRPr>
          </a:p>
          <a:p>
            <a:pPr>
              <a:buClrTx/>
              <a:buFontTx/>
              <a:buNone/>
              <a:defRPr/>
            </a:pPr>
            <a:endParaRPr lang="en-US" dirty="0">
              <a:cs typeface="Arial" charset="0"/>
            </a:endParaRPr>
          </a:p>
          <a:p>
            <a:pPr>
              <a:buClrTx/>
              <a:buFontTx/>
              <a:buNone/>
              <a:defRPr/>
            </a:pPr>
            <a:endParaRPr lang="en-US" sz="2200" dirty="0">
              <a:cs typeface="Arial" charset="0"/>
            </a:endParaRPr>
          </a:p>
          <a:p>
            <a:pPr>
              <a:buClrTx/>
              <a:buFontTx/>
              <a:buNone/>
              <a:defRPr/>
            </a:pPr>
            <a:endParaRPr lang="en-US" sz="3000" dirty="0">
              <a:cs typeface="Arial" charset="0"/>
            </a:endParaRPr>
          </a:p>
          <a:p>
            <a:pPr>
              <a:buClrTx/>
              <a:buFontTx/>
              <a:buNone/>
              <a:defRPr/>
            </a:pPr>
            <a:endParaRPr lang="en-US" sz="1200" dirty="0">
              <a:cs typeface="Arial" charset="0"/>
            </a:endParaRPr>
          </a:p>
          <a:p>
            <a:pPr>
              <a:buClrTx/>
              <a:buFontTx/>
              <a:buNone/>
              <a:defRPr/>
            </a:pPr>
            <a:r>
              <a:rPr lang="en-US" sz="1200" dirty="0">
                <a:cs typeface="Arial" charset="0"/>
              </a:rPr>
              <a:t>					        </a:t>
            </a:r>
            <a:r>
              <a:rPr lang="en-US" dirty="0">
                <a:cs typeface="Arial" charset="0"/>
              </a:rPr>
              <a:t>	          </a:t>
            </a:r>
          </a:p>
          <a:p>
            <a:pPr>
              <a:buClrTx/>
              <a:buFontTx/>
              <a:buNone/>
              <a:defRPr/>
            </a:pPr>
            <a:endParaRPr lang="en-US" sz="2000" dirty="0">
              <a:cs typeface="Arial" charset="0"/>
            </a:endParaRPr>
          </a:p>
          <a:p>
            <a:pPr>
              <a:buClrTx/>
              <a:buFontTx/>
              <a:buNone/>
              <a:defRPr/>
            </a:pPr>
            <a:r>
              <a:rPr lang="en-US" sz="2000" dirty="0">
                <a:cs typeface="Arial" charset="0"/>
              </a:rPr>
              <a:t> 		</a:t>
            </a:r>
          </a:p>
          <a:p>
            <a:pPr>
              <a:buClrTx/>
              <a:buFontTx/>
              <a:buNone/>
              <a:defRPr/>
            </a:pPr>
            <a:endParaRPr lang="en-US" dirty="0">
              <a:cs typeface="Arial" charset="0"/>
            </a:endParaRPr>
          </a:p>
          <a:p>
            <a:pPr>
              <a:buClrTx/>
              <a:buFontTx/>
              <a:buNone/>
              <a:defRPr/>
            </a:pPr>
            <a:endParaRPr lang="en-US" dirty="0">
              <a:cs typeface="Arial" charset="0"/>
            </a:endParaRPr>
          </a:p>
        </p:txBody>
      </p:sp>
      <p:pic>
        <p:nvPicPr>
          <p:cNvPr id="2" name="Picture 1" descr="Screen Shot 2017-09-17 at 16.45.43.png">
            <a:extLst>
              <a:ext uri="{FF2B5EF4-FFF2-40B4-BE49-F238E27FC236}">
                <a16:creationId xmlns:a16="http://schemas.microsoft.com/office/drawing/2014/main" id="{3C148BE2-D861-645A-779E-80F5FF7847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0553" y="2234020"/>
            <a:ext cx="5203806" cy="3252379"/>
          </a:xfrm>
          <a:prstGeom prst="rect">
            <a:avLst/>
          </a:prstGeom>
        </p:spPr>
      </p:pic>
      <p:sp>
        <p:nvSpPr>
          <p:cNvPr id="5" name="AutoShape 2">
            <a:extLst>
              <a:ext uri="{FF2B5EF4-FFF2-40B4-BE49-F238E27FC236}">
                <a16:creationId xmlns:a16="http://schemas.microsoft.com/office/drawing/2014/main" id="{844C7CFF-D6B4-2D44-C884-10778BE43C1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840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2731086" y="5386234"/>
            <a:ext cx="8784893" cy="1587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latin typeface="Times New Roman" charset="0"/>
              <a:cs typeface="Times New Roman" charset="0"/>
            </a:endParaRPr>
          </a:p>
          <a:p>
            <a:r>
              <a:rPr lang="en-GB" b="1" dirty="0"/>
              <a:t> </a:t>
            </a:r>
            <a:endParaRPr lang="en-GB" dirty="0"/>
          </a:p>
          <a:p>
            <a:r>
              <a:rPr lang="en-GB" sz="1700" i="1" dirty="0">
                <a:solidFill>
                  <a:srgbClr val="FFFFFF"/>
                </a:solidFill>
              </a:rPr>
              <a:t>Triumph of the Will </a:t>
            </a:r>
            <a:r>
              <a:rPr lang="en-GB" sz="1700" dirty="0">
                <a:solidFill>
                  <a:srgbClr val="FFFFFF"/>
                </a:solidFill>
              </a:rPr>
              <a:t>(Riefenstahl, 1935)</a:t>
            </a:r>
            <a:endParaRPr lang="en-GB" sz="1700" dirty="0">
              <a:solidFill>
                <a:srgbClr val="FFFFFF"/>
              </a:solidFill>
              <a:cs typeface="Arial" charset="0"/>
            </a:endParaRPr>
          </a:p>
          <a:p>
            <a:pPr>
              <a:buClrTx/>
              <a:buFontTx/>
              <a:buNone/>
              <a:defRPr/>
            </a:pPr>
            <a:r>
              <a:rPr lang="en-US" sz="2000" dirty="0">
                <a:cs typeface="Arial" charset="0"/>
              </a:rPr>
              <a:t>	</a:t>
            </a:r>
            <a:r>
              <a:rPr lang="en-IE" sz="2000" i="1" dirty="0"/>
              <a:t>				</a:t>
            </a:r>
            <a:r>
              <a:rPr lang="en-IE" sz="1800" i="1" dirty="0"/>
              <a:t>	</a:t>
            </a:r>
            <a:r>
              <a:rPr lang="en-GB" dirty="0">
                <a:cs typeface="Arial" charset="0"/>
              </a:rPr>
              <a:t>	</a:t>
            </a:r>
          </a:p>
        </p:txBody>
      </p:sp>
      <p:pic>
        <p:nvPicPr>
          <p:cNvPr id="2" name="Picture 1" descr="triumph of the wil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" y="2724686"/>
            <a:ext cx="4488046" cy="3351153"/>
          </a:xfrm>
          <a:prstGeom prst="rect">
            <a:avLst/>
          </a:prstGeom>
        </p:spPr>
      </p:pic>
      <p:pic>
        <p:nvPicPr>
          <p:cNvPr id="3" name="Picture 2" descr="triumph wil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697" y="2724685"/>
            <a:ext cx="4498808" cy="3351153"/>
          </a:xfrm>
          <a:prstGeom prst="rect">
            <a:avLst/>
          </a:prstGeom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226804" y="835852"/>
            <a:ext cx="8561764" cy="1633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2000" dirty="0">
              <a:solidFill>
                <a:srgbClr val="FFFFFF"/>
              </a:solidFill>
            </a:endParaRPr>
          </a:p>
          <a:p>
            <a:r>
              <a:rPr lang="en-US" sz="500" dirty="0">
                <a:solidFill>
                  <a:schemeClr val="bg1"/>
                </a:solidFill>
              </a:rPr>
              <a:t>	</a:t>
            </a:r>
            <a:r>
              <a:rPr lang="en-US" sz="2000" dirty="0">
                <a:solidFill>
                  <a:schemeClr val="bg1"/>
                </a:solidFill>
              </a:rPr>
              <a:t>‘Are the </a:t>
            </a:r>
            <a:r>
              <a:rPr lang="en-US" sz="2000" u="sng" dirty="0">
                <a:solidFill>
                  <a:schemeClr val="bg1"/>
                </a:solidFill>
              </a:rPr>
              <a:t>ethical</a:t>
            </a:r>
            <a:r>
              <a:rPr lang="en-US" sz="2000" dirty="0">
                <a:solidFill>
                  <a:schemeClr val="bg1"/>
                </a:solidFill>
              </a:rPr>
              <a:t> flaws (or merits) of works of art also </a:t>
            </a:r>
            <a:r>
              <a:rPr lang="en-US" sz="2000" u="sng" dirty="0">
                <a:solidFill>
                  <a:schemeClr val="bg1"/>
                </a:solidFill>
              </a:rPr>
              <a:t>aesthetic</a:t>
            </a:r>
            <a:r>
              <a:rPr lang="en-US" sz="2000" dirty="0">
                <a:solidFill>
                  <a:schemeClr val="bg1"/>
                </a:solidFill>
              </a:rPr>
              <a:t> flaws (or merits) in them? […] We should understand [aesthetic] flaws in terms of the intrinsic properties of works.’ (</a:t>
            </a:r>
            <a:r>
              <a:rPr lang="en-US" sz="2000" dirty="0" err="1">
                <a:solidFill>
                  <a:schemeClr val="bg1"/>
                </a:solidFill>
              </a:rPr>
              <a:t>Gaut</a:t>
            </a:r>
            <a:r>
              <a:rPr lang="en-US" sz="2000" dirty="0">
                <a:solidFill>
                  <a:schemeClr val="bg1"/>
                </a:solidFill>
              </a:rPr>
              <a:t>, 2013: 432)</a:t>
            </a:r>
            <a:endParaRPr lang="en-GB" sz="2000" dirty="0">
              <a:solidFill>
                <a:schemeClr val="bg1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The relationship between aesthetic + moral judgements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3322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0626BB-4352-B516-F406-50C7424975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>
            <a:extLst>
              <a:ext uri="{FF2B5EF4-FFF2-40B4-BE49-F238E27FC236}">
                <a16:creationId xmlns:a16="http://schemas.microsoft.com/office/drawing/2014/main" id="{88D08BF5-6CC6-77D5-3F9B-55F081B617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Text Box 3">
            <a:extLst>
              <a:ext uri="{FF2B5EF4-FFF2-40B4-BE49-F238E27FC236}">
                <a16:creationId xmlns:a16="http://schemas.microsoft.com/office/drawing/2014/main" id="{887EC091-CD6F-C9EB-18FD-2A6BA8C19B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1086" y="5386234"/>
            <a:ext cx="8784893" cy="1587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latin typeface="Times New Roman" charset="0"/>
              <a:cs typeface="Times New Roman" charset="0"/>
            </a:endParaRPr>
          </a:p>
          <a:p>
            <a:r>
              <a:rPr lang="en-GB" b="1" dirty="0"/>
              <a:t> </a:t>
            </a:r>
            <a:endParaRPr lang="en-GB" dirty="0"/>
          </a:p>
          <a:p>
            <a:r>
              <a:rPr lang="en-GB" sz="1700" i="1" dirty="0">
                <a:solidFill>
                  <a:srgbClr val="FFFFFF"/>
                </a:solidFill>
              </a:rPr>
              <a:t>Triumph of the Will </a:t>
            </a:r>
            <a:r>
              <a:rPr lang="en-GB" sz="1700" dirty="0">
                <a:solidFill>
                  <a:srgbClr val="FFFFFF"/>
                </a:solidFill>
              </a:rPr>
              <a:t>(Riefenstahl, 1935)</a:t>
            </a:r>
            <a:endParaRPr lang="en-GB" sz="1700" dirty="0">
              <a:solidFill>
                <a:srgbClr val="FFFFFF"/>
              </a:solidFill>
              <a:cs typeface="Arial" charset="0"/>
            </a:endParaRPr>
          </a:p>
          <a:p>
            <a:pPr>
              <a:buClrTx/>
              <a:buFontTx/>
              <a:buNone/>
              <a:defRPr/>
            </a:pPr>
            <a:r>
              <a:rPr lang="en-US" sz="2000" dirty="0">
                <a:cs typeface="Arial" charset="0"/>
              </a:rPr>
              <a:t>	</a:t>
            </a:r>
            <a:r>
              <a:rPr lang="en-IE" sz="2000" i="1" dirty="0"/>
              <a:t>				</a:t>
            </a:r>
            <a:r>
              <a:rPr lang="en-IE" sz="1800" i="1" dirty="0"/>
              <a:t>	</a:t>
            </a:r>
            <a:r>
              <a:rPr lang="en-GB" dirty="0">
                <a:cs typeface="Arial" charset="0"/>
              </a:rPr>
              <a:t>	</a:t>
            </a:r>
          </a:p>
        </p:txBody>
      </p:sp>
      <p:pic>
        <p:nvPicPr>
          <p:cNvPr id="2" name="Picture 1" descr="triumph of the will.png">
            <a:extLst>
              <a:ext uri="{FF2B5EF4-FFF2-40B4-BE49-F238E27FC236}">
                <a16:creationId xmlns:a16="http://schemas.microsoft.com/office/drawing/2014/main" id="{A9207B8B-043F-F046-B15B-61CE0D2F16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" y="2724686"/>
            <a:ext cx="4488046" cy="3351153"/>
          </a:xfrm>
          <a:prstGeom prst="rect">
            <a:avLst/>
          </a:prstGeom>
        </p:spPr>
      </p:pic>
      <p:pic>
        <p:nvPicPr>
          <p:cNvPr id="3" name="Picture 2" descr="triumph will.png">
            <a:extLst>
              <a:ext uri="{FF2B5EF4-FFF2-40B4-BE49-F238E27FC236}">
                <a16:creationId xmlns:a16="http://schemas.microsoft.com/office/drawing/2014/main" id="{780BC741-CC5F-AB27-7140-8C810A58F0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697" y="2724685"/>
            <a:ext cx="4498808" cy="3351153"/>
          </a:xfrm>
          <a:prstGeom prst="rect">
            <a:avLst/>
          </a:prstGeom>
        </p:spPr>
      </p:pic>
      <p:sp>
        <p:nvSpPr>
          <p:cNvPr id="7" name="Text Box 3">
            <a:extLst>
              <a:ext uri="{FF2B5EF4-FFF2-40B4-BE49-F238E27FC236}">
                <a16:creationId xmlns:a16="http://schemas.microsoft.com/office/drawing/2014/main" id="{C807F923-2E0E-C2A7-DF07-DC76DA2A07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835852"/>
            <a:ext cx="8561764" cy="1633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2000" dirty="0">
              <a:solidFill>
                <a:srgbClr val="FFFFFF"/>
              </a:solidFill>
            </a:endParaRPr>
          </a:p>
          <a:p>
            <a:r>
              <a:rPr lang="en-US" sz="500" dirty="0">
                <a:solidFill>
                  <a:schemeClr val="bg1"/>
                </a:solidFill>
              </a:rPr>
              <a:t>	</a:t>
            </a:r>
            <a:r>
              <a:rPr lang="en-US" sz="2000" dirty="0">
                <a:solidFill>
                  <a:schemeClr val="bg1"/>
                </a:solidFill>
              </a:rPr>
              <a:t>‘Are the </a:t>
            </a:r>
            <a:r>
              <a:rPr lang="en-US" sz="2000" u="sng" dirty="0">
                <a:solidFill>
                  <a:schemeClr val="bg1"/>
                </a:solidFill>
              </a:rPr>
              <a:t>ethical</a:t>
            </a:r>
            <a:r>
              <a:rPr lang="en-US" sz="2000" dirty="0">
                <a:solidFill>
                  <a:schemeClr val="bg1"/>
                </a:solidFill>
              </a:rPr>
              <a:t> flaws (or merits) of works of art also </a:t>
            </a:r>
            <a:r>
              <a:rPr lang="en-US" sz="2000" u="sng" dirty="0">
                <a:solidFill>
                  <a:schemeClr val="bg1"/>
                </a:solidFill>
              </a:rPr>
              <a:t>aesthetic</a:t>
            </a:r>
            <a:r>
              <a:rPr lang="en-US" sz="2000" dirty="0">
                <a:solidFill>
                  <a:schemeClr val="bg1"/>
                </a:solidFill>
              </a:rPr>
              <a:t> flaws (or merits) in them? […] We should understand [aesthetic] flaws in terms of the intrinsic properties of works.’ (</a:t>
            </a:r>
            <a:r>
              <a:rPr lang="en-US" sz="2000" dirty="0" err="1">
                <a:solidFill>
                  <a:schemeClr val="bg1"/>
                </a:solidFill>
              </a:rPr>
              <a:t>Gaut</a:t>
            </a:r>
            <a:r>
              <a:rPr lang="en-US" sz="2000" dirty="0">
                <a:solidFill>
                  <a:schemeClr val="bg1"/>
                </a:solidFill>
              </a:rPr>
              <a:t>, 2013: 432)</a:t>
            </a:r>
            <a:endParaRPr lang="en-GB" sz="2000" dirty="0">
              <a:solidFill>
                <a:schemeClr val="bg1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  <p:sp>
        <p:nvSpPr>
          <p:cNvPr id="11" name="Text Box 3">
            <a:extLst>
              <a:ext uri="{FF2B5EF4-FFF2-40B4-BE49-F238E27FC236}">
                <a16:creationId xmlns:a16="http://schemas.microsoft.com/office/drawing/2014/main" id="{34D118CF-A976-8F71-B929-AADD9758DD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The relationship between aesthetic + moral judgements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pic>
        <p:nvPicPr>
          <p:cNvPr id="4" name="Picture 3" descr="Screen Shot 2017-11-08 at 17.09.05.png">
            <a:extLst>
              <a:ext uri="{FF2B5EF4-FFF2-40B4-BE49-F238E27FC236}">
                <a16:creationId xmlns:a16="http://schemas.microsoft.com/office/drawing/2014/main" id="{E10F0618-6E7B-A33C-E26E-8867B9998C9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08" b="72530"/>
          <a:stretch/>
        </p:blipFill>
        <p:spPr>
          <a:xfrm>
            <a:off x="733923" y="2334017"/>
            <a:ext cx="7756140" cy="781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4336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2731086" y="5386234"/>
            <a:ext cx="8784893" cy="1587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latin typeface="Times New Roman" charset="0"/>
              <a:cs typeface="Times New Roman" charset="0"/>
            </a:endParaRPr>
          </a:p>
          <a:p>
            <a:r>
              <a:rPr lang="en-GB" b="1" dirty="0"/>
              <a:t> </a:t>
            </a:r>
            <a:endParaRPr lang="en-GB" dirty="0"/>
          </a:p>
          <a:p>
            <a:r>
              <a:rPr lang="en-GB" sz="1700" i="1" dirty="0">
                <a:solidFill>
                  <a:srgbClr val="FFFFFF"/>
                </a:solidFill>
              </a:rPr>
              <a:t>Triumph of the Will </a:t>
            </a:r>
            <a:r>
              <a:rPr lang="en-GB" sz="1700" dirty="0">
                <a:solidFill>
                  <a:srgbClr val="FFFFFF"/>
                </a:solidFill>
              </a:rPr>
              <a:t>(Riefenstahl, 1935)</a:t>
            </a:r>
            <a:endParaRPr lang="en-GB" sz="1700" dirty="0">
              <a:solidFill>
                <a:srgbClr val="FFFFFF"/>
              </a:solidFill>
              <a:cs typeface="Arial" charset="0"/>
            </a:endParaRPr>
          </a:p>
          <a:p>
            <a:pPr>
              <a:buClrTx/>
              <a:buFontTx/>
              <a:buNone/>
              <a:defRPr/>
            </a:pPr>
            <a:r>
              <a:rPr lang="en-US" sz="2000" dirty="0">
                <a:cs typeface="Arial" charset="0"/>
              </a:rPr>
              <a:t>	</a:t>
            </a:r>
            <a:r>
              <a:rPr lang="en-IE" sz="2000" i="1" dirty="0"/>
              <a:t>				</a:t>
            </a:r>
            <a:r>
              <a:rPr lang="en-IE" sz="1800" i="1" dirty="0"/>
              <a:t>	</a:t>
            </a:r>
            <a:r>
              <a:rPr lang="en-GB" dirty="0">
                <a:cs typeface="Arial" charset="0"/>
              </a:rPr>
              <a:t>	</a:t>
            </a:r>
          </a:p>
        </p:txBody>
      </p:sp>
      <p:pic>
        <p:nvPicPr>
          <p:cNvPr id="2" name="Picture 1" descr="triumph of the wil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" y="2724686"/>
            <a:ext cx="4488046" cy="3351153"/>
          </a:xfrm>
          <a:prstGeom prst="rect">
            <a:avLst/>
          </a:prstGeom>
        </p:spPr>
      </p:pic>
      <p:pic>
        <p:nvPicPr>
          <p:cNvPr id="3" name="Picture 2" descr="triumph wil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697" y="2724685"/>
            <a:ext cx="4498808" cy="3351153"/>
          </a:xfrm>
          <a:prstGeom prst="rect">
            <a:avLst/>
          </a:prstGeom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226804" y="835852"/>
            <a:ext cx="8561764" cy="1633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2000" dirty="0">
              <a:solidFill>
                <a:srgbClr val="FFFFFF"/>
              </a:solidFill>
            </a:endParaRPr>
          </a:p>
          <a:p>
            <a:r>
              <a:rPr lang="en-US" sz="500" dirty="0">
                <a:solidFill>
                  <a:srgbClr val="FFFFFF"/>
                </a:solidFill>
              </a:rPr>
              <a:t>	</a:t>
            </a:r>
            <a:r>
              <a:rPr lang="en-US" sz="2000" dirty="0">
                <a:solidFill>
                  <a:srgbClr val="FFFF00"/>
                </a:solidFill>
              </a:rPr>
              <a:t>‘Are the </a:t>
            </a:r>
            <a:r>
              <a:rPr lang="en-US" sz="2000" u="sng" dirty="0">
                <a:solidFill>
                  <a:srgbClr val="FFFF00"/>
                </a:solidFill>
              </a:rPr>
              <a:t>ethical</a:t>
            </a:r>
            <a:r>
              <a:rPr lang="en-US" sz="2000" dirty="0">
                <a:solidFill>
                  <a:srgbClr val="FFFF00"/>
                </a:solidFill>
              </a:rPr>
              <a:t> flaws (or merits) of works of art also </a:t>
            </a:r>
            <a:r>
              <a:rPr lang="en-US" sz="2000" u="sng" dirty="0">
                <a:solidFill>
                  <a:srgbClr val="FFFF00"/>
                </a:solidFill>
              </a:rPr>
              <a:t>aesthetic</a:t>
            </a:r>
            <a:r>
              <a:rPr lang="en-US" sz="2000" dirty="0">
                <a:solidFill>
                  <a:srgbClr val="FFFF00"/>
                </a:solidFill>
              </a:rPr>
              <a:t> flaws (or merits) in them? </a:t>
            </a:r>
            <a:r>
              <a:rPr lang="en-US" sz="2000" dirty="0">
                <a:solidFill>
                  <a:schemeClr val="bg1"/>
                </a:solidFill>
              </a:rPr>
              <a:t>[…] </a:t>
            </a:r>
            <a:r>
              <a:rPr lang="en-US" sz="2000" dirty="0">
                <a:solidFill>
                  <a:srgbClr val="FFFFFF"/>
                </a:solidFill>
              </a:rPr>
              <a:t>We should understand [aesthetic] flaws in terms of the intrinsic properties of works.’ (</a:t>
            </a:r>
            <a:r>
              <a:rPr lang="en-US" sz="2000" dirty="0" err="1">
                <a:solidFill>
                  <a:srgbClr val="FFFFFF"/>
                </a:solidFill>
              </a:rPr>
              <a:t>Gaut</a:t>
            </a:r>
            <a:r>
              <a:rPr lang="en-US" sz="2000" dirty="0">
                <a:solidFill>
                  <a:srgbClr val="FFFFFF"/>
                </a:solidFill>
              </a:rPr>
              <a:t>, 2013: 432)</a:t>
            </a:r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The relationship between aesthetic + moral judgements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sp>
        <p:nvSpPr>
          <p:cNvPr id="9" name="Text Box 3">
            <a:extLst>
              <a:ext uri="{FF2B5EF4-FFF2-40B4-BE49-F238E27FC236}">
                <a16:creationId xmlns:a16="http://schemas.microsoft.com/office/drawing/2014/main" id="{563F016E-935B-FA7A-395C-7D17B12B15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2089423"/>
            <a:ext cx="8566269" cy="1864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1900" dirty="0">
                <a:solidFill>
                  <a:srgbClr val="FFFFFF"/>
                </a:solidFill>
              </a:rPr>
              <a:t> </a:t>
            </a:r>
            <a:endParaRPr lang="en-GB" sz="1900" dirty="0">
              <a:solidFill>
                <a:srgbClr val="FFFFFF"/>
              </a:solidFill>
            </a:endParaRPr>
          </a:p>
          <a:p>
            <a:r>
              <a:rPr lang="en-US" sz="1900" dirty="0">
                <a:solidFill>
                  <a:schemeClr val="bg1"/>
                </a:solidFill>
              </a:rPr>
              <a:t>	‘Aesthetics has been marked in many circles by a drive to free aesthetic value of any dependence on the moral.’ (Eaton, 2001: 58)</a:t>
            </a:r>
          </a:p>
          <a:p>
            <a:endParaRPr lang="en-US" sz="1900" dirty="0">
              <a:solidFill>
                <a:srgbClr val="FFFFFF"/>
              </a:solidFill>
            </a:endParaRPr>
          </a:p>
          <a:p>
            <a:endParaRPr lang="en-US" sz="19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8823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2" name="Picture 1" descr="triumph of the wil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" y="2724686"/>
            <a:ext cx="4488046" cy="3351153"/>
          </a:xfrm>
          <a:prstGeom prst="rect">
            <a:avLst/>
          </a:prstGeom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226804" y="835852"/>
            <a:ext cx="8561764" cy="1633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2000" dirty="0">
              <a:solidFill>
                <a:srgbClr val="FFFFFF"/>
              </a:solidFill>
            </a:endParaRPr>
          </a:p>
          <a:p>
            <a:r>
              <a:rPr lang="en-US" sz="500" dirty="0">
                <a:solidFill>
                  <a:srgbClr val="FFFFFF"/>
                </a:solidFill>
              </a:rPr>
              <a:t>	</a:t>
            </a:r>
            <a:r>
              <a:rPr lang="en-US" sz="2000" dirty="0">
                <a:solidFill>
                  <a:srgbClr val="FFFF00"/>
                </a:solidFill>
              </a:rPr>
              <a:t>‘Are the </a:t>
            </a:r>
            <a:r>
              <a:rPr lang="en-US" sz="2000" u="sng" dirty="0">
                <a:solidFill>
                  <a:srgbClr val="FFFF00"/>
                </a:solidFill>
              </a:rPr>
              <a:t>ethical</a:t>
            </a:r>
            <a:r>
              <a:rPr lang="en-US" sz="2000" dirty="0">
                <a:solidFill>
                  <a:srgbClr val="FFFF00"/>
                </a:solidFill>
              </a:rPr>
              <a:t> flaws (or merits) of works of art also </a:t>
            </a:r>
            <a:r>
              <a:rPr lang="en-US" sz="2000" u="sng" dirty="0">
                <a:solidFill>
                  <a:srgbClr val="FFFF00"/>
                </a:solidFill>
              </a:rPr>
              <a:t>aesthetic</a:t>
            </a:r>
            <a:r>
              <a:rPr lang="en-US" sz="2000" dirty="0">
                <a:solidFill>
                  <a:srgbClr val="FFFF00"/>
                </a:solidFill>
              </a:rPr>
              <a:t> flaws (or merits) in them? </a:t>
            </a:r>
            <a:r>
              <a:rPr lang="en-US" sz="2000" dirty="0">
                <a:solidFill>
                  <a:schemeClr val="bg1"/>
                </a:solidFill>
              </a:rPr>
              <a:t>[…] </a:t>
            </a:r>
            <a:r>
              <a:rPr lang="en-US" sz="2000" dirty="0">
                <a:solidFill>
                  <a:srgbClr val="FFFFFF"/>
                </a:solidFill>
              </a:rPr>
              <a:t>We should understand [aesthetic] flaws in terms of the intrinsic properties of works.’ (</a:t>
            </a:r>
            <a:r>
              <a:rPr lang="en-US" sz="2000" dirty="0" err="1">
                <a:solidFill>
                  <a:srgbClr val="FFFFFF"/>
                </a:solidFill>
              </a:rPr>
              <a:t>Gaut</a:t>
            </a:r>
            <a:r>
              <a:rPr lang="en-US" sz="2000" dirty="0">
                <a:solidFill>
                  <a:srgbClr val="FFFFFF"/>
                </a:solidFill>
              </a:rPr>
              <a:t>, 2013: 432)</a:t>
            </a:r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The relationship between aesthetic + moral judgements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pic>
        <p:nvPicPr>
          <p:cNvPr id="10" name="Picture 9" descr="Screen Shot 2017-11-09 at 22.05.38.png">
            <a:extLst>
              <a:ext uri="{FF2B5EF4-FFF2-40B4-BE49-F238E27FC236}">
                <a16:creationId xmlns:a16="http://schemas.microsoft.com/office/drawing/2014/main" id="{430AF4A6-A99B-4359-21E8-9F9DE0F43A9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028"/>
          <a:stretch/>
        </p:blipFill>
        <p:spPr>
          <a:xfrm>
            <a:off x="532663" y="954153"/>
            <a:ext cx="8173173" cy="1280986"/>
          </a:xfrm>
          <a:prstGeom prst="rect">
            <a:avLst/>
          </a:prstGeom>
        </p:spPr>
      </p:pic>
      <p:pic>
        <p:nvPicPr>
          <p:cNvPr id="3" name="Picture 2" descr="triumph will.png">
            <a:extLst>
              <a:ext uri="{FF2B5EF4-FFF2-40B4-BE49-F238E27FC236}">
                <a16:creationId xmlns:a16="http://schemas.microsoft.com/office/drawing/2014/main" id="{2FE455BB-36C7-F75F-6912-D1C866E4CF3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697" y="2724685"/>
            <a:ext cx="4498808" cy="3351153"/>
          </a:xfrm>
          <a:prstGeom prst="rect">
            <a:avLst/>
          </a:prstGeom>
        </p:spPr>
      </p:pic>
      <p:sp>
        <p:nvSpPr>
          <p:cNvPr id="6" name="Text Box 3">
            <a:extLst>
              <a:ext uri="{FF2B5EF4-FFF2-40B4-BE49-F238E27FC236}">
                <a16:creationId xmlns:a16="http://schemas.microsoft.com/office/drawing/2014/main" id="{A9026679-1113-EDEB-0E12-27B95A0765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2089423"/>
            <a:ext cx="8566269" cy="1864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1900" dirty="0">
                <a:solidFill>
                  <a:srgbClr val="FFFFFF"/>
                </a:solidFill>
              </a:rPr>
              <a:t> </a:t>
            </a:r>
            <a:endParaRPr lang="en-GB" sz="1900" dirty="0">
              <a:solidFill>
                <a:srgbClr val="FFFFFF"/>
              </a:solidFill>
            </a:endParaRPr>
          </a:p>
          <a:p>
            <a:r>
              <a:rPr lang="en-US" sz="1900" dirty="0">
                <a:solidFill>
                  <a:schemeClr val="bg1"/>
                </a:solidFill>
              </a:rPr>
              <a:t>	‘Aesthetics has been marked in many circles by a drive to free aesthetic value of any dependence on the moral.’ (Eaton, 2001: 58)</a:t>
            </a:r>
          </a:p>
          <a:p>
            <a:endParaRPr lang="en-US" sz="1900" dirty="0">
              <a:solidFill>
                <a:srgbClr val="FFFFFF"/>
              </a:solidFill>
            </a:endParaRPr>
          </a:p>
          <a:p>
            <a:endParaRPr lang="en-US" sz="19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6920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5" name="Picture 4" descr="triumph will.png">
            <a:extLst>
              <a:ext uri="{FF2B5EF4-FFF2-40B4-BE49-F238E27FC236}">
                <a16:creationId xmlns:a16="http://schemas.microsoft.com/office/drawing/2014/main" id="{EA381FAE-46F4-64FE-34D5-18C8F07EA8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697" y="2724685"/>
            <a:ext cx="4498808" cy="3351153"/>
          </a:xfrm>
          <a:prstGeom prst="rect">
            <a:avLst/>
          </a:prstGeom>
        </p:spPr>
      </p:pic>
      <p:sp>
        <p:nvSpPr>
          <p:cNvPr id="9" name="Text Box 3">
            <a:extLst>
              <a:ext uri="{FF2B5EF4-FFF2-40B4-BE49-F238E27FC236}">
                <a16:creationId xmlns:a16="http://schemas.microsoft.com/office/drawing/2014/main" id="{4569DD88-4251-D8E2-9749-71F5203088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The relation between aesthetic + moral </a:t>
            </a:r>
            <a:r>
              <a:rPr lang="en-GB" b="1" u="sng" dirty="0">
                <a:solidFill>
                  <a:srgbClr val="FFFF00"/>
                </a:solidFill>
              </a:rPr>
              <a:t>value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pic>
        <p:nvPicPr>
          <p:cNvPr id="13" name="Picture 12" descr="Screen Shot 2021-02-05 at 17.17.13.png">
            <a:extLst>
              <a:ext uri="{FF2B5EF4-FFF2-40B4-BE49-F238E27FC236}">
                <a16:creationId xmlns:a16="http://schemas.microsoft.com/office/drawing/2014/main" id="{EFE2DA64-B9CE-6F8A-F743-EC5107EED3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05" y="3947886"/>
            <a:ext cx="4894014" cy="2741384"/>
          </a:xfrm>
          <a:prstGeom prst="rect">
            <a:avLst/>
          </a:prstGeom>
        </p:spPr>
      </p:pic>
      <p:sp>
        <p:nvSpPr>
          <p:cNvPr id="14" name="Text Box 3">
            <a:extLst>
              <a:ext uri="{FF2B5EF4-FFF2-40B4-BE49-F238E27FC236}">
                <a16:creationId xmlns:a16="http://schemas.microsoft.com/office/drawing/2014/main" id="{B99EE509-9657-BD50-A6EB-E0E545C199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835852"/>
            <a:ext cx="8384533" cy="312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2000" dirty="0">
              <a:solidFill>
                <a:srgbClr val="FFFFFF"/>
              </a:solidFill>
            </a:endParaRPr>
          </a:p>
          <a:p>
            <a:r>
              <a:rPr lang="en-US" sz="500" dirty="0">
                <a:solidFill>
                  <a:srgbClr val="FFFFFF"/>
                </a:solidFill>
              </a:rPr>
              <a:t>	</a:t>
            </a:r>
          </a:p>
          <a:p>
            <a:r>
              <a:rPr lang="en-US" sz="1900" dirty="0">
                <a:solidFill>
                  <a:srgbClr val="FFFFFF"/>
                </a:solidFill>
              </a:rPr>
              <a:t>	‘</a:t>
            </a:r>
            <a:r>
              <a:rPr lang="en-US" sz="1900" u="sng" dirty="0">
                <a:solidFill>
                  <a:srgbClr val="FFFF00"/>
                </a:solidFill>
              </a:rPr>
              <a:t>Aesthetic evaluation </a:t>
            </a:r>
            <a:r>
              <a:rPr lang="en-US" sz="1900" dirty="0">
                <a:solidFill>
                  <a:srgbClr val="FFFFFF"/>
                </a:solidFill>
              </a:rPr>
              <a:t>cannot always be clearly distinguished from moral evaluation. Whether these two things </a:t>
            </a:r>
            <a:r>
              <a:rPr lang="en-US" sz="1900" u="sng" dirty="0">
                <a:solidFill>
                  <a:srgbClr val="FFFFFF"/>
                </a:solidFill>
              </a:rPr>
              <a:t>ought</a:t>
            </a:r>
            <a:r>
              <a:rPr lang="en-US" sz="1900" dirty="0">
                <a:solidFill>
                  <a:srgbClr val="FFFFFF"/>
                </a:solidFill>
              </a:rPr>
              <a:t> to be kept distinct is [a] […] still-disputed issue of aesthetics.’ (Freeland, 2006: 158)</a:t>
            </a:r>
            <a:endParaRPr lang="en-GB" sz="1900" dirty="0">
              <a:solidFill>
                <a:srgbClr val="FFFFFF"/>
              </a:solidFill>
            </a:endParaRPr>
          </a:p>
          <a:p>
            <a:r>
              <a:rPr lang="en-US" sz="1900" dirty="0">
                <a:solidFill>
                  <a:srgbClr val="FFFFFF"/>
                </a:solidFill>
              </a:rPr>
              <a:t> </a:t>
            </a:r>
            <a:endParaRPr lang="en-GB" sz="1900" dirty="0">
              <a:solidFill>
                <a:srgbClr val="FFFFFF"/>
              </a:solidFill>
            </a:endParaRPr>
          </a:p>
          <a:p>
            <a:r>
              <a:rPr lang="en-US" sz="1900" dirty="0">
                <a:solidFill>
                  <a:srgbClr val="FFFFFF"/>
                </a:solidFill>
              </a:rPr>
              <a:t>	‘Aesthetics has been marked in many circles by a drive to free </a:t>
            </a:r>
            <a:r>
              <a:rPr lang="en-US" sz="1900" u="sng" dirty="0">
                <a:solidFill>
                  <a:srgbClr val="FFFF00"/>
                </a:solidFill>
              </a:rPr>
              <a:t>aesthetic value</a:t>
            </a:r>
            <a:r>
              <a:rPr lang="en-US" sz="1900" dirty="0">
                <a:solidFill>
                  <a:srgbClr val="FFFF00"/>
                </a:solidFill>
              </a:rPr>
              <a:t> </a:t>
            </a:r>
            <a:r>
              <a:rPr lang="en-US" sz="1900" dirty="0">
                <a:solidFill>
                  <a:srgbClr val="FFFFFF"/>
                </a:solidFill>
              </a:rPr>
              <a:t>of any dependence on the moral.’ (Eaton, 2001: 58) </a:t>
            </a:r>
          </a:p>
          <a:p>
            <a:endParaRPr lang="en-US" sz="1900" dirty="0">
              <a:solidFill>
                <a:srgbClr val="FFFFFF"/>
              </a:solidFill>
            </a:endParaRPr>
          </a:p>
          <a:p>
            <a:endParaRPr lang="en-US" sz="19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  <p:pic>
        <p:nvPicPr>
          <p:cNvPr id="15" name="Picture 14" descr="Screen Shot 2017-11-09 at 22.05.38.png">
            <a:extLst>
              <a:ext uri="{FF2B5EF4-FFF2-40B4-BE49-F238E27FC236}">
                <a16:creationId xmlns:a16="http://schemas.microsoft.com/office/drawing/2014/main" id="{98477882-1DF4-0BB9-C1D5-5C735D806BA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028"/>
          <a:stretch/>
        </p:blipFill>
        <p:spPr>
          <a:xfrm>
            <a:off x="532663" y="954153"/>
            <a:ext cx="8173173" cy="1280986"/>
          </a:xfrm>
          <a:prstGeom prst="rect">
            <a:avLst/>
          </a:prstGeom>
        </p:spPr>
      </p:pic>
      <p:sp>
        <p:nvSpPr>
          <p:cNvPr id="16" name="Text Box 3">
            <a:extLst>
              <a:ext uri="{FF2B5EF4-FFF2-40B4-BE49-F238E27FC236}">
                <a16:creationId xmlns:a16="http://schemas.microsoft.com/office/drawing/2014/main" id="{78D63651-3606-7965-210B-9DD490465C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3118" y="5903847"/>
            <a:ext cx="8561764" cy="2664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endParaRPr lang="en-US" sz="1900" dirty="0">
              <a:solidFill>
                <a:srgbClr val="FFFFFF"/>
              </a:solidFill>
            </a:endParaRPr>
          </a:p>
          <a:p>
            <a:r>
              <a:rPr lang="en-US" sz="1900" dirty="0">
                <a:solidFill>
                  <a:srgbClr val="FFFFFF"/>
                </a:solidFill>
              </a:rPr>
              <a:t>	</a:t>
            </a:r>
            <a:r>
              <a:rPr lang="en-US" sz="1900" dirty="0">
                <a:solidFill>
                  <a:srgbClr val="FFFFFF"/>
                </a:solidFill>
                <a:hlinkClick r:id="rId6"/>
              </a:rPr>
              <a:t>[…]</a:t>
            </a:r>
            <a:endParaRPr lang="en-US" sz="1900" dirty="0">
              <a:solidFill>
                <a:srgbClr val="FFFFFF"/>
              </a:solidFill>
            </a:endParaRPr>
          </a:p>
          <a:p>
            <a:r>
              <a:rPr lang="en-US" sz="1000" dirty="0">
                <a:solidFill>
                  <a:srgbClr val="FFFFFF"/>
                </a:solidFill>
              </a:rPr>
              <a:t>	[6.52]</a:t>
            </a:r>
          </a:p>
          <a:p>
            <a:endParaRPr lang="en-US" sz="1900" dirty="0">
              <a:solidFill>
                <a:srgbClr val="FFFFFF"/>
              </a:solidFill>
            </a:endParaRPr>
          </a:p>
          <a:p>
            <a:r>
              <a:rPr lang="en-GB" sz="2000" dirty="0">
                <a:solidFill>
                  <a:srgbClr val="FFFFFF"/>
                </a:solidFill>
              </a:rPr>
              <a:t> </a:t>
            </a:r>
          </a:p>
          <a:p>
            <a:r>
              <a:rPr lang="en-GB" sz="2000" dirty="0">
                <a:solidFill>
                  <a:srgbClr val="FFFFFF"/>
                </a:solidFill>
              </a:rPr>
              <a:t> </a:t>
            </a:r>
          </a:p>
          <a:p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  <p:sp>
        <p:nvSpPr>
          <p:cNvPr id="2" name="Text Box 3">
            <a:extLst>
              <a:ext uri="{FF2B5EF4-FFF2-40B4-BE49-F238E27FC236}">
                <a16:creationId xmlns:a16="http://schemas.microsoft.com/office/drawing/2014/main" id="{86C679FA-5B5B-8410-9E22-933842144D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70440" y="6350608"/>
            <a:ext cx="8384533" cy="1279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1900" i="1" dirty="0">
                <a:solidFill>
                  <a:srgbClr val="FFFFFF"/>
                </a:solidFill>
              </a:rPr>
              <a:t>Anchorman </a:t>
            </a:r>
            <a:r>
              <a:rPr lang="en-US" sz="1900" dirty="0">
                <a:solidFill>
                  <a:srgbClr val="FFFFFF"/>
                </a:solidFill>
              </a:rPr>
              <a:t>(2004)</a:t>
            </a:r>
            <a:endParaRPr lang="en-US" sz="1900" i="1" dirty="0">
              <a:solidFill>
                <a:srgbClr val="FFFFFF"/>
              </a:solidFill>
            </a:endParaRPr>
          </a:p>
          <a:p>
            <a:endParaRPr lang="en-US" sz="1900" dirty="0">
              <a:solidFill>
                <a:srgbClr val="FFFFFF"/>
              </a:solidFill>
            </a:endParaRPr>
          </a:p>
          <a:p>
            <a:endParaRPr lang="en-US" sz="19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08872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The relation between aesthetic + moral value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pic>
        <p:nvPicPr>
          <p:cNvPr id="3" name="Picture 2" descr="Screen Shot 2021-02-05 at 17.17.13.png">
            <a:extLst>
              <a:ext uri="{FF2B5EF4-FFF2-40B4-BE49-F238E27FC236}">
                <a16:creationId xmlns:a16="http://schemas.microsoft.com/office/drawing/2014/main" id="{A6475789-0EC9-A2DB-96D2-44DA3B67D6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05" y="3947886"/>
            <a:ext cx="4894014" cy="2741384"/>
          </a:xfrm>
          <a:prstGeom prst="rect">
            <a:avLst/>
          </a:prstGeom>
        </p:spPr>
      </p:pic>
      <p:sp>
        <p:nvSpPr>
          <p:cNvPr id="6" name="Text Box 3">
            <a:extLst>
              <a:ext uri="{FF2B5EF4-FFF2-40B4-BE49-F238E27FC236}">
                <a16:creationId xmlns:a16="http://schemas.microsoft.com/office/drawing/2014/main" id="{FEADAD08-E7A8-A734-45A0-BBDB7CB54F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3" y="835852"/>
            <a:ext cx="8690392" cy="3295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2000" dirty="0">
              <a:solidFill>
                <a:srgbClr val="FFFFFF"/>
              </a:solidFill>
            </a:endParaRPr>
          </a:p>
          <a:p>
            <a:r>
              <a:rPr lang="en-US" sz="500" dirty="0">
                <a:solidFill>
                  <a:srgbClr val="FFFFFF"/>
                </a:solidFill>
              </a:rPr>
              <a:t>	</a:t>
            </a:r>
          </a:p>
          <a:p>
            <a:r>
              <a:rPr lang="en-US" sz="2500" dirty="0">
                <a:solidFill>
                  <a:srgbClr val="FFFF00"/>
                </a:solidFill>
              </a:rPr>
              <a:t>	</a:t>
            </a:r>
            <a:r>
              <a:rPr lang="en-US" sz="2500" u="sng" dirty="0">
                <a:solidFill>
                  <a:srgbClr val="FFFF00"/>
                </a:solidFill>
              </a:rPr>
              <a:t>‘Extreme moralism’: </a:t>
            </a:r>
          </a:p>
          <a:p>
            <a:r>
              <a:rPr lang="en-US" sz="2000" dirty="0">
                <a:solidFill>
                  <a:srgbClr val="FFFFFF"/>
                </a:solidFill>
              </a:rPr>
              <a:t>	‘Moral merits are the </a:t>
            </a:r>
            <a:r>
              <a:rPr lang="en-US" sz="2000" i="1" dirty="0">
                <a:solidFill>
                  <a:srgbClr val="FFFFFF"/>
                </a:solidFill>
              </a:rPr>
              <a:t>only</a:t>
            </a:r>
            <a:r>
              <a:rPr lang="en-US" sz="2000" dirty="0">
                <a:solidFill>
                  <a:srgbClr val="FFFFFF"/>
                </a:solidFill>
              </a:rPr>
              <a:t> kind of aesthetic merits that there are’ (</a:t>
            </a:r>
            <a:r>
              <a:rPr lang="en-US" sz="2000" i="1" dirty="0">
                <a:solidFill>
                  <a:srgbClr val="FFFFFF"/>
                </a:solidFill>
              </a:rPr>
              <a:t>ibid</a:t>
            </a:r>
            <a:r>
              <a:rPr lang="en-US" sz="2000" dirty="0">
                <a:solidFill>
                  <a:srgbClr val="FFFFFF"/>
                </a:solidFill>
              </a:rPr>
              <a:t>: 433)</a:t>
            </a:r>
          </a:p>
          <a:p>
            <a:endParaRPr lang="en-US" sz="1000" dirty="0">
              <a:solidFill>
                <a:srgbClr val="FFFFFF"/>
              </a:solidFill>
            </a:endParaRPr>
          </a:p>
          <a:p>
            <a:pPr algn="ctr"/>
            <a:r>
              <a:rPr lang="en-US" sz="2200" dirty="0">
                <a:solidFill>
                  <a:srgbClr val="FFFF00"/>
                </a:solidFill>
              </a:rPr>
              <a:t>	</a:t>
            </a:r>
            <a:r>
              <a:rPr lang="en-US" sz="2200" dirty="0" err="1">
                <a:solidFill>
                  <a:srgbClr val="FFFF00"/>
                </a:solidFill>
              </a:rPr>
              <a:t>E.g</a:t>
            </a:r>
            <a:r>
              <a:rPr lang="en-US" sz="2200" dirty="0">
                <a:solidFill>
                  <a:srgbClr val="FFFF00"/>
                </a:solidFill>
              </a:rPr>
              <a:t>, arguing</a:t>
            </a:r>
          </a:p>
          <a:p>
            <a:pPr algn="ctr"/>
            <a:r>
              <a:rPr lang="en-US" sz="2200" dirty="0">
                <a:solidFill>
                  <a:srgbClr val="FFFF00"/>
                </a:solidFill>
              </a:rPr>
              <a:t>: </a:t>
            </a:r>
          </a:p>
          <a:p>
            <a:pPr algn="ctr"/>
            <a:r>
              <a:rPr lang="en-US" sz="2200" dirty="0">
                <a:solidFill>
                  <a:srgbClr val="FFFFFF"/>
                </a:solidFill>
              </a:rPr>
              <a:t>	‘Morally good’ = ‘aesthetically good’</a:t>
            </a:r>
          </a:p>
          <a:p>
            <a:pPr algn="ctr"/>
            <a:r>
              <a:rPr lang="en-US" sz="2200" dirty="0">
                <a:solidFill>
                  <a:srgbClr val="FFFFFF"/>
                </a:solidFill>
              </a:rPr>
              <a:t>	‘Morally bad’ = ‘aesthetically bad’</a:t>
            </a:r>
          </a:p>
          <a:p>
            <a:endParaRPr lang="en-GB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0298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103B53-191D-01ED-E0BA-90A18E307A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>
            <a:extLst>
              <a:ext uri="{FF2B5EF4-FFF2-40B4-BE49-F238E27FC236}">
                <a16:creationId xmlns:a16="http://schemas.microsoft.com/office/drawing/2014/main" id="{10696B2C-876E-CC3D-4B18-0EB5294C8C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id="{D223B3B2-758E-DB18-98B1-22E45DD3AA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The relation between aesthetic + moral value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pic>
        <p:nvPicPr>
          <p:cNvPr id="3" name="Picture 2" descr="Screen Shot 2021-02-05 at 17.17.13.png">
            <a:extLst>
              <a:ext uri="{FF2B5EF4-FFF2-40B4-BE49-F238E27FC236}">
                <a16:creationId xmlns:a16="http://schemas.microsoft.com/office/drawing/2014/main" id="{0E2AAB8D-F30E-7033-F8EF-C1B13D4029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05" y="3947886"/>
            <a:ext cx="4894014" cy="2741384"/>
          </a:xfrm>
          <a:prstGeom prst="rect">
            <a:avLst/>
          </a:prstGeom>
        </p:spPr>
      </p:pic>
      <p:sp>
        <p:nvSpPr>
          <p:cNvPr id="5" name="Text Box 3">
            <a:extLst>
              <a:ext uri="{FF2B5EF4-FFF2-40B4-BE49-F238E27FC236}">
                <a16:creationId xmlns:a16="http://schemas.microsoft.com/office/drawing/2014/main" id="{25BC91A5-605D-AF51-915A-38314A74DD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3" y="835852"/>
            <a:ext cx="8690392" cy="3295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2000" dirty="0">
              <a:solidFill>
                <a:srgbClr val="FFFFFF"/>
              </a:solidFill>
            </a:endParaRPr>
          </a:p>
          <a:p>
            <a:r>
              <a:rPr lang="en-US" sz="500" dirty="0">
                <a:solidFill>
                  <a:srgbClr val="FFFFFF"/>
                </a:solidFill>
              </a:rPr>
              <a:t>	</a:t>
            </a:r>
          </a:p>
          <a:p>
            <a:r>
              <a:rPr lang="en-US" sz="2500" dirty="0">
                <a:solidFill>
                  <a:srgbClr val="FFFF00"/>
                </a:solidFill>
              </a:rPr>
              <a:t>	</a:t>
            </a:r>
            <a:r>
              <a:rPr lang="en-US" sz="2500" u="sng" dirty="0">
                <a:solidFill>
                  <a:srgbClr val="FFFF00"/>
                </a:solidFill>
              </a:rPr>
              <a:t>‘Extreme moralism’: </a:t>
            </a:r>
          </a:p>
          <a:p>
            <a:r>
              <a:rPr lang="en-US" sz="2000" dirty="0">
                <a:solidFill>
                  <a:srgbClr val="FFFFFF"/>
                </a:solidFill>
              </a:rPr>
              <a:t>	‘Moral merits are the </a:t>
            </a:r>
            <a:r>
              <a:rPr lang="en-US" sz="2000" i="1" dirty="0">
                <a:solidFill>
                  <a:srgbClr val="FFFFFF"/>
                </a:solidFill>
              </a:rPr>
              <a:t>only</a:t>
            </a:r>
            <a:r>
              <a:rPr lang="en-US" sz="2000" dirty="0">
                <a:solidFill>
                  <a:srgbClr val="FFFFFF"/>
                </a:solidFill>
              </a:rPr>
              <a:t> kind of aesthetic merits that there are’ (</a:t>
            </a:r>
            <a:r>
              <a:rPr lang="en-US" sz="2000" i="1" dirty="0">
                <a:solidFill>
                  <a:srgbClr val="FFFFFF"/>
                </a:solidFill>
              </a:rPr>
              <a:t>ibid</a:t>
            </a:r>
            <a:r>
              <a:rPr lang="en-US" sz="2000" dirty="0">
                <a:solidFill>
                  <a:srgbClr val="FFFFFF"/>
                </a:solidFill>
              </a:rPr>
              <a:t>: 433)</a:t>
            </a:r>
          </a:p>
          <a:p>
            <a:endParaRPr lang="en-US" sz="1000" dirty="0">
              <a:solidFill>
                <a:srgbClr val="FFFFFF"/>
              </a:solidFill>
            </a:endParaRPr>
          </a:p>
          <a:p>
            <a:pPr algn="ctr"/>
            <a:r>
              <a:rPr lang="en-US" sz="2200" dirty="0">
                <a:solidFill>
                  <a:srgbClr val="FFFF00"/>
                </a:solidFill>
              </a:rPr>
              <a:t>	</a:t>
            </a:r>
            <a:r>
              <a:rPr lang="en-US" sz="2200" dirty="0" err="1">
                <a:solidFill>
                  <a:srgbClr val="FFFF00"/>
                </a:solidFill>
              </a:rPr>
              <a:t>E.g</a:t>
            </a:r>
            <a:r>
              <a:rPr lang="en-US" sz="2200" dirty="0">
                <a:solidFill>
                  <a:srgbClr val="FFFF00"/>
                </a:solidFill>
              </a:rPr>
              <a:t>, arguing</a:t>
            </a:r>
          </a:p>
          <a:p>
            <a:pPr algn="ctr"/>
            <a:r>
              <a:rPr lang="en-US" sz="2200" dirty="0">
                <a:solidFill>
                  <a:srgbClr val="FFFF00"/>
                </a:solidFill>
              </a:rPr>
              <a:t>: </a:t>
            </a:r>
          </a:p>
          <a:p>
            <a:pPr algn="ctr"/>
            <a:r>
              <a:rPr lang="en-US" sz="2200" dirty="0">
                <a:solidFill>
                  <a:srgbClr val="FFFFFF"/>
                </a:solidFill>
              </a:rPr>
              <a:t>	‘Morally good’ = ‘aesthetically good’</a:t>
            </a:r>
          </a:p>
          <a:p>
            <a:pPr algn="ctr"/>
            <a:r>
              <a:rPr lang="en-US" sz="2200" dirty="0">
                <a:solidFill>
                  <a:srgbClr val="FFFFFF"/>
                </a:solidFill>
              </a:rPr>
              <a:t>	‘Morally bad’ = ‘aesthetically bad’</a:t>
            </a:r>
          </a:p>
          <a:p>
            <a:endParaRPr lang="en-GB" sz="2000" dirty="0">
              <a:solidFill>
                <a:srgbClr val="FFFFFF"/>
              </a:solidFill>
            </a:endParaRPr>
          </a:p>
        </p:txBody>
      </p:sp>
      <p:sp>
        <p:nvSpPr>
          <p:cNvPr id="6" name="Text Box 3">
            <a:extLst>
              <a:ext uri="{FF2B5EF4-FFF2-40B4-BE49-F238E27FC236}">
                <a16:creationId xmlns:a16="http://schemas.microsoft.com/office/drawing/2014/main" id="{04A462F2-558D-F3ED-4D6B-9E84B894DE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3496" y="4078513"/>
            <a:ext cx="4023181" cy="4241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150" dirty="0">
                <a:solidFill>
                  <a:srgbClr val="FFFFFF"/>
                </a:solidFill>
              </a:rPr>
              <a:t>	‘Extreme moralism […] is </a:t>
            </a:r>
            <a:r>
              <a:rPr lang="en-US" sz="2150" dirty="0">
                <a:solidFill>
                  <a:srgbClr val="FFFF00"/>
                </a:solidFill>
              </a:rPr>
              <a:t>highly implausible: </a:t>
            </a:r>
            <a:r>
              <a:rPr lang="en-US" sz="2150" dirty="0">
                <a:solidFill>
                  <a:srgbClr val="FFFFFF"/>
                </a:solidFill>
              </a:rPr>
              <a:t>we praise [and critique] works for a wide variety of features, </a:t>
            </a:r>
            <a:r>
              <a:rPr lang="en-GB" sz="2150" dirty="0">
                <a:solidFill>
                  <a:srgbClr val="FFFFFF"/>
                </a:solidFill>
              </a:rPr>
              <a:t>[…] </a:t>
            </a:r>
            <a:r>
              <a:rPr lang="en-US" sz="2150" dirty="0">
                <a:solidFill>
                  <a:srgbClr val="FFFFFF"/>
                </a:solidFill>
              </a:rPr>
              <a:t>which may have no necessary relation to morality’ (Gaut, 2013: 433)</a:t>
            </a:r>
            <a:endParaRPr lang="en-GB" sz="2150" dirty="0">
              <a:solidFill>
                <a:srgbClr val="FFFFFF"/>
              </a:solidFill>
            </a:endParaRPr>
          </a:p>
          <a:p>
            <a:endParaRPr lang="en-US" sz="1900" dirty="0">
              <a:solidFill>
                <a:srgbClr val="FFFFFF"/>
              </a:solidFill>
            </a:endParaRPr>
          </a:p>
          <a:p>
            <a:r>
              <a:rPr lang="en-GB" sz="2000" dirty="0">
                <a:solidFill>
                  <a:srgbClr val="FFFFFF"/>
                </a:solidFill>
              </a:rPr>
              <a:t> </a:t>
            </a:r>
          </a:p>
          <a:p>
            <a:r>
              <a:rPr lang="en-GB" sz="2000" dirty="0">
                <a:solidFill>
                  <a:srgbClr val="FFFFFF"/>
                </a:solidFill>
              </a:rPr>
              <a:t> </a:t>
            </a:r>
          </a:p>
          <a:p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3756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226804" y="835852"/>
            <a:ext cx="8561764" cy="4603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2000" dirty="0">
              <a:solidFill>
                <a:srgbClr val="FFFFFF"/>
              </a:solidFill>
            </a:endParaRPr>
          </a:p>
          <a:p>
            <a:r>
              <a:rPr lang="en-US" sz="500" dirty="0">
                <a:solidFill>
                  <a:srgbClr val="FFFFFF"/>
                </a:solidFill>
              </a:rPr>
              <a:t>	</a:t>
            </a:r>
          </a:p>
          <a:p>
            <a:r>
              <a:rPr lang="en-US" sz="2300" dirty="0">
                <a:solidFill>
                  <a:srgbClr val="FFFF00"/>
                </a:solidFill>
              </a:rPr>
              <a:t>	</a:t>
            </a:r>
            <a:r>
              <a:rPr lang="en-US" sz="2300" u="sng" dirty="0">
                <a:solidFill>
                  <a:srgbClr val="FFFF00"/>
                </a:solidFill>
              </a:rPr>
              <a:t>The other extreme: ‘Aestheticism’ / ‘Autonomism’ / ‘formalism’</a:t>
            </a:r>
          </a:p>
          <a:p>
            <a:endParaRPr lang="en-US" sz="500" dirty="0">
              <a:solidFill>
                <a:srgbClr val="FFFFFF"/>
              </a:solidFill>
            </a:endParaRPr>
          </a:p>
          <a:p>
            <a:r>
              <a:rPr lang="en-US" sz="2000" dirty="0">
                <a:solidFill>
                  <a:srgbClr val="FFFFFF"/>
                </a:solidFill>
              </a:rPr>
              <a:t>	‘The idea of art for art’s sake…’ ‘A work’s being valued for its own sake [means] that it be valued on account of its intrinsic properties and not on its relationship to anything external, such as […] moral and political systems.’ (</a:t>
            </a:r>
            <a:r>
              <a:rPr lang="en-US" sz="2000" dirty="0" err="1">
                <a:solidFill>
                  <a:srgbClr val="FFFFFF"/>
                </a:solidFill>
              </a:rPr>
              <a:t>Whewhell</a:t>
            </a:r>
            <a:r>
              <a:rPr lang="en-US" sz="2000" dirty="0">
                <a:solidFill>
                  <a:srgbClr val="FFFFFF"/>
                </a:solidFill>
              </a:rPr>
              <a:t>, 2009: 128 / 129)</a:t>
            </a:r>
          </a:p>
          <a:p>
            <a:endParaRPr lang="en-US" sz="2000" dirty="0">
              <a:solidFill>
                <a:srgbClr val="FFFFFF"/>
              </a:solidFill>
            </a:endParaRPr>
          </a:p>
          <a:p>
            <a:endParaRPr lang="en-US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  <a:p>
            <a:r>
              <a:rPr lang="en-GB" sz="2000" dirty="0">
                <a:solidFill>
                  <a:srgbClr val="FFFFFF"/>
                </a:solidFill>
              </a:rPr>
              <a:t> </a:t>
            </a:r>
          </a:p>
          <a:p>
            <a:r>
              <a:rPr lang="en-GB" sz="2000" dirty="0">
                <a:solidFill>
                  <a:srgbClr val="FFFFFF"/>
                </a:solidFill>
              </a:rPr>
              <a:t> </a:t>
            </a:r>
          </a:p>
          <a:p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The relation between aesthetic + moral value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sp>
        <p:nvSpPr>
          <p:cNvPr id="2" name="Text Box 3">
            <a:extLst>
              <a:ext uri="{FF2B5EF4-FFF2-40B4-BE49-F238E27FC236}">
                <a16:creationId xmlns:a16="http://schemas.microsoft.com/office/drawing/2014/main" id="{A8F09CA8-8710-61A3-B940-481E010D40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3496" y="4078513"/>
            <a:ext cx="4023181" cy="4241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150" dirty="0">
                <a:solidFill>
                  <a:srgbClr val="FFFFFF"/>
                </a:solidFill>
              </a:rPr>
              <a:t>	‘Extreme moralism […] is highly implausible: we praise [and critique] works for a wide variety of features, </a:t>
            </a:r>
            <a:r>
              <a:rPr lang="en-GB" sz="2150" dirty="0">
                <a:solidFill>
                  <a:srgbClr val="FFFFFF"/>
                </a:solidFill>
              </a:rPr>
              <a:t>[…] </a:t>
            </a:r>
            <a:r>
              <a:rPr lang="en-US" sz="2150" dirty="0">
                <a:solidFill>
                  <a:srgbClr val="FFFFFF"/>
                </a:solidFill>
              </a:rPr>
              <a:t>which may have no necessary relation to morality’ (Gaut, 2013: 433)</a:t>
            </a:r>
            <a:endParaRPr lang="en-GB" sz="2150" dirty="0">
              <a:solidFill>
                <a:srgbClr val="FFFFFF"/>
              </a:solidFill>
            </a:endParaRPr>
          </a:p>
          <a:p>
            <a:endParaRPr lang="en-US" sz="1900" dirty="0">
              <a:solidFill>
                <a:srgbClr val="FFFFFF"/>
              </a:solidFill>
            </a:endParaRPr>
          </a:p>
          <a:p>
            <a:r>
              <a:rPr lang="en-GB" sz="2000" dirty="0">
                <a:solidFill>
                  <a:srgbClr val="FFFFFF"/>
                </a:solidFill>
              </a:rPr>
              <a:t> </a:t>
            </a:r>
          </a:p>
          <a:p>
            <a:r>
              <a:rPr lang="en-GB" sz="2000" dirty="0">
                <a:solidFill>
                  <a:srgbClr val="FFFFFF"/>
                </a:solidFill>
              </a:rPr>
              <a:t> </a:t>
            </a:r>
          </a:p>
          <a:p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0501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The relation between aesthetic + moral value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id="{11EE8326-9CE0-F1A3-2DED-B814F5F52B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3713639"/>
            <a:ext cx="8561764" cy="694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marL="342900" lvl="2" indent="-341313"/>
            <a:endParaRPr lang="en-US" sz="1900" dirty="0">
              <a:solidFill>
                <a:schemeClr val="bg1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  <p:sp>
        <p:nvSpPr>
          <p:cNvPr id="2" name="Text Box 3">
            <a:extLst>
              <a:ext uri="{FF2B5EF4-FFF2-40B4-BE49-F238E27FC236}">
                <a16:creationId xmlns:a16="http://schemas.microsoft.com/office/drawing/2014/main" id="{BD5FE6AC-4443-841B-B4DB-B529F27512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835852"/>
            <a:ext cx="8561764" cy="5834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2000" dirty="0">
              <a:solidFill>
                <a:srgbClr val="FFFFFF"/>
              </a:solidFill>
            </a:endParaRPr>
          </a:p>
          <a:p>
            <a:r>
              <a:rPr lang="en-US" sz="500" dirty="0">
                <a:solidFill>
                  <a:srgbClr val="FFFFFF"/>
                </a:solidFill>
              </a:rPr>
              <a:t>	</a:t>
            </a:r>
          </a:p>
          <a:p>
            <a:r>
              <a:rPr lang="en-US" sz="2300" dirty="0">
                <a:solidFill>
                  <a:srgbClr val="FFFF00"/>
                </a:solidFill>
              </a:rPr>
              <a:t>	</a:t>
            </a:r>
            <a:r>
              <a:rPr lang="en-US" sz="2300" u="sng" dirty="0">
                <a:solidFill>
                  <a:srgbClr val="FFFF00"/>
                </a:solidFill>
              </a:rPr>
              <a:t>The other extreme: ‘Aestheticism’ / ‘Autonomism’ / ‘formalism’</a:t>
            </a:r>
          </a:p>
          <a:p>
            <a:endParaRPr lang="en-US" sz="500" dirty="0">
              <a:solidFill>
                <a:srgbClr val="FFFFFF"/>
              </a:solidFill>
            </a:endParaRPr>
          </a:p>
          <a:p>
            <a:r>
              <a:rPr lang="en-US" sz="2000" dirty="0">
                <a:solidFill>
                  <a:srgbClr val="FFFFFF"/>
                </a:solidFill>
              </a:rPr>
              <a:t>	‘The idea of art for art’s sake…’ ‘A work’s being valued for its own sake [means] that it be valued on account of its intrinsic properties and not on its relationship to anything external, such as […] moral and political systems.’ (</a:t>
            </a:r>
            <a:r>
              <a:rPr lang="en-US" sz="2000" dirty="0" err="1">
                <a:solidFill>
                  <a:srgbClr val="FFFFFF"/>
                </a:solidFill>
              </a:rPr>
              <a:t>Whewhell</a:t>
            </a:r>
            <a:r>
              <a:rPr lang="en-US" sz="2000" dirty="0">
                <a:solidFill>
                  <a:srgbClr val="FFFFFF"/>
                </a:solidFill>
              </a:rPr>
              <a:t>, 2009: 128 / 129)</a:t>
            </a:r>
          </a:p>
          <a:p>
            <a:endParaRPr lang="en-US" sz="2000" dirty="0">
              <a:solidFill>
                <a:srgbClr val="FFFFFF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</a:rPr>
              <a:t>	'There is no such thing as a moral or an immoral book. Books are well written, or badly written. That is all' (Wilde, 1998 [1895]: 266)</a:t>
            </a:r>
          </a:p>
          <a:p>
            <a:endParaRPr lang="en-US" sz="2000" dirty="0">
              <a:solidFill>
                <a:srgbClr val="FFFFFF"/>
              </a:solidFill>
            </a:endParaRPr>
          </a:p>
          <a:p>
            <a:endParaRPr lang="en-US" sz="2000" dirty="0">
              <a:solidFill>
                <a:srgbClr val="FFFFFF"/>
              </a:solidFill>
            </a:endParaRPr>
          </a:p>
          <a:p>
            <a:endParaRPr lang="en-US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  <a:p>
            <a:r>
              <a:rPr lang="en-GB" sz="2000" dirty="0">
                <a:solidFill>
                  <a:srgbClr val="FFFFFF"/>
                </a:solidFill>
              </a:rPr>
              <a:t> </a:t>
            </a:r>
          </a:p>
          <a:p>
            <a:r>
              <a:rPr lang="en-GB" sz="2000" dirty="0">
                <a:solidFill>
                  <a:srgbClr val="FFFFFF"/>
                </a:solidFill>
              </a:rPr>
              <a:t> </a:t>
            </a:r>
          </a:p>
          <a:p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  <p:pic>
        <p:nvPicPr>
          <p:cNvPr id="5" name="Picture 4" descr="Our favourite Oscar Wilde quotes - Pan Macmillan">
            <a:extLst>
              <a:ext uri="{FF2B5EF4-FFF2-40B4-BE49-F238E27FC236}">
                <a16:creationId xmlns:a16="http://schemas.microsoft.com/office/drawing/2014/main" id="{172837B3-BA75-834D-7AD8-B24F5B8613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9354" y="4745184"/>
            <a:ext cx="3731588" cy="2097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3">
            <a:extLst>
              <a:ext uri="{FF2B5EF4-FFF2-40B4-BE49-F238E27FC236}">
                <a16:creationId xmlns:a16="http://schemas.microsoft.com/office/drawing/2014/main" id="{46D0EFFB-6316-A30B-858D-44EDFC6D62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3713639"/>
            <a:ext cx="8561764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endParaRPr lang="en-GB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3984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186C65-479E-E7A2-34EF-8B7B7D91CC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>
            <a:extLst>
              <a:ext uri="{FF2B5EF4-FFF2-40B4-BE49-F238E27FC236}">
                <a16:creationId xmlns:a16="http://schemas.microsoft.com/office/drawing/2014/main" id="{C17C279D-92F9-6D0C-BB17-F9085F6A6B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Text Box 3">
            <a:extLst>
              <a:ext uri="{FF2B5EF4-FFF2-40B4-BE49-F238E27FC236}">
                <a16:creationId xmlns:a16="http://schemas.microsoft.com/office/drawing/2014/main" id="{1B684B9B-F66D-81BC-C221-267A5CF451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The relation between aesthetic + moral value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id="{EE751222-0CC8-1A65-51A1-A1E5F2C936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3713639"/>
            <a:ext cx="8561764" cy="694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marL="342900" lvl="2" indent="-341313"/>
            <a:endParaRPr lang="en-US" sz="1900" dirty="0">
              <a:solidFill>
                <a:schemeClr val="bg1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  <p:sp>
        <p:nvSpPr>
          <p:cNvPr id="2" name="Text Box 3">
            <a:extLst>
              <a:ext uri="{FF2B5EF4-FFF2-40B4-BE49-F238E27FC236}">
                <a16:creationId xmlns:a16="http://schemas.microsoft.com/office/drawing/2014/main" id="{848E77BD-5EB0-33CA-7CF9-0E6A292157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835852"/>
            <a:ext cx="8561764" cy="5834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2000" dirty="0">
              <a:solidFill>
                <a:srgbClr val="FFFFFF"/>
              </a:solidFill>
            </a:endParaRPr>
          </a:p>
          <a:p>
            <a:r>
              <a:rPr lang="en-US" sz="500" dirty="0">
                <a:solidFill>
                  <a:srgbClr val="FFFFFF"/>
                </a:solidFill>
              </a:rPr>
              <a:t>	</a:t>
            </a:r>
          </a:p>
          <a:p>
            <a:r>
              <a:rPr lang="en-US" sz="2300" dirty="0">
                <a:solidFill>
                  <a:srgbClr val="FFFF00"/>
                </a:solidFill>
              </a:rPr>
              <a:t>	</a:t>
            </a:r>
            <a:r>
              <a:rPr lang="en-US" sz="2300" u="sng" dirty="0">
                <a:solidFill>
                  <a:srgbClr val="FFFF00"/>
                </a:solidFill>
              </a:rPr>
              <a:t>The other extreme: ‘Aestheticism’ / ‘Autonomism’ / ‘formalism’</a:t>
            </a:r>
          </a:p>
          <a:p>
            <a:endParaRPr lang="en-US" sz="500" dirty="0">
              <a:solidFill>
                <a:srgbClr val="FFFFFF"/>
              </a:solidFill>
            </a:endParaRPr>
          </a:p>
          <a:p>
            <a:r>
              <a:rPr lang="en-US" sz="2000" dirty="0">
                <a:solidFill>
                  <a:srgbClr val="FFFFFF"/>
                </a:solidFill>
              </a:rPr>
              <a:t>	‘The idea of art for art’s sake…’ ‘A work’s being valued for its own sake [means] that it be </a:t>
            </a:r>
            <a:r>
              <a:rPr lang="en-US" sz="2000" dirty="0">
                <a:solidFill>
                  <a:srgbClr val="FFFF00"/>
                </a:solidFill>
              </a:rPr>
              <a:t>valued on account of its intrinsic properties </a:t>
            </a:r>
            <a:r>
              <a:rPr lang="en-US" sz="2000" dirty="0">
                <a:solidFill>
                  <a:srgbClr val="FFFFFF"/>
                </a:solidFill>
              </a:rPr>
              <a:t>and not on its relationship to anything external, such as […] moral and political systems.’ (</a:t>
            </a:r>
            <a:r>
              <a:rPr lang="en-US" sz="2000" dirty="0" err="1">
                <a:solidFill>
                  <a:srgbClr val="FFFFFF"/>
                </a:solidFill>
              </a:rPr>
              <a:t>Whewhell</a:t>
            </a:r>
            <a:r>
              <a:rPr lang="en-US" sz="2000" dirty="0">
                <a:solidFill>
                  <a:srgbClr val="FFFFFF"/>
                </a:solidFill>
              </a:rPr>
              <a:t>, 2009: 128 / 129)</a:t>
            </a:r>
          </a:p>
          <a:p>
            <a:endParaRPr lang="en-US" sz="2000" dirty="0">
              <a:solidFill>
                <a:srgbClr val="FFFFFF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</a:rPr>
              <a:t>	'There is no such thing as a moral or an immoral book. Books are well written, or badly written. That is all' (Wilde, 1998 [1895]: 266)</a:t>
            </a:r>
          </a:p>
          <a:p>
            <a:endParaRPr lang="en-US" sz="2000" dirty="0">
              <a:solidFill>
                <a:srgbClr val="FFFFFF"/>
              </a:solidFill>
            </a:endParaRPr>
          </a:p>
          <a:p>
            <a:endParaRPr lang="en-US" sz="2000" dirty="0">
              <a:solidFill>
                <a:srgbClr val="FFFFFF"/>
              </a:solidFill>
            </a:endParaRPr>
          </a:p>
          <a:p>
            <a:endParaRPr lang="en-US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  <a:p>
            <a:r>
              <a:rPr lang="en-GB" sz="2000" dirty="0">
                <a:solidFill>
                  <a:srgbClr val="FFFFFF"/>
                </a:solidFill>
              </a:rPr>
              <a:t> </a:t>
            </a:r>
          </a:p>
          <a:p>
            <a:r>
              <a:rPr lang="en-GB" sz="2000" dirty="0">
                <a:solidFill>
                  <a:srgbClr val="FFFFFF"/>
                </a:solidFill>
              </a:rPr>
              <a:t> </a:t>
            </a:r>
          </a:p>
          <a:p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  <p:sp>
        <p:nvSpPr>
          <p:cNvPr id="7" name="Text Box 3">
            <a:extLst>
              <a:ext uri="{FF2B5EF4-FFF2-40B4-BE49-F238E27FC236}">
                <a16:creationId xmlns:a16="http://schemas.microsoft.com/office/drawing/2014/main" id="{2C459624-F601-2CD4-D5A6-BDE7E7736D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3713639"/>
            <a:ext cx="8561764" cy="1910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marL="342900" lvl="2" indent="-341313"/>
            <a:endParaRPr lang="en-US" sz="1900" dirty="0">
              <a:solidFill>
                <a:schemeClr val="bg1"/>
              </a:solidFill>
            </a:endParaRPr>
          </a:p>
          <a:p>
            <a:pPr marL="342900" lvl="2" indent="-341313"/>
            <a:endParaRPr lang="en-US" sz="1900" dirty="0">
              <a:solidFill>
                <a:schemeClr val="bg1"/>
              </a:solidFill>
            </a:endParaRPr>
          </a:p>
          <a:p>
            <a:pPr marL="342900" lvl="2" indent="-341313"/>
            <a:r>
              <a:rPr lang="en-GB" sz="1900" dirty="0">
                <a:solidFill>
                  <a:schemeClr val="bg1"/>
                </a:solidFill>
              </a:rPr>
              <a:t>	</a:t>
            </a:r>
            <a:r>
              <a:rPr lang="en-GB" sz="2000" i="1" u="sng" dirty="0">
                <a:solidFill>
                  <a:srgbClr val="FFFF00"/>
                </a:solidFill>
              </a:rPr>
              <a:t>Some</a:t>
            </a:r>
            <a:r>
              <a:rPr lang="en-GB" sz="2000" u="sng" dirty="0">
                <a:solidFill>
                  <a:srgbClr val="FFFF00"/>
                </a:solidFill>
              </a:rPr>
              <a:t> convincing arguments, </a:t>
            </a:r>
            <a:r>
              <a:rPr lang="en-GB" sz="2000" u="sng" dirty="0" err="1">
                <a:solidFill>
                  <a:srgbClr val="FFFF00"/>
                </a:solidFill>
              </a:rPr>
              <a:t>e.g</a:t>
            </a:r>
            <a:r>
              <a:rPr lang="en-GB" sz="2000" u="sng" dirty="0">
                <a:solidFill>
                  <a:srgbClr val="FFFF00"/>
                </a:solidFill>
              </a:rPr>
              <a:t>: </a:t>
            </a:r>
            <a:r>
              <a:rPr lang="en-GB" sz="2000" dirty="0">
                <a:solidFill>
                  <a:schemeClr val="bg1"/>
                </a:solidFill>
              </a:rPr>
              <a:t>‘It is not the function of [most] art to produce certain moral consequences.’</a:t>
            </a:r>
          </a:p>
          <a:p>
            <a:pPr marL="342900" lvl="2" indent="-341313"/>
            <a:r>
              <a:rPr lang="en-GB" sz="2000" dirty="0">
                <a:solidFill>
                  <a:schemeClr val="bg1"/>
                </a:solidFill>
              </a:rPr>
              <a:t>	(Carroll, 2001: 133)</a:t>
            </a:r>
          </a:p>
          <a:p>
            <a:endParaRPr lang="en-GB" sz="2000" dirty="0">
              <a:solidFill>
                <a:srgbClr val="FFFFFF"/>
              </a:solidFill>
            </a:endParaRPr>
          </a:p>
        </p:txBody>
      </p:sp>
      <p:pic>
        <p:nvPicPr>
          <p:cNvPr id="3" name="Picture 2" descr="Our favourite Oscar Wilde quotes - Pan Macmillan">
            <a:extLst>
              <a:ext uri="{FF2B5EF4-FFF2-40B4-BE49-F238E27FC236}">
                <a16:creationId xmlns:a16="http://schemas.microsoft.com/office/drawing/2014/main" id="{E63F6221-ABBA-9FF1-FA42-0A2009B1D8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9354" y="4745184"/>
            <a:ext cx="3731588" cy="2097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4681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E882EF-EF20-42D8-8B12-96B75BD26A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>
            <a:extLst>
              <a:ext uri="{FF2B5EF4-FFF2-40B4-BE49-F238E27FC236}">
                <a16:creationId xmlns:a16="http://schemas.microsoft.com/office/drawing/2014/main" id="{E98A8E59-4A19-CA0D-5A52-E4A542E424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-171450"/>
            <a:ext cx="8856662" cy="1910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endParaRPr lang="en-GB" sz="3400" b="1" dirty="0">
              <a:cs typeface="Arial" charset="0"/>
            </a:endParaRPr>
          </a:p>
          <a:p>
            <a:pPr algn="ctr">
              <a:buClrTx/>
              <a:buFontTx/>
              <a:buNone/>
              <a:defRPr/>
            </a:pPr>
            <a:endParaRPr lang="en-GB" sz="1000" b="1" dirty="0">
              <a:cs typeface="Arial" charset="0"/>
            </a:endParaRPr>
          </a:p>
          <a:p>
            <a:pPr algn="ctr">
              <a:buClrTx/>
              <a:buFontTx/>
              <a:buNone/>
              <a:defRPr/>
            </a:pPr>
            <a:r>
              <a:rPr lang="en-US" sz="3000" b="1" dirty="0">
                <a:solidFill>
                  <a:srgbClr val="FFFFFF"/>
                </a:solidFill>
                <a:cs typeface="Arial" charset="0"/>
              </a:rPr>
              <a:t>Film Aesthetics 1</a:t>
            </a:r>
          </a:p>
          <a:p>
            <a:pPr algn="ctr">
              <a:buClrTx/>
              <a:buFontTx/>
              <a:buNone/>
              <a:defRPr/>
            </a:pPr>
            <a:endParaRPr lang="en-US" sz="2000" b="1" dirty="0">
              <a:solidFill>
                <a:srgbClr val="FFFFFF"/>
              </a:solidFill>
              <a:cs typeface="Arial" charset="0"/>
            </a:endParaRPr>
          </a:p>
          <a:p>
            <a:pPr>
              <a:buClrTx/>
              <a:buFontTx/>
              <a:buNone/>
              <a:defRPr/>
            </a:pPr>
            <a:endParaRPr lang="en-US" dirty="0">
              <a:cs typeface="Arial" charset="0"/>
            </a:endParaRP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C7517BE7-344A-B4B5-8155-AC236856AEF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 descr="A person with a white text&#10;&#10;AI-generated content may be incorrect.">
            <a:extLst>
              <a:ext uri="{FF2B5EF4-FFF2-40B4-BE49-F238E27FC236}">
                <a16:creationId xmlns:a16="http://schemas.microsoft.com/office/drawing/2014/main" id="{25A188D2-BAAE-3F39-E993-5D49FD54AE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5378" y="27829"/>
            <a:ext cx="4508444" cy="6802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2215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8EA64A-34D8-6A89-3982-B37D029CF7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>
            <a:extLst>
              <a:ext uri="{FF2B5EF4-FFF2-40B4-BE49-F238E27FC236}">
                <a16:creationId xmlns:a16="http://schemas.microsoft.com/office/drawing/2014/main" id="{66A8B2A3-8B4E-5693-5927-BEB0B1E6B4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Text Box 3">
            <a:extLst>
              <a:ext uri="{FF2B5EF4-FFF2-40B4-BE49-F238E27FC236}">
                <a16:creationId xmlns:a16="http://schemas.microsoft.com/office/drawing/2014/main" id="{88321B36-D025-0CAF-AF18-0A96DDCDE8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The relation between aesthetic + moral value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id="{DE533A25-59BB-8373-AA11-41E0294ECB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3713639"/>
            <a:ext cx="8561764" cy="694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marL="342900" lvl="2" indent="-341313"/>
            <a:endParaRPr lang="en-US" sz="1900" dirty="0">
              <a:solidFill>
                <a:schemeClr val="bg1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  <p:sp>
        <p:nvSpPr>
          <p:cNvPr id="2" name="Text Box 3">
            <a:extLst>
              <a:ext uri="{FF2B5EF4-FFF2-40B4-BE49-F238E27FC236}">
                <a16:creationId xmlns:a16="http://schemas.microsoft.com/office/drawing/2014/main" id="{D19A302F-1549-D074-5E7B-E55D7704D4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835852"/>
            <a:ext cx="8561764" cy="5834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2000" dirty="0">
              <a:solidFill>
                <a:srgbClr val="FFFFFF"/>
              </a:solidFill>
            </a:endParaRPr>
          </a:p>
          <a:p>
            <a:r>
              <a:rPr lang="en-US" sz="500" dirty="0">
                <a:solidFill>
                  <a:srgbClr val="FFFFFF"/>
                </a:solidFill>
              </a:rPr>
              <a:t>	</a:t>
            </a:r>
          </a:p>
          <a:p>
            <a:r>
              <a:rPr lang="en-US" sz="2300" dirty="0">
                <a:solidFill>
                  <a:srgbClr val="FFFF00"/>
                </a:solidFill>
              </a:rPr>
              <a:t>	</a:t>
            </a:r>
            <a:r>
              <a:rPr lang="en-US" sz="2300" u="sng" dirty="0">
                <a:solidFill>
                  <a:srgbClr val="FFFF00"/>
                </a:solidFill>
              </a:rPr>
              <a:t>The other extreme: ‘Aestheticism’ / ‘Autonomism’ / ‘formalism’</a:t>
            </a:r>
          </a:p>
          <a:p>
            <a:endParaRPr lang="en-US" sz="500" dirty="0">
              <a:solidFill>
                <a:srgbClr val="FFFFFF"/>
              </a:solidFill>
            </a:endParaRPr>
          </a:p>
          <a:p>
            <a:r>
              <a:rPr lang="en-US" sz="2000" dirty="0">
                <a:solidFill>
                  <a:srgbClr val="FFFFFF"/>
                </a:solidFill>
              </a:rPr>
              <a:t>	‘The idea of art for art’s sake…’ ‘A work’s being valued for its own sake [means] that it be </a:t>
            </a:r>
            <a:r>
              <a:rPr lang="en-US" sz="2000" dirty="0">
                <a:solidFill>
                  <a:srgbClr val="FFFF00"/>
                </a:solidFill>
              </a:rPr>
              <a:t>valued on account of its intrinsic properties </a:t>
            </a:r>
            <a:r>
              <a:rPr lang="en-US" sz="2000" dirty="0">
                <a:solidFill>
                  <a:srgbClr val="FFFFFF"/>
                </a:solidFill>
              </a:rPr>
              <a:t>and not on its relationship to anything external, such as […] moral and political systems.’ (</a:t>
            </a:r>
            <a:r>
              <a:rPr lang="en-US" sz="2000" dirty="0" err="1">
                <a:solidFill>
                  <a:srgbClr val="FFFFFF"/>
                </a:solidFill>
              </a:rPr>
              <a:t>Whewhell</a:t>
            </a:r>
            <a:r>
              <a:rPr lang="en-US" sz="2000" dirty="0">
                <a:solidFill>
                  <a:srgbClr val="FFFFFF"/>
                </a:solidFill>
              </a:rPr>
              <a:t>, 2009: 128 / 129)</a:t>
            </a:r>
          </a:p>
          <a:p>
            <a:endParaRPr lang="en-US" sz="2000" dirty="0">
              <a:solidFill>
                <a:srgbClr val="FFFFFF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</a:rPr>
              <a:t>	'There is no such thing as a moral or an immoral book. Books are well written, or badly written. That is all' (Wilde, 1998 [1895]: 266)</a:t>
            </a:r>
          </a:p>
          <a:p>
            <a:endParaRPr lang="en-US" sz="2000" dirty="0">
              <a:solidFill>
                <a:srgbClr val="FFFFFF"/>
              </a:solidFill>
            </a:endParaRPr>
          </a:p>
          <a:p>
            <a:endParaRPr lang="en-US" sz="2000" dirty="0">
              <a:solidFill>
                <a:srgbClr val="FFFFFF"/>
              </a:solidFill>
            </a:endParaRPr>
          </a:p>
          <a:p>
            <a:endParaRPr lang="en-US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  <a:p>
            <a:r>
              <a:rPr lang="en-GB" sz="2000" dirty="0">
                <a:solidFill>
                  <a:srgbClr val="FFFFFF"/>
                </a:solidFill>
              </a:rPr>
              <a:t> </a:t>
            </a:r>
          </a:p>
          <a:p>
            <a:r>
              <a:rPr lang="en-GB" sz="2000" dirty="0">
                <a:solidFill>
                  <a:srgbClr val="FFFFFF"/>
                </a:solidFill>
              </a:rPr>
              <a:t> </a:t>
            </a:r>
          </a:p>
          <a:p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  <p:sp>
        <p:nvSpPr>
          <p:cNvPr id="7" name="Text Box 3">
            <a:extLst>
              <a:ext uri="{FF2B5EF4-FFF2-40B4-BE49-F238E27FC236}">
                <a16:creationId xmlns:a16="http://schemas.microsoft.com/office/drawing/2014/main" id="{53630238-AA49-1B8A-B962-F54669CEB8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3713639"/>
            <a:ext cx="8561764" cy="1910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marL="342900" lvl="2" indent="-341313"/>
            <a:endParaRPr lang="en-US" sz="1900" dirty="0">
              <a:solidFill>
                <a:schemeClr val="bg1"/>
              </a:solidFill>
            </a:endParaRPr>
          </a:p>
          <a:p>
            <a:pPr marL="342900" lvl="2" indent="-341313"/>
            <a:endParaRPr lang="en-US" sz="1900" dirty="0">
              <a:solidFill>
                <a:schemeClr val="bg1"/>
              </a:solidFill>
            </a:endParaRPr>
          </a:p>
          <a:p>
            <a:pPr marL="342900" lvl="2" indent="-341313"/>
            <a:r>
              <a:rPr lang="en-GB" sz="2000" dirty="0">
                <a:solidFill>
                  <a:schemeClr val="bg1"/>
                </a:solidFill>
              </a:rPr>
              <a:t>	</a:t>
            </a:r>
            <a:r>
              <a:rPr lang="en-GB" sz="2000" i="1" u="sng" dirty="0">
                <a:solidFill>
                  <a:srgbClr val="FFFF00"/>
                </a:solidFill>
              </a:rPr>
              <a:t>Some</a:t>
            </a:r>
            <a:r>
              <a:rPr lang="en-GB" sz="2000" u="sng" dirty="0">
                <a:solidFill>
                  <a:srgbClr val="FFFF00"/>
                </a:solidFill>
              </a:rPr>
              <a:t> convincing arguments, </a:t>
            </a:r>
            <a:r>
              <a:rPr lang="en-GB" sz="2000" u="sng" dirty="0" err="1">
                <a:solidFill>
                  <a:srgbClr val="FFFF00"/>
                </a:solidFill>
              </a:rPr>
              <a:t>e.g</a:t>
            </a:r>
            <a:r>
              <a:rPr lang="en-GB" sz="2000" u="sng" dirty="0">
                <a:solidFill>
                  <a:srgbClr val="FFFF00"/>
                </a:solidFill>
              </a:rPr>
              <a:t>: </a:t>
            </a:r>
            <a:r>
              <a:rPr lang="en-GB" sz="2000" dirty="0">
                <a:solidFill>
                  <a:schemeClr val="bg1"/>
                </a:solidFill>
              </a:rPr>
              <a:t>‘It is not the function of [most] art to produce certain moral consequences.’</a:t>
            </a:r>
          </a:p>
          <a:p>
            <a:pPr marL="342900" lvl="2" indent="-341313"/>
            <a:r>
              <a:rPr lang="en-GB" sz="2000" dirty="0">
                <a:solidFill>
                  <a:schemeClr val="bg1"/>
                </a:solidFill>
              </a:rPr>
              <a:t>	(Carroll, 2001: 133)</a:t>
            </a:r>
          </a:p>
          <a:p>
            <a:endParaRPr lang="en-GB" sz="2000" dirty="0">
              <a:solidFill>
                <a:srgbClr val="FFFFFF"/>
              </a:solidFill>
            </a:endParaRPr>
          </a:p>
        </p:txBody>
      </p:sp>
      <p:pic>
        <p:nvPicPr>
          <p:cNvPr id="3" name="Picture 2" descr="Our favourite Oscar Wilde quotes - Pan Macmillan">
            <a:extLst>
              <a:ext uri="{FF2B5EF4-FFF2-40B4-BE49-F238E27FC236}">
                <a16:creationId xmlns:a16="http://schemas.microsoft.com/office/drawing/2014/main" id="{40F9E4E8-03CA-D6B9-49CC-D2DEF62127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9354" y="4745184"/>
            <a:ext cx="3731588" cy="2097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Screen Shot 2017-11-08 at 17.09.05.png">
            <a:extLst>
              <a:ext uri="{FF2B5EF4-FFF2-40B4-BE49-F238E27FC236}">
                <a16:creationId xmlns:a16="http://schemas.microsoft.com/office/drawing/2014/main" id="{A690D9BC-6715-B59F-1B6D-C68EF82409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08" b="72530"/>
          <a:stretch/>
        </p:blipFill>
        <p:spPr>
          <a:xfrm>
            <a:off x="355432" y="3266504"/>
            <a:ext cx="8513454" cy="857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8361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creen Shot 2017-09-17 at 18.06.0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0127" y="4781233"/>
            <a:ext cx="3322826" cy="2076766"/>
          </a:xfrm>
          <a:prstGeom prst="rect">
            <a:avLst/>
          </a:prstGeom>
        </p:spPr>
      </p:pic>
      <p:pic>
        <p:nvPicPr>
          <p:cNvPr id="9" name="Picture 8" descr="Screen Shot 2017-09-17 at 17.36.59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990" y="4765098"/>
            <a:ext cx="3348641" cy="2092901"/>
          </a:xfrm>
          <a:prstGeom prst="rect">
            <a:avLst/>
          </a:prstGeom>
        </p:spPr>
      </p:pic>
      <p:pic>
        <p:nvPicPr>
          <p:cNvPr id="10" name="Picture 9" descr="Screen Shot 2017-09-17 at 17.12.28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2899" y="2970725"/>
            <a:ext cx="2896813" cy="1810508"/>
          </a:xfrm>
          <a:prstGeom prst="rect">
            <a:avLst/>
          </a:prstGeom>
        </p:spPr>
      </p:pic>
      <p:pic>
        <p:nvPicPr>
          <p:cNvPr id="11" name="Picture 10" descr="Screen Shot 2017-09-17 at 16.29.41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7" y="2940626"/>
            <a:ext cx="2944972" cy="1840607"/>
          </a:xfrm>
          <a:prstGeom prst="rect">
            <a:avLst/>
          </a:prstGeom>
        </p:spPr>
      </p:pic>
      <p:pic>
        <p:nvPicPr>
          <p:cNvPr id="13" name="Picture 12" descr="Screen Shot 2017-09-17 at 16.51.54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534" y="2970725"/>
            <a:ext cx="2890432" cy="1806520"/>
          </a:xfrm>
          <a:prstGeom prst="rect">
            <a:avLst/>
          </a:prstGeom>
        </p:spPr>
      </p:pic>
      <p:sp>
        <p:nvSpPr>
          <p:cNvPr id="2" name="Text Box 3">
            <a:extLst>
              <a:ext uri="{FF2B5EF4-FFF2-40B4-BE49-F238E27FC236}">
                <a16:creationId xmlns:a16="http://schemas.microsoft.com/office/drawing/2014/main" id="{646F611C-E8EB-6D5D-2575-4EEE08BFC3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The relation between aesthetic + moral value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pic>
        <p:nvPicPr>
          <p:cNvPr id="3" name="Picture 2" descr="A green sign with white text&#10;&#10;Description automatically generated">
            <a:extLst>
              <a:ext uri="{FF2B5EF4-FFF2-40B4-BE49-F238E27FC236}">
                <a16:creationId xmlns:a16="http://schemas.microsoft.com/office/drawing/2014/main" id="{452B036A-0F30-D590-1A4C-61A2C495236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45772" y="1656692"/>
            <a:ext cx="6381190" cy="1310045"/>
          </a:xfrm>
          <a:prstGeom prst="rect">
            <a:avLst/>
          </a:prstGeom>
        </p:spPr>
      </p:pic>
      <p:sp>
        <p:nvSpPr>
          <p:cNvPr id="14" name="Text Box 3">
            <a:extLst>
              <a:ext uri="{FF2B5EF4-FFF2-40B4-BE49-F238E27FC236}">
                <a16:creationId xmlns:a16="http://schemas.microsoft.com/office/drawing/2014/main" id="{32FA44FF-559F-723F-7071-91530C24B5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835852"/>
            <a:ext cx="8561764" cy="1217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2000" dirty="0">
              <a:solidFill>
                <a:srgbClr val="FFFFFF"/>
              </a:solidFill>
            </a:endParaRPr>
          </a:p>
          <a:p>
            <a:r>
              <a:rPr lang="en-US" sz="500" dirty="0">
                <a:solidFill>
                  <a:srgbClr val="FFFFFF"/>
                </a:solidFill>
              </a:rPr>
              <a:t>	</a:t>
            </a:r>
          </a:p>
          <a:p>
            <a:r>
              <a:rPr lang="en-US" sz="2300" dirty="0">
                <a:solidFill>
                  <a:srgbClr val="FFFF00"/>
                </a:solidFill>
              </a:rPr>
              <a:t>	</a:t>
            </a:r>
            <a:r>
              <a:rPr lang="en-US" sz="2300" u="sng" dirty="0">
                <a:solidFill>
                  <a:srgbClr val="FFFF00"/>
                </a:solidFill>
              </a:rPr>
              <a:t>The other extreme: ‘Aestheticism’ / ‘Autonomism’ / ‘formalism’</a:t>
            </a:r>
          </a:p>
          <a:p>
            <a:endParaRPr lang="en-US" sz="500" dirty="0">
              <a:solidFill>
                <a:srgbClr val="FFFFFF"/>
              </a:solidFill>
            </a:endParaRPr>
          </a:p>
          <a:p>
            <a:r>
              <a:rPr lang="en-US" sz="2000" dirty="0">
                <a:solidFill>
                  <a:srgbClr val="FFFFFF"/>
                </a:solidFill>
              </a:rPr>
              <a:t>	</a:t>
            </a:r>
            <a:endParaRPr lang="en-GB" sz="2000" dirty="0">
              <a:solidFill>
                <a:srgbClr val="FFFFFF"/>
              </a:solidFill>
            </a:endParaRPr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id="{ABB5AB1D-1E0D-91F4-9E62-85C19CC45A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611819"/>
            <a:ext cx="6718041" cy="1925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2000" dirty="0">
              <a:solidFill>
                <a:srgbClr val="FFFFFF"/>
              </a:solidFill>
            </a:endParaRPr>
          </a:p>
          <a:p>
            <a:r>
              <a:rPr lang="en-US" sz="500" dirty="0">
                <a:solidFill>
                  <a:srgbClr val="FFFFFF"/>
                </a:solidFill>
              </a:rPr>
              <a:t>	</a:t>
            </a:r>
          </a:p>
          <a:p>
            <a:r>
              <a:rPr lang="en-US" sz="2300" dirty="0">
                <a:solidFill>
                  <a:srgbClr val="FFFF00"/>
                </a:solidFill>
              </a:rPr>
              <a:t>Cf: Sontag</a:t>
            </a:r>
          </a:p>
          <a:p>
            <a:r>
              <a:rPr lang="en-US" sz="2300" dirty="0">
                <a:solidFill>
                  <a:srgbClr val="FFFF00"/>
                </a:solidFill>
              </a:rPr>
              <a:t>on form/</a:t>
            </a:r>
          </a:p>
          <a:p>
            <a:r>
              <a:rPr lang="en-US" sz="2300" dirty="0">
                <a:solidFill>
                  <a:srgbClr val="FFFF00"/>
                </a:solidFill>
              </a:rPr>
              <a:t>affect…</a:t>
            </a:r>
          </a:p>
          <a:p>
            <a:endParaRPr lang="en-US" sz="500" dirty="0">
              <a:solidFill>
                <a:srgbClr val="FFFFFF"/>
              </a:solidFill>
            </a:endParaRPr>
          </a:p>
          <a:p>
            <a:r>
              <a:rPr lang="en-US" sz="2000" dirty="0">
                <a:solidFill>
                  <a:srgbClr val="FFFFFF"/>
                </a:solidFill>
              </a:rPr>
              <a:t>	</a:t>
            </a:r>
            <a:endParaRPr lang="en-GB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742834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467FAC-E656-F02A-833B-1D7D1298A0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creen Shot 2017-09-17 at 16.39.27.png">
            <a:extLst>
              <a:ext uri="{FF2B5EF4-FFF2-40B4-BE49-F238E27FC236}">
                <a16:creationId xmlns:a16="http://schemas.microsoft.com/office/drawing/2014/main" id="{FD83F210-14B1-D55E-C1C6-FF5472A988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774" y="2956957"/>
            <a:ext cx="2907305" cy="1817066"/>
          </a:xfrm>
          <a:prstGeom prst="rect">
            <a:avLst/>
          </a:prstGeom>
        </p:spPr>
      </p:pic>
      <p:pic>
        <p:nvPicPr>
          <p:cNvPr id="14" name="Picture 13" descr="Screen Shot 2017-09-17 at 18.15.01.png">
            <a:extLst>
              <a:ext uri="{FF2B5EF4-FFF2-40B4-BE49-F238E27FC236}">
                <a16:creationId xmlns:a16="http://schemas.microsoft.com/office/drawing/2014/main" id="{162FA8D1-FD18-3737-A538-73A0D77596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7996" y="2943151"/>
            <a:ext cx="2912828" cy="1816528"/>
          </a:xfrm>
          <a:prstGeom prst="rect">
            <a:avLst/>
          </a:prstGeom>
        </p:spPr>
      </p:pic>
      <p:pic>
        <p:nvPicPr>
          <p:cNvPr id="8" name="Picture 7" descr="Screen Shot 2017-09-17 at 18.06.06.png">
            <a:extLst>
              <a:ext uri="{FF2B5EF4-FFF2-40B4-BE49-F238E27FC236}">
                <a16:creationId xmlns:a16="http://schemas.microsoft.com/office/drawing/2014/main" id="{3A0EF4D3-4B06-6CF2-3361-DD47613DEE0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0127" y="4781233"/>
            <a:ext cx="3322826" cy="2076766"/>
          </a:xfrm>
          <a:prstGeom prst="rect">
            <a:avLst/>
          </a:prstGeom>
        </p:spPr>
      </p:pic>
      <p:pic>
        <p:nvPicPr>
          <p:cNvPr id="2" name="Picture 1" descr="Screen Shot 2017-09-17 at 16.53.24.png">
            <a:extLst>
              <a:ext uri="{FF2B5EF4-FFF2-40B4-BE49-F238E27FC236}">
                <a16:creationId xmlns:a16="http://schemas.microsoft.com/office/drawing/2014/main" id="{218AFB1E-C7A7-78CF-9020-E4214C9248D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5578" y="4939695"/>
            <a:ext cx="2907305" cy="1817065"/>
          </a:xfrm>
          <a:prstGeom prst="rect">
            <a:avLst/>
          </a:prstGeom>
        </p:spPr>
      </p:pic>
      <p:sp>
        <p:nvSpPr>
          <p:cNvPr id="3" name="Text Box 3">
            <a:extLst>
              <a:ext uri="{FF2B5EF4-FFF2-40B4-BE49-F238E27FC236}">
                <a16:creationId xmlns:a16="http://schemas.microsoft.com/office/drawing/2014/main" id="{DE12BBBC-6106-AD52-145B-452FD4C705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The relation between aesthetic + moral value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pic>
        <p:nvPicPr>
          <p:cNvPr id="16" name="Picture 15" descr="A green background with yellow text&#10;&#10;Description automatically generated">
            <a:extLst>
              <a:ext uri="{FF2B5EF4-FFF2-40B4-BE49-F238E27FC236}">
                <a16:creationId xmlns:a16="http://schemas.microsoft.com/office/drawing/2014/main" id="{1F8AF000-868A-9FD3-34FB-91339746D71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52166" y="1707855"/>
            <a:ext cx="4511040" cy="1238325"/>
          </a:xfrm>
          <a:prstGeom prst="rect">
            <a:avLst/>
          </a:prstGeom>
        </p:spPr>
      </p:pic>
      <p:sp>
        <p:nvSpPr>
          <p:cNvPr id="4" name="Text Box 3">
            <a:extLst>
              <a:ext uri="{FF2B5EF4-FFF2-40B4-BE49-F238E27FC236}">
                <a16:creationId xmlns:a16="http://schemas.microsoft.com/office/drawing/2014/main" id="{61E93EE1-317E-0FBA-4232-560C47A8A4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611819"/>
            <a:ext cx="8561764" cy="1925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2000" dirty="0">
              <a:solidFill>
                <a:srgbClr val="FFFFFF"/>
              </a:solidFill>
            </a:endParaRPr>
          </a:p>
          <a:p>
            <a:r>
              <a:rPr lang="en-US" sz="500" dirty="0">
                <a:solidFill>
                  <a:srgbClr val="FFFFFF"/>
                </a:solidFill>
              </a:rPr>
              <a:t>	</a:t>
            </a:r>
          </a:p>
          <a:p>
            <a:r>
              <a:rPr lang="en-US" sz="2300" dirty="0">
                <a:solidFill>
                  <a:srgbClr val="FFFF00"/>
                </a:solidFill>
              </a:rPr>
              <a:t>Cf: Sontag</a:t>
            </a:r>
          </a:p>
          <a:p>
            <a:r>
              <a:rPr lang="en-US" sz="2300" dirty="0">
                <a:solidFill>
                  <a:srgbClr val="FFFF00"/>
                </a:solidFill>
              </a:rPr>
              <a:t>on form/</a:t>
            </a:r>
          </a:p>
          <a:p>
            <a:r>
              <a:rPr lang="en-US" sz="2300" dirty="0">
                <a:solidFill>
                  <a:srgbClr val="FFFF00"/>
                </a:solidFill>
              </a:rPr>
              <a:t>affect…</a:t>
            </a:r>
          </a:p>
          <a:p>
            <a:endParaRPr lang="en-US" sz="500" dirty="0">
              <a:solidFill>
                <a:srgbClr val="FFFFFF"/>
              </a:solidFill>
            </a:endParaRPr>
          </a:p>
          <a:p>
            <a:r>
              <a:rPr lang="en-US" sz="2000" dirty="0">
                <a:solidFill>
                  <a:srgbClr val="FFFFFF"/>
                </a:solidFill>
              </a:rPr>
              <a:t>	</a:t>
            </a:r>
            <a:endParaRPr lang="en-GB" sz="2000" dirty="0">
              <a:solidFill>
                <a:srgbClr val="FFFFFF"/>
              </a:solidFill>
            </a:endParaRPr>
          </a:p>
        </p:txBody>
      </p:sp>
      <p:sp>
        <p:nvSpPr>
          <p:cNvPr id="5" name="Text Box 3">
            <a:extLst>
              <a:ext uri="{FF2B5EF4-FFF2-40B4-BE49-F238E27FC236}">
                <a16:creationId xmlns:a16="http://schemas.microsoft.com/office/drawing/2014/main" id="{41D72C53-51E8-9478-B074-7962409B74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835852"/>
            <a:ext cx="8561764" cy="1217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2000" dirty="0">
              <a:solidFill>
                <a:srgbClr val="FFFFFF"/>
              </a:solidFill>
            </a:endParaRPr>
          </a:p>
          <a:p>
            <a:r>
              <a:rPr lang="en-US" sz="500" dirty="0">
                <a:solidFill>
                  <a:srgbClr val="FFFFFF"/>
                </a:solidFill>
              </a:rPr>
              <a:t>	</a:t>
            </a:r>
          </a:p>
          <a:p>
            <a:r>
              <a:rPr lang="en-US" sz="2300" dirty="0">
                <a:solidFill>
                  <a:srgbClr val="FFFF00"/>
                </a:solidFill>
              </a:rPr>
              <a:t>	</a:t>
            </a:r>
            <a:r>
              <a:rPr lang="en-US" sz="2300" u="sng" dirty="0">
                <a:solidFill>
                  <a:srgbClr val="FFFF00"/>
                </a:solidFill>
              </a:rPr>
              <a:t>The other extreme: ‘Aestheticism’ / ‘Autonomism’ / ‘formalism’</a:t>
            </a:r>
          </a:p>
          <a:p>
            <a:endParaRPr lang="en-US" sz="500" dirty="0">
              <a:solidFill>
                <a:srgbClr val="FFFFFF"/>
              </a:solidFill>
            </a:endParaRPr>
          </a:p>
          <a:p>
            <a:r>
              <a:rPr lang="en-US" sz="2000" dirty="0">
                <a:solidFill>
                  <a:srgbClr val="FFFFFF"/>
                </a:solidFill>
              </a:rPr>
              <a:t>	</a:t>
            </a:r>
            <a:endParaRPr lang="en-GB" sz="2000" dirty="0">
              <a:solidFill>
                <a:srgbClr val="FFFFFF"/>
              </a:solidFill>
            </a:endParaRPr>
          </a:p>
        </p:txBody>
      </p:sp>
      <p:pic>
        <p:nvPicPr>
          <p:cNvPr id="6" name="Picture 5" descr="A green sign with white text&#10;&#10;Description automatically generated">
            <a:extLst>
              <a:ext uri="{FF2B5EF4-FFF2-40B4-BE49-F238E27FC236}">
                <a16:creationId xmlns:a16="http://schemas.microsoft.com/office/drawing/2014/main" id="{5A323FAC-7208-7343-095E-0AE44669C4F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45772" y="1656692"/>
            <a:ext cx="6381190" cy="1310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485789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creen Shot 2017-09-17 at 16.39.2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774" y="2956957"/>
            <a:ext cx="2907305" cy="1817066"/>
          </a:xfrm>
          <a:prstGeom prst="rect">
            <a:avLst/>
          </a:prstGeom>
        </p:spPr>
      </p:pic>
      <p:pic>
        <p:nvPicPr>
          <p:cNvPr id="14" name="Picture 13" descr="Screen Shot 2017-09-17 at 18.15.0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7996" y="2943151"/>
            <a:ext cx="2912828" cy="1816528"/>
          </a:xfrm>
          <a:prstGeom prst="rect">
            <a:avLst/>
          </a:prstGeom>
        </p:spPr>
      </p:pic>
      <p:pic>
        <p:nvPicPr>
          <p:cNvPr id="8" name="Picture 7" descr="Screen Shot 2017-09-17 at 18.06.06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0127" y="4781233"/>
            <a:ext cx="3322826" cy="2076766"/>
          </a:xfrm>
          <a:prstGeom prst="rect">
            <a:avLst/>
          </a:prstGeom>
        </p:spPr>
      </p:pic>
      <p:pic>
        <p:nvPicPr>
          <p:cNvPr id="2" name="Picture 1" descr="Screen Shot 2017-09-17 at 16.53.24.png">
            <a:extLst>
              <a:ext uri="{FF2B5EF4-FFF2-40B4-BE49-F238E27FC236}">
                <a16:creationId xmlns:a16="http://schemas.microsoft.com/office/drawing/2014/main" id="{AA20A8E6-0B9E-0968-A00C-F8F789660DB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5578" y="4939695"/>
            <a:ext cx="2907305" cy="1817065"/>
          </a:xfrm>
          <a:prstGeom prst="rect">
            <a:avLst/>
          </a:prstGeom>
        </p:spPr>
      </p:pic>
      <p:sp>
        <p:nvSpPr>
          <p:cNvPr id="3" name="Text Box 3">
            <a:extLst>
              <a:ext uri="{FF2B5EF4-FFF2-40B4-BE49-F238E27FC236}">
                <a16:creationId xmlns:a16="http://schemas.microsoft.com/office/drawing/2014/main" id="{5106C6CE-6132-C3DF-D470-E5EDBEEC56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The relation between aesthetic + moral value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pic>
        <p:nvPicPr>
          <p:cNvPr id="16" name="Picture 15" descr="A green background with yellow text&#10;&#10;Description automatically generated">
            <a:extLst>
              <a:ext uri="{FF2B5EF4-FFF2-40B4-BE49-F238E27FC236}">
                <a16:creationId xmlns:a16="http://schemas.microsoft.com/office/drawing/2014/main" id="{4E195D66-7F5E-5D59-C823-6140D540EBE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52166" y="1707855"/>
            <a:ext cx="4511040" cy="1238325"/>
          </a:xfrm>
          <a:prstGeom prst="rect">
            <a:avLst/>
          </a:prstGeom>
        </p:spPr>
      </p:pic>
      <p:sp>
        <p:nvSpPr>
          <p:cNvPr id="4" name="Text Box 3">
            <a:extLst>
              <a:ext uri="{FF2B5EF4-FFF2-40B4-BE49-F238E27FC236}">
                <a16:creationId xmlns:a16="http://schemas.microsoft.com/office/drawing/2014/main" id="{8CC7B979-B5A3-1A31-859F-DF261BA00F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611819"/>
            <a:ext cx="8561764" cy="1925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2000" dirty="0">
              <a:solidFill>
                <a:srgbClr val="FFFFFF"/>
              </a:solidFill>
            </a:endParaRPr>
          </a:p>
          <a:p>
            <a:r>
              <a:rPr lang="en-US" sz="500" dirty="0">
                <a:solidFill>
                  <a:srgbClr val="FFFFFF"/>
                </a:solidFill>
              </a:rPr>
              <a:t>	</a:t>
            </a:r>
          </a:p>
          <a:p>
            <a:r>
              <a:rPr lang="en-US" sz="2300" dirty="0">
                <a:solidFill>
                  <a:srgbClr val="FFFF00"/>
                </a:solidFill>
              </a:rPr>
              <a:t>Cf: Sontag</a:t>
            </a:r>
          </a:p>
          <a:p>
            <a:r>
              <a:rPr lang="en-US" sz="2300" dirty="0">
                <a:solidFill>
                  <a:srgbClr val="FFFF00"/>
                </a:solidFill>
              </a:rPr>
              <a:t>on form/</a:t>
            </a:r>
          </a:p>
          <a:p>
            <a:r>
              <a:rPr lang="en-US" sz="2300" dirty="0">
                <a:solidFill>
                  <a:srgbClr val="FFFF00"/>
                </a:solidFill>
              </a:rPr>
              <a:t>affect…</a:t>
            </a:r>
          </a:p>
          <a:p>
            <a:endParaRPr lang="en-US" sz="500" dirty="0">
              <a:solidFill>
                <a:srgbClr val="FFFFFF"/>
              </a:solidFill>
            </a:endParaRPr>
          </a:p>
          <a:p>
            <a:r>
              <a:rPr lang="en-US" sz="2000" dirty="0">
                <a:solidFill>
                  <a:srgbClr val="FFFFFF"/>
                </a:solidFill>
              </a:rPr>
              <a:t>	</a:t>
            </a:r>
            <a:endParaRPr lang="en-GB" sz="2000" dirty="0">
              <a:solidFill>
                <a:srgbClr val="FFFFFF"/>
              </a:solidFill>
            </a:endParaRPr>
          </a:p>
        </p:txBody>
      </p:sp>
      <p:sp>
        <p:nvSpPr>
          <p:cNvPr id="5" name="Text Box 3">
            <a:extLst>
              <a:ext uri="{FF2B5EF4-FFF2-40B4-BE49-F238E27FC236}">
                <a16:creationId xmlns:a16="http://schemas.microsoft.com/office/drawing/2014/main" id="{F72BC579-4621-16BF-406B-6BB818FABC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835852"/>
            <a:ext cx="8561764" cy="1217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2000" dirty="0">
              <a:solidFill>
                <a:srgbClr val="FFFFFF"/>
              </a:solidFill>
            </a:endParaRPr>
          </a:p>
          <a:p>
            <a:r>
              <a:rPr lang="en-US" sz="500" dirty="0">
                <a:solidFill>
                  <a:srgbClr val="FFFFFF"/>
                </a:solidFill>
              </a:rPr>
              <a:t>	</a:t>
            </a:r>
          </a:p>
          <a:p>
            <a:r>
              <a:rPr lang="en-US" sz="2300" dirty="0">
                <a:solidFill>
                  <a:srgbClr val="FFFF00"/>
                </a:solidFill>
              </a:rPr>
              <a:t>	</a:t>
            </a:r>
            <a:r>
              <a:rPr lang="en-US" sz="2300" u="sng" dirty="0">
                <a:solidFill>
                  <a:srgbClr val="FFFF00"/>
                </a:solidFill>
              </a:rPr>
              <a:t>The other extreme: ‘Aestheticism’ / ‘Autonomism’ / ‘formalism’</a:t>
            </a:r>
          </a:p>
          <a:p>
            <a:endParaRPr lang="en-US" sz="500" dirty="0">
              <a:solidFill>
                <a:srgbClr val="FFFFFF"/>
              </a:solidFill>
            </a:endParaRPr>
          </a:p>
          <a:p>
            <a:r>
              <a:rPr lang="en-US" sz="2000" dirty="0">
                <a:solidFill>
                  <a:srgbClr val="FFFFFF"/>
                </a:solidFill>
              </a:rPr>
              <a:t>	</a:t>
            </a:r>
            <a:endParaRPr lang="en-GB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675512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creen Shot 2017-09-17 at 16.53.2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5578" y="4939695"/>
            <a:ext cx="2907305" cy="1817065"/>
          </a:xfrm>
          <a:prstGeom prst="rect">
            <a:avLst/>
          </a:prstGeom>
        </p:spPr>
      </p:pic>
      <p:pic>
        <p:nvPicPr>
          <p:cNvPr id="10" name="Picture 9" descr="Screen Shot 2017-09-17 at 17.31.0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4298" y="2746031"/>
            <a:ext cx="2901542" cy="1813464"/>
          </a:xfrm>
          <a:prstGeom prst="rect">
            <a:avLst/>
          </a:prstGeom>
        </p:spPr>
      </p:pic>
      <p:pic>
        <p:nvPicPr>
          <p:cNvPr id="8" name="Picture 7" descr="Screen Shot 2017-09-17 at 18.24.40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8103" y="4939695"/>
            <a:ext cx="2901542" cy="1813464"/>
          </a:xfrm>
          <a:prstGeom prst="rect">
            <a:avLst/>
          </a:prstGeom>
        </p:spPr>
      </p:pic>
      <p:pic>
        <p:nvPicPr>
          <p:cNvPr id="9" name="Picture 8" descr="Screen Shot 2017-09-17 at 16.51.06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773" y="2742430"/>
            <a:ext cx="2907305" cy="1817065"/>
          </a:xfrm>
          <a:prstGeom prst="rect">
            <a:avLst/>
          </a:prstGeom>
        </p:spPr>
      </p:pic>
      <p:sp>
        <p:nvSpPr>
          <p:cNvPr id="2" name="Text Box 3">
            <a:extLst>
              <a:ext uri="{FF2B5EF4-FFF2-40B4-BE49-F238E27FC236}">
                <a16:creationId xmlns:a16="http://schemas.microsoft.com/office/drawing/2014/main" id="{3C129012-36BC-4933-E067-98E4942F9C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The relation between aesthetic + moral value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pic>
        <p:nvPicPr>
          <p:cNvPr id="13" name="Picture 12" descr="A green background with yellow text&#10;&#10;Description automatically generated">
            <a:extLst>
              <a:ext uri="{FF2B5EF4-FFF2-40B4-BE49-F238E27FC236}">
                <a16:creationId xmlns:a16="http://schemas.microsoft.com/office/drawing/2014/main" id="{D5297A64-DFF4-611B-7F43-2448BC17389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52166" y="1707855"/>
            <a:ext cx="4511040" cy="1238325"/>
          </a:xfrm>
          <a:prstGeom prst="rect">
            <a:avLst/>
          </a:prstGeom>
        </p:spPr>
      </p:pic>
      <p:sp>
        <p:nvSpPr>
          <p:cNvPr id="3" name="Text Box 3">
            <a:extLst>
              <a:ext uri="{FF2B5EF4-FFF2-40B4-BE49-F238E27FC236}">
                <a16:creationId xmlns:a16="http://schemas.microsoft.com/office/drawing/2014/main" id="{F5807DAD-FF5D-C27B-75D0-9FE3476A39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835852"/>
            <a:ext cx="8561764" cy="1217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2000" dirty="0">
              <a:solidFill>
                <a:srgbClr val="FFFFFF"/>
              </a:solidFill>
            </a:endParaRPr>
          </a:p>
          <a:p>
            <a:r>
              <a:rPr lang="en-US" sz="500" dirty="0">
                <a:solidFill>
                  <a:srgbClr val="FFFFFF"/>
                </a:solidFill>
              </a:rPr>
              <a:t>	</a:t>
            </a:r>
          </a:p>
          <a:p>
            <a:r>
              <a:rPr lang="en-US" sz="2300" dirty="0">
                <a:solidFill>
                  <a:srgbClr val="FFFF00"/>
                </a:solidFill>
              </a:rPr>
              <a:t>	</a:t>
            </a:r>
            <a:r>
              <a:rPr lang="en-US" sz="2300" u="sng" dirty="0">
                <a:solidFill>
                  <a:srgbClr val="FFFF00"/>
                </a:solidFill>
              </a:rPr>
              <a:t>The other extreme: ‘Aestheticism’ / ‘Autonomism’ / ‘formalism’</a:t>
            </a:r>
          </a:p>
          <a:p>
            <a:endParaRPr lang="en-US" sz="500" dirty="0">
              <a:solidFill>
                <a:srgbClr val="FFFFFF"/>
              </a:solidFill>
            </a:endParaRPr>
          </a:p>
          <a:p>
            <a:r>
              <a:rPr lang="en-US" sz="2000" dirty="0">
                <a:solidFill>
                  <a:srgbClr val="FFFFFF"/>
                </a:solidFill>
              </a:rPr>
              <a:t>	</a:t>
            </a:r>
            <a:endParaRPr lang="en-GB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245835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3E74A4-555E-516D-7A33-089FCC19C1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creen Shot 2017-09-17 at 17.31.01.png">
            <a:extLst>
              <a:ext uri="{FF2B5EF4-FFF2-40B4-BE49-F238E27FC236}">
                <a16:creationId xmlns:a16="http://schemas.microsoft.com/office/drawing/2014/main" id="{32AD5105-660B-86FB-4E48-BF34C03BF0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4298" y="2746031"/>
            <a:ext cx="2901542" cy="1813464"/>
          </a:xfrm>
          <a:prstGeom prst="rect">
            <a:avLst/>
          </a:prstGeom>
        </p:spPr>
      </p:pic>
      <p:pic>
        <p:nvPicPr>
          <p:cNvPr id="9" name="Picture 8" descr="Screen Shot 2017-09-17 at 16.51.06.png">
            <a:extLst>
              <a:ext uri="{FF2B5EF4-FFF2-40B4-BE49-F238E27FC236}">
                <a16:creationId xmlns:a16="http://schemas.microsoft.com/office/drawing/2014/main" id="{0C26FF1F-1EB8-408F-CC91-0DE0596876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773" y="2742430"/>
            <a:ext cx="2907305" cy="1817065"/>
          </a:xfrm>
          <a:prstGeom prst="rect">
            <a:avLst/>
          </a:prstGeom>
        </p:spPr>
      </p:pic>
      <p:sp>
        <p:nvSpPr>
          <p:cNvPr id="2" name="Text Box 3">
            <a:extLst>
              <a:ext uri="{FF2B5EF4-FFF2-40B4-BE49-F238E27FC236}">
                <a16:creationId xmlns:a16="http://schemas.microsoft.com/office/drawing/2014/main" id="{92719DAC-09EA-48D5-4D5F-8DEAF959CF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The relation between aesthetic + moral value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pic>
        <p:nvPicPr>
          <p:cNvPr id="13" name="Picture 12" descr="A green background with yellow text&#10;&#10;Description automatically generated">
            <a:extLst>
              <a:ext uri="{FF2B5EF4-FFF2-40B4-BE49-F238E27FC236}">
                <a16:creationId xmlns:a16="http://schemas.microsoft.com/office/drawing/2014/main" id="{9EF97367-DE25-304C-9B5F-4D42956FAA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52166" y="1707855"/>
            <a:ext cx="4511040" cy="1238325"/>
          </a:xfrm>
          <a:prstGeom prst="rect">
            <a:avLst/>
          </a:prstGeom>
        </p:spPr>
      </p:pic>
      <p:sp>
        <p:nvSpPr>
          <p:cNvPr id="3" name="Text Box 3">
            <a:extLst>
              <a:ext uri="{FF2B5EF4-FFF2-40B4-BE49-F238E27FC236}">
                <a16:creationId xmlns:a16="http://schemas.microsoft.com/office/drawing/2014/main" id="{828C84A2-606E-34E7-F160-46BE16E805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835852"/>
            <a:ext cx="8561764" cy="1217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2000" dirty="0">
              <a:solidFill>
                <a:srgbClr val="FFFFFF"/>
              </a:solidFill>
            </a:endParaRPr>
          </a:p>
          <a:p>
            <a:r>
              <a:rPr lang="en-US" sz="500" dirty="0">
                <a:solidFill>
                  <a:srgbClr val="FFFFFF"/>
                </a:solidFill>
              </a:rPr>
              <a:t>	</a:t>
            </a:r>
          </a:p>
          <a:p>
            <a:r>
              <a:rPr lang="en-US" sz="2300" dirty="0">
                <a:solidFill>
                  <a:srgbClr val="FFFF00"/>
                </a:solidFill>
              </a:rPr>
              <a:t>	</a:t>
            </a:r>
            <a:r>
              <a:rPr lang="en-US" sz="2300" u="sng" dirty="0">
                <a:solidFill>
                  <a:srgbClr val="FFFF00"/>
                </a:solidFill>
              </a:rPr>
              <a:t>The other extreme: ‘Aestheticism’ / ‘Autonomism’ / ‘formalism’</a:t>
            </a:r>
          </a:p>
          <a:p>
            <a:endParaRPr lang="en-US" sz="500" dirty="0">
              <a:solidFill>
                <a:srgbClr val="FFFFFF"/>
              </a:solidFill>
            </a:endParaRPr>
          </a:p>
          <a:p>
            <a:r>
              <a:rPr lang="en-US" sz="2000" dirty="0">
                <a:solidFill>
                  <a:srgbClr val="FFFFFF"/>
                </a:solidFill>
              </a:rPr>
              <a:t>	</a:t>
            </a:r>
            <a:endParaRPr lang="en-GB" sz="2000" dirty="0">
              <a:solidFill>
                <a:srgbClr val="FFFFFF"/>
              </a:solidFill>
            </a:endParaRPr>
          </a:p>
        </p:txBody>
      </p:sp>
      <p:pic>
        <p:nvPicPr>
          <p:cNvPr id="4" name="Picture 3" descr="Our favourite Oscar Wilde quotes - Pan Macmillan">
            <a:extLst>
              <a:ext uri="{FF2B5EF4-FFF2-40B4-BE49-F238E27FC236}">
                <a16:creationId xmlns:a16="http://schemas.microsoft.com/office/drawing/2014/main" id="{33A8EF3C-B8FC-5D81-6489-FD2BFDA579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9354" y="4931799"/>
            <a:ext cx="3731588" cy="2097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3">
            <a:extLst>
              <a:ext uri="{FF2B5EF4-FFF2-40B4-BE49-F238E27FC236}">
                <a16:creationId xmlns:a16="http://schemas.microsoft.com/office/drawing/2014/main" id="{C3EBF731-18A9-9CA7-B77B-636BD2BB6F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3713639"/>
            <a:ext cx="8561764" cy="1864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marL="342900" lvl="2" indent="-341313"/>
            <a:endParaRPr lang="en-US" sz="1900" dirty="0">
              <a:solidFill>
                <a:schemeClr val="bg1"/>
              </a:solidFill>
            </a:endParaRPr>
          </a:p>
          <a:p>
            <a:pPr marL="342900" lvl="2" indent="-341313"/>
            <a:endParaRPr lang="en-US" sz="1900" dirty="0">
              <a:solidFill>
                <a:schemeClr val="bg1"/>
              </a:solidFill>
            </a:endParaRPr>
          </a:p>
          <a:p>
            <a:pPr marL="342900" lvl="2" indent="-341313"/>
            <a:r>
              <a:rPr lang="en-GB" sz="1900" dirty="0">
                <a:solidFill>
                  <a:srgbClr val="FFFF00"/>
                </a:solidFill>
              </a:rPr>
              <a:t>	</a:t>
            </a:r>
            <a:r>
              <a:rPr lang="en-GB" sz="1900" i="1" u="sng" dirty="0">
                <a:solidFill>
                  <a:srgbClr val="FFFF00"/>
                </a:solidFill>
              </a:rPr>
              <a:t>Some</a:t>
            </a:r>
            <a:r>
              <a:rPr lang="en-GB" sz="1900" u="sng" dirty="0">
                <a:solidFill>
                  <a:srgbClr val="FFFF00"/>
                </a:solidFill>
              </a:rPr>
              <a:t> convincing arguments, </a:t>
            </a:r>
            <a:r>
              <a:rPr lang="en-GB" sz="1900" u="sng" dirty="0" err="1">
                <a:solidFill>
                  <a:srgbClr val="FFFF00"/>
                </a:solidFill>
              </a:rPr>
              <a:t>e.g</a:t>
            </a:r>
            <a:r>
              <a:rPr lang="en-GB" sz="1900" u="sng" dirty="0">
                <a:solidFill>
                  <a:srgbClr val="FFFF00"/>
                </a:solidFill>
              </a:rPr>
              <a:t>: </a:t>
            </a:r>
            <a:r>
              <a:rPr lang="en-GB" sz="1900" dirty="0">
                <a:solidFill>
                  <a:srgbClr val="FFFF00"/>
                </a:solidFill>
              </a:rPr>
              <a:t>‘It is not the function of [most] art to produce certain moral consequences.’ </a:t>
            </a:r>
          </a:p>
          <a:p>
            <a:pPr marL="342900" lvl="2" indent="-341313"/>
            <a:r>
              <a:rPr lang="en-GB" sz="1900" dirty="0">
                <a:solidFill>
                  <a:srgbClr val="FFFF00"/>
                </a:solidFill>
              </a:rPr>
              <a:t>	(Carroll, 2001: 133)</a:t>
            </a:r>
          </a:p>
          <a:p>
            <a:endParaRPr lang="en-GB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513126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The relation between aesthetic + moral value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sp>
        <p:nvSpPr>
          <p:cNvPr id="8" name="Text Box 3">
            <a:extLst>
              <a:ext uri="{FF2B5EF4-FFF2-40B4-BE49-F238E27FC236}">
                <a16:creationId xmlns:a16="http://schemas.microsoft.com/office/drawing/2014/main" id="{1E5A2C20-EB75-EA11-9EBA-BEBBEB5E4E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3713639"/>
            <a:ext cx="8561764" cy="1864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marL="342900" lvl="2" indent="-341313"/>
            <a:endParaRPr lang="en-US" sz="1900" dirty="0">
              <a:solidFill>
                <a:schemeClr val="bg1"/>
              </a:solidFill>
            </a:endParaRPr>
          </a:p>
          <a:p>
            <a:pPr marL="342900" lvl="2" indent="-341313"/>
            <a:endParaRPr lang="en-US" sz="1900" dirty="0">
              <a:solidFill>
                <a:schemeClr val="bg1"/>
              </a:solidFill>
            </a:endParaRPr>
          </a:p>
          <a:p>
            <a:pPr marL="342900" lvl="2" indent="-341313"/>
            <a:r>
              <a:rPr lang="en-GB" sz="1900" dirty="0">
                <a:solidFill>
                  <a:schemeClr val="bg1"/>
                </a:solidFill>
              </a:rPr>
              <a:t>	</a:t>
            </a:r>
            <a:r>
              <a:rPr lang="en-GB" sz="1900" i="1" u="sng" dirty="0">
                <a:solidFill>
                  <a:srgbClr val="FFFF00"/>
                </a:solidFill>
              </a:rPr>
              <a:t>Some</a:t>
            </a:r>
            <a:r>
              <a:rPr lang="en-GB" sz="1900" u="sng" dirty="0">
                <a:solidFill>
                  <a:srgbClr val="FFFF00"/>
                </a:solidFill>
              </a:rPr>
              <a:t> convincing arguments, </a:t>
            </a:r>
            <a:r>
              <a:rPr lang="en-GB" sz="1900" u="sng" dirty="0" err="1">
                <a:solidFill>
                  <a:srgbClr val="FFFF00"/>
                </a:solidFill>
              </a:rPr>
              <a:t>e.g</a:t>
            </a:r>
            <a:r>
              <a:rPr lang="en-GB" sz="1900" u="sng" dirty="0">
                <a:solidFill>
                  <a:srgbClr val="FFFF00"/>
                </a:solidFill>
              </a:rPr>
              <a:t>: </a:t>
            </a:r>
            <a:r>
              <a:rPr lang="en-GB" sz="1900" dirty="0">
                <a:solidFill>
                  <a:schemeClr val="bg1"/>
                </a:solidFill>
              </a:rPr>
              <a:t>‘It is not the function of [most] art to produce certain moral consequences.’ +  ‘Not all artworks [even] have a moral dimension.’ (Carroll, 2001: 133)</a:t>
            </a:r>
          </a:p>
          <a:p>
            <a:endParaRPr lang="en-GB" sz="2000" dirty="0">
              <a:solidFill>
                <a:srgbClr val="FFFFFF"/>
              </a:solidFill>
            </a:endParaRPr>
          </a:p>
        </p:txBody>
      </p:sp>
      <p:pic>
        <p:nvPicPr>
          <p:cNvPr id="4" name="Picture 3" descr="Our favourite Oscar Wilde quotes - Pan Macmillan">
            <a:extLst>
              <a:ext uri="{FF2B5EF4-FFF2-40B4-BE49-F238E27FC236}">
                <a16:creationId xmlns:a16="http://schemas.microsoft.com/office/drawing/2014/main" id="{0745724C-773D-35BF-0BB8-337A309CDE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9354" y="4931799"/>
            <a:ext cx="3731588" cy="2097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3">
            <a:extLst>
              <a:ext uri="{FF2B5EF4-FFF2-40B4-BE49-F238E27FC236}">
                <a16:creationId xmlns:a16="http://schemas.microsoft.com/office/drawing/2014/main" id="{ADBC822C-3EB8-2194-038A-04753DA934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835852"/>
            <a:ext cx="8561764" cy="1217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2000" dirty="0">
              <a:solidFill>
                <a:srgbClr val="FFFFFF"/>
              </a:solidFill>
            </a:endParaRPr>
          </a:p>
          <a:p>
            <a:r>
              <a:rPr lang="en-US" sz="500" dirty="0">
                <a:solidFill>
                  <a:srgbClr val="FFFFFF"/>
                </a:solidFill>
              </a:rPr>
              <a:t>	</a:t>
            </a:r>
          </a:p>
          <a:p>
            <a:r>
              <a:rPr lang="en-US" sz="2300" dirty="0">
                <a:solidFill>
                  <a:schemeClr val="bg1"/>
                </a:solidFill>
              </a:rPr>
              <a:t>	</a:t>
            </a:r>
            <a:r>
              <a:rPr lang="en-US" sz="2300" u="sng" dirty="0">
                <a:solidFill>
                  <a:schemeClr val="bg1"/>
                </a:solidFill>
              </a:rPr>
              <a:t>The other extreme: ‘Aestheticism’ / ‘Autonomism’ / ‘formalism’</a:t>
            </a:r>
          </a:p>
          <a:p>
            <a:endParaRPr lang="en-US" sz="500" dirty="0">
              <a:solidFill>
                <a:srgbClr val="FFFFFF"/>
              </a:solidFill>
            </a:endParaRPr>
          </a:p>
          <a:p>
            <a:r>
              <a:rPr lang="en-US" sz="2000" dirty="0">
                <a:solidFill>
                  <a:srgbClr val="FFFFFF"/>
                </a:solidFill>
              </a:rPr>
              <a:t>	</a:t>
            </a:r>
            <a:endParaRPr lang="en-GB" sz="2000" dirty="0">
              <a:solidFill>
                <a:srgbClr val="FFFFFF"/>
              </a:solidFill>
            </a:endParaRPr>
          </a:p>
        </p:txBody>
      </p:sp>
      <p:pic>
        <p:nvPicPr>
          <p:cNvPr id="3" name="Picture 2" descr="A picture containing qr code&#10;&#10;Description automatically generated">
            <a:extLst>
              <a:ext uri="{FF2B5EF4-FFF2-40B4-BE49-F238E27FC236}">
                <a16:creationId xmlns:a16="http://schemas.microsoft.com/office/drawing/2014/main" id="{8F6958BF-0ABA-4D56-72CA-70E692B275B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937" t="3672" r="5900" b="23239"/>
          <a:stretch>
            <a:fillRect/>
          </a:stretch>
        </p:blipFill>
        <p:spPr>
          <a:xfrm>
            <a:off x="1061132" y="1735494"/>
            <a:ext cx="3044338" cy="2481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5109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The relation between aesthetic + moral value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id="{F36685B7-FE2C-22A6-5736-AF9DB221DD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3713639"/>
            <a:ext cx="8561764" cy="4941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marL="342900" lvl="2" indent="-341313"/>
            <a:endParaRPr lang="en-US" sz="1900" dirty="0">
              <a:solidFill>
                <a:schemeClr val="bg1"/>
              </a:solidFill>
            </a:endParaRPr>
          </a:p>
          <a:p>
            <a:pPr marL="342900" lvl="2" indent="-341313"/>
            <a:endParaRPr lang="en-US" sz="1900" dirty="0">
              <a:solidFill>
                <a:schemeClr val="bg1"/>
              </a:solidFill>
            </a:endParaRPr>
          </a:p>
          <a:p>
            <a:pPr marL="342900" lvl="2" indent="-341313"/>
            <a:r>
              <a:rPr lang="en-GB" sz="1900" dirty="0">
                <a:solidFill>
                  <a:schemeClr val="bg1"/>
                </a:solidFill>
              </a:rPr>
              <a:t>	</a:t>
            </a:r>
            <a:r>
              <a:rPr lang="en-GB" sz="1900" i="1" u="sng" dirty="0">
                <a:solidFill>
                  <a:srgbClr val="FFFF00"/>
                </a:solidFill>
              </a:rPr>
              <a:t>Some</a:t>
            </a:r>
            <a:r>
              <a:rPr lang="en-GB" sz="1900" u="sng" dirty="0">
                <a:solidFill>
                  <a:srgbClr val="FFFF00"/>
                </a:solidFill>
              </a:rPr>
              <a:t> convincing arguments, </a:t>
            </a:r>
            <a:r>
              <a:rPr lang="en-GB" sz="1900" u="sng" dirty="0" err="1">
                <a:solidFill>
                  <a:srgbClr val="FFFF00"/>
                </a:solidFill>
              </a:rPr>
              <a:t>e.g</a:t>
            </a:r>
            <a:r>
              <a:rPr lang="en-GB" sz="1900" u="sng" dirty="0">
                <a:solidFill>
                  <a:srgbClr val="FFFF00"/>
                </a:solidFill>
              </a:rPr>
              <a:t>: </a:t>
            </a:r>
            <a:r>
              <a:rPr lang="en-GB" sz="1900" dirty="0">
                <a:solidFill>
                  <a:schemeClr val="bg1"/>
                </a:solidFill>
              </a:rPr>
              <a:t>‘It is not the function of [most] art to produce certain moral consequences.’ +  ‘Not all artworks [even] have a moral dimension.’ (Carroll, 2001: 133)</a:t>
            </a:r>
          </a:p>
          <a:p>
            <a:pPr marL="342900" lvl="2" indent="-341313"/>
            <a:endParaRPr lang="en-GB" sz="2000" dirty="0">
              <a:solidFill>
                <a:schemeClr val="bg1"/>
              </a:solidFill>
            </a:endParaRPr>
          </a:p>
          <a:p>
            <a:pPr marL="342900" lvl="2" indent="-341313"/>
            <a:r>
              <a:rPr lang="en-GB" sz="2000" dirty="0">
                <a:solidFill>
                  <a:schemeClr val="bg1"/>
                </a:solidFill>
              </a:rPr>
              <a:t>	</a:t>
            </a:r>
            <a:r>
              <a:rPr lang="en-GB" sz="2000" u="sng" dirty="0">
                <a:solidFill>
                  <a:schemeClr val="bg1"/>
                </a:solidFill>
              </a:rPr>
              <a:t>‘Extreme autonomism’: </a:t>
            </a:r>
          </a:p>
          <a:p>
            <a:pPr marL="342900" lvl="2" indent="-341313"/>
            <a:r>
              <a:rPr lang="en-GB" sz="2000" dirty="0">
                <a:solidFill>
                  <a:schemeClr val="bg1"/>
                </a:solidFill>
              </a:rPr>
              <a:t>	‘Artworks </a:t>
            </a:r>
            <a:r>
              <a:rPr lang="en-GB" sz="2000" u="sng" dirty="0">
                <a:solidFill>
                  <a:schemeClr val="bg1"/>
                </a:solidFill>
              </a:rPr>
              <a:t>cannot</a:t>
            </a:r>
            <a:r>
              <a:rPr lang="en-GB" sz="2000" dirty="0">
                <a:solidFill>
                  <a:schemeClr val="bg1"/>
                </a:solidFill>
              </a:rPr>
              <a:t> be morally evaluated’ (</a:t>
            </a:r>
            <a:r>
              <a:rPr lang="en-GB" sz="2000" dirty="0" err="1">
                <a:solidFill>
                  <a:schemeClr val="bg1"/>
                </a:solidFill>
              </a:rPr>
              <a:t>Gaut</a:t>
            </a:r>
            <a:r>
              <a:rPr lang="en-GB" sz="2000" dirty="0">
                <a:solidFill>
                  <a:schemeClr val="bg1"/>
                </a:solidFill>
              </a:rPr>
              <a:t>, 2001: 433)</a:t>
            </a:r>
          </a:p>
          <a:p>
            <a:pPr marL="342900" lvl="2" indent="-341313"/>
            <a:endParaRPr lang="en-GB" sz="2000" dirty="0">
              <a:solidFill>
                <a:schemeClr val="bg1"/>
              </a:solidFill>
            </a:endParaRPr>
          </a:p>
          <a:p>
            <a:pPr marL="342900" lvl="2" indent="-341313"/>
            <a:endParaRPr lang="en-GB" sz="2000" dirty="0">
              <a:solidFill>
                <a:schemeClr val="bg1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  <a:p>
            <a:r>
              <a:rPr lang="en-GB" sz="2000" dirty="0">
                <a:solidFill>
                  <a:srgbClr val="FFFFFF"/>
                </a:solidFill>
              </a:rPr>
              <a:t> </a:t>
            </a:r>
          </a:p>
          <a:p>
            <a:r>
              <a:rPr lang="en-GB" sz="2000" dirty="0">
                <a:solidFill>
                  <a:srgbClr val="FFFFFF"/>
                </a:solidFill>
              </a:rPr>
              <a:t> </a:t>
            </a:r>
          </a:p>
          <a:p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  <p:sp>
        <p:nvSpPr>
          <p:cNvPr id="3" name="Text Box 3">
            <a:extLst>
              <a:ext uri="{FF2B5EF4-FFF2-40B4-BE49-F238E27FC236}">
                <a16:creationId xmlns:a16="http://schemas.microsoft.com/office/drawing/2014/main" id="{FAC6B192-A8F6-29AE-22AD-703400E9C6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835852"/>
            <a:ext cx="8561764" cy="1217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2000" dirty="0">
              <a:solidFill>
                <a:srgbClr val="FFFFFF"/>
              </a:solidFill>
            </a:endParaRPr>
          </a:p>
          <a:p>
            <a:r>
              <a:rPr lang="en-US" sz="500" dirty="0">
                <a:solidFill>
                  <a:srgbClr val="FFFFFF"/>
                </a:solidFill>
              </a:rPr>
              <a:t>	</a:t>
            </a:r>
          </a:p>
          <a:p>
            <a:r>
              <a:rPr lang="en-US" sz="2300" dirty="0">
                <a:solidFill>
                  <a:schemeClr val="bg1"/>
                </a:solidFill>
              </a:rPr>
              <a:t>	</a:t>
            </a:r>
            <a:r>
              <a:rPr lang="en-US" sz="2300" u="sng" dirty="0">
                <a:solidFill>
                  <a:schemeClr val="bg1"/>
                </a:solidFill>
              </a:rPr>
              <a:t>The other extreme: ‘Aestheticism’ / ‘Autonomism’ / ‘formalism’</a:t>
            </a:r>
          </a:p>
          <a:p>
            <a:endParaRPr lang="en-US" sz="500" dirty="0">
              <a:solidFill>
                <a:srgbClr val="FFFFFF"/>
              </a:solidFill>
            </a:endParaRPr>
          </a:p>
          <a:p>
            <a:r>
              <a:rPr lang="en-US" sz="2000" dirty="0">
                <a:solidFill>
                  <a:srgbClr val="FFFFFF"/>
                </a:solidFill>
              </a:rPr>
              <a:t>	</a:t>
            </a:r>
            <a:endParaRPr lang="en-GB" sz="2000" dirty="0">
              <a:solidFill>
                <a:srgbClr val="FFFFFF"/>
              </a:solidFill>
            </a:endParaRPr>
          </a:p>
        </p:txBody>
      </p:sp>
      <p:pic>
        <p:nvPicPr>
          <p:cNvPr id="7" name="Picture 6" descr="A picture containing qr code&#10;&#10;Description automatically generated">
            <a:extLst>
              <a:ext uri="{FF2B5EF4-FFF2-40B4-BE49-F238E27FC236}">
                <a16:creationId xmlns:a16="http://schemas.microsoft.com/office/drawing/2014/main" id="{10B5E3FB-63E4-91AF-923C-E68C1223796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937" t="3672" r="5900" b="23239"/>
          <a:stretch>
            <a:fillRect/>
          </a:stretch>
        </p:blipFill>
        <p:spPr>
          <a:xfrm>
            <a:off x="1061132" y="1735494"/>
            <a:ext cx="3044338" cy="2481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5071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The relation between aesthetic + moral value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pic>
        <p:nvPicPr>
          <p:cNvPr id="8" name="Picture 7" descr="triumph will.png">
            <a:extLst>
              <a:ext uri="{FF2B5EF4-FFF2-40B4-BE49-F238E27FC236}">
                <a16:creationId xmlns:a16="http://schemas.microsoft.com/office/drawing/2014/main" id="{1A0EE974-290C-9A29-CAEA-E2C064A76A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635783"/>
            <a:ext cx="3940935" cy="2935595"/>
          </a:xfrm>
          <a:prstGeom prst="rect">
            <a:avLst/>
          </a:prstGeom>
        </p:spPr>
      </p:pic>
      <p:sp>
        <p:nvSpPr>
          <p:cNvPr id="9" name="Text Box 3">
            <a:extLst>
              <a:ext uri="{FF2B5EF4-FFF2-40B4-BE49-F238E27FC236}">
                <a16:creationId xmlns:a16="http://schemas.microsoft.com/office/drawing/2014/main" id="{BBB2785C-28FD-5E4A-739A-B754813D14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3713639"/>
            <a:ext cx="8561764" cy="5557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marL="342900" lvl="2" indent="-341313"/>
            <a:endParaRPr lang="en-US" sz="1900" dirty="0">
              <a:solidFill>
                <a:schemeClr val="bg1"/>
              </a:solidFill>
            </a:endParaRPr>
          </a:p>
          <a:p>
            <a:pPr marL="342900" lvl="2" indent="-341313"/>
            <a:endParaRPr lang="en-US" sz="1900" dirty="0">
              <a:solidFill>
                <a:schemeClr val="bg1"/>
              </a:solidFill>
            </a:endParaRPr>
          </a:p>
          <a:p>
            <a:pPr marL="342900" lvl="2" indent="-341313"/>
            <a:r>
              <a:rPr lang="en-GB" sz="1900" dirty="0">
                <a:solidFill>
                  <a:schemeClr val="bg1"/>
                </a:solidFill>
              </a:rPr>
              <a:t>	</a:t>
            </a:r>
            <a:r>
              <a:rPr lang="en-GB" sz="1900" i="1" u="sng" dirty="0">
                <a:solidFill>
                  <a:srgbClr val="FFFF00"/>
                </a:solidFill>
              </a:rPr>
              <a:t>Some</a:t>
            </a:r>
            <a:r>
              <a:rPr lang="en-GB" sz="1900" u="sng" dirty="0">
                <a:solidFill>
                  <a:srgbClr val="FFFF00"/>
                </a:solidFill>
              </a:rPr>
              <a:t> convincing arguments, </a:t>
            </a:r>
            <a:r>
              <a:rPr lang="en-GB" sz="1900" u="sng" dirty="0" err="1">
                <a:solidFill>
                  <a:srgbClr val="FFFF00"/>
                </a:solidFill>
              </a:rPr>
              <a:t>e.g</a:t>
            </a:r>
            <a:r>
              <a:rPr lang="en-GB" sz="1900" u="sng" dirty="0">
                <a:solidFill>
                  <a:srgbClr val="FFFF00"/>
                </a:solidFill>
              </a:rPr>
              <a:t>: </a:t>
            </a:r>
            <a:r>
              <a:rPr lang="en-GB" sz="1900" dirty="0">
                <a:solidFill>
                  <a:schemeClr val="bg1"/>
                </a:solidFill>
              </a:rPr>
              <a:t>‘It is not the function of [most] art to produce certain moral consequences.’ +  ‘Not all artworks [even] have a moral dimension.’ (Carroll, 2001: 133)</a:t>
            </a:r>
          </a:p>
          <a:p>
            <a:pPr marL="342900" lvl="2" indent="-341313"/>
            <a:endParaRPr lang="en-GB" sz="2000" dirty="0">
              <a:solidFill>
                <a:schemeClr val="bg1"/>
              </a:solidFill>
            </a:endParaRPr>
          </a:p>
          <a:p>
            <a:pPr marL="342900" lvl="2" indent="-341313"/>
            <a:r>
              <a:rPr lang="en-GB" sz="2000" dirty="0">
                <a:solidFill>
                  <a:schemeClr val="bg1"/>
                </a:solidFill>
              </a:rPr>
              <a:t>	</a:t>
            </a:r>
            <a:r>
              <a:rPr lang="en-GB" sz="2000" u="sng" dirty="0">
                <a:solidFill>
                  <a:schemeClr val="bg1"/>
                </a:solidFill>
              </a:rPr>
              <a:t>‘Extreme autonomism’: </a:t>
            </a:r>
          </a:p>
          <a:p>
            <a:pPr marL="342900" lvl="2" indent="-341313"/>
            <a:r>
              <a:rPr lang="en-GB" sz="2000" dirty="0">
                <a:solidFill>
                  <a:schemeClr val="bg1"/>
                </a:solidFill>
              </a:rPr>
              <a:t>	‘Artworks </a:t>
            </a:r>
            <a:r>
              <a:rPr lang="en-GB" sz="2000" u="sng" dirty="0">
                <a:solidFill>
                  <a:schemeClr val="bg1"/>
                </a:solidFill>
              </a:rPr>
              <a:t>cannot</a:t>
            </a:r>
            <a:r>
              <a:rPr lang="en-GB" sz="2000" dirty="0">
                <a:solidFill>
                  <a:schemeClr val="bg1"/>
                </a:solidFill>
              </a:rPr>
              <a:t> be morally evaluated’. […]. [T]here is little to recommend this view.’ (Gaut, 2001: 433)</a:t>
            </a:r>
          </a:p>
          <a:p>
            <a:pPr marL="342900" lvl="2" indent="-341313"/>
            <a:endParaRPr lang="en-GB" sz="2000" dirty="0">
              <a:solidFill>
                <a:schemeClr val="bg1"/>
              </a:solidFill>
            </a:endParaRPr>
          </a:p>
          <a:p>
            <a:pPr marL="342900" lvl="2" indent="-341313"/>
            <a:endParaRPr lang="en-GB" sz="2000" dirty="0">
              <a:solidFill>
                <a:schemeClr val="bg1"/>
              </a:solidFill>
            </a:endParaRPr>
          </a:p>
          <a:p>
            <a:pPr marL="342900" lvl="2" indent="-341313"/>
            <a:endParaRPr lang="en-GB" sz="2000" dirty="0">
              <a:solidFill>
                <a:schemeClr val="bg1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  <a:p>
            <a:r>
              <a:rPr lang="en-GB" sz="2000" dirty="0">
                <a:solidFill>
                  <a:srgbClr val="FFFFFF"/>
                </a:solidFill>
              </a:rPr>
              <a:t> </a:t>
            </a:r>
          </a:p>
          <a:p>
            <a:r>
              <a:rPr lang="en-GB" sz="2000" dirty="0">
                <a:solidFill>
                  <a:srgbClr val="FFFFFF"/>
                </a:solidFill>
              </a:rPr>
              <a:t> </a:t>
            </a:r>
          </a:p>
          <a:p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  <p:sp>
        <p:nvSpPr>
          <p:cNvPr id="2" name="Text Box 3">
            <a:extLst>
              <a:ext uri="{FF2B5EF4-FFF2-40B4-BE49-F238E27FC236}">
                <a16:creationId xmlns:a16="http://schemas.microsoft.com/office/drawing/2014/main" id="{3A722E2B-17EF-1B0F-6E08-8AAF856440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835852"/>
            <a:ext cx="8561764" cy="1217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2000" dirty="0">
              <a:solidFill>
                <a:srgbClr val="FFFFFF"/>
              </a:solidFill>
            </a:endParaRPr>
          </a:p>
          <a:p>
            <a:r>
              <a:rPr lang="en-US" sz="500" dirty="0">
                <a:solidFill>
                  <a:srgbClr val="FFFFFF"/>
                </a:solidFill>
              </a:rPr>
              <a:t>	</a:t>
            </a:r>
          </a:p>
          <a:p>
            <a:r>
              <a:rPr lang="en-US" sz="2300" dirty="0">
                <a:solidFill>
                  <a:schemeClr val="bg1"/>
                </a:solidFill>
              </a:rPr>
              <a:t>	</a:t>
            </a:r>
            <a:r>
              <a:rPr lang="en-US" sz="2300" u="sng" dirty="0">
                <a:solidFill>
                  <a:schemeClr val="bg1"/>
                </a:solidFill>
              </a:rPr>
              <a:t>The other extreme: ‘Aestheticism’ / ‘Autonomism’ / ‘formalism’</a:t>
            </a:r>
          </a:p>
          <a:p>
            <a:endParaRPr lang="en-US" sz="500" dirty="0">
              <a:solidFill>
                <a:srgbClr val="FFFFFF"/>
              </a:solidFill>
            </a:endParaRPr>
          </a:p>
          <a:p>
            <a:r>
              <a:rPr lang="en-US" sz="2000" dirty="0">
                <a:solidFill>
                  <a:srgbClr val="FFFFFF"/>
                </a:solidFill>
              </a:rPr>
              <a:t>	</a:t>
            </a:r>
            <a:endParaRPr lang="en-GB" sz="2000" dirty="0">
              <a:solidFill>
                <a:srgbClr val="FFFFFF"/>
              </a:solidFill>
            </a:endParaRPr>
          </a:p>
        </p:txBody>
      </p:sp>
      <p:pic>
        <p:nvPicPr>
          <p:cNvPr id="3" name="Picture 2" descr="A picture containing qr code&#10;&#10;Description automatically generated">
            <a:extLst>
              <a:ext uri="{FF2B5EF4-FFF2-40B4-BE49-F238E27FC236}">
                <a16:creationId xmlns:a16="http://schemas.microsoft.com/office/drawing/2014/main" id="{629D9A45-D577-8384-F3D3-1A72EC8EDA6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937" t="3672" r="5900" b="23239"/>
          <a:stretch>
            <a:fillRect/>
          </a:stretch>
        </p:blipFill>
        <p:spPr>
          <a:xfrm>
            <a:off x="1061132" y="1735494"/>
            <a:ext cx="3044338" cy="2481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8733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The relation between aesthetic + moral value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pic>
        <p:nvPicPr>
          <p:cNvPr id="2" name="Picture 1" descr="triumph will.png">
            <a:extLst>
              <a:ext uri="{FF2B5EF4-FFF2-40B4-BE49-F238E27FC236}">
                <a16:creationId xmlns:a16="http://schemas.microsoft.com/office/drawing/2014/main" id="{2252AF14-6806-5439-2823-0598270493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635783"/>
            <a:ext cx="3940935" cy="2935595"/>
          </a:xfrm>
          <a:prstGeom prst="rect">
            <a:avLst/>
          </a:prstGeom>
        </p:spPr>
      </p:pic>
      <p:sp>
        <p:nvSpPr>
          <p:cNvPr id="8" name="Text Box 3">
            <a:extLst>
              <a:ext uri="{FF2B5EF4-FFF2-40B4-BE49-F238E27FC236}">
                <a16:creationId xmlns:a16="http://schemas.microsoft.com/office/drawing/2014/main" id="{0CF63F6A-A019-2393-97FC-2C3C492DDA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031" y="4464951"/>
            <a:ext cx="8561764" cy="4064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marL="342900" lvl="2" indent="-341313"/>
            <a:endParaRPr lang="en-US" sz="1900" dirty="0">
              <a:solidFill>
                <a:schemeClr val="bg1"/>
              </a:solidFill>
            </a:endParaRPr>
          </a:p>
          <a:p>
            <a:pPr marL="342900" lvl="2" indent="-341313"/>
            <a:r>
              <a:rPr lang="en-US" sz="2000" dirty="0">
                <a:solidFill>
                  <a:schemeClr val="bg1"/>
                </a:solidFill>
              </a:rPr>
              <a:t>	</a:t>
            </a:r>
            <a:r>
              <a:rPr lang="en-US" sz="2000" i="1" u="sng" dirty="0">
                <a:solidFill>
                  <a:schemeClr val="bg1"/>
                </a:solidFill>
              </a:rPr>
              <a:t>How aesthetic </a:t>
            </a:r>
            <a:r>
              <a:rPr lang="en-US" sz="2000" i="1" u="sng" dirty="0">
                <a:solidFill>
                  <a:srgbClr val="FFFF00"/>
                </a:solidFill>
              </a:rPr>
              <a:t>form</a:t>
            </a:r>
            <a:r>
              <a:rPr lang="en-US" sz="2000" i="1" u="sng" dirty="0">
                <a:solidFill>
                  <a:schemeClr val="bg1"/>
                </a:solidFill>
              </a:rPr>
              <a:t> interacts with moral </a:t>
            </a:r>
            <a:r>
              <a:rPr lang="en-US" sz="2000" i="1" u="sng" dirty="0">
                <a:solidFill>
                  <a:srgbClr val="FFFF00"/>
                </a:solidFill>
              </a:rPr>
              <a:t>content</a:t>
            </a:r>
            <a:r>
              <a:rPr lang="en-US" sz="2000" i="1" u="sng" dirty="0">
                <a:solidFill>
                  <a:schemeClr val="bg1"/>
                </a:solidFill>
              </a:rPr>
              <a:t>:</a:t>
            </a:r>
          </a:p>
          <a:p>
            <a:pPr marL="342900" lvl="2" indent="-341313"/>
            <a:endParaRPr lang="en-US" sz="1200" i="1" u="sng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rgbClr val="FFFFFF"/>
                </a:solidFill>
              </a:rPr>
              <a:t>	‘Our aesthetic interest is directed not just at lines and colors, but also at </a:t>
            </a:r>
            <a:r>
              <a:rPr lang="en-US" sz="2000" dirty="0">
                <a:solidFill>
                  <a:srgbClr val="FFFF00"/>
                </a:solidFill>
              </a:rPr>
              <a:t>how the artwork presents a certain subject-matter – the […] attitudes it manifests toward its subject.’ </a:t>
            </a:r>
            <a:r>
              <a:rPr lang="en-US" sz="2000" dirty="0">
                <a:solidFill>
                  <a:srgbClr val="FFFFFF"/>
                </a:solidFill>
              </a:rPr>
              <a:t>(</a:t>
            </a:r>
            <a:r>
              <a:rPr lang="en-US" sz="2000" dirty="0" err="1">
                <a:solidFill>
                  <a:srgbClr val="FFFFFF"/>
                </a:solidFill>
              </a:rPr>
              <a:t>Gaut</a:t>
            </a:r>
            <a:r>
              <a:rPr lang="en-US" sz="2000" dirty="0">
                <a:solidFill>
                  <a:srgbClr val="FFFFFF"/>
                </a:solidFill>
              </a:rPr>
              <a:t>, 2013: 434)</a:t>
            </a:r>
            <a:endParaRPr lang="en-GB" sz="2000" dirty="0">
              <a:solidFill>
                <a:schemeClr val="bg1"/>
              </a:solidFill>
            </a:endParaRPr>
          </a:p>
          <a:p>
            <a:pPr marL="342900" lvl="2" indent="-341313"/>
            <a:endParaRPr lang="en-GB" sz="1900" dirty="0">
              <a:solidFill>
                <a:schemeClr val="bg1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  <a:p>
            <a:r>
              <a:rPr lang="en-GB" sz="2000" dirty="0">
                <a:solidFill>
                  <a:srgbClr val="FFFFFF"/>
                </a:solidFill>
              </a:rPr>
              <a:t> </a:t>
            </a:r>
          </a:p>
          <a:p>
            <a:r>
              <a:rPr lang="en-GB" sz="2000" dirty="0">
                <a:solidFill>
                  <a:srgbClr val="FFFFFF"/>
                </a:solidFill>
              </a:rPr>
              <a:t> </a:t>
            </a:r>
          </a:p>
          <a:p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  <p:pic>
        <p:nvPicPr>
          <p:cNvPr id="7" name="Picture 6" descr="A picture containing qr code&#10;&#10;Description automatically generated">
            <a:extLst>
              <a:ext uri="{FF2B5EF4-FFF2-40B4-BE49-F238E27FC236}">
                <a16:creationId xmlns:a16="http://schemas.microsoft.com/office/drawing/2014/main" id="{C5AAB082-2298-C824-5BFE-8A550BF834F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937" t="3672" r="5900" b="23239"/>
          <a:stretch>
            <a:fillRect/>
          </a:stretch>
        </p:blipFill>
        <p:spPr>
          <a:xfrm>
            <a:off x="1061132" y="1735494"/>
            <a:ext cx="3044338" cy="2481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5133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579147" y="0"/>
            <a:ext cx="8784893" cy="7281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endParaRPr lang="en-GB" b="1" u="sng" dirty="0">
              <a:solidFill>
                <a:srgbClr val="FFFFFF"/>
              </a:solidFill>
            </a:endParaRPr>
          </a:p>
          <a:p>
            <a:pPr algn="ctr"/>
            <a:endParaRPr lang="en-GB" b="1" u="sng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r>
              <a:rPr lang="en-GB" b="1" dirty="0">
                <a:solidFill>
                  <a:srgbClr val="FFFFFF"/>
                </a:solidFill>
              </a:rPr>
              <a:t>			</a:t>
            </a: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r>
              <a:rPr lang="en-GB" b="1" dirty="0">
                <a:solidFill>
                  <a:srgbClr val="FFFFFF"/>
                </a:solidFill>
              </a:rPr>
              <a:t>									</a:t>
            </a:r>
            <a:r>
              <a:rPr lang="en-GB" b="1" u="sng" dirty="0">
                <a:solidFill>
                  <a:srgbClr val="FFFFFF"/>
                </a:solidFill>
                <a:hlinkClick r:id="rId3"/>
              </a:rPr>
              <a:t>…</a:t>
            </a:r>
            <a:endParaRPr lang="en-GB" b="1" u="sng" dirty="0">
              <a:solidFill>
                <a:srgbClr val="FFFFFF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sp>
        <p:nvSpPr>
          <p:cNvPr id="2" name="Text Box 3">
            <a:extLst>
              <a:ext uri="{FF2B5EF4-FFF2-40B4-BE49-F238E27FC236}">
                <a16:creationId xmlns:a16="http://schemas.microsoft.com/office/drawing/2014/main" id="{80580DB8-CCEF-E8D6-8B94-C13C9D00D6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The relationship between aesthetic + moral judgements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5F67B94-AA95-291F-0A0E-74DC7C5F72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6352" y="1132146"/>
            <a:ext cx="3001244" cy="168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8986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39F746-140D-9069-FFBD-FADEE4A859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>
            <a:extLst>
              <a:ext uri="{FF2B5EF4-FFF2-40B4-BE49-F238E27FC236}">
                <a16:creationId xmlns:a16="http://schemas.microsoft.com/office/drawing/2014/main" id="{605E2A04-38C8-E743-0E6A-46EC31686C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Text Box 3">
            <a:extLst>
              <a:ext uri="{FF2B5EF4-FFF2-40B4-BE49-F238E27FC236}">
                <a16:creationId xmlns:a16="http://schemas.microsoft.com/office/drawing/2014/main" id="{E6343820-704C-AD44-E288-B99B349F63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The relation between aesthetic + moral value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pic>
        <p:nvPicPr>
          <p:cNvPr id="2" name="Picture 1" descr="triumph will.png">
            <a:extLst>
              <a:ext uri="{FF2B5EF4-FFF2-40B4-BE49-F238E27FC236}">
                <a16:creationId xmlns:a16="http://schemas.microsoft.com/office/drawing/2014/main" id="{4D508F5B-E14C-30CE-4BE3-D92CB907CA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635783"/>
            <a:ext cx="3940935" cy="2935595"/>
          </a:xfrm>
          <a:prstGeom prst="rect">
            <a:avLst/>
          </a:prstGeom>
        </p:spPr>
      </p:pic>
      <p:sp>
        <p:nvSpPr>
          <p:cNvPr id="8" name="Text Box 3">
            <a:extLst>
              <a:ext uri="{FF2B5EF4-FFF2-40B4-BE49-F238E27FC236}">
                <a16:creationId xmlns:a16="http://schemas.microsoft.com/office/drawing/2014/main" id="{2F02DEE1-4B2C-F210-3570-FC8B79F6A5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031" y="4464951"/>
            <a:ext cx="8561764" cy="4064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marL="342900" lvl="2" indent="-341313"/>
            <a:endParaRPr lang="en-US" sz="1900" dirty="0">
              <a:solidFill>
                <a:schemeClr val="bg1"/>
              </a:solidFill>
            </a:endParaRPr>
          </a:p>
          <a:p>
            <a:pPr marL="342900" lvl="2" indent="-341313"/>
            <a:r>
              <a:rPr lang="en-US" sz="2000" dirty="0">
                <a:solidFill>
                  <a:schemeClr val="bg1"/>
                </a:solidFill>
              </a:rPr>
              <a:t>	</a:t>
            </a:r>
            <a:r>
              <a:rPr lang="en-US" sz="2000" i="1" u="sng" dirty="0">
                <a:solidFill>
                  <a:schemeClr val="bg1"/>
                </a:solidFill>
              </a:rPr>
              <a:t>How aesthetic </a:t>
            </a:r>
            <a:r>
              <a:rPr lang="en-US" sz="2000" i="1" u="sng" dirty="0">
                <a:solidFill>
                  <a:srgbClr val="FFFF00"/>
                </a:solidFill>
              </a:rPr>
              <a:t>form</a:t>
            </a:r>
            <a:r>
              <a:rPr lang="en-US" sz="2000" i="1" u="sng" dirty="0">
                <a:solidFill>
                  <a:schemeClr val="bg1"/>
                </a:solidFill>
              </a:rPr>
              <a:t> interacts with moral </a:t>
            </a:r>
            <a:r>
              <a:rPr lang="en-US" sz="2000" i="1" u="sng" dirty="0">
                <a:solidFill>
                  <a:srgbClr val="FFFF00"/>
                </a:solidFill>
              </a:rPr>
              <a:t>content</a:t>
            </a:r>
            <a:r>
              <a:rPr lang="en-US" sz="2000" i="1" u="sng" dirty="0">
                <a:solidFill>
                  <a:schemeClr val="bg1"/>
                </a:solidFill>
              </a:rPr>
              <a:t>:</a:t>
            </a:r>
          </a:p>
          <a:p>
            <a:pPr marL="342900" lvl="2" indent="-341313"/>
            <a:endParaRPr lang="en-US" sz="1200" i="1" u="sng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rgbClr val="FFFFFF"/>
                </a:solidFill>
              </a:rPr>
              <a:t>	‘Our aesthetic interest is directed not just at lines and colors, but also at </a:t>
            </a:r>
            <a:r>
              <a:rPr lang="en-US" sz="2000" dirty="0">
                <a:solidFill>
                  <a:srgbClr val="FFFF00"/>
                </a:solidFill>
              </a:rPr>
              <a:t>how the artwork presents a certain subject-matter – the […] attitudes it manifests toward its subject.’ </a:t>
            </a:r>
            <a:r>
              <a:rPr lang="en-US" sz="2000" dirty="0">
                <a:solidFill>
                  <a:srgbClr val="FFFFFF"/>
                </a:solidFill>
              </a:rPr>
              <a:t>(</a:t>
            </a:r>
            <a:r>
              <a:rPr lang="en-US" sz="2000" dirty="0" err="1">
                <a:solidFill>
                  <a:srgbClr val="FFFFFF"/>
                </a:solidFill>
              </a:rPr>
              <a:t>Gaut</a:t>
            </a:r>
            <a:r>
              <a:rPr lang="en-US" sz="2000" dirty="0">
                <a:solidFill>
                  <a:srgbClr val="FFFFFF"/>
                </a:solidFill>
              </a:rPr>
              <a:t>, 2013: 434)</a:t>
            </a:r>
            <a:endParaRPr lang="en-GB" sz="2000" dirty="0">
              <a:solidFill>
                <a:schemeClr val="bg1"/>
              </a:solidFill>
            </a:endParaRPr>
          </a:p>
          <a:p>
            <a:pPr marL="342900" lvl="2" indent="-341313"/>
            <a:endParaRPr lang="en-GB" sz="1900" dirty="0">
              <a:solidFill>
                <a:schemeClr val="bg1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  <a:p>
            <a:r>
              <a:rPr lang="en-GB" sz="2000" dirty="0">
                <a:solidFill>
                  <a:srgbClr val="FFFFFF"/>
                </a:solidFill>
              </a:rPr>
              <a:t> </a:t>
            </a:r>
          </a:p>
          <a:p>
            <a:r>
              <a:rPr lang="en-GB" sz="2000" dirty="0">
                <a:solidFill>
                  <a:srgbClr val="FFFFFF"/>
                </a:solidFill>
              </a:rPr>
              <a:t> </a:t>
            </a:r>
          </a:p>
          <a:p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366E612E-9854-5277-BF65-1B3F388DE48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05" b="2698"/>
          <a:stretch/>
        </p:blipFill>
        <p:spPr>
          <a:xfrm>
            <a:off x="-264336" y="1849679"/>
            <a:ext cx="5688946" cy="2400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960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66BDCA-826C-8E1B-F92A-B2543C06C5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>
            <a:extLst>
              <a:ext uri="{FF2B5EF4-FFF2-40B4-BE49-F238E27FC236}">
                <a16:creationId xmlns:a16="http://schemas.microsoft.com/office/drawing/2014/main" id="{555F09D6-1AF3-6F80-3167-DE8CC6F20B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Text Box 3">
            <a:extLst>
              <a:ext uri="{FF2B5EF4-FFF2-40B4-BE49-F238E27FC236}">
                <a16:creationId xmlns:a16="http://schemas.microsoft.com/office/drawing/2014/main" id="{7C4C8185-4486-CF02-CB57-451B2844E3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The relation between aesthetic + moral value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pic>
        <p:nvPicPr>
          <p:cNvPr id="4" name="Picture 3" descr="Screen Shot 2017-09-17 at 16.53.24.png">
            <a:extLst>
              <a:ext uri="{FF2B5EF4-FFF2-40B4-BE49-F238E27FC236}">
                <a16:creationId xmlns:a16="http://schemas.microsoft.com/office/drawing/2014/main" id="{2501A3D3-7B00-290A-D694-BE6FF44277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9035" y="1869584"/>
            <a:ext cx="3840480" cy="2400299"/>
          </a:xfrm>
          <a:prstGeom prst="rect">
            <a:avLst/>
          </a:prstGeom>
        </p:spPr>
      </p:pic>
      <p:sp>
        <p:nvSpPr>
          <p:cNvPr id="5" name="Text Box 3">
            <a:extLst>
              <a:ext uri="{FF2B5EF4-FFF2-40B4-BE49-F238E27FC236}">
                <a16:creationId xmlns:a16="http://schemas.microsoft.com/office/drawing/2014/main" id="{FF728D88-C646-F86A-4DBE-5C17EFB1ED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031" y="4464951"/>
            <a:ext cx="8561764" cy="4064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marL="342900" lvl="2" indent="-341313"/>
            <a:endParaRPr lang="en-US" sz="1900" dirty="0">
              <a:solidFill>
                <a:schemeClr val="bg1"/>
              </a:solidFill>
            </a:endParaRPr>
          </a:p>
          <a:p>
            <a:pPr marL="342900" lvl="2" indent="-341313"/>
            <a:r>
              <a:rPr lang="en-US" sz="2000" dirty="0">
                <a:solidFill>
                  <a:schemeClr val="bg1"/>
                </a:solidFill>
              </a:rPr>
              <a:t>	</a:t>
            </a:r>
            <a:r>
              <a:rPr lang="en-US" sz="2000" i="1" u="sng" dirty="0">
                <a:solidFill>
                  <a:schemeClr val="bg1"/>
                </a:solidFill>
              </a:rPr>
              <a:t>How aesthetic </a:t>
            </a:r>
            <a:r>
              <a:rPr lang="en-US" sz="2000" i="1" u="sng" dirty="0">
                <a:solidFill>
                  <a:srgbClr val="FFFF00"/>
                </a:solidFill>
              </a:rPr>
              <a:t>form</a:t>
            </a:r>
            <a:r>
              <a:rPr lang="en-US" sz="2000" i="1" u="sng" dirty="0">
                <a:solidFill>
                  <a:schemeClr val="bg1"/>
                </a:solidFill>
              </a:rPr>
              <a:t> interacts with moral </a:t>
            </a:r>
            <a:r>
              <a:rPr lang="en-US" sz="2000" i="1" u="sng" dirty="0">
                <a:solidFill>
                  <a:srgbClr val="FFFF00"/>
                </a:solidFill>
              </a:rPr>
              <a:t>content</a:t>
            </a:r>
            <a:r>
              <a:rPr lang="en-US" sz="2000" i="1" u="sng" dirty="0">
                <a:solidFill>
                  <a:schemeClr val="bg1"/>
                </a:solidFill>
              </a:rPr>
              <a:t>:</a:t>
            </a:r>
          </a:p>
          <a:p>
            <a:pPr marL="342900" lvl="2" indent="-341313"/>
            <a:endParaRPr lang="en-US" sz="1200" i="1" u="sng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rgbClr val="FFFFFF"/>
                </a:solidFill>
              </a:rPr>
              <a:t>	‘Our aesthetic interest is directed not just at lines and colors, but also at </a:t>
            </a:r>
            <a:r>
              <a:rPr lang="en-US" sz="2000" dirty="0">
                <a:solidFill>
                  <a:srgbClr val="FFFF00"/>
                </a:solidFill>
              </a:rPr>
              <a:t>how the artwork presents a certain subject-matter – the […] attitudes it manifests toward its subject.’ </a:t>
            </a:r>
            <a:r>
              <a:rPr lang="en-US" sz="2000" dirty="0">
                <a:solidFill>
                  <a:srgbClr val="FFFFFF"/>
                </a:solidFill>
              </a:rPr>
              <a:t>(</a:t>
            </a:r>
            <a:r>
              <a:rPr lang="en-US" sz="2000" dirty="0" err="1">
                <a:solidFill>
                  <a:srgbClr val="FFFFFF"/>
                </a:solidFill>
              </a:rPr>
              <a:t>Gaut</a:t>
            </a:r>
            <a:r>
              <a:rPr lang="en-US" sz="2000" dirty="0">
                <a:solidFill>
                  <a:srgbClr val="FFFFFF"/>
                </a:solidFill>
              </a:rPr>
              <a:t>, 2013: 434)</a:t>
            </a:r>
            <a:endParaRPr lang="en-GB" sz="2000" dirty="0">
              <a:solidFill>
                <a:schemeClr val="bg1"/>
              </a:solidFill>
            </a:endParaRPr>
          </a:p>
          <a:p>
            <a:pPr marL="342900" lvl="2" indent="-341313"/>
            <a:endParaRPr lang="en-GB" sz="1900" dirty="0">
              <a:solidFill>
                <a:schemeClr val="bg1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  <a:p>
            <a:r>
              <a:rPr lang="en-GB" sz="2000" dirty="0">
                <a:solidFill>
                  <a:srgbClr val="FFFFFF"/>
                </a:solidFill>
              </a:rPr>
              <a:t> </a:t>
            </a:r>
          </a:p>
          <a:p>
            <a:r>
              <a:rPr lang="en-GB" sz="2000" dirty="0">
                <a:solidFill>
                  <a:srgbClr val="FFFFFF"/>
                </a:solidFill>
              </a:rPr>
              <a:t> </a:t>
            </a:r>
          </a:p>
          <a:p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286A56C5-827B-F97D-D42B-99D3B778FB7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05" b="2698"/>
          <a:stretch/>
        </p:blipFill>
        <p:spPr>
          <a:xfrm>
            <a:off x="-264336" y="1849679"/>
            <a:ext cx="5688946" cy="2400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3524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26804" y="-171450"/>
            <a:ext cx="8784893" cy="1002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Interpreting/evaluating artworks’ moral </a:t>
            </a:r>
            <a:r>
              <a:rPr lang="en-GB" b="1" i="1" u="sng" dirty="0">
                <a:solidFill>
                  <a:srgbClr val="FFFF00"/>
                </a:solidFill>
              </a:rPr>
              <a:t>attitudes</a:t>
            </a:r>
            <a:endParaRPr lang="en-GB" sz="2100" i="1" u="sng" dirty="0">
              <a:solidFill>
                <a:srgbClr val="FFFF00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sp>
        <p:nvSpPr>
          <p:cNvPr id="3" name="Text Box 3">
            <a:extLst>
              <a:ext uri="{FF2B5EF4-FFF2-40B4-BE49-F238E27FC236}">
                <a16:creationId xmlns:a16="http://schemas.microsoft.com/office/drawing/2014/main" id="{089B4499-89E0-EA2A-F05E-C97093CD52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031" y="4464951"/>
            <a:ext cx="8561764" cy="4064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marL="342900" lvl="2" indent="-341313"/>
            <a:endParaRPr lang="en-US" sz="1900" dirty="0">
              <a:solidFill>
                <a:schemeClr val="bg1"/>
              </a:solidFill>
            </a:endParaRPr>
          </a:p>
          <a:p>
            <a:pPr marL="342900" lvl="2" indent="-341313"/>
            <a:r>
              <a:rPr lang="en-US" sz="2000" dirty="0">
                <a:solidFill>
                  <a:schemeClr val="bg1"/>
                </a:solidFill>
              </a:rPr>
              <a:t>	</a:t>
            </a:r>
            <a:r>
              <a:rPr lang="en-US" sz="2000" i="1" u="sng" dirty="0">
                <a:solidFill>
                  <a:schemeClr val="bg1"/>
                </a:solidFill>
              </a:rPr>
              <a:t>How aesthetic </a:t>
            </a:r>
            <a:r>
              <a:rPr lang="en-US" sz="2000" i="1" u="sng" dirty="0">
                <a:solidFill>
                  <a:srgbClr val="FFFF00"/>
                </a:solidFill>
              </a:rPr>
              <a:t>form</a:t>
            </a:r>
            <a:r>
              <a:rPr lang="en-US" sz="2000" i="1" u="sng" dirty="0">
                <a:solidFill>
                  <a:schemeClr val="bg1"/>
                </a:solidFill>
              </a:rPr>
              <a:t> interacts with moral </a:t>
            </a:r>
            <a:r>
              <a:rPr lang="en-US" sz="2000" i="1" u="sng" dirty="0">
                <a:solidFill>
                  <a:srgbClr val="FFFF00"/>
                </a:solidFill>
              </a:rPr>
              <a:t>content</a:t>
            </a:r>
            <a:r>
              <a:rPr lang="en-US" sz="2000" i="1" u="sng" dirty="0">
                <a:solidFill>
                  <a:schemeClr val="bg1"/>
                </a:solidFill>
              </a:rPr>
              <a:t>:</a:t>
            </a:r>
          </a:p>
          <a:p>
            <a:pPr marL="342900" lvl="2" indent="-341313"/>
            <a:endParaRPr lang="en-US" sz="1200" i="1" u="sng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rgbClr val="FFFFFF"/>
                </a:solidFill>
              </a:rPr>
              <a:t>	‘Our aesthetic interest is directed not just at lines and colors, but also at </a:t>
            </a:r>
            <a:r>
              <a:rPr lang="en-US" sz="2000" dirty="0">
                <a:solidFill>
                  <a:srgbClr val="FFFF00"/>
                </a:solidFill>
              </a:rPr>
              <a:t>how the artwork presents a certain subject-matter – the […] attitudes it manifests toward its subject.’ </a:t>
            </a:r>
            <a:r>
              <a:rPr lang="en-US" sz="2000" dirty="0">
                <a:solidFill>
                  <a:srgbClr val="FFFFFF"/>
                </a:solidFill>
              </a:rPr>
              <a:t>(</a:t>
            </a:r>
            <a:r>
              <a:rPr lang="en-US" sz="2000" dirty="0" err="1">
                <a:solidFill>
                  <a:srgbClr val="FFFFFF"/>
                </a:solidFill>
              </a:rPr>
              <a:t>Gaut</a:t>
            </a:r>
            <a:r>
              <a:rPr lang="en-US" sz="2000" dirty="0">
                <a:solidFill>
                  <a:srgbClr val="FFFFFF"/>
                </a:solidFill>
              </a:rPr>
              <a:t>, 2013: 434)</a:t>
            </a:r>
            <a:endParaRPr lang="en-GB" sz="2000" dirty="0">
              <a:solidFill>
                <a:schemeClr val="bg1"/>
              </a:solidFill>
            </a:endParaRPr>
          </a:p>
          <a:p>
            <a:pPr marL="342900" lvl="2" indent="-341313"/>
            <a:endParaRPr lang="en-GB" sz="1900" dirty="0">
              <a:solidFill>
                <a:schemeClr val="bg1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  <a:p>
            <a:r>
              <a:rPr lang="en-GB" sz="2000" dirty="0">
                <a:solidFill>
                  <a:srgbClr val="FFFFFF"/>
                </a:solidFill>
              </a:rPr>
              <a:t> </a:t>
            </a:r>
          </a:p>
          <a:p>
            <a:r>
              <a:rPr lang="en-GB" sz="2000" dirty="0">
                <a:solidFill>
                  <a:srgbClr val="FFFFFF"/>
                </a:solidFill>
              </a:rPr>
              <a:t> </a:t>
            </a:r>
          </a:p>
          <a:p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  <p:pic>
        <p:nvPicPr>
          <p:cNvPr id="6" name="Picture 5" descr="Screen Shot 2017-09-17 at 16.53.24.png">
            <a:extLst>
              <a:ext uri="{FF2B5EF4-FFF2-40B4-BE49-F238E27FC236}">
                <a16:creationId xmlns:a16="http://schemas.microsoft.com/office/drawing/2014/main" id="{3D56AB63-D985-FE66-6664-86CADCE85E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9035" y="1869584"/>
            <a:ext cx="3840480" cy="2400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0375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226804" y="725404"/>
            <a:ext cx="8917196" cy="6557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2000" dirty="0">
              <a:solidFill>
                <a:srgbClr val="FFFFFF"/>
              </a:solidFill>
            </a:endParaRPr>
          </a:p>
          <a:p>
            <a:r>
              <a:rPr lang="en-US" sz="500" dirty="0">
                <a:solidFill>
                  <a:srgbClr val="FFFFFF"/>
                </a:solidFill>
              </a:rPr>
              <a:t>	</a:t>
            </a:r>
            <a:r>
              <a:rPr lang="en-US" sz="2000" dirty="0">
                <a:solidFill>
                  <a:srgbClr val="FFFFFF"/>
                </a:solidFill>
              </a:rPr>
              <a:t>‘Consider how you might likely react to the following newspaper headlines: </a:t>
            </a:r>
          </a:p>
          <a:p>
            <a:endParaRPr lang="en-US" sz="2000" dirty="0">
              <a:solidFill>
                <a:srgbClr val="FFFFFF"/>
              </a:solidFill>
            </a:endParaRPr>
          </a:p>
          <a:p>
            <a:r>
              <a:rPr lang="en-US" sz="2000" dirty="0">
                <a:solidFill>
                  <a:srgbClr val="FFFFFF"/>
                </a:solidFill>
              </a:rPr>
              <a:t>				   </a:t>
            </a:r>
            <a:r>
              <a:rPr lang="en-US" sz="2000" u="sng" dirty="0">
                <a:solidFill>
                  <a:srgbClr val="FFFFFF"/>
                </a:solidFill>
              </a:rPr>
              <a:t>Wife-killing </a:t>
            </a:r>
            <a:r>
              <a:rPr lang="en-US" sz="2000" u="sng" dirty="0" err="1">
                <a:solidFill>
                  <a:srgbClr val="FFFFFF"/>
                </a:solidFill>
              </a:rPr>
              <a:t>paedophile</a:t>
            </a:r>
            <a:r>
              <a:rPr lang="en-US" sz="2000" u="sng" dirty="0">
                <a:solidFill>
                  <a:srgbClr val="FFFFFF"/>
                </a:solidFill>
              </a:rPr>
              <a:t> kidnaps </a:t>
            </a:r>
          </a:p>
          <a:p>
            <a:r>
              <a:rPr lang="en-US" sz="2000" dirty="0">
                <a:solidFill>
                  <a:srgbClr val="FFFFFF"/>
                </a:solidFill>
              </a:rPr>
              <a:t>					       </a:t>
            </a:r>
            <a:r>
              <a:rPr lang="en-US" sz="2000" u="sng" dirty="0">
                <a:solidFill>
                  <a:srgbClr val="FFFFFF"/>
                </a:solidFill>
              </a:rPr>
              <a:t>young step-daughter</a:t>
            </a:r>
          </a:p>
          <a:p>
            <a:endParaRPr lang="en-US" sz="2000" dirty="0">
              <a:solidFill>
                <a:srgbClr val="FFFFFF"/>
              </a:solidFill>
            </a:endParaRPr>
          </a:p>
          <a:p>
            <a:endParaRPr lang="en-US" sz="2000" dirty="0">
              <a:solidFill>
                <a:srgbClr val="FFFFFF"/>
              </a:solidFill>
            </a:endParaRPr>
          </a:p>
          <a:p>
            <a:r>
              <a:rPr lang="en-US" sz="2000" dirty="0">
                <a:solidFill>
                  <a:srgbClr val="FFFFFF"/>
                </a:solidFill>
              </a:rPr>
              <a:t>				</a:t>
            </a:r>
            <a:r>
              <a:rPr lang="en-US" sz="2000" u="sng" dirty="0">
                <a:solidFill>
                  <a:srgbClr val="FFFFFF"/>
                </a:solidFill>
              </a:rPr>
              <a:t>Suburban homeowner is </a:t>
            </a:r>
          </a:p>
          <a:p>
            <a:r>
              <a:rPr lang="en-US" sz="2000" dirty="0">
                <a:solidFill>
                  <a:srgbClr val="FFFFFF"/>
                </a:solidFill>
              </a:rPr>
              <a:t>				</a:t>
            </a:r>
            <a:r>
              <a:rPr lang="en-US" sz="2000" u="sng" dirty="0">
                <a:solidFill>
                  <a:srgbClr val="FFFFFF"/>
                </a:solidFill>
              </a:rPr>
              <a:t>psychopathic mafia boss</a:t>
            </a:r>
            <a:endParaRPr lang="en-US" sz="2000" dirty="0">
              <a:solidFill>
                <a:srgbClr val="FFFFFF"/>
              </a:solidFill>
            </a:endParaRPr>
          </a:p>
          <a:p>
            <a:endParaRPr lang="en-US" sz="2000" dirty="0">
              <a:solidFill>
                <a:srgbClr val="FFFFFF"/>
              </a:solidFill>
            </a:endParaRPr>
          </a:p>
          <a:p>
            <a:endParaRPr lang="en-US" sz="2000" dirty="0">
              <a:solidFill>
                <a:srgbClr val="FFFFFF"/>
              </a:solidFill>
            </a:endParaRPr>
          </a:p>
          <a:p>
            <a:r>
              <a:rPr lang="en-US" sz="2000" dirty="0">
                <a:solidFill>
                  <a:srgbClr val="FFFFFF"/>
                </a:solidFill>
              </a:rPr>
              <a:t>		      </a:t>
            </a:r>
            <a:r>
              <a:rPr lang="en-US" sz="2000" u="sng" dirty="0">
                <a:solidFill>
                  <a:srgbClr val="FFFFFF"/>
                </a:solidFill>
              </a:rPr>
              <a:t>Beethoven lover rapes wife </a:t>
            </a:r>
          </a:p>
          <a:p>
            <a:r>
              <a:rPr lang="en-US" sz="2000" dirty="0">
                <a:solidFill>
                  <a:srgbClr val="FFFFFF"/>
                </a:solidFill>
              </a:rPr>
              <a:t>			     </a:t>
            </a:r>
            <a:r>
              <a:rPr lang="en-US" sz="2000" u="sng" dirty="0">
                <a:solidFill>
                  <a:srgbClr val="FFFFFF"/>
                </a:solidFill>
              </a:rPr>
              <a:t>of respected author </a:t>
            </a:r>
          </a:p>
          <a:p>
            <a:endParaRPr lang="en-US" sz="2000" dirty="0">
              <a:solidFill>
                <a:srgbClr val="FFFFFF"/>
              </a:solidFill>
            </a:endParaRPr>
          </a:p>
          <a:p>
            <a:endParaRPr lang="en-US" sz="2000" dirty="0">
              <a:solidFill>
                <a:srgbClr val="FFFFFF"/>
              </a:solidFill>
            </a:endParaRPr>
          </a:p>
          <a:p>
            <a:r>
              <a:rPr lang="en-US" sz="2000" dirty="0">
                <a:solidFill>
                  <a:srgbClr val="FFFFFF"/>
                </a:solidFill>
              </a:rPr>
              <a:t>	</a:t>
            </a:r>
          </a:p>
          <a:p>
            <a:endParaRPr lang="en-US" sz="2000" dirty="0">
              <a:solidFill>
                <a:srgbClr val="FFFFFF"/>
              </a:solidFill>
            </a:endParaRPr>
          </a:p>
          <a:p>
            <a:r>
              <a:rPr lang="en-US" sz="2000" dirty="0">
                <a:solidFill>
                  <a:srgbClr val="FFFFFF"/>
                </a:solidFill>
              </a:rPr>
              <a:t>			</a:t>
            </a:r>
            <a:endParaRPr lang="en-US" sz="2000" u="sng" dirty="0">
              <a:solidFill>
                <a:srgbClr val="FFFFFF"/>
              </a:solidFill>
            </a:endParaRPr>
          </a:p>
          <a:p>
            <a:r>
              <a:rPr lang="en-US" sz="2000" dirty="0">
                <a:solidFill>
                  <a:srgbClr val="FFFFFF"/>
                </a:solidFill>
              </a:rPr>
              <a:t>							           (Kieran, 2009: 94)</a:t>
            </a:r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  <p:sp>
        <p:nvSpPr>
          <p:cNvPr id="2" name="Text Box 3">
            <a:extLst>
              <a:ext uri="{FF2B5EF4-FFF2-40B4-BE49-F238E27FC236}">
                <a16:creationId xmlns:a16="http://schemas.microsoft.com/office/drawing/2014/main" id="{32BF1C82-21EE-33A7-F48C-4C766B9CFB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-171450"/>
            <a:ext cx="8784893" cy="1002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Interpreting/evaluating artworks’ moral attitudes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84740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226804" y="725404"/>
            <a:ext cx="8917196" cy="6557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2000" dirty="0">
              <a:solidFill>
                <a:srgbClr val="FFFFFF"/>
              </a:solidFill>
            </a:endParaRPr>
          </a:p>
          <a:p>
            <a:r>
              <a:rPr lang="en-US" sz="500" dirty="0">
                <a:solidFill>
                  <a:srgbClr val="FFFFFF"/>
                </a:solidFill>
              </a:rPr>
              <a:t>	</a:t>
            </a:r>
            <a:r>
              <a:rPr lang="en-US" sz="2000" dirty="0">
                <a:solidFill>
                  <a:srgbClr val="FFFFFF"/>
                </a:solidFill>
              </a:rPr>
              <a:t>‘Consider how you might likely react to the following newspaper headlines: </a:t>
            </a:r>
          </a:p>
          <a:p>
            <a:endParaRPr lang="en-US" sz="2000" dirty="0">
              <a:solidFill>
                <a:srgbClr val="FFFFFF"/>
              </a:solidFill>
            </a:endParaRPr>
          </a:p>
          <a:p>
            <a:r>
              <a:rPr lang="en-US" sz="2000" dirty="0">
                <a:solidFill>
                  <a:srgbClr val="FFFFFF"/>
                </a:solidFill>
              </a:rPr>
              <a:t>				   </a:t>
            </a:r>
            <a:r>
              <a:rPr lang="en-US" sz="2000" u="sng" dirty="0">
                <a:solidFill>
                  <a:srgbClr val="FFFFFF"/>
                </a:solidFill>
              </a:rPr>
              <a:t>Wife-killing </a:t>
            </a:r>
            <a:r>
              <a:rPr lang="en-US" sz="2000" u="sng" dirty="0" err="1">
                <a:solidFill>
                  <a:srgbClr val="FFFFFF"/>
                </a:solidFill>
              </a:rPr>
              <a:t>paedophile</a:t>
            </a:r>
            <a:r>
              <a:rPr lang="en-US" sz="2000" u="sng" dirty="0">
                <a:solidFill>
                  <a:srgbClr val="FFFFFF"/>
                </a:solidFill>
              </a:rPr>
              <a:t> kidnaps </a:t>
            </a:r>
          </a:p>
          <a:p>
            <a:r>
              <a:rPr lang="en-US" sz="2000" dirty="0">
                <a:solidFill>
                  <a:srgbClr val="FFFFFF"/>
                </a:solidFill>
              </a:rPr>
              <a:t>					       </a:t>
            </a:r>
            <a:r>
              <a:rPr lang="en-US" sz="2000" u="sng" dirty="0">
                <a:solidFill>
                  <a:srgbClr val="FFFFFF"/>
                </a:solidFill>
              </a:rPr>
              <a:t>young step-daughter</a:t>
            </a:r>
          </a:p>
          <a:p>
            <a:endParaRPr lang="en-US" sz="2000" dirty="0">
              <a:solidFill>
                <a:srgbClr val="FFFFFF"/>
              </a:solidFill>
            </a:endParaRPr>
          </a:p>
          <a:p>
            <a:endParaRPr lang="en-US" sz="2000" dirty="0">
              <a:solidFill>
                <a:srgbClr val="FFFFFF"/>
              </a:solidFill>
            </a:endParaRPr>
          </a:p>
          <a:p>
            <a:r>
              <a:rPr lang="en-US" sz="2000" dirty="0">
                <a:solidFill>
                  <a:srgbClr val="FFFFFF"/>
                </a:solidFill>
              </a:rPr>
              <a:t>				</a:t>
            </a:r>
            <a:r>
              <a:rPr lang="en-US" sz="2000" u="sng" dirty="0">
                <a:solidFill>
                  <a:srgbClr val="FFFFFF"/>
                </a:solidFill>
              </a:rPr>
              <a:t>Suburban homeowner is </a:t>
            </a:r>
          </a:p>
          <a:p>
            <a:r>
              <a:rPr lang="en-US" sz="2000" dirty="0">
                <a:solidFill>
                  <a:srgbClr val="FFFFFF"/>
                </a:solidFill>
              </a:rPr>
              <a:t>				</a:t>
            </a:r>
            <a:r>
              <a:rPr lang="en-US" sz="2000" u="sng" dirty="0">
                <a:solidFill>
                  <a:srgbClr val="FFFFFF"/>
                </a:solidFill>
              </a:rPr>
              <a:t>psychopathic mafia boss</a:t>
            </a:r>
            <a:endParaRPr lang="en-US" sz="2000" dirty="0">
              <a:solidFill>
                <a:srgbClr val="FFFFFF"/>
              </a:solidFill>
            </a:endParaRPr>
          </a:p>
          <a:p>
            <a:endParaRPr lang="en-US" sz="2000" dirty="0">
              <a:solidFill>
                <a:srgbClr val="FFFFFF"/>
              </a:solidFill>
            </a:endParaRPr>
          </a:p>
          <a:p>
            <a:endParaRPr lang="en-US" sz="2000" dirty="0">
              <a:solidFill>
                <a:srgbClr val="FFFFFF"/>
              </a:solidFill>
            </a:endParaRPr>
          </a:p>
          <a:p>
            <a:r>
              <a:rPr lang="en-US" sz="2000" dirty="0">
                <a:solidFill>
                  <a:srgbClr val="FFFFFF"/>
                </a:solidFill>
              </a:rPr>
              <a:t>		      </a:t>
            </a:r>
            <a:r>
              <a:rPr lang="en-US" sz="2000" u="sng" dirty="0">
                <a:solidFill>
                  <a:srgbClr val="FFFFFF"/>
                </a:solidFill>
              </a:rPr>
              <a:t>Beethoven lover rapes wife </a:t>
            </a:r>
          </a:p>
          <a:p>
            <a:r>
              <a:rPr lang="en-US" sz="2000" dirty="0">
                <a:solidFill>
                  <a:srgbClr val="FFFFFF"/>
                </a:solidFill>
              </a:rPr>
              <a:t>			     </a:t>
            </a:r>
            <a:r>
              <a:rPr lang="en-US" sz="2000" u="sng" dirty="0">
                <a:solidFill>
                  <a:srgbClr val="FFFFFF"/>
                </a:solidFill>
              </a:rPr>
              <a:t>of respected author </a:t>
            </a:r>
          </a:p>
          <a:p>
            <a:endParaRPr lang="en-US" sz="2000" dirty="0">
              <a:solidFill>
                <a:srgbClr val="FFFFFF"/>
              </a:solidFill>
            </a:endParaRPr>
          </a:p>
          <a:p>
            <a:endParaRPr lang="en-US" sz="2000" dirty="0">
              <a:solidFill>
                <a:srgbClr val="FFFFFF"/>
              </a:solidFill>
            </a:endParaRPr>
          </a:p>
          <a:p>
            <a:endParaRPr lang="en-US" sz="2000" dirty="0">
              <a:solidFill>
                <a:srgbClr val="FFFFFF"/>
              </a:solidFill>
            </a:endParaRPr>
          </a:p>
          <a:p>
            <a:endParaRPr lang="en-US" sz="2000" dirty="0">
              <a:solidFill>
                <a:srgbClr val="FFFFFF"/>
              </a:solidFill>
            </a:endParaRPr>
          </a:p>
          <a:p>
            <a:r>
              <a:rPr lang="en-US" sz="2000" dirty="0">
                <a:solidFill>
                  <a:srgbClr val="FFFFFF"/>
                </a:solidFill>
              </a:rPr>
              <a:t>	</a:t>
            </a:r>
          </a:p>
          <a:p>
            <a:r>
              <a:rPr lang="en-US" sz="2000" dirty="0">
                <a:solidFill>
                  <a:srgbClr val="FFFFFF"/>
                </a:solidFill>
              </a:rPr>
              <a:t>							           (Kieran, 2009: 94)</a:t>
            </a:r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  <p:pic>
        <p:nvPicPr>
          <p:cNvPr id="3" name="Picture 2" descr="Screen Shot 2017-11-09 at 23.02.4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9203" y="4117116"/>
            <a:ext cx="2843816" cy="1845665"/>
          </a:xfrm>
          <a:prstGeom prst="rect">
            <a:avLst/>
          </a:prstGeom>
        </p:spPr>
      </p:pic>
      <p:pic>
        <p:nvPicPr>
          <p:cNvPr id="5" name="Picture 4" descr="Screen Shot 2017-11-09 at 23.02.1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3185" y="1450906"/>
            <a:ext cx="1605735" cy="2393679"/>
          </a:xfrm>
          <a:prstGeom prst="rect">
            <a:avLst/>
          </a:prstGeom>
        </p:spPr>
      </p:pic>
      <p:pic>
        <p:nvPicPr>
          <p:cNvPr id="6" name="Picture 5" descr="Screen Shot 2017-11-09 at 23.01.17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834" y="2236982"/>
            <a:ext cx="3106071" cy="1880135"/>
          </a:xfrm>
          <a:prstGeom prst="rect">
            <a:avLst/>
          </a:prstGeom>
        </p:spPr>
      </p:pic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Interpreting/evaluating artworks’ moral attitudes</a:t>
            </a:r>
            <a:endParaRPr lang="en-GB" sz="3200" u="sng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7077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226804" y="725404"/>
            <a:ext cx="8917196" cy="3787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2000" dirty="0">
              <a:solidFill>
                <a:srgbClr val="FFFFFF"/>
              </a:solidFill>
            </a:endParaRPr>
          </a:p>
          <a:p>
            <a:r>
              <a:rPr lang="en-US" sz="500" dirty="0">
                <a:solidFill>
                  <a:srgbClr val="FFFFFF"/>
                </a:solidFill>
              </a:rPr>
              <a:t>	</a:t>
            </a:r>
            <a:r>
              <a:rPr lang="en-US" sz="2000" dirty="0">
                <a:solidFill>
                  <a:srgbClr val="FFFFFF"/>
                </a:solidFill>
              </a:rPr>
              <a:t>‘Consider how you might likely react to the following newspaper headlines: </a:t>
            </a:r>
          </a:p>
          <a:p>
            <a:endParaRPr lang="en-US" sz="2000" dirty="0">
              <a:solidFill>
                <a:srgbClr val="FFFFFF"/>
              </a:solidFill>
            </a:endParaRPr>
          </a:p>
          <a:p>
            <a:r>
              <a:rPr lang="en-US" sz="2000" dirty="0">
                <a:solidFill>
                  <a:srgbClr val="FFFFFF"/>
                </a:solidFill>
              </a:rPr>
              <a:t>				   </a:t>
            </a:r>
            <a:r>
              <a:rPr lang="en-US" sz="2000" u="sng" dirty="0">
                <a:solidFill>
                  <a:srgbClr val="FFFFFF"/>
                </a:solidFill>
              </a:rPr>
              <a:t>Wife-killing </a:t>
            </a:r>
            <a:r>
              <a:rPr lang="en-US" sz="2000" u="sng" dirty="0" err="1">
                <a:solidFill>
                  <a:srgbClr val="FFFFFF"/>
                </a:solidFill>
              </a:rPr>
              <a:t>paedophile</a:t>
            </a:r>
            <a:r>
              <a:rPr lang="en-US" sz="2000" u="sng" dirty="0">
                <a:solidFill>
                  <a:srgbClr val="FFFFFF"/>
                </a:solidFill>
              </a:rPr>
              <a:t> kidnaps </a:t>
            </a:r>
          </a:p>
          <a:p>
            <a:r>
              <a:rPr lang="en-US" sz="2000" dirty="0">
                <a:solidFill>
                  <a:srgbClr val="FFFFFF"/>
                </a:solidFill>
              </a:rPr>
              <a:t>					       </a:t>
            </a:r>
            <a:r>
              <a:rPr lang="en-US" sz="2000" u="sng" dirty="0">
                <a:solidFill>
                  <a:srgbClr val="FFFFFF"/>
                </a:solidFill>
              </a:rPr>
              <a:t>young step-daughter</a:t>
            </a:r>
          </a:p>
          <a:p>
            <a:endParaRPr lang="en-US" sz="2000" dirty="0">
              <a:solidFill>
                <a:srgbClr val="FFFFFF"/>
              </a:solidFill>
            </a:endParaRPr>
          </a:p>
          <a:p>
            <a:endParaRPr lang="en-US" sz="2000" dirty="0">
              <a:solidFill>
                <a:srgbClr val="FFFFFF"/>
              </a:solidFill>
            </a:endParaRPr>
          </a:p>
          <a:p>
            <a:r>
              <a:rPr lang="en-US" sz="2000" dirty="0">
                <a:solidFill>
                  <a:srgbClr val="FFFFFF"/>
                </a:solidFill>
              </a:rPr>
              <a:t>				</a:t>
            </a:r>
            <a:r>
              <a:rPr lang="en-US" sz="2000" u="sng" dirty="0">
                <a:solidFill>
                  <a:srgbClr val="FFFFFF"/>
                </a:solidFill>
              </a:rPr>
              <a:t>Suburban homeowner is </a:t>
            </a:r>
          </a:p>
          <a:p>
            <a:r>
              <a:rPr lang="en-US" sz="2000" dirty="0">
                <a:solidFill>
                  <a:srgbClr val="FFFFFF"/>
                </a:solidFill>
              </a:rPr>
              <a:t>				</a:t>
            </a:r>
            <a:r>
              <a:rPr lang="en-US" sz="2000" u="sng" dirty="0">
                <a:solidFill>
                  <a:srgbClr val="FFFFFF"/>
                </a:solidFill>
              </a:rPr>
              <a:t>psychopathic mafia boss</a:t>
            </a:r>
            <a:endParaRPr lang="en-US" sz="2000" dirty="0">
              <a:solidFill>
                <a:srgbClr val="FFFFFF"/>
              </a:solidFill>
            </a:endParaRPr>
          </a:p>
          <a:p>
            <a:endParaRPr lang="en-US" sz="2000" dirty="0">
              <a:solidFill>
                <a:srgbClr val="FFFFFF"/>
              </a:solidFill>
            </a:endParaRPr>
          </a:p>
          <a:p>
            <a:endParaRPr lang="en-US" sz="2000" dirty="0">
              <a:solidFill>
                <a:srgbClr val="FFFFFF"/>
              </a:solidFill>
            </a:endParaRPr>
          </a:p>
          <a:p>
            <a:r>
              <a:rPr lang="en-US" sz="2000" dirty="0">
                <a:solidFill>
                  <a:srgbClr val="FFFFFF"/>
                </a:solidFill>
              </a:rPr>
              <a:t>		</a:t>
            </a:r>
            <a:endParaRPr lang="en-GB" sz="2000" dirty="0">
              <a:solidFill>
                <a:srgbClr val="FFFFFF"/>
              </a:solidFill>
            </a:endParaRPr>
          </a:p>
        </p:txBody>
      </p:sp>
      <p:pic>
        <p:nvPicPr>
          <p:cNvPr id="5" name="Picture 4" descr="Screen Shot 2017-11-09 at 23.02.1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3185" y="1450906"/>
            <a:ext cx="1605735" cy="2393679"/>
          </a:xfrm>
          <a:prstGeom prst="rect">
            <a:avLst/>
          </a:prstGeom>
        </p:spPr>
      </p:pic>
      <p:pic>
        <p:nvPicPr>
          <p:cNvPr id="6" name="Picture 5" descr="Screen Shot 2017-11-09 at 23.01.1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834" y="2236982"/>
            <a:ext cx="3106071" cy="1880135"/>
          </a:xfrm>
          <a:prstGeom prst="rect">
            <a:avLst/>
          </a:prstGeom>
        </p:spPr>
      </p:pic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Interpreting/evaluating artworks’ moral attitudes</a:t>
            </a:r>
            <a:endParaRPr lang="en-GB" sz="3200" u="sng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id="{25B19F1A-2AB8-21E3-EF10-37B1DF3504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3" y="4909337"/>
            <a:ext cx="8784893" cy="3480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000" dirty="0">
                <a:solidFill>
                  <a:srgbClr val="FFFFFF"/>
                </a:solidFill>
              </a:rPr>
              <a:t>	‘Of course, […] [it would not be appropriate] for us to have a moral response to [the mere contents of] a work of art in the same sense that we do to an act in real life. […] The point may seem obvious, but the prevalence of […] moralistic judgments in […] criticism makes it worth repeating.’ (Sontag, 1965: 1) </a:t>
            </a:r>
            <a:endParaRPr lang="en-GB" sz="1900" dirty="0">
              <a:solidFill>
                <a:schemeClr val="bg1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  <a:p>
            <a:r>
              <a:rPr lang="en-GB" sz="2000" dirty="0">
                <a:solidFill>
                  <a:srgbClr val="FFFFFF"/>
                </a:solidFill>
              </a:rPr>
              <a:t> </a:t>
            </a:r>
          </a:p>
          <a:p>
            <a:r>
              <a:rPr lang="en-GB" sz="2000" dirty="0">
                <a:solidFill>
                  <a:srgbClr val="FFFFFF"/>
                </a:solidFill>
              </a:rPr>
              <a:t> </a:t>
            </a:r>
          </a:p>
          <a:p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8009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25BFDC-B3F6-8A74-A88C-52402CADEC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>
            <a:extLst>
              <a:ext uri="{FF2B5EF4-FFF2-40B4-BE49-F238E27FC236}">
                <a16:creationId xmlns:a16="http://schemas.microsoft.com/office/drawing/2014/main" id="{D14D92B0-4A6D-B091-3357-42248427F3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Text Box 3">
            <a:extLst>
              <a:ext uri="{FF2B5EF4-FFF2-40B4-BE49-F238E27FC236}">
                <a16:creationId xmlns:a16="http://schemas.microsoft.com/office/drawing/2014/main" id="{4B3FBDA7-F760-5371-6023-826F52DB26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Interpreting/evaluating artworks’ moral attitudes</a:t>
            </a:r>
            <a:endParaRPr lang="en-GB" sz="3200" u="sng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id="{A1A0FCF6-9578-9320-9FB7-580B5E50C5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3" y="4909337"/>
            <a:ext cx="8784893" cy="3480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000" dirty="0">
                <a:solidFill>
                  <a:srgbClr val="FFFFFF"/>
                </a:solidFill>
              </a:rPr>
              <a:t>	‘Of course, […] [it would not be appropriate] for us to have a moral response to [the mere contents of] a work of art in the same sense that we do to an act in real life. […] The point may seem obvious, but the prevalence of […] moralistic judgments in contemporary literary (and film) criticism makes it worth repeating a number of times.’ (Sontag, 1965: 1) </a:t>
            </a:r>
            <a:endParaRPr lang="en-GB" sz="1900" dirty="0">
              <a:solidFill>
                <a:schemeClr val="bg1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  <a:p>
            <a:r>
              <a:rPr lang="en-GB" sz="2000" dirty="0">
                <a:solidFill>
                  <a:srgbClr val="FFFFFF"/>
                </a:solidFill>
              </a:rPr>
              <a:t> </a:t>
            </a:r>
          </a:p>
          <a:p>
            <a:r>
              <a:rPr lang="en-GB" sz="2000" dirty="0">
                <a:solidFill>
                  <a:srgbClr val="FFFFFF"/>
                </a:solidFill>
              </a:rPr>
              <a:t> </a:t>
            </a:r>
          </a:p>
          <a:p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  <p:pic>
        <p:nvPicPr>
          <p:cNvPr id="16386" name="Picture 2" descr="At Folsom Prison - Wikipedia">
            <a:extLst>
              <a:ext uri="{FF2B5EF4-FFF2-40B4-BE49-F238E27FC236}">
                <a16:creationId xmlns:a16="http://schemas.microsoft.com/office/drawing/2014/main" id="{25E0E39A-D370-104A-EF59-400A6AFA2A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341" y="995066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3">
            <a:extLst>
              <a:ext uri="{FF2B5EF4-FFF2-40B4-BE49-F238E27FC236}">
                <a16:creationId xmlns:a16="http://schemas.microsoft.com/office/drawing/2014/main" id="{F3903E12-CF38-8B7A-3479-18EDFD5CDF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34160" y="3139311"/>
            <a:ext cx="7746831" cy="1479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endParaRPr lang="en-US" sz="2000" dirty="0">
              <a:solidFill>
                <a:srgbClr val="FFFFFF"/>
              </a:solidFill>
            </a:endParaRPr>
          </a:p>
          <a:p>
            <a:endParaRPr lang="en-US" sz="2000" dirty="0">
              <a:solidFill>
                <a:srgbClr val="FFFFFF"/>
              </a:solidFill>
            </a:endParaRPr>
          </a:p>
          <a:p>
            <a:r>
              <a:rPr lang="en-US" sz="2450" dirty="0">
                <a:solidFill>
                  <a:srgbClr val="FFFFFF"/>
                </a:solidFill>
                <a:latin typeface="Impact" panose="020B0806030902050204" pitchFamily="34" charset="0"/>
              </a:rPr>
              <a:t>	Prisoner  </a:t>
            </a:r>
            <a:r>
              <a:rPr lang="en-US" sz="2450" u="sng" dirty="0">
                <a:solidFill>
                  <a:srgbClr val="FFFFFF"/>
                </a:solidFill>
                <a:latin typeface="Impact" panose="020B0806030902050204" pitchFamily="34" charset="0"/>
              </a:rPr>
              <a:t>KILLED</a:t>
            </a:r>
            <a:r>
              <a:rPr lang="en-US" sz="2450" dirty="0">
                <a:solidFill>
                  <a:srgbClr val="FFFFFF"/>
                </a:solidFill>
                <a:latin typeface="Impact" panose="020B0806030902050204" pitchFamily="34" charset="0"/>
              </a:rPr>
              <a:t>  Man  in  Reno, </a:t>
            </a:r>
          </a:p>
          <a:p>
            <a:r>
              <a:rPr lang="en-US" sz="2450" dirty="0">
                <a:solidFill>
                  <a:srgbClr val="FFFFFF"/>
                </a:solidFill>
                <a:latin typeface="Impact" panose="020B0806030902050204" pitchFamily="34" charset="0"/>
              </a:rPr>
              <a:t>	Just  to  </a:t>
            </a:r>
            <a:r>
              <a:rPr lang="en-US" sz="2450" u="sng" dirty="0">
                <a:solidFill>
                  <a:srgbClr val="FFFFFF"/>
                </a:solidFill>
                <a:latin typeface="Impact" panose="020B0806030902050204" pitchFamily="34" charset="0"/>
              </a:rPr>
              <a:t>WATCH  HIM  DIE</a:t>
            </a:r>
            <a:r>
              <a:rPr lang="en-US" sz="2450" dirty="0">
                <a:solidFill>
                  <a:srgbClr val="FFFFFF"/>
                </a:solidFill>
                <a:latin typeface="Impact" panose="020B0806030902050204" pitchFamily="34" charset="0"/>
              </a:rPr>
              <a:t>!</a:t>
            </a:r>
            <a:endParaRPr lang="en-GB" sz="2450" dirty="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96624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0F15F0-D209-1F34-4D2A-7B50DC036D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>
            <a:extLst>
              <a:ext uri="{FF2B5EF4-FFF2-40B4-BE49-F238E27FC236}">
                <a16:creationId xmlns:a16="http://schemas.microsoft.com/office/drawing/2014/main" id="{7BABA97A-C2CC-43C4-6650-0DD5A7FD98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Text Box 3">
            <a:extLst>
              <a:ext uri="{FF2B5EF4-FFF2-40B4-BE49-F238E27FC236}">
                <a16:creationId xmlns:a16="http://schemas.microsoft.com/office/drawing/2014/main" id="{11609312-54E8-81E2-4F83-FB874BFCC3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Interpreting/evaluating artworks’ moral attitudes</a:t>
            </a:r>
            <a:endParaRPr lang="en-GB" sz="3200" u="sng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id="{130F3344-3B2C-C631-6CE9-698F25307A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3" y="4909337"/>
            <a:ext cx="8784893" cy="3480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000" dirty="0">
                <a:solidFill>
                  <a:srgbClr val="FFFFFF"/>
                </a:solidFill>
              </a:rPr>
              <a:t>	‘Of course, […] [it would not be appropriate] for us to have a moral response to [the mere contents of] a work of art in the same sense that we do to an act in real life. […] The point may seem obvious, but the prevalence of […] moralistic judgments in contemporary literary (and film) criticism makes it worth repeating a number of times.’ (Sontag, 1965: 1) </a:t>
            </a:r>
            <a:endParaRPr lang="en-GB" sz="1900" dirty="0">
              <a:solidFill>
                <a:schemeClr val="bg1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  <a:p>
            <a:r>
              <a:rPr lang="en-GB" sz="2000" dirty="0">
                <a:solidFill>
                  <a:srgbClr val="FFFFFF"/>
                </a:solidFill>
              </a:rPr>
              <a:t> </a:t>
            </a:r>
          </a:p>
          <a:p>
            <a:r>
              <a:rPr lang="en-GB" sz="2000" dirty="0">
                <a:solidFill>
                  <a:srgbClr val="FFFFFF"/>
                </a:solidFill>
              </a:rPr>
              <a:t> </a:t>
            </a:r>
          </a:p>
          <a:p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  <p:sp>
        <p:nvSpPr>
          <p:cNvPr id="8" name="Text Box 3">
            <a:extLst>
              <a:ext uri="{FF2B5EF4-FFF2-40B4-BE49-F238E27FC236}">
                <a16:creationId xmlns:a16="http://schemas.microsoft.com/office/drawing/2014/main" id="{9349106A-24BA-80AA-B26F-04AA13B2E5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34160" y="3139311"/>
            <a:ext cx="7746831" cy="1479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endParaRPr lang="en-US" sz="2000" dirty="0">
              <a:solidFill>
                <a:srgbClr val="FFFFFF"/>
              </a:solidFill>
            </a:endParaRPr>
          </a:p>
          <a:p>
            <a:endParaRPr lang="en-US" sz="2000" dirty="0">
              <a:solidFill>
                <a:srgbClr val="FFFFFF"/>
              </a:solidFill>
            </a:endParaRPr>
          </a:p>
          <a:p>
            <a:r>
              <a:rPr lang="en-US" sz="2450" dirty="0">
                <a:solidFill>
                  <a:srgbClr val="FFFFFF"/>
                </a:solidFill>
                <a:latin typeface="Impact" panose="020B0806030902050204" pitchFamily="34" charset="0"/>
              </a:rPr>
              <a:t>	Prisoner  </a:t>
            </a:r>
            <a:r>
              <a:rPr lang="en-US" sz="2450" u="sng" dirty="0">
                <a:solidFill>
                  <a:srgbClr val="FFFFFF"/>
                </a:solidFill>
                <a:latin typeface="Impact" panose="020B0806030902050204" pitchFamily="34" charset="0"/>
              </a:rPr>
              <a:t>KILLED</a:t>
            </a:r>
            <a:r>
              <a:rPr lang="en-US" sz="2450" dirty="0">
                <a:solidFill>
                  <a:srgbClr val="FFFFFF"/>
                </a:solidFill>
                <a:latin typeface="Impact" panose="020B0806030902050204" pitchFamily="34" charset="0"/>
              </a:rPr>
              <a:t>  Man  in  Reno, </a:t>
            </a:r>
          </a:p>
          <a:p>
            <a:r>
              <a:rPr lang="en-US" sz="2450" dirty="0">
                <a:solidFill>
                  <a:srgbClr val="FFFFFF"/>
                </a:solidFill>
                <a:latin typeface="Impact" panose="020B0806030902050204" pitchFamily="34" charset="0"/>
              </a:rPr>
              <a:t>	Just  to  </a:t>
            </a:r>
            <a:r>
              <a:rPr lang="en-US" sz="2450" u="sng" dirty="0">
                <a:solidFill>
                  <a:srgbClr val="FFFFFF"/>
                </a:solidFill>
                <a:latin typeface="Impact" panose="020B0806030902050204" pitchFamily="34" charset="0"/>
              </a:rPr>
              <a:t>WATCH  HIM  DIE</a:t>
            </a:r>
            <a:r>
              <a:rPr lang="en-US" sz="2450" dirty="0">
                <a:solidFill>
                  <a:srgbClr val="FFFFFF"/>
                </a:solidFill>
                <a:latin typeface="Impact" panose="020B0806030902050204" pitchFamily="34" charset="0"/>
              </a:rPr>
              <a:t>!</a:t>
            </a:r>
            <a:endParaRPr lang="en-GB" sz="2450" dirty="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  <p:pic>
        <p:nvPicPr>
          <p:cNvPr id="10" name="Picture 9" descr="A person in a hat standing in front of clouds of smoke&#10;&#10;Description automatically generated">
            <a:extLst>
              <a:ext uri="{FF2B5EF4-FFF2-40B4-BE49-F238E27FC236}">
                <a16:creationId xmlns:a16="http://schemas.microsoft.com/office/drawing/2014/main" id="{67CD5851-6C1A-7B18-3E27-E71A7C0854C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753" r="3024"/>
          <a:stretch>
            <a:fillRect/>
          </a:stretch>
        </p:blipFill>
        <p:spPr>
          <a:xfrm>
            <a:off x="989044" y="929496"/>
            <a:ext cx="4198775" cy="3979841"/>
          </a:xfrm>
          <a:prstGeom prst="rect">
            <a:avLst/>
          </a:prstGeom>
        </p:spPr>
      </p:pic>
      <p:pic>
        <p:nvPicPr>
          <p:cNvPr id="2" name="Picture 2" descr="At Folsom Prison - Wikipedia">
            <a:extLst>
              <a:ext uri="{FF2B5EF4-FFF2-40B4-BE49-F238E27FC236}">
                <a16:creationId xmlns:a16="http://schemas.microsoft.com/office/drawing/2014/main" id="{53309424-7F88-10CF-D799-0E35758DF0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341" y="995066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62791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Interpreting/evaluating artworks’ moral </a:t>
            </a:r>
            <a:r>
              <a:rPr lang="en-GB" b="1" u="sng" dirty="0">
                <a:solidFill>
                  <a:srgbClr val="FFFF00"/>
                </a:solidFill>
              </a:rPr>
              <a:t>attitudes</a:t>
            </a:r>
            <a:endParaRPr lang="en-GB" sz="3200" u="sng" dirty="0">
              <a:solidFill>
                <a:srgbClr val="FFFF00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pic>
        <p:nvPicPr>
          <p:cNvPr id="33794" name="Picture 2" descr="King Lear eBook by William Shakespeare - EPUB | Rakuten Kobo United Kingdom">
            <a:extLst>
              <a:ext uri="{FF2B5EF4-FFF2-40B4-BE49-F238E27FC236}">
                <a16:creationId xmlns:a16="http://schemas.microsoft.com/office/drawing/2014/main" id="{7F907428-A552-479C-A8A3-BF64D1FDD1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743" y="1835469"/>
            <a:ext cx="2066453" cy="2994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3">
            <a:extLst>
              <a:ext uri="{FF2B5EF4-FFF2-40B4-BE49-F238E27FC236}">
                <a16:creationId xmlns:a16="http://schemas.microsoft.com/office/drawing/2014/main" id="{87252668-A549-60E8-2954-C4A1790D5C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3" y="4909337"/>
            <a:ext cx="8784893" cy="3480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000" dirty="0">
                <a:solidFill>
                  <a:srgbClr val="FFFFFF"/>
                </a:solidFill>
              </a:rPr>
              <a:t>	‘Of course, […] [it would not be appropriate] for us to have a moral response to [the mere contents of] a work of art in the same sense that we do to an act in real life. […] The point may seem obvious, but the prevalence of […] moralistic judgments in contemporary literary (and film) criticism makes it worth repeating a number of times.’ (Sontag, 1965: 1) </a:t>
            </a:r>
            <a:endParaRPr lang="en-GB" sz="1900" dirty="0">
              <a:solidFill>
                <a:schemeClr val="bg1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  <a:p>
            <a:r>
              <a:rPr lang="en-GB" sz="2000" dirty="0">
                <a:solidFill>
                  <a:srgbClr val="FFFFFF"/>
                </a:solidFill>
              </a:rPr>
              <a:t> </a:t>
            </a:r>
          </a:p>
          <a:p>
            <a:r>
              <a:rPr lang="en-GB" sz="2000" dirty="0">
                <a:solidFill>
                  <a:srgbClr val="FFFFFF"/>
                </a:solidFill>
              </a:rPr>
              <a:t> </a:t>
            </a:r>
          </a:p>
          <a:p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  <p:sp>
        <p:nvSpPr>
          <p:cNvPr id="2" name="Text Box 3">
            <a:extLst>
              <a:ext uri="{FF2B5EF4-FFF2-40B4-BE49-F238E27FC236}">
                <a16:creationId xmlns:a16="http://schemas.microsoft.com/office/drawing/2014/main" id="{CC30CC94-2147-6F57-851B-64928ED190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725404"/>
            <a:ext cx="8917196" cy="1325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2000" dirty="0">
              <a:solidFill>
                <a:srgbClr val="FFFFFF"/>
              </a:solidFill>
            </a:endParaRPr>
          </a:p>
          <a:p>
            <a:pPr>
              <a:buClrTx/>
              <a:buFontTx/>
              <a:buNone/>
              <a:defRPr/>
            </a:pPr>
            <a:r>
              <a:rPr lang="en-US" sz="2000" dirty="0">
                <a:solidFill>
                  <a:srgbClr val="FFFFFF"/>
                </a:solidFill>
              </a:rPr>
              <a:t>	‘[though immoral attitudes may be] </a:t>
            </a:r>
            <a:r>
              <a:rPr lang="en-US" sz="2000" i="1" dirty="0">
                <a:solidFill>
                  <a:srgbClr val="FFFFFF"/>
                </a:solidFill>
              </a:rPr>
              <a:t>represented</a:t>
            </a:r>
            <a:r>
              <a:rPr lang="en-US" sz="2000" dirty="0">
                <a:solidFill>
                  <a:srgbClr val="FFFFFF"/>
                </a:solidFill>
              </a:rPr>
              <a:t> in the play, it does not follow that these </a:t>
            </a:r>
            <a:r>
              <a:rPr lang="en-US" sz="2000" dirty="0">
                <a:solidFill>
                  <a:srgbClr val="FFFF00"/>
                </a:solidFill>
              </a:rPr>
              <a:t>attitudes</a:t>
            </a:r>
            <a:r>
              <a:rPr lang="en-US" sz="2000" dirty="0">
                <a:solidFill>
                  <a:srgbClr val="FFFFFF"/>
                </a:solidFill>
              </a:rPr>
              <a:t> are shared by </a:t>
            </a:r>
            <a:r>
              <a:rPr lang="en-US" sz="2000" u="sng" dirty="0">
                <a:solidFill>
                  <a:srgbClr val="FFFFFF"/>
                </a:solidFill>
              </a:rPr>
              <a:t>the play itself</a:t>
            </a:r>
            <a:r>
              <a:rPr lang="en-US" sz="2000" dirty="0">
                <a:solidFill>
                  <a:srgbClr val="FFFFFF"/>
                </a:solidFill>
              </a:rPr>
              <a:t>’ (</a:t>
            </a:r>
            <a:r>
              <a:rPr lang="en-US" sz="2000" dirty="0" err="1">
                <a:solidFill>
                  <a:srgbClr val="FFFFFF"/>
                </a:solidFill>
              </a:rPr>
              <a:t>Gaut</a:t>
            </a:r>
            <a:r>
              <a:rPr lang="en-US" sz="2000" dirty="0">
                <a:solidFill>
                  <a:srgbClr val="FFFFFF"/>
                </a:solidFill>
              </a:rPr>
              <a:t>, 2013: 436)</a:t>
            </a:r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  <p:pic>
        <p:nvPicPr>
          <p:cNvPr id="4" name="Picture 3" descr="A person in a hat standing in front of clouds of smoke&#10;&#10;Description automatically generated">
            <a:extLst>
              <a:ext uri="{FF2B5EF4-FFF2-40B4-BE49-F238E27FC236}">
                <a16:creationId xmlns:a16="http://schemas.microsoft.com/office/drawing/2014/main" id="{41E9BA5F-CA37-6C85-F874-183556C07D2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753" t="33381" r="3024"/>
          <a:stretch>
            <a:fillRect/>
          </a:stretch>
        </p:blipFill>
        <p:spPr>
          <a:xfrm>
            <a:off x="989044" y="2258008"/>
            <a:ext cx="4198775" cy="2651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631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Interpreting/evaluating artworks’ moral attitudes</a:t>
            </a:r>
            <a:endParaRPr lang="en-GB" sz="3200" u="sng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sp>
        <p:nvSpPr>
          <p:cNvPr id="2" name="Text Box 3">
            <a:extLst>
              <a:ext uri="{FF2B5EF4-FFF2-40B4-BE49-F238E27FC236}">
                <a16:creationId xmlns:a16="http://schemas.microsoft.com/office/drawing/2014/main" id="{BFB5C889-D099-6EC9-F812-5502763266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725404"/>
            <a:ext cx="8917196" cy="1325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2000" dirty="0">
              <a:solidFill>
                <a:srgbClr val="FFFFFF"/>
              </a:solidFill>
            </a:endParaRPr>
          </a:p>
          <a:p>
            <a:pPr>
              <a:buClrTx/>
              <a:buFontTx/>
              <a:buNone/>
              <a:defRPr/>
            </a:pPr>
            <a:r>
              <a:rPr lang="en-US" sz="2000" dirty="0">
                <a:solidFill>
                  <a:srgbClr val="FFFFFF"/>
                </a:solidFill>
              </a:rPr>
              <a:t>	‘[though immoral attitudes may be] </a:t>
            </a:r>
            <a:r>
              <a:rPr lang="en-US" sz="2000" i="1" dirty="0">
                <a:solidFill>
                  <a:srgbClr val="FFFFFF"/>
                </a:solidFill>
              </a:rPr>
              <a:t>represented</a:t>
            </a:r>
            <a:r>
              <a:rPr lang="en-US" sz="2000" dirty="0">
                <a:solidFill>
                  <a:srgbClr val="FFFFFF"/>
                </a:solidFill>
              </a:rPr>
              <a:t> in the play, it does not follow that these </a:t>
            </a:r>
            <a:r>
              <a:rPr lang="en-US" sz="2000" dirty="0">
                <a:solidFill>
                  <a:srgbClr val="FFFF00"/>
                </a:solidFill>
              </a:rPr>
              <a:t>attitudes</a:t>
            </a:r>
            <a:r>
              <a:rPr lang="en-US" sz="2000" dirty="0">
                <a:solidFill>
                  <a:srgbClr val="FFFFFF"/>
                </a:solidFill>
              </a:rPr>
              <a:t> are shared by </a:t>
            </a:r>
            <a:r>
              <a:rPr lang="en-US" sz="2000" u="sng" dirty="0">
                <a:solidFill>
                  <a:srgbClr val="FFFFFF"/>
                </a:solidFill>
              </a:rPr>
              <a:t>the play itself</a:t>
            </a:r>
            <a:r>
              <a:rPr lang="en-US" sz="2000" dirty="0">
                <a:solidFill>
                  <a:srgbClr val="FFFFFF"/>
                </a:solidFill>
              </a:rPr>
              <a:t>’ (</a:t>
            </a:r>
            <a:r>
              <a:rPr lang="en-US" sz="2000" dirty="0" err="1">
                <a:solidFill>
                  <a:srgbClr val="FFFFFF"/>
                </a:solidFill>
              </a:rPr>
              <a:t>Gaut</a:t>
            </a:r>
            <a:r>
              <a:rPr lang="en-US" sz="2000" dirty="0">
                <a:solidFill>
                  <a:srgbClr val="FFFFFF"/>
                </a:solidFill>
              </a:rPr>
              <a:t>, 2013: 436)</a:t>
            </a:r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  <p:pic>
        <p:nvPicPr>
          <p:cNvPr id="7" name="Picture 6" descr="A screenshot of a movie&#10;&#10;Description automatically generated">
            <a:extLst>
              <a:ext uri="{FF2B5EF4-FFF2-40B4-BE49-F238E27FC236}">
                <a16:creationId xmlns:a16="http://schemas.microsoft.com/office/drawing/2014/main" id="{5F1FF5A3-78F9-8DC0-30F9-9CC8A1EB30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9076" y="1822342"/>
            <a:ext cx="6809151" cy="5106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2338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8F7D7D-09C6-31C7-8D7E-B968D647D2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>
            <a:extLst>
              <a:ext uri="{FF2B5EF4-FFF2-40B4-BE49-F238E27FC236}">
                <a16:creationId xmlns:a16="http://schemas.microsoft.com/office/drawing/2014/main" id="{AB72F502-2D6C-62BA-7226-AE0E828439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id="{677F2920-315A-1DA2-F1E0-4B66A8B29E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47" y="0"/>
            <a:ext cx="8784893" cy="7281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endParaRPr lang="en-GB" b="1" u="sng" dirty="0">
              <a:solidFill>
                <a:srgbClr val="FFFFFF"/>
              </a:solidFill>
            </a:endParaRPr>
          </a:p>
          <a:p>
            <a:pPr algn="ctr"/>
            <a:endParaRPr lang="en-GB" b="1" u="sng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r>
              <a:rPr lang="en-GB" b="1" dirty="0">
                <a:solidFill>
                  <a:srgbClr val="FFFFFF"/>
                </a:solidFill>
              </a:rPr>
              <a:t>			</a:t>
            </a: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r>
              <a:rPr lang="en-GB" b="1" dirty="0">
                <a:solidFill>
                  <a:srgbClr val="FFFFFF"/>
                </a:solidFill>
              </a:rPr>
              <a:t>									</a:t>
            </a:r>
            <a:r>
              <a:rPr lang="en-GB" b="1" u="sng" dirty="0">
                <a:solidFill>
                  <a:srgbClr val="FFFFFF"/>
                </a:solidFill>
                <a:hlinkClick r:id="rId3"/>
              </a:rPr>
              <a:t>…</a:t>
            </a:r>
            <a:endParaRPr lang="en-GB" b="1" u="sng" dirty="0">
              <a:solidFill>
                <a:srgbClr val="FFFFFF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sp>
        <p:nvSpPr>
          <p:cNvPr id="2" name="Text Box 3">
            <a:extLst>
              <a:ext uri="{FF2B5EF4-FFF2-40B4-BE49-F238E27FC236}">
                <a16:creationId xmlns:a16="http://schemas.microsoft.com/office/drawing/2014/main" id="{A6170320-EC92-CD7C-E206-F2D7A54488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The relationship between aesthetic + moral judgements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pic>
        <p:nvPicPr>
          <p:cNvPr id="5" name="Picture 4" descr="A yellow background with black text&#10;&#10;AI-generated content may be incorrect.">
            <a:extLst>
              <a:ext uri="{FF2B5EF4-FFF2-40B4-BE49-F238E27FC236}">
                <a16:creationId xmlns:a16="http://schemas.microsoft.com/office/drawing/2014/main" id="{4EB44887-C33F-BF99-FF30-5425C2BDC90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13635"/>
          <a:stretch>
            <a:fillRect/>
          </a:stretch>
        </p:blipFill>
        <p:spPr>
          <a:xfrm>
            <a:off x="816426" y="855230"/>
            <a:ext cx="7525139" cy="1632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5952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226804" y="835852"/>
            <a:ext cx="8663196" cy="2079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2000" dirty="0">
              <a:solidFill>
                <a:srgbClr val="FFFFFF"/>
              </a:solidFill>
            </a:endParaRPr>
          </a:p>
          <a:p>
            <a:r>
              <a:rPr lang="en-US" sz="2000" dirty="0">
                <a:solidFill>
                  <a:srgbClr val="FFFF00"/>
                </a:solidFill>
              </a:rPr>
              <a:t>	</a:t>
            </a:r>
            <a:r>
              <a:rPr lang="en-US" sz="1900" u="sng" dirty="0">
                <a:solidFill>
                  <a:srgbClr val="FFFF00"/>
                </a:solidFill>
              </a:rPr>
              <a:t>‘</a:t>
            </a:r>
            <a:r>
              <a:rPr lang="en-US" sz="2000" u="sng" dirty="0">
                <a:solidFill>
                  <a:srgbClr val="FFFF00"/>
                </a:solidFill>
              </a:rPr>
              <a:t>Merited response argument’ (</a:t>
            </a:r>
            <a:r>
              <a:rPr lang="en-US" sz="2000" u="sng" dirty="0" err="1">
                <a:solidFill>
                  <a:srgbClr val="FFFF00"/>
                </a:solidFill>
              </a:rPr>
              <a:t>Gaut’s</a:t>
            </a:r>
            <a:r>
              <a:rPr lang="en-US" sz="2000" u="sng" dirty="0">
                <a:solidFill>
                  <a:srgbClr val="FFFF00"/>
                </a:solidFill>
              </a:rPr>
              <a:t> ‘</a:t>
            </a:r>
            <a:r>
              <a:rPr lang="en-US" sz="2000" u="sng" dirty="0" err="1">
                <a:solidFill>
                  <a:srgbClr val="FFFF00"/>
                </a:solidFill>
              </a:rPr>
              <a:t>ethicism</a:t>
            </a:r>
            <a:r>
              <a:rPr lang="en-US" sz="2000" u="sng" dirty="0">
                <a:solidFill>
                  <a:srgbClr val="FFFF00"/>
                </a:solidFill>
              </a:rPr>
              <a:t>’)</a:t>
            </a:r>
          </a:p>
          <a:p>
            <a:endParaRPr lang="en-US" sz="1200" dirty="0">
              <a:solidFill>
                <a:srgbClr val="FFFFFF"/>
              </a:solidFill>
            </a:endParaRPr>
          </a:p>
          <a:p>
            <a:r>
              <a:rPr lang="en-US" sz="1900" dirty="0">
                <a:solidFill>
                  <a:srgbClr val="FFFFFF"/>
                </a:solidFill>
              </a:rPr>
              <a:t>	‘When works manifest attitudes, they do so by prescribing or inviting their audiences to have certain responses. […] Responses that works prescribe are not always merited [because of a failing in the work] […]. (ibid: 440-1)</a:t>
            </a:r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Interpreting/evaluating artworks’ moral attitudes</a:t>
            </a:r>
            <a:endParaRPr lang="en-GB" sz="3200" u="sng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360753"/>
      </p:ext>
    </p:extLst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Interpreting/evaluating artworks’ moral attitudes</a:t>
            </a:r>
            <a:endParaRPr lang="en-GB" sz="3200" u="sng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pic>
        <p:nvPicPr>
          <p:cNvPr id="2" name="Picture 2" descr="Tommy Wiseau Tearing Me Apart GIF - Tommy Wiseau Tearing Me Apart The Room  - Discover &amp; Share GIFs">
            <a:extLst>
              <a:ext uri="{FF2B5EF4-FFF2-40B4-BE49-F238E27FC236}">
                <a16:creationId xmlns:a16="http://schemas.microsoft.com/office/drawing/2014/main" id="{7FAF36E7-A0EA-F07A-51CD-B9B7AE6840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624" y="3981011"/>
            <a:ext cx="4496867" cy="2516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1 markandtommygif.gif">
            <a:extLst>
              <a:ext uri="{FF2B5EF4-FFF2-40B4-BE49-F238E27FC236}">
                <a16:creationId xmlns:a16="http://schemas.microsoft.com/office/drawing/2014/main" id="{897750DF-1401-F405-CC09-609E88BC6C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402" y="1846529"/>
            <a:ext cx="4928798" cy="466592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26A858B-7F29-CEA9-3B0E-F8107F7782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863013" y="1631622"/>
            <a:ext cx="12521683" cy="2547872"/>
          </a:xfrm>
          <a:prstGeom prst="rect">
            <a:avLst/>
          </a:prstGeom>
        </p:spPr>
      </p:pic>
      <p:sp>
        <p:nvSpPr>
          <p:cNvPr id="7" name="Text Box 3">
            <a:extLst>
              <a:ext uri="{FF2B5EF4-FFF2-40B4-BE49-F238E27FC236}">
                <a16:creationId xmlns:a16="http://schemas.microsoft.com/office/drawing/2014/main" id="{9B816B5C-6CCC-A0EC-C00C-5BAC7736F0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835852"/>
            <a:ext cx="8663196" cy="2079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2000" dirty="0">
              <a:solidFill>
                <a:srgbClr val="FFFFFF"/>
              </a:solidFill>
            </a:endParaRPr>
          </a:p>
          <a:p>
            <a:r>
              <a:rPr lang="en-US" sz="2000" dirty="0">
                <a:solidFill>
                  <a:srgbClr val="FFFF00"/>
                </a:solidFill>
              </a:rPr>
              <a:t>	</a:t>
            </a:r>
            <a:r>
              <a:rPr lang="en-US" sz="1900" u="sng" dirty="0">
                <a:solidFill>
                  <a:srgbClr val="FFFF00"/>
                </a:solidFill>
              </a:rPr>
              <a:t>‘</a:t>
            </a:r>
            <a:r>
              <a:rPr lang="en-US" sz="2000" u="sng" dirty="0">
                <a:solidFill>
                  <a:srgbClr val="FFFF00"/>
                </a:solidFill>
              </a:rPr>
              <a:t>Merited response argument’ (</a:t>
            </a:r>
            <a:r>
              <a:rPr lang="en-US" sz="2000" u="sng" dirty="0" err="1">
                <a:solidFill>
                  <a:srgbClr val="FFFF00"/>
                </a:solidFill>
              </a:rPr>
              <a:t>Gaut’s</a:t>
            </a:r>
            <a:r>
              <a:rPr lang="en-US" sz="2000" u="sng" dirty="0">
                <a:solidFill>
                  <a:srgbClr val="FFFF00"/>
                </a:solidFill>
              </a:rPr>
              <a:t> ‘</a:t>
            </a:r>
            <a:r>
              <a:rPr lang="en-US" sz="2000" u="sng" dirty="0" err="1">
                <a:solidFill>
                  <a:srgbClr val="FFFF00"/>
                </a:solidFill>
              </a:rPr>
              <a:t>ethicism</a:t>
            </a:r>
            <a:r>
              <a:rPr lang="en-US" sz="2000" u="sng" dirty="0">
                <a:solidFill>
                  <a:srgbClr val="FFFF00"/>
                </a:solidFill>
              </a:rPr>
              <a:t>’)</a:t>
            </a:r>
          </a:p>
          <a:p>
            <a:endParaRPr lang="en-US" sz="1200" dirty="0">
              <a:solidFill>
                <a:srgbClr val="FFFFFF"/>
              </a:solidFill>
            </a:endParaRPr>
          </a:p>
          <a:p>
            <a:r>
              <a:rPr lang="en-US" sz="1900" dirty="0">
                <a:solidFill>
                  <a:srgbClr val="FFFFFF"/>
                </a:solidFill>
              </a:rPr>
              <a:t>	‘When works manifest attitudes, they do so by prescribing or inviting their audiences to have certain responses. […] </a:t>
            </a:r>
            <a:r>
              <a:rPr lang="en-US" sz="1900" dirty="0">
                <a:solidFill>
                  <a:srgbClr val="FFFF00"/>
                </a:solidFill>
              </a:rPr>
              <a:t>Responses that works prescribe are not always merited [because of a failing in the work</a:t>
            </a:r>
            <a:r>
              <a:rPr lang="en-US" sz="1900" dirty="0">
                <a:solidFill>
                  <a:srgbClr val="FFFFFF"/>
                </a:solidFill>
              </a:rPr>
              <a:t>] […]. (ibid: 440-1)</a:t>
            </a:r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59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226804" y="835852"/>
            <a:ext cx="8663196" cy="3541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2000" dirty="0">
              <a:solidFill>
                <a:srgbClr val="FFFFFF"/>
              </a:solidFill>
            </a:endParaRPr>
          </a:p>
          <a:p>
            <a:r>
              <a:rPr lang="en-US" sz="2000" dirty="0">
                <a:solidFill>
                  <a:srgbClr val="FFFF00"/>
                </a:solidFill>
              </a:rPr>
              <a:t>	</a:t>
            </a:r>
            <a:r>
              <a:rPr lang="en-US" sz="1900" u="sng" dirty="0">
                <a:solidFill>
                  <a:srgbClr val="FFFF00"/>
                </a:solidFill>
              </a:rPr>
              <a:t>‘</a:t>
            </a:r>
            <a:r>
              <a:rPr lang="en-US" sz="2000" u="sng" dirty="0">
                <a:solidFill>
                  <a:srgbClr val="FFFF00"/>
                </a:solidFill>
              </a:rPr>
              <a:t>Merited response argument’ (</a:t>
            </a:r>
            <a:r>
              <a:rPr lang="en-US" sz="2000" u="sng" dirty="0" err="1">
                <a:solidFill>
                  <a:srgbClr val="FFFF00"/>
                </a:solidFill>
              </a:rPr>
              <a:t>Gaut’s</a:t>
            </a:r>
            <a:r>
              <a:rPr lang="en-US" sz="2000" u="sng" dirty="0">
                <a:solidFill>
                  <a:srgbClr val="FFFF00"/>
                </a:solidFill>
              </a:rPr>
              <a:t> ‘</a:t>
            </a:r>
            <a:r>
              <a:rPr lang="en-US" sz="2000" u="sng" dirty="0" err="1">
                <a:solidFill>
                  <a:srgbClr val="FFFF00"/>
                </a:solidFill>
              </a:rPr>
              <a:t>ethicism</a:t>
            </a:r>
            <a:r>
              <a:rPr lang="en-US" sz="2000" u="sng" dirty="0">
                <a:solidFill>
                  <a:srgbClr val="FFFF00"/>
                </a:solidFill>
              </a:rPr>
              <a:t>’)</a:t>
            </a:r>
          </a:p>
          <a:p>
            <a:endParaRPr lang="en-US" sz="1200" dirty="0">
              <a:solidFill>
                <a:srgbClr val="FFFFFF"/>
              </a:solidFill>
            </a:endParaRPr>
          </a:p>
          <a:p>
            <a:r>
              <a:rPr lang="en-US" sz="1900" dirty="0">
                <a:solidFill>
                  <a:srgbClr val="FFFFFF"/>
                </a:solidFill>
              </a:rPr>
              <a:t>	‘When works manifest attitudes, they do so by prescribing or inviting their audiences to have </a:t>
            </a:r>
            <a:r>
              <a:rPr lang="en-US" sz="1900" dirty="0">
                <a:solidFill>
                  <a:schemeClr val="bg1"/>
                </a:solidFill>
              </a:rPr>
              <a:t>certain responses. […] Responses that works prescribe are not always merited […]. </a:t>
            </a:r>
            <a:r>
              <a:rPr lang="en-US" sz="1900" dirty="0">
                <a:solidFill>
                  <a:srgbClr val="FFFF00"/>
                </a:solidFill>
              </a:rPr>
              <a:t>One ground for holding a response to be unmerited is that it is unethical: </a:t>
            </a:r>
            <a:r>
              <a:rPr lang="en-US" sz="1900" dirty="0">
                <a:solidFill>
                  <a:schemeClr val="bg1"/>
                </a:solidFill>
              </a:rPr>
              <a:t>for instance, sexual torture is not erotic and amusing, it is plain evil and does not merit amusement or an erotic response. If an artwork prescribes [moral] responses that it does not merit, then that is a failure in the work. And it is an </a:t>
            </a:r>
            <a:r>
              <a:rPr lang="en-US" sz="1900" i="1" dirty="0">
                <a:solidFill>
                  <a:schemeClr val="bg1"/>
                </a:solidFill>
              </a:rPr>
              <a:t>aesthetic</a:t>
            </a:r>
            <a:r>
              <a:rPr lang="en-US" sz="1900" dirty="0">
                <a:solidFill>
                  <a:schemeClr val="bg1"/>
                </a:solidFill>
              </a:rPr>
              <a:t> failure in the work.’ </a:t>
            </a:r>
            <a:r>
              <a:rPr lang="en-US" sz="1900" dirty="0">
                <a:solidFill>
                  <a:srgbClr val="FFFFFF"/>
                </a:solidFill>
              </a:rPr>
              <a:t>(ibid: 440-1)</a:t>
            </a:r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Interpreting/evaluating artworks’ moral attitudes</a:t>
            </a:r>
            <a:endParaRPr lang="en-GB" sz="3200" u="sng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1802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E36585-15EB-6431-2720-9257232B46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>
            <a:extLst>
              <a:ext uri="{FF2B5EF4-FFF2-40B4-BE49-F238E27FC236}">
                <a16:creationId xmlns:a16="http://schemas.microsoft.com/office/drawing/2014/main" id="{BBD2D6AA-E80A-8E21-7EEA-07D2ACCB94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Text Box 3">
            <a:extLst>
              <a:ext uri="{FF2B5EF4-FFF2-40B4-BE49-F238E27FC236}">
                <a16:creationId xmlns:a16="http://schemas.microsoft.com/office/drawing/2014/main" id="{593F779F-7E95-AEEB-BDE5-6DA68CEFCC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835852"/>
            <a:ext cx="8663196" cy="3541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2000" dirty="0">
              <a:solidFill>
                <a:srgbClr val="FFFFFF"/>
              </a:solidFill>
            </a:endParaRPr>
          </a:p>
          <a:p>
            <a:r>
              <a:rPr lang="en-US" sz="2000" dirty="0">
                <a:solidFill>
                  <a:srgbClr val="FFFF00"/>
                </a:solidFill>
              </a:rPr>
              <a:t>	</a:t>
            </a:r>
            <a:r>
              <a:rPr lang="en-US" sz="1900" u="sng" dirty="0">
                <a:solidFill>
                  <a:srgbClr val="FFFF00"/>
                </a:solidFill>
              </a:rPr>
              <a:t>‘</a:t>
            </a:r>
            <a:r>
              <a:rPr lang="en-US" sz="2000" u="sng" dirty="0">
                <a:solidFill>
                  <a:srgbClr val="FFFF00"/>
                </a:solidFill>
              </a:rPr>
              <a:t>Merited response argument’ (</a:t>
            </a:r>
            <a:r>
              <a:rPr lang="en-US" sz="2000" u="sng" dirty="0" err="1">
                <a:solidFill>
                  <a:srgbClr val="FFFF00"/>
                </a:solidFill>
              </a:rPr>
              <a:t>Gaut’s</a:t>
            </a:r>
            <a:r>
              <a:rPr lang="en-US" sz="2000" u="sng" dirty="0">
                <a:solidFill>
                  <a:srgbClr val="FFFF00"/>
                </a:solidFill>
              </a:rPr>
              <a:t> ‘</a:t>
            </a:r>
            <a:r>
              <a:rPr lang="en-US" sz="2000" u="sng" dirty="0" err="1">
                <a:solidFill>
                  <a:srgbClr val="FFFF00"/>
                </a:solidFill>
              </a:rPr>
              <a:t>ethicism</a:t>
            </a:r>
            <a:r>
              <a:rPr lang="en-US" sz="2000" u="sng" dirty="0">
                <a:solidFill>
                  <a:srgbClr val="FFFF00"/>
                </a:solidFill>
              </a:rPr>
              <a:t>’)</a:t>
            </a:r>
          </a:p>
          <a:p>
            <a:endParaRPr lang="en-US" sz="1200" dirty="0">
              <a:solidFill>
                <a:srgbClr val="FFFFFF"/>
              </a:solidFill>
            </a:endParaRPr>
          </a:p>
          <a:p>
            <a:r>
              <a:rPr lang="en-US" sz="1900" dirty="0">
                <a:solidFill>
                  <a:srgbClr val="FFFFFF"/>
                </a:solidFill>
              </a:rPr>
              <a:t>	‘When works manifest attitudes, they do so by prescribing or inviting their audiences to have </a:t>
            </a:r>
            <a:r>
              <a:rPr lang="en-US" sz="1900" dirty="0">
                <a:solidFill>
                  <a:schemeClr val="bg1"/>
                </a:solidFill>
              </a:rPr>
              <a:t>certain responses. […] Responses that works prescribe are not always merited […]. </a:t>
            </a:r>
            <a:r>
              <a:rPr lang="en-US" sz="1900" dirty="0">
                <a:solidFill>
                  <a:srgbClr val="FFFF00"/>
                </a:solidFill>
              </a:rPr>
              <a:t>One ground for holding a response to be unmerited is that it is unethical: </a:t>
            </a:r>
            <a:r>
              <a:rPr lang="en-US" sz="1900" dirty="0">
                <a:solidFill>
                  <a:schemeClr val="bg1"/>
                </a:solidFill>
              </a:rPr>
              <a:t>for instance, sexual torture is not erotic and amusing, it is plain evil and does not merit amusement or an erotic response. If an artwork prescribes [moral] responses that it does not merit, then that is a failure in the work. And it is an </a:t>
            </a:r>
            <a:r>
              <a:rPr lang="en-US" sz="1900" i="1" dirty="0">
                <a:solidFill>
                  <a:schemeClr val="bg1"/>
                </a:solidFill>
              </a:rPr>
              <a:t>aesthetic</a:t>
            </a:r>
            <a:r>
              <a:rPr lang="en-US" sz="1900" dirty="0">
                <a:solidFill>
                  <a:schemeClr val="bg1"/>
                </a:solidFill>
              </a:rPr>
              <a:t> failure in the work.’ </a:t>
            </a:r>
            <a:r>
              <a:rPr lang="en-US" sz="1900" dirty="0">
                <a:solidFill>
                  <a:srgbClr val="FFFFFF"/>
                </a:solidFill>
              </a:rPr>
              <a:t>(ibid: 440-1)</a:t>
            </a:r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6" name="Text Box 3">
            <a:extLst>
              <a:ext uri="{FF2B5EF4-FFF2-40B4-BE49-F238E27FC236}">
                <a16:creationId xmlns:a16="http://schemas.microsoft.com/office/drawing/2014/main" id="{7DB8D2E8-5DFF-3011-692D-FE9176580A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Interpreting/evaluating artworks’ moral attitudes</a:t>
            </a:r>
            <a:endParaRPr lang="en-GB" sz="3200" u="sng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pic>
        <p:nvPicPr>
          <p:cNvPr id="1026" name="Picture 2" descr="The Love That's Really Real: American Psycho as Romantic Comedy – Screen  Queens">
            <a:extLst>
              <a:ext uri="{FF2B5EF4-FFF2-40B4-BE49-F238E27FC236}">
                <a16:creationId xmlns:a16="http://schemas.microsoft.com/office/drawing/2014/main" id="{F0DB7B6D-701D-5E9A-2D40-572971D55E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9583" y="4077494"/>
            <a:ext cx="6158204" cy="2373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screenshot of a movie&#10;&#10;Description automatically generated">
            <a:extLst>
              <a:ext uri="{FF2B5EF4-FFF2-40B4-BE49-F238E27FC236}">
                <a16:creationId xmlns:a16="http://schemas.microsoft.com/office/drawing/2014/main" id="{74652AEF-66EF-8FC3-8055-9F66311AB02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7039" t="38517" r="3082" b="27522"/>
          <a:stretch>
            <a:fillRect/>
          </a:stretch>
        </p:blipFill>
        <p:spPr>
          <a:xfrm>
            <a:off x="-221066" y="4418075"/>
            <a:ext cx="3786084" cy="1933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8895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42DA23-8EFE-EE42-1167-8E7E1E4635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>
            <a:extLst>
              <a:ext uri="{FF2B5EF4-FFF2-40B4-BE49-F238E27FC236}">
                <a16:creationId xmlns:a16="http://schemas.microsoft.com/office/drawing/2014/main" id="{DB3A91CE-3036-7137-4BEF-D9880B03A0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Text Box 3">
            <a:extLst>
              <a:ext uri="{FF2B5EF4-FFF2-40B4-BE49-F238E27FC236}">
                <a16:creationId xmlns:a16="http://schemas.microsoft.com/office/drawing/2014/main" id="{DB2E9CD4-61DF-40C6-5D66-C4F728E9F2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Interpreting/evaluating artworks’ moral attitudes</a:t>
            </a:r>
            <a:endParaRPr lang="en-GB" sz="3200" u="sng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pic>
        <p:nvPicPr>
          <p:cNvPr id="4" name="Picture 3" descr="1 markandtommygif.gif">
            <a:extLst>
              <a:ext uri="{FF2B5EF4-FFF2-40B4-BE49-F238E27FC236}">
                <a16:creationId xmlns:a16="http://schemas.microsoft.com/office/drawing/2014/main" id="{26531348-CD98-31D8-B9E5-1E8BE2FABE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402" y="1846529"/>
            <a:ext cx="4928798" cy="4665929"/>
          </a:xfrm>
          <a:prstGeom prst="rect">
            <a:avLst/>
          </a:prstGeom>
        </p:spPr>
      </p:pic>
      <p:pic>
        <p:nvPicPr>
          <p:cNvPr id="5" name="Picture 4" descr="1 markandtommygif.gif">
            <a:extLst>
              <a:ext uri="{FF2B5EF4-FFF2-40B4-BE49-F238E27FC236}">
                <a16:creationId xmlns:a16="http://schemas.microsoft.com/office/drawing/2014/main" id="{C306934F-C6ED-B0A0-AE77-D99F4F4991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179494"/>
            <a:ext cx="4928798" cy="466592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48C0892-525B-15E8-307C-221062804B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863013" y="1650283"/>
            <a:ext cx="12521683" cy="2547872"/>
          </a:xfrm>
          <a:prstGeom prst="rect">
            <a:avLst/>
          </a:prstGeom>
        </p:spPr>
      </p:pic>
      <p:sp>
        <p:nvSpPr>
          <p:cNvPr id="9" name="Text Box 3">
            <a:extLst>
              <a:ext uri="{FF2B5EF4-FFF2-40B4-BE49-F238E27FC236}">
                <a16:creationId xmlns:a16="http://schemas.microsoft.com/office/drawing/2014/main" id="{2D9EAF02-9B32-12C5-72C9-385415510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835852"/>
            <a:ext cx="8663196" cy="3541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2000" dirty="0">
              <a:solidFill>
                <a:srgbClr val="FFFFFF"/>
              </a:solidFill>
            </a:endParaRPr>
          </a:p>
          <a:p>
            <a:r>
              <a:rPr lang="en-US" sz="2000" dirty="0">
                <a:solidFill>
                  <a:srgbClr val="FFFF00"/>
                </a:solidFill>
              </a:rPr>
              <a:t>	</a:t>
            </a:r>
            <a:r>
              <a:rPr lang="en-US" sz="1900" u="sng" dirty="0">
                <a:solidFill>
                  <a:srgbClr val="FFFF00"/>
                </a:solidFill>
              </a:rPr>
              <a:t>‘</a:t>
            </a:r>
            <a:r>
              <a:rPr lang="en-US" sz="2000" u="sng" dirty="0">
                <a:solidFill>
                  <a:srgbClr val="FFFF00"/>
                </a:solidFill>
              </a:rPr>
              <a:t>Merited response argument’ (</a:t>
            </a:r>
            <a:r>
              <a:rPr lang="en-US" sz="2000" u="sng" dirty="0" err="1">
                <a:solidFill>
                  <a:srgbClr val="FFFF00"/>
                </a:solidFill>
              </a:rPr>
              <a:t>Gaut’s</a:t>
            </a:r>
            <a:r>
              <a:rPr lang="en-US" sz="2000" u="sng" dirty="0">
                <a:solidFill>
                  <a:srgbClr val="FFFF00"/>
                </a:solidFill>
              </a:rPr>
              <a:t> ‘</a:t>
            </a:r>
            <a:r>
              <a:rPr lang="en-US" sz="2000" u="sng" dirty="0" err="1">
                <a:solidFill>
                  <a:srgbClr val="FFFF00"/>
                </a:solidFill>
              </a:rPr>
              <a:t>ethicism</a:t>
            </a:r>
            <a:r>
              <a:rPr lang="en-US" sz="2000" u="sng" dirty="0">
                <a:solidFill>
                  <a:srgbClr val="FFFF00"/>
                </a:solidFill>
              </a:rPr>
              <a:t>’)</a:t>
            </a:r>
          </a:p>
          <a:p>
            <a:endParaRPr lang="en-US" sz="1200" dirty="0">
              <a:solidFill>
                <a:srgbClr val="FFFFFF"/>
              </a:solidFill>
            </a:endParaRPr>
          </a:p>
          <a:p>
            <a:r>
              <a:rPr lang="en-US" sz="1900" dirty="0">
                <a:solidFill>
                  <a:srgbClr val="FFFFFF"/>
                </a:solidFill>
              </a:rPr>
              <a:t>	‘When works manifest attitudes, they do so by prescribing or inviting their audiences to have </a:t>
            </a:r>
            <a:r>
              <a:rPr lang="en-US" sz="1900" dirty="0">
                <a:solidFill>
                  <a:schemeClr val="bg1"/>
                </a:solidFill>
              </a:rPr>
              <a:t>certain responses. […] Responses that works prescribe are not always merited […]. </a:t>
            </a:r>
            <a:r>
              <a:rPr lang="en-US" sz="1900" dirty="0">
                <a:solidFill>
                  <a:srgbClr val="FFFF00"/>
                </a:solidFill>
              </a:rPr>
              <a:t>One ground for holding a response to be unmerited is that it is unethical: </a:t>
            </a:r>
            <a:r>
              <a:rPr lang="en-US" sz="1900" dirty="0">
                <a:solidFill>
                  <a:schemeClr val="bg1"/>
                </a:solidFill>
              </a:rPr>
              <a:t>for instance, sexual torture is not erotic and amusing, it is plain evil and does not merit amusement or an erotic response. If an artwork prescribes [moral] responses that it does not merit, then that is a failure in the work. And it is an </a:t>
            </a:r>
            <a:r>
              <a:rPr lang="en-US" sz="1900" i="1" dirty="0">
                <a:solidFill>
                  <a:schemeClr val="bg1"/>
                </a:solidFill>
              </a:rPr>
              <a:t>aesthetic</a:t>
            </a:r>
            <a:r>
              <a:rPr lang="en-US" sz="1900" dirty="0">
                <a:solidFill>
                  <a:schemeClr val="bg1"/>
                </a:solidFill>
              </a:rPr>
              <a:t> failure in the work.’ </a:t>
            </a:r>
            <a:r>
              <a:rPr lang="en-US" sz="1900" dirty="0">
                <a:solidFill>
                  <a:srgbClr val="FFFFFF"/>
                </a:solidFill>
              </a:rPr>
              <a:t>(ibid: 440-1)</a:t>
            </a:r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chemeClr val="bg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C805487-2B03-5010-33F1-019293F7C2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863013" y="6493797"/>
            <a:ext cx="12521683" cy="2547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0608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D470AC-C835-B686-8EA4-FC8BFC7681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>
            <a:extLst>
              <a:ext uri="{FF2B5EF4-FFF2-40B4-BE49-F238E27FC236}">
                <a16:creationId xmlns:a16="http://schemas.microsoft.com/office/drawing/2014/main" id="{ED4204B6-EB71-4785-3925-6904B54185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Text Box 3">
            <a:extLst>
              <a:ext uri="{FF2B5EF4-FFF2-40B4-BE49-F238E27FC236}">
                <a16:creationId xmlns:a16="http://schemas.microsoft.com/office/drawing/2014/main" id="{9566A285-BB0E-B840-F000-D69E395713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Interpreting/evaluating artworks’ moral attitudes</a:t>
            </a:r>
            <a:endParaRPr lang="en-GB" sz="3200" u="sng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pic>
        <p:nvPicPr>
          <p:cNvPr id="4" name="Picture 3" descr="1 markandtommygif.gif">
            <a:extLst>
              <a:ext uri="{FF2B5EF4-FFF2-40B4-BE49-F238E27FC236}">
                <a16:creationId xmlns:a16="http://schemas.microsoft.com/office/drawing/2014/main" id="{273617A7-7C84-B230-416B-5ECDC61256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402" y="1846529"/>
            <a:ext cx="4928798" cy="4665929"/>
          </a:xfrm>
          <a:prstGeom prst="rect">
            <a:avLst/>
          </a:prstGeom>
        </p:spPr>
      </p:pic>
      <p:pic>
        <p:nvPicPr>
          <p:cNvPr id="5" name="Picture 4" descr="1 markandtommygif.gif">
            <a:extLst>
              <a:ext uri="{FF2B5EF4-FFF2-40B4-BE49-F238E27FC236}">
                <a16:creationId xmlns:a16="http://schemas.microsoft.com/office/drawing/2014/main" id="{EA9502BF-DBA3-F75A-A02E-4CF040EF67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179494"/>
            <a:ext cx="4928798" cy="466592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A6307BE-5ECF-3561-2706-76C7EED57A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863013" y="1650283"/>
            <a:ext cx="12521683" cy="2547872"/>
          </a:xfrm>
          <a:prstGeom prst="rect">
            <a:avLst/>
          </a:prstGeom>
        </p:spPr>
      </p:pic>
      <p:sp>
        <p:nvSpPr>
          <p:cNvPr id="9" name="Text Box 3">
            <a:extLst>
              <a:ext uri="{FF2B5EF4-FFF2-40B4-BE49-F238E27FC236}">
                <a16:creationId xmlns:a16="http://schemas.microsoft.com/office/drawing/2014/main" id="{83BAD406-392A-5F4A-328E-B98448017F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835852"/>
            <a:ext cx="8663196" cy="3541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2000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</a:rPr>
              <a:t>	</a:t>
            </a:r>
            <a:r>
              <a:rPr lang="en-US" sz="1900" u="sng" dirty="0">
                <a:solidFill>
                  <a:schemeClr val="bg1"/>
                </a:solidFill>
              </a:rPr>
              <a:t>‘</a:t>
            </a:r>
            <a:r>
              <a:rPr lang="en-US" sz="2000" u="sng" dirty="0">
                <a:solidFill>
                  <a:schemeClr val="bg1"/>
                </a:solidFill>
              </a:rPr>
              <a:t>Merited response argument’ (</a:t>
            </a:r>
            <a:r>
              <a:rPr lang="en-US" sz="2000" u="sng" dirty="0" err="1">
                <a:solidFill>
                  <a:schemeClr val="bg1"/>
                </a:solidFill>
              </a:rPr>
              <a:t>Gaut’s</a:t>
            </a:r>
            <a:r>
              <a:rPr lang="en-US" sz="2000" u="sng" dirty="0">
                <a:solidFill>
                  <a:schemeClr val="bg1"/>
                </a:solidFill>
              </a:rPr>
              <a:t> ‘</a:t>
            </a:r>
            <a:r>
              <a:rPr lang="en-US" sz="2000" u="sng" dirty="0" err="1">
                <a:solidFill>
                  <a:schemeClr val="bg1"/>
                </a:solidFill>
              </a:rPr>
              <a:t>ethicism</a:t>
            </a:r>
            <a:r>
              <a:rPr lang="en-US" sz="2000" u="sng" dirty="0">
                <a:solidFill>
                  <a:schemeClr val="bg1"/>
                </a:solidFill>
              </a:rPr>
              <a:t>’)</a:t>
            </a:r>
          </a:p>
          <a:p>
            <a:endParaRPr lang="en-US" sz="1200" dirty="0">
              <a:solidFill>
                <a:schemeClr val="bg1"/>
              </a:solidFill>
            </a:endParaRPr>
          </a:p>
          <a:p>
            <a:r>
              <a:rPr lang="en-US" sz="1900" dirty="0">
                <a:solidFill>
                  <a:schemeClr val="bg1"/>
                </a:solidFill>
              </a:rPr>
              <a:t>	‘When works manifest attitudes, they do so by prescribing or inviting their audiences to have certain responses. […] Responses that works prescribe are not always merited […]. One ground for holding a response to be unmerited is that it is unethical: for instance, sexual torture is not erotic and amusing, it is plain evil and does not merit amusement or an erotic response. If an artwork prescribes [moral] responses that it does not merit, then that is a failure in the work. And it is an </a:t>
            </a:r>
            <a:r>
              <a:rPr lang="en-US" sz="1900" i="1" dirty="0">
                <a:solidFill>
                  <a:schemeClr val="bg1"/>
                </a:solidFill>
              </a:rPr>
              <a:t>aesthetic</a:t>
            </a:r>
            <a:r>
              <a:rPr lang="en-US" sz="1900" dirty="0">
                <a:solidFill>
                  <a:schemeClr val="bg1"/>
                </a:solidFill>
              </a:rPr>
              <a:t> failure in the work.’ (ibid: 440-1)</a:t>
            </a:r>
            <a:endParaRPr lang="en-GB" sz="2000" dirty="0">
              <a:solidFill>
                <a:schemeClr val="bg1"/>
              </a:solidFill>
            </a:endParaRPr>
          </a:p>
          <a:p>
            <a:endParaRPr lang="en-GB" sz="2000" dirty="0">
              <a:solidFill>
                <a:schemeClr val="bg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6729A1F-4450-E44E-4ADE-B9BF924CC4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16396" y="4110830"/>
            <a:ext cx="5045195" cy="5126476"/>
          </a:xfrm>
          <a:prstGeom prst="rect">
            <a:avLst/>
          </a:prstGeom>
        </p:spPr>
      </p:pic>
      <p:sp>
        <p:nvSpPr>
          <p:cNvPr id="7" name="Text Box 3">
            <a:extLst>
              <a:ext uri="{FF2B5EF4-FFF2-40B4-BE49-F238E27FC236}">
                <a16:creationId xmlns:a16="http://schemas.microsoft.com/office/drawing/2014/main" id="{158D1F5C-4D5A-BABF-D1A1-442E4ECB60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744620"/>
            <a:ext cx="4059912" cy="1725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endParaRPr lang="en-US" sz="1900" dirty="0">
              <a:solidFill>
                <a:srgbClr val="FFFFFF"/>
              </a:solidFill>
            </a:endParaRPr>
          </a:p>
          <a:p>
            <a:r>
              <a:rPr lang="en-GB" sz="2200" dirty="0">
                <a:solidFill>
                  <a:schemeClr val="bg1"/>
                </a:solidFill>
              </a:rPr>
              <a:t>	‘Works of art have moral content […] only under an </a:t>
            </a:r>
            <a:r>
              <a:rPr lang="en-GB" sz="2200" u="sng" dirty="0">
                <a:solidFill>
                  <a:srgbClr val="FFFF00"/>
                </a:solidFill>
              </a:rPr>
              <a:t>interpretation</a:t>
            </a:r>
            <a:r>
              <a:rPr lang="en-GB" sz="2200" dirty="0">
                <a:solidFill>
                  <a:schemeClr val="bg1"/>
                </a:solidFill>
              </a:rPr>
              <a:t>.’ </a:t>
            </a:r>
          </a:p>
          <a:p>
            <a:r>
              <a:rPr lang="en-GB" sz="2100" dirty="0">
                <a:solidFill>
                  <a:schemeClr val="bg1"/>
                </a:solidFill>
              </a:rPr>
              <a:t>	(</a:t>
            </a:r>
            <a:r>
              <a:rPr lang="en-GB" sz="2100" dirty="0" err="1">
                <a:solidFill>
                  <a:schemeClr val="bg1"/>
                </a:solidFill>
              </a:rPr>
              <a:t>Coplan</a:t>
            </a:r>
            <a:r>
              <a:rPr lang="en-GB" sz="2100" dirty="0">
                <a:solidFill>
                  <a:schemeClr val="bg1"/>
                </a:solidFill>
              </a:rPr>
              <a:t>, 1997: 23)</a:t>
            </a:r>
          </a:p>
        </p:txBody>
      </p:sp>
    </p:spTree>
    <p:extLst>
      <p:ext uri="{BB962C8B-B14F-4D97-AF65-F5344CB8AC3E}">
        <p14:creationId xmlns:p14="http://schemas.microsoft.com/office/powerpoint/2010/main" val="40661612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387E7B-2A1C-9D76-2354-5E3A399DE1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>
            <a:extLst>
              <a:ext uri="{FF2B5EF4-FFF2-40B4-BE49-F238E27FC236}">
                <a16:creationId xmlns:a16="http://schemas.microsoft.com/office/drawing/2014/main" id="{B6A083D2-7CB2-FD91-3BAC-D8AAB8BEA2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9" name="Picture 8" descr="Screen Shot 2017-09-17 at 16.45.43.png">
            <a:extLst>
              <a:ext uri="{FF2B5EF4-FFF2-40B4-BE49-F238E27FC236}">
                <a16:creationId xmlns:a16="http://schemas.microsoft.com/office/drawing/2014/main" id="{6743D0D6-FE7A-24E3-02EA-F06FB6E302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779" y="2099649"/>
            <a:ext cx="4231953" cy="2644971"/>
          </a:xfrm>
          <a:prstGeom prst="rect">
            <a:avLst/>
          </a:prstGeom>
        </p:spPr>
      </p:pic>
      <p:pic>
        <p:nvPicPr>
          <p:cNvPr id="3" name="Picture 2" descr="Screen Shot 2017-09-17 at 16.50.12.png">
            <a:extLst>
              <a:ext uri="{FF2B5EF4-FFF2-40B4-BE49-F238E27FC236}">
                <a16:creationId xmlns:a16="http://schemas.microsoft.com/office/drawing/2014/main" id="{5DAE7B34-0321-F91E-65FE-91CDD26CC6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751" y="2117937"/>
            <a:ext cx="4297637" cy="2686024"/>
          </a:xfrm>
          <a:prstGeom prst="rect">
            <a:avLst/>
          </a:prstGeom>
        </p:spPr>
      </p:pic>
      <p:sp>
        <p:nvSpPr>
          <p:cNvPr id="2" name="Text Box 3">
            <a:extLst>
              <a:ext uri="{FF2B5EF4-FFF2-40B4-BE49-F238E27FC236}">
                <a16:creationId xmlns:a16="http://schemas.microsoft.com/office/drawing/2014/main" id="{205626AE-2847-E9A0-06D3-ED9A72BC83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Interpreting/evaluating artworks’ moral attitudes</a:t>
            </a:r>
            <a:endParaRPr lang="en-GB" sz="3200" u="sng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id="{9090F5E6-8DE3-83AE-3694-2B895CF1A4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744620"/>
            <a:ext cx="4059912" cy="1725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endParaRPr lang="en-US" sz="1900" dirty="0">
              <a:solidFill>
                <a:srgbClr val="FFFFFF"/>
              </a:solidFill>
            </a:endParaRPr>
          </a:p>
          <a:p>
            <a:r>
              <a:rPr lang="en-GB" sz="2200" dirty="0">
                <a:solidFill>
                  <a:schemeClr val="bg1"/>
                </a:solidFill>
              </a:rPr>
              <a:t>	‘Works of art have moral content […] only under an </a:t>
            </a:r>
            <a:r>
              <a:rPr lang="en-GB" sz="2200" u="sng" dirty="0">
                <a:solidFill>
                  <a:srgbClr val="FFFF00"/>
                </a:solidFill>
              </a:rPr>
              <a:t>interpretation</a:t>
            </a:r>
            <a:r>
              <a:rPr lang="en-GB" sz="2200" dirty="0">
                <a:solidFill>
                  <a:schemeClr val="bg1"/>
                </a:solidFill>
              </a:rPr>
              <a:t>.’ </a:t>
            </a:r>
          </a:p>
          <a:p>
            <a:r>
              <a:rPr lang="en-GB" sz="2100" dirty="0">
                <a:solidFill>
                  <a:schemeClr val="bg1"/>
                </a:solidFill>
              </a:rPr>
              <a:t>	(</a:t>
            </a:r>
            <a:r>
              <a:rPr lang="en-GB" sz="2100" dirty="0" err="1">
                <a:solidFill>
                  <a:schemeClr val="bg1"/>
                </a:solidFill>
              </a:rPr>
              <a:t>Coplan</a:t>
            </a:r>
            <a:r>
              <a:rPr lang="en-GB" sz="2100" dirty="0">
                <a:solidFill>
                  <a:schemeClr val="bg1"/>
                </a:solidFill>
              </a:rPr>
              <a:t>, 1997: 23)</a:t>
            </a:r>
          </a:p>
        </p:txBody>
      </p:sp>
    </p:spTree>
    <p:extLst>
      <p:ext uri="{BB962C8B-B14F-4D97-AF65-F5344CB8AC3E}">
        <p14:creationId xmlns:p14="http://schemas.microsoft.com/office/powerpoint/2010/main" val="32129266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AEAF6A-3AAB-A0F3-C795-29FA206CA0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>
            <a:extLst>
              <a:ext uri="{FF2B5EF4-FFF2-40B4-BE49-F238E27FC236}">
                <a16:creationId xmlns:a16="http://schemas.microsoft.com/office/drawing/2014/main" id="{B14F8A77-CD60-63A2-AAFB-5A54B1375C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9" name="Picture 8" descr="Screen Shot 2017-09-17 at 16.45.43.png">
            <a:extLst>
              <a:ext uri="{FF2B5EF4-FFF2-40B4-BE49-F238E27FC236}">
                <a16:creationId xmlns:a16="http://schemas.microsoft.com/office/drawing/2014/main" id="{E8951EED-89A5-22B3-9121-F3B88F48A9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779" y="2099649"/>
            <a:ext cx="4231953" cy="2644971"/>
          </a:xfrm>
          <a:prstGeom prst="rect">
            <a:avLst/>
          </a:prstGeom>
        </p:spPr>
      </p:pic>
      <p:pic>
        <p:nvPicPr>
          <p:cNvPr id="3" name="Picture 2" descr="Screen Shot 2017-09-17 at 16.50.12.png">
            <a:extLst>
              <a:ext uri="{FF2B5EF4-FFF2-40B4-BE49-F238E27FC236}">
                <a16:creationId xmlns:a16="http://schemas.microsoft.com/office/drawing/2014/main" id="{A909CA32-F527-8019-4256-1113A7D65E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751" y="2117937"/>
            <a:ext cx="4297637" cy="2686024"/>
          </a:xfrm>
          <a:prstGeom prst="rect">
            <a:avLst/>
          </a:prstGeom>
        </p:spPr>
      </p:pic>
      <p:sp>
        <p:nvSpPr>
          <p:cNvPr id="2" name="Text Box 3">
            <a:extLst>
              <a:ext uri="{FF2B5EF4-FFF2-40B4-BE49-F238E27FC236}">
                <a16:creationId xmlns:a16="http://schemas.microsoft.com/office/drawing/2014/main" id="{0967270D-1F3B-6075-B216-38D27E510F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Interpreting/evaluating artworks’ moral attitudes</a:t>
            </a:r>
            <a:endParaRPr lang="en-GB" sz="3200" u="sng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sp>
        <p:nvSpPr>
          <p:cNvPr id="7" name="Text Box 3">
            <a:extLst>
              <a:ext uri="{FF2B5EF4-FFF2-40B4-BE49-F238E27FC236}">
                <a16:creationId xmlns:a16="http://schemas.microsoft.com/office/drawing/2014/main" id="{7077D90C-9626-423A-8199-A26E714030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54546"/>
            <a:ext cx="8917196" cy="1879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2000" dirty="0">
              <a:solidFill>
                <a:srgbClr val="FFFFFF"/>
              </a:solidFill>
            </a:endParaRPr>
          </a:p>
          <a:p>
            <a:pPr algn="ctr"/>
            <a:endParaRPr lang="en-US" sz="2000" dirty="0">
              <a:solidFill>
                <a:srgbClr val="FFFFFF"/>
              </a:solidFill>
            </a:endParaRPr>
          </a:p>
          <a:p>
            <a:pPr algn="ctr"/>
            <a:r>
              <a:rPr lang="en-US" sz="2800" dirty="0">
                <a:solidFill>
                  <a:srgbClr val="FFFFFF"/>
                </a:solidFill>
                <a:latin typeface="Impact" panose="020B0806030902050204" pitchFamily="34" charset="0"/>
              </a:rPr>
              <a:t> Young  Raver  </a:t>
            </a:r>
            <a:r>
              <a:rPr lang="en-US" sz="2800" u="sng" dirty="0">
                <a:solidFill>
                  <a:srgbClr val="FFFFFF"/>
                </a:solidFill>
                <a:latin typeface="Impact" panose="020B0806030902050204" pitchFamily="34" charset="0"/>
              </a:rPr>
              <a:t>DISMEMBERS</a:t>
            </a:r>
            <a:r>
              <a:rPr lang="en-US" sz="2800" dirty="0">
                <a:solidFill>
                  <a:srgbClr val="FFFFFF"/>
                </a:solidFill>
                <a:latin typeface="Impact" panose="020B0806030902050204" pitchFamily="34" charset="0"/>
              </a:rPr>
              <a:t>  Boyfriend’s  Body, </a:t>
            </a:r>
          </a:p>
          <a:p>
            <a:pPr algn="ctr"/>
            <a:r>
              <a:rPr lang="en-US" sz="2800" dirty="0">
                <a:solidFill>
                  <a:srgbClr val="FFFFFF"/>
                </a:solidFill>
                <a:latin typeface="Impact" panose="020B0806030902050204" pitchFamily="34" charset="0"/>
              </a:rPr>
              <a:t>Then  </a:t>
            </a:r>
            <a:r>
              <a:rPr lang="en-US" sz="2800" u="sng" dirty="0">
                <a:solidFill>
                  <a:srgbClr val="FFFFFF"/>
                </a:solidFill>
                <a:latin typeface="Impact" panose="020B0806030902050204" pitchFamily="34" charset="0"/>
              </a:rPr>
              <a:t>STEALS</a:t>
            </a:r>
            <a:r>
              <a:rPr lang="en-US" sz="2800" dirty="0">
                <a:solidFill>
                  <a:srgbClr val="FFFFFF"/>
                </a:solidFill>
                <a:latin typeface="Impact" panose="020B0806030902050204" pitchFamily="34" charset="0"/>
              </a:rPr>
              <a:t>  His  Work  –  for  £100,000!</a:t>
            </a:r>
          </a:p>
          <a:p>
            <a:r>
              <a:rPr lang="en-US" sz="2000" dirty="0">
                <a:solidFill>
                  <a:srgbClr val="FFFFFF"/>
                </a:solidFill>
              </a:rPr>
              <a:t>					</a:t>
            </a:r>
            <a:endParaRPr lang="en-GB" sz="2000" dirty="0">
              <a:solidFill>
                <a:srgbClr val="FFFFFF"/>
              </a:solidFill>
            </a:endParaRPr>
          </a:p>
        </p:txBody>
      </p:sp>
      <p:sp>
        <p:nvSpPr>
          <p:cNvPr id="8" name="Text Box 3">
            <a:extLst>
              <a:ext uri="{FF2B5EF4-FFF2-40B4-BE49-F238E27FC236}">
                <a16:creationId xmlns:a16="http://schemas.microsoft.com/office/drawing/2014/main" id="{D8C24809-A2C2-4AE2-AF06-7038254D08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744620"/>
            <a:ext cx="4059912" cy="1725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endParaRPr lang="en-US" sz="1900" dirty="0">
              <a:solidFill>
                <a:srgbClr val="FFFFFF"/>
              </a:solidFill>
            </a:endParaRPr>
          </a:p>
          <a:p>
            <a:r>
              <a:rPr lang="en-GB" sz="2200" dirty="0">
                <a:solidFill>
                  <a:schemeClr val="bg1"/>
                </a:solidFill>
              </a:rPr>
              <a:t>	‘Works of art have moral content […] only under an </a:t>
            </a:r>
            <a:r>
              <a:rPr lang="en-GB" sz="2200" u="sng" dirty="0">
                <a:solidFill>
                  <a:srgbClr val="FFFF00"/>
                </a:solidFill>
              </a:rPr>
              <a:t>interpretation</a:t>
            </a:r>
            <a:r>
              <a:rPr lang="en-GB" sz="2200" dirty="0">
                <a:solidFill>
                  <a:schemeClr val="bg1"/>
                </a:solidFill>
              </a:rPr>
              <a:t>.’ </a:t>
            </a:r>
          </a:p>
          <a:p>
            <a:r>
              <a:rPr lang="en-GB" sz="2100" dirty="0">
                <a:solidFill>
                  <a:schemeClr val="bg1"/>
                </a:solidFill>
              </a:rPr>
              <a:t>	(</a:t>
            </a:r>
            <a:r>
              <a:rPr lang="en-GB" sz="2100" dirty="0" err="1">
                <a:solidFill>
                  <a:schemeClr val="bg1"/>
                </a:solidFill>
              </a:rPr>
              <a:t>Coplan</a:t>
            </a:r>
            <a:r>
              <a:rPr lang="en-GB" sz="2100" dirty="0">
                <a:solidFill>
                  <a:schemeClr val="bg1"/>
                </a:solidFill>
              </a:rPr>
              <a:t>, 1997: 23)</a:t>
            </a:r>
          </a:p>
        </p:txBody>
      </p:sp>
    </p:spTree>
    <p:extLst>
      <p:ext uri="{BB962C8B-B14F-4D97-AF65-F5344CB8AC3E}">
        <p14:creationId xmlns:p14="http://schemas.microsoft.com/office/powerpoint/2010/main" val="16878835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8A5842-3CB9-D8A2-5B84-AC2341202D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>
            <a:extLst>
              <a:ext uri="{FF2B5EF4-FFF2-40B4-BE49-F238E27FC236}">
                <a16:creationId xmlns:a16="http://schemas.microsoft.com/office/drawing/2014/main" id="{4CF390FD-F8BB-1291-A27D-61DB705A0B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9" name="Picture 8" descr="Screen Shot 2017-09-17 at 16.45.43.png">
            <a:extLst>
              <a:ext uri="{FF2B5EF4-FFF2-40B4-BE49-F238E27FC236}">
                <a16:creationId xmlns:a16="http://schemas.microsoft.com/office/drawing/2014/main" id="{C56F14C4-C8E5-12DA-ED27-1956CC0043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779" y="2099649"/>
            <a:ext cx="4231953" cy="2644971"/>
          </a:xfrm>
          <a:prstGeom prst="rect">
            <a:avLst/>
          </a:prstGeom>
        </p:spPr>
      </p:pic>
      <p:pic>
        <p:nvPicPr>
          <p:cNvPr id="3" name="Picture 2" descr="Screen Shot 2017-09-17 at 16.50.12.png">
            <a:extLst>
              <a:ext uri="{FF2B5EF4-FFF2-40B4-BE49-F238E27FC236}">
                <a16:creationId xmlns:a16="http://schemas.microsoft.com/office/drawing/2014/main" id="{67EAC874-6602-BD1E-F91C-DD5D0E2C7A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751" y="2117937"/>
            <a:ext cx="4297637" cy="2686024"/>
          </a:xfrm>
          <a:prstGeom prst="rect">
            <a:avLst/>
          </a:prstGeom>
        </p:spPr>
      </p:pic>
      <p:sp>
        <p:nvSpPr>
          <p:cNvPr id="2" name="Text Box 3">
            <a:extLst>
              <a:ext uri="{FF2B5EF4-FFF2-40B4-BE49-F238E27FC236}">
                <a16:creationId xmlns:a16="http://schemas.microsoft.com/office/drawing/2014/main" id="{B35B8864-A3DB-6902-2E95-BEC71135DE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Interpreting/evaluating artworks’ moral attitudes</a:t>
            </a:r>
            <a:endParaRPr lang="en-GB" sz="3200" u="sng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sp>
        <p:nvSpPr>
          <p:cNvPr id="7" name="Text Box 3">
            <a:extLst>
              <a:ext uri="{FF2B5EF4-FFF2-40B4-BE49-F238E27FC236}">
                <a16:creationId xmlns:a16="http://schemas.microsoft.com/office/drawing/2014/main" id="{D848CFD9-3242-A6B3-40E7-AE706EFA27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59912" y="4509996"/>
            <a:ext cx="5111621" cy="2033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endParaRPr lang="en-GB" sz="2100" dirty="0">
              <a:solidFill>
                <a:srgbClr val="FFFF00"/>
              </a:solidFill>
            </a:endParaRPr>
          </a:p>
          <a:p>
            <a:r>
              <a:rPr lang="en-GB" sz="2100" dirty="0">
                <a:solidFill>
                  <a:schemeClr val="bg1"/>
                </a:solidFill>
              </a:rPr>
              <a:t>	‘It is easy to imagine that such a scenario would bring a system of […] moral judgments into play. However, </a:t>
            </a:r>
            <a:r>
              <a:rPr lang="en-GB" sz="2100" i="1" dirty="0" err="1">
                <a:solidFill>
                  <a:schemeClr val="bg1"/>
                </a:solidFill>
              </a:rPr>
              <a:t>Morvern</a:t>
            </a:r>
            <a:r>
              <a:rPr lang="en-GB" sz="2100" i="1" dirty="0">
                <a:solidFill>
                  <a:schemeClr val="bg1"/>
                </a:solidFill>
              </a:rPr>
              <a:t> </a:t>
            </a:r>
            <a:r>
              <a:rPr lang="en-GB" sz="2100" i="1" dirty="0" err="1">
                <a:solidFill>
                  <a:schemeClr val="bg1"/>
                </a:solidFill>
              </a:rPr>
              <a:t>Callar</a:t>
            </a:r>
            <a:r>
              <a:rPr lang="en-GB" sz="2100" i="1" dirty="0">
                <a:solidFill>
                  <a:schemeClr val="bg1"/>
                </a:solidFill>
              </a:rPr>
              <a:t> </a:t>
            </a:r>
            <a:r>
              <a:rPr lang="en-GB" sz="2100" dirty="0">
                <a:solidFill>
                  <a:schemeClr val="bg1"/>
                </a:solidFill>
              </a:rPr>
              <a:t>is an unusually non-judgmental film.’ (Rizzo, 2014: 255)</a:t>
            </a:r>
          </a:p>
        </p:txBody>
      </p:sp>
      <p:sp>
        <p:nvSpPr>
          <p:cNvPr id="6" name="Text Box 3">
            <a:extLst>
              <a:ext uri="{FF2B5EF4-FFF2-40B4-BE49-F238E27FC236}">
                <a16:creationId xmlns:a16="http://schemas.microsoft.com/office/drawing/2014/main" id="{54B92BD2-920A-64FB-EAD8-6F7F605208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54546"/>
            <a:ext cx="8917196" cy="1879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2000" dirty="0">
              <a:solidFill>
                <a:srgbClr val="FFFFFF"/>
              </a:solidFill>
            </a:endParaRPr>
          </a:p>
          <a:p>
            <a:pPr algn="ctr"/>
            <a:endParaRPr lang="en-US" sz="2000" dirty="0">
              <a:solidFill>
                <a:srgbClr val="FFFFFF"/>
              </a:solidFill>
            </a:endParaRPr>
          </a:p>
          <a:p>
            <a:pPr algn="ctr"/>
            <a:r>
              <a:rPr lang="en-US" sz="2800" dirty="0">
                <a:solidFill>
                  <a:srgbClr val="FFFFFF"/>
                </a:solidFill>
                <a:latin typeface="Impact" panose="020B0806030902050204" pitchFamily="34" charset="0"/>
              </a:rPr>
              <a:t> Young  Raver  </a:t>
            </a:r>
            <a:r>
              <a:rPr lang="en-US" sz="2800" u="sng" dirty="0">
                <a:solidFill>
                  <a:srgbClr val="FFFFFF"/>
                </a:solidFill>
                <a:latin typeface="Impact" panose="020B0806030902050204" pitchFamily="34" charset="0"/>
              </a:rPr>
              <a:t>DISMEMBERS</a:t>
            </a:r>
            <a:r>
              <a:rPr lang="en-US" sz="2800" dirty="0">
                <a:solidFill>
                  <a:srgbClr val="FFFFFF"/>
                </a:solidFill>
                <a:latin typeface="Impact" panose="020B0806030902050204" pitchFamily="34" charset="0"/>
              </a:rPr>
              <a:t>  Boyfriend’s  Body, </a:t>
            </a:r>
          </a:p>
          <a:p>
            <a:pPr algn="ctr"/>
            <a:r>
              <a:rPr lang="en-US" sz="2800" dirty="0">
                <a:solidFill>
                  <a:srgbClr val="FFFFFF"/>
                </a:solidFill>
                <a:latin typeface="Impact" panose="020B0806030902050204" pitchFamily="34" charset="0"/>
              </a:rPr>
              <a:t>Then  </a:t>
            </a:r>
            <a:r>
              <a:rPr lang="en-US" sz="2800" u="sng" dirty="0">
                <a:solidFill>
                  <a:srgbClr val="FFFFFF"/>
                </a:solidFill>
                <a:latin typeface="Impact" panose="020B0806030902050204" pitchFamily="34" charset="0"/>
              </a:rPr>
              <a:t>STEALS</a:t>
            </a:r>
            <a:r>
              <a:rPr lang="en-US" sz="2800" dirty="0">
                <a:solidFill>
                  <a:srgbClr val="FFFFFF"/>
                </a:solidFill>
                <a:latin typeface="Impact" panose="020B0806030902050204" pitchFamily="34" charset="0"/>
              </a:rPr>
              <a:t>  His  Work  –  for  £100,000!</a:t>
            </a:r>
          </a:p>
          <a:p>
            <a:r>
              <a:rPr lang="en-US" sz="2000" dirty="0">
                <a:solidFill>
                  <a:srgbClr val="FFFFFF"/>
                </a:solidFill>
              </a:rPr>
              <a:t>					</a:t>
            </a:r>
            <a:endParaRPr lang="en-GB" sz="2000" dirty="0">
              <a:solidFill>
                <a:srgbClr val="FFFFFF"/>
              </a:solidFill>
            </a:endParaRPr>
          </a:p>
        </p:txBody>
      </p:sp>
      <p:sp>
        <p:nvSpPr>
          <p:cNvPr id="8" name="Text Box 3">
            <a:extLst>
              <a:ext uri="{FF2B5EF4-FFF2-40B4-BE49-F238E27FC236}">
                <a16:creationId xmlns:a16="http://schemas.microsoft.com/office/drawing/2014/main" id="{6B3DF630-5EDF-3BA4-6DFE-4225F70B81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744620"/>
            <a:ext cx="4059912" cy="1725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endParaRPr lang="en-US" sz="1900" dirty="0">
              <a:solidFill>
                <a:srgbClr val="FFFFFF"/>
              </a:solidFill>
            </a:endParaRPr>
          </a:p>
          <a:p>
            <a:r>
              <a:rPr lang="en-GB" sz="2200" dirty="0">
                <a:solidFill>
                  <a:schemeClr val="bg1"/>
                </a:solidFill>
              </a:rPr>
              <a:t>	‘Works of art have moral content […] only under an </a:t>
            </a:r>
            <a:r>
              <a:rPr lang="en-GB" sz="2200" u="sng" dirty="0">
                <a:solidFill>
                  <a:srgbClr val="FFFF00"/>
                </a:solidFill>
              </a:rPr>
              <a:t>interpretation</a:t>
            </a:r>
            <a:r>
              <a:rPr lang="en-GB" sz="2200" dirty="0">
                <a:solidFill>
                  <a:schemeClr val="bg1"/>
                </a:solidFill>
              </a:rPr>
              <a:t>.’ </a:t>
            </a:r>
          </a:p>
          <a:p>
            <a:r>
              <a:rPr lang="en-GB" sz="2100" dirty="0">
                <a:solidFill>
                  <a:schemeClr val="bg1"/>
                </a:solidFill>
              </a:rPr>
              <a:t>	(</a:t>
            </a:r>
            <a:r>
              <a:rPr lang="en-GB" sz="2100" dirty="0" err="1">
                <a:solidFill>
                  <a:schemeClr val="bg1"/>
                </a:solidFill>
              </a:rPr>
              <a:t>Coplan</a:t>
            </a:r>
            <a:r>
              <a:rPr lang="en-GB" sz="2100" dirty="0">
                <a:solidFill>
                  <a:schemeClr val="bg1"/>
                </a:solidFill>
              </a:rPr>
              <a:t>, 1997: 23)</a:t>
            </a:r>
          </a:p>
        </p:txBody>
      </p:sp>
    </p:spTree>
    <p:extLst>
      <p:ext uri="{BB962C8B-B14F-4D97-AF65-F5344CB8AC3E}">
        <p14:creationId xmlns:p14="http://schemas.microsoft.com/office/powerpoint/2010/main" val="9570762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9" name="Picture 8" descr="Screen Shot 2017-09-17 at 16.50.12.png">
            <a:extLst>
              <a:ext uri="{FF2B5EF4-FFF2-40B4-BE49-F238E27FC236}">
                <a16:creationId xmlns:a16="http://schemas.microsoft.com/office/drawing/2014/main" id="{C9EE0897-2270-47DA-4CA4-377728D2F2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751" y="2117937"/>
            <a:ext cx="4297637" cy="2686024"/>
          </a:xfrm>
          <a:prstGeom prst="rect">
            <a:avLst/>
          </a:prstGeom>
        </p:spPr>
      </p:pic>
      <p:sp>
        <p:nvSpPr>
          <p:cNvPr id="13" name="Text Box 3">
            <a:extLst>
              <a:ext uri="{FF2B5EF4-FFF2-40B4-BE49-F238E27FC236}">
                <a16:creationId xmlns:a16="http://schemas.microsoft.com/office/drawing/2014/main" id="{F5E08641-62E2-4ADA-3220-1804DDF3F1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3" y="2995748"/>
            <a:ext cx="5711126" cy="1879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endParaRPr lang="en-GB" sz="2000" dirty="0">
              <a:solidFill>
                <a:srgbClr val="FFFFFF"/>
              </a:solidFill>
            </a:endParaRPr>
          </a:p>
          <a:p>
            <a:r>
              <a:rPr lang="en-US" sz="1900" dirty="0">
                <a:solidFill>
                  <a:srgbClr val="FFFF00"/>
                </a:solidFill>
              </a:rPr>
              <a:t>	‘If a work manifests unethical attitudes in its prescribed responses, then the work has an aesthetic flaw.’ (</a:t>
            </a:r>
            <a:r>
              <a:rPr lang="en-US" sz="1900" dirty="0" err="1">
                <a:solidFill>
                  <a:srgbClr val="FFFF00"/>
                </a:solidFill>
              </a:rPr>
              <a:t>Gaut</a:t>
            </a:r>
            <a:r>
              <a:rPr lang="en-US" sz="1900" dirty="0">
                <a:solidFill>
                  <a:srgbClr val="FFFF00"/>
                </a:solidFill>
              </a:rPr>
              <a:t>, 2009: 430)</a:t>
            </a:r>
          </a:p>
          <a:p>
            <a:endParaRPr lang="en-US" sz="19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  <p:sp>
        <p:nvSpPr>
          <p:cNvPr id="2" name="Text Box 3">
            <a:extLst>
              <a:ext uri="{FF2B5EF4-FFF2-40B4-BE49-F238E27FC236}">
                <a16:creationId xmlns:a16="http://schemas.microsoft.com/office/drawing/2014/main" id="{8C26F958-AE46-1886-2AA5-ACFE7384DE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Interpreting/evaluating artworks’ moral attitudes</a:t>
            </a:r>
            <a:endParaRPr lang="en-GB" sz="3200" u="sng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sp>
        <p:nvSpPr>
          <p:cNvPr id="5" name="Text Box 3">
            <a:extLst>
              <a:ext uri="{FF2B5EF4-FFF2-40B4-BE49-F238E27FC236}">
                <a16:creationId xmlns:a16="http://schemas.microsoft.com/office/drawing/2014/main" id="{BF6DDDD7-FD42-C231-FD6C-47D9271DC0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744620"/>
            <a:ext cx="4059912" cy="1725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endParaRPr lang="en-US" sz="1900" dirty="0">
              <a:solidFill>
                <a:schemeClr val="bg1"/>
              </a:solidFill>
            </a:endParaRPr>
          </a:p>
          <a:p>
            <a:r>
              <a:rPr lang="en-GB" sz="2200" dirty="0">
                <a:solidFill>
                  <a:schemeClr val="bg1"/>
                </a:solidFill>
              </a:rPr>
              <a:t>	‘Works of art have moral content […] only under an </a:t>
            </a:r>
            <a:r>
              <a:rPr lang="en-GB" sz="2200" u="sng" dirty="0">
                <a:solidFill>
                  <a:schemeClr val="bg1"/>
                </a:solidFill>
              </a:rPr>
              <a:t>interpretation</a:t>
            </a:r>
            <a:r>
              <a:rPr lang="en-GB" sz="2200" dirty="0">
                <a:solidFill>
                  <a:schemeClr val="bg1"/>
                </a:solidFill>
              </a:rPr>
              <a:t>.’ </a:t>
            </a:r>
          </a:p>
          <a:p>
            <a:r>
              <a:rPr lang="en-GB" sz="2100" dirty="0">
                <a:solidFill>
                  <a:schemeClr val="bg1"/>
                </a:solidFill>
              </a:rPr>
              <a:t>	(</a:t>
            </a:r>
            <a:r>
              <a:rPr lang="en-GB" sz="2100" dirty="0" err="1">
                <a:solidFill>
                  <a:schemeClr val="bg1"/>
                </a:solidFill>
              </a:rPr>
              <a:t>Coplan</a:t>
            </a:r>
            <a:r>
              <a:rPr lang="en-GB" sz="2100" dirty="0">
                <a:solidFill>
                  <a:schemeClr val="bg1"/>
                </a:solidFill>
              </a:rPr>
              <a:t>, 1997: 23)</a:t>
            </a:r>
          </a:p>
        </p:txBody>
      </p:sp>
      <p:sp>
        <p:nvSpPr>
          <p:cNvPr id="6" name="Text Box 3">
            <a:extLst>
              <a:ext uri="{FF2B5EF4-FFF2-40B4-BE49-F238E27FC236}">
                <a16:creationId xmlns:a16="http://schemas.microsoft.com/office/drawing/2014/main" id="{C61B825B-B753-64FD-E561-664E42FAB7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59912" y="4509996"/>
            <a:ext cx="5111621" cy="2033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endParaRPr lang="en-GB" sz="2100" dirty="0">
              <a:solidFill>
                <a:srgbClr val="FFFF00"/>
              </a:solidFill>
            </a:endParaRPr>
          </a:p>
          <a:p>
            <a:r>
              <a:rPr lang="en-GB" sz="2100" dirty="0">
                <a:solidFill>
                  <a:schemeClr val="bg1"/>
                </a:solidFill>
              </a:rPr>
              <a:t>	‘It is easy to imagine that such a scenario would bring a system of […] moral judgments into play. However, </a:t>
            </a:r>
            <a:r>
              <a:rPr lang="en-GB" sz="2100" i="1" dirty="0" err="1">
                <a:solidFill>
                  <a:schemeClr val="bg1"/>
                </a:solidFill>
              </a:rPr>
              <a:t>Morvern</a:t>
            </a:r>
            <a:r>
              <a:rPr lang="en-GB" sz="2100" i="1" dirty="0">
                <a:solidFill>
                  <a:schemeClr val="bg1"/>
                </a:solidFill>
              </a:rPr>
              <a:t> </a:t>
            </a:r>
            <a:r>
              <a:rPr lang="en-GB" sz="2100" i="1" dirty="0" err="1">
                <a:solidFill>
                  <a:schemeClr val="bg1"/>
                </a:solidFill>
              </a:rPr>
              <a:t>Callar</a:t>
            </a:r>
            <a:r>
              <a:rPr lang="en-GB" sz="2100" i="1" dirty="0">
                <a:solidFill>
                  <a:schemeClr val="bg1"/>
                </a:solidFill>
              </a:rPr>
              <a:t> </a:t>
            </a:r>
            <a:r>
              <a:rPr lang="en-GB" sz="2100" dirty="0">
                <a:solidFill>
                  <a:schemeClr val="bg1"/>
                </a:solidFill>
              </a:rPr>
              <a:t>is an unusually non-judgmental film.’ (Rizzo, 2014: 255)</a:t>
            </a:r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id="{46200A8E-789B-FCA1-97A4-AD03864AE0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54546"/>
            <a:ext cx="8917196" cy="1879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2000" dirty="0">
              <a:solidFill>
                <a:srgbClr val="FFFFFF"/>
              </a:solidFill>
            </a:endParaRPr>
          </a:p>
          <a:p>
            <a:pPr algn="ctr"/>
            <a:endParaRPr lang="en-US" sz="2000" dirty="0">
              <a:solidFill>
                <a:srgbClr val="FFFFFF"/>
              </a:solidFill>
            </a:endParaRPr>
          </a:p>
          <a:p>
            <a:pPr algn="ctr"/>
            <a:r>
              <a:rPr lang="en-US" sz="2800" dirty="0">
                <a:solidFill>
                  <a:srgbClr val="FFFFFF"/>
                </a:solidFill>
                <a:latin typeface="Impact" panose="020B0806030902050204" pitchFamily="34" charset="0"/>
              </a:rPr>
              <a:t> Young  Raver  </a:t>
            </a:r>
            <a:r>
              <a:rPr lang="en-US" sz="2800" u="sng" dirty="0">
                <a:solidFill>
                  <a:srgbClr val="FFFFFF"/>
                </a:solidFill>
                <a:latin typeface="Impact" panose="020B0806030902050204" pitchFamily="34" charset="0"/>
              </a:rPr>
              <a:t>DISMEMBERS</a:t>
            </a:r>
            <a:r>
              <a:rPr lang="en-US" sz="2800" dirty="0">
                <a:solidFill>
                  <a:srgbClr val="FFFFFF"/>
                </a:solidFill>
                <a:latin typeface="Impact" panose="020B0806030902050204" pitchFamily="34" charset="0"/>
              </a:rPr>
              <a:t>  Boyfriend’s  Body, </a:t>
            </a:r>
          </a:p>
          <a:p>
            <a:pPr algn="ctr"/>
            <a:r>
              <a:rPr lang="en-US" sz="2800" dirty="0">
                <a:solidFill>
                  <a:srgbClr val="FFFFFF"/>
                </a:solidFill>
                <a:latin typeface="Impact" panose="020B0806030902050204" pitchFamily="34" charset="0"/>
              </a:rPr>
              <a:t>Then  </a:t>
            </a:r>
            <a:r>
              <a:rPr lang="en-US" sz="2800" u="sng" dirty="0">
                <a:solidFill>
                  <a:srgbClr val="FFFFFF"/>
                </a:solidFill>
                <a:latin typeface="Impact" panose="020B0806030902050204" pitchFamily="34" charset="0"/>
              </a:rPr>
              <a:t>STEALS</a:t>
            </a:r>
            <a:r>
              <a:rPr lang="en-US" sz="2800" dirty="0">
                <a:solidFill>
                  <a:srgbClr val="FFFFFF"/>
                </a:solidFill>
                <a:latin typeface="Impact" panose="020B0806030902050204" pitchFamily="34" charset="0"/>
              </a:rPr>
              <a:t>  His  Work  –  for  £100,000!</a:t>
            </a:r>
          </a:p>
          <a:p>
            <a:r>
              <a:rPr lang="en-US" sz="2000" dirty="0">
                <a:solidFill>
                  <a:srgbClr val="FFFFFF"/>
                </a:solidFill>
              </a:rPr>
              <a:t>					</a:t>
            </a:r>
            <a:endParaRPr lang="en-GB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0871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6CD929-E434-B359-564C-B72BF4E4E2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>
            <a:extLst>
              <a:ext uri="{FF2B5EF4-FFF2-40B4-BE49-F238E27FC236}">
                <a16:creationId xmlns:a16="http://schemas.microsoft.com/office/drawing/2014/main" id="{446B5E1F-F481-2CF0-29C6-C37EFD9CAA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id="{C7A07100-FD30-A069-7D88-7824AD418E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47" y="0"/>
            <a:ext cx="8784893" cy="7281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endParaRPr lang="en-GB" b="1" u="sng" dirty="0">
              <a:solidFill>
                <a:srgbClr val="FFFFFF"/>
              </a:solidFill>
            </a:endParaRPr>
          </a:p>
          <a:p>
            <a:pPr algn="ctr"/>
            <a:endParaRPr lang="en-GB" b="1" u="sng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r>
              <a:rPr lang="en-GB" b="1" dirty="0">
                <a:solidFill>
                  <a:srgbClr val="FFFFFF"/>
                </a:solidFill>
              </a:rPr>
              <a:t>			</a:t>
            </a: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r>
              <a:rPr lang="en-GB" b="1" dirty="0">
                <a:solidFill>
                  <a:srgbClr val="FFFFFF"/>
                </a:solidFill>
              </a:rPr>
              <a:t>									</a:t>
            </a:r>
            <a:r>
              <a:rPr lang="en-GB" b="1" u="sng" dirty="0">
                <a:solidFill>
                  <a:srgbClr val="FFFFFF"/>
                </a:solidFill>
                <a:hlinkClick r:id="rId3"/>
              </a:rPr>
              <a:t>…</a:t>
            </a:r>
            <a:endParaRPr lang="en-GB" b="1" u="sng" dirty="0">
              <a:solidFill>
                <a:srgbClr val="FFFFFF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sp>
        <p:nvSpPr>
          <p:cNvPr id="2" name="Text Box 3">
            <a:extLst>
              <a:ext uri="{FF2B5EF4-FFF2-40B4-BE49-F238E27FC236}">
                <a16:creationId xmlns:a16="http://schemas.microsoft.com/office/drawing/2014/main" id="{5F38A520-A481-2912-9ADE-041DE5AEAA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The relationship between aesthetic + moral judgements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sp>
        <p:nvSpPr>
          <p:cNvPr id="6" name="Text Box 3">
            <a:extLst>
              <a:ext uri="{FF2B5EF4-FFF2-40B4-BE49-F238E27FC236}">
                <a16:creationId xmlns:a16="http://schemas.microsoft.com/office/drawing/2014/main" id="{6B842832-825D-957B-B7CF-292FBA900F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76790" y="2863366"/>
            <a:ext cx="3792175" cy="756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en-GB" sz="2200" dirty="0">
                <a:solidFill>
                  <a:srgbClr val="FFFFFF"/>
                </a:solidFill>
              </a:rPr>
              <a:t>	</a:t>
            </a:r>
            <a:r>
              <a:rPr lang="en-GB" sz="2200" i="1" u="sng" dirty="0">
                <a:solidFill>
                  <a:srgbClr val="FFFF00"/>
                </a:solidFill>
              </a:rPr>
              <a:t>An unsettled issue:</a:t>
            </a:r>
          </a:p>
          <a:p>
            <a:endParaRPr lang="en-GB" sz="2100" dirty="0">
              <a:solidFill>
                <a:srgbClr val="FFFFFF"/>
              </a:solidFill>
            </a:endParaRPr>
          </a:p>
        </p:txBody>
      </p:sp>
      <p:sp>
        <p:nvSpPr>
          <p:cNvPr id="7" name="Text Box 3">
            <a:extLst>
              <a:ext uri="{FF2B5EF4-FFF2-40B4-BE49-F238E27FC236}">
                <a16:creationId xmlns:a16="http://schemas.microsoft.com/office/drawing/2014/main" id="{A9476536-6029-190B-4649-944310BCC1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60994" y="3329891"/>
            <a:ext cx="3538677" cy="3595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500" dirty="0">
                <a:solidFill>
                  <a:srgbClr val="FFFFFF"/>
                </a:solidFill>
              </a:rPr>
              <a:t>	</a:t>
            </a:r>
          </a:p>
          <a:p>
            <a:r>
              <a:rPr lang="en-US" sz="2150" dirty="0">
                <a:solidFill>
                  <a:srgbClr val="FFFFFF"/>
                </a:solidFill>
              </a:rPr>
              <a:t>	‘Aesthetic evaluation cannot always be clearly distinguished from moral evaluation. Whether these two things </a:t>
            </a:r>
            <a:r>
              <a:rPr lang="en-US" sz="2150" u="sng" dirty="0">
                <a:solidFill>
                  <a:srgbClr val="FFFFFF"/>
                </a:solidFill>
              </a:rPr>
              <a:t>ought</a:t>
            </a:r>
            <a:r>
              <a:rPr lang="en-US" sz="2150" dirty="0">
                <a:solidFill>
                  <a:srgbClr val="FFFFFF"/>
                </a:solidFill>
              </a:rPr>
              <a:t> to be kept distinct is [a] […] still-disputed issue of aesthetics.’ </a:t>
            </a:r>
          </a:p>
          <a:p>
            <a:endParaRPr lang="en-US" sz="1000" dirty="0">
              <a:solidFill>
                <a:srgbClr val="FFFFFF"/>
              </a:solidFill>
            </a:endParaRPr>
          </a:p>
          <a:p>
            <a:r>
              <a:rPr lang="en-US" sz="2150" dirty="0">
                <a:solidFill>
                  <a:srgbClr val="FFFFFF"/>
                </a:solidFill>
              </a:rPr>
              <a:t>	(Freeland, 2006: 158)</a:t>
            </a:r>
            <a:endParaRPr lang="en-GB" sz="2150" dirty="0">
              <a:solidFill>
                <a:srgbClr val="FFFFFF"/>
              </a:solidFill>
            </a:endParaRPr>
          </a:p>
          <a:p>
            <a:r>
              <a:rPr lang="en-US" sz="1900" dirty="0">
                <a:solidFill>
                  <a:srgbClr val="FFFFFF"/>
                </a:solidFill>
              </a:rPr>
              <a:t> </a:t>
            </a:r>
            <a:endParaRPr lang="en-GB" sz="2000" dirty="0">
              <a:solidFill>
                <a:srgbClr val="FFFFFF"/>
              </a:solidFill>
            </a:endParaRPr>
          </a:p>
        </p:txBody>
      </p:sp>
      <p:pic>
        <p:nvPicPr>
          <p:cNvPr id="8" name="Picture 7" descr="A yellow background with black text&#10;&#10;AI-generated content may be incorrect.">
            <a:extLst>
              <a:ext uri="{FF2B5EF4-FFF2-40B4-BE49-F238E27FC236}">
                <a16:creationId xmlns:a16="http://schemas.microsoft.com/office/drawing/2014/main" id="{8DF23F8F-3DB7-96DB-C90D-30A5356F5CB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13635"/>
          <a:stretch>
            <a:fillRect/>
          </a:stretch>
        </p:blipFill>
        <p:spPr>
          <a:xfrm>
            <a:off x="816426" y="855230"/>
            <a:ext cx="7525139" cy="1632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3269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226804" y="835852"/>
            <a:ext cx="8561764" cy="1325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2000" dirty="0">
              <a:solidFill>
                <a:srgbClr val="FFFFFF"/>
              </a:solidFill>
            </a:endParaRPr>
          </a:p>
          <a:p>
            <a:endParaRPr lang="en-US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  <p:pic>
        <p:nvPicPr>
          <p:cNvPr id="15" name="Picture 14" descr="Screen Shot 2017-09-17 at 16.10.4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7611" y="3985455"/>
            <a:ext cx="4434086" cy="2771305"/>
          </a:xfrm>
          <a:prstGeom prst="rect">
            <a:avLst/>
          </a:prstGeom>
        </p:spPr>
      </p:pic>
      <p:pic>
        <p:nvPicPr>
          <p:cNvPr id="18" name="Picture 17" descr="Screen Shot 2017-09-17 at 18.15.0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958" y="4272326"/>
            <a:ext cx="4065508" cy="2535374"/>
          </a:xfrm>
          <a:prstGeom prst="rect">
            <a:avLst/>
          </a:prstGeom>
        </p:spPr>
      </p:pic>
      <p:pic>
        <p:nvPicPr>
          <p:cNvPr id="9" name="Picture 8" descr="Screen Shot 2017-09-17 at 18.09.5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690" y="835852"/>
            <a:ext cx="3831855" cy="2394909"/>
          </a:xfrm>
          <a:prstGeom prst="rect">
            <a:avLst/>
          </a:prstGeom>
        </p:spPr>
      </p:pic>
      <p:pic>
        <p:nvPicPr>
          <p:cNvPr id="10" name="Picture 9" descr="Screen Shot 2017-09-17 at 18.11.15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5288" y="835852"/>
            <a:ext cx="3873280" cy="2420800"/>
          </a:xfrm>
          <a:prstGeom prst="rect">
            <a:avLst/>
          </a:prstGeom>
        </p:spPr>
      </p:pic>
      <p:sp>
        <p:nvSpPr>
          <p:cNvPr id="3" name="Text Box 3">
            <a:extLst>
              <a:ext uri="{FF2B5EF4-FFF2-40B4-BE49-F238E27FC236}">
                <a16:creationId xmlns:a16="http://schemas.microsoft.com/office/drawing/2014/main" id="{760BF3D3-933C-CCCE-679C-5499D4D5F2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Interpreting/evaluating artworks’ moral attitudes</a:t>
            </a:r>
            <a:endParaRPr lang="en-GB" sz="3200" u="sng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sp>
        <p:nvSpPr>
          <p:cNvPr id="5" name="Text Box 3">
            <a:extLst>
              <a:ext uri="{FF2B5EF4-FFF2-40B4-BE49-F238E27FC236}">
                <a16:creationId xmlns:a16="http://schemas.microsoft.com/office/drawing/2014/main" id="{F8941E59-BAAD-8551-076E-20B28B2E10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3" y="2995748"/>
            <a:ext cx="5711126" cy="1879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endParaRPr lang="en-GB" sz="2000" dirty="0">
              <a:solidFill>
                <a:srgbClr val="FFFFFF"/>
              </a:solidFill>
            </a:endParaRPr>
          </a:p>
          <a:p>
            <a:r>
              <a:rPr lang="en-US" sz="1900" dirty="0">
                <a:solidFill>
                  <a:srgbClr val="FFFF00"/>
                </a:solidFill>
              </a:rPr>
              <a:t>	‘If a work manifests unethical attitudes in its prescribed responses, then the work has an aesthetic flaw.’ (</a:t>
            </a:r>
            <a:r>
              <a:rPr lang="en-US" sz="1900" dirty="0" err="1">
                <a:solidFill>
                  <a:srgbClr val="FFFF00"/>
                </a:solidFill>
              </a:rPr>
              <a:t>Gaut</a:t>
            </a:r>
            <a:r>
              <a:rPr lang="en-US" sz="1900" dirty="0">
                <a:solidFill>
                  <a:srgbClr val="FFFF00"/>
                </a:solidFill>
              </a:rPr>
              <a:t>, 2009: 430)</a:t>
            </a:r>
          </a:p>
          <a:p>
            <a:endParaRPr lang="en-US" sz="19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7020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226804" y="835852"/>
            <a:ext cx="8561764" cy="1325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2000" dirty="0">
              <a:solidFill>
                <a:srgbClr val="FFFFFF"/>
              </a:solidFill>
            </a:endParaRPr>
          </a:p>
          <a:p>
            <a:endParaRPr lang="en-US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  <p:pic>
        <p:nvPicPr>
          <p:cNvPr id="9" name="Picture 8" descr="Screen Shot 2017-09-17 at 16.17.3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924" y="4055519"/>
            <a:ext cx="4502773" cy="2814234"/>
          </a:xfrm>
          <a:prstGeom prst="rect">
            <a:avLst/>
          </a:prstGeom>
        </p:spPr>
      </p:pic>
      <p:pic>
        <p:nvPicPr>
          <p:cNvPr id="10" name="Picture 9" descr="Screen Shot 2017-09-17 at 18.14.0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780" y="4365625"/>
            <a:ext cx="3973663" cy="2483540"/>
          </a:xfrm>
          <a:prstGeom prst="rect">
            <a:avLst/>
          </a:prstGeom>
        </p:spPr>
      </p:pic>
      <p:pic>
        <p:nvPicPr>
          <p:cNvPr id="14" name="Picture 13" descr="Screen Shot 2017-09-17 at 18.09.5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690" y="835852"/>
            <a:ext cx="3831855" cy="2394909"/>
          </a:xfrm>
          <a:prstGeom prst="rect">
            <a:avLst/>
          </a:prstGeom>
        </p:spPr>
      </p:pic>
      <p:pic>
        <p:nvPicPr>
          <p:cNvPr id="16" name="Picture 15" descr="Screen Shot 2017-09-17 at 18.11.15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5288" y="835852"/>
            <a:ext cx="3873280" cy="2420800"/>
          </a:xfrm>
          <a:prstGeom prst="rect">
            <a:avLst/>
          </a:prstGeom>
        </p:spPr>
      </p:pic>
      <p:sp>
        <p:nvSpPr>
          <p:cNvPr id="3" name="Text Box 3">
            <a:extLst>
              <a:ext uri="{FF2B5EF4-FFF2-40B4-BE49-F238E27FC236}">
                <a16:creationId xmlns:a16="http://schemas.microsoft.com/office/drawing/2014/main" id="{DEC70433-F2D6-98D8-4DD3-35A04056F2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Interpreting/evaluating artworks’ moral attitudes</a:t>
            </a:r>
            <a:endParaRPr lang="en-GB" sz="3200" u="sng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sp>
        <p:nvSpPr>
          <p:cNvPr id="5" name="Text Box 3">
            <a:extLst>
              <a:ext uri="{FF2B5EF4-FFF2-40B4-BE49-F238E27FC236}">
                <a16:creationId xmlns:a16="http://schemas.microsoft.com/office/drawing/2014/main" id="{B90EEC92-E125-F8AE-91DB-A6B29FB24D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3" y="2995748"/>
            <a:ext cx="5711126" cy="1879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endParaRPr lang="en-GB" sz="2000" dirty="0">
              <a:solidFill>
                <a:srgbClr val="FFFFFF"/>
              </a:solidFill>
            </a:endParaRPr>
          </a:p>
          <a:p>
            <a:r>
              <a:rPr lang="en-US" sz="1900" dirty="0">
                <a:solidFill>
                  <a:srgbClr val="FFFF00"/>
                </a:solidFill>
              </a:rPr>
              <a:t>	‘If a work manifests unethical attitudes in its prescribed responses, then the work has an aesthetic flaw.’ (</a:t>
            </a:r>
            <a:r>
              <a:rPr lang="en-US" sz="1900" dirty="0" err="1">
                <a:solidFill>
                  <a:srgbClr val="FFFF00"/>
                </a:solidFill>
              </a:rPr>
              <a:t>Gaut</a:t>
            </a:r>
            <a:r>
              <a:rPr lang="en-US" sz="1900" dirty="0">
                <a:solidFill>
                  <a:srgbClr val="FFFF00"/>
                </a:solidFill>
              </a:rPr>
              <a:t>, 2009: 430)</a:t>
            </a:r>
          </a:p>
          <a:p>
            <a:endParaRPr lang="en-US" sz="19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6317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226804" y="835852"/>
            <a:ext cx="8561764" cy="1325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2000" dirty="0">
              <a:solidFill>
                <a:srgbClr val="FFFFFF"/>
              </a:solidFill>
            </a:endParaRPr>
          </a:p>
          <a:p>
            <a:endParaRPr lang="en-US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  <p:pic>
        <p:nvPicPr>
          <p:cNvPr id="10" name="Picture 9" descr="Screen Shot 2017-09-17 at 17.05.5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9912" y="3789363"/>
            <a:ext cx="4646831" cy="2904270"/>
          </a:xfrm>
          <a:prstGeom prst="rect">
            <a:avLst/>
          </a:prstGeom>
        </p:spPr>
      </p:pic>
      <p:pic>
        <p:nvPicPr>
          <p:cNvPr id="11" name="Picture 10" descr="Screen Shot 2017-09-17 at 16.43.4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6918" y="894371"/>
            <a:ext cx="3734113" cy="2333821"/>
          </a:xfrm>
          <a:prstGeom prst="rect">
            <a:avLst/>
          </a:prstGeom>
        </p:spPr>
      </p:pic>
      <p:pic>
        <p:nvPicPr>
          <p:cNvPr id="13" name="Picture 12" descr="Screen Shot 2017-11-09 at 14.27.3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292" y="897246"/>
            <a:ext cx="3729513" cy="2330946"/>
          </a:xfrm>
          <a:prstGeom prst="rect">
            <a:avLst/>
          </a:prstGeom>
        </p:spPr>
      </p:pic>
      <p:sp>
        <p:nvSpPr>
          <p:cNvPr id="5" name="Text Box 3">
            <a:extLst>
              <a:ext uri="{FF2B5EF4-FFF2-40B4-BE49-F238E27FC236}">
                <a16:creationId xmlns:a16="http://schemas.microsoft.com/office/drawing/2014/main" id="{5A732A0D-1E8F-9B4E-8EA1-FAB205EC7B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Interpreting/evaluating artworks’ moral attitudes</a:t>
            </a:r>
            <a:endParaRPr lang="en-GB" sz="3200" u="sng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sp>
        <p:nvSpPr>
          <p:cNvPr id="6" name="Text Box 3">
            <a:extLst>
              <a:ext uri="{FF2B5EF4-FFF2-40B4-BE49-F238E27FC236}">
                <a16:creationId xmlns:a16="http://schemas.microsoft.com/office/drawing/2014/main" id="{9DD41707-AAC9-E6E8-88DA-C8BF9E6E35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3" y="2995748"/>
            <a:ext cx="5711126" cy="1879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endParaRPr lang="en-GB" sz="2000" dirty="0">
              <a:solidFill>
                <a:srgbClr val="FFFFFF"/>
              </a:solidFill>
            </a:endParaRPr>
          </a:p>
          <a:p>
            <a:r>
              <a:rPr lang="en-US" sz="1900" dirty="0">
                <a:solidFill>
                  <a:srgbClr val="FFFF00"/>
                </a:solidFill>
              </a:rPr>
              <a:t>	‘If a work manifests unethical attitudes in its prescribed responses, then the work has an aesthetic flaw.’ (</a:t>
            </a:r>
            <a:r>
              <a:rPr lang="en-US" sz="1900" dirty="0" err="1">
                <a:solidFill>
                  <a:srgbClr val="FFFF00"/>
                </a:solidFill>
              </a:rPr>
              <a:t>Gaut</a:t>
            </a:r>
            <a:r>
              <a:rPr lang="en-US" sz="1900" dirty="0">
                <a:solidFill>
                  <a:srgbClr val="FFFF00"/>
                </a:solidFill>
              </a:rPr>
              <a:t>, 2009: 430)</a:t>
            </a:r>
          </a:p>
          <a:p>
            <a:endParaRPr lang="en-US" sz="19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  <p:sp>
        <p:nvSpPr>
          <p:cNvPr id="8" name="Text Box 3">
            <a:extLst>
              <a:ext uri="{FF2B5EF4-FFF2-40B4-BE49-F238E27FC236}">
                <a16:creationId xmlns:a16="http://schemas.microsoft.com/office/drawing/2014/main" id="{64259D03-23EF-F891-A588-DAA3F01B70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744620"/>
            <a:ext cx="4059912" cy="1725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endParaRPr lang="en-US" sz="1900" dirty="0">
              <a:solidFill>
                <a:srgbClr val="FFFFFF"/>
              </a:solidFill>
            </a:endParaRPr>
          </a:p>
          <a:p>
            <a:r>
              <a:rPr lang="en-GB" sz="2200" dirty="0">
                <a:solidFill>
                  <a:srgbClr val="FFFF00"/>
                </a:solidFill>
              </a:rPr>
              <a:t>	‘Works of art have moral content […] only under an </a:t>
            </a:r>
            <a:r>
              <a:rPr lang="en-GB" sz="2200" u="sng" dirty="0">
                <a:solidFill>
                  <a:srgbClr val="FFFF00"/>
                </a:solidFill>
              </a:rPr>
              <a:t>interpretation</a:t>
            </a:r>
            <a:r>
              <a:rPr lang="en-GB" sz="2200" dirty="0">
                <a:solidFill>
                  <a:srgbClr val="FFFF00"/>
                </a:solidFill>
              </a:rPr>
              <a:t>.’ </a:t>
            </a:r>
          </a:p>
          <a:p>
            <a:r>
              <a:rPr lang="en-GB" sz="2100" dirty="0">
                <a:solidFill>
                  <a:srgbClr val="FFFF00"/>
                </a:solidFill>
              </a:rPr>
              <a:t>	(</a:t>
            </a:r>
            <a:r>
              <a:rPr lang="en-GB" sz="2100" dirty="0" err="1">
                <a:solidFill>
                  <a:srgbClr val="FFFF00"/>
                </a:solidFill>
              </a:rPr>
              <a:t>Coplan</a:t>
            </a:r>
            <a:r>
              <a:rPr lang="en-GB" sz="2100" dirty="0">
                <a:solidFill>
                  <a:srgbClr val="FFFF00"/>
                </a:solidFill>
              </a:rPr>
              <a:t>, 1997: 23)</a:t>
            </a:r>
          </a:p>
        </p:txBody>
      </p:sp>
    </p:spTree>
    <p:extLst>
      <p:ext uri="{BB962C8B-B14F-4D97-AF65-F5344CB8AC3E}">
        <p14:creationId xmlns:p14="http://schemas.microsoft.com/office/powerpoint/2010/main" val="16325045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61FF75-CD7D-D245-29D0-29FCFE65D9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>
            <a:extLst>
              <a:ext uri="{FF2B5EF4-FFF2-40B4-BE49-F238E27FC236}">
                <a16:creationId xmlns:a16="http://schemas.microsoft.com/office/drawing/2014/main" id="{8535F59A-87D4-AE9F-BBBF-0D25CEF6C7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Text Box 3">
            <a:extLst>
              <a:ext uri="{FF2B5EF4-FFF2-40B4-BE49-F238E27FC236}">
                <a16:creationId xmlns:a16="http://schemas.microsoft.com/office/drawing/2014/main" id="{34690C49-5F3C-FE09-774C-FA961A40E6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835852"/>
            <a:ext cx="8561764" cy="1325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2000" dirty="0">
              <a:solidFill>
                <a:srgbClr val="FFFFFF"/>
              </a:solidFill>
            </a:endParaRPr>
          </a:p>
          <a:p>
            <a:endParaRPr lang="en-US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  <p:pic>
        <p:nvPicPr>
          <p:cNvPr id="13" name="Picture 12" descr="Screen Shot 2017-11-09 at 14.27.32.png">
            <a:extLst>
              <a:ext uri="{FF2B5EF4-FFF2-40B4-BE49-F238E27FC236}">
                <a16:creationId xmlns:a16="http://schemas.microsoft.com/office/drawing/2014/main" id="{D6C6242B-4E15-E881-710B-12C410CC36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124" y="494909"/>
            <a:ext cx="7988276" cy="4992673"/>
          </a:xfrm>
          <a:prstGeom prst="rect">
            <a:avLst/>
          </a:prstGeom>
        </p:spPr>
      </p:pic>
      <p:sp>
        <p:nvSpPr>
          <p:cNvPr id="5" name="Text Box 3">
            <a:extLst>
              <a:ext uri="{FF2B5EF4-FFF2-40B4-BE49-F238E27FC236}">
                <a16:creationId xmlns:a16="http://schemas.microsoft.com/office/drawing/2014/main" id="{69B67744-848F-7663-9187-671B37CBED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Interpreting/evaluating artworks’ moral attitudes</a:t>
            </a:r>
            <a:endParaRPr lang="en-GB" sz="3200" u="sng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sp>
        <p:nvSpPr>
          <p:cNvPr id="8" name="Text Box 3">
            <a:extLst>
              <a:ext uri="{FF2B5EF4-FFF2-40B4-BE49-F238E27FC236}">
                <a16:creationId xmlns:a16="http://schemas.microsoft.com/office/drawing/2014/main" id="{0F6E14B0-39AF-994B-9D4D-5D4ADA51ED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744620"/>
            <a:ext cx="4059912" cy="1725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endParaRPr lang="en-US" sz="1900" dirty="0">
              <a:solidFill>
                <a:srgbClr val="FFFFFF"/>
              </a:solidFill>
            </a:endParaRPr>
          </a:p>
          <a:p>
            <a:r>
              <a:rPr lang="en-GB" sz="2200" dirty="0">
                <a:solidFill>
                  <a:srgbClr val="FFFF00"/>
                </a:solidFill>
              </a:rPr>
              <a:t>	‘Works of art have moral content […] only under an </a:t>
            </a:r>
            <a:r>
              <a:rPr lang="en-GB" sz="2200" u="sng" dirty="0">
                <a:solidFill>
                  <a:srgbClr val="FFFF00"/>
                </a:solidFill>
              </a:rPr>
              <a:t>interpretation</a:t>
            </a:r>
            <a:r>
              <a:rPr lang="en-GB" sz="2200" dirty="0">
                <a:solidFill>
                  <a:srgbClr val="FFFF00"/>
                </a:solidFill>
              </a:rPr>
              <a:t>.’ </a:t>
            </a:r>
          </a:p>
          <a:p>
            <a:r>
              <a:rPr lang="en-GB" sz="2100" dirty="0">
                <a:solidFill>
                  <a:srgbClr val="FFFF00"/>
                </a:solidFill>
              </a:rPr>
              <a:t>	(</a:t>
            </a:r>
            <a:r>
              <a:rPr lang="en-GB" sz="2100" dirty="0" err="1">
                <a:solidFill>
                  <a:srgbClr val="FFFF00"/>
                </a:solidFill>
              </a:rPr>
              <a:t>Coplan</a:t>
            </a:r>
            <a:r>
              <a:rPr lang="en-GB" sz="2100" dirty="0">
                <a:solidFill>
                  <a:srgbClr val="FFFF00"/>
                </a:solidFill>
              </a:rPr>
              <a:t>, 1997: 23)</a:t>
            </a:r>
          </a:p>
        </p:txBody>
      </p:sp>
    </p:spTree>
    <p:extLst>
      <p:ext uri="{BB962C8B-B14F-4D97-AF65-F5344CB8AC3E}">
        <p14:creationId xmlns:p14="http://schemas.microsoft.com/office/powerpoint/2010/main" val="4515608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393481-AB20-2C8F-A891-EEB6B3D9BD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>
            <a:extLst>
              <a:ext uri="{FF2B5EF4-FFF2-40B4-BE49-F238E27FC236}">
                <a16:creationId xmlns:a16="http://schemas.microsoft.com/office/drawing/2014/main" id="{7EA77066-0BA3-5134-8634-DB2E572B15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Text Box 3">
            <a:extLst>
              <a:ext uri="{FF2B5EF4-FFF2-40B4-BE49-F238E27FC236}">
                <a16:creationId xmlns:a16="http://schemas.microsoft.com/office/drawing/2014/main" id="{4A2E2DDE-6668-B1F7-2CEF-616F72F49D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835852"/>
            <a:ext cx="8561764" cy="1325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2000" dirty="0">
              <a:solidFill>
                <a:srgbClr val="FFFFFF"/>
              </a:solidFill>
            </a:endParaRPr>
          </a:p>
          <a:p>
            <a:endParaRPr lang="en-US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  <p:sp>
        <p:nvSpPr>
          <p:cNvPr id="8" name="Text Box 3">
            <a:extLst>
              <a:ext uri="{FF2B5EF4-FFF2-40B4-BE49-F238E27FC236}">
                <a16:creationId xmlns:a16="http://schemas.microsoft.com/office/drawing/2014/main" id="{06CB9C1D-0342-7CA2-A9C3-0563A2CF87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744620"/>
            <a:ext cx="4059912" cy="1725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endParaRPr lang="en-US" sz="1900" dirty="0">
              <a:solidFill>
                <a:srgbClr val="FFFFFF"/>
              </a:solidFill>
            </a:endParaRPr>
          </a:p>
          <a:p>
            <a:r>
              <a:rPr lang="en-GB" sz="2200" dirty="0">
                <a:solidFill>
                  <a:srgbClr val="FFFF00"/>
                </a:solidFill>
              </a:rPr>
              <a:t>	‘Works of art have moral content […] only under an </a:t>
            </a:r>
            <a:r>
              <a:rPr lang="en-GB" sz="2200" u="sng" dirty="0">
                <a:solidFill>
                  <a:srgbClr val="FFFF00"/>
                </a:solidFill>
              </a:rPr>
              <a:t>interpretation</a:t>
            </a:r>
            <a:r>
              <a:rPr lang="en-GB" sz="2200" dirty="0">
                <a:solidFill>
                  <a:srgbClr val="FFFF00"/>
                </a:solidFill>
              </a:rPr>
              <a:t>.’ </a:t>
            </a:r>
          </a:p>
          <a:p>
            <a:r>
              <a:rPr lang="en-GB" sz="2100" dirty="0">
                <a:solidFill>
                  <a:srgbClr val="FFFF00"/>
                </a:solidFill>
              </a:rPr>
              <a:t>	(</a:t>
            </a:r>
            <a:r>
              <a:rPr lang="en-GB" sz="2100" dirty="0" err="1">
                <a:solidFill>
                  <a:srgbClr val="FFFF00"/>
                </a:solidFill>
              </a:rPr>
              <a:t>Coplan</a:t>
            </a:r>
            <a:r>
              <a:rPr lang="en-GB" sz="2100" dirty="0">
                <a:solidFill>
                  <a:srgbClr val="FFFF00"/>
                </a:solidFill>
              </a:rPr>
              <a:t>, 1997: 23)</a:t>
            </a:r>
          </a:p>
        </p:txBody>
      </p:sp>
      <p:pic>
        <p:nvPicPr>
          <p:cNvPr id="4" name="Picture 3" descr="Screen Shot 2017-09-17 at 17.05.58.png">
            <a:extLst>
              <a:ext uri="{FF2B5EF4-FFF2-40B4-BE49-F238E27FC236}">
                <a16:creationId xmlns:a16="http://schemas.microsoft.com/office/drawing/2014/main" id="{4C1DE88D-E7B6-0131-2394-74B987E7BD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036" y="494909"/>
            <a:ext cx="7301292" cy="4563308"/>
          </a:xfrm>
          <a:prstGeom prst="rect">
            <a:avLst/>
          </a:prstGeom>
        </p:spPr>
      </p:pic>
      <p:sp>
        <p:nvSpPr>
          <p:cNvPr id="6" name="Text Box 3">
            <a:extLst>
              <a:ext uri="{FF2B5EF4-FFF2-40B4-BE49-F238E27FC236}">
                <a16:creationId xmlns:a16="http://schemas.microsoft.com/office/drawing/2014/main" id="{22B81B31-B51C-685A-23CE-72BD374860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Interpreting/evaluating artworks’ moral attitudes</a:t>
            </a:r>
            <a:endParaRPr lang="en-GB" sz="3200" u="sng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4486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910DF3-3745-204E-131D-5FC8B2BFB1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>
            <a:extLst>
              <a:ext uri="{FF2B5EF4-FFF2-40B4-BE49-F238E27FC236}">
                <a16:creationId xmlns:a16="http://schemas.microsoft.com/office/drawing/2014/main" id="{FE7A831D-47D1-398C-1734-41B63A4987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Text Box 3">
            <a:extLst>
              <a:ext uri="{FF2B5EF4-FFF2-40B4-BE49-F238E27FC236}">
                <a16:creationId xmlns:a16="http://schemas.microsoft.com/office/drawing/2014/main" id="{34FE5358-2443-BA58-A5BE-3C30564D51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835852"/>
            <a:ext cx="8561764" cy="1325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2000" dirty="0">
              <a:solidFill>
                <a:srgbClr val="FFFFFF"/>
              </a:solidFill>
            </a:endParaRPr>
          </a:p>
          <a:p>
            <a:endParaRPr lang="en-US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  <p:pic>
        <p:nvPicPr>
          <p:cNvPr id="10" name="Picture 9" descr="Screen Shot 2017-09-17 at 17.05.58.png">
            <a:extLst>
              <a:ext uri="{FF2B5EF4-FFF2-40B4-BE49-F238E27FC236}">
                <a16:creationId xmlns:a16="http://schemas.microsoft.com/office/drawing/2014/main" id="{05882588-FD7A-1927-776F-DE7333FF5D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6918" y="895869"/>
            <a:ext cx="3729513" cy="2330946"/>
          </a:xfrm>
          <a:prstGeom prst="rect">
            <a:avLst/>
          </a:prstGeom>
        </p:spPr>
      </p:pic>
      <p:pic>
        <p:nvPicPr>
          <p:cNvPr id="13" name="Picture 12" descr="Screen Shot 2017-11-09 at 14.27.32.png">
            <a:extLst>
              <a:ext uri="{FF2B5EF4-FFF2-40B4-BE49-F238E27FC236}">
                <a16:creationId xmlns:a16="http://schemas.microsoft.com/office/drawing/2014/main" id="{9E5B0BFB-2EAE-92A5-82B4-FFA1B1222B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292" y="897246"/>
            <a:ext cx="3729513" cy="2330946"/>
          </a:xfrm>
          <a:prstGeom prst="rect">
            <a:avLst/>
          </a:prstGeom>
        </p:spPr>
      </p:pic>
      <p:sp>
        <p:nvSpPr>
          <p:cNvPr id="5" name="Text Box 3">
            <a:extLst>
              <a:ext uri="{FF2B5EF4-FFF2-40B4-BE49-F238E27FC236}">
                <a16:creationId xmlns:a16="http://schemas.microsoft.com/office/drawing/2014/main" id="{4F240FB5-F659-328A-567F-41E8D4ECAC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Interpreting/evaluating artworks’ moral attitudes</a:t>
            </a:r>
            <a:endParaRPr lang="en-GB" sz="3200" u="sng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sp>
        <p:nvSpPr>
          <p:cNvPr id="8" name="Text Box 3">
            <a:extLst>
              <a:ext uri="{FF2B5EF4-FFF2-40B4-BE49-F238E27FC236}">
                <a16:creationId xmlns:a16="http://schemas.microsoft.com/office/drawing/2014/main" id="{B5FE5933-A229-5859-A363-02460FAABE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744620"/>
            <a:ext cx="4059912" cy="1725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endParaRPr lang="en-US" sz="1900" dirty="0">
              <a:solidFill>
                <a:srgbClr val="FFFFFF"/>
              </a:solidFill>
            </a:endParaRPr>
          </a:p>
          <a:p>
            <a:r>
              <a:rPr lang="en-GB" sz="2200" dirty="0">
                <a:solidFill>
                  <a:srgbClr val="FFFF00"/>
                </a:solidFill>
              </a:rPr>
              <a:t>	‘Works of art have moral content […] only under an </a:t>
            </a:r>
            <a:r>
              <a:rPr lang="en-GB" sz="2200" u="sng" dirty="0">
                <a:solidFill>
                  <a:srgbClr val="FFFF00"/>
                </a:solidFill>
              </a:rPr>
              <a:t>interpretation</a:t>
            </a:r>
            <a:r>
              <a:rPr lang="en-GB" sz="2200" dirty="0">
                <a:solidFill>
                  <a:srgbClr val="FFFF00"/>
                </a:solidFill>
              </a:rPr>
              <a:t>.’ </a:t>
            </a:r>
          </a:p>
          <a:p>
            <a:r>
              <a:rPr lang="en-GB" sz="2100" dirty="0">
                <a:solidFill>
                  <a:srgbClr val="FFFF00"/>
                </a:solidFill>
              </a:rPr>
              <a:t>	(</a:t>
            </a:r>
            <a:r>
              <a:rPr lang="en-GB" sz="2100" dirty="0" err="1">
                <a:solidFill>
                  <a:srgbClr val="FFFF00"/>
                </a:solidFill>
              </a:rPr>
              <a:t>Coplan</a:t>
            </a:r>
            <a:r>
              <a:rPr lang="en-GB" sz="2100" dirty="0">
                <a:solidFill>
                  <a:srgbClr val="FFFF00"/>
                </a:solidFill>
              </a:rPr>
              <a:t>, 1997: 23)</a:t>
            </a:r>
          </a:p>
        </p:txBody>
      </p:sp>
      <p:sp>
        <p:nvSpPr>
          <p:cNvPr id="2" name="Text Box 3">
            <a:extLst>
              <a:ext uri="{FF2B5EF4-FFF2-40B4-BE49-F238E27FC236}">
                <a16:creationId xmlns:a16="http://schemas.microsoft.com/office/drawing/2014/main" id="{D96F3B6C-185A-C16C-8E76-D48D72DBB1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59912" y="4509996"/>
            <a:ext cx="5111621" cy="2033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endParaRPr lang="en-GB" sz="2100" dirty="0">
              <a:solidFill>
                <a:srgbClr val="FFFF00"/>
              </a:solidFill>
            </a:endParaRPr>
          </a:p>
          <a:p>
            <a:r>
              <a:rPr lang="en-GB" sz="2100" dirty="0">
                <a:solidFill>
                  <a:schemeClr val="bg1"/>
                </a:solidFill>
              </a:rPr>
              <a:t>	‘It is easy to imagine that such a scenario would bring a system of […] moral judgments into play. However, </a:t>
            </a:r>
            <a:r>
              <a:rPr lang="en-GB" sz="2100" i="1" dirty="0" err="1">
                <a:solidFill>
                  <a:schemeClr val="bg1"/>
                </a:solidFill>
              </a:rPr>
              <a:t>Morvern</a:t>
            </a:r>
            <a:r>
              <a:rPr lang="en-GB" sz="2100" i="1" dirty="0">
                <a:solidFill>
                  <a:schemeClr val="bg1"/>
                </a:solidFill>
              </a:rPr>
              <a:t> </a:t>
            </a:r>
            <a:r>
              <a:rPr lang="en-GB" sz="2100" i="1" dirty="0" err="1">
                <a:solidFill>
                  <a:schemeClr val="bg1"/>
                </a:solidFill>
              </a:rPr>
              <a:t>Callar</a:t>
            </a:r>
            <a:r>
              <a:rPr lang="en-GB" sz="2100" i="1" dirty="0">
                <a:solidFill>
                  <a:schemeClr val="bg1"/>
                </a:solidFill>
              </a:rPr>
              <a:t> </a:t>
            </a:r>
            <a:r>
              <a:rPr lang="en-GB" sz="2100" dirty="0">
                <a:solidFill>
                  <a:schemeClr val="bg1"/>
                </a:solidFill>
              </a:rPr>
              <a:t>is an unusually non-judgmental film.’ (Rizzo, 2014: 255)</a:t>
            </a:r>
          </a:p>
        </p:txBody>
      </p:sp>
    </p:spTree>
    <p:extLst>
      <p:ext uri="{BB962C8B-B14F-4D97-AF65-F5344CB8AC3E}">
        <p14:creationId xmlns:p14="http://schemas.microsoft.com/office/powerpoint/2010/main" val="30592789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44F3B0-584D-0546-E3A8-B9342266C9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>
            <a:extLst>
              <a:ext uri="{FF2B5EF4-FFF2-40B4-BE49-F238E27FC236}">
                <a16:creationId xmlns:a16="http://schemas.microsoft.com/office/drawing/2014/main" id="{8EF5AD3B-A8C8-476C-7C8F-D04FCAA7F9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Text Box 3">
            <a:extLst>
              <a:ext uri="{FF2B5EF4-FFF2-40B4-BE49-F238E27FC236}">
                <a16:creationId xmlns:a16="http://schemas.microsoft.com/office/drawing/2014/main" id="{8DF0ACE2-A358-76D9-6700-B6187424B7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835852"/>
            <a:ext cx="8561764" cy="1325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2000" dirty="0">
              <a:solidFill>
                <a:srgbClr val="FFFFFF"/>
              </a:solidFill>
            </a:endParaRPr>
          </a:p>
          <a:p>
            <a:endParaRPr lang="en-US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  <p:pic>
        <p:nvPicPr>
          <p:cNvPr id="10" name="Picture 9" descr="Screen Shot 2017-09-17 at 17.05.58.png">
            <a:extLst>
              <a:ext uri="{FF2B5EF4-FFF2-40B4-BE49-F238E27FC236}">
                <a16:creationId xmlns:a16="http://schemas.microsoft.com/office/drawing/2014/main" id="{31612158-A00A-A4DB-86C9-5108A714AC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6918" y="895869"/>
            <a:ext cx="3729513" cy="2330946"/>
          </a:xfrm>
          <a:prstGeom prst="rect">
            <a:avLst/>
          </a:prstGeom>
        </p:spPr>
      </p:pic>
      <p:pic>
        <p:nvPicPr>
          <p:cNvPr id="13" name="Picture 12" descr="Screen Shot 2017-11-09 at 14.27.32.png">
            <a:extLst>
              <a:ext uri="{FF2B5EF4-FFF2-40B4-BE49-F238E27FC236}">
                <a16:creationId xmlns:a16="http://schemas.microsoft.com/office/drawing/2014/main" id="{A728541D-D437-7563-4419-5A1FB265FF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292" y="897246"/>
            <a:ext cx="3729513" cy="2330946"/>
          </a:xfrm>
          <a:prstGeom prst="rect">
            <a:avLst/>
          </a:prstGeom>
        </p:spPr>
      </p:pic>
      <p:sp>
        <p:nvSpPr>
          <p:cNvPr id="5" name="Text Box 3">
            <a:extLst>
              <a:ext uri="{FF2B5EF4-FFF2-40B4-BE49-F238E27FC236}">
                <a16:creationId xmlns:a16="http://schemas.microsoft.com/office/drawing/2014/main" id="{08D232B1-E981-9DA8-C4E8-441B90DED5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Interpreting/evaluating artworks’ moral attitudes</a:t>
            </a:r>
            <a:endParaRPr lang="en-GB" sz="3200" u="sng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sp>
        <p:nvSpPr>
          <p:cNvPr id="2" name="Text Box 3">
            <a:extLst>
              <a:ext uri="{FF2B5EF4-FFF2-40B4-BE49-F238E27FC236}">
                <a16:creationId xmlns:a16="http://schemas.microsoft.com/office/drawing/2014/main" id="{E01E187D-B883-EA5D-C0C3-10EE47AA58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59912" y="4509996"/>
            <a:ext cx="5111621" cy="2033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endParaRPr lang="en-GB" sz="2100" dirty="0">
              <a:solidFill>
                <a:srgbClr val="FFFF00"/>
              </a:solidFill>
            </a:endParaRPr>
          </a:p>
          <a:p>
            <a:r>
              <a:rPr lang="en-GB" sz="2100" dirty="0">
                <a:solidFill>
                  <a:schemeClr val="bg1"/>
                </a:solidFill>
              </a:rPr>
              <a:t>	‘It is easy to imagine that such a scenario would bring a system of […] moral judgments into play. However, </a:t>
            </a:r>
            <a:r>
              <a:rPr lang="en-GB" sz="2100" i="1" dirty="0" err="1">
                <a:solidFill>
                  <a:schemeClr val="bg1"/>
                </a:solidFill>
              </a:rPr>
              <a:t>Morvern</a:t>
            </a:r>
            <a:r>
              <a:rPr lang="en-GB" sz="2100" i="1" dirty="0">
                <a:solidFill>
                  <a:schemeClr val="bg1"/>
                </a:solidFill>
              </a:rPr>
              <a:t> </a:t>
            </a:r>
            <a:r>
              <a:rPr lang="en-GB" sz="2100" i="1" dirty="0" err="1">
                <a:solidFill>
                  <a:schemeClr val="bg1"/>
                </a:solidFill>
              </a:rPr>
              <a:t>Callar</a:t>
            </a:r>
            <a:r>
              <a:rPr lang="en-GB" sz="2100" i="1" dirty="0">
                <a:solidFill>
                  <a:schemeClr val="bg1"/>
                </a:solidFill>
              </a:rPr>
              <a:t> </a:t>
            </a:r>
            <a:r>
              <a:rPr lang="en-GB" sz="2100" dirty="0">
                <a:solidFill>
                  <a:schemeClr val="bg1"/>
                </a:solidFill>
              </a:rPr>
              <a:t>is an unusually non-judgmental film.’ (Rizzo, 2014: 255)</a:t>
            </a:r>
          </a:p>
        </p:txBody>
      </p:sp>
      <p:pic>
        <p:nvPicPr>
          <p:cNvPr id="3" name="Picture 2" descr="A green background with black text&#10;&#10;AI-generated content may be incorrect.">
            <a:extLst>
              <a:ext uri="{FF2B5EF4-FFF2-40B4-BE49-F238E27FC236}">
                <a16:creationId xmlns:a16="http://schemas.microsoft.com/office/drawing/2014/main" id="{9B785652-3A3C-DA4D-1944-66B3832CA7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89292" y="3629809"/>
            <a:ext cx="6454707" cy="880187"/>
          </a:xfrm>
          <a:prstGeom prst="rect">
            <a:avLst/>
          </a:prstGeom>
        </p:spPr>
      </p:pic>
      <p:sp>
        <p:nvSpPr>
          <p:cNvPr id="6" name="Text Box 3">
            <a:extLst>
              <a:ext uri="{FF2B5EF4-FFF2-40B4-BE49-F238E27FC236}">
                <a16:creationId xmlns:a16="http://schemas.microsoft.com/office/drawing/2014/main" id="{C97CF135-FD5F-580A-3355-A52A4DA85F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482" y="3953085"/>
            <a:ext cx="4059912" cy="1402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endParaRPr lang="en-US" sz="1900" dirty="0">
              <a:solidFill>
                <a:srgbClr val="FFFFFF"/>
              </a:solidFill>
            </a:endParaRPr>
          </a:p>
          <a:p>
            <a:r>
              <a:rPr lang="en-GB" sz="2200" dirty="0">
                <a:solidFill>
                  <a:srgbClr val="FFFF00"/>
                </a:solidFill>
              </a:rPr>
              <a:t>Moral ambiguity:</a:t>
            </a:r>
          </a:p>
          <a:p>
            <a:r>
              <a:rPr lang="en-GB" sz="2200" dirty="0">
                <a:solidFill>
                  <a:srgbClr val="FFFF00"/>
                </a:solidFill>
              </a:rPr>
              <a:t>one route to aesthetic </a:t>
            </a:r>
          </a:p>
          <a:p>
            <a:r>
              <a:rPr lang="en-GB" sz="2200" dirty="0">
                <a:solidFill>
                  <a:srgbClr val="FFFF00"/>
                </a:solidFill>
              </a:rPr>
              <a:t>complexity…?</a:t>
            </a:r>
          </a:p>
        </p:txBody>
      </p:sp>
    </p:spTree>
    <p:extLst>
      <p:ext uri="{BB962C8B-B14F-4D97-AF65-F5344CB8AC3E}">
        <p14:creationId xmlns:p14="http://schemas.microsoft.com/office/powerpoint/2010/main" val="5290973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9E6F64-D5C3-39EF-F8F4-3C9D2FE009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>
            <a:extLst>
              <a:ext uri="{FF2B5EF4-FFF2-40B4-BE49-F238E27FC236}">
                <a16:creationId xmlns:a16="http://schemas.microsoft.com/office/drawing/2014/main" id="{C0AC5FAA-45F2-1B5F-A7CD-35DB5431EF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Text Box 3">
            <a:extLst>
              <a:ext uri="{FF2B5EF4-FFF2-40B4-BE49-F238E27FC236}">
                <a16:creationId xmlns:a16="http://schemas.microsoft.com/office/drawing/2014/main" id="{CCD0D126-5356-90C6-01B2-8964DA3213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835852"/>
            <a:ext cx="8561764" cy="1325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2000" dirty="0">
              <a:solidFill>
                <a:srgbClr val="FFFFFF"/>
              </a:solidFill>
            </a:endParaRPr>
          </a:p>
          <a:p>
            <a:endParaRPr lang="en-US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  <p:sp>
        <p:nvSpPr>
          <p:cNvPr id="5" name="Text Box 3">
            <a:extLst>
              <a:ext uri="{FF2B5EF4-FFF2-40B4-BE49-F238E27FC236}">
                <a16:creationId xmlns:a16="http://schemas.microsoft.com/office/drawing/2014/main" id="{163E80F1-1321-1F36-4507-BC21FBDA55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Interpreting/evaluating artworks’ moral attitudes</a:t>
            </a:r>
            <a:endParaRPr lang="en-GB" sz="3200" u="sng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sp>
        <p:nvSpPr>
          <p:cNvPr id="2" name="Text Box 3">
            <a:extLst>
              <a:ext uri="{FF2B5EF4-FFF2-40B4-BE49-F238E27FC236}">
                <a16:creationId xmlns:a16="http://schemas.microsoft.com/office/drawing/2014/main" id="{DDF096FC-42D2-2C90-09AA-302EDBB515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59912" y="4509996"/>
            <a:ext cx="5111621" cy="2033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endParaRPr lang="en-GB" sz="2100" dirty="0">
              <a:solidFill>
                <a:srgbClr val="FFFF00"/>
              </a:solidFill>
            </a:endParaRPr>
          </a:p>
          <a:p>
            <a:r>
              <a:rPr lang="en-GB" sz="2100" dirty="0">
                <a:solidFill>
                  <a:schemeClr val="bg1"/>
                </a:solidFill>
              </a:rPr>
              <a:t>	‘It is easy to imagine that such a scenario would bring a system of […] moral judgments into play. However, </a:t>
            </a:r>
            <a:r>
              <a:rPr lang="en-GB" sz="2100" i="1" dirty="0" err="1">
                <a:solidFill>
                  <a:schemeClr val="bg1"/>
                </a:solidFill>
              </a:rPr>
              <a:t>Morvern</a:t>
            </a:r>
            <a:r>
              <a:rPr lang="en-GB" sz="2100" i="1" dirty="0">
                <a:solidFill>
                  <a:schemeClr val="bg1"/>
                </a:solidFill>
              </a:rPr>
              <a:t> </a:t>
            </a:r>
            <a:r>
              <a:rPr lang="en-GB" sz="2100" i="1" dirty="0" err="1">
                <a:solidFill>
                  <a:schemeClr val="bg1"/>
                </a:solidFill>
              </a:rPr>
              <a:t>Callar</a:t>
            </a:r>
            <a:r>
              <a:rPr lang="en-GB" sz="2100" i="1" dirty="0">
                <a:solidFill>
                  <a:schemeClr val="bg1"/>
                </a:solidFill>
              </a:rPr>
              <a:t> </a:t>
            </a:r>
            <a:r>
              <a:rPr lang="en-GB" sz="2100" dirty="0">
                <a:solidFill>
                  <a:schemeClr val="bg1"/>
                </a:solidFill>
              </a:rPr>
              <a:t>is an unusually non-judgmental film.’ (Rizzo, 2014: 255)</a:t>
            </a:r>
          </a:p>
        </p:txBody>
      </p:sp>
      <p:pic>
        <p:nvPicPr>
          <p:cNvPr id="6" name="Picture 2" descr="The Love That's Really Real: American Psycho as Romantic Comedy – Screen  Queens">
            <a:extLst>
              <a:ext uri="{FF2B5EF4-FFF2-40B4-BE49-F238E27FC236}">
                <a16:creationId xmlns:a16="http://schemas.microsoft.com/office/drawing/2014/main" id="{8088666F-57F3-9068-43F3-FCB72FB2CD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6351" y="1316629"/>
            <a:ext cx="6158204" cy="2373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3">
            <a:extLst>
              <a:ext uri="{FF2B5EF4-FFF2-40B4-BE49-F238E27FC236}">
                <a16:creationId xmlns:a16="http://schemas.microsoft.com/office/drawing/2014/main" id="{5CE11341-3DAB-622C-5D76-5F7702B242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482" y="3953085"/>
            <a:ext cx="4059912" cy="1402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endParaRPr lang="en-US" sz="1900" dirty="0">
              <a:solidFill>
                <a:srgbClr val="FFFFFF"/>
              </a:solidFill>
            </a:endParaRPr>
          </a:p>
          <a:p>
            <a:r>
              <a:rPr lang="en-GB" sz="2200" dirty="0">
                <a:solidFill>
                  <a:srgbClr val="FFFF00"/>
                </a:solidFill>
              </a:rPr>
              <a:t>Moral ambiguity:</a:t>
            </a:r>
          </a:p>
          <a:p>
            <a:r>
              <a:rPr lang="en-GB" sz="2200" dirty="0">
                <a:solidFill>
                  <a:srgbClr val="FFFF00"/>
                </a:solidFill>
              </a:rPr>
              <a:t>one route to aesthetic </a:t>
            </a:r>
          </a:p>
          <a:p>
            <a:r>
              <a:rPr lang="en-GB" sz="2200" dirty="0">
                <a:solidFill>
                  <a:srgbClr val="FFFF00"/>
                </a:solidFill>
              </a:rPr>
              <a:t>complexity…?</a:t>
            </a:r>
          </a:p>
        </p:txBody>
      </p:sp>
      <p:pic>
        <p:nvPicPr>
          <p:cNvPr id="12" name="Picture 11" descr="A green background with black text&#10;&#10;AI-generated content may be incorrect.">
            <a:extLst>
              <a:ext uri="{FF2B5EF4-FFF2-40B4-BE49-F238E27FC236}">
                <a16:creationId xmlns:a16="http://schemas.microsoft.com/office/drawing/2014/main" id="{883CED66-9E62-591A-196A-DDDAB37E8D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9292" y="3629809"/>
            <a:ext cx="6454707" cy="88018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D693B82-C9D8-D27B-A501-88E366682CB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627" t="9380" b="4228"/>
          <a:stretch>
            <a:fillRect/>
          </a:stretch>
        </p:blipFill>
        <p:spPr>
          <a:xfrm>
            <a:off x="5002576" y="1328264"/>
            <a:ext cx="4214392" cy="2313180"/>
          </a:xfrm>
          <a:prstGeom prst="rect">
            <a:avLst/>
          </a:prstGeom>
        </p:spPr>
      </p:pic>
      <p:sp>
        <p:nvSpPr>
          <p:cNvPr id="16" name="Text Box 3">
            <a:extLst>
              <a:ext uri="{FF2B5EF4-FFF2-40B4-BE49-F238E27FC236}">
                <a16:creationId xmlns:a16="http://schemas.microsoft.com/office/drawing/2014/main" id="{BA710759-3903-FCAE-BFD9-1F57541F0F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9173" y="752096"/>
            <a:ext cx="8135926" cy="725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endParaRPr lang="en-US" sz="1900" dirty="0">
              <a:solidFill>
                <a:srgbClr val="FFFFFF"/>
              </a:solidFill>
            </a:endParaRPr>
          </a:p>
          <a:p>
            <a:r>
              <a:rPr lang="en-GB" sz="2200" b="1" i="1" dirty="0">
                <a:solidFill>
                  <a:srgbClr val="FFFF00"/>
                </a:solidFill>
              </a:rPr>
              <a:t>Limits to this view, depending on moral content</a:t>
            </a:r>
            <a:r>
              <a:rPr lang="en-GB" sz="2200" b="1" dirty="0">
                <a:solidFill>
                  <a:srgbClr val="FFFF00"/>
                </a:solidFill>
              </a:rPr>
              <a:t>…?</a:t>
            </a:r>
          </a:p>
        </p:txBody>
      </p:sp>
    </p:spTree>
    <p:extLst>
      <p:ext uri="{BB962C8B-B14F-4D97-AF65-F5344CB8AC3E}">
        <p14:creationId xmlns:p14="http://schemas.microsoft.com/office/powerpoint/2010/main" val="22237782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Interpreting/evaluating artworks’ moral attitudes</a:t>
            </a:r>
            <a:endParaRPr lang="en-GB" sz="3200" u="sng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27C5645-503A-5951-A431-249DFA3416C2}"/>
              </a:ext>
            </a:extLst>
          </p:cNvPr>
          <p:cNvSpPr txBox="1"/>
          <p:nvPr/>
        </p:nvSpPr>
        <p:spPr>
          <a:xfrm>
            <a:off x="657347" y="1745630"/>
            <a:ext cx="7829306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Questions:</a:t>
            </a:r>
          </a:p>
          <a:p>
            <a:endParaRPr lang="en-US" sz="2000" dirty="0">
              <a:solidFill>
                <a:srgbClr val="FFFF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- What is an example of a film that you think is aesthetically good, despite implying moral attitudes you consider dubious? </a:t>
            </a:r>
          </a:p>
          <a:p>
            <a:endParaRPr lang="en-US" sz="2000" dirty="0">
              <a:solidFill>
                <a:schemeClr val="bg1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What is your moral assessment of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Morvern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Callar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the character? </a:t>
            </a:r>
          </a:p>
          <a:p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What moral attitudes do you interpret </a:t>
            </a:r>
            <a:r>
              <a:rPr lang="en-US" sz="20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Morvern Callar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the film, inviting towards Morvern’s actions? Are they morally merited, according to your moral assessment of her?</a:t>
            </a:r>
          </a:p>
          <a:p>
            <a:pPr marL="342900" indent="-342900">
              <a:buFontTx/>
              <a:buChar char="-"/>
            </a:pP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4896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0" y="835852"/>
            <a:ext cx="8788568" cy="9558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500" dirty="0">
              <a:solidFill>
                <a:srgbClr val="FFFFFF"/>
              </a:solidFill>
            </a:endParaRPr>
          </a:p>
          <a:p>
            <a:pPr>
              <a:buClrTx/>
              <a:buFontTx/>
              <a:buNone/>
              <a:defRPr/>
            </a:pPr>
            <a:endParaRPr lang="en-GB" sz="500" dirty="0">
              <a:solidFill>
                <a:srgbClr val="FFFFFF"/>
              </a:solidFill>
            </a:endParaRPr>
          </a:p>
          <a:p>
            <a:r>
              <a:rPr lang="en-US" sz="500" dirty="0">
                <a:solidFill>
                  <a:srgbClr val="FFFFFF"/>
                </a:solidFill>
              </a:rPr>
              <a:t>	</a:t>
            </a:r>
            <a:endParaRPr lang="en-GB" sz="2000" dirty="0">
              <a:solidFill>
                <a:srgbClr val="FFFFFF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</a:rPr>
              <a:t>	‘Portrayal of the complexity of the human condition requires an integration of aesthetic properties and moral subject matter that is itself complex.’ (Eaton, 2001: 143)</a:t>
            </a:r>
          </a:p>
          <a:p>
            <a:endParaRPr lang="en-US" sz="2000" dirty="0">
              <a:solidFill>
                <a:schemeClr val="bg1"/>
              </a:solidFill>
            </a:endParaRPr>
          </a:p>
          <a:p>
            <a:r>
              <a:rPr lang="en-GB" sz="2000" dirty="0">
                <a:solidFill>
                  <a:schemeClr val="bg1"/>
                </a:solidFill>
              </a:rPr>
              <a:t>	‘The preservation of [moral] indeterminacy in storytelling is not the highest possible […] good. [I]n the case of stories about slavery, genocide, racism, rape, and murder, for example, failing to provide a firm moral perspective could in some cases be seen as a dereliction of ethical duty.’ (Plantinga, 2018: 214)</a:t>
            </a:r>
          </a:p>
          <a:p>
            <a:endParaRPr lang="en-US" sz="2000" dirty="0">
              <a:solidFill>
                <a:srgbClr val="FFFFFF"/>
              </a:solidFill>
            </a:endParaRPr>
          </a:p>
          <a:p>
            <a:endParaRPr lang="en-US" sz="2000" dirty="0">
              <a:solidFill>
                <a:srgbClr val="FFFFFF"/>
              </a:solidFill>
            </a:endParaRPr>
          </a:p>
          <a:p>
            <a:endParaRPr lang="en-US" sz="2000" dirty="0">
              <a:solidFill>
                <a:srgbClr val="FFFFFF"/>
              </a:solidFill>
            </a:endParaRPr>
          </a:p>
          <a:p>
            <a:endParaRPr lang="en-US" sz="2000" dirty="0">
              <a:solidFill>
                <a:srgbClr val="FFFFFF"/>
              </a:solidFill>
            </a:endParaRPr>
          </a:p>
          <a:p>
            <a:endParaRPr lang="en-US" sz="2000" dirty="0">
              <a:solidFill>
                <a:srgbClr val="FFFFFF"/>
              </a:solidFill>
            </a:endParaRPr>
          </a:p>
          <a:p>
            <a:endParaRPr lang="en-US" sz="2000" dirty="0">
              <a:solidFill>
                <a:srgbClr val="FFFFFF"/>
              </a:solidFill>
            </a:endParaRPr>
          </a:p>
          <a:p>
            <a:endParaRPr lang="en-US" sz="2000" dirty="0">
              <a:solidFill>
                <a:srgbClr val="FFFFFF"/>
              </a:solidFill>
            </a:endParaRPr>
          </a:p>
          <a:p>
            <a:endParaRPr lang="en-US" sz="2000" dirty="0">
              <a:solidFill>
                <a:srgbClr val="FFFFFF"/>
              </a:solidFill>
            </a:endParaRPr>
          </a:p>
          <a:p>
            <a:endParaRPr lang="en-US" sz="2000" dirty="0">
              <a:solidFill>
                <a:srgbClr val="FFFFFF"/>
              </a:solidFill>
            </a:endParaRPr>
          </a:p>
          <a:p>
            <a:endParaRPr lang="en-US" sz="2000" dirty="0">
              <a:solidFill>
                <a:srgbClr val="FFFFFF"/>
              </a:solidFill>
            </a:endParaRPr>
          </a:p>
          <a:p>
            <a:endParaRPr lang="en-US" sz="2000" dirty="0">
              <a:solidFill>
                <a:srgbClr val="FFFFFF"/>
              </a:solidFill>
            </a:endParaRPr>
          </a:p>
          <a:p>
            <a:endParaRPr lang="en-US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  <a:p>
            <a:pPr marL="458787" indent="-457200">
              <a:buAutoNum type="arabicParenBoth"/>
            </a:pPr>
            <a:endParaRPr lang="en-GB" sz="2000" dirty="0">
              <a:solidFill>
                <a:srgbClr val="FFFFFF"/>
              </a:solidFill>
            </a:endParaRPr>
          </a:p>
          <a:p>
            <a:r>
              <a:rPr lang="en-US" sz="2000" dirty="0">
                <a:solidFill>
                  <a:srgbClr val="FFFFFF"/>
                </a:solidFill>
              </a:rPr>
              <a:t> </a:t>
            </a:r>
            <a:endParaRPr lang="en-GB" sz="2000" dirty="0">
              <a:solidFill>
                <a:srgbClr val="FFFFFF"/>
              </a:solidFill>
            </a:endParaRPr>
          </a:p>
          <a:p>
            <a:r>
              <a:rPr lang="en-US" sz="2000" dirty="0">
                <a:solidFill>
                  <a:srgbClr val="FFFFFF"/>
                </a:solidFill>
              </a:rPr>
              <a:t> </a:t>
            </a:r>
            <a:endParaRPr lang="en-GB" sz="2000" dirty="0">
              <a:solidFill>
                <a:srgbClr val="FFFFFF"/>
              </a:solidFill>
            </a:endParaRPr>
          </a:p>
          <a:p>
            <a:r>
              <a:rPr lang="en-GB" sz="2000" dirty="0">
                <a:solidFill>
                  <a:srgbClr val="FFFFFF"/>
                </a:solidFill>
              </a:rPr>
              <a:t> </a:t>
            </a:r>
          </a:p>
          <a:p>
            <a:r>
              <a:rPr lang="en-GB" sz="2000" dirty="0">
                <a:solidFill>
                  <a:srgbClr val="FFFFFF"/>
                </a:solidFill>
              </a:rPr>
              <a:t> </a:t>
            </a:r>
          </a:p>
          <a:p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  <p:pic>
        <p:nvPicPr>
          <p:cNvPr id="3074" name="Picture 2" descr="Depiction is not endorsement : r/separateficfromreal">
            <a:extLst>
              <a:ext uri="{FF2B5EF4-FFF2-40B4-BE49-F238E27FC236}">
                <a16:creationId xmlns:a16="http://schemas.microsoft.com/office/drawing/2014/main" id="{3833FD14-04A1-79B7-8F04-77B6C3450C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361" y="4215478"/>
            <a:ext cx="4233915" cy="2642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 descr="Screen Shot 2017-11-16 at 19.13.14.png">
            <a:extLst>
              <a:ext uri="{FF2B5EF4-FFF2-40B4-BE49-F238E27FC236}">
                <a16:creationId xmlns:a16="http://schemas.microsoft.com/office/drawing/2014/main" id="{6BF8D24F-6854-677A-701D-945E4604BF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7944" y="3789363"/>
            <a:ext cx="2825328" cy="411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1307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C5F94F-166A-FE9B-DB50-25C197FF61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>
            <a:extLst>
              <a:ext uri="{FF2B5EF4-FFF2-40B4-BE49-F238E27FC236}">
                <a16:creationId xmlns:a16="http://schemas.microsoft.com/office/drawing/2014/main" id="{4AF387DB-3DF0-9434-F4BA-640AE8AA17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id="{09C49750-F2E6-BB9F-E514-5FBC04219E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47" y="0"/>
            <a:ext cx="8784893" cy="7281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endParaRPr lang="en-GB" b="1" u="sng" dirty="0">
              <a:solidFill>
                <a:srgbClr val="FFFFFF"/>
              </a:solidFill>
            </a:endParaRPr>
          </a:p>
          <a:p>
            <a:pPr algn="ctr"/>
            <a:endParaRPr lang="en-GB" b="1" u="sng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r>
              <a:rPr lang="en-GB" b="1" dirty="0">
                <a:solidFill>
                  <a:srgbClr val="FFFFFF"/>
                </a:solidFill>
              </a:rPr>
              <a:t>			</a:t>
            </a: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r>
              <a:rPr lang="en-GB" b="1" dirty="0">
                <a:solidFill>
                  <a:srgbClr val="FFFFFF"/>
                </a:solidFill>
              </a:rPr>
              <a:t>									</a:t>
            </a:r>
            <a:r>
              <a:rPr lang="en-GB" b="1" u="sng" dirty="0">
                <a:solidFill>
                  <a:srgbClr val="FFFFFF"/>
                </a:solidFill>
                <a:hlinkClick r:id="rId3"/>
              </a:rPr>
              <a:t>…</a:t>
            </a:r>
            <a:endParaRPr lang="en-GB" b="1" u="sng" dirty="0">
              <a:solidFill>
                <a:srgbClr val="FFFFFF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sp>
        <p:nvSpPr>
          <p:cNvPr id="7" name="Text Box 3">
            <a:extLst>
              <a:ext uri="{FF2B5EF4-FFF2-40B4-BE49-F238E27FC236}">
                <a16:creationId xmlns:a16="http://schemas.microsoft.com/office/drawing/2014/main" id="{981BF85F-8381-D121-7F62-812DB14BE3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The relationship between aesthetic + moral judgements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pic>
        <p:nvPicPr>
          <p:cNvPr id="3" name="Picture 2" descr="A person with glasses and a yellow background&#10;&#10;AI-generated content may be incorrect.">
            <a:extLst>
              <a:ext uri="{FF2B5EF4-FFF2-40B4-BE49-F238E27FC236}">
                <a16:creationId xmlns:a16="http://schemas.microsoft.com/office/drawing/2014/main" id="{F7AE8032-A94B-37B4-A087-D42D091407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2707" y="2591838"/>
            <a:ext cx="5699222" cy="4266162"/>
          </a:xfrm>
          <a:prstGeom prst="rect">
            <a:avLst/>
          </a:prstGeom>
        </p:spPr>
      </p:pic>
      <p:sp>
        <p:nvSpPr>
          <p:cNvPr id="11" name="Text Box 3">
            <a:extLst>
              <a:ext uri="{FF2B5EF4-FFF2-40B4-BE49-F238E27FC236}">
                <a16:creationId xmlns:a16="http://schemas.microsoft.com/office/drawing/2014/main" id="{3F252322-0397-20BF-4F2E-FAA751B428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76790" y="2863366"/>
            <a:ext cx="3792175" cy="756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en-GB" sz="2200" dirty="0">
                <a:solidFill>
                  <a:srgbClr val="FFFFFF"/>
                </a:solidFill>
              </a:rPr>
              <a:t>	</a:t>
            </a:r>
            <a:r>
              <a:rPr lang="en-GB" sz="2200" i="1" u="sng" dirty="0">
                <a:solidFill>
                  <a:srgbClr val="FFFF00"/>
                </a:solidFill>
              </a:rPr>
              <a:t>An unsettled issue:</a:t>
            </a:r>
          </a:p>
          <a:p>
            <a:endParaRPr lang="en-GB" sz="2100" dirty="0">
              <a:solidFill>
                <a:srgbClr val="FFFFFF"/>
              </a:solidFill>
            </a:endParaRPr>
          </a:p>
        </p:txBody>
      </p:sp>
      <p:sp>
        <p:nvSpPr>
          <p:cNvPr id="12" name="Text Box 3">
            <a:extLst>
              <a:ext uri="{FF2B5EF4-FFF2-40B4-BE49-F238E27FC236}">
                <a16:creationId xmlns:a16="http://schemas.microsoft.com/office/drawing/2014/main" id="{8F2C24D3-CB8E-2650-8EC1-E555AFFA5F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60994" y="3329891"/>
            <a:ext cx="3538677" cy="3595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500" dirty="0">
                <a:solidFill>
                  <a:srgbClr val="FFFFFF"/>
                </a:solidFill>
              </a:rPr>
              <a:t>	</a:t>
            </a:r>
          </a:p>
          <a:p>
            <a:r>
              <a:rPr lang="en-US" sz="2150" dirty="0">
                <a:solidFill>
                  <a:srgbClr val="FFFFFF"/>
                </a:solidFill>
              </a:rPr>
              <a:t>	‘Aesthetic evaluation cannot always be clearly distinguished from moral evaluation. Whether these two things </a:t>
            </a:r>
            <a:r>
              <a:rPr lang="en-US" sz="2150" u="sng" dirty="0">
                <a:solidFill>
                  <a:srgbClr val="FFFFFF"/>
                </a:solidFill>
              </a:rPr>
              <a:t>ought</a:t>
            </a:r>
            <a:r>
              <a:rPr lang="en-US" sz="2150" dirty="0">
                <a:solidFill>
                  <a:srgbClr val="FFFFFF"/>
                </a:solidFill>
              </a:rPr>
              <a:t> to be kept distinct is [a] […] still-disputed issue of aesthetics.’ </a:t>
            </a:r>
          </a:p>
          <a:p>
            <a:endParaRPr lang="en-US" sz="1000" dirty="0">
              <a:solidFill>
                <a:srgbClr val="FFFFFF"/>
              </a:solidFill>
            </a:endParaRPr>
          </a:p>
          <a:p>
            <a:r>
              <a:rPr lang="en-US" sz="2150" dirty="0">
                <a:solidFill>
                  <a:srgbClr val="FFFFFF"/>
                </a:solidFill>
              </a:rPr>
              <a:t>	(Freeland, 2006: 158)</a:t>
            </a:r>
            <a:endParaRPr lang="en-GB" sz="2150" dirty="0">
              <a:solidFill>
                <a:srgbClr val="FFFFFF"/>
              </a:solidFill>
            </a:endParaRPr>
          </a:p>
          <a:p>
            <a:r>
              <a:rPr lang="en-US" sz="1900" dirty="0">
                <a:solidFill>
                  <a:srgbClr val="FFFFFF"/>
                </a:solidFill>
              </a:rPr>
              <a:t> </a:t>
            </a:r>
            <a:endParaRPr lang="en-GB" sz="2000" dirty="0">
              <a:solidFill>
                <a:srgbClr val="FFFFFF"/>
              </a:solidFill>
            </a:endParaRPr>
          </a:p>
        </p:txBody>
      </p:sp>
      <p:pic>
        <p:nvPicPr>
          <p:cNvPr id="14" name="Picture 13" descr="A yellow background with black text&#10;&#10;AI-generated content may be incorrect.">
            <a:extLst>
              <a:ext uri="{FF2B5EF4-FFF2-40B4-BE49-F238E27FC236}">
                <a16:creationId xmlns:a16="http://schemas.microsoft.com/office/drawing/2014/main" id="{66C93AB7-2EB3-24D6-269C-D93013B5CE9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13635"/>
          <a:stretch>
            <a:fillRect/>
          </a:stretch>
        </p:blipFill>
        <p:spPr>
          <a:xfrm>
            <a:off x="816426" y="855230"/>
            <a:ext cx="7525139" cy="1632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2023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Bibliography</a:t>
            </a:r>
            <a:endParaRPr lang="en-GB" sz="3200" u="sng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sp>
        <p:nvSpPr>
          <p:cNvPr id="2" name="Text Box 3">
            <a:extLst>
              <a:ext uri="{FF2B5EF4-FFF2-40B4-BE49-F238E27FC236}">
                <a16:creationId xmlns:a16="http://schemas.microsoft.com/office/drawing/2014/main" id="{D66104B1-2A7F-E190-87EE-B33622E639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183" y="630000"/>
            <a:ext cx="8530405" cy="6111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endParaRPr lang="en-US" sz="1700" u="sng" dirty="0">
              <a:solidFill>
                <a:srgbClr val="FFFFFF"/>
              </a:solidFill>
            </a:endParaRPr>
          </a:p>
          <a:p>
            <a:r>
              <a:rPr lang="en-GB" sz="1700" dirty="0">
                <a:solidFill>
                  <a:srgbClr val="FFFFFF"/>
                </a:solidFill>
                <a:effectLst/>
                <a:latin typeface="ArialMT"/>
              </a:rPr>
              <a:t>	- Carroll, Noel (2001) ‘Art, Narrative, and Moral Understanding’, in </a:t>
            </a:r>
            <a:r>
              <a:rPr lang="en-GB" sz="1700" i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Aesthetics and Ethics: Essays at the intersection</a:t>
            </a:r>
            <a:r>
              <a:rPr lang="en-GB" sz="1700" dirty="0">
                <a:solidFill>
                  <a:srgbClr val="FFFFFF"/>
                </a:solidFill>
                <a:effectLst/>
                <a:latin typeface="ArialMT"/>
              </a:rPr>
              <a:t>, Jerrold Levinson (ed), Cambridge: Cambridge University Press, 126-60. </a:t>
            </a:r>
            <a:endParaRPr lang="en-GB" sz="1700" dirty="0"/>
          </a:p>
          <a:p>
            <a:r>
              <a:rPr lang="en-GB" sz="1700" dirty="0">
                <a:solidFill>
                  <a:srgbClr val="FFFFFF"/>
                </a:solidFill>
                <a:effectLst/>
                <a:latin typeface="ArialMT"/>
              </a:rPr>
              <a:t>	- Eaton, Marcia </a:t>
            </a:r>
            <a:r>
              <a:rPr lang="en-GB" sz="1700" dirty="0" err="1">
                <a:solidFill>
                  <a:srgbClr val="FFFFFF"/>
                </a:solidFill>
                <a:effectLst/>
                <a:latin typeface="ArialMT"/>
              </a:rPr>
              <a:t>Muelder</a:t>
            </a:r>
            <a:r>
              <a:rPr lang="en-GB" sz="1700" dirty="0">
                <a:solidFill>
                  <a:srgbClr val="FFFFFF"/>
                </a:solidFill>
                <a:effectLst/>
                <a:latin typeface="ArialMT"/>
              </a:rPr>
              <a:t>. (2001) </a:t>
            </a:r>
            <a:r>
              <a:rPr lang="en-GB" sz="1700" i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Merit, Aesthetic and Ethical</a:t>
            </a:r>
            <a:r>
              <a:rPr lang="en-GB" sz="1700" dirty="0">
                <a:solidFill>
                  <a:srgbClr val="FFFFFF"/>
                </a:solidFill>
                <a:effectLst/>
                <a:latin typeface="ArialMT"/>
              </a:rPr>
              <a:t>, Oxford: Oxford University Press. </a:t>
            </a:r>
          </a:p>
          <a:p>
            <a:r>
              <a:rPr lang="en-GB" sz="1700" dirty="0">
                <a:solidFill>
                  <a:srgbClr val="FFFFFF"/>
                </a:solidFill>
                <a:latin typeface="ArialMT"/>
              </a:rPr>
              <a:t>	</a:t>
            </a:r>
            <a:r>
              <a:rPr lang="en-GB" sz="1700" dirty="0">
                <a:solidFill>
                  <a:srgbClr val="FFFFFF"/>
                </a:solidFill>
                <a:effectLst/>
                <a:latin typeface="ArialMT"/>
              </a:rPr>
              <a:t>- Freeland, Cynthia. (1997) ‘Art and Moral Knowledge’, </a:t>
            </a:r>
            <a:r>
              <a:rPr lang="en-GB" sz="1700" i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Philosophical Topics </a:t>
            </a:r>
            <a:r>
              <a:rPr lang="en-GB" sz="1700" dirty="0">
                <a:solidFill>
                  <a:srgbClr val="FFFFFF"/>
                </a:solidFill>
                <a:effectLst/>
                <a:latin typeface="ArialMT"/>
              </a:rPr>
              <a:t>25: 1, 11-36.</a:t>
            </a:r>
            <a:br>
              <a:rPr lang="en-GB" sz="1700" dirty="0">
                <a:solidFill>
                  <a:srgbClr val="FFFFFF"/>
                </a:solidFill>
                <a:effectLst/>
                <a:latin typeface="ArialMT"/>
              </a:rPr>
            </a:br>
            <a:r>
              <a:rPr lang="en-GB" sz="1700" dirty="0">
                <a:solidFill>
                  <a:srgbClr val="FFFFFF"/>
                </a:solidFill>
                <a:effectLst/>
                <a:latin typeface="ArialMT"/>
              </a:rPr>
              <a:t>- </a:t>
            </a:r>
            <a:r>
              <a:rPr lang="en-GB" sz="1700" dirty="0" err="1">
                <a:solidFill>
                  <a:srgbClr val="FFFFFF"/>
                </a:solidFill>
                <a:effectLst/>
                <a:latin typeface="ArialMT"/>
              </a:rPr>
              <a:t>Gaut</a:t>
            </a:r>
            <a:r>
              <a:rPr lang="en-GB" sz="1700" dirty="0">
                <a:solidFill>
                  <a:srgbClr val="FFFFFF"/>
                </a:solidFill>
                <a:effectLst/>
                <a:latin typeface="ArialMT"/>
              </a:rPr>
              <a:t>, </a:t>
            </a:r>
            <a:r>
              <a:rPr lang="en-GB" sz="1700" dirty="0" err="1">
                <a:solidFill>
                  <a:srgbClr val="FFFFFF"/>
                </a:solidFill>
                <a:effectLst/>
                <a:latin typeface="ArialMT"/>
              </a:rPr>
              <a:t>Berys</a:t>
            </a:r>
            <a:r>
              <a:rPr lang="en-GB" sz="1700" dirty="0">
                <a:solidFill>
                  <a:srgbClr val="FFFFFF"/>
                </a:solidFill>
                <a:effectLst/>
                <a:latin typeface="ArialMT"/>
              </a:rPr>
              <a:t> (2013) ‘Art and Ethics’, in The Routledge </a:t>
            </a:r>
            <a:r>
              <a:rPr lang="en-GB" sz="1700" i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Companion to Aesthetics </a:t>
            </a:r>
            <a:r>
              <a:rPr lang="en-GB" sz="1700" dirty="0">
                <a:solidFill>
                  <a:srgbClr val="FFFFFF"/>
                </a:solidFill>
                <a:effectLst/>
                <a:latin typeface="ArialMT"/>
              </a:rPr>
              <a:t>(3rd Edition), ed. </a:t>
            </a:r>
            <a:r>
              <a:rPr lang="en-GB" sz="1700" dirty="0" err="1">
                <a:solidFill>
                  <a:srgbClr val="FFFFFF"/>
                </a:solidFill>
                <a:effectLst/>
                <a:latin typeface="ArialMT"/>
              </a:rPr>
              <a:t>Berys</a:t>
            </a:r>
            <a:r>
              <a:rPr lang="en-GB" sz="1700" dirty="0">
                <a:solidFill>
                  <a:srgbClr val="FFFFFF"/>
                </a:solidFill>
                <a:effectLst/>
                <a:latin typeface="ArialMT"/>
              </a:rPr>
              <a:t> Gaut and Dominic McIver Lopes, New York: Routledge, 341-352.</a:t>
            </a:r>
            <a:endParaRPr lang="en-GB" sz="1700" dirty="0">
              <a:solidFill>
                <a:srgbClr val="FFFFFF"/>
              </a:solidFill>
              <a:latin typeface="ArialMT"/>
            </a:endParaRPr>
          </a:p>
          <a:p>
            <a:r>
              <a:rPr lang="en-GB" sz="1700" dirty="0">
                <a:solidFill>
                  <a:srgbClr val="FFFFFF"/>
                </a:solidFill>
                <a:effectLst/>
                <a:latin typeface="ArialMT"/>
              </a:rPr>
              <a:t>	- Kieran, Matthew (2006) 'Art, morality and ethics: On the (</a:t>
            </a:r>
            <a:r>
              <a:rPr lang="en-GB" sz="1700" dirty="0" err="1">
                <a:solidFill>
                  <a:srgbClr val="FFFFFF"/>
                </a:solidFill>
                <a:effectLst/>
                <a:latin typeface="ArialMT"/>
              </a:rPr>
              <a:t>im</a:t>
            </a:r>
            <a:r>
              <a:rPr lang="en-GB" sz="1700" dirty="0">
                <a:solidFill>
                  <a:srgbClr val="FFFFFF"/>
                </a:solidFill>
                <a:effectLst/>
                <a:latin typeface="ArialMT"/>
              </a:rPr>
              <a:t>)moral character of art works and inter-relations to artistic value', </a:t>
            </a:r>
            <a:r>
              <a:rPr lang="en-GB" sz="1700" i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Philosophy Compass </a:t>
            </a:r>
            <a:r>
              <a:rPr lang="en-GB" sz="1700" dirty="0">
                <a:solidFill>
                  <a:srgbClr val="FFFFFF"/>
                </a:solidFill>
                <a:effectLst/>
                <a:latin typeface="ArialMT"/>
              </a:rPr>
              <a:t>1(2): 129–143. </a:t>
            </a:r>
            <a:endParaRPr lang="en-GB" sz="1700" dirty="0"/>
          </a:p>
          <a:p>
            <a:r>
              <a:rPr lang="en-US" sz="17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- Plantinga, Carl (2018) </a:t>
            </a:r>
            <a:r>
              <a:rPr lang="en-US" sz="1700" i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Screen Stories: Emotion and the Ethics of Engagement</a:t>
            </a:r>
            <a:r>
              <a:rPr lang="en-US" sz="17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Oxford: Oxford University Press.</a:t>
            </a:r>
          </a:p>
          <a:p>
            <a:r>
              <a:rPr lang="en-US" sz="17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- Rizzo, Teresa (2014) ‘Without Judgment: A Feminist Reading of the Immanent Ethics and Aesthetics in </a:t>
            </a:r>
            <a:r>
              <a:rPr lang="en-US" sz="17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Morvern</a:t>
            </a:r>
            <a:r>
              <a:rPr lang="en-US" sz="17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7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Callar</a:t>
            </a:r>
            <a:r>
              <a:rPr lang="en-US" sz="17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’, in A Critique of Judgment in Film and Television, Silke </a:t>
            </a:r>
            <a:r>
              <a:rPr lang="en-US" sz="17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Panse</a:t>
            </a:r>
            <a:r>
              <a:rPr lang="en-US" sz="17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and Dennis </a:t>
            </a:r>
            <a:r>
              <a:rPr lang="en-US" sz="17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Rothermel</a:t>
            </a:r>
            <a:r>
              <a:rPr lang="en-US" sz="17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(eds), London: Palgrave MacMillan, 255-68.</a:t>
            </a:r>
          </a:p>
          <a:p>
            <a:r>
              <a:rPr lang="en-US" sz="17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</a:t>
            </a:r>
            <a:r>
              <a:rPr lang="en-US" sz="17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Sontag, Susan (1965) ‘On Style’, </a:t>
            </a:r>
            <a:r>
              <a:rPr lang="en-US" sz="1700" i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PARTISAN REVIEW</a:t>
            </a:r>
            <a:r>
              <a:rPr lang="en-US" sz="17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31 (Fall), 545-60. Available online here: </a:t>
            </a:r>
            <a:r>
              <a:rPr lang="en-US" sz="1700" b="1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http://www.coldbacon.com/writing/sontag-onstyle.html</a:t>
            </a:r>
            <a:endParaRPr lang="en-GB" sz="1700" dirty="0">
              <a:solidFill>
                <a:schemeClr val="bg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en-GB" sz="1700" dirty="0">
                <a:solidFill>
                  <a:srgbClr val="FFFFFF"/>
                </a:solidFill>
                <a:effectLst/>
                <a:latin typeface="ArialMT"/>
              </a:rPr>
              <a:t>	- Wilde, Oscar (1895) [1998] </a:t>
            </a:r>
            <a:r>
              <a:rPr lang="en-GB" sz="1700" i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The Picture of Dorian Gray</a:t>
            </a:r>
            <a:r>
              <a:rPr lang="en-GB" sz="1700" dirty="0">
                <a:solidFill>
                  <a:srgbClr val="FFFFFF"/>
                </a:solidFill>
                <a:effectLst/>
                <a:latin typeface="ArialMT"/>
              </a:rPr>
              <a:t>, The Electric Book Company; </a:t>
            </a:r>
            <a:r>
              <a:rPr lang="en-GB" sz="1700" b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version free online: </a:t>
            </a:r>
            <a:r>
              <a:rPr lang="en-GB" sz="1700" dirty="0">
                <a:solidFill>
                  <a:srgbClr val="0000FF"/>
                </a:solidFill>
                <a:effectLst/>
                <a:latin typeface="ArialMT"/>
              </a:rPr>
              <a:t>https://</a:t>
            </a:r>
            <a:r>
              <a:rPr lang="en-GB" sz="1700" dirty="0" err="1">
                <a:solidFill>
                  <a:srgbClr val="0000FF"/>
                </a:solidFill>
                <a:effectLst/>
                <a:latin typeface="ArialMT"/>
              </a:rPr>
              <a:t>bit.ly</a:t>
            </a:r>
            <a:r>
              <a:rPr lang="en-GB" sz="1700" dirty="0">
                <a:solidFill>
                  <a:srgbClr val="0000FF"/>
                </a:solidFill>
                <a:effectLst/>
                <a:latin typeface="ArialMT"/>
              </a:rPr>
              <a:t>/3dmL5x3 </a:t>
            </a:r>
            <a:endParaRPr lang="en-GB" sz="1700" dirty="0"/>
          </a:p>
        </p:txBody>
      </p:sp>
    </p:spTree>
    <p:extLst>
      <p:ext uri="{BB962C8B-B14F-4D97-AF65-F5344CB8AC3E}">
        <p14:creationId xmlns:p14="http://schemas.microsoft.com/office/powerpoint/2010/main" val="26930840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>
            <a:extLst>
              <a:ext uri="{FF2B5EF4-FFF2-40B4-BE49-F238E27FC236}">
                <a16:creationId xmlns:a16="http://schemas.microsoft.com/office/drawing/2014/main" id="{8D5F2190-25FA-DC83-5F99-24596B57E6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7452577" y="140772"/>
            <a:ext cx="8784893" cy="2849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endParaRPr lang="en-GB" b="1" u="sng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r>
              <a:rPr lang="en-GB" b="1" dirty="0">
                <a:solidFill>
                  <a:srgbClr val="FFFFFF"/>
                </a:solidFill>
              </a:rPr>
              <a:t>			</a:t>
            </a: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r>
              <a:rPr lang="en-GB" b="1" dirty="0">
                <a:solidFill>
                  <a:srgbClr val="FFFFFF"/>
                </a:solidFill>
              </a:rPr>
              <a:t>									</a:t>
            </a:r>
            <a:r>
              <a:rPr lang="en-GB" b="1" u="sng" dirty="0">
                <a:solidFill>
                  <a:srgbClr val="FFFFFF"/>
                </a:solidFill>
                <a:hlinkClick r:id="rId3"/>
              </a:rPr>
              <a:t>…</a:t>
            </a:r>
            <a:endParaRPr lang="en-GB" b="1" u="sng" dirty="0">
              <a:solidFill>
                <a:srgbClr val="FFFFFF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sp>
        <p:nvSpPr>
          <p:cNvPr id="4" name="Text Box 1">
            <a:extLst>
              <a:ext uri="{FF2B5EF4-FFF2-40B4-BE49-F238E27FC236}">
                <a16:creationId xmlns:a16="http://schemas.microsoft.com/office/drawing/2014/main" id="{C21CCB9E-3664-B21B-8948-4C2D7A19DA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153466" y="2742233"/>
            <a:ext cx="8856662" cy="13747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endParaRPr lang="en-GB" sz="2000" i="1" dirty="0">
              <a:solidFill>
                <a:schemeClr val="bg1"/>
              </a:solidFill>
              <a:cs typeface="Arial" charset="0"/>
            </a:endParaRPr>
          </a:p>
          <a:p>
            <a:pPr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  <a:defRPr/>
            </a:pPr>
            <a:r>
              <a:rPr kumimoji="1" lang="en-US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Song</a:t>
            </a:r>
            <a:r>
              <a:rPr kumimoji="1" lang="en-US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‘Folsom Prison Blues’ – Johnny Cash</a:t>
            </a:r>
            <a:r>
              <a:rPr kumimoji="1" lang="en-US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…</a:t>
            </a:r>
            <a:endParaRPr kumimoji="1" lang="en-US" altLang="en-US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ClrTx/>
              <a:buFontTx/>
              <a:buNone/>
              <a:defRPr/>
            </a:pPr>
            <a:r>
              <a:rPr lang="en-US" dirty="0">
                <a:solidFill>
                  <a:schemeClr val="bg1"/>
                </a:solidFill>
                <a:cs typeface="Arial" charset="0"/>
              </a:rPr>
              <a:t>		</a:t>
            </a:r>
          </a:p>
          <a:p>
            <a:pPr>
              <a:buClrTx/>
              <a:buFontTx/>
              <a:buNone/>
              <a:defRPr/>
            </a:pPr>
            <a:r>
              <a:rPr lang="en-US" dirty="0">
                <a:solidFill>
                  <a:schemeClr val="bg1"/>
                </a:solidFill>
                <a:cs typeface="Arial" charset="0"/>
              </a:rPr>
              <a:t>		https://</a:t>
            </a:r>
            <a:r>
              <a:rPr lang="en-US" dirty="0" err="1">
                <a:solidFill>
                  <a:schemeClr val="bg1"/>
                </a:solidFill>
                <a:cs typeface="Arial" charset="0"/>
              </a:rPr>
              <a:t>livewarwickac-my.sharepoint.com</a:t>
            </a:r>
            <a:r>
              <a:rPr lang="en-US" dirty="0">
                <a:solidFill>
                  <a:schemeClr val="bg1"/>
                </a:solidFill>
                <a:cs typeface="Arial" charset="0"/>
              </a:rPr>
              <a:t>/personal/</a:t>
            </a:r>
            <a:r>
              <a:rPr lang="en-US" dirty="0" err="1">
                <a:solidFill>
                  <a:schemeClr val="bg1"/>
                </a:solidFill>
                <a:cs typeface="Arial" charset="0"/>
              </a:rPr>
              <a:t>fssmab_live_warwick_ac_uk</a:t>
            </a:r>
            <a:r>
              <a:rPr lang="en-US" dirty="0">
                <a:solidFill>
                  <a:schemeClr val="bg1"/>
                </a:solidFill>
                <a:cs typeface="Arial" charset="0"/>
              </a:rPr>
              <a:t>/_layouts/15/</a:t>
            </a:r>
            <a:r>
              <a:rPr lang="en-US" dirty="0" err="1">
                <a:solidFill>
                  <a:schemeClr val="bg1"/>
                </a:solidFill>
                <a:cs typeface="Arial" charset="0"/>
              </a:rPr>
              <a:t>stream.aspx?UniqueId</a:t>
            </a:r>
            <a:r>
              <a:rPr lang="en-US" dirty="0">
                <a:solidFill>
                  <a:schemeClr val="bg1"/>
                </a:solidFill>
                <a:cs typeface="Arial" charset="0"/>
              </a:rPr>
              <a:t>=8c8d74ab%2Ddf24%2D5c92%2Ddf7c%2D2e39ffc92646&amp;Translate=</a:t>
            </a:r>
            <a:r>
              <a:rPr lang="en-US" dirty="0" err="1">
                <a:solidFill>
                  <a:schemeClr val="bg1"/>
                </a:solidFill>
                <a:cs typeface="Arial" charset="0"/>
              </a:rPr>
              <a:t>false&amp;referrer</a:t>
            </a:r>
            <a:r>
              <a:rPr lang="en-US" dirty="0">
                <a:solidFill>
                  <a:schemeClr val="bg1"/>
                </a:solidFill>
                <a:cs typeface="Arial" charset="0"/>
              </a:rPr>
              <a:t>=StreamWebApp%2EWeb&amp;referrerScenario=AddressBarCopied%2Eview%2Ee1e6c44c%2D6860%2D493d%2Dbaca%2D4f3770a21073</a:t>
            </a:r>
          </a:p>
          <a:p>
            <a:pPr>
              <a:buClrTx/>
              <a:buFontTx/>
              <a:buNone/>
              <a:defRPr/>
            </a:pPr>
            <a:endParaRPr lang="en-US" dirty="0">
              <a:solidFill>
                <a:schemeClr val="bg1"/>
              </a:solidFill>
              <a:cs typeface="Arial" charset="0"/>
            </a:endParaRPr>
          </a:p>
          <a:p>
            <a:pPr>
              <a:buClrTx/>
              <a:buFontTx/>
              <a:buNone/>
              <a:defRPr/>
            </a:pPr>
            <a:endParaRPr lang="en-US" dirty="0">
              <a:solidFill>
                <a:schemeClr val="bg1"/>
              </a:solidFill>
              <a:cs typeface="Arial" charset="0"/>
            </a:endParaRPr>
          </a:p>
          <a:p>
            <a:pPr>
              <a:buClrTx/>
              <a:buFontTx/>
              <a:buNone/>
              <a:defRPr/>
            </a:pPr>
            <a:endParaRPr lang="en-US" dirty="0">
              <a:solidFill>
                <a:schemeClr val="bg1"/>
              </a:solidFill>
              <a:cs typeface="Arial" charset="0"/>
            </a:endParaRPr>
          </a:p>
          <a:p>
            <a:pPr>
              <a:buClrTx/>
              <a:buFontTx/>
              <a:buNone/>
              <a:defRPr/>
            </a:pPr>
            <a:r>
              <a:rPr lang="en-US" dirty="0">
                <a:solidFill>
                  <a:schemeClr val="bg1"/>
                </a:solidFill>
                <a:cs typeface="Arial" charset="0"/>
              </a:rPr>
              <a:t>100.23: </a:t>
            </a:r>
            <a:r>
              <a:rPr lang="en-US" dirty="0">
                <a:solidFill>
                  <a:schemeClr val="bg1"/>
                </a:solidFill>
                <a:cs typeface="Arial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https://learningonscreen.ac.uk/ondemand/index.php/prog/006FDBBD?bcast=124008056#</a:t>
            </a:r>
            <a:endParaRPr lang="en-US" dirty="0">
              <a:solidFill>
                <a:schemeClr val="bg1"/>
              </a:solidFill>
              <a:cs typeface="Arial" charset="0"/>
            </a:endParaRPr>
          </a:p>
          <a:p>
            <a:pPr>
              <a:buClrTx/>
              <a:buFontTx/>
              <a:buNone/>
              <a:defRPr/>
            </a:pPr>
            <a:endParaRPr lang="en-US" dirty="0">
              <a:solidFill>
                <a:schemeClr val="bg1"/>
              </a:solidFill>
              <a:cs typeface="Arial" charset="0"/>
            </a:endParaRPr>
          </a:p>
          <a:p>
            <a:pPr>
              <a:buClrTx/>
              <a:buFontTx/>
              <a:buNone/>
              <a:defRPr/>
            </a:pPr>
            <a:r>
              <a:rPr lang="en-US" dirty="0">
                <a:solidFill>
                  <a:schemeClr val="bg1"/>
                </a:solidFill>
                <a:cs typeface="Arial" charset="0"/>
              </a:rPr>
              <a:t>41.11</a:t>
            </a:r>
          </a:p>
          <a:p>
            <a:pPr>
              <a:buClrTx/>
              <a:buFontTx/>
              <a:buNone/>
              <a:defRPr/>
            </a:pPr>
            <a:r>
              <a:rPr lang="en-US" dirty="0">
                <a:solidFill>
                  <a:schemeClr val="bg1"/>
                </a:solidFill>
                <a:cs typeface="Arial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https://learningonscreen.ac.uk/ondemand/index.php/prog/00801333?bcast=132551262</a:t>
            </a:r>
            <a:endParaRPr lang="en-US" dirty="0">
              <a:solidFill>
                <a:schemeClr val="bg1"/>
              </a:solidFill>
              <a:cs typeface="Arial" charset="0"/>
            </a:endParaRPr>
          </a:p>
          <a:p>
            <a:pPr>
              <a:buClrTx/>
              <a:buFontTx/>
              <a:buNone/>
              <a:defRPr/>
            </a:pPr>
            <a:endParaRPr lang="en-US" dirty="0">
              <a:solidFill>
                <a:schemeClr val="bg1"/>
              </a:solidFill>
              <a:cs typeface="Arial" charset="0"/>
            </a:endParaRPr>
          </a:p>
          <a:p>
            <a:pPr>
              <a:buClrTx/>
              <a:buFontTx/>
              <a:buNone/>
              <a:defRPr/>
            </a:pPr>
            <a:endParaRPr lang="en-US" dirty="0">
              <a:solidFill>
                <a:schemeClr val="bg1"/>
              </a:solidFill>
              <a:cs typeface="Arial" charset="0"/>
            </a:endParaRPr>
          </a:p>
          <a:p>
            <a:pPr>
              <a:buClrTx/>
              <a:buFontTx/>
              <a:buNone/>
              <a:defRPr/>
            </a:pPr>
            <a:endParaRPr lang="en-US" dirty="0">
              <a:solidFill>
                <a:schemeClr val="bg1"/>
              </a:solidFill>
              <a:cs typeface="Arial" charset="0"/>
            </a:endParaRPr>
          </a:p>
          <a:p>
            <a:pPr>
              <a:buClrTx/>
              <a:buFontTx/>
              <a:buNone/>
              <a:defRPr/>
            </a:pPr>
            <a:endParaRPr lang="en-US" dirty="0">
              <a:solidFill>
                <a:schemeClr val="bg1"/>
              </a:solidFill>
              <a:cs typeface="Arial" charset="0"/>
            </a:endParaRPr>
          </a:p>
          <a:p>
            <a:pPr>
              <a:buClrTx/>
              <a:buFontTx/>
              <a:buNone/>
              <a:defRPr/>
            </a:pPr>
            <a:r>
              <a:rPr lang="en-US" dirty="0">
                <a:solidFill>
                  <a:schemeClr val="bg1"/>
                </a:solidFill>
                <a:cs typeface="Arial" charset="0"/>
              </a:rPr>
              <a:t>	</a:t>
            </a:r>
          </a:p>
          <a:p>
            <a:pPr>
              <a:buClrTx/>
              <a:buFontTx/>
              <a:buNone/>
              <a:defRPr/>
            </a:pPr>
            <a:endParaRPr lang="en-US" dirty="0">
              <a:solidFill>
                <a:schemeClr val="bg1"/>
              </a:solidFill>
              <a:cs typeface="Arial" charset="0"/>
            </a:endParaRPr>
          </a:p>
          <a:p>
            <a:pPr>
              <a:buClrTx/>
              <a:buFontTx/>
              <a:buNone/>
              <a:defRPr/>
            </a:pPr>
            <a:endParaRPr lang="en-US" dirty="0">
              <a:solidFill>
                <a:schemeClr val="bg1"/>
              </a:solidFill>
              <a:cs typeface="Arial" charset="0"/>
            </a:endParaRPr>
          </a:p>
          <a:p>
            <a:pPr>
              <a:buClrTx/>
              <a:buFontTx/>
              <a:buNone/>
              <a:defRPr/>
            </a:pPr>
            <a:endParaRPr lang="en-US" dirty="0">
              <a:solidFill>
                <a:schemeClr val="bg1"/>
              </a:solidFill>
              <a:cs typeface="Arial" charset="0"/>
            </a:endParaRPr>
          </a:p>
          <a:p>
            <a:pPr>
              <a:buClrTx/>
              <a:buFontTx/>
              <a:buNone/>
              <a:defRPr/>
            </a:pPr>
            <a:endParaRPr lang="en-US" dirty="0">
              <a:solidFill>
                <a:schemeClr val="bg1"/>
              </a:solidFill>
              <a:cs typeface="Arial" charset="0"/>
            </a:endParaRPr>
          </a:p>
          <a:p>
            <a:pPr>
              <a:buClrTx/>
              <a:buFontTx/>
              <a:buNone/>
              <a:defRPr/>
            </a:pPr>
            <a:endParaRPr lang="en-US" dirty="0">
              <a:solidFill>
                <a:schemeClr val="bg1"/>
              </a:solidFill>
              <a:cs typeface="Arial" charset="0"/>
            </a:endParaRPr>
          </a:p>
          <a:p>
            <a:pPr>
              <a:buClrTx/>
              <a:buFontTx/>
              <a:buNone/>
              <a:defRPr/>
            </a:pPr>
            <a:endParaRPr lang="en-US" dirty="0">
              <a:solidFill>
                <a:schemeClr val="bg1"/>
              </a:solidFill>
              <a:cs typeface="Arial" charset="0"/>
            </a:endParaRPr>
          </a:p>
          <a:p>
            <a:pPr>
              <a:buClrTx/>
              <a:buFontTx/>
              <a:buNone/>
              <a:defRPr/>
            </a:pPr>
            <a:endParaRPr lang="en-US" sz="2200" dirty="0">
              <a:solidFill>
                <a:schemeClr val="bg1"/>
              </a:solidFill>
              <a:cs typeface="Arial" charset="0"/>
            </a:endParaRPr>
          </a:p>
          <a:p>
            <a:pPr>
              <a:buClrTx/>
              <a:buFontTx/>
              <a:buNone/>
              <a:defRPr/>
            </a:pPr>
            <a:endParaRPr lang="en-US" sz="3000" dirty="0">
              <a:solidFill>
                <a:schemeClr val="bg1"/>
              </a:solidFill>
              <a:cs typeface="Arial" charset="0"/>
            </a:endParaRPr>
          </a:p>
          <a:p>
            <a:pPr>
              <a:buClrTx/>
              <a:buFontTx/>
              <a:buNone/>
              <a:defRPr/>
            </a:pPr>
            <a:endParaRPr lang="en-US" sz="1200" dirty="0">
              <a:solidFill>
                <a:schemeClr val="bg1"/>
              </a:solidFill>
              <a:cs typeface="Arial" charset="0"/>
            </a:endParaRPr>
          </a:p>
          <a:p>
            <a:pPr>
              <a:buClrTx/>
              <a:buFontTx/>
              <a:buNone/>
              <a:defRPr/>
            </a:pPr>
            <a:r>
              <a:rPr lang="en-US" sz="1200" dirty="0">
                <a:solidFill>
                  <a:schemeClr val="bg1"/>
                </a:solidFill>
                <a:cs typeface="Arial" charset="0"/>
              </a:rPr>
              <a:t>					        </a:t>
            </a:r>
            <a:r>
              <a:rPr lang="en-US" dirty="0">
                <a:solidFill>
                  <a:schemeClr val="bg1"/>
                </a:solidFill>
                <a:cs typeface="Arial" charset="0"/>
              </a:rPr>
              <a:t>	          </a:t>
            </a:r>
          </a:p>
          <a:p>
            <a:pPr>
              <a:buClrTx/>
              <a:buFontTx/>
              <a:buNone/>
              <a:defRPr/>
            </a:pPr>
            <a:endParaRPr lang="en-US" sz="2000" dirty="0">
              <a:solidFill>
                <a:schemeClr val="bg1"/>
              </a:solidFill>
              <a:cs typeface="Arial" charset="0"/>
            </a:endParaRPr>
          </a:p>
          <a:p>
            <a:pPr>
              <a:buClrTx/>
              <a:buFontTx/>
              <a:buNone/>
              <a:defRPr/>
            </a:pPr>
            <a:r>
              <a:rPr lang="en-US" sz="2000" dirty="0">
                <a:solidFill>
                  <a:schemeClr val="bg1"/>
                </a:solidFill>
                <a:cs typeface="Arial" charset="0"/>
              </a:rPr>
              <a:t> 		</a:t>
            </a:r>
          </a:p>
          <a:p>
            <a:pPr>
              <a:buClrTx/>
              <a:buFontTx/>
              <a:buNone/>
              <a:defRPr/>
            </a:pPr>
            <a:endParaRPr lang="en-US" dirty="0">
              <a:solidFill>
                <a:schemeClr val="bg1"/>
              </a:solidFill>
              <a:cs typeface="Arial" charset="0"/>
            </a:endParaRPr>
          </a:p>
          <a:p>
            <a:pPr>
              <a:buClrTx/>
              <a:buFontTx/>
              <a:buNone/>
              <a:defRPr/>
            </a:pPr>
            <a:endParaRPr lang="en-US" dirty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5" name="Picture 4" descr="A green background with black text&#10;&#10;AI-generated content may be incorrect.">
            <a:extLst>
              <a:ext uri="{FF2B5EF4-FFF2-40B4-BE49-F238E27FC236}">
                <a16:creationId xmlns:a16="http://schemas.microsoft.com/office/drawing/2014/main" id="{E4414E8B-055C-D4C5-72EE-40189473AB9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5205" y="3200399"/>
            <a:ext cx="5853195" cy="79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0906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Interpreting/evaluating artworks’ moral attitudes</a:t>
            </a:r>
            <a:endParaRPr lang="en-GB" sz="3200" u="sng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sp>
        <p:nvSpPr>
          <p:cNvPr id="5" name="Text Box 3">
            <a:extLst>
              <a:ext uri="{FF2B5EF4-FFF2-40B4-BE49-F238E27FC236}">
                <a16:creationId xmlns:a16="http://schemas.microsoft.com/office/drawing/2014/main" id="{89085A7A-C279-645C-E182-D47260AF2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2725" y="671101"/>
            <a:ext cx="8218612" cy="1479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endParaRPr lang="en-US" sz="2000" dirty="0">
              <a:solidFill>
                <a:srgbClr val="FFFFFF"/>
              </a:solidFill>
            </a:endParaRPr>
          </a:p>
          <a:p>
            <a:endParaRPr lang="en-US" sz="2000" dirty="0">
              <a:solidFill>
                <a:srgbClr val="FFFFFF"/>
              </a:solidFill>
            </a:endParaRPr>
          </a:p>
          <a:p>
            <a:r>
              <a:rPr lang="en-US" sz="2500" dirty="0">
                <a:solidFill>
                  <a:srgbClr val="FFFFFF"/>
                </a:solidFill>
                <a:latin typeface="Impact" panose="020B0806030902050204" pitchFamily="34" charset="0"/>
              </a:rPr>
              <a:t>	Local  News  Anchor  </a:t>
            </a:r>
            <a:r>
              <a:rPr lang="en-US" sz="2500" u="sng" dirty="0">
                <a:solidFill>
                  <a:srgbClr val="FFFFFF"/>
                </a:solidFill>
                <a:latin typeface="Impact" panose="020B0806030902050204" pitchFamily="34" charset="0"/>
              </a:rPr>
              <a:t>SLAUGHTERS</a:t>
            </a:r>
            <a:r>
              <a:rPr lang="en-US" sz="2500" dirty="0">
                <a:solidFill>
                  <a:srgbClr val="FFFFFF"/>
                </a:solidFill>
                <a:latin typeface="Impact" panose="020B0806030902050204" pitchFamily="34" charset="0"/>
              </a:rPr>
              <a:t>  Rival  Presenter  With </a:t>
            </a:r>
            <a:r>
              <a:rPr lang="en-US" sz="2500" u="sng" dirty="0">
                <a:solidFill>
                  <a:srgbClr val="FFFFFF"/>
                </a:solidFill>
                <a:latin typeface="Impact" panose="020B0806030902050204" pitchFamily="34" charset="0"/>
              </a:rPr>
              <a:t>TRIDENT</a:t>
            </a:r>
            <a:r>
              <a:rPr lang="en-US" sz="2500" dirty="0">
                <a:solidFill>
                  <a:srgbClr val="FFFFFF"/>
                </a:solidFill>
                <a:latin typeface="Impact" panose="020B0806030902050204" pitchFamily="34" charset="0"/>
              </a:rPr>
              <a:t>  and  Goes  </a:t>
            </a:r>
            <a:r>
              <a:rPr lang="en-US" sz="2500" u="sng" dirty="0">
                <a:solidFill>
                  <a:srgbClr val="FFFFFF"/>
                </a:solidFill>
                <a:latin typeface="Impact" panose="020B0806030902050204" pitchFamily="34" charset="0"/>
              </a:rPr>
              <a:t>UNPUNISHED</a:t>
            </a:r>
            <a:r>
              <a:rPr lang="en-US" sz="2500" dirty="0">
                <a:solidFill>
                  <a:srgbClr val="FFFFFF"/>
                </a:solidFill>
                <a:latin typeface="Impact" panose="020B0806030902050204" pitchFamily="34" charset="0"/>
              </a:rPr>
              <a:t>!</a:t>
            </a:r>
            <a:endParaRPr lang="en-GB" sz="2500" dirty="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  <p:pic>
        <p:nvPicPr>
          <p:cNvPr id="2" name="Picture 1" descr="Screen Shot 2021-02-05 at 17.17.13.png">
            <a:extLst>
              <a:ext uri="{FF2B5EF4-FFF2-40B4-BE49-F238E27FC236}">
                <a16:creationId xmlns:a16="http://schemas.microsoft.com/office/drawing/2014/main" id="{A5E78537-FDCD-BFFE-2223-A3C28B09F6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1137" y="2203691"/>
            <a:ext cx="5142142" cy="2880373"/>
          </a:xfrm>
          <a:prstGeom prst="rect">
            <a:avLst/>
          </a:prstGeom>
        </p:spPr>
      </p:pic>
      <p:sp>
        <p:nvSpPr>
          <p:cNvPr id="6" name="Text Box 3">
            <a:extLst>
              <a:ext uri="{FF2B5EF4-FFF2-40B4-BE49-F238E27FC236}">
                <a16:creationId xmlns:a16="http://schemas.microsoft.com/office/drawing/2014/main" id="{A29B615A-6E76-357E-E98B-2B71CC6668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4876302"/>
            <a:ext cx="8384533" cy="1633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en-US" sz="2100" i="1" dirty="0">
                <a:solidFill>
                  <a:srgbClr val="FFFF00"/>
                </a:solidFill>
              </a:rPr>
              <a:t>What attitude are we encouraged </a:t>
            </a:r>
          </a:p>
          <a:p>
            <a:pPr>
              <a:buClrTx/>
              <a:buFontTx/>
              <a:buNone/>
              <a:defRPr/>
            </a:pPr>
            <a:r>
              <a:rPr lang="en-US" sz="2100" i="1" dirty="0">
                <a:solidFill>
                  <a:srgbClr val="FFFF00"/>
                </a:solidFill>
              </a:rPr>
              <a:t>to take towards this?!</a:t>
            </a:r>
          </a:p>
          <a:p>
            <a:endParaRPr lang="en-US" sz="1900" dirty="0">
              <a:solidFill>
                <a:srgbClr val="FFFFFF"/>
              </a:solidFill>
            </a:endParaRPr>
          </a:p>
          <a:p>
            <a:endParaRPr lang="en-US" sz="19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5052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2F7739-A7DF-ECC2-B3E1-6B48F67444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>
            <a:extLst>
              <a:ext uri="{FF2B5EF4-FFF2-40B4-BE49-F238E27FC236}">
                <a16:creationId xmlns:a16="http://schemas.microsoft.com/office/drawing/2014/main" id="{B4196A8E-E1C4-C7AB-23A6-1346BD00C3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Text Box 3">
            <a:extLst>
              <a:ext uri="{FF2B5EF4-FFF2-40B4-BE49-F238E27FC236}">
                <a16:creationId xmlns:a16="http://schemas.microsoft.com/office/drawing/2014/main" id="{4DF59361-F23F-3DE6-752E-9FD1D32F94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Interpreting/evaluating artworks’ moral attitudes</a:t>
            </a:r>
            <a:endParaRPr lang="en-GB" sz="3200" u="sng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sp>
        <p:nvSpPr>
          <p:cNvPr id="6" name="Text Box 3">
            <a:extLst>
              <a:ext uri="{FF2B5EF4-FFF2-40B4-BE49-F238E27FC236}">
                <a16:creationId xmlns:a16="http://schemas.microsoft.com/office/drawing/2014/main" id="{6EF39489-A185-F2F9-7036-5C299276E0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4876302"/>
            <a:ext cx="8384533" cy="1633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en-US" sz="2100" i="1" dirty="0">
                <a:solidFill>
                  <a:srgbClr val="FFFF00"/>
                </a:solidFill>
              </a:rPr>
              <a:t>What attitude are we encouraged </a:t>
            </a:r>
          </a:p>
          <a:p>
            <a:pPr>
              <a:buClrTx/>
              <a:buFontTx/>
              <a:buNone/>
              <a:defRPr/>
            </a:pPr>
            <a:r>
              <a:rPr lang="en-US" sz="2100" i="1" dirty="0">
                <a:solidFill>
                  <a:srgbClr val="FFFF00"/>
                </a:solidFill>
              </a:rPr>
              <a:t>to take towards this?!</a:t>
            </a:r>
          </a:p>
          <a:p>
            <a:endParaRPr lang="en-US" sz="1900" dirty="0">
              <a:solidFill>
                <a:srgbClr val="FFFFFF"/>
              </a:solidFill>
            </a:endParaRPr>
          </a:p>
          <a:p>
            <a:endParaRPr lang="en-US" sz="19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6563730-5C3F-5435-DB00-14C33EAA10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3852" y="943162"/>
            <a:ext cx="4419568" cy="569240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061A788-E08E-A132-4933-0D544A63B901}"/>
              </a:ext>
            </a:extLst>
          </p:cNvPr>
          <p:cNvSpPr txBox="1"/>
          <p:nvPr/>
        </p:nvSpPr>
        <p:spPr>
          <a:xfrm>
            <a:off x="2688336" y="-133502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 Box 3">
            <a:extLst>
              <a:ext uri="{FF2B5EF4-FFF2-40B4-BE49-F238E27FC236}">
                <a16:creationId xmlns:a16="http://schemas.microsoft.com/office/drawing/2014/main" id="{26E4D61B-F423-56B8-7E5B-7C9BEA266F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159" y="856614"/>
            <a:ext cx="7746831" cy="1479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endParaRPr lang="en-US" sz="2000" dirty="0">
              <a:solidFill>
                <a:srgbClr val="FFFFFF"/>
              </a:solidFill>
            </a:endParaRPr>
          </a:p>
          <a:p>
            <a:endParaRPr lang="en-US" sz="2000" dirty="0">
              <a:solidFill>
                <a:srgbClr val="FFFFFF"/>
              </a:solidFill>
            </a:endParaRPr>
          </a:p>
          <a:p>
            <a:r>
              <a:rPr lang="en-US" sz="2500" dirty="0">
                <a:solidFill>
                  <a:srgbClr val="FFFFFF"/>
                </a:solidFill>
                <a:latin typeface="Impact" panose="020B0806030902050204" pitchFamily="34" charset="0"/>
              </a:rPr>
              <a:t>	Felon  </a:t>
            </a:r>
            <a:r>
              <a:rPr lang="en-US" sz="2500" u="sng" dirty="0">
                <a:solidFill>
                  <a:srgbClr val="FFFFFF"/>
                </a:solidFill>
                <a:latin typeface="Impact" panose="020B0806030902050204" pitchFamily="34" charset="0"/>
              </a:rPr>
              <a:t>KILLED</a:t>
            </a:r>
            <a:r>
              <a:rPr lang="en-US" sz="2500" dirty="0">
                <a:solidFill>
                  <a:srgbClr val="FFFFFF"/>
                </a:solidFill>
                <a:latin typeface="Impact" panose="020B0806030902050204" pitchFamily="34" charset="0"/>
              </a:rPr>
              <a:t>  Man  in  Reno, </a:t>
            </a:r>
          </a:p>
          <a:p>
            <a:r>
              <a:rPr lang="en-US" sz="2500" dirty="0">
                <a:solidFill>
                  <a:srgbClr val="FFFFFF"/>
                </a:solidFill>
                <a:latin typeface="Impact" panose="020B0806030902050204" pitchFamily="34" charset="0"/>
              </a:rPr>
              <a:t>	Just  to  </a:t>
            </a:r>
            <a:r>
              <a:rPr lang="en-US" sz="2500" u="sng" dirty="0">
                <a:solidFill>
                  <a:srgbClr val="FFFFFF"/>
                </a:solidFill>
                <a:latin typeface="Impact" panose="020B0806030902050204" pitchFamily="34" charset="0"/>
              </a:rPr>
              <a:t>WATCH  HIM  DIE</a:t>
            </a:r>
            <a:r>
              <a:rPr lang="en-US" sz="2500" dirty="0">
                <a:solidFill>
                  <a:srgbClr val="FFFFFF"/>
                </a:solidFill>
                <a:latin typeface="Impact" panose="020B0806030902050204" pitchFamily="34" charset="0"/>
              </a:rPr>
              <a:t>!</a:t>
            </a:r>
            <a:endParaRPr lang="en-GB" sz="2500" dirty="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6972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D69C1B-26E0-7A81-1AFE-2AC7847411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>
            <a:extLst>
              <a:ext uri="{FF2B5EF4-FFF2-40B4-BE49-F238E27FC236}">
                <a16:creationId xmlns:a16="http://schemas.microsoft.com/office/drawing/2014/main" id="{519DF5E5-968D-47EA-0ADC-3755A4BFF6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Text Box 3">
            <a:extLst>
              <a:ext uri="{FF2B5EF4-FFF2-40B4-BE49-F238E27FC236}">
                <a16:creationId xmlns:a16="http://schemas.microsoft.com/office/drawing/2014/main" id="{4F442247-EAB4-764E-BF06-388B173F62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Interpreting/evaluating artworks’ moral attitudes</a:t>
            </a:r>
            <a:endParaRPr lang="en-GB" sz="3200" u="sng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F037CA-E646-0333-6D03-EFCDA138941B}"/>
              </a:ext>
            </a:extLst>
          </p:cNvPr>
          <p:cNvSpPr txBox="1"/>
          <p:nvPr/>
        </p:nvSpPr>
        <p:spPr>
          <a:xfrm>
            <a:off x="2710092" y="-12852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759480-E9C6-4ED8-9436-F9EDCD8ADB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2861" y="1774350"/>
            <a:ext cx="2919760" cy="29197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3B4D306-C540-C212-1113-F4E2910400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9972" y="1361216"/>
            <a:ext cx="5543833" cy="10038453"/>
          </a:xfrm>
          <a:prstGeom prst="rect">
            <a:avLst/>
          </a:prstGeom>
        </p:spPr>
      </p:pic>
      <p:sp>
        <p:nvSpPr>
          <p:cNvPr id="11" name="Text Box 3">
            <a:extLst>
              <a:ext uri="{FF2B5EF4-FFF2-40B4-BE49-F238E27FC236}">
                <a16:creationId xmlns:a16="http://schemas.microsoft.com/office/drawing/2014/main" id="{F3AA033F-3049-E1A0-5BCB-4B0B380F7A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4876302"/>
            <a:ext cx="8384533" cy="1633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en-US" sz="2100" i="1" dirty="0">
                <a:solidFill>
                  <a:srgbClr val="FFFF00"/>
                </a:solidFill>
              </a:rPr>
              <a:t>What attitude are we encouraged </a:t>
            </a:r>
          </a:p>
          <a:p>
            <a:pPr>
              <a:buClrTx/>
              <a:buFontTx/>
              <a:buNone/>
              <a:defRPr/>
            </a:pPr>
            <a:r>
              <a:rPr lang="en-US" sz="2100" i="1" dirty="0">
                <a:solidFill>
                  <a:srgbClr val="FFFF00"/>
                </a:solidFill>
              </a:rPr>
              <a:t>to take towards this?!</a:t>
            </a:r>
          </a:p>
          <a:p>
            <a:endParaRPr lang="en-US" sz="1900" dirty="0">
              <a:solidFill>
                <a:srgbClr val="FFFFFF"/>
              </a:solidFill>
            </a:endParaRPr>
          </a:p>
          <a:p>
            <a:endParaRPr lang="en-US" sz="19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  <p:sp>
        <p:nvSpPr>
          <p:cNvPr id="12" name="Text Box 3">
            <a:extLst>
              <a:ext uri="{FF2B5EF4-FFF2-40B4-BE49-F238E27FC236}">
                <a16:creationId xmlns:a16="http://schemas.microsoft.com/office/drawing/2014/main" id="{888300D1-6931-2653-C16E-B8F9FD62DF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54943" y="460582"/>
            <a:ext cx="7746831" cy="1479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endParaRPr lang="en-US" sz="2000" dirty="0">
              <a:solidFill>
                <a:srgbClr val="FFFFFF"/>
              </a:solidFill>
            </a:endParaRPr>
          </a:p>
          <a:p>
            <a:endParaRPr lang="en-US" sz="2000" dirty="0">
              <a:solidFill>
                <a:srgbClr val="FFFFFF"/>
              </a:solidFill>
            </a:endParaRPr>
          </a:p>
          <a:p>
            <a:r>
              <a:rPr lang="en-US" sz="2500" dirty="0">
                <a:solidFill>
                  <a:srgbClr val="FFFFFF"/>
                </a:solidFill>
                <a:latin typeface="Impact" panose="020B0806030902050204" pitchFamily="34" charset="0"/>
              </a:rPr>
              <a:t>	</a:t>
            </a:r>
            <a:r>
              <a:rPr lang="en-US" sz="2500" u="sng" dirty="0">
                <a:solidFill>
                  <a:srgbClr val="FFFFFF"/>
                </a:solidFill>
                <a:latin typeface="Impact" panose="020B0806030902050204" pitchFamily="34" charset="0"/>
              </a:rPr>
              <a:t>Woman  LONGS  for  DESTRUCTION </a:t>
            </a:r>
          </a:p>
          <a:p>
            <a:r>
              <a:rPr lang="en-US" sz="2500" dirty="0">
                <a:solidFill>
                  <a:schemeClr val="bg1"/>
                </a:solidFill>
                <a:latin typeface="Impact" panose="020B0806030902050204" pitchFamily="34" charset="0"/>
              </a:rPr>
              <a:t>	</a:t>
            </a:r>
            <a:r>
              <a:rPr lang="en-US" sz="2500" u="sng" dirty="0">
                <a:solidFill>
                  <a:schemeClr val="bg1"/>
                </a:solidFill>
                <a:latin typeface="Impact" panose="020B0806030902050204" pitchFamily="34" charset="0"/>
              </a:rPr>
              <a:t>Of  ALL  EARTH’S  CREATURES!</a:t>
            </a:r>
            <a:endParaRPr lang="en-GB" sz="25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92014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97B978-3260-A129-71EC-92D86909AA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>
            <a:extLst>
              <a:ext uri="{FF2B5EF4-FFF2-40B4-BE49-F238E27FC236}">
                <a16:creationId xmlns:a16="http://schemas.microsoft.com/office/drawing/2014/main" id="{F25A46B6-7D36-CD76-15BD-39E2499F41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id="{C6941919-FF6B-AF03-4A88-3EF5AA2E72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47" y="0"/>
            <a:ext cx="8784893" cy="7281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endParaRPr lang="en-GB" b="1" u="sng" dirty="0">
              <a:solidFill>
                <a:srgbClr val="FFFFFF"/>
              </a:solidFill>
            </a:endParaRPr>
          </a:p>
          <a:p>
            <a:pPr algn="ctr"/>
            <a:endParaRPr lang="en-GB" b="1" u="sng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r>
              <a:rPr lang="en-GB" b="1" dirty="0">
                <a:solidFill>
                  <a:srgbClr val="FFFFFF"/>
                </a:solidFill>
              </a:rPr>
              <a:t>			</a:t>
            </a:r>
          </a:p>
          <a:p>
            <a:pPr algn="ctr"/>
            <a:endParaRPr lang="en-GB" b="1" dirty="0">
              <a:solidFill>
                <a:srgbClr val="FFFFFF"/>
              </a:solidFill>
            </a:endParaRPr>
          </a:p>
          <a:p>
            <a:pPr algn="ctr"/>
            <a:r>
              <a:rPr lang="en-GB" b="1" dirty="0">
                <a:solidFill>
                  <a:srgbClr val="FFFFFF"/>
                </a:solidFill>
              </a:rPr>
              <a:t>									</a:t>
            </a:r>
            <a:r>
              <a:rPr lang="en-GB" b="1" u="sng" dirty="0">
                <a:solidFill>
                  <a:srgbClr val="FFFFFF"/>
                </a:solidFill>
                <a:hlinkClick r:id="rId3"/>
              </a:rPr>
              <a:t>…</a:t>
            </a:r>
            <a:endParaRPr lang="en-GB" b="1" u="sng" dirty="0">
              <a:solidFill>
                <a:srgbClr val="FFFFFF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sp>
        <p:nvSpPr>
          <p:cNvPr id="7" name="Text Box 3">
            <a:extLst>
              <a:ext uri="{FF2B5EF4-FFF2-40B4-BE49-F238E27FC236}">
                <a16:creationId xmlns:a16="http://schemas.microsoft.com/office/drawing/2014/main" id="{51D9A773-CC5C-99CF-337A-F2D73E0002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The relationship between aesthetic + moral judgements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pic>
        <p:nvPicPr>
          <p:cNvPr id="3" name="Picture 2" descr="A person with glasses and a yellow background&#10;&#10;AI-generated content may be incorrect.">
            <a:extLst>
              <a:ext uri="{FF2B5EF4-FFF2-40B4-BE49-F238E27FC236}">
                <a16:creationId xmlns:a16="http://schemas.microsoft.com/office/drawing/2014/main" id="{28B7F0DA-11E2-EB3B-505F-6AB69A6AA7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2707" y="2591838"/>
            <a:ext cx="5699222" cy="4266162"/>
          </a:xfrm>
          <a:prstGeom prst="rect">
            <a:avLst/>
          </a:prstGeom>
        </p:spPr>
      </p:pic>
      <p:sp>
        <p:nvSpPr>
          <p:cNvPr id="10" name="Text Box 3">
            <a:extLst>
              <a:ext uri="{FF2B5EF4-FFF2-40B4-BE49-F238E27FC236}">
                <a16:creationId xmlns:a16="http://schemas.microsoft.com/office/drawing/2014/main" id="{69BDAA4E-0B68-39EF-CF24-FB74A95C3A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39469" y="717637"/>
            <a:ext cx="8704321" cy="1264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endParaRPr lang="en-US" sz="2000" dirty="0">
              <a:solidFill>
                <a:srgbClr val="FFFF00"/>
              </a:solidFill>
            </a:endParaRPr>
          </a:p>
          <a:p>
            <a:r>
              <a:rPr lang="en-GB" sz="2300" i="1" dirty="0">
                <a:solidFill>
                  <a:srgbClr val="FFFF00"/>
                </a:solidFill>
              </a:rPr>
              <a:t>	</a:t>
            </a:r>
            <a:r>
              <a:rPr lang="en-GB" sz="2300" i="1" u="sng" dirty="0">
                <a:solidFill>
                  <a:srgbClr val="FFFF00"/>
                </a:solidFill>
              </a:rPr>
              <a:t>Whatever</a:t>
            </a:r>
            <a:r>
              <a:rPr lang="en-GB" sz="2300" u="sng" dirty="0">
                <a:solidFill>
                  <a:srgbClr val="FFFF00"/>
                </a:solidFill>
              </a:rPr>
              <a:t> moral/political principles we hold, the question is:</a:t>
            </a:r>
          </a:p>
          <a:p>
            <a:endParaRPr lang="en-GB" sz="1000" dirty="0">
              <a:solidFill>
                <a:srgbClr val="FFFFFF"/>
              </a:solidFill>
            </a:endParaRPr>
          </a:p>
          <a:p>
            <a:r>
              <a:rPr lang="en-GB" sz="2300" dirty="0">
                <a:solidFill>
                  <a:srgbClr val="FFFFFF"/>
                </a:solidFill>
              </a:rPr>
              <a:t>		What role should they play in evaluating artworks?</a:t>
            </a:r>
          </a:p>
        </p:txBody>
      </p:sp>
      <p:sp>
        <p:nvSpPr>
          <p:cNvPr id="2" name="Text Box 3">
            <a:extLst>
              <a:ext uri="{FF2B5EF4-FFF2-40B4-BE49-F238E27FC236}">
                <a16:creationId xmlns:a16="http://schemas.microsoft.com/office/drawing/2014/main" id="{6F46CA67-49E6-E6AD-B91D-0AA82063CC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76790" y="2863366"/>
            <a:ext cx="3792175" cy="756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en-GB" sz="2200" dirty="0">
                <a:solidFill>
                  <a:schemeClr val="bg1"/>
                </a:solidFill>
              </a:rPr>
              <a:t>	</a:t>
            </a:r>
            <a:r>
              <a:rPr lang="en-GB" sz="2200" i="1" u="sng" dirty="0">
                <a:solidFill>
                  <a:schemeClr val="bg1"/>
                </a:solidFill>
              </a:rPr>
              <a:t>An unsettled issue:</a:t>
            </a:r>
          </a:p>
          <a:p>
            <a:endParaRPr lang="en-GB" sz="2100" dirty="0">
              <a:solidFill>
                <a:srgbClr val="FFFFFF"/>
              </a:solidFill>
            </a:endParaRPr>
          </a:p>
        </p:txBody>
      </p:sp>
      <p:sp>
        <p:nvSpPr>
          <p:cNvPr id="5" name="Text Box 3">
            <a:extLst>
              <a:ext uri="{FF2B5EF4-FFF2-40B4-BE49-F238E27FC236}">
                <a16:creationId xmlns:a16="http://schemas.microsoft.com/office/drawing/2014/main" id="{AE963F1E-5134-F4ED-98C8-B9F243E777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60994" y="3329891"/>
            <a:ext cx="3538677" cy="3595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500" dirty="0">
                <a:solidFill>
                  <a:srgbClr val="FFFFFF"/>
                </a:solidFill>
              </a:rPr>
              <a:t>	</a:t>
            </a:r>
          </a:p>
          <a:p>
            <a:r>
              <a:rPr lang="en-US" sz="2150" dirty="0">
                <a:solidFill>
                  <a:srgbClr val="FFFFFF"/>
                </a:solidFill>
              </a:rPr>
              <a:t>	‘Aesthetic evaluation cannot always be clearly distinguished from moral evaluation. Whether these two things </a:t>
            </a:r>
            <a:r>
              <a:rPr lang="en-US" sz="2150" u="sng" dirty="0">
                <a:solidFill>
                  <a:srgbClr val="FFFFFF"/>
                </a:solidFill>
              </a:rPr>
              <a:t>ought</a:t>
            </a:r>
            <a:r>
              <a:rPr lang="en-US" sz="2150" dirty="0">
                <a:solidFill>
                  <a:srgbClr val="FFFFFF"/>
                </a:solidFill>
              </a:rPr>
              <a:t> to be kept distinct is [a] […] still-disputed issue of aesthetics.’ </a:t>
            </a:r>
          </a:p>
          <a:p>
            <a:endParaRPr lang="en-US" sz="1000" dirty="0">
              <a:solidFill>
                <a:srgbClr val="FFFFFF"/>
              </a:solidFill>
            </a:endParaRPr>
          </a:p>
          <a:p>
            <a:r>
              <a:rPr lang="en-US" sz="2150" dirty="0">
                <a:solidFill>
                  <a:srgbClr val="FFFFFF"/>
                </a:solidFill>
              </a:rPr>
              <a:t>	(Freeland, 2006: 158)</a:t>
            </a:r>
            <a:endParaRPr lang="en-GB" sz="2150" dirty="0">
              <a:solidFill>
                <a:srgbClr val="FFFFFF"/>
              </a:solidFill>
            </a:endParaRPr>
          </a:p>
          <a:p>
            <a:r>
              <a:rPr lang="en-US" sz="1900" dirty="0">
                <a:solidFill>
                  <a:srgbClr val="FFFFFF"/>
                </a:solidFill>
              </a:rPr>
              <a:t> </a:t>
            </a:r>
            <a:endParaRPr lang="en-GB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3363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226804" y="835852"/>
            <a:ext cx="8561764" cy="2556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2000" dirty="0">
              <a:solidFill>
                <a:srgbClr val="FFFFFF"/>
              </a:solidFill>
            </a:endParaRPr>
          </a:p>
          <a:p>
            <a:r>
              <a:rPr lang="en-US" sz="500" dirty="0">
                <a:solidFill>
                  <a:srgbClr val="FFFFFF"/>
                </a:solidFill>
              </a:rPr>
              <a:t>	</a:t>
            </a:r>
            <a:r>
              <a:rPr lang="en-GB" sz="2000" dirty="0">
                <a:solidFill>
                  <a:srgbClr val="FFFFFF"/>
                </a:solidFill>
              </a:rPr>
              <a:t>‘</a:t>
            </a:r>
            <a:r>
              <a:rPr lang="en-US" sz="2000" dirty="0">
                <a:solidFill>
                  <a:srgbClr val="FFFFFF"/>
                </a:solidFill>
              </a:rPr>
              <a:t>The general issue of the relation of art to ethics admits of several distinct questions’ (</a:t>
            </a:r>
            <a:r>
              <a:rPr lang="en-US" sz="2000" dirty="0" err="1">
                <a:solidFill>
                  <a:srgbClr val="FFFFFF"/>
                </a:solidFill>
              </a:rPr>
              <a:t>Gaut</a:t>
            </a:r>
            <a:r>
              <a:rPr lang="en-US" sz="2000" dirty="0">
                <a:solidFill>
                  <a:srgbClr val="FFFFFF"/>
                </a:solidFill>
              </a:rPr>
              <a:t>, 2013: 421) – not all relate to aesthetics</a:t>
            </a:r>
            <a:r>
              <a:rPr lang="is-IS" sz="2000" dirty="0">
                <a:solidFill>
                  <a:srgbClr val="FFFFFF"/>
                </a:solidFill>
              </a:rPr>
              <a:t>…</a:t>
            </a:r>
            <a:endParaRPr lang="en-US" sz="2000" dirty="0">
              <a:solidFill>
                <a:srgbClr val="FFFFFF"/>
              </a:solidFill>
            </a:endParaRPr>
          </a:p>
          <a:p>
            <a:endParaRPr lang="en-US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chemeClr val="bg1"/>
              </a:solidFill>
            </a:endParaRPr>
          </a:p>
          <a:p>
            <a:endParaRPr lang="en-GB" sz="2000" dirty="0">
              <a:solidFill>
                <a:schemeClr val="bg1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The relationship between aesthetic + moral judgements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4989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0" y="37893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226804" y="835852"/>
            <a:ext cx="8561764" cy="2864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2000" dirty="0">
              <a:solidFill>
                <a:srgbClr val="FFFFFF"/>
              </a:solidFill>
            </a:endParaRPr>
          </a:p>
          <a:p>
            <a:r>
              <a:rPr lang="en-US" sz="500" dirty="0">
                <a:solidFill>
                  <a:srgbClr val="FFFFFF"/>
                </a:solidFill>
              </a:rPr>
              <a:t>	</a:t>
            </a:r>
            <a:r>
              <a:rPr lang="en-GB" sz="2000" dirty="0">
                <a:solidFill>
                  <a:srgbClr val="FFFFFF"/>
                </a:solidFill>
              </a:rPr>
              <a:t>‘</a:t>
            </a:r>
            <a:r>
              <a:rPr lang="en-US" sz="2000" dirty="0">
                <a:solidFill>
                  <a:srgbClr val="FFFFFF"/>
                </a:solidFill>
              </a:rPr>
              <a:t>The general issue of the relation of art to ethics admits of several distinct questions’ (</a:t>
            </a:r>
            <a:r>
              <a:rPr lang="en-US" sz="2000" dirty="0" err="1">
                <a:solidFill>
                  <a:srgbClr val="FFFFFF"/>
                </a:solidFill>
              </a:rPr>
              <a:t>Gaut</a:t>
            </a:r>
            <a:r>
              <a:rPr lang="en-US" sz="2000" dirty="0">
                <a:solidFill>
                  <a:srgbClr val="FFFFFF"/>
                </a:solidFill>
              </a:rPr>
              <a:t>, 2013: 421) – not all relate to aesthetics</a:t>
            </a:r>
            <a:r>
              <a:rPr lang="is-IS" sz="2000" dirty="0">
                <a:solidFill>
                  <a:srgbClr val="FFFFFF"/>
                </a:solidFill>
              </a:rPr>
              <a:t>…</a:t>
            </a:r>
            <a:endParaRPr lang="en-US" sz="2000" dirty="0">
              <a:solidFill>
                <a:srgbClr val="FFFFFF"/>
              </a:solidFill>
            </a:endParaRPr>
          </a:p>
          <a:p>
            <a:endParaRPr lang="en-US" sz="2000" dirty="0">
              <a:solidFill>
                <a:srgbClr val="FFFFFF"/>
              </a:solidFill>
            </a:endParaRPr>
          </a:p>
          <a:p>
            <a:r>
              <a:rPr lang="en-US" sz="2000" dirty="0">
                <a:solidFill>
                  <a:srgbClr val="FFFFFF"/>
                </a:solidFill>
              </a:rPr>
              <a:t>	Way may judge a work’s </a:t>
            </a:r>
            <a:r>
              <a:rPr lang="en-GB" sz="2000" dirty="0">
                <a:solidFill>
                  <a:srgbClr val="FFFF00"/>
                </a:solidFill>
              </a:rPr>
              <a:t>author</a:t>
            </a:r>
            <a:r>
              <a:rPr lang="en-GB" sz="2000" dirty="0">
                <a:solidFill>
                  <a:srgbClr val="FFFFFF"/>
                </a:solidFill>
              </a:rPr>
              <a:t> immoral / or its </a:t>
            </a:r>
            <a:r>
              <a:rPr lang="en-GB" sz="2000" dirty="0">
                <a:solidFill>
                  <a:srgbClr val="FFFF00"/>
                </a:solidFill>
              </a:rPr>
              <a:t>effects </a:t>
            </a:r>
            <a:r>
              <a:rPr lang="en-GB" sz="2000" dirty="0">
                <a:solidFill>
                  <a:schemeClr val="bg1"/>
                </a:solidFill>
              </a:rPr>
              <a:t>immoral…</a:t>
            </a:r>
          </a:p>
          <a:p>
            <a:endParaRPr lang="en-GB" sz="2000" dirty="0">
              <a:solidFill>
                <a:schemeClr val="bg1"/>
              </a:solidFill>
            </a:endParaRPr>
          </a:p>
          <a:p>
            <a:endParaRPr lang="en-GB" sz="2000" dirty="0">
              <a:solidFill>
                <a:schemeClr val="bg1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  <a:p>
            <a:endParaRPr lang="en-GB" sz="2000" dirty="0">
              <a:solidFill>
                <a:srgbClr val="FFFFFF"/>
              </a:solidFill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226804" y="-171450"/>
            <a:ext cx="8784893" cy="137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  <a:p>
            <a:pPr algn="ctr"/>
            <a:r>
              <a:rPr lang="en-GB" b="1" u="sng" dirty="0">
                <a:solidFill>
                  <a:srgbClr val="FFFFFF"/>
                </a:solidFill>
              </a:rPr>
              <a:t>The relationship between aesthetic + moral judgements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 </a:t>
            </a:r>
            <a:endParaRPr lang="en-GB" sz="2100" u="sng" dirty="0">
              <a:solidFill>
                <a:schemeClr val="bg1"/>
              </a:solidFill>
            </a:endParaRPr>
          </a:p>
          <a:p>
            <a:r>
              <a:rPr lang="en-GB" sz="500" dirty="0">
                <a:solidFill>
                  <a:schemeClr val="bg1"/>
                </a:solidFill>
              </a:rPr>
              <a:t>	</a:t>
            </a:r>
            <a:endParaRPr lang="en-GB" sz="2100" dirty="0">
              <a:solidFill>
                <a:srgbClr val="FFFFFF"/>
              </a:solidFill>
            </a:endParaRPr>
          </a:p>
        </p:txBody>
      </p:sp>
      <p:sp>
        <p:nvSpPr>
          <p:cNvPr id="2" name="Text Box 3">
            <a:extLst>
              <a:ext uri="{FF2B5EF4-FFF2-40B4-BE49-F238E27FC236}">
                <a16:creationId xmlns:a16="http://schemas.microsoft.com/office/drawing/2014/main" id="{C806C916-CEDE-A4F1-AD47-C68C7F048E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1086" y="5386234"/>
            <a:ext cx="8784893" cy="1587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indent="-28416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GB" sz="1000" dirty="0"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latin typeface="Times New Roman" charset="0"/>
              <a:cs typeface="Times New Roman" charset="0"/>
            </a:endParaRPr>
          </a:p>
          <a:p>
            <a:pPr>
              <a:buClrTx/>
              <a:buFontTx/>
              <a:buNone/>
              <a:defRPr/>
            </a:pPr>
            <a:endParaRPr lang="en-GB" sz="1000" dirty="0">
              <a:latin typeface="Times New Roman" charset="0"/>
              <a:cs typeface="Times New Roman" charset="0"/>
            </a:endParaRPr>
          </a:p>
          <a:p>
            <a:r>
              <a:rPr lang="en-GB" b="1" dirty="0"/>
              <a:t> </a:t>
            </a:r>
            <a:endParaRPr lang="en-GB" dirty="0"/>
          </a:p>
          <a:p>
            <a:r>
              <a:rPr lang="en-GB" sz="1700" i="1" dirty="0">
                <a:solidFill>
                  <a:srgbClr val="FFFFFF"/>
                </a:solidFill>
              </a:rPr>
              <a:t>Triumph of the Will </a:t>
            </a:r>
            <a:r>
              <a:rPr lang="en-GB" sz="1700" dirty="0">
                <a:solidFill>
                  <a:srgbClr val="FFFFFF"/>
                </a:solidFill>
              </a:rPr>
              <a:t>(Riefenstahl, 1935)</a:t>
            </a:r>
            <a:endParaRPr lang="en-GB" sz="1700" dirty="0">
              <a:solidFill>
                <a:srgbClr val="FFFFFF"/>
              </a:solidFill>
              <a:cs typeface="Arial" charset="0"/>
            </a:endParaRPr>
          </a:p>
          <a:p>
            <a:pPr>
              <a:buClrTx/>
              <a:buFontTx/>
              <a:buNone/>
              <a:defRPr/>
            </a:pPr>
            <a:r>
              <a:rPr lang="en-US" sz="2000" dirty="0">
                <a:cs typeface="Arial" charset="0"/>
              </a:rPr>
              <a:t>	</a:t>
            </a:r>
            <a:r>
              <a:rPr lang="en-IE" sz="2000" i="1" dirty="0"/>
              <a:t>				</a:t>
            </a:r>
            <a:r>
              <a:rPr lang="en-IE" sz="1800" i="1" dirty="0"/>
              <a:t>	</a:t>
            </a:r>
            <a:r>
              <a:rPr lang="en-GB" dirty="0">
                <a:cs typeface="Arial" charset="0"/>
              </a:rPr>
              <a:t>	</a:t>
            </a:r>
          </a:p>
        </p:txBody>
      </p:sp>
      <p:pic>
        <p:nvPicPr>
          <p:cNvPr id="3" name="Picture 2" descr="triumph of the will.png">
            <a:extLst>
              <a:ext uri="{FF2B5EF4-FFF2-40B4-BE49-F238E27FC236}">
                <a16:creationId xmlns:a16="http://schemas.microsoft.com/office/drawing/2014/main" id="{11BB9F46-3331-8222-917C-9F9F29E8A0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" y="2724686"/>
            <a:ext cx="4488046" cy="3351153"/>
          </a:xfrm>
          <a:prstGeom prst="rect">
            <a:avLst/>
          </a:prstGeom>
        </p:spPr>
      </p:pic>
      <p:pic>
        <p:nvPicPr>
          <p:cNvPr id="4" name="Picture 3" descr="triumph will.png">
            <a:extLst>
              <a:ext uri="{FF2B5EF4-FFF2-40B4-BE49-F238E27FC236}">
                <a16:creationId xmlns:a16="http://schemas.microsoft.com/office/drawing/2014/main" id="{97E9A01C-B0A7-C094-B94E-FFAEE76E60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697" y="2724685"/>
            <a:ext cx="4498808" cy="3351153"/>
          </a:xfrm>
          <a:prstGeom prst="rect">
            <a:avLst/>
          </a:prstGeom>
        </p:spPr>
      </p:pic>
      <p:pic>
        <p:nvPicPr>
          <p:cNvPr id="5" name="Picture 2" descr="Movie genius or vile Nazi? The story of Leni Riefenstahl, Adolf Hitler's  favourite filmmaker | The Independent">
            <a:extLst>
              <a:ext uri="{FF2B5EF4-FFF2-40B4-BE49-F238E27FC236}">
                <a16:creationId xmlns:a16="http://schemas.microsoft.com/office/drawing/2014/main" id="{5084BCDA-4459-D645-7205-1BD7ADCA3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2571" y="2468654"/>
            <a:ext cx="2793285" cy="1861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95033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delay="0"/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85251</TotalTime>
  <Words>5220</Words>
  <Application>Microsoft Macintosh PowerPoint</Application>
  <PresentationFormat>On-screen Show (4:3)</PresentationFormat>
  <Paragraphs>1231</Paragraphs>
  <Slides>64</Slides>
  <Notes>64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71" baseType="lpstr">
      <vt:lpstr>Arial</vt:lpstr>
      <vt:lpstr>ArialMT</vt:lpstr>
      <vt:lpstr>Calibri</vt:lpstr>
      <vt:lpstr>Impact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MacDowell</dc:creator>
  <cp:lastModifiedBy>MacDowell, James</cp:lastModifiedBy>
  <cp:revision>1617</cp:revision>
  <dcterms:created xsi:type="dcterms:W3CDTF">2017-09-15T11:46:46Z</dcterms:created>
  <dcterms:modified xsi:type="dcterms:W3CDTF">2025-11-25T09:16:39Z</dcterms:modified>
</cp:coreProperties>
</file>