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4"/>
  </p:notesMasterIdLst>
  <p:sldIdLst>
    <p:sldId id="1292" r:id="rId2"/>
    <p:sldId id="1293" r:id="rId3"/>
    <p:sldId id="1206" r:id="rId4"/>
    <p:sldId id="1275" r:id="rId5"/>
    <p:sldId id="1296" r:id="rId6"/>
    <p:sldId id="1277" r:id="rId7"/>
    <p:sldId id="1284" r:id="rId8"/>
    <p:sldId id="1278" r:id="rId9"/>
    <p:sldId id="1263" r:id="rId10"/>
    <p:sldId id="1264" r:id="rId11"/>
    <p:sldId id="1308" r:id="rId12"/>
    <p:sldId id="1314" r:id="rId13"/>
    <p:sldId id="1309" r:id="rId14"/>
    <p:sldId id="1280" r:id="rId15"/>
    <p:sldId id="1310" r:id="rId16"/>
    <p:sldId id="1303" r:id="rId17"/>
    <p:sldId id="1204" r:id="rId18"/>
    <p:sldId id="1010" r:id="rId19"/>
    <p:sldId id="1266" r:id="rId20"/>
    <p:sldId id="1267" r:id="rId21"/>
    <p:sldId id="1011" r:id="rId22"/>
    <p:sldId id="1299" r:id="rId23"/>
    <p:sldId id="1298" r:id="rId24"/>
    <p:sldId id="1305" r:id="rId25"/>
    <p:sldId id="1306" r:id="rId26"/>
    <p:sldId id="1072" r:id="rId27"/>
    <p:sldId id="1281" r:id="rId28"/>
    <p:sldId id="1300" r:id="rId29"/>
    <p:sldId id="1254" r:id="rId30"/>
    <p:sldId id="1073" r:id="rId31"/>
    <p:sldId id="1218" r:id="rId32"/>
    <p:sldId id="1216" r:id="rId33"/>
    <p:sldId id="1021" r:id="rId34"/>
    <p:sldId id="1236" r:id="rId35"/>
    <p:sldId id="1237" r:id="rId36"/>
    <p:sldId id="1235" r:id="rId37"/>
    <p:sldId id="1079" r:id="rId38"/>
    <p:sldId id="1259" r:id="rId39"/>
    <p:sldId id="1033" r:id="rId40"/>
    <p:sldId id="1032" r:id="rId41"/>
    <p:sldId id="1282" r:id="rId42"/>
    <p:sldId id="1062" r:id="rId43"/>
    <p:sldId id="1301" r:id="rId44"/>
    <p:sldId id="1083" r:id="rId45"/>
    <p:sldId id="1311" r:id="rId46"/>
    <p:sldId id="1313" r:id="rId47"/>
    <p:sldId id="1307" r:id="rId48"/>
    <p:sldId id="1248" r:id="rId49"/>
    <p:sldId id="1251" r:id="rId50"/>
    <p:sldId id="1286" r:id="rId51"/>
    <p:sldId id="1302" r:id="rId52"/>
    <p:sldId id="1285"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082" autoAdjust="0"/>
    <p:restoredTop sz="94098" autoAdjust="0"/>
  </p:normalViewPr>
  <p:slideViewPr>
    <p:cSldViewPr snapToGrid="0" snapToObjects="1">
      <p:cViewPr>
        <p:scale>
          <a:sx n="110" d="100"/>
          <a:sy n="110" d="100"/>
        </p:scale>
        <p:origin x="144" y="4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2C1B08-DE02-5645-BE48-D7F9A358FF10}" type="datetimeFigureOut">
              <a:rPr lang="en-US" smtClean="0"/>
              <a:t>11/17/25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90B1CA-4F63-1841-A49B-1F9D189B480F}" type="slidenum">
              <a:rPr lang="en-US" smtClean="0"/>
              <a:t>‹#›</a:t>
            </a:fld>
            <a:endParaRPr lang="en-US"/>
          </a:p>
        </p:txBody>
      </p:sp>
    </p:spTree>
    <p:extLst>
      <p:ext uri="{BB962C8B-B14F-4D97-AF65-F5344CB8AC3E}">
        <p14:creationId xmlns:p14="http://schemas.microsoft.com/office/powerpoint/2010/main" val="199150311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5CE4DE7D-93B3-15A4-6AB3-9E183A70718A}"/>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81AF9AA0-7CD5-0D93-92DB-03957CA9A0B1}"/>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8923BDC9-CF3C-A8C9-63DD-F4240B097CE5}"/>
              </a:ext>
            </a:extLst>
          </p:cNvPr>
          <p:cNvSpPr>
            <a:spLocks noGrp="1" noChangeArrowheads="1"/>
          </p:cNvSpPr>
          <p:nvPr>
            <p:ph type="sldNum" sz="quarter"/>
          </p:nvPr>
        </p:nvSpPr>
        <p:spPr/>
        <p:txBody>
          <a:bodyPr/>
          <a:lstStyle/>
          <a:p>
            <a:pPr>
              <a:defRPr/>
            </a:pPr>
            <a:fld id="{06B811C9-FEF5-4842-A1DD-82660406AC22}" type="slidenum">
              <a:rPr lang="en-US"/>
              <a:pPr>
                <a:defRPr/>
              </a:pPr>
              <a:t>1</a:t>
            </a:fld>
            <a:endParaRPr lang="en-US"/>
          </a:p>
        </p:txBody>
      </p:sp>
      <p:sp>
        <p:nvSpPr>
          <p:cNvPr id="67585" name="Text Box 1">
            <a:extLst>
              <a:ext uri="{FF2B5EF4-FFF2-40B4-BE49-F238E27FC236}">
                <a16:creationId xmlns:a16="http://schemas.microsoft.com/office/drawing/2014/main" id="{631E766E-74E8-FAAC-4DFC-7AB8AB8C396A}"/>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0A565944-9E83-CDF6-B366-DAD61AFD2371}"/>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617866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10</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136104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11</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4239338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370669DA-883D-120E-2B96-AF6F2820A47D}"/>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FCB52655-FE72-1D54-DE70-A4904BB42426}"/>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A6F11430-AD3B-77E0-A478-A126F7AA4DAF}"/>
              </a:ext>
            </a:extLst>
          </p:cNvPr>
          <p:cNvSpPr>
            <a:spLocks noGrp="1" noChangeArrowheads="1"/>
          </p:cNvSpPr>
          <p:nvPr>
            <p:ph type="sldNum" sz="quarter"/>
          </p:nvPr>
        </p:nvSpPr>
        <p:spPr/>
        <p:txBody>
          <a:bodyPr/>
          <a:lstStyle/>
          <a:p>
            <a:pPr>
              <a:defRPr/>
            </a:pPr>
            <a:fld id="{06B811C9-FEF5-4842-A1DD-82660406AC22}" type="slidenum">
              <a:rPr lang="en-US"/>
              <a:pPr>
                <a:defRPr/>
              </a:pPr>
              <a:t>12</a:t>
            </a:fld>
            <a:endParaRPr lang="en-US"/>
          </a:p>
        </p:txBody>
      </p:sp>
      <p:sp>
        <p:nvSpPr>
          <p:cNvPr id="67585" name="Text Box 1">
            <a:extLst>
              <a:ext uri="{FF2B5EF4-FFF2-40B4-BE49-F238E27FC236}">
                <a16:creationId xmlns:a16="http://schemas.microsoft.com/office/drawing/2014/main" id="{006B0908-91E2-C3C4-C5E1-A2BFB6B86A08}"/>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6B71417A-B14A-817D-55E6-879CB0A2EC01}"/>
              </a:ext>
            </a:extLst>
          </p:cNvPr>
          <p:cNvSpPr txBox="1">
            <a:spLocks noGrp="1" noChangeArrowheads="1"/>
          </p:cNvSpPr>
          <p:nvPr>
            <p:ph type="body" idx="1"/>
          </p:nvPr>
        </p:nvSpPr>
        <p:spPr>
          <a:xfrm>
            <a:off x="685800" y="4343400"/>
            <a:ext cx="5486400" cy="4114800"/>
          </a:xfrm>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933374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53E30768-1C16-583F-A070-857A7ED9DA0E}"/>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59F7C394-85C4-6849-5A1F-EB14A01EEFAC}"/>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E7F8337F-D780-DEC5-01EF-B8CD8E4DAEC7}"/>
              </a:ext>
            </a:extLst>
          </p:cNvPr>
          <p:cNvSpPr>
            <a:spLocks noGrp="1" noChangeArrowheads="1"/>
          </p:cNvSpPr>
          <p:nvPr>
            <p:ph type="sldNum" sz="quarter"/>
          </p:nvPr>
        </p:nvSpPr>
        <p:spPr/>
        <p:txBody>
          <a:bodyPr/>
          <a:lstStyle/>
          <a:p>
            <a:pPr>
              <a:defRPr/>
            </a:pPr>
            <a:fld id="{06B811C9-FEF5-4842-A1DD-82660406AC22}" type="slidenum">
              <a:rPr lang="en-US"/>
              <a:pPr>
                <a:defRPr/>
              </a:pPr>
              <a:t>13</a:t>
            </a:fld>
            <a:endParaRPr lang="en-US"/>
          </a:p>
        </p:txBody>
      </p:sp>
      <p:sp>
        <p:nvSpPr>
          <p:cNvPr id="67585" name="Text Box 1">
            <a:extLst>
              <a:ext uri="{FF2B5EF4-FFF2-40B4-BE49-F238E27FC236}">
                <a16:creationId xmlns:a16="http://schemas.microsoft.com/office/drawing/2014/main" id="{3BB80554-D4D7-5483-7D66-6E4F996BFCD0}"/>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8D923536-75FD-EC93-FA92-47751C690D61}"/>
              </a:ext>
            </a:extLst>
          </p:cNvPr>
          <p:cNvSpPr txBox="1">
            <a:spLocks noGrp="1" noChangeArrowheads="1"/>
          </p:cNvSpPr>
          <p:nvPr>
            <p:ph type="body" idx="1"/>
          </p:nvPr>
        </p:nvSpPr>
        <p:spPr>
          <a:xfrm>
            <a:off x="685800" y="4343400"/>
            <a:ext cx="5486400" cy="4114800"/>
          </a:xfrm>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445643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14</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606765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496C57EC-C8E7-0495-3AF3-D87F695A94EF}"/>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C3E59B5D-9BAA-4C6D-1CE7-F438BD08FE23}"/>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F71E5AD3-50EA-810E-91FE-26C3817EAF20}"/>
              </a:ext>
            </a:extLst>
          </p:cNvPr>
          <p:cNvSpPr>
            <a:spLocks noGrp="1" noChangeArrowheads="1"/>
          </p:cNvSpPr>
          <p:nvPr>
            <p:ph type="sldNum" sz="quarter"/>
          </p:nvPr>
        </p:nvSpPr>
        <p:spPr/>
        <p:txBody>
          <a:bodyPr/>
          <a:lstStyle/>
          <a:p>
            <a:pPr>
              <a:defRPr/>
            </a:pPr>
            <a:fld id="{06B811C9-FEF5-4842-A1DD-82660406AC22}" type="slidenum">
              <a:rPr lang="en-US"/>
              <a:pPr>
                <a:defRPr/>
              </a:pPr>
              <a:t>15</a:t>
            </a:fld>
            <a:endParaRPr lang="en-US"/>
          </a:p>
        </p:txBody>
      </p:sp>
      <p:sp>
        <p:nvSpPr>
          <p:cNvPr id="67585" name="Text Box 1">
            <a:extLst>
              <a:ext uri="{FF2B5EF4-FFF2-40B4-BE49-F238E27FC236}">
                <a16:creationId xmlns:a16="http://schemas.microsoft.com/office/drawing/2014/main" id="{198BAA83-6401-C2A0-B241-A6336334474B}"/>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215C4601-2FEF-DD9C-6555-F529A573484A}"/>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030982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F44A6944-15DA-443B-B84C-63625AC753DC}"/>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13007BC2-1BF5-5135-E525-FB73C8FE69D2}"/>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4E13BC2F-AA79-C7A5-ECE5-26950FDE6953}"/>
              </a:ext>
            </a:extLst>
          </p:cNvPr>
          <p:cNvSpPr>
            <a:spLocks noGrp="1" noChangeArrowheads="1"/>
          </p:cNvSpPr>
          <p:nvPr>
            <p:ph type="sldNum" sz="quarter"/>
          </p:nvPr>
        </p:nvSpPr>
        <p:spPr/>
        <p:txBody>
          <a:bodyPr/>
          <a:lstStyle/>
          <a:p>
            <a:pPr>
              <a:defRPr/>
            </a:pPr>
            <a:fld id="{06B811C9-FEF5-4842-A1DD-82660406AC22}" type="slidenum">
              <a:rPr lang="en-US"/>
              <a:pPr>
                <a:defRPr/>
              </a:pPr>
              <a:t>16</a:t>
            </a:fld>
            <a:endParaRPr lang="en-US"/>
          </a:p>
        </p:txBody>
      </p:sp>
      <p:sp>
        <p:nvSpPr>
          <p:cNvPr id="67585" name="Text Box 1">
            <a:extLst>
              <a:ext uri="{FF2B5EF4-FFF2-40B4-BE49-F238E27FC236}">
                <a16:creationId xmlns:a16="http://schemas.microsoft.com/office/drawing/2014/main" id="{8FDAA56E-F71E-DFA8-4104-4E3A3F04F539}"/>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C5B9FBF8-7128-B10C-247E-67FB49FA367E}"/>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64813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17</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18</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19</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340779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94285E2B-E72D-CC62-683D-6282339F48AF}"/>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77354654-F40B-7EED-C54F-E3CB113CC379}"/>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070635ED-33EE-A2DA-2BFC-45AD5C872E4C}"/>
              </a:ext>
            </a:extLst>
          </p:cNvPr>
          <p:cNvSpPr>
            <a:spLocks noGrp="1" noChangeArrowheads="1"/>
          </p:cNvSpPr>
          <p:nvPr>
            <p:ph type="sldNum" sz="quarter"/>
          </p:nvPr>
        </p:nvSpPr>
        <p:spPr/>
        <p:txBody>
          <a:bodyPr/>
          <a:lstStyle/>
          <a:p>
            <a:pPr>
              <a:defRPr/>
            </a:pPr>
            <a:fld id="{06B811C9-FEF5-4842-A1DD-82660406AC22}" type="slidenum">
              <a:rPr lang="en-US"/>
              <a:pPr>
                <a:defRPr/>
              </a:pPr>
              <a:t>2</a:t>
            </a:fld>
            <a:endParaRPr lang="en-US"/>
          </a:p>
        </p:txBody>
      </p:sp>
      <p:sp>
        <p:nvSpPr>
          <p:cNvPr id="67585" name="Text Box 1">
            <a:extLst>
              <a:ext uri="{FF2B5EF4-FFF2-40B4-BE49-F238E27FC236}">
                <a16:creationId xmlns:a16="http://schemas.microsoft.com/office/drawing/2014/main" id="{E28214AC-0D7E-CA94-C307-7C1C26ADE230}"/>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FA931E8D-7EBC-CFCA-5570-B8361BF8C21F}"/>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8589482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20</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473025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21</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70010F1B-5574-7826-12BE-332F9FD329B7}"/>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5EFB28CD-340B-7053-B622-49EE7C7CAFEF}"/>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6D40CAA3-EC57-C70F-5301-3FE6C85A0541}"/>
              </a:ext>
            </a:extLst>
          </p:cNvPr>
          <p:cNvSpPr>
            <a:spLocks noGrp="1" noChangeArrowheads="1"/>
          </p:cNvSpPr>
          <p:nvPr>
            <p:ph type="sldNum" sz="quarter"/>
          </p:nvPr>
        </p:nvSpPr>
        <p:spPr/>
        <p:txBody>
          <a:bodyPr/>
          <a:lstStyle/>
          <a:p>
            <a:pPr>
              <a:defRPr/>
            </a:pPr>
            <a:fld id="{06B811C9-FEF5-4842-A1DD-82660406AC22}" type="slidenum">
              <a:rPr lang="en-US"/>
              <a:pPr>
                <a:defRPr/>
              </a:pPr>
              <a:t>22</a:t>
            </a:fld>
            <a:endParaRPr lang="en-US"/>
          </a:p>
        </p:txBody>
      </p:sp>
      <p:sp>
        <p:nvSpPr>
          <p:cNvPr id="67585" name="Text Box 1">
            <a:extLst>
              <a:ext uri="{FF2B5EF4-FFF2-40B4-BE49-F238E27FC236}">
                <a16:creationId xmlns:a16="http://schemas.microsoft.com/office/drawing/2014/main" id="{99699819-F1F4-460F-06E5-30962CEBD058}"/>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23A24C35-1D2D-976C-9D76-B7CDE9A3F679}"/>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99264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4380A33A-AC11-1FB8-BECC-C2E638D03742}"/>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81A8A868-0301-8DF5-22E9-C0D1436088DD}"/>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ED9D9F8B-9674-BCD6-AFBE-983FB90F3764}"/>
              </a:ext>
            </a:extLst>
          </p:cNvPr>
          <p:cNvSpPr>
            <a:spLocks noGrp="1" noChangeArrowheads="1"/>
          </p:cNvSpPr>
          <p:nvPr>
            <p:ph type="sldNum" sz="quarter"/>
          </p:nvPr>
        </p:nvSpPr>
        <p:spPr/>
        <p:txBody>
          <a:bodyPr/>
          <a:lstStyle/>
          <a:p>
            <a:pPr>
              <a:defRPr/>
            </a:pPr>
            <a:fld id="{06B811C9-FEF5-4842-A1DD-82660406AC22}" type="slidenum">
              <a:rPr lang="en-US"/>
              <a:pPr>
                <a:defRPr/>
              </a:pPr>
              <a:t>23</a:t>
            </a:fld>
            <a:endParaRPr lang="en-US"/>
          </a:p>
        </p:txBody>
      </p:sp>
      <p:sp>
        <p:nvSpPr>
          <p:cNvPr id="67585" name="Text Box 1">
            <a:extLst>
              <a:ext uri="{FF2B5EF4-FFF2-40B4-BE49-F238E27FC236}">
                <a16:creationId xmlns:a16="http://schemas.microsoft.com/office/drawing/2014/main" id="{9A92C1CC-58C6-230E-0BBD-ADE63E9530B2}"/>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0BC87BF1-A60C-951E-93BA-08992D0AE95C}"/>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904139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D7B47A1A-1E81-D7A0-4D5D-9157AAB1ABB2}"/>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5E33E082-7084-C6A2-152A-CC864D505D24}"/>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0A505CF6-FCB6-553E-F562-AA3300325E65}"/>
              </a:ext>
            </a:extLst>
          </p:cNvPr>
          <p:cNvSpPr>
            <a:spLocks noGrp="1" noChangeArrowheads="1"/>
          </p:cNvSpPr>
          <p:nvPr>
            <p:ph type="sldNum" sz="quarter"/>
          </p:nvPr>
        </p:nvSpPr>
        <p:spPr/>
        <p:txBody>
          <a:bodyPr/>
          <a:lstStyle/>
          <a:p>
            <a:pPr>
              <a:defRPr/>
            </a:pPr>
            <a:fld id="{06B811C9-FEF5-4842-A1DD-82660406AC22}" type="slidenum">
              <a:rPr lang="en-US"/>
              <a:pPr>
                <a:defRPr/>
              </a:pPr>
              <a:t>24</a:t>
            </a:fld>
            <a:endParaRPr lang="en-US"/>
          </a:p>
        </p:txBody>
      </p:sp>
      <p:sp>
        <p:nvSpPr>
          <p:cNvPr id="67585" name="Text Box 1">
            <a:extLst>
              <a:ext uri="{FF2B5EF4-FFF2-40B4-BE49-F238E27FC236}">
                <a16:creationId xmlns:a16="http://schemas.microsoft.com/office/drawing/2014/main" id="{173E319C-7873-C372-3B3A-4026FFFBE16D}"/>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0BE8792A-52A9-88F1-FBE6-E1302EBA95CF}"/>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6592671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B1A7603C-A38E-380E-33FB-456E4AF2F554}"/>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F0683AE6-8343-9722-1433-F3A6C0750FAD}"/>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426A37CA-EEAA-8BD2-704E-49FE165B8F6C}"/>
              </a:ext>
            </a:extLst>
          </p:cNvPr>
          <p:cNvSpPr>
            <a:spLocks noGrp="1" noChangeArrowheads="1"/>
          </p:cNvSpPr>
          <p:nvPr>
            <p:ph type="sldNum" sz="quarter"/>
          </p:nvPr>
        </p:nvSpPr>
        <p:spPr/>
        <p:txBody>
          <a:bodyPr/>
          <a:lstStyle/>
          <a:p>
            <a:pPr>
              <a:defRPr/>
            </a:pPr>
            <a:fld id="{06B811C9-FEF5-4842-A1DD-82660406AC22}" type="slidenum">
              <a:rPr lang="en-US"/>
              <a:pPr>
                <a:defRPr/>
              </a:pPr>
              <a:t>25</a:t>
            </a:fld>
            <a:endParaRPr lang="en-US"/>
          </a:p>
        </p:txBody>
      </p:sp>
      <p:sp>
        <p:nvSpPr>
          <p:cNvPr id="67585" name="Text Box 1">
            <a:extLst>
              <a:ext uri="{FF2B5EF4-FFF2-40B4-BE49-F238E27FC236}">
                <a16:creationId xmlns:a16="http://schemas.microsoft.com/office/drawing/2014/main" id="{83A8D5C8-88E6-D3F8-2D92-276E9E02C26A}"/>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35DF23BC-BF37-2CC6-2BB0-6345AA982CC7}"/>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521480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26</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27</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6697482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9C53F887-4218-33E8-A5C4-CE5A2271F92E}"/>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5C02DC37-C0E7-E9F9-DDB4-E71BD768E27B}"/>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C18A052D-AC3C-383B-6642-2A4F51E04F3A}"/>
              </a:ext>
            </a:extLst>
          </p:cNvPr>
          <p:cNvSpPr>
            <a:spLocks noGrp="1" noChangeArrowheads="1"/>
          </p:cNvSpPr>
          <p:nvPr>
            <p:ph type="sldNum" sz="quarter"/>
          </p:nvPr>
        </p:nvSpPr>
        <p:spPr/>
        <p:txBody>
          <a:bodyPr/>
          <a:lstStyle/>
          <a:p>
            <a:pPr>
              <a:defRPr/>
            </a:pPr>
            <a:fld id="{06B811C9-FEF5-4842-A1DD-82660406AC22}" type="slidenum">
              <a:rPr lang="en-US"/>
              <a:pPr>
                <a:defRPr/>
              </a:pPr>
              <a:t>28</a:t>
            </a:fld>
            <a:endParaRPr lang="en-US"/>
          </a:p>
        </p:txBody>
      </p:sp>
      <p:sp>
        <p:nvSpPr>
          <p:cNvPr id="67585" name="Text Box 1">
            <a:extLst>
              <a:ext uri="{FF2B5EF4-FFF2-40B4-BE49-F238E27FC236}">
                <a16:creationId xmlns:a16="http://schemas.microsoft.com/office/drawing/2014/main" id="{73AAF436-90B1-D7CB-D4C5-A37A6A59695B}"/>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AB81410F-A28F-082F-ACED-652EA29BEBDC}"/>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1774255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29</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484760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7492697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30</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31</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0134008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32</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1808159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33</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34</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8723714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35</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849848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36</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41710290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37</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38</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1683359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39</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4</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8681434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40</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41</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8909280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42</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A7D60BAC-8EE1-26FB-2C80-B0068A04F257}"/>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81EE783F-3E0D-C0A9-63B8-2380A1D423A9}"/>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379A7A7C-9F77-6D7B-9100-3E7C70E90A5C}"/>
              </a:ext>
            </a:extLst>
          </p:cNvPr>
          <p:cNvSpPr>
            <a:spLocks noGrp="1" noChangeArrowheads="1"/>
          </p:cNvSpPr>
          <p:nvPr>
            <p:ph type="sldNum" sz="quarter"/>
          </p:nvPr>
        </p:nvSpPr>
        <p:spPr/>
        <p:txBody>
          <a:bodyPr/>
          <a:lstStyle/>
          <a:p>
            <a:pPr>
              <a:defRPr/>
            </a:pPr>
            <a:fld id="{06B811C9-FEF5-4842-A1DD-82660406AC22}" type="slidenum">
              <a:rPr lang="en-US"/>
              <a:pPr>
                <a:defRPr/>
              </a:pPr>
              <a:t>43</a:t>
            </a:fld>
            <a:endParaRPr lang="en-US"/>
          </a:p>
        </p:txBody>
      </p:sp>
      <p:sp>
        <p:nvSpPr>
          <p:cNvPr id="67585" name="Text Box 1">
            <a:extLst>
              <a:ext uri="{FF2B5EF4-FFF2-40B4-BE49-F238E27FC236}">
                <a16:creationId xmlns:a16="http://schemas.microsoft.com/office/drawing/2014/main" id="{072C93DE-432B-9052-A67F-58E2090BF704}"/>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7DA4036E-7EA6-A6E0-D245-FE8D997338A7}"/>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5083347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44</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F42E7014-7C3A-AED3-830D-F438EF0F8F11}"/>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C4F2D1E1-287D-E01D-10E8-407C597884B2}"/>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94F31D80-87F5-F33C-4339-5F6B96FC89EE}"/>
              </a:ext>
            </a:extLst>
          </p:cNvPr>
          <p:cNvSpPr>
            <a:spLocks noGrp="1" noChangeArrowheads="1"/>
          </p:cNvSpPr>
          <p:nvPr>
            <p:ph type="sldNum" sz="quarter"/>
          </p:nvPr>
        </p:nvSpPr>
        <p:spPr/>
        <p:txBody>
          <a:bodyPr/>
          <a:lstStyle/>
          <a:p>
            <a:pPr>
              <a:defRPr/>
            </a:pPr>
            <a:fld id="{06B811C9-FEF5-4842-A1DD-82660406AC22}" type="slidenum">
              <a:rPr lang="en-US"/>
              <a:pPr>
                <a:defRPr/>
              </a:pPr>
              <a:t>45</a:t>
            </a:fld>
            <a:endParaRPr lang="en-US"/>
          </a:p>
        </p:txBody>
      </p:sp>
      <p:sp>
        <p:nvSpPr>
          <p:cNvPr id="67585" name="Text Box 1">
            <a:extLst>
              <a:ext uri="{FF2B5EF4-FFF2-40B4-BE49-F238E27FC236}">
                <a16:creationId xmlns:a16="http://schemas.microsoft.com/office/drawing/2014/main" id="{B69433BF-BA51-1C13-D79D-934939D72121}"/>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3F42B35A-E644-1C70-E71B-BBC9123C5B13}"/>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2271877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1B0B6EFE-FB2D-87BC-1DC6-823645B7D9D4}"/>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7366CE9A-9B3D-34A9-808A-6067E2F39A00}"/>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09AA459C-A88D-D50A-81AC-29294A5CC3B6}"/>
              </a:ext>
            </a:extLst>
          </p:cNvPr>
          <p:cNvSpPr>
            <a:spLocks noGrp="1" noChangeArrowheads="1"/>
          </p:cNvSpPr>
          <p:nvPr>
            <p:ph type="sldNum" sz="quarter"/>
          </p:nvPr>
        </p:nvSpPr>
        <p:spPr/>
        <p:txBody>
          <a:bodyPr/>
          <a:lstStyle/>
          <a:p>
            <a:pPr>
              <a:defRPr/>
            </a:pPr>
            <a:fld id="{06B811C9-FEF5-4842-A1DD-82660406AC22}" type="slidenum">
              <a:rPr lang="en-US"/>
              <a:pPr>
                <a:defRPr/>
              </a:pPr>
              <a:t>46</a:t>
            </a:fld>
            <a:endParaRPr lang="en-US"/>
          </a:p>
        </p:txBody>
      </p:sp>
      <p:sp>
        <p:nvSpPr>
          <p:cNvPr id="67585" name="Text Box 1">
            <a:extLst>
              <a:ext uri="{FF2B5EF4-FFF2-40B4-BE49-F238E27FC236}">
                <a16:creationId xmlns:a16="http://schemas.microsoft.com/office/drawing/2014/main" id="{5CEF6326-8518-6A3B-C4EE-0D1535B9449C}"/>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2CDEB199-00B7-F179-3F30-7087C220BA21}"/>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9514258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32229830-D2DD-5AFF-50BE-9CA58D408499}"/>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0278FDD2-9207-ECA3-E8D6-16AD2935FD8A}"/>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DDB5B7E7-2DBF-38FC-DE04-57C3B41BD47D}"/>
              </a:ext>
            </a:extLst>
          </p:cNvPr>
          <p:cNvSpPr>
            <a:spLocks noGrp="1" noChangeArrowheads="1"/>
          </p:cNvSpPr>
          <p:nvPr>
            <p:ph type="sldNum" sz="quarter"/>
          </p:nvPr>
        </p:nvSpPr>
        <p:spPr/>
        <p:txBody>
          <a:bodyPr/>
          <a:lstStyle/>
          <a:p>
            <a:pPr>
              <a:defRPr/>
            </a:pPr>
            <a:fld id="{06B811C9-FEF5-4842-A1DD-82660406AC22}" type="slidenum">
              <a:rPr lang="en-US"/>
              <a:pPr>
                <a:defRPr/>
              </a:pPr>
              <a:t>47</a:t>
            </a:fld>
            <a:endParaRPr lang="en-US"/>
          </a:p>
        </p:txBody>
      </p:sp>
      <p:sp>
        <p:nvSpPr>
          <p:cNvPr id="67585" name="Text Box 1">
            <a:extLst>
              <a:ext uri="{FF2B5EF4-FFF2-40B4-BE49-F238E27FC236}">
                <a16:creationId xmlns:a16="http://schemas.microsoft.com/office/drawing/2014/main" id="{A8A7BCDF-C7EE-5584-089F-E86B7003EF82}"/>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87281EE0-013A-1496-94B3-08D8CA0B3519}"/>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7825013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48</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09047492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49</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2366328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A9D3AC1F-D3D5-CF9E-4F63-9A09732AC83B}"/>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02037213-4DB5-5DAD-C68B-AACB1F917B2D}"/>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8D9B20CB-9531-4A2E-7BEB-1378B90E02BE}"/>
              </a:ext>
            </a:extLst>
          </p:cNvPr>
          <p:cNvSpPr>
            <a:spLocks noGrp="1" noChangeArrowheads="1"/>
          </p:cNvSpPr>
          <p:nvPr>
            <p:ph type="sldNum" sz="quarter"/>
          </p:nvPr>
        </p:nvSpPr>
        <p:spPr/>
        <p:txBody>
          <a:bodyPr/>
          <a:lstStyle/>
          <a:p>
            <a:pPr>
              <a:defRPr/>
            </a:pPr>
            <a:fld id="{06B811C9-FEF5-4842-A1DD-82660406AC22}" type="slidenum">
              <a:rPr lang="en-US"/>
              <a:pPr>
                <a:defRPr/>
              </a:pPr>
              <a:t>5</a:t>
            </a:fld>
            <a:endParaRPr lang="en-US"/>
          </a:p>
        </p:txBody>
      </p:sp>
      <p:sp>
        <p:nvSpPr>
          <p:cNvPr id="67585" name="Text Box 1">
            <a:extLst>
              <a:ext uri="{FF2B5EF4-FFF2-40B4-BE49-F238E27FC236}">
                <a16:creationId xmlns:a16="http://schemas.microsoft.com/office/drawing/2014/main" id="{0E2E443C-8B00-936C-D0DC-0EE383B46B26}"/>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9899E935-7B8A-B2BE-66D1-69697D818FCA}"/>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78292438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AAF7FB84-79EF-C2BF-822B-9A2CF6677788}"/>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79DE7F0E-BA8E-D643-3502-9ADB6733C23E}"/>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2B7A6438-45A3-CC4B-BBE6-3A0773C633CC}"/>
              </a:ext>
            </a:extLst>
          </p:cNvPr>
          <p:cNvSpPr>
            <a:spLocks noGrp="1" noChangeArrowheads="1"/>
          </p:cNvSpPr>
          <p:nvPr>
            <p:ph type="sldNum" sz="quarter"/>
          </p:nvPr>
        </p:nvSpPr>
        <p:spPr/>
        <p:txBody>
          <a:bodyPr/>
          <a:lstStyle/>
          <a:p>
            <a:pPr>
              <a:defRPr/>
            </a:pPr>
            <a:fld id="{06B811C9-FEF5-4842-A1DD-82660406AC22}" type="slidenum">
              <a:rPr lang="en-US"/>
              <a:pPr>
                <a:defRPr/>
              </a:pPr>
              <a:t>50</a:t>
            </a:fld>
            <a:endParaRPr lang="en-US"/>
          </a:p>
        </p:txBody>
      </p:sp>
      <p:sp>
        <p:nvSpPr>
          <p:cNvPr id="67585" name="Text Box 1">
            <a:extLst>
              <a:ext uri="{FF2B5EF4-FFF2-40B4-BE49-F238E27FC236}">
                <a16:creationId xmlns:a16="http://schemas.microsoft.com/office/drawing/2014/main" id="{5E61FA00-2C1E-77AF-B90E-D7BB54743ADE}"/>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0104B8CC-DD9C-9817-E229-2F3D114EF585}"/>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3410998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9BBD3399-CC56-0A4A-C2F9-DF6C7432D889}"/>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97DB1F3C-40C5-32A2-0FD8-4DD3D8FA9F1F}"/>
              </a:ext>
            </a:extLst>
          </p:cNvPr>
          <p:cNvSpPr>
            <a:spLocks noGrp="1" noChangeArrowheads="1"/>
          </p:cNvSpPr>
          <p:nvPr>
            <p:ph type="dt" sz="quarter"/>
          </p:nvPr>
        </p:nvSpPr>
        <p:spPr/>
        <p:txBody>
          <a:bodyPr/>
          <a:lstStyle/>
          <a:p>
            <a:pPr>
              <a:defRPr/>
            </a:pPr>
            <a:r>
              <a:rPr lang="en-US"/>
              <a:t>09/12/17</a:t>
            </a:r>
          </a:p>
        </p:txBody>
      </p:sp>
      <p:sp>
        <p:nvSpPr>
          <p:cNvPr id="5" name="Rectangle 7">
            <a:extLst>
              <a:ext uri="{FF2B5EF4-FFF2-40B4-BE49-F238E27FC236}">
                <a16:creationId xmlns:a16="http://schemas.microsoft.com/office/drawing/2014/main" id="{BC32B59E-0FDF-3B1E-74B9-AEB8246AD564}"/>
              </a:ext>
            </a:extLst>
          </p:cNvPr>
          <p:cNvSpPr>
            <a:spLocks noGrp="1" noChangeArrowheads="1"/>
          </p:cNvSpPr>
          <p:nvPr>
            <p:ph type="sldNum" sz="quarter"/>
          </p:nvPr>
        </p:nvSpPr>
        <p:spPr/>
        <p:txBody>
          <a:bodyPr/>
          <a:lstStyle/>
          <a:p>
            <a:pPr>
              <a:defRPr/>
            </a:pPr>
            <a:fld id="{06B811C9-FEF5-4842-A1DD-82660406AC22}" type="slidenum">
              <a:rPr lang="en-US"/>
              <a:pPr>
                <a:defRPr/>
              </a:pPr>
              <a:t>51</a:t>
            </a:fld>
            <a:endParaRPr lang="en-US"/>
          </a:p>
        </p:txBody>
      </p:sp>
      <p:sp>
        <p:nvSpPr>
          <p:cNvPr id="67585" name="Text Box 1">
            <a:extLst>
              <a:ext uri="{FF2B5EF4-FFF2-40B4-BE49-F238E27FC236}">
                <a16:creationId xmlns:a16="http://schemas.microsoft.com/office/drawing/2014/main" id="{BFB03E3F-2063-34D8-D14B-3592320DA197}"/>
              </a:ext>
            </a:extLst>
          </p:cNvPr>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a:extLst>
              <a:ext uri="{FF2B5EF4-FFF2-40B4-BE49-F238E27FC236}">
                <a16:creationId xmlns:a16="http://schemas.microsoft.com/office/drawing/2014/main" id="{41C07FED-FA4C-B908-CF29-D587E7FE4605}"/>
              </a:ext>
            </a:extLst>
          </p:cNvPr>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12981277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52</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465405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6</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006662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7</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539166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8</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348636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Date Placeholder 3"/>
          <p:cNvSpPr>
            <a:spLocks noGrp="1" noChangeArrowheads="1"/>
          </p:cNvSpPr>
          <p:nvPr>
            <p:ph type="dt" sz="quarter"/>
          </p:nvPr>
        </p:nvSpPr>
        <p:spPr/>
        <p:txBody>
          <a:bodyPr/>
          <a:lstStyle/>
          <a:p>
            <a:pPr>
              <a:defRPr/>
            </a:pPr>
            <a:r>
              <a:rPr lang="en-US"/>
              <a:t>09/12/17</a:t>
            </a:r>
          </a:p>
        </p:txBody>
      </p:sp>
      <p:sp>
        <p:nvSpPr>
          <p:cNvPr id="5" name="Rectangle 7"/>
          <p:cNvSpPr>
            <a:spLocks noGrp="1" noChangeArrowheads="1"/>
          </p:cNvSpPr>
          <p:nvPr>
            <p:ph type="sldNum" sz="quarter"/>
          </p:nvPr>
        </p:nvSpPr>
        <p:spPr/>
        <p:txBody>
          <a:bodyPr/>
          <a:lstStyle/>
          <a:p>
            <a:pPr>
              <a:defRPr/>
            </a:pPr>
            <a:fld id="{06B811C9-FEF5-4842-A1DD-82660406AC22}" type="slidenum">
              <a:rPr lang="en-US"/>
              <a:pPr>
                <a:defRPr/>
              </a:pPr>
              <a:t>9</a:t>
            </a:fld>
            <a:endParaRPr lang="en-US"/>
          </a:p>
        </p:txBody>
      </p:sp>
      <p:sp>
        <p:nvSpPr>
          <p:cNvPr id="675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a:xfrm>
            <a:off x="685800" y="4343400"/>
            <a:ext cx="5486400" cy="4114800"/>
          </a:xfrm>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329016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D6E89B6-D70D-F54B-9BFD-6E0871D01AFF}" type="datetimeFigureOut">
              <a:rPr lang="en-US" smtClean="0"/>
              <a:t>11/17/25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3984316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D6E89B6-D70D-F54B-9BFD-6E0871D01AFF}" type="datetimeFigureOut">
              <a:rPr lang="en-US" smtClean="0"/>
              <a:t>11/17/25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1874717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D6E89B6-D70D-F54B-9BFD-6E0871D01AFF}" type="datetimeFigureOut">
              <a:rPr lang="en-US" smtClean="0"/>
              <a:t>11/17/25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2478042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D6E89B6-D70D-F54B-9BFD-6E0871D01AFF}" type="datetimeFigureOut">
              <a:rPr lang="en-US" smtClean="0"/>
              <a:t>11/17/25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1642242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D6E89B6-D70D-F54B-9BFD-6E0871D01AFF}" type="datetimeFigureOut">
              <a:rPr lang="en-US" smtClean="0"/>
              <a:t>11/17/25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1208836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D6E89B6-D70D-F54B-9BFD-6E0871D01AFF}" type="datetimeFigureOut">
              <a:rPr lang="en-US" smtClean="0"/>
              <a:t>11/17/25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1214578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D6E89B6-D70D-F54B-9BFD-6E0871D01AFF}" type="datetimeFigureOut">
              <a:rPr lang="en-US" smtClean="0"/>
              <a:t>11/17/25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3963615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D6E89B6-D70D-F54B-9BFD-6E0871D01AFF}" type="datetimeFigureOut">
              <a:rPr lang="en-US" smtClean="0"/>
              <a:t>11/17/25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304508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6E89B6-D70D-F54B-9BFD-6E0871D01AFF}" type="datetimeFigureOut">
              <a:rPr lang="en-US" smtClean="0"/>
              <a:t>11/17/25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571159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D6E89B6-D70D-F54B-9BFD-6E0871D01AFF}" type="datetimeFigureOut">
              <a:rPr lang="en-US" smtClean="0"/>
              <a:t>11/17/25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4011186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D6E89B6-D70D-F54B-9BFD-6E0871D01AFF}" type="datetimeFigureOut">
              <a:rPr lang="en-US" smtClean="0"/>
              <a:t>11/17/25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EB8E5D-785D-3040-8BE7-1B3BC19374B4}" type="slidenum">
              <a:rPr lang="en-US" smtClean="0"/>
              <a:t>‹#›</a:t>
            </a:fld>
            <a:endParaRPr lang="en-US"/>
          </a:p>
        </p:txBody>
      </p:sp>
    </p:spTree>
    <p:extLst>
      <p:ext uri="{BB962C8B-B14F-4D97-AF65-F5344CB8AC3E}">
        <p14:creationId xmlns:p14="http://schemas.microsoft.com/office/powerpoint/2010/main" val="1455982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6E89B6-D70D-F54B-9BFD-6E0871D01AFF}" type="datetimeFigureOut">
              <a:rPr lang="en-US" smtClean="0"/>
              <a:t>11/17/25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EB8E5D-785D-3040-8BE7-1B3BC19374B4}" type="slidenum">
              <a:rPr lang="en-US" smtClean="0"/>
              <a:t>‹#›</a:t>
            </a:fld>
            <a:endParaRPr lang="en-US"/>
          </a:p>
        </p:txBody>
      </p:sp>
    </p:spTree>
    <p:extLst>
      <p:ext uri="{BB962C8B-B14F-4D97-AF65-F5344CB8AC3E}">
        <p14:creationId xmlns:p14="http://schemas.microsoft.com/office/powerpoint/2010/main" val="4226473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hTk_ZFb4lD4&amp;t=09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2.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8.pn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8.pn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5.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hyperlink" Target="https://web.microsoftstream.com/video/4add1a17-5210-4515-a6fc-7f46ab9ba7e1?st=429"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mWkqJRoCTK8&amp;t=36s"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hyperlink" Target="https://www.youtube.com/watch?v=J7ll9xawUSM"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hyperlink" Target="https://web.microsoftstream.com/video/2d78c032-15d1-4a06-ac98-13de8aa1dbf3"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45.png"/></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45.png"/></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45.png"/></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0.png"/><Relationship Id="rId4" Type="http://schemas.openxmlformats.org/officeDocument/2006/relationships/image" Target="../media/image48.png"/></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49.xml.rels><?xml version="1.0" encoding="UTF-8" standalone="yes"?>
<Relationships xmlns="http://schemas.openxmlformats.org/package/2006/relationships"><Relationship Id="rId3" Type="http://schemas.openxmlformats.org/officeDocument/2006/relationships/hyperlink" Target="https://web.microsoftstream.com/video/a333a762-29ce-485d-aa0e-8cb3f2562a18" TargetMode="External"/><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50.jpeg"/><Relationship Id="rId4" Type="http://schemas.openxmlformats.org/officeDocument/2006/relationships/image" Target="../media/image49.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9.jpeg"/><Relationship Id="rId7" Type="http://schemas.openxmlformats.org/officeDocument/2006/relationships/image" Target="../media/image54.png"/><Relationship Id="rId12" Type="http://schemas.openxmlformats.org/officeDocument/2006/relationships/image" Target="../media/image57.pn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53.png"/><Relationship Id="rId11" Type="http://schemas.openxmlformats.org/officeDocument/2006/relationships/image" Target="../media/image50.jpeg"/><Relationship Id="rId5" Type="http://schemas.openxmlformats.org/officeDocument/2006/relationships/image" Target="../media/image52.png"/><Relationship Id="rId10" Type="http://schemas.openxmlformats.org/officeDocument/2006/relationships/hyperlink" Target="https://web.microsoftstream.com/video/a333a762-29ce-485d-aa0e-8cb3f2562a18" TargetMode="External"/><Relationship Id="rId4" Type="http://schemas.openxmlformats.org/officeDocument/2006/relationships/image" Target="../media/image51.png"/><Relationship Id="rId9" Type="http://schemas.openxmlformats.org/officeDocument/2006/relationships/image" Target="../media/image56.png"/></Relationships>
</file>

<file path=ppt/slides/_rels/slide5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0.jpeg"/><Relationship Id="rId4" Type="http://schemas.openxmlformats.org/officeDocument/2006/relationships/image" Target="../media/image56.png"/></Relationships>
</file>

<file path=ppt/slides/_rels/slide52.xml.rels><?xml version="1.0" encoding="UTF-8" standalone="yes"?>
<Relationships xmlns="http://schemas.openxmlformats.org/package/2006/relationships"><Relationship Id="rId3" Type="http://schemas.openxmlformats.org/officeDocument/2006/relationships/hyperlink" Target="http://www.ux1.eiu.edu/~rlbeebe/heresy.pdf" TargetMode="External"/><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hyperlink" Target="https://www.asu.edu/courses/fms200s/total-readings/Glicksman_Spike%20Lee.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294EA5-0AD3-89DF-D09A-C232D66D0293}"/>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7DD6AD18-A3D7-3B6D-1808-C1A112B41544}"/>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CBB18C5D-A7D0-84A8-618A-6EF2D46AE9CF}"/>
              </a:ext>
            </a:extLst>
          </p:cNvPr>
          <p:cNvSpPr txBox="1">
            <a:spLocks noChangeArrowheads="1"/>
          </p:cNvSpPr>
          <p:nvPr/>
        </p:nvSpPr>
        <p:spPr bwMode="auto">
          <a:xfrm>
            <a:off x="226804" y="-171450"/>
            <a:ext cx="8784893" cy="811209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sz="3000" b="1" u="sng" dirty="0">
                <a:solidFill>
                  <a:srgbClr val="FFFFFF"/>
                </a:solidFill>
              </a:rPr>
              <a:t>Film Aesthetics 1</a:t>
            </a:r>
          </a:p>
          <a:p>
            <a:pPr algn="ctr"/>
            <a:endParaRPr lang="en-GB" b="1" u="sng" dirty="0">
              <a:solidFill>
                <a:srgbClr val="FFFFFF"/>
              </a:solidFill>
            </a:endParaRPr>
          </a:p>
          <a:p>
            <a:pPr algn="ctr"/>
            <a:r>
              <a:rPr lang="en-GB" b="1" u="sng" dirty="0">
                <a:solidFill>
                  <a:srgbClr val="FFFFFF"/>
                </a:solidFill>
              </a:rPr>
              <a:t>Week 7</a:t>
            </a:r>
          </a:p>
          <a:p>
            <a:pPr algn="ctr"/>
            <a:endParaRPr lang="en-GB" b="1" u="sng" dirty="0">
              <a:solidFill>
                <a:srgbClr val="FFFFFF"/>
              </a:solidFill>
            </a:endParaRPr>
          </a:p>
          <a:p>
            <a:pPr algn="ctr"/>
            <a:r>
              <a:rPr lang="en-GB" b="1" dirty="0">
                <a:solidFill>
                  <a:srgbClr val="FFFFFF"/>
                </a:solidFill>
              </a:rPr>
              <a:t>Aesthetic Appreciation vs ‘Messages’? </a:t>
            </a: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r>
              <a:rPr lang="en-GB" sz="2100" b="1" i="1" dirty="0">
                <a:solidFill>
                  <a:srgbClr val="FFFFFF"/>
                </a:solidFill>
              </a:rPr>
              <a:t>Do the Right Thing </a:t>
            </a:r>
            <a:r>
              <a:rPr lang="en-GB" sz="2100" b="1" dirty="0">
                <a:solidFill>
                  <a:srgbClr val="FFFFFF"/>
                </a:solidFill>
              </a:rPr>
              <a:t>(Spike Lee, 1989)</a:t>
            </a:r>
          </a:p>
          <a:p>
            <a:pPr algn="ctr"/>
            <a:endParaRPr lang="en-GB" sz="1500" b="1" dirty="0">
              <a:solidFill>
                <a:srgbClr val="FFFFFF"/>
              </a:solidFill>
            </a:endParaRPr>
          </a:p>
          <a:p>
            <a:pPr algn="ctr"/>
            <a:endParaRPr lang="en-GB" sz="1000" b="1" dirty="0">
              <a:solidFill>
                <a:srgbClr val="FFFFFF"/>
              </a:solidFill>
            </a:endParaRPr>
          </a:p>
          <a:p>
            <a:pPr algn="ctr"/>
            <a:r>
              <a:rPr lang="en-GB" sz="1700" dirty="0">
                <a:solidFill>
                  <a:srgbClr val="FFFFFF"/>
                </a:solidFill>
              </a:rPr>
              <a:t>[Song: ‘Can It All Be So Simple?’ </a:t>
            </a:r>
            <a:r>
              <a:rPr lang="en-US" sz="1700" dirty="0">
                <a:solidFill>
                  <a:srgbClr val="FFFFFF"/>
                </a:solidFill>
              </a:rPr>
              <a:t>–</a:t>
            </a:r>
            <a:r>
              <a:rPr lang="en-GB" sz="1700" dirty="0">
                <a:solidFill>
                  <a:srgbClr val="FFFFFF"/>
                </a:solidFill>
              </a:rPr>
              <a:t> Wu-Tang Clan]</a:t>
            </a:r>
            <a:r>
              <a:rPr lang="en-GB" sz="1700" dirty="0">
                <a:solidFill>
                  <a:srgbClr val="FFFFFF"/>
                </a:solidFill>
                <a:hlinkClick r:id="rId3"/>
              </a:rPr>
              <a:t>…</a:t>
            </a:r>
            <a:endParaRPr lang="en-GB" sz="1700"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r>
              <a:rPr lang="en-GB" dirty="0">
                <a:solidFill>
                  <a:schemeClr val="bg1"/>
                </a:solidFill>
              </a:rPr>
              <a:t> </a:t>
            </a:r>
            <a:endParaRPr lang="en-GB" sz="2100" dirty="0">
              <a:solidFill>
                <a:schemeClr val="bg1"/>
              </a:solidFill>
            </a:endParaRPr>
          </a:p>
          <a:p>
            <a:r>
              <a:rPr lang="en-GB" sz="500" dirty="0">
                <a:solidFill>
                  <a:schemeClr val="bg1"/>
                </a:solidFill>
              </a:rPr>
              <a:t>	</a:t>
            </a:r>
            <a:endParaRPr lang="en-GB" sz="2100" dirty="0">
              <a:solidFill>
                <a:srgbClr val="FFFFFF"/>
              </a:solidFill>
            </a:endParaRPr>
          </a:p>
        </p:txBody>
      </p:sp>
      <p:pic>
        <p:nvPicPr>
          <p:cNvPr id="2050" name="Picture 2" descr="Samuel Jackson Double Truth GIF | GIFDB.com">
            <a:extLst>
              <a:ext uri="{FF2B5EF4-FFF2-40B4-BE49-F238E27FC236}">
                <a16:creationId xmlns:a16="http://schemas.microsoft.com/office/drawing/2014/main" id="{DD20E292-1A21-E0B2-9EE2-B3940F0697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6479" y="2789143"/>
            <a:ext cx="4371041" cy="2465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25369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7" name="Text Box 3"/>
          <p:cNvSpPr txBox="1">
            <a:spLocks noChangeArrowheads="1"/>
          </p:cNvSpPr>
          <p:nvPr/>
        </p:nvSpPr>
        <p:spPr bwMode="auto">
          <a:xfrm>
            <a:off x="-1" y="1118068"/>
            <a:ext cx="9144001" cy="411099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i="1" dirty="0">
                <a:solidFill>
                  <a:srgbClr val="FFFFFF"/>
                </a:solidFill>
              </a:rPr>
              <a:t>	</a:t>
            </a:r>
            <a:r>
              <a:rPr lang="en-US" sz="2000" i="1" u="sng" dirty="0">
                <a:solidFill>
                  <a:srgbClr val="FFFF00"/>
                </a:solidFill>
              </a:rPr>
              <a:t>Brooks Rejects: </a:t>
            </a:r>
            <a:r>
              <a:rPr lang="en-US" sz="2000" dirty="0">
                <a:solidFill>
                  <a:schemeClr val="bg1"/>
                </a:solidFill>
              </a:rPr>
              <a:t>…‘[the] implication that the poem constitutes a “statement” of some sort.’ (Brooks, 1947: 196)</a:t>
            </a:r>
          </a:p>
          <a:p>
            <a:endParaRPr lang="en-US" sz="2000" dirty="0">
              <a:solidFill>
                <a:schemeClr val="bg1"/>
              </a:solidFill>
            </a:endParaRPr>
          </a:p>
          <a:p>
            <a:r>
              <a:rPr lang="en-US" sz="100" dirty="0">
                <a:solidFill>
                  <a:srgbClr val="FFFFFF"/>
                </a:solidFill>
              </a:rPr>
              <a:t> </a:t>
            </a:r>
            <a:endParaRPr lang="en-GB" sz="100" dirty="0">
              <a:solidFill>
                <a:srgbClr val="FFFFFF"/>
              </a:solidFill>
            </a:endParaRPr>
          </a:p>
          <a:p>
            <a:r>
              <a:rPr lang="en-US" sz="2000" dirty="0">
                <a:solidFill>
                  <a:srgbClr val="FFFFFF"/>
                </a:solidFill>
              </a:rPr>
              <a:t>	‘If we allow ourselves to be misled by [the heresy of paraphrase] [...] we bring [poetry] into an unreal competition with science or philosophy or theology.’ (Brooks, 1947: 201)</a:t>
            </a:r>
            <a:endParaRPr lang="en-GB" sz="2000" dirty="0">
              <a:solidFill>
                <a:srgbClr val="FFFFFF"/>
              </a:solidFill>
            </a:endParaRPr>
          </a:p>
          <a:p>
            <a:r>
              <a:rPr lang="en-US" sz="2000" dirty="0">
                <a:solidFill>
                  <a:srgbClr val="FFFFFF"/>
                </a:solidFill>
              </a:rPr>
              <a:t> </a:t>
            </a:r>
            <a:endParaRPr lang="en-GB" sz="2000" dirty="0">
              <a:solidFill>
                <a:srgbClr val="FFFFFF"/>
              </a:solidFill>
            </a:endParaRPr>
          </a:p>
          <a:p>
            <a:r>
              <a:rPr lang="en-US" sz="2000" dirty="0">
                <a:solidFill>
                  <a:srgbClr val="FFFFFF"/>
                </a:solidFill>
              </a:rPr>
              <a:t> </a:t>
            </a:r>
            <a:endParaRPr lang="en-GB" sz="2000" dirty="0">
              <a:solidFill>
                <a:srgbClr val="FFFFFF"/>
              </a:solidFill>
            </a:endParaRPr>
          </a:p>
          <a:p>
            <a:r>
              <a:rPr lang="en-GB" sz="2000" dirty="0">
                <a:solidFill>
                  <a:srgbClr val="FFFFFF"/>
                </a:solidFill>
              </a:rPr>
              <a:t> </a:t>
            </a:r>
          </a:p>
          <a:p>
            <a:r>
              <a:rPr lang="en-GB" sz="2000" dirty="0">
                <a:solidFill>
                  <a:srgbClr val="FFFFFF"/>
                </a:solidFill>
              </a:rPr>
              <a:t> </a:t>
            </a: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chemeClr val="bg1"/>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0" name="Picture 9" descr="A yellow background with black text&#10;&#10;Description automatically generated">
            <a:extLst>
              <a:ext uri="{FF2B5EF4-FFF2-40B4-BE49-F238E27FC236}">
                <a16:creationId xmlns:a16="http://schemas.microsoft.com/office/drawing/2014/main" id="{39B2E7D4-FE4A-4FFE-9AE6-8B4E60FB1998}"/>
              </a:ext>
            </a:extLst>
          </p:cNvPr>
          <p:cNvPicPr>
            <a:picLocks noChangeAspect="1"/>
          </p:cNvPicPr>
          <p:nvPr/>
        </p:nvPicPr>
        <p:blipFill>
          <a:blip r:embed="rId3"/>
          <a:stretch>
            <a:fillRect/>
          </a:stretch>
        </p:blipFill>
        <p:spPr>
          <a:xfrm>
            <a:off x="734259" y="4586825"/>
            <a:ext cx="7675481" cy="1900733"/>
          </a:xfrm>
          <a:prstGeom prst="rect">
            <a:avLst/>
          </a:prstGeom>
        </p:spPr>
      </p:pic>
    </p:spTree>
    <p:extLst>
      <p:ext uri="{BB962C8B-B14F-4D97-AF65-F5344CB8AC3E}">
        <p14:creationId xmlns:p14="http://schemas.microsoft.com/office/powerpoint/2010/main" val="314532301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7" name="Text Box 3"/>
          <p:cNvSpPr txBox="1">
            <a:spLocks noChangeArrowheads="1"/>
          </p:cNvSpPr>
          <p:nvPr/>
        </p:nvSpPr>
        <p:spPr bwMode="auto">
          <a:xfrm>
            <a:off x="-1" y="1118068"/>
            <a:ext cx="9144000" cy="409560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i="1" dirty="0">
                <a:solidFill>
                  <a:srgbClr val="FFFFFF"/>
                </a:solidFill>
              </a:rPr>
              <a:t>	</a:t>
            </a:r>
            <a:r>
              <a:rPr lang="en-US" sz="2000" i="1" u="sng" dirty="0">
                <a:solidFill>
                  <a:srgbClr val="FFFF00"/>
                </a:solidFill>
              </a:rPr>
              <a:t>Brooks Rejects: </a:t>
            </a:r>
            <a:r>
              <a:rPr lang="en-US" sz="2000" dirty="0">
                <a:solidFill>
                  <a:schemeClr val="bg1"/>
                </a:solidFill>
              </a:rPr>
              <a:t>…‘[the] implication that the poem constitutes a “statement” of some sort.’ (Brooks, 1947: 196)</a:t>
            </a:r>
          </a:p>
          <a:p>
            <a:r>
              <a:rPr lang="en-US" sz="2000" dirty="0">
                <a:solidFill>
                  <a:srgbClr val="FFFFFF"/>
                </a:solidFill>
              </a:rPr>
              <a:t> </a:t>
            </a:r>
            <a:endParaRPr lang="en-GB" sz="2000" dirty="0">
              <a:solidFill>
                <a:srgbClr val="FFFFFF"/>
              </a:solidFill>
            </a:endParaRPr>
          </a:p>
          <a:p>
            <a:r>
              <a:rPr lang="en-US" sz="2000" dirty="0">
                <a:solidFill>
                  <a:srgbClr val="FFFFFF"/>
                </a:solidFill>
              </a:rPr>
              <a:t>	‘If we allow ourselves to be misled by [the heresy of paraphrase] [...] we bring [poetry] into an unreal competition with science or philosophy or theology.’ (Brooks, 1947: 201)</a:t>
            </a:r>
            <a:r>
              <a:rPr lang="en-GB" sz="2000" dirty="0">
                <a:solidFill>
                  <a:srgbClr val="FFFFFF"/>
                </a:solidFill>
              </a:rPr>
              <a:t> </a:t>
            </a:r>
            <a:r>
              <a:rPr lang="en-US" sz="2000" u="sng" dirty="0">
                <a:solidFill>
                  <a:srgbClr val="FFFF00"/>
                </a:solidFill>
              </a:rPr>
              <a:t>Or </a:t>
            </a:r>
            <a:r>
              <a:rPr lang="en-US" sz="2000" i="1" u="sng" dirty="0">
                <a:solidFill>
                  <a:srgbClr val="FFFF00"/>
                </a:solidFill>
              </a:rPr>
              <a:t>politics…</a:t>
            </a:r>
            <a:endParaRPr lang="en-GB" sz="2000" u="sng" dirty="0">
              <a:solidFill>
                <a:srgbClr val="FFFF00"/>
              </a:solidFill>
            </a:endParaRPr>
          </a:p>
          <a:p>
            <a:r>
              <a:rPr lang="en-US" sz="2000" dirty="0">
                <a:solidFill>
                  <a:srgbClr val="FFFFFF"/>
                </a:solidFill>
              </a:rPr>
              <a:t> </a:t>
            </a:r>
            <a:endParaRPr lang="en-GB" sz="2000" dirty="0">
              <a:solidFill>
                <a:srgbClr val="FFFFFF"/>
              </a:solidFill>
            </a:endParaRPr>
          </a:p>
          <a:p>
            <a:r>
              <a:rPr lang="en-US" sz="2000" dirty="0">
                <a:solidFill>
                  <a:srgbClr val="FFFFFF"/>
                </a:solidFill>
              </a:rPr>
              <a:t> </a:t>
            </a:r>
            <a:endParaRPr lang="en-GB" sz="2000" dirty="0">
              <a:solidFill>
                <a:srgbClr val="FFFFFF"/>
              </a:solidFill>
            </a:endParaRPr>
          </a:p>
          <a:p>
            <a:r>
              <a:rPr lang="en-GB" sz="2000" dirty="0">
                <a:solidFill>
                  <a:srgbClr val="FFFFFF"/>
                </a:solidFill>
              </a:rPr>
              <a:t> </a:t>
            </a:r>
          </a:p>
          <a:p>
            <a:r>
              <a:rPr lang="en-GB" sz="2000" dirty="0">
                <a:solidFill>
                  <a:srgbClr val="FFFFFF"/>
                </a:solidFill>
              </a:rPr>
              <a:t> </a:t>
            </a: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chemeClr val="bg1"/>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3" name="Picture 2" descr="A picture containing timeline&#10;&#10;Description automatically generated">
            <a:extLst>
              <a:ext uri="{FF2B5EF4-FFF2-40B4-BE49-F238E27FC236}">
                <a16:creationId xmlns:a16="http://schemas.microsoft.com/office/drawing/2014/main" id="{B06D73A1-B2C4-1CB6-7C88-01CE647C78A7}"/>
              </a:ext>
            </a:extLst>
          </p:cNvPr>
          <p:cNvPicPr>
            <a:picLocks noChangeAspect="1"/>
          </p:cNvPicPr>
          <p:nvPr/>
        </p:nvPicPr>
        <p:blipFill rotWithShape="1">
          <a:blip r:embed="rId3"/>
          <a:srcRect t="12379" b="37118"/>
          <a:stretch/>
        </p:blipFill>
        <p:spPr>
          <a:xfrm>
            <a:off x="1278951" y="3715723"/>
            <a:ext cx="6586097" cy="2113508"/>
          </a:xfrm>
          <a:prstGeom prst="rect">
            <a:avLst/>
          </a:prstGeom>
        </p:spPr>
      </p:pic>
      <p:pic>
        <p:nvPicPr>
          <p:cNvPr id="2" name="Picture 1" descr="A picture containing timeline&#10;&#10;Description automatically generated">
            <a:extLst>
              <a:ext uri="{FF2B5EF4-FFF2-40B4-BE49-F238E27FC236}">
                <a16:creationId xmlns:a16="http://schemas.microsoft.com/office/drawing/2014/main" id="{C0FC0729-53A5-246D-10E5-DF54C5989FEE}"/>
              </a:ext>
            </a:extLst>
          </p:cNvPr>
          <p:cNvPicPr>
            <a:picLocks noChangeAspect="1"/>
          </p:cNvPicPr>
          <p:nvPr/>
        </p:nvPicPr>
        <p:blipFill rotWithShape="1">
          <a:blip r:embed="rId3"/>
          <a:srcRect t="80416"/>
          <a:stretch/>
        </p:blipFill>
        <p:spPr>
          <a:xfrm>
            <a:off x="1278950" y="5814483"/>
            <a:ext cx="6586097" cy="819597"/>
          </a:xfrm>
          <a:prstGeom prst="rect">
            <a:avLst/>
          </a:prstGeom>
        </p:spPr>
      </p:pic>
    </p:spTree>
    <p:extLst>
      <p:ext uri="{BB962C8B-B14F-4D97-AF65-F5344CB8AC3E}">
        <p14:creationId xmlns:p14="http://schemas.microsoft.com/office/powerpoint/2010/main" val="364712705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D39E2-274B-1071-A36F-FB41C66264A7}"/>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B1294D67-F3A7-0366-86CE-7743079E0A9F}"/>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0D2D23EC-E245-F105-F65F-F6238C513691}"/>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7" name="Text Box 3">
            <a:extLst>
              <a:ext uri="{FF2B5EF4-FFF2-40B4-BE49-F238E27FC236}">
                <a16:creationId xmlns:a16="http://schemas.microsoft.com/office/drawing/2014/main" id="{92B96D9D-C16C-1112-3B9C-E4CC88761195}"/>
              </a:ext>
            </a:extLst>
          </p:cNvPr>
          <p:cNvSpPr txBox="1">
            <a:spLocks noChangeArrowheads="1"/>
          </p:cNvSpPr>
          <p:nvPr/>
        </p:nvSpPr>
        <p:spPr bwMode="auto">
          <a:xfrm>
            <a:off x="-1" y="1118068"/>
            <a:ext cx="9144000" cy="409560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i="1" dirty="0">
                <a:solidFill>
                  <a:srgbClr val="FFFFFF"/>
                </a:solidFill>
              </a:rPr>
              <a:t>	</a:t>
            </a:r>
            <a:r>
              <a:rPr lang="en-US" sz="2000" i="1" u="sng" dirty="0">
                <a:solidFill>
                  <a:srgbClr val="FFFF00"/>
                </a:solidFill>
              </a:rPr>
              <a:t>Brooks Rejects: </a:t>
            </a:r>
            <a:r>
              <a:rPr lang="en-US" sz="2000" dirty="0">
                <a:solidFill>
                  <a:schemeClr val="bg1"/>
                </a:solidFill>
              </a:rPr>
              <a:t>…‘[the] implication that the poem constitutes a “statement” of some sort.’ (Brooks, 1947: 196)</a:t>
            </a:r>
          </a:p>
          <a:p>
            <a:r>
              <a:rPr lang="en-US" sz="2000" dirty="0">
                <a:solidFill>
                  <a:srgbClr val="FFFFFF"/>
                </a:solidFill>
              </a:rPr>
              <a:t> </a:t>
            </a:r>
            <a:endParaRPr lang="en-GB" sz="2000" dirty="0">
              <a:solidFill>
                <a:srgbClr val="FFFFFF"/>
              </a:solidFill>
            </a:endParaRPr>
          </a:p>
          <a:p>
            <a:r>
              <a:rPr lang="en-US" sz="2000" dirty="0">
                <a:solidFill>
                  <a:srgbClr val="FFFFFF"/>
                </a:solidFill>
              </a:rPr>
              <a:t>	‘If we allow ourselves to be misled by [the heresy of paraphrase] [...] we bring [poetry] into an unreal competition with science or philosophy or theology.’ (Brooks, 1947: 201)</a:t>
            </a:r>
            <a:r>
              <a:rPr lang="en-GB" sz="2000" dirty="0">
                <a:solidFill>
                  <a:srgbClr val="FFFFFF"/>
                </a:solidFill>
              </a:rPr>
              <a:t> </a:t>
            </a:r>
            <a:r>
              <a:rPr lang="en-US" sz="2000" u="sng" dirty="0">
                <a:solidFill>
                  <a:srgbClr val="FFFF00"/>
                </a:solidFill>
              </a:rPr>
              <a:t>Or </a:t>
            </a:r>
            <a:r>
              <a:rPr lang="en-US" sz="2000" i="1" u="sng" dirty="0">
                <a:solidFill>
                  <a:srgbClr val="FFFF00"/>
                </a:solidFill>
              </a:rPr>
              <a:t>politics…</a:t>
            </a:r>
            <a:endParaRPr lang="en-GB" sz="2000" u="sng" dirty="0">
              <a:solidFill>
                <a:srgbClr val="FFFF00"/>
              </a:solidFill>
            </a:endParaRPr>
          </a:p>
          <a:p>
            <a:r>
              <a:rPr lang="en-US" sz="2000" dirty="0">
                <a:solidFill>
                  <a:srgbClr val="FFFFFF"/>
                </a:solidFill>
              </a:rPr>
              <a:t> </a:t>
            </a:r>
            <a:endParaRPr lang="en-GB" sz="2000" dirty="0">
              <a:solidFill>
                <a:srgbClr val="FFFFFF"/>
              </a:solidFill>
            </a:endParaRPr>
          </a:p>
          <a:p>
            <a:r>
              <a:rPr lang="en-US" sz="2000" dirty="0">
                <a:solidFill>
                  <a:srgbClr val="FFFFFF"/>
                </a:solidFill>
              </a:rPr>
              <a:t> </a:t>
            </a:r>
            <a:endParaRPr lang="en-GB" sz="2000" dirty="0">
              <a:solidFill>
                <a:srgbClr val="FFFFFF"/>
              </a:solidFill>
            </a:endParaRPr>
          </a:p>
          <a:p>
            <a:r>
              <a:rPr lang="en-GB" sz="2000" dirty="0">
                <a:solidFill>
                  <a:srgbClr val="FFFFFF"/>
                </a:solidFill>
              </a:rPr>
              <a:t> </a:t>
            </a:r>
          </a:p>
          <a:p>
            <a:r>
              <a:rPr lang="en-GB" sz="2000" dirty="0">
                <a:solidFill>
                  <a:srgbClr val="FFFFFF"/>
                </a:solidFill>
              </a:rPr>
              <a:t> </a:t>
            </a: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
        <p:nvSpPr>
          <p:cNvPr id="8" name="Text Box 3">
            <a:extLst>
              <a:ext uri="{FF2B5EF4-FFF2-40B4-BE49-F238E27FC236}">
                <a16:creationId xmlns:a16="http://schemas.microsoft.com/office/drawing/2014/main" id="{93D56DC8-9B6A-BAD7-EDAF-FD8392DD8610}"/>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chemeClr val="bg1"/>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5" name="Picture 4" descr="Screen Shot 2018-11-11 at 22.34.36.png">
            <a:extLst>
              <a:ext uri="{FF2B5EF4-FFF2-40B4-BE49-F238E27FC236}">
                <a16:creationId xmlns:a16="http://schemas.microsoft.com/office/drawing/2014/main" id="{BD9CE683-9A3C-B4BC-5328-0DCDB64820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1937" y="3544282"/>
            <a:ext cx="1742052" cy="2742526"/>
          </a:xfrm>
          <a:prstGeom prst="rect">
            <a:avLst/>
          </a:prstGeom>
        </p:spPr>
      </p:pic>
      <p:pic>
        <p:nvPicPr>
          <p:cNvPr id="6" name="Picture 5" descr="Screen Shot 2018-11-11 at 22.38.40.png">
            <a:extLst>
              <a:ext uri="{FF2B5EF4-FFF2-40B4-BE49-F238E27FC236}">
                <a16:creationId xmlns:a16="http://schemas.microsoft.com/office/drawing/2014/main" id="{414E237F-59F1-067F-74E9-415F614928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9466" y="3529758"/>
            <a:ext cx="1829890" cy="2733254"/>
          </a:xfrm>
          <a:prstGeom prst="rect">
            <a:avLst/>
          </a:prstGeom>
        </p:spPr>
      </p:pic>
      <p:pic>
        <p:nvPicPr>
          <p:cNvPr id="9" name="Picture 2" descr="When the Levees Broke: A Requiem in 4 Acts (ages 16+) | When the levee  breaks, Levee, Hbo go">
            <a:extLst>
              <a:ext uri="{FF2B5EF4-FFF2-40B4-BE49-F238E27FC236}">
                <a16:creationId xmlns:a16="http://schemas.microsoft.com/office/drawing/2014/main" id="{EEDE5E5E-20B9-6A04-9406-D632928926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5149" y="3544282"/>
            <a:ext cx="1865163" cy="27425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Malcolm X Movie Poster Quality Glossy Print Photo Wall Art Denzel  Washington Spike Lee Size 8x10 11x17 16x20 22x28 24x36 27x40 - Etsy UK">
            <a:extLst>
              <a:ext uri="{FF2B5EF4-FFF2-40B4-BE49-F238E27FC236}">
                <a16:creationId xmlns:a16="http://schemas.microsoft.com/office/drawing/2014/main" id="{E2763FA8-E410-75D3-6755-9A2EEFAB610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0464" t="9874" r="20801" b="10380"/>
          <a:stretch>
            <a:fillRect/>
          </a:stretch>
        </p:blipFill>
        <p:spPr bwMode="auto">
          <a:xfrm>
            <a:off x="396419" y="3535009"/>
            <a:ext cx="2033552" cy="2761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97258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11B87-B659-8FB7-5A79-3016211D008E}"/>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F70FC7CC-EFE6-5769-CC4F-79E31F9C389C}"/>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CD607863-2B71-A7F8-25F0-637E00979AC5}"/>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7" name="Text Box 3">
            <a:extLst>
              <a:ext uri="{FF2B5EF4-FFF2-40B4-BE49-F238E27FC236}">
                <a16:creationId xmlns:a16="http://schemas.microsoft.com/office/drawing/2014/main" id="{FBEB37C5-38D1-CEBD-A081-C4C05BDFDE5E}"/>
              </a:ext>
            </a:extLst>
          </p:cNvPr>
          <p:cNvSpPr txBox="1">
            <a:spLocks noChangeArrowheads="1"/>
          </p:cNvSpPr>
          <p:nvPr/>
        </p:nvSpPr>
        <p:spPr bwMode="auto">
          <a:xfrm>
            <a:off x="-1" y="1118068"/>
            <a:ext cx="9144000" cy="409560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i="1" dirty="0">
                <a:solidFill>
                  <a:srgbClr val="FFFFFF"/>
                </a:solidFill>
              </a:rPr>
              <a:t>	</a:t>
            </a:r>
            <a:r>
              <a:rPr lang="en-US" sz="2000" i="1" u="sng" dirty="0">
                <a:solidFill>
                  <a:srgbClr val="FFFF00"/>
                </a:solidFill>
              </a:rPr>
              <a:t>Brooks Rejects: </a:t>
            </a:r>
            <a:r>
              <a:rPr lang="en-US" sz="2000" dirty="0">
                <a:solidFill>
                  <a:schemeClr val="bg1"/>
                </a:solidFill>
              </a:rPr>
              <a:t>…‘[the] implication that the poem constitutes a “statement” of some sort.’ (Brooks, 1947: 196)</a:t>
            </a:r>
          </a:p>
          <a:p>
            <a:r>
              <a:rPr lang="en-US" sz="2000" dirty="0">
                <a:solidFill>
                  <a:srgbClr val="FFFFFF"/>
                </a:solidFill>
              </a:rPr>
              <a:t> </a:t>
            </a:r>
            <a:endParaRPr lang="en-GB" sz="2000" dirty="0">
              <a:solidFill>
                <a:srgbClr val="FFFFFF"/>
              </a:solidFill>
            </a:endParaRPr>
          </a:p>
          <a:p>
            <a:r>
              <a:rPr lang="en-US" sz="2000" dirty="0">
                <a:solidFill>
                  <a:srgbClr val="FFFFFF"/>
                </a:solidFill>
              </a:rPr>
              <a:t>	‘If we allow ourselves to be misled by [the heresy of paraphrase] [...] we bring [poetry] into an unreal competition with science or philosophy or theology.’ (Brooks, 1947: 201)</a:t>
            </a:r>
            <a:r>
              <a:rPr lang="en-GB" sz="2000" dirty="0">
                <a:solidFill>
                  <a:srgbClr val="FFFFFF"/>
                </a:solidFill>
              </a:rPr>
              <a:t> </a:t>
            </a:r>
            <a:r>
              <a:rPr lang="en-US" sz="2000" u="sng" dirty="0">
                <a:solidFill>
                  <a:srgbClr val="FFFF00"/>
                </a:solidFill>
              </a:rPr>
              <a:t>Or </a:t>
            </a:r>
            <a:r>
              <a:rPr lang="en-US" sz="2000" i="1" u="sng" dirty="0">
                <a:solidFill>
                  <a:srgbClr val="FFFF00"/>
                </a:solidFill>
              </a:rPr>
              <a:t>politics…</a:t>
            </a:r>
            <a:endParaRPr lang="en-GB" sz="2000" u="sng" dirty="0">
              <a:solidFill>
                <a:srgbClr val="FFFF00"/>
              </a:solidFill>
            </a:endParaRPr>
          </a:p>
          <a:p>
            <a:r>
              <a:rPr lang="en-US" sz="2000" dirty="0">
                <a:solidFill>
                  <a:srgbClr val="FFFFFF"/>
                </a:solidFill>
              </a:rPr>
              <a:t> </a:t>
            </a:r>
            <a:endParaRPr lang="en-GB" sz="2000" dirty="0">
              <a:solidFill>
                <a:srgbClr val="FFFFFF"/>
              </a:solidFill>
            </a:endParaRPr>
          </a:p>
          <a:p>
            <a:r>
              <a:rPr lang="en-US" sz="2000" dirty="0">
                <a:solidFill>
                  <a:srgbClr val="FFFFFF"/>
                </a:solidFill>
              </a:rPr>
              <a:t> </a:t>
            </a:r>
            <a:endParaRPr lang="en-GB" sz="2000" dirty="0">
              <a:solidFill>
                <a:srgbClr val="FFFFFF"/>
              </a:solidFill>
            </a:endParaRPr>
          </a:p>
          <a:p>
            <a:r>
              <a:rPr lang="en-GB" sz="2000" dirty="0">
                <a:solidFill>
                  <a:srgbClr val="FFFFFF"/>
                </a:solidFill>
              </a:rPr>
              <a:t> </a:t>
            </a:r>
          </a:p>
          <a:p>
            <a:r>
              <a:rPr lang="en-GB" sz="2000" dirty="0">
                <a:solidFill>
                  <a:srgbClr val="FFFFFF"/>
                </a:solidFill>
              </a:rPr>
              <a:t> </a:t>
            </a: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
        <p:nvSpPr>
          <p:cNvPr id="8" name="Text Box 3">
            <a:extLst>
              <a:ext uri="{FF2B5EF4-FFF2-40B4-BE49-F238E27FC236}">
                <a16:creationId xmlns:a16="http://schemas.microsoft.com/office/drawing/2014/main" id="{FA1B79F1-BC17-0AEE-CC87-E09CCE56DC5B}"/>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chemeClr val="bg1"/>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6" name="Picture 5" descr="Screen Shot 2020-10-30 at 17.30.10.png">
            <a:extLst>
              <a:ext uri="{FF2B5EF4-FFF2-40B4-BE49-F238E27FC236}">
                <a16:creationId xmlns:a16="http://schemas.microsoft.com/office/drawing/2014/main" id="{74575566-A45C-6EB3-F1F6-31261EA3685C}"/>
              </a:ext>
            </a:extLst>
          </p:cNvPr>
          <p:cNvPicPr>
            <a:picLocks noChangeAspect="1"/>
          </p:cNvPicPr>
          <p:nvPr/>
        </p:nvPicPr>
        <p:blipFill rotWithShape="1">
          <a:blip r:embed="rId3">
            <a:extLst>
              <a:ext uri="{28A0092B-C50C-407E-A947-70E740481C1C}">
                <a14:useLocalDpi xmlns:a14="http://schemas.microsoft.com/office/drawing/2010/main" val="0"/>
              </a:ext>
            </a:extLst>
          </a:blip>
          <a:srcRect l="20968" t="-2659" b="80327"/>
          <a:stretch/>
        </p:blipFill>
        <p:spPr>
          <a:xfrm>
            <a:off x="123565" y="3349514"/>
            <a:ext cx="5263808" cy="879697"/>
          </a:xfrm>
          <a:prstGeom prst="rect">
            <a:avLst/>
          </a:prstGeom>
        </p:spPr>
      </p:pic>
      <p:pic>
        <p:nvPicPr>
          <p:cNvPr id="9" name="Picture 8" descr="Screen Shot 2020-10-30 at 17.30.10.png">
            <a:extLst>
              <a:ext uri="{FF2B5EF4-FFF2-40B4-BE49-F238E27FC236}">
                <a16:creationId xmlns:a16="http://schemas.microsoft.com/office/drawing/2014/main" id="{A13FD705-5528-4AEF-43C6-21EB466C80F6}"/>
              </a:ext>
            </a:extLst>
          </p:cNvPr>
          <p:cNvPicPr>
            <a:picLocks noChangeAspect="1"/>
          </p:cNvPicPr>
          <p:nvPr/>
        </p:nvPicPr>
        <p:blipFill rotWithShape="1">
          <a:blip r:embed="rId3">
            <a:extLst>
              <a:ext uri="{28A0092B-C50C-407E-A947-70E740481C1C}">
                <a14:useLocalDpi xmlns:a14="http://schemas.microsoft.com/office/drawing/2010/main" val="0"/>
              </a:ext>
            </a:extLst>
          </a:blip>
          <a:srcRect l="-22812" t="37371" r="21004" b="-2313"/>
          <a:stretch/>
        </p:blipFill>
        <p:spPr>
          <a:xfrm>
            <a:off x="-1393390" y="4184967"/>
            <a:ext cx="6780763" cy="2558215"/>
          </a:xfrm>
          <a:prstGeom prst="rect">
            <a:avLst/>
          </a:prstGeom>
        </p:spPr>
      </p:pic>
      <p:pic>
        <p:nvPicPr>
          <p:cNvPr id="10" name="Picture 9" descr="Screen Shot 2020-10-28 at 23.23.30.png">
            <a:extLst>
              <a:ext uri="{FF2B5EF4-FFF2-40B4-BE49-F238E27FC236}">
                <a16:creationId xmlns:a16="http://schemas.microsoft.com/office/drawing/2014/main" id="{1E801B0C-D39F-0CFA-6CA4-E29C1E3071D7}"/>
              </a:ext>
            </a:extLst>
          </p:cNvPr>
          <p:cNvPicPr>
            <a:picLocks noChangeAspect="1"/>
          </p:cNvPicPr>
          <p:nvPr/>
        </p:nvPicPr>
        <p:blipFill rotWithShape="1">
          <a:blip r:embed="rId4">
            <a:extLst>
              <a:ext uri="{28A0092B-C50C-407E-A947-70E740481C1C}">
                <a14:useLocalDpi xmlns:a14="http://schemas.microsoft.com/office/drawing/2010/main" val="0"/>
              </a:ext>
            </a:extLst>
          </a:blip>
          <a:srcRect l="35031" t="70609" r="4784" b="10769"/>
          <a:stretch/>
        </p:blipFill>
        <p:spPr>
          <a:xfrm>
            <a:off x="-84494" y="784954"/>
            <a:ext cx="9312986" cy="1193973"/>
          </a:xfrm>
          <a:prstGeom prst="rect">
            <a:avLst/>
          </a:prstGeom>
        </p:spPr>
      </p:pic>
      <p:pic>
        <p:nvPicPr>
          <p:cNvPr id="11" name="Picture 10" descr="Screen Shot 2020-10-28 at 23.23.30.png">
            <a:extLst>
              <a:ext uri="{FF2B5EF4-FFF2-40B4-BE49-F238E27FC236}">
                <a16:creationId xmlns:a16="http://schemas.microsoft.com/office/drawing/2014/main" id="{97D2E003-DAC1-C67E-F026-FA8193368D60}"/>
              </a:ext>
            </a:extLst>
          </p:cNvPr>
          <p:cNvPicPr>
            <a:picLocks noChangeAspect="1"/>
          </p:cNvPicPr>
          <p:nvPr/>
        </p:nvPicPr>
        <p:blipFill rotWithShape="1">
          <a:blip r:embed="rId4">
            <a:extLst>
              <a:ext uri="{28A0092B-C50C-407E-A947-70E740481C1C}">
                <a14:useLocalDpi xmlns:a14="http://schemas.microsoft.com/office/drawing/2010/main" val="0"/>
              </a:ext>
            </a:extLst>
          </a:blip>
          <a:srcRect l="73339" t="70609" r="4784" b="25289"/>
          <a:stretch>
            <a:fillRect/>
          </a:stretch>
        </p:blipFill>
        <p:spPr>
          <a:xfrm>
            <a:off x="3854369" y="1557026"/>
            <a:ext cx="5263808" cy="421901"/>
          </a:xfrm>
          <a:prstGeom prst="rect">
            <a:avLst/>
          </a:prstGeom>
        </p:spPr>
      </p:pic>
    </p:spTree>
    <p:extLst>
      <p:ext uri="{BB962C8B-B14F-4D97-AF65-F5344CB8AC3E}">
        <p14:creationId xmlns:p14="http://schemas.microsoft.com/office/powerpoint/2010/main" val="322720563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10"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chemeClr val="bg1"/>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3" name="Picture 2" descr="Screen Shot 2020-10-30 at 17.30.10.png">
            <a:extLst>
              <a:ext uri="{FF2B5EF4-FFF2-40B4-BE49-F238E27FC236}">
                <a16:creationId xmlns:a16="http://schemas.microsoft.com/office/drawing/2014/main" id="{2755F2B3-1009-88B5-6C95-3599C58DDC8C}"/>
              </a:ext>
            </a:extLst>
          </p:cNvPr>
          <p:cNvPicPr>
            <a:picLocks noChangeAspect="1"/>
          </p:cNvPicPr>
          <p:nvPr/>
        </p:nvPicPr>
        <p:blipFill rotWithShape="1">
          <a:blip r:embed="rId3">
            <a:extLst>
              <a:ext uri="{28A0092B-C50C-407E-A947-70E740481C1C}">
                <a14:useLocalDpi xmlns:a14="http://schemas.microsoft.com/office/drawing/2010/main" val="0"/>
              </a:ext>
            </a:extLst>
          </a:blip>
          <a:srcRect l="20968" t="-2659" b="80327"/>
          <a:stretch/>
        </p:blipFill>
        <p:spPr>
          <a:xfrm>
            <a:off x="123565" y="3349514"/>
            <a:ext cx="5263808" cy="879697"/>
          </a:xfrm>
          <a:prstGeom prst="rect">
            <a:avLst/>
          </a:prstGeom>
        </p:spPr>
      </p:pic>
      <p:pic>
        <p:nvPicPr>
          <p:cNvPr id="5" name="Picture 4" descr="Screen Shot 2020-10-30 at 17.30.10.png">
            <a:extLst>
              <a:ext uri="{FF2B5EF4-FFF2-40B4-BE49-F238E27FC236}">
                <a16:creationId xmlns:a16="http://schemas.microsoft.com/office/drawing/2014/main" id="{699F108B-112D-CEE1-BF06-A4C7605787C9}"/>
              </a:ext>
            </a:extLst>
          </p:cNvPr>
          <p:cNvPicPr>
            <a:picLocks noChangeAspect="1"/>
          </p:cNvPicPr>
          <p:nvPr/>
        </p:nvPicPr>
        <p:blipFill rotWithShape="1">
          <a:blip r:embed="rId3">
            <a:extLst>
              <a:ext uri="{28A0092B-C50C-407E-A947-70E740481C1C}">
                <a14:useLocalDpi xmlns:a14="http://schemas.microsoft.com/office/drawing/2010/main" val="0"/>
              </a:ext>
            </a:extLst>
          </a:blip>
          <a:srcRect l="-22812" t="37371" r="21004" b="-2313"/>
          <a:stretch/>
        </p:blipFill>
        <p:spPr>
          <a:xfrm>
            <a:off x="-1393390" y="4184967"/>
            <a:ext cx="6780763" cy="2558215"/>
          </a:xfrm>
          <a:prstGeom prst="rect">
            <a:avLst/>
          </a:prstGeom>
        </p:spPr>
      </p:pic>
      <p:sp>
        <p:nvSpPr>
          <p:cNvPr id="9" name="Text Box 3">
            <a:extLst>
              <a:ext uri="{FF2B5EF4-FFF2-40B4-BE49-F238E27FC236}">
                <a16:creationId xmlns:a16="http://schemas.microsoft.com/office/drawing/2014/main" id="{08BF8509-EDDE-6EA6-4951-55C29312208D}"/>
              </a:ext>
            </a:extLst>
          </p:cNvPr>
          <p:cNvSpPr txBox="1">
            <a:spLocks noChangeArrowheads="1"/>
          </p:cNvSpPr>
          <p:nvPr/>
        </p:nvSpPr>
        <p:spPr bwMode="auto">
          <a:xfrm>
            <a:off x="-1" y="1118068"/>
            <a:ext cx="8847667" cy="101784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chemeClr val="bg1"/>
                </a:solidFill>
              </a:rPr>
              <a:t>	‘[</a:t>
            </a:r>
            <a:r>
              <a:rPr lang="en-US" sz="2000" i="1" dirty="0">
                <a:solidFill>
                  <a:schemeClr val="bg1"/>
                </a:solidFill>
              </a:rPr>
              <a:t>Do the Right Thing</a:t>
            </a:r>
            <a:r>
              <a:rPr lang="en-US" sz="2000" dirty="0">
                <a:solidFill>
                  <a:schemeClr val="bg1"/>
                </a:solidFill>
              </a:rPr>
              <a:t>] graphically portrays the racism we know </a:t>
            </a:r>
            <a:r>
              <a:rPr lang="en-US" sz="2000" dirty="0">
                <a:solidFill>
                  <a:srgbClr val="FFFF00"/>
                </a:solidFill>
              </a:rPr>
              <a:t>without suggesting what can be done to bring about change</a:t>
            </a:r>
            <a:r>
              <a:rPr lang="en-US" sz="2000" dirty="0">
                <a:solidFill>
                  <a:schemeClr val="bg1"/>
                </a:solidFill>
              </a:rPr>
              <a:t>.’ (hooks, 1990: 185)</a:t>
            </a:r>
            <a:endParaRPr lang="en-GB" sz="2000" dirty="0">
              <a:solidFill>
                <a:schemeClr val="bg1"/>
              </a:solidFill>
            </a:endParaRPr>
          </a:p>
          <a:p>
            <a:r>
              <a:rPr lang="en-US" sz="2000" dirty="0">
                <a:solidFill>
                  <a:schemeClr val="bg1"/>
                </a:solidFill>
              </a:rPr>
              <a:t> </a:t>
            </a:r>
            <a:endParaRPr lang="en-GB" sz="2000" dirty="0">
              <a:solidFill>
                <a:schemeClr val="bg1"/>
              </a:solidFill>
            </a:endParaRPr>
          </a:p>
        </p:txBody>
      </p:sp>
    </p:spTree>
    <p:extLst>
      <p:ext uri="{BB962C8B-B14F-4D97-AF65-F5344CB8AC3E}">
        <p14:creationId xmlns:p14="http://schemas.microsoft.com/office/powerpoint/2010/main" val="380904831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0068B-C5D7-0A94-C17B-CFC3E01BC968}"/>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075D5772-22CD-FC1E-8C96-3C4F0588443D}"/>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B230D1ED-2D8F-3D2E-8D99-D6128BC598D5}"/>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10" name="Text Box 3">
            <a:extLst>
              <a:ext uri="{FF2B5EF4-FFF2-40B4-BE49-F238E27FC236}">
                <a16:creationId xmlns:a16="http://schemas.microsoft.com/office/drawing/2014/main" id="{97453EEC-56D2-597E-73C5-41B41D8CED27}"/>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chemeClr val="bg1"/>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4094A110-96C3-C0AB-E9BA-631270C19770}"/>
              </a:ext>
            </a:extLst>
          </p:cNvPr>
          <p:cNvSpPr txBox="1">
            <a:spLocks noChangeArrowheads="1"/>
          </p:cNvSpPr>
          <p:nvPr/>
        </p:nvSpPr>
        <p:spPr bwMode="auto">
          <a:xfrm>
            <a:off x="-1" y="1118068"/>
            <a:ext cx="8847667" cy="101784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chemeClr val="bg1"/>
                </a:solidFill>
              </a:rPr>
              <a:t>	‘[</a:t>
            </a:r>
            <a:r>
              <a:rPr lang="en-US" sz="2000" i="1" dirty="0">
                <a:solidFill>
                  <a:schemeClr val="bg1"/>
                </a:solidFill>
              </a:rPr>
              <a:t>Do the Right Thing</a:t>
            </a:r>
            <a:r>
              <a:rPr lang="en-US" sz="2000" dirty="0">
                <a:solidFill>
                  <a:schemeClr val="bg1"/>
                </a:solidFill>
              </a:rPr>
              <a:t>] graphically portrays the racism we know </a:t>
            </a:r>
            <a:r>
              <a:rPr lang="en-US" sz="2000" dirty="0">
                <a:solidFill>
                  <a:srgbClr val="FFFF00"/>
                </a:solidFill>
              </a:rPr>
              <a:t>without suggesting what can be done to bring about change</a:t>
            </a:r>
            <a:r>
              <a:rPr lang="en-US" sz="2000" dirty="0">
                <a:solidFill>
                  <a:schemeClr val="bg1"/>
                </a:solidFill>
              </a:rPr>
              <a:t>.’ (hooks, 1990: 185)</a:t>
            </a:r>
            <a:endParaRPr lang="en-GB" sz="2000" dirty="0">
              <a:solidFill>
                <a:schemeClr val="bg1"/>
              </a:solidFill>
            </a:endParaRPr>
          </a:p>
          <a:p>
            <a:r>
              <a:rPr lang="en-US" sz="2000" dirty="0">
                <a:solidFill>
                  <a:schemeClr val="bg1"/>
                </a:solidFill>
              </a:rPr>
              <a:t> </a:t>
            </a:r>
            <a:endParaRPr lang="en-GB" sz="2000" dirty="0">
              <a:solidFill>
                <a:schemeClr val="bg1"/>
              </a:solidFill>
            </a:endParaRPr>
          </a:p>
        </p:txBody>
      </p:sp>
      <p:pic>
        <p:nvPicPr>
          <p:cNvPr id="2" name="Picture 1" descr="Screen Shot 2018-11-11 at 23.35.41.png">
            <a:extLst>
              <a:ext uri="{FF2B5EF4-FFF2-40B4-BE49-F238E27FC236}">
                <a16:creationId xmlns:a16="http://schemas.microsoft.com/office/drawing/2014/main" id="{772B2870-7621-BB5E-2239-67BB72B31A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9284" y="3150856"/>
            <a:ext cx="4140485" cy="3461923"/>
          </a:xfrm>
          <a:prstGeom prst="rect">
            <a:avLst/>
          </a:prstGeom>
        </p:spPr>
      </p:pic>
      <p:pic>
        <p:nvPicPr>
          <p:cNvPr id="3" name="Picture 2" descr="Screen Shot 2020-10-30 at 17.30.10.png">
            <a:extLst>
              <a:ext uri="{FF2B5EF4-FFF2-40B4-BE49-F238E27FC236}">
                <a16:creationId xmlns:a16="http://schemas.microsoft.com/office/drawing/2014/main" id="{997C1499-6824-0A61-FB55-26341C39B750}"/>
              </a:ext>
            </a:extLst>
          </p:cNvPr>
          <p:cNvPicPr>
            <a:picLocks noChangeAspect="1"/>
          </p:cNvPicPr>
          <p:nvPr/>
        </p:nvPicPr>
        <p:blipFill rotWithShape="1">
          <a:blip r:embed="rId4">
            <a:extLst>
              <a:ext uri="{28A0092B-C50C-407E-A947-70E740481C1C}">
                <a14:useLocalDpi xmlns:a14="http://schemas.microsoft.com/office/drawing/2010/main" val="0"/>
              </a:ext>
            </a:extLst>
          </a:blip>
          <a:srcRect l="20968" t="-2659" b="80327"/>
          <a:stretch/>
        </p:blipFill>
        <p:spPr>
          <a:xfrm>
            <a:off x="123565" y="3349514"/>
            <a:ext cx="5263808" cy="879697"/>
          </a:xfrm>
          <a:prstGeom prst="rect">
            <a:avLst/>
          </a:prstGeom>
        </p:spPr>
      </p:pic>
      <p:pic>
        <p:nvPicPr>
          <p:cNvPr id="5" name="Picture 4" descr="Screen Shot 2020-10-30 at 17.30.10.png">
            <a:extLst>
              <a:ext uri="{FF2B5EF4-FFF2-40B4-BE49-F238E27FC236}">
                <a16:creationId xmlns:a16="http://schemas.microsoft.com/office/drawing/2014/main" id="{856AF7DB-469F-EE5A-E35B-22DC0349615E}"/>
              </a:ext>
            </a:extLst>
          </p:cNvPr>
          <p:cNvPicPr>
            <a:picLocks noChangeAspect="1"/>
          </p:cNvPicPr>
          <p:nvPr/>
        </p:nvPicPr>
        <p:blipFill rotWithShape="1">
          <a:blip r:embed="rId4">
            <a:extLst>
              <a:ext uri="{28A0092B-C50C-407E-A947-70E740481C1C}">
                <a14:useLocalDpi xmlns:a14="http://schemas.microsoft.com/office/drawing/2010/main" val="0"/>
              </a:ext>
            </a:extLst>
          </a:blip>
          <a:srcRect l="-22812" t="37371" r="21004" b="-2313"/>
          <a:stretch/>
        </p:blipFill>
        <p:spPr>
          <a:xfrm>
            <a:off x="-1393390" y="4184967"/>
            <a:ext cx="6780763" cy="2558215"/>
          </a:xfrm>
          <a:prstGeom prst="rect">
            <a:avLst/>
          </a:prstGeom>
        </p:spPr>
      </p:pic>
      <p:sp>
        <p:nvSpPr>
          <p:cNvPr id="11" name="Text Box 3">
            <a:extLst>
              <a:ext uri="{FF2B5EF4-FFF2-40B4-BE49-F238E27FC236}">
                <a16:creationId xmlns:a16="http://schemas.microsoft.com/office/drawing/2014/main" id="{179D842E-F4B8-D31D-5CCD-6F07D74767FD}"/>
              </a:ext>
            </a:extLst>
          </p:cNvPr>
          <p:cNvSpPr txBox="1">
            <a:spLocks noChangeArrowheads="1"/>
          </p:cNvSpPr>
          <p:nvPr/>
        </p:nvSpPr>
        <p:spPr bwMode="auto">
          <a:xfrm>
            <a:off x="-2" y="2214489"/>
            <a:ext cx="8847667"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chemeClr val="bg1"/>
                </a:solidFill>
              </a:rPr>
              <a:t>	</a:t>
            </a:r>
            <a:endParaRPr lang="en-GB" sz="2000" dirty="0">
              <a:solidFill>
                <a:schemeClr val="bg1"/>
              </a:solidFill>
            </a:endParaRPr>
          </a:p>
          <a:p>
            <a:r>
              <a:rPr lang="en-US" sz="2000" dirty="0">
                <a:solidFill>
                  <a:srgbClr val="FFFF00"/>
                </a:solidFill>
              </a:rPr>
              <a:t>	</a:t>
            </a:r>
            <a:r>
              <a:rPr lang="en-US" sz="2000" dirty="0">
                <a:solidFill>
                  <a:schemeClr val="bg1"/>
                </a:solidFill>
              </a:rPr>
              <a:t>On </a:t>
            </a:r>
            <a:r>
              <a:rPr lang="en-US" sz="2000" i="1" dirty="0">
                <a:solidFill>
                  <a:schemeClr val="bg1"/>
                </a:solidFill>
              </a:rPr>
              <a:t>Do the Right Thing</a:t>
            </a:r>
            <a:r>
              <a:rPr lang="en-US" sz="2000" dirty="0">
                <a:solidFill>
                  <a:schemeClr val="bg1"/>
                </a:solidFill>
              </a:rPr>
              <a:t>: ‘I think its political </a:t>
            </a:r>
            <a:r>
              <a:rPr lang="en-US" sz="2000" dirty="0">
                <a:solidFill>
                  <a:srgbClr val="FFFF00"/>
                </a:solidFill>
              </a:rPr>
              <a:t>“message” (if it has one) is probably incoherent.’ </a:t>
            </a:r>
            <a:r>
              <a:rPr lang="en-US" sz="2000" dirty="0">
                <a:solidFill>
                  <a:schemeClr val="bg1"/>
                </a:solidFill>
              </a:rPr>
              <a:t>(Mitchell, 2017: 106)</a:t>
            </a:r>
            <a:endParaRPr lang="en-GB" sz="2000" dirty="0">
              <a:solidFill>
                <a:schemeClr val="bg1"/>
              </a:solidFill>
            </a:endParaRPr>
          </a:p>
          <a:p>
            <a:endParaRPr lang="en-GB" sz="2000" dirty="0">
              <a:solidFill>
                <a:schemeClr val="bg1"/>
              </a:solidFill>
            </a:endParaRPr>
          </a:p>
        </p:txBody>
      </p:sp>
    </p:spTree>
    <p:extLst>
      <p:ext uri="{BB962C8B-B14F-4D97-AF65-F5344CB8AC3E}">
        <p14:creationId xmlns:p14="http://schemas.microsoft.com/office/powerpoint/2010/main" val="16432062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DBF1C-F769-EA78-A197-6EE218F049A2}"/>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E7347D26-D435-9D79-0B7F-390FE5681440}"/>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5AF844FF-6F1F-00D1-585F-23939D635D18}"/>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10" name="Text Box 3">
            <a:extLst>
              <a:ext uri="{FF2B5EF4-FFF2-40B4-BE49-F238E27FC236}">
                <a16:creationId xmlns:a16="http://schemas.microsoft.com/office/drawing/2014/main" id="{A30DDF0D-2C51-F0B1-146D-47466FBA2AC2}"/>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chemeClr val="bg1"/>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8-11-11 at 23.35.41.png">
            <a:extLst>
              <a:ext uri="{FF2B5EF4-FFF2-40B4-BE49-F238E27FC236}">
                <a16:creationId xmlns:a16="http://schemas.microsoft.com/office/drawing/2014/main" id="{66DF050E-2201-F929-5755-7966EF603F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9284" y="3150856"/>
            <a:ext cx="4140485" cy="3461923"/>
          </a:xfrm>
          <a:prstGeom prst="rect">
            <a:avLst/>
          </a:prstGeom>
        </p:spPr>
      </p:pic>
      <p:pic>
        <p:nvPicPr>
          <p:cNvPr id="3" name="Picture 2" descr="Screen Shot 2020-10-30 at 17.30.10.png">
            <a:extLst>
              <a:ext uri="{FF2B5EF4-FFF2-40B4-BE49-F238E27FC236}">
                <a16:creationId xmlns:a16="http://schemas.microsoft.com/office/drawing/2014/main" id="{D57B81D0-B10C-ED74-A796-9E55F78334FD}"/>
              </a:ext>
            </a:extLst>
          </p:cNvPr>
          <p:cNvPicPr>
            <a:picLocks noChangeAspect="1"/>
          </p:cNvPicPr>
          <p:nvPr/>
        </p:nvPicPr>
        <p:blipFill rotWithShape="1">
          <a:blip r:embed="rId4">
            <a:extLst>
              <a:ext uri="{28A0092B-C50C-407E-A947-70E740481C1C}">
                <a14:useLocalDpi xmlns:a14="http://schemas.microsoft.com/office/drawing/2010/main" val="0"/>
              </a:ext>
            </a:extLst>
          </a:blip>
          <a:srcRect l="20968" t="-2659" b="80327"/>
          <a:stretch/>
        </p:blipFill>
        <p:spPr>
          <a:xfrm>
            <a:off x="123565" y="3349514"/>
            <a:ext cx="5263808" cy="879697"/>
          </a:xfrm>
          <a:prstGeom prst="rect">
            <a:avLst/>
          </a:prstGeom>
        </p:spPr>
      </p:pic>
      <p:pic>
        <p:nvPicPr>
          <p:cNvPr id="5" name="Picture 4" descr="Screen Shot 2020-10-30 at 17.30.10.png">
            <a:extLst>
              <a:ext uri="{FF2B5EF4-FFF2-40B4-BE49-F238E27FC236}">
                <a16:creationId xmlns:a16="http://schemas.microsoft.com/office/drawing/2014/main" id="{C71E0B9D-AE60-B2CE-E000-6CAC9C0D1E6C}"/>
              </a:ext>
            </a:extLst>
          </p:cNvPr>
          <p:cNvPicPr>
            <a:picLocks noChangeAspect="1"/>
          </p:cNvPicPr>
          <p:nvPr/>
        </p:nvPicPr>
        <p:blipFill rotWithShape="1">
          <a:blip r:embed="rId4">
            <a:extLst>
              <a:ext uri="{28A0092B-C50C-407E-A947-70E740481C1C}">
                <a14:useLocalDpi xmlns:a14="http://schemas.microsoft.com/office/drawing/2010/main" val="0"/>
              </a:ext>
            </a:extLst>
          </a:blip>
          <a:srcRect l="-22812" t="37371" r="21004" b="-2313"/>
          <a:stretch/>
        </p:blipFill>
        <p:spPr>
          <a:xfrm>
            <a:off x="-1393390" y="4184967"/>
            <a:ext cx="6780763" cy="2558215"/>
          </a:xfrm>
          <a:prstGeom prst="rect">
            <a:avLst/>
          </a:prstGeom>
        </p:spPr>
      </p:pic>
      <p:sp>
        <p:nvSpPr>
          <p:cNvPr id="8" name="Text Box 3">
            <a:extLst>
              <a:ext uri="{FF2B5EF4-FFF2-40B4-BE49-F238E27FC236}">
                <a16:creationId xmlns:a16="http://schemas.microsoft.com/office/drawing/2014/main" id="{2D8B8EF2-4A6E-22DE-4F09-FB5A498B0068}"/>
              </a:ext>
            </a:extLst>
          </p:cNvPr>
          <p:cNvSpPr txBox="1">
            <a:spLocks noChangeArrowheads="1"/>
          </p:cNvSpPr>
          <p:nvPr/>
        </p:nvSpPr>
        <p:spPr bwMode="auto">
          <a:xfrm>
            <a:off x="-1" y="1118068"/>
            <a:ext cx="8847667" cy="243361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chemeClr val="bg1"/>
                </a:solidFill>
              </a:rPr>
              <a:t>	Despite Lee’s courageous attempt to mix politics and art, […] [</a:t>
            </a:r>
            <a:r>
              <a:rPr lang="en-US" sz="2000" i="1" dirty="0">
                <a:solidFill>
                  <a:schemeClr val="bg1"/>
                </a:solidFill>
              </a:rPr>
              <a:t>Do the Right Thing</a:t>
            </a:r>
            <a:r>
              <a:rPr lang="en-US" sz="2000" dirty="0">
                <a:solidFill>
                  <a:schemeClr val="bg1"/>
                </a:solidFill>
              </a:rPr>
              <a:t>] graphically portrays the racism we know without suggesting what can be done to bring about change.’ (hooks, 1990: 185)</a:t>
            </a:r>
            <a:endParaRPr lang="en-GB" sz="2000" dirty="0">
              <a:solidFill>
                <a:schemeClr val="bg1"/>
              </a:solidFill>
            </a:endParaRPr>
          </a:p>
          <a:p>
            <a:r>
              <a:rPr lang="en-US" sz="2000" dirty="0">
                <a:solidFill>
                  <a:schemeClr val="bg1"/>
                </a:solidFill>
              </a:rPr>
              <a:t> </a:t>
            </a:r>
          </a:p>
          <a:p>
            <a:endParaRPr lang="en-GB" sz="1200" dirty="0">
              <a:solidFill>
                <a:schemeClr val="bg1"/>
              </a:solidFill>
            </a:endParaRPr>
          </a:p>
          <a:p>
            <a:r>
              <a:rPr lang="en-US" sz="2000" dirty="0">
                <a:solidFill>
                  <a:srgbClr val="FFFF00"/>
                </a:solidFill>
              </a:rPr>
              <a:t>	On </a:t>
            </a:r>
            <a:r>
              <a:rPr lang="en-US" sz="2000" i="1" dirty="0">
                <a:solidFill>
                  <a:srgbClr val="FFFF00"/>
                </a:solidFill>
              </a:rPr>
              <a:t>Do the Right Thing</a:t>
            </a:r>
            <a:r>
              <a:rPr lang="en-US" sz="2000" dirty="0">
                <a:solidFill>
                  <a:srgbClr val="FFFF00"/>
                </a:solidFill>
              </a:rPr>
              <a:t>: ‘I think its political “message” (if it has one) is probably incoherent.’ (Mitchell, 2017: 106)</a:t>
            </a:r>
            <a:endParaRPr lang="en-GB" sz="2000" dirty="0">
              <a:solidFill>
                <a:srgbClr val="FFFF00"/>
              </a:solidFill>
            </a:endParaRPr>
          </a:p>
          <a:p>
            <a:endParaRPr lang="en-GB" sz="2000" dirty="0">
              <a:solidFill>
                <a:schemeClr val="bg1"/>
              </a:solidFill>
            </a:endParaRPr>
          </a:p>
        </p:txBody>
      </p:sp>
      <p:pic>
        <p:nvPicPr>
          <p:cNvPr id="6" name="Picture 5" descr="Screen Shot 2020-10-28 at 23.23.30.png">
            <a:extLst>
              <a:ext uri="{FF2B5EF4-FFF2-40B4-BE49-F238E27FC236}">
                <a16:creationId xmlns:a16="http://schemas.microsoft.com/office/drawing/2014/main" id="{E83D47B7-6462-3288-3D14-E89E4F4233ED}"/>
              </a:ext>
            </a:extLst>
          </p:cNvPr>
          <p:cNvPicPr>
            <a:picLocks noChangeAspect="1"/>
          </p:cNvPicPr>
          <p:nvPr/>
        </p:nvPicPr>
        <p:blipFill rotWithShape="1">
          <a:blip r:embed="rId5">
            <a:extLst>
              <a:ext uri="{28A0092B-C50C-407E-A947-70E740481C1C}">
                <a14:useLocalDpi xmlns:a14="http://schemas.microsoft.com/office/drawing/2010/main" val="0"/>
              </a:ext>
            </a:extLst>
          </a:blip>
          <a:srcRect l="35031" t="70609" r="4784" b="10769"/>
          <a:stretch/>
        </p:blipFill>
        <p:spPr>
          <a:xfrm>
            <a:off x="-70208" y="1228559"/>
            <a:ext cx="9312986" cy="1193973"/>
          </a:xfrm>
          <a:prstGeom prst="rect">
            <a:avLst/>
          </a:prstGeom>
        </p:spPr>
      </p:pic>
    </p:spTree>
    <p:extLst>
      <p:ext uri="{BB962C8B-B14F-4D97-AF65-F5344CB8AC3E}">
        <p14:creationId xmlns:p14="http://schemas.microsoft.com/office/powerpoint/2010/main" val="12373013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6"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chemeClr val="bg1"/>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8" name="Picture 7" descr="Screen Shot 2020-10-28 at 23.23.30.png"/>
          <p:cNvPicPr>
            <a:picLocks noChangeAspect="1"/>
          </p:cNvPicPr>
          <p:nvPr/>
        </p:nvPicPr>
        <p:blipFill rotWithShape="1">
          <a:blip r:embed="rId3">
            <a:extLst>
              <a:ext uri="{28A0092B-C50C-407E-A947-70E740481C1C}">
                <a14:useLocalDpi xmlns:a14="http://schemas.microsoft.com/office/drawing/2010/main" val="0"/>
              </a:ext>
            </a:extLst>
          </a:blip>
          <a:srcRect l="35031" t="70609" r="4784" b="10769"/>
          <a:stretch/>
        </p:blipFill>
        <p:spPr>
          <a:xfrm>
            <a:off x="-70208" y="1228559"/>
            <a:ext cx="9312986" cy="1193973"/>
          </a:xfrm>
          <a:prstGeom prst="rect">
            <a:avLst/>
          </a:prstGeom>
        </p:spPr>
      </p:pic>
      <p:pic>
        <p:nvPicPr>
          <p:cNvPr id="2" name="Picture 1" descr="Screen Shot 2018-11-11 at 23.35.41.png">
            <a:extLst>
              <a:ext uri="{FF2B5EF4-FFF2-40B4-BE49-F238E27FC236}">
                <a16:creationId xmlns:a16="http://schemas.microsoft.com/office/drawing/2014/main" id="{2C732393-84C4-89A3-2E78-610358BAC2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9284" y="3150856"/>
            <a:ext cx="4140485" cy="3461923"/>
          </a:xfrm>
          <a:prstGeom prst="rect">
            <a:avLst/>
          </a:prstGeom>
        </p:spPr>
      </p:pic>
      <p:sp>
        <p:nvSpPr>
          <p:cNvPr id="3" name="Text Box 3">
            <a:extLst>
              <a:ext uri="{FF2B5EF4-FFF2-40B4-BE49-F238E27FC236}">
                <a16:creationId xmlns:a16="http://schemas.microsoft.com/office/drawing/2014/main" id="{D3088395-FACD-391F-FA80-EB04A214F7CB}"/>
              </a:ext>
            </a:extLst>
          </p:cNvPr>
          <p:cNvSpPr txBox="1">
            <a:spLocks noChangeArrowheads="1"/>
          </p:cNvSpPr>
          <p:nvPr/>
        </p:nvSpPr>
        <p:spPr bwMode="auto">
          <a:xfrm>
            <a:off x="-551590" y="3305499"/>
            <a:ext cx="6401087" cy="606537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500" dirty="0">
              <a:solidFill>
                <a:schemeClr val="bg1"/>
              </a:solidFill>
            </a:endParaRPr>
          </a:p>
          <a:p>
            <a:pPr lvl="2"/>
            <a:r>
              <a:rPr lang="en-US" u="sng" dirty="0">
                <a:solidFill>
                  <a:srgbClr val="FFFF00"/>
                </a:solidFill>
              </a:rPr>
              <a:t>The ‘heresy of paraphrase’:</a:t>
            </a:r>
          </a:p>
          <a:p>
            <a:pPr lvl="2"/>
            <a:endParaRPr lang="en-US" sz="1500" u="sng" dirty="0">
              <a:solidFill>
                <a:schemeClr val="bg1"/>
              </a:solidFill>
            </a:endParaRPr>
          </a:p>
          <a:p>
            <a:pPr lvl="2"/>
            <a:r>
              <a:rPr lang="en-US" dirty="0">
                <a:solidFill>
                  <a:schemeClr val="bg1"/>
                </a:solidFill>
              </a:rPr>
              <a:t>‘It is the scientist [or politician?] whose truth requires a language purged of every trace of </a:t>
            </a:r>
            <a:r>
              <a:rPr lang="en-US" u="sng" dirty="0">
                <a:solidFill>
                  <a:srgbClr val="FFFF00"/>
                </a:solidFill>
              </a:rPr>
              <a:t>paradox</a:t>
            </a:r>
            <a:r>
              <a:rPr lang="en-US" dirty="0">
                <a:solidFill>
                  <a:schemeClr val="bg1"/>
                </a:solidFill>
              </a:rPr>
              <a:t>; [...] the "truth" which the poet utters can be approached only in terms paradox.’ (Brooks, 1947: 3)</a:t>
            </a:r>
            <a:endParaRPr lang="en-GB" dirty="0">
              <a:solidFill>
                <a:schemeClr val="bg1"/>
              </a:solidFill>
            </a:endParaRPr>
          </a:p>
          <a:p>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GB" sz="2000" dirty="0">
                <a:solidFill>
                  <a:schemeClr val="bg1"/>
                </a:solidFill>
              </a:rPr>
              <a:t> </a:t>
            </a:r>
          </a:p>
          <a:p>
            <a:r>
              <a:rPr lang="en-GB" sz="2000" dirty="0">
                <a:solidFill>
                  <a:schemeClr val="bg1"/>
                </a:solidFill>
              </a:rPr>
              <a:t> </a:t>
            </a:r>
          </a:p>
          <a:p>
            <a:endParaRPr lang="en-GB" sz="2000" dirty="0">
              <a:solidFill>
                <a:schemeClr val="bg1"/>
              </a:solidFill>
            </a:endParaRPr>
          </a:p>
          <a:p>
            <a:endParaRPr lang="en-GB" sz="2000" dirty="0">
              <a:solidFill>
                <a:schemeClr val="bg1"/>
              </a:solidFill>
            </a:endParaRPr>
          </a:p>
          <a:p>
            <a:endParaRPr lang="en-GB" sz="2000" dirty="0">
              <a:solidFill>
                <a:schemeClr val="bg1"/>
              </a:solidFill>
            </a:endParaRPr>
          </a:p>
        </p:txBody>
      </p:sp>
      <p:sp>
        <p:nvSpPr>
          <p:cNvPr id="5" name="Text Box 3">
            <a:extLst>
              <a:ext uri="{FF2B5EF4-FFF2-40B4-BE49-F238E27FC236}">
                <a16:creationId xmlns:a16="http://schemas.microsoft.com/office/drawing/2014/main" id="{60CFB425-77FC-17BD-5A1A-A3E8C97953E0}"/>
              </a:ext>
            </a:extLst>
          </p:cNvPr>
          <p:cNvSpPr txBox="1">
            <a:spLocks noChangeArrowheads="1"/>
          </p:cNvSpPr>
          <p:nvPr/>
        </p:nvSpPr>
        <p:spPr bwMode="auto">
          <a:xfrm>
            <a:off x="-2" y="2214489"/>
            <a:ext cx="8847667"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chemeClr val="bg1"/>
                </a:solidFill>
              </a:rPr>
              <a:t>	</a:t>
            </a:r>
            <a:endParaRPr lang="en-GB" sz="2000" dirty="0">
              <a:solidFill>
                <a:schemeClr val="bg1"/>
              </a:solidFill>
            </a:endParaRPr>
          </a:p>
          <a:p>
            <a:r>
              <a:rPr lang="en-US" sz="2000" dirty="0">
                <a:solidFill>
                  <a:srgbClr val="FFFF00"/>
                </a:solidFill>
              </a:rPr>
              <a:t>	On </a:t>
            </a:r>
            <a:r>
              <a:rPr lang="en-US" sz="2000" i="1" dirty="0">
                <a:solidFill>
                  <a:srgbClr val="FFFF00"/>
                </a:solidFill>
              </a:rPr>
              <a:t>Do the Right Thing</a:t>
            </a:r>
            <a:r>
              <a:rPr lang="en-US" sz="2000" dirty="0">
                <a:solidFill>
                  <a:srgbClr val="FFFF00"/>
                </a:solidFill>
              </a:rPr>
              <a:t>: ‘I think its political “message” (if it has one) is probably incoherent.’ (Mitchell, 2017: 106)</a:t>
            </a:r>
            <a:endParaRPr lang="en-GB" sz="2000" dirty="0">
              <a:solidFill>
                <a:srgbClr val="FFFF00"/>
              </a:solidFill>
            </a:endParaRPr>
          </a:p>
          <a:p>
            <a:endParaRPr lang="en-GB" sz="2000" dirty="0">
              <a:solidFill>
                <a:schemeClr val="bg1"/>
              </a:solidFill>
            </a:endParaRPr>
          </a:p>
        </p:txBody>
      </p:sp>
    </p:spTree>
    <p:extLst>
      <p:ext uri="{BB962C8B-B14F-4D97-AF65-F5344CB8AC3E}">
        <p14:creationId xmlns:p14="http://schemas.microsoft.com/office/powerpoint/2010/main" val="116019332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92551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p:txBody>
      </p:sp>
    </p:spTree>
    <p:extLst>
      <p:ext uri="{BB962C8B-B14F-4D97-AF65-F5344CB8AC3E}">
        <p14:creationId xmlns:p14="http://schemas.microsoft.com/office/powerpoint/2010/main" val="297060443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p:cNvSpPr txBox="1">
            <a:spLocks noChangeArrowheads="1"/>
          </p:cNvSpPr>
          <p:nvPr/>
        </p:nvSpPr>
        <p:spPr bwMode="auto">
          <a:xfrm>
            <a:off x="-2" y="962847"/>
            <a:ext cx="9248173" cy="2248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‘Whatever statement we may seize upon as incorporating the “meaning” of the poem, immediately the imagery and the rhythm seem to set up tensions within it, warping and twisting it, qualifying and revising it.’ </a:t>
            </a:r>
            <a:r>
              <a:rPr lang="en-US" sz="1900" dirty="0">
                <a:solidFill>
                  <a:srgbClr val="FFFFFF"/>
                </a:solidFill>
              </a:rPr>
              <a:t>(Brooks, 1947: 197)</a:t>
            </a: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p:txBody>
      </p:sp>
    </p:spTree>
    <p:extLst>
      <p:ext uri="{BB962C8B-B14F-4D97-AF65-F5344CB8AC3E}">
        <p14:creationId xmlns:p14="http://schemas.microsoft.com/office/powerpoint/2010/main" val="35082329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65C1A-4F04-41FA-17FD-5CE47D37C579}"/>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2822A229-407F-2DF2-A0E9-3D907C4CF857}"/>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B486BF03-33A9-E31A-E4BB-ABA60E55B934}"/>
              </a:ext>
            </a:extLst>
          </p:cNvPr>
          <p:cNvSpPr txBox="1">
            <a:spLocks noChangeArrowheads="1"/>
          </p:cNvSpPr>
          <p:nvPr/>
        </p:nvSpPr>
        <p:spPr bwMode="auto">
          <a:xfrm>
            <a:off x="226804" y="-171450"/>
            <a:ext cx="8784893" cy="42956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sz="3000" b="1" u="sng" dirty="0">
                <a:solidFill>
                  <a:srgbClr val="FFFFFF"/>
                </a:solidFill>
              </a:rPr>
              <a:t>Film Aesthetics 1</a:t>
            </a:r>
          </a:p>
          <a:p>
            <a:pPr algn="ctr"/>
            <a:endParaRPr lang="en-GB" b="1" u="sng" dirty="0">
              <a:solidFill>
                <a:srgbClr val="FFFFFF"/>
              </a:solidFill>
            </a:endParaRPr>
          </a:p>
          <a:p>
            <a:pPr algn="ctr"/>
            <a:r>
              <a:rPr lang="en-GB" b="1" u="sng" dirty="0">
                <a:solidFill>
                  <a:srgbClr val="FFFFFF"/>
                </a:solidFill>
              </a:rPr>
              <a:t>Week 7</a:t>
            </a:r>
          </a:p>
          <a:p>
            <a:pPr algn="ctr"/>
            <a:endParaRPr lang="en-GB" b="1" u="sng" dirty="0">
              <a:solidFill>
                <a:srgbClr val="FFFFFF"/>
              </a:solidFill>
            </a:endParaRPr>
          </a:p>
          <a:p>
            <a:pPr algn="ctr"/>
            <a:r>
              <a:rPr lang="en-GB" b="1" dirty="0">
                <a:solidFill>
                  <a:srgbClr val="FFFFFF"/>
                </a:solidFill>
              </a:rPr>
              <a:t>Aesthetic Appreciation vs ‘Messages’? </a:t>
            </a:r>
          </a:p>
          <a:p>
            <a:pPr algn="ctr"/>
            <a:r>
              <a:rPr lang="en-GB" b="1" dirty="0">
                <a:solidFill>
                  <a:srgbClr val="FFFFFF"/>
                </a:solidFill>
              </a:rPr>
              <a:t>(The ‘Heresy of Paraphrase’)</a:t>
            </a: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endParaRPr lang="en-GB" sz="2100" dirty="0">
              <a:solidFill>
                <a:srgbClr val="FFFFFF"/>
              </a:solidFill>
            </a:endParaRPr>
          </a:p>
        </p:txBody>
      </p:sp>
      <p:pic>
        <p:nvPicPr>
          <p:cNvPr id="3" name="Picture 2">
            <a:extLst>
              <a:ext uri="{FF2B5EF4-FFF2-40B4-BE49-F238E27FC236}">
                <a16:creationId xmlns:a16="http://schemas.microsoft.com/office/drawing/2014/main" id="{B2E0712E-11FB-5ADD-BFD5-596B3271AC46}"/>
              </a:ext>
            </a:extLst>
          </p:cNvPr>
          <p:cNvPicPr>
            <a:picLocks noChangeAspect="1"/>
          </p:cNvPicPr>
          <p:nvPr/>
        </p:nvPicPr>
        <p:blipFill>
          <a:blip r:embed="rId3"/>
          <a:stretch>
            <a:fillRect/>
          </a:stretch>
        </p:blipFill>
        <p:spPr>
          <a:xfrm>
            <a:off x="1018310" y="2836758"/>
            <a:ext cx="7028866" cy="4239727"/>
          </a:xfrm>
          <a:prstGeom prst="rect">
            <a:avLst/>
          </a:prstGeom>
        </p:spPr>
      </p:pic>
    </p:spTree>
    <p:extLst>
      <p:ext uri="{BB962C8B-B14F-4D97-AF65-F5344CB8AC3E}">
        <p14:creationId xmlns:p14="http://schemas.microsoft.com/office/powerpoint/2010/main" val="237840315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7-11-26 at 19.31.3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766475"/>
            <a:ext cx="4635500" cy="774700"/>
          </a:xfrm>
          <a:prstGeom prst="rect">
            <a:avLst/>
          </a:prstGeom>
        </p:spPr>
      </p:pic>
      <p:pic>
        <p:nvPicPr>
          <p:cNvPr id="3" name="Picture 2" descr="Screen Shot 2017-11-26 at 19.31.12.png"/>
          <p:cNvPicPr>
            <a:picLocks noChangeAspect="1"/>
          </p:cNvPicPr>
          <p:nvPr/>
        </p:nvPicPr>
        <p:blipFill rotWithShape="1">
          <a:blip r:embed="rId4">
            <a:extLst>
              <a:ext uri="{28A0092B-C50C-407E-A947-70E740481C1C}">
                <a14:useLocalDpi xmlns:a14="http://schemas.microsoft.com/office/drawing/2010/main" val="0"/>
              </a:ext>
            </a:extLst>
          </a:blip>
          <a:srcRect l="4946" t="55988" r="42325" b="26407"/>
          <a:stretch/>
        </p:blipFill>
        <p:spPr>
          <a:xfrm>
            <a:off x="1495779" y="4868333"/>
            <a:ext cx="3386665" cy="338667"/>
          </a:xfrm>
          <a:prstGeom prst="rect">
            <a:avLst/>
          </a:prstGeom>
        </p:spPr>
      </p:pic>
      <p:pic>
        <p:nvPicPr>
          <p:cNvPr id="10" name="Picture 9" descr="Screen Shot 2017-11-26 at 19.31.3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470854"/>
            <a:ext cx="4635500" cy="774700"/>
          </a:xfrm>
          <a:prstGeom prst="rect">
            <a:avLst/>
          </a:prstGeom>
        </p:spPr>
      </p:pic>
      <p:pic>
        <p:nvPicPr>
          <p:cNvPr id="5" name="Picture 4" descr="Screen Shot 2017-11-26 at 19.33.3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3555" y="3203668"/>
            <a:ext cx="1128889" cy="309285"/>
          </a:xfrm>
          <a:prstGeom prst="rect">
            <a:avLst/>
          </a:prstGeom>
        </p:spPr>
      </p:pic>
      <p:pic>
        <p:nvPicPr>
          <p:cNvPr id="6" name="Picture 2" descr="A fine-line drawing of an urn. It is tall, with high scrolled handles. Around the middle is a frieze of figures, of which four can be seen. From left to right, a naked man with a helmet and sword, a dancing woman in a flowing garment, a robed woman carrying a spear and a naked man with a cloak hanging from his shoulder. The drawing is inscribed &quot;By John Keats&quot;.">
            <a:extLst>
              <a:ext uri="{FF2B5EF4-FFF2-40B4-BE49-F238E27FC236}">
                <a16:creationId xmlns:a16="http://schemas.microsoft.com/office/drawing/2014/main" id="{16941356-0A80-F78E-E88D-4351B5C341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53" y="1909916"/>
            <a:ext cx="1846469" cy="2754932"/>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3">
            <a:extLst>
              <a:ext uri="{FF2B5EF4-FFF2-40B4-BE49-F238E27FC236}">
                <a16:creationId xmlns:a16="http://schemas.microsoft.com/office/drawing/2014/main" id="{6DBC9DC4-56E1-DE13-F61A-CAF94AAA09FC}"/>
              </a:ext>
            </a:extLst>
          </p:cNvPr>
          <p:cNvSpPr txBox="1">
            <a:spLocks noChangeArrowheads="1"/>
          </p:cNvSpPr>
          <p:nvPr/>
        </p:nvSpPr>
        <p:spPr bwMode="auto">
          <a:xfrm>
            <a:off x="-1" y="962847"/>
            <a:ext cx="9294472" cy="191039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‘Whatever statement we may seize upon as incorporating the “meaning” of the poem, immediately the imagery and the rhythm seem to set up tensions within it, warping and twisting it, qualifying and revising it.’ </a:t>
            </a:r>
            <a:r>
              <a:rPr lang="en-US" sz="1900" dirty="0">
                <a:solidFill>
                  <a:srgbClr val="FFFFFF"/>
                </a:solidFill>
              </a:rPr>
              <a:t>(Brooks, 1947: 197)</a:t>
            </a:r>
          </a:p>
          <a:p>
            <a:endParaRPr lang="en-US" sz="1900" dirty="0">
              <a:solidFill>
                <a:srgbClr val="FFFFFF"/>
              </a:solidFill>
            </a:endParaRPr>
          </a:p>
          <a:p>
            <a:endParaRPr lang="en-US" sz="1900" dirty="0">
              <a:solidFill>
                <a:srgbClr val="FFFFFF"/>
              </a:solidFill>
            </a:endParaRPr>
          </a:p>
          <a:p>
            <a:endParaRPr lang="en-GB" sz="2000" dirty="0">
              <a:solidFill>
                <a:srgbClr val="FFFFFF"/>
              </a:solidFill>
            </a:endParaRPr>
          </a:p>
        </p:txBody>
      </p:sp>
    </p:spTree>
    <p:extLst>
      <p:ext uri="{BB962C8B-B14F-4D97-AF65-F5344CB8AC3E}">
        <p14:creationId xmlns:p14="http://schemas.microsoft.com/office/powerpoint/2010/main" val="180765753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7-11-26 at 19.31.3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766475"/>
            <a:ext cx="4635500" cy="774700"/>
          </a:xfrm>
          <a:prstGeom prst="rect">
            <a:avLst/>
          </a:prstGeom>
        </p:spPr>
      </p:pic>
      <p:pic>
        <p:nvPicPr>
          <p:cNvPr id="3" name="Picture 2" descr="Screen Shot 2017-11-26 at 19.31.12.png"/>
          <p:cNvPicPr>
            <a:picLocks noChangeAspect="1"/>
          </p:cNvPicPr>
          <p:nvPr/>
        </p:nvPicPr>
        <p:blipFill rotWithShape="1">
          <a:blip r:embed="rId4">
            <a:extLst>
              <a:ext uri="{28A0092B-C50C-407E-A947-70E740481C1C}">
                <a14:useLocalDpi xmlns:a14="http://schemas.microsoft.com/office/drawing/2010/main" val="0"/>
              </a:ext>
            </a:extLst>
          </a:blip>
          <a:srcRect l="4946" t="55988" r="42325" b="26407"/>
          <a:stretch/>
        </p:blipFill>
        <p:spPr>
          <a:xfrm>
            <a:off x="1495779" y="4868333"/>
            <a:ext cx="3386665" cy="338667"/>
          </a:xfrm>
          <a:prstGeom prst="rect">
            <a:avLst/>
          </a:prstGeom>
        </p:spPr>
      </p:pic>
      <p:pic>
        <p:nvPicPr>
          <p:cNvPr id="10" name="Picture 9" descr="Screen Shot 2017-11-26 at 19.31.3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470854"/>
            <a:ext cx="4635500" cy="774700"/>
          </a:xfrm>
          <a:prstGeom prst="rect">
            <a:avLst/>
          </a:prstGeom>
        </p:spPr>
      </p:pic>
      <p:pic>
        <p:nvPicPr>
          <p:cNvPr id="5" name="Picture 4" descr="Screen Shot 2017-11-26 at 19.33.3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3555" y="3203668"/>
            <a:ext cx="1128889" cy="309285"/>
          </a:xfrm>
          <a:prstGeom prst="rect">
            <a:avLst/>
          </a:prstGeom>
        </p:spPr>
      </p:pic>
      <p:sp>
        <p:nvSpPr>
          <p:cNvPr id="12" name="Text Box 3"/>
          <p:cNvSpPr txBox="1">
            <a:spLocks noChangeArrowheads="1"/>
          </p:cNvSpPr>
          <p:nvPr/>
        </p:nvSpPr>
        <p:spPr bwMode="auto">
          <a:xfrm>
            <a:off x="-2" y="962847"/>
            <a:ext cx="9306047" cy="163339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‘Whatever statement we may seize upon as incorporating the “meaning” of the poem, immediately the imagery and the rhythm seem to set up tensions within it, warping and twisting it, qualifying and revising it.’ </a:t>
            </a:r>
            <a:r>
              <a:rPr lang="en-US" sz="1900" dirty="0">
                <a:solidFill>
                  <a:srgbClr val="FFFFFF"/>
                </a:solidFill>
              </a:rPr>
              <a:t>(Brooks, 1947: 197)</a:t>
            </a:r>
          </a:p>
          <a:p>
            <a:endParaRPr lang="en-US" sz="2000" dirty="0">
              <a:solidFill>
                <a:srgbClr val="FFFFFF"/>
              </a:solidFill>
            </a:endParaRPr>
          </a:p>
          <a:p>
            <a:endParaRPr lang="en-US" sz="2000" dirty="0">
              <a:solidFill>
                <a:srgbClr val="FFFFFF"/>
              </a:solidFill>
            </a:endParaRPr>
          </a:p>
        </p:txBody>
      </p:sp>
      <p:pic>
        <p:nvPicPr>
          <p:cNvPr id="7" name="Picture 2" descr="A fine-line drawing of an urn. It is tall, with high scrolled handles. Around the middle is a frieze of figures, of which four can be seen. From left to right, a naked man with a helmet and sword, a dancing woman in a flowing garment, a robed woman carrying a spear and a naked man with a cloak hanging from his shoulder. The drawing is inscribed &quot;By John Keats&quot;.">
            <a:extLst>
              <a:ext uri="{FF2B5EF4-FFF2-40B4-BE49-F238E27FC236}">
                <a16:creationId xmlns:a16="http://schemas.microsoft.com/office/drawing/2014/main" id="{77068E93-A99D-AC17-C513-68782074F96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53" y="1909916"/>
            <a:ext cx="1846469" cy="27549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Screen Shot 2017-11-26 at 19.31.12.png">
            <a:extLst>
              <a:ext uri="{FF2B5EF4-FFF2-40B4-BE49-F238E27FC236}">
                <a16:creationId xmlns:a16="http://schemas.microsoft.com/office/drawing/2014/main" id="{34458E61-2F6C-5D3D-83E0-CB607E07D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8014" y="3791271"/>
            <a:ext cx="6422937" cy="1923728"/>
          </a:xfrm>
          <a:prstGeom prst="rect">
            <a:avLst/>
          </a:prstGeom>
        </p:spPr>
      </p:pic>
    </p:spTree>
    <p:extLst>
      <p:ext uri="{BB962C8B-B14F-4D97-AF65-F5344CB8AC3E}">
        <p14:creationId xmlns:p14="http://schemas.microsoft.com/office/powerpoint/2010/main" val="425357716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836523-B7AE-F02A-FDB3-DC3FE95A13D3}"/>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C9CDC393-3E5E-B608-2CE2-50A3ADF49588}"/>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E7B763A5-8A53-4CA8-FCDC-E2D8EFAE0454}"/>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A64EDA15-1E84-7B2B-86EF-1FA1126F76BA}"/>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7-11-26 at 19.31.30.png">
            <a:extLst>
              <a:ext uri="{FF2B5EF4-FFF2-40B4-BE49-F238E27FC236}">
                <a16:creationId xmlns:a16="http://schemas.microsoft.com/office/drawing/2014/main" id="{BC462AD6-FC47-EB97-AF64-9C77F5A9D9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766475"/>
            <a:ext cx="4635500" cy="774700"/>
          </a:xfrm>
          <a:prstGeom prst="rect">
            <a:avLst/>
          </a:prstGeom>
        </p:spPr>
      </p:pic>
      <p:pic>
        <p:nvPicPr>
          <p:cNvPr id="3" name="Picture 2" descr="Screen Shot 2017-11-26 at 19.31.12.png">
            <a:extLst>
              <a:ext uri="{FF2B5EF4-FFF2-40B4-BE49-F238E27FC236}">
                <a16:creationId xmlns:a16="http://schemas.microsoft.com/office/drawing/2014/main" id="{61F42762-5CED-8968-F079-947C3E70A956}"/>
              </a:ext>
            </a:extLst>
          </p:cNvPr>
          <p:cNvPicPr>
            <a:picLocks noChangeAspect="1"/>
          </p:cNvPicPr>
          <p:nvPr/>
        </p:nvPicPr>
        <p:blipFill rotWithShape="1">
          <a:blip r:embed="rId4">
            <a:extLst>
              <a:ext uri="{28A0092B-C50C-407E-A947-70E740481C1C}">
                <a14:useLocalDpi xmlns:a14="http://schemas.microsoft.com/office/drawing/2010/main" val="0"/>
              </a:ext>
            </a:extLst>
          </a:blip>
          <a:srcRect l="4946" t="55988" r="42325" b="26407"/>
          <a:stretch/>
        </p:blipFill>
        <p:spPr>
          <a:xfrm>
            <a:off x="1495779" y="4868333"/>
            <a:ext cx="3386665" cy="338667"/>
          </a:xfrm>
          <a:prstGeom prst="rect">
            <a:avLst/>
          </a:prstGeom>
        </p:spPr>
      </p:pic>
      <p:pic>
        <p:nvPicPr>
          <p:cNvPr id="10" name="Picture 9" descr="Screen Shot 2017-11-26 at 19.31.30.png">
            <a:extLst>
              <a:ext uri="{FF2B5EF4-FFF2-40B4-BE49-F238E27FC236}">
                <a16:creationId xmlns:a16="http://schemas.microsoft.com/office/drawing/2014/main" id="{C7F1417A-7D0F-9B04-46A3-80126422F0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470854"/>
            <a:ext cx="4635500" cy="774700"/>
          </a:xfrm>
          <a:prstGeom prst="rect">
            <a:avLst/>
          </a:prstGeom>
        </p:spPr>
      </p:pic>
      <p:pic>
        <p:nvPicPr>
          <p:cNvPr id="5" name="Picture 4" descr="Screen Shot 2017-11-26 at 19.33.37.png">
            <a:extLst>
              <a:ext uri="{FF2B5EF4-FFF2-40B4-BE49-F238E27FC236}">
                <a16:creationId xmlns:a16="http://schemas.microsoft.com/office/drawing/2014/main" id="{A27136C3-20C8-3BA4-38B0-79478486B9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3555" y="3203668"/>
            <a:ext cx="1128889" cy="309285"/>
          </a:xfrm>
          <a:prstGeom prst="rect">
            <a:avLst/>
          </a:prstGeom>
        </p:spPr>
      </p:pic>
      <p:sp>
        <p:nvSpPr>
          <p:cNvPr id="7" name="Text Box 3">
            <a:extLst>
              <a:ext uri="{FF2B5EF4-FFF2-40B4-BE49-F238E27FC236}">
                <a16:creationId xmlns:a16="http://schemas.microsoft.com/office/drawing/2014/main" id="{E4059C53-1E12-39D6-8224-761C515AECFC}"/>
              </a:ext>
            </a:extLst>
          </p:cNvPr>
          <p:cNvSpPr txBox="1">
            <a:spLocks noChangeArrowheads="1"/>
          </p:cNvSpPr>
          <p:nvPr/>
        </p:nvSpPr>
        <p:spPr bwMode="auto">
          <a:xfrm>
            <a:off x="-16977" y="611524"/>
            <a:ext cx="9011698" cy="17795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1950" dirty="0">
                <a:solidFill>
                  <a:srgbClr val="FFFFFF"/>
                </a:solidFill>
              </a:rPr>
              <a:t>	‘[It is not a] generalization, unqualified and to be taken literally. […] “Beauty is truth, truth beauty” […] is a speech "in character" and supported by a dramatic context.' (Brooks, 1947: 165)</a:t>
            </a: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pic>
        <p:nvPicPr>
          <p:cNvPr id="13" name="Picture 2" descr="A fine-line drawing of an urn. It is tall, with high scrolled handles. Around the middle is a frieze of figures, of which four can be seen. From left to right, a naked man with a helmet and sword, a dancing woman in a flowing garment, a robed woman carrying a spear and a naked man with a cloak hanging from his shoulder. The drawing is inscribed &quot;By John Keats&quot;.">
            <a:extLst>
              <a:ext uri="{FF2B5EF4-FFF2-40B4-BE49-F238E27FC236}">
                <a16:creationId xmlns:a16="http://schemas.microsoft.com/office/drawing/2014/main" id="{0B8288A7-8E77-36FC-43CC-2C480F0244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53" y="1909916"/>
            <a:ext cx="1846469" cy="275493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Screen Shot 2017-11-26 at 19.31.12.png">
            <a:extLst>
              <a:ext uri="{FF2B5EF4-FFF2-40B4-BE49-F238E27FC236}">
                <a16:creationId xmlns:a16="http://schemas.microsoft.com/office/drawing/2014/main" id="{05A23890-CC56-2B2B-6D40-720C3D437D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8014" y="3791271"/>
            <a:ext cx="6422937" cy="1923728"/>
          </a:xfrm>
          <a:prstGeom prst="rect">
            <a:avLst/>
          </a:prstGeom>
        </p:spPr>
      </p:pic>
    </p:spTree>
    <p:extLst>
      <p:ext uri="{BB962C8B-B14F-4D97-AF65-F5344CB8AC3E}">
        <p14:creationId xmlns:p14="http://schemas.microsoft.com/office/powerpoint/2010/main" val="295539235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A8DFD-5E3B-4A2C-2BCF-60B7C465913A}"/>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E5E5AEFE-356E-77EB-570F-15D5132DCCC3}"/>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ACEB9EBB-3DEB-7A2C-A43C-2E397C6F0DE2}"/>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3E8DB60E-76CF-5AD6-0E38-3A321839ABC9}"/>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7-11-26 at 19.31.30.png">
            <a:extLst>
              <a:ext uri="{FF2B5EF4-FFF2-40B4-BE49-F238E27FC236}">
                <a16:creationId xmlns:a16="http://schemas.microsoft.com/office/drawing/2014/main" id="{1E6FFA47-2C25-3A88-D324-CB626E6BAD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766475"/>
            <a:ext cx="4635500" cy="774700"/>
          </a:xfrm>
          <a:prstGeom prst="rect">
            <a:avLst/>
          </a:prstGeom>
        </p:spPr>
      </p:pic>
      <p:pic>
        <p:nvPicPr>
          <p:cNvPr id="10" name="Picture 9" descr="Screen Shot 2017-11-26 at 19.31.30.png">
            <a:extLst>
              <a:ext uri="{FF2B5EF4-FFF2-40B4-BE49-F238E27FC236}">
                <a16:creationId xmlns:a16="http://schemas.microsoft.com/office/drawing/2014/main" id="{CC571588-33C4-AD88-F118-3B95B3BFD0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470854"/>
            <a:ext cx="4635500" cy="774700"/>
          </a:xfrm>
          <a:prstGeom prst="rect">
            <a:avLst/>
          </a:prstGeom>
        </p:spPr>
      </p:pic>
      <p:pic>
        <p:nvPicPr>
          <p:cNvPr id="5" name="Picture 4" descr="Screen Shot 2017-11-26 at 19.33.37.png">
            <a:extLst>
              <a:ext uri="{FF2B5EF4-FFF2-40B4-BE49-F238E27FC236}">
                <a16:creationId xmlns:a16="http://schemas.microsoft.com/office/drawing/2014/main" id="{D3B102B5-9A80-2938-37EE-4363AB4D67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3555" y="3203668"/>
            <a:ext cx="1128889" cy="309285"/>
          </a:xfrm>
          <a:prstGeom prst="rect">
            <a:avLst/>
          </a:prstGeom>
        </p:spPr>
      </p:pic>
      <p:pic>
        <p:nvPicPr>
          <p:cNvPr id="9" name="Picture 8" descr="Screen Shot 2017-11-26 at 19.31.12.png">
            <a:extLst>
              <a:ext uri="{FF2B5EF4-FFF2-40B4-BE49-F238E27FC236}">
                <a16:creationId xmlns:a16="http://schemas.microsoft.com/office/drawing/2014/main" id="{FE761FF1-03F0-FEC1-E12F-78AF6B3F0B90}"/>
              </a:ext>
            </a:extLst>
          </p:cNvPr>
          <p:cNvPicPr>
            <a:picLocks noChangeAspect="1"/>
          </p:cNvPicPr>
          <p:nvPr/>
        </p:nvPicPr>
        <p:blipFill rotWithShape="1">
          <a:blip r:embed="rId5">
            <a:extLst>
              <a:ext uri="{28A0092B-C50C-407E-A947-70E740481C1C}">
                <a14:useLocalDpi xmlns:a14="http://schemas.microsoft.com/office/drawing/2010/main" val="0"/>
              </a:ext>
            </a:extLst>
          </a:blip>
          <a:srcRect l="4946" t="55988" r="42325" b="26407"/>
          <a:stretch/>
        </p:blipFill>
        <p:spPr>
          <a:xfrm>
            <a:off x="1495779" y="4868333"/>
            <a:ext cx="3386665" cy="338667"/>
          </a:xfrm>
          <a:prstGeom prst="rect">
            <a:avLst/>
          </a:prstGeom>
        </p:spPr>
      </p:pic>
      <p:sp>
        <p:nvSpPr>
          <p:cNvPr id="12" name="Text Box 3">
            <a:extLst>
              <a:ext uri="{FF2B5EF4-FFF2-40B4-BE49-F238E27FC236}">
                <a16:creationId xmlns:a16="http://schemas.microsoft.com/office/drawing/2014/main" id="{21E75B0D-1433-F328-E538-F164F0ABF0AE}"/>
              </a:ext>
            </a:extLst>
          </p:cNvPr>
          <p:cNvSpPr txBox="1">
            <a:spLocks noChangeArrowheads="1"/>
          </p:cNvSpPr>
          <p:nvPr/>
        </p:nvSpPr>
        <p:spPr bwMode="auto">
          <a:xfrm>
            <a:off x="3804" y="5074953"/>
            <a:ext cx="9140195" cy="149489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000" dirty="0">
                <a:solidFill>
                  <a:srgbClr val="FFFFFF"/>
                </a:solidFill>
              </a:rPr>
              <a:t>	‘If we take it on the level of statement, [this] is a paradox. […] The Urn must, in its role as historian, assert that myth is truer than history.’ (</a:t>
            </a:r>
            <a:r>
              <a:rPr lang="en-US" sz="2000" i="1" dirty="0">
                <a:solidFill>
                  <a:srgbClr val="FFFFFF"/>
                </a:solidFill>
              </a:rPr>
              <a:t>ibid</a:t>
            </a:r>
            <a:r>
              <a:rPr lang="en-US" sz="2000" dirty="0">
                <a:solidFill>
                  <a:srgbClr val="FFFFFF"/>
                </a:solidFill>
              </a:rPr>
              <a:t>: 213)</a:t>
            </a: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
        <p:nvSpPr>
          <p:cNvPr id="14" name="Text Box 3">
            <a:extLst>
              <a:ext uri="{FF2B5EF4-FFF2-40B4-BE49-F238E27FC236}">
                <a16:creationId xmlns:a16="http://schemas.microsoft.com/office/drawing/2014/main" id="{5940C682-3AD6-96CA-8E53-00E17C487287}"/>
              </a:ext>
            </a:extLst>
          </p:cNvPr>
          <p:cNvSpPr txBox="1">
            <a:spLocks noChangeArrowheads="1"/>
          </p:cNvSpPr>
          <p:nvPr/>
        </p:nvSpPr>
        <p:spPr bwMode="auto">
          <a:xfrm>
            <a:off x="-16977" y="611524"/>
            <a:ext cx="9011698" cy="17795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1950" dirty="0">
                <a:solidFill>
                  <a:srgbClr val="FFFFFF"/>
                </a:solidFill>
              </a:rPr>
              <a:t>	‘[It is not a] generalization, unqualified and to be taken literally. […] “Beauty is truth, truth beauty” […] is a speech "in character" and supported by a dramatic context.' (Brooks, 1947: 165)</a:t>
            </a: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pic>
        <p:nvPicPr>
          <p:cNvPr id="7" name="Picture 2" descr="A fine-line drawing of an urn. It is tall, with high scrolled handles. Around the middle is a frieze of figures, of which four can be seen. From left to right, a naked man with a helmet and sword, a dancing woman in a flowing garment, a robed woman carrying a spear and a naked man with a cloak hanging from his shoulder. The drawing is inscribed &quot;By John Keats&quot;.">
            <a:extLst>
              <a:ext uri="{FF2B5EF4-FFF2-40B4-BE49-F238E27FC236}">
                <a16:creationId xmlns:a16="http://schemas.microsoft.com/office/drawing/2014/main" id="{A1FE7D03-8932-8F64-7523-1F9534D84B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53" y="1909916"/>
            <a:ext cx="1846469" cy="27549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Screen Shot 2017-11-26 at 19.31.12.png">
            <a:extLst>
              <a:ext uri="{FF2B5EF4-FFF2-40B4-BE49-F238E27FC236}">
                <a16:creationId xmlns:a16="http://schemas.microsoft.com/office/drawing/2014/main" id="{518C4F39-D9A2-81EF-2F74-54622BCB8E13}"/>
              </a:ext>
            </a:extLst>
          </p:cNvPr>
          <p:cNvPicPr>
            <a:picLocks noChangeAspect="1"/>
          </p:cNvPicPr>
          <p:nvPr/>
        </p:nvPicPr>
        <p:blipFill rotWithShape="1">
          <a:blip r:embed="rId5">
            <a:extLst>
              <a:ext uri="{28A0092B-C50C-407E-A947-70E740481C1C}">
                <a14:useLocalDpi xmlns:a14="http://schemas.microsoft.com/office/drawing/2010/main" val="0"/>
              </a:ext>
            </a:extLst>
          </a:blip>
          <a:srcRect b="26407"/>
          <a:stretch/>
        </p:blipFill>
        <p:spPr>
          <a:xfrm>
            <a:off x="1178014" y="3791271"/>
            <a:ext cx="6422937" cy="1415729"/>
          </a:xfrm>
          <a:prstGeom prst="rect">
            <a:avLst/>
          </a:prstGeom>
        </p:spPr>
      </p:pic>
    </p:spTree>
    <p:extLst>
      <p:ext uri="{BB962C8B-B14F-4D97-AF65-F5344CB8AC3E}">
        <p14:creationId xmlns:p14="http://schemas.microsoft.com/office/powerpoint/2010/main" val="32869742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417F76-0F9F-9269-F641-DE0214F46666}"/>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4E9A1C94-E6AF-1780-BF94-E5C08727C848}"/>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FBE16A46-87F3-0E73-74BF-0CD54B9D4C55}"/>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4994A041-0ED0-E87E-1297-7832677CE0A5}"/>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7-11-26 at 19.31.30.png">
            <a:extLst>
              <a:ext uri="{FF2B5EF4-FFF2-40B4-BE49-F238E27FC236}">
                <a16:creationId xmlns:a16="http://schemas.microsoft.com/office/drawing/2014/main" id="{7E364178-5DD3-79B2-4403-609845864B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766475"/>
            <a:ext cx="4635500" cy="774700"/>
          </a:xfrm>
          <a:prstGeom prst="rect">
            <a:avLst/>
          </a:prstGeom>
        </p:spPr>
      </p:pic>
      <p:pic>
        <p:nvPicPr>
          <p:cNvPr id="10" name="Picture 9" descr="Screen Shot 2017-11-26 at 19.31.30.png">
            <a:extLst>
              <a:ext uri="{FF2B5EF4-FFF2-40B4-BE49-F238E27FC236}">
                <a16:creationId xmlns:a16="http://schemas.microsoft.com/office/drawing/2014/main" id="{4312D5D7-14E0-E41A-AD97-0C72E85126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470854"/>
            <a:ext cx="4635500" cy="774700"/>
          </a:xfrm>
          <a:prstGeom prst="rect">
            <a:avLst/>
          </a:prstGeom>
        </p:spPr>
      </p:pic>
      <p:pic>
        <p:nvPicPr>
          <p:cNvPr id="5" name="Picture 4" descr="Screen Shot 2017-11-26 at 19.33.37.png">
            <a:extLst>
              <a:ext uri="{FF2B5EF4-FFF2-40B4-BE49-F238E27FC236}">
                <a16:creationId xmlns:a16="http://schemas.microsoft.com/office/drawing/2014/main" id="{2AACF202-ED2F-6D7A-C739-D3759960A2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3555" y="3203668"/>
            <a:ext cx="1128889" cy="309285"/>
          </a:xfrm>
          <a:prstGeom prst="rect">
            <a:avLst/>
          </a:prstGeom>
        </p:spPr>
      </p:pic>
      <p:pic>
        <p:nvPicPr>
          <p:cNvPr id="9" name="Picture 8" descr="Screen Shot 2017-11-26 at 19.31.12.png">
            <a:extLst>
              <a:ext uri="{FF2B5EF4-FFF2-40B4-BE49-F238E27FC236}">
                <a16:creationId xmlns:a16="http://schemas.microsoft.com/office/drawing/2014/main" id="{CB116CA3-F806-21E5-55D2-2CF1C338B1DE}"/>
              </a:ext>
            </a:extLst>
          </p:cNvPr>
          <p:cNvPicPr>
            <a:picLocks noChangeAspect="1"/>
          </p:cNvPicPr>
          <p:nvPr/>
        </p:nvPicPr>
        <p:blipFill rotWithShape="1">
          <a:blip r:embed="rId5">
            <a:extLst>
              <a:ext uri="{28A0092B-C50C-407E-A947-70E740481C1C}">
                <a14:useLocalDpi xmlns:a14="http://schemas.microsoft.com/office/drawing/2010/main" val="0"/>
              </a:ext>
            </a:extLst>
          </a:blip>
          <a:srcRect l="4946" t="55988" r="42325" b="26407"/>
          <a:stretch/>
        </p:blipFill>
        <p:spPr>
          <a:xfrm>
            <a:off x="1495779" y="4868333"/>
            <a:ext cx="3386665" cy="338667"/>
          </a:xfrm>
          <a:prstGeom prst="rect">
            <a:avLst/>
          </a:prstGeom>
        </p:spPr>
      </p:pic>
      <p:pic>
        <p:nvPicPr>
          <p:cNvPr id="13" name="Picture 12" descr="Screen Shot 2017-11-26 at 19.31.12.png">
            <a:extLst>
              <a:ext uri="{FF2B5EF4-FFF2-40B4-BE49-F238E27FC236}">
                <a16:creationId xmlns:a16="http://schemas.microsoft.com/office/drawing/2014/main" id="{49EABC7B-C144-9607-DA93-331A1601082C}"/>
              </a:ext>
            </a:extLst>
          </p:cNvPr>
          <p:cNvPicPr>
            <a:picLocks noChangeAspect="1"/>
          </p:cNvPicPr>
          <p:nvPr/>
        </p:nvPicPr>
        <p:blipFill rotWithShape="1">
          <a:blip r:embed="rId5">
            <a:extLst>
              <a:ext uri="{28A0092B-C50C-407E-A947-70E740481C1C}">
                <a14:useLocalDpi xmlns:a14="http://schemas.microsoft.com/office/drawing/2010/main" val="0"/>
              </a:ext>
            </a:extLst>
          </a:blip>
          <a:srcRect b="26407"/>
          <a:stretch/>
        </p:blipFill>
        <p:spPr>
          <a:xfrm>
            <a:off x="1178014" y="3791271"/>
            <a:ext cx="6422937" cy="1415729"/>
          </a:xfrm>
          <a:prstGeom prst="rect">
            <a:avLst/>
          </a:prstGeom>
        </p:spPr>
      </p:pic>
      <p:sp>
        <p:nvSpPr>
          <p:cNvPr id="3" name="Text Box 3">
            <a:extLst>
              <a:ext uri="{FF2B5EF4-FFF2-40B4-BE49-F238E27FC236}">
                <a16:creationId xmlns:a16="http://schemas.microsoft.com/office/drawing/2014/main" id="{208F9C7E-4865-D9E8-BCC8-F56ADAD46904}"/>
              </a:ext>
            </a:extLst>
          </p:cNvPr>
          <p:cNvSpPr txBox="1">
            <a:spLocks noChangeArrowheads="1"/>
          </p:cNvSpPr>
          <p:nvPr/>
        </p:nvSpPr>
        <p:spPr bwMode="auto">
          <a:xfrm>
            <a:off x="-87569" y="1193448"/>
            <a:ext cx="9011698" cy="12332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pPr algn="ctr"/>
            <a:r>
              <a:rPr lang="en-US" sz="2300" dirty="0">
                <a:solidFill>
                  <a:srgbClr val="FFFF00"/>
                </a:solidFill>
              </a:rPr>
              <a:t>All ‘statements’ in artworks receive tensions </a:t>
            </a:r>
          </a:p>
          <a:p>
            <a:pPr algn="ctr"/>
            <a:r>
              <a:rPr lang="en-US" sz="2300" dirty="0">
                <a:solidFill>
                  <a:srgbClr val="FFFF00"/>
                </a:solidFill>
              </a:rPr>
              <a:t>from aesthetic form/structures:</a:t>
            </a:r>
          </a:p>
          <a:p>
            <a:endParaRPr lang="en-US" sz="500" dirty="0">
              <a:solidFill>
                <a:srgbClr val="FFFFFF"/>
              </a:solidFill>
            </a:endParaRPr>
          </a:p>
          <a:p>
            <a:endParaRPr lang="en-US" sz="2000" dirty="0">
              <a:solidFill>
                <a:srgbClr val="FFFFFF"/>
              </a:solidFill>
            </a:endParaRPr>
          </a:p>
        </p:txBody>
      </p:sp>
      <p:sp>
        <p:nvSpPr>
          <p:cNvPr id="12" name="Text Box 3">
            <a:extLst>
              <a:ext uri="{FF2B5EF4-FFF2-40B4-BE49-F238E27FC236}">
                <a16:creationId xmlns:a16="http://schemas.microsoft.com/office/drawing/2014/main" id="{D3D2856E-FCB5-9D30-4C46-C77937E088ED}"/>
              </a:ext>
            </a:extLst>
          </p:cNvPr>
          <p:cNvSpPr txBox="1">
            <a:spLocks noChangeArrowheads="1"/>
          </p:cNvSpPr>
          <p:nvPr/>
        </p:nvSpPr>
        <p:spPr bwMode="auto">
          <a:xfrm>
            <a:off x="3804" y="5074953"/>
            <a:ext cx="9140195" cy="149489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000" dirty="0">
                <a:solidFill>
                  <a:srgbClr val="FFFFFF"/>
                </a:solidFill>
              </a:rPr>
              <a:t>	‘If we take it on the level of statement, [this] is a paradox. […] The Urn must, in its role as historian, assert that myth is truer than history.’ (</a:t>
            </a:r>
            <a:r>
              <a:rPr lang="en-US" sz="2000" i="1" dirty="0">
                <a:solidFill>
                  <a:srgbClr val="FFFFFF"/>
                </a:solidFill>
              </a:rPr>
              <a:t>ibid</a:t>
            </a:r>
            <a:r>
              <a:rPr lang="en-US" sz="2000" dirty="0">
                <a:solidFill>
                  <a:srgbClr val="FFFFFF"/>
                </a:solidFill>
              </a:rPr>
              <a:t>: 213)</a:t>
            </a: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197461454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1987E6-128E-764F-73B1-0A571E8A1AC1}"/>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65A28088-0D7F-3ADC-D179-2091541FF120}"/>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A1F91BD0-806F-2991-4576-83405CA800A8}"/>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E36C2AF2-DE10-850C-FD09-11B9F315D0B7}"/>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7-11-26 at 19.31.30.png">
            <a:extLst>
              <a:ext uri="{FF2B5EF4-FFF2-40B4-BE49-F238E27FC236}">
                <a16:creationId xmlns:a16="http://schemas.microsoft.com/office/drawing/2014/main" id="{5F298915-461D-7368-26E9-62BDF8616D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766475"/>
            <a:ext cx="4635500" cy="774700"/>
          </a:xfrm>
          <a:prstGeom prst="rect">
            <a:avLst/>
          </a:prstGeom>
        </p:spPr>
      </p:pic>
      <p:pic>
        <p:nvPicPr>
          <p:cNvPr id="10" name="Picture 9" descr="Screen Shot 2017-11-26 at 19.31.30.png">
            <a:extLst>
              <a:ext uri="{FF2B5EF4-FFF2-40B4-BE49-F238E27FC236}">
                <a16:creationId xmlns:a16="http://schemas.microsoft.com/office/drawing/2014/main" id="{6D8D014E-9441-8F30-6C00-606745EECB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6695" y="2470854"/>
            <a:ext cx="4635500" cy="774700"/>
          </a:xfrm>
          <a:prstGeom prst="rect">
            <a:avLst/>
          </a:prstGeom>
        </p:spPr>
      </p:pic>
      <p:pic>
        <p:nvPicPr>
          <p:cNvPr id="5" name="Picture 4" descr="Screen Shot 2017-11-26 at 19.33.37.png">
            <a:extLst>
              <a:ext uri="{FF2B5EF4-FFF2-40B4-BE49-F238E27FC236}">
                <a16:creationId xmlns:a16="http://schemas.microsoft.com/office/drawing/2014/main" id="{156DA9E4-C734-387D-76D4-0F2693AC39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3555" y="3203668"/>
            <a:ext cx="1128889" cy="309285"/>
          </a:xfrm>
          <a:prstGeom prst="rect">
            <a:avLst/>
          </a:prstGeom>
        </p:spPr>
      </p:pic>
      <p:pic>
        <p:nvPicPr>
          <p:cNvPr id="9" name="Picture 8" descr="Screen Shot 2017-11-26 at 19.31.12.png">
            <a:extLst>
              <a:ext uri="{FF2B5EF4-FFF2-40B4-BE49-F238E27FC236}">
                <a16:creationId xmlns:a16="http://schemas.microsoft.com/office/drawing/2014/main" id="{5CD27ABB-A7F6-0F80-1869-61D73850848F}"/>
              </a:ext>
            </a:extLst>
          </p:cNvPr>
          <p:cNvPicPr>
            <a:picLocks noChangeAspect="1"/>
          </p:cNvPicPr>
          <p:nvPr/>
        </p:nvPicPr>
        <p:blipFill rotWithShape="1">
          <a:blip r:embed="rId5">
            <a:extLst>
              <a:ext uri="{28A0092B-C50C-407E-A947-70E740481C1C}">
                <a14:useLocalDpi xmlns:a14="http://schemas.microsoft.com/office/drawing/2010/main" val="0"/>
              </a:ext>
            </a:extLst>
          </a:blip>
          <a:srcRect l="4946" t="55988" r="42325" b="26407"/>
          <a:stretch/>
        </p:blipFill>
        <p:spPr>
          <a:xfrm>
            <a:off x="1495779" y="4868333"/>
            <a:ext cx="3386665" cy="338667"/>
          </a:xfrm>
          <a:prstGeom prst="rect">
            <a:avLst/>
          </a:prstGeom>
        </p:spPr>
      </p:pic>
      <p:pic>
        <p:nvPicPr>
          <p:cNvPr id="13" name="Picture 12" descr="Screen Shot 2017-11-26 at 19.31.12.png">
            <a:extLst>
              <a:ext uri="{FF2B5EF4-FFF2-40B4-BE49-F238E27FC236}">
                <a16:creationId xmlns:a16="http://schemas.microsoft.com/office/drawing/2014/main" id="{DCC5D0A7-76EB-8833-87E8-B7455A70EDA0}"/>
              </a:ext>
            </a:extLst>
          </p:cNvPr>
          <p:cNvPicPr>
            <a:picLocks noChangeAspect="1"/>
          </p:cNvPicPr>
          <p:nvPr/>
        </p:nvPicPr>
        <p:blipFill rotWithShape="1">
          <a:blip r:embed="rId5">
            <a:extLst>
              <a:ext uri="{28A0092B-C50C-407E-A947-70E740481C1C}">
                <a14:useLocalDpi xmlns:a14="http://schemas.microsoft.com/office/drawing/2010/main" val="0"/>
              </a:ext>
            </a:extLst>
          </a:blip>
          <a:srcRect b="26407"/>
          <a:stretch/>
        </p:blipFill>
        <p:spPr>
          <a:xfrm>
            <a:off x="1178014" y="3791271"/>
            <a:ext cx="6422937" cy="1415729"/>
          </a:xfrm>
          <a:prstGeom prst="rect">
            <a:avLst/>
          </a:prstGeom>
        </p:spPr>
      </p:pic>
      <p:sp>
        <p:nvSpPr>
          <p:cNvPr id="3" name="Text Box 3">
            <a:extLst>
              <a:ext uri="{FF2B5EF4-FFF2-40B4-BE49-F238E27FC236}">
                <a16:creationId xmlns:a16="http://schemas.microsoft.com/office/drawing/2014/main" id="{36719D95-B64F-2757-3776-E76E48CB3CA6}"/>
              </a:ext>
            </a:extLst>
          </p:cNvPr>
          <p:cNvSpPr txBox="1">
            <a:spLocks noChangeArrowheads="1"/>
          </p:cNvSpPr>
          <p:nvPr/>
        </p:nvSpPr>
        <p:spPr bwMode="auto">
          <a:xfrm>
            <a:off x="-87569" y="1193448"/>
            <a:ext cx="9011698" cy="12332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pPr algn="ctr"/>
            <a:r>
              <a:rPr lang="en-US" sz="2300" dirty="0">
                <a:solidFill>
                  <a:srgbClr val="FFFF00"/>
                </a:solidFill>
              </a:rPr>
              <a:t>All ‘statements’ in artworks receive tensions </a:t>
            </a:r>
          </a:p>
          <a:p>
            <a:pPr algn="ctr"/>
            <a:r>
              <a:rPr lang="en-US" sz="2300" dirty="0">
                <a:solidFill>
                  <a:srgbClr val="FFFF00"/>
                </a:solidFill>
              </a:rPr>
              <a:t>from aesthetic form/structures:</a:t>
            </a:r>
          </a:p>
          <a:p>
            <a:endParaRPr lang="en-US" sz="500" dirty="0">
              <a:solidFill>
                <a:srgbClr val="FFFFFF"/>
              </a:solidFill>
            </a:endParaRPr>
          </a:p>
          <a:p>
            <a:endParaRPr lang="en-US" sz="2000" dirty="0">
              <a:solidFill>
                <a:srgbClr val="FFFFFF"/>
              </a:solidFill>
            </a:endParaRPr>
          </a:p>
        </p:txBody>
      </p:sp>
      <p:sp>
        <p:nvSpPr>
          <p:cNvPr id="11" name="Text Box 3">
            <a:extLst>
              <a:ext uri="{FF2B5EF4-FFF2-40B4-BE49-F238E27FC236}">
                <a16:creationId xmlns:a16="http://schemas.microsoft.com/office/drawing/2014/main" id="{3E188D28-4C36-FAB9-AB1D-3CB8C664ACE9}"/>
              </a:ext>
            </a:extLst>
          </p:cNvPr>
          <p:cNvSpPr txBox="1">
            <a:spLocks noChangeArrowheads="1"/>
          </p:cNvSpPr>
          <p:nvPr/>
        </p:nvSpPr>
        <p:spPr bwMode="auto">
          <a:xfrm>
            <a:off x="5949" y="5159797"/>
            <a:ext cx="9011698" cy="206428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000" dirty="0">
                <a:solidFill>
                  <a:schemeClr val="bg1"/>
                </a:solidFill>
              </a:rPr>
              <a:t>	‘</a:t>
            </a:r>
            <a:r>
              <a:rPr lang="en-US" sz="2000" u="sng" dirty="0">
                <a:solidFill>
                  <a:srgbClr val="FFFF00"/>
                </a:solidFill>
              </a:rPr>
              <a:t>Irony</a:t>
            </a:r>
            <a:r>
              <a:rPr lang="en-US" sz="2000" dirty="0">
                <a:solidFill>
                  <a:schemeClr val="bg1"/>
                </a:solidFill>
              </a:rPr>
              <a:t> is the most general term that we have for the kind of qualification which the various elements in a context receive from the context.’ (Brooks, 1947: 209)</a:t>
            </a:r>
            <a:endParaRPr lang="en-GB" sz="2000" dirty="0">
              <a:solidFill>
                <a:schemeClr val="bg1"/>
              </a:solidFill>
            </a:endParaRP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14718149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7-09-18 at 13.09.31.png">
            <a:extLst>
              <a:ext uri="{FF2B5EF4-FFF2-40B4-BE49-F238E27FC236}">
                <a16:creationId xmlns:a16="http://schemas.microsoft.com/office/drawing/2014/main" id="{F9EBFBD5-2F1E-B8B5-F678-E304957B678C}"/>
              </a:ext>
            </a:extLst>
          </p:cNvPr>
          <p:cNvPicPr>
            <a:picLocks noChangeAspect="1"/>
          </p:cNvPicPr>
          <p:nvPr/>
        </p:nvPicPr>
        <p:blipFill rotWithShape="1">
          <a:blip r:embed="rId3">
            <a:extLst>
              <a:ext uri="{28A0092B-C50C-407E-A947-70E740481C1C}">
                <a14:useLocalDpi xmlns:a14="http://schemas.microsoft.com/office/drawing/2010/main" val="0"/>
              </a:ext>
            </a:extLst>
          </a:blip>
          <a:srcRect l="12147" t="33618" r="11528" b="28907"/>
          <a:stretch/>
        </p:blipFill>
        <p:spPr>
          <a:xfrm>
            <a:off x="2168914" y="2678731"/>
            <a:ext cx="4806172" cy="1719955"/>
          </a:xfrm>
          <a:prstGeom prst="rect">
            <a:avLst/>
          </a:prstGeom>
        </p:spPr>
      </p:pic>
      <p:sp>
        <p:nvSpPr>
          <p:cNvPr id="6" name="Text Box 3">
            <a:extLst>
              <a:ext uri="{FF2B5EF4-FFF2-40B4-BE49-F238E27FC236}">
                <a16:creationId xmlns:a16="http://schemas.microsoft.com/office/drawing/2014/main" id="{9D14AE89-4007-9FDC-AED6-C067C7AB3F95}"/>
              </a:ext>
            </a:extLst>
          </p:cNvPr>
          <p:cNvSpPr txBox="1">
            <a:spLocks noChangeArrowheads="1"/>
          </p:cNvSpPr>
          <p:nvPr/>
        </p:nvSpPr>
        <p:spPr bwMode="auto">
          <a:xfrm>
            <a:off x="1580957" y="4100178"/>
            <a:ext cx="9011698" cy="143334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GB" sz="1900" dirty="0">
                <a:solidFill>
                  <a:schemeClr val="bg1"/>
                </a:solidFill>
              </a:rPr>
              <a:t>A film filled with ‘statements’/slogans/‘messages’…</a:t>
            </a: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
        <p:nvSpPr>
          <p:cNvPr id="3" name="Text Box 3">
            <a:extLst>
              <a:ext uri="{FF2B5EF4-FFF2-40B4-BE49-F238E27FC236}">
                <a16:creationId xmlns:a16="http://schemas.microsoft.com/office/drawing/2014/main" id="{906A075F-0BB1-1837-37B0-9643AC28D462}"/>
              </a:ext>
            </a:extLst>
          </p:cNvPr>
          <p:cNvSpPr txBox="1">
            <a:spLocks noChangeArrowheads="1"/>
          </p:cNvSpPr>
          <p:nvPr/>
        </p:nvSpPr>
        <p:spPr bwMode="auto">
          <a:xfrm>
            <a:off x="-87569" y="1193448"/>
            <a:ext cx="9011698" cy="12332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pPr algn="ctr"/>
            <a:r>
              <a:rPr lang="en-US" sz="2300" dirty="0">
                <a:solidFill>
                  <a:srgbClr val="FFFF00"/>
                </a:solidFill>
              </a:rPr>
              <a:t>All ‘statements’ in artworks receive tensions </a:t>
            </a:r>
          </a:p>
          <a:p>
            <a:pPr algn="ctr"/>
            <a:r>
              <a:rPr lang="en-US" sz="2300" dirty="0">
                <a:solidFill>
                  <a:srgbClr val="FFFF00"/>
                </a:solidFill>
              </a:rPr>
              <a:t>from aesthetic form/structures:</a:t>
            </a:r>
          </a:p>
          <a:p>
            <a:endParaRPr lang="en-US" sz="500" dirty="0">
              <a:solidFill>
                <a:srgbClr val="FFFFFF"/>
              </a:solidFill>
            </a:endParaRPr>
          </a:p>
          <a:p>
            <a:endParaRPr lang="en-US" sz="2000" dirty="0">
              <a:solidFill>
                <a:srgbClr val="FFFFFF"/>
              </a:solidFill>
            </a:endParaRPr>
          </a:p>
        </p:txBody>
      </p:sp>
      <p:sp>
        <p:nvSpPr>
          <p:cNvPr id="5" name="Text Box 3">
            <a:extLst>
              <a:ext uri="{FF2B5EF4-FFF2-40B4-BE49-F238E27FC236}">
                <a16:creationId xmlns:a16="http://schemas.microsoft.com/office/drawing/2014/main" id="{BCC3414C-A535-E19A-70B6-5DEE87A51B11}"/>
              </a:ext>
            </a:extLst>
          </p:cNvPr>
          <p:cNvSpPr txBox="1">
            <a:spLocks noChangeArrowheads="1"/>
          </p:cNvSpPr>
          <p:nvPr/>
        </p:nvSpPr>
        <p:spPr bwMode="auto">
          <a:xfrm>
            <a:off x="5949" y="5159797"/>
            <a:ext cx="9011698" cy="206428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000" dirty="0">
                <a:solidFill>
                  <a:schemeClr val="bg1"/>
                </a:solidFill>
              </a:rPr>
              <a:t>	‘</a:t>
            </a:r>
            <a:r>
              <a:rPr lang="en-US" sz="2000" u="sng" dirty="0">
                <a:solidFill>
                  <a:srgbClr val="FFFF00"/>
                </a:solidFill>
              </a:rPr>
              <a:t>Irony</a:t>
            </a:r>
            <a:r>
              <a:rPr lang="en-US" sz="2000" dirty="0">
                <a:solidFill>
                  <a:schemeClr val="bg1"/>
                </a:solidFill>
              </a:rPr>
              <a:t> is the most general term that we have for the kind of qualification which the various elements in a context receive from the context.’ (Brooks, 1947: 209)</a:t>
            </a:r>
            <a:endParaRPr lang="en-GB" sz="2000" dirty="0">
              <a:solidFill>
                <a:schemeClr val="bg1"/>
              </a:solidFill>
            </a:endParaRP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391140442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5" name="Picture 14" descr="Screen Shot 2017-09-18 at 16.46.4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4389" y="4851512"/>
            <a:ext cx="3024507" cy="1890316"/>
          </a:xfrm>
          <a:prstGeom prst="rect">
            <a:avLst/>
          </a:prstGeom>
        </p:spPr>
      </p:pic>
      <p:pic>
        <p:nvPicPr>
          <p:cNvPr id="10" name="Picture 9" descr="Screen Shot 2017-09-18 at 13.13.2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851513"/>
            <a:ext cx="3038141" cy="1852083"/>
          </a:xfrm>
          <a:prstGeom prst="rect">
            <a:avLst/>
          </a:prstGeom>
        </p:spPr>
      </p:pic>
      <p:pic>
        <p:nvPicPr>
          <p:cNvPr id="12" name="Picture 11" descr="Screen Shot 2017-09-18 at 17.13.5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39415" y="4851513"/>
            <a:ext cx="3019778" cy="1890315"/>
          </a:xfrm>
          <a:prstGeom prst="rect">
            <a:avLst/>
          </a:prstGeom>
        </p:spPr>
      </p:pic>
      <p:pic>
        <p:nvPicPr>
          <p:cNvPr id="2" name="Picture 1" descr="Screen Shot 2017-09-18 at 13.09.31.png">
            <a:extLst>
              <a:ext uri="{FF2B5EF4-FFF2-40B4-BE49-F238E27FC236}">
                <a16:creationId xmlns:a16="http://schemas.microsoft.com/office/drawing/2014/main" id="{F9EBFBD5-2F1E-B8B5-F678-E304957B678C}"/>
              </a:ext>
            </a:extLst>
          </p:cNvPr>
          <p:cNvPicPr>
            <a:picLocks noChangeAspect="1"/>
          </p:cNvPicPr>
          <p:nvPr/>
        </p:nvPicPr>
        <p:blipFill rotWithShape="1">
          <a:blip r:embed="rId6">
            <a:extLst>
              <a:ext uri="{28A0092B-C50C-407E-A947-70E740481C1C}">
                <a14:useLocalDpi xmlns:a14="http://schemas.microsoft.com/office/drawing/2010/main" val="0"/>
              </a:ext>
            </a:extLst>
          </a:blip>
          <a:srcRect l="12147" t="33618" r="11528" b="28907"/>
          <a:stretch/>
        </p:blipFill>
        <p:spPr>
          <a:xfrm>
            <a:off x="2168914" y="2678731"/>
            <a:ext cx="4806172" cy="1719955"/>
          </a:xfrm>
          <a:prstGeom prst="rect">
            <a:avLst/>
          </a:prstGeom>
        </p:spPr>
      </p:pic>
      <p:sp>
        <p:nvSpPr>
          <p:cNvPr id="6" name="Text Box 3">
            <a:extLst>
              <a:ext uri="{FF2B5EF4-FFF2-40B4-BE49-F238E27FC236}">
                <a16:creationId xmlns:a16="http://schemas.microsoft.com/office/drawing/2014/main" id="{925CB501-8E16-B28C-D0A2-149FA1DE7914}"/>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7" name="Text Box 3">
            <a:extLst>
              <a:ext uri="{FF2B5EF4-FFF2-40B4-BE49-F238E27FC236}">
                <a16:creationId xmlns:a16="http://schemas.microsoft.com/office/drawing/2014/main" id="{B02DD008-9632-F98D-BB4B-E8A095A25E43}"/>
              </a:ext>
            </a:extLst>
          </p:cNvPr>
          <p:cNvSpPr txBox="1">
            <a:spLocks noChangeArrowheads="1"/>
          </p:cNvSpPr>
          <p:nvPr/>
        </p:nvSpPr>
        <p:spPr bwMode="auto">
          <a:xfrm>
            <a:off x="-87569" y="1193448"/>
            <a:ext cx="9011698" cy="12332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pPr algn="ctr"/>
            <a:r>
              <a:rPr lang="en-US" sz="2300" dirty="0">
                <a:solidFill>
                  <a:srgbClr val="FFFF00"/>
                </a:solidFill>
              </a:rPr>
              <a:t>All ‘statements’ in artworks receive tensions </a:t>
            </a:r>
          </a:p>
          <a:p>
            <a:pPr algn="ctr"/>
            <a:r>
              <a:rPr lang="en-US" sz="2300" dirty="0">
                <a:solidFill>
                  <a:srgbClr val="FFFF00"/>
                </a:solidFill>
              </a:rPr>
              <a:t>from aesthetic form/structures:</a:t>
            </a:r>
          </a:p>
          <a:p>
            <a:endParaRPr lang="en-US" sz="500" dirty="0">
              <a:solidFill>
                <a:srgbClr val="FFFFFF"/>
              </a:solidFill>
            </a:endParaRPr>
          </a:p>
          <a:p>
            <a:endParaRPr lang="en-US" sz="2000" dirty="0">
              <a:solidFill>
                <a:srgbClr val="FFFFFF"/>
              </a:solidFill>
            </a:endParaRPr>
          </a:p>
        </p:txBody>
      </p:sp>
      <p:sp>
        <p:nvSpPr>
          <p:cNvPr id="8" name="Text Box 3">
            <a:extLst>
              <a:ext uri="{FF2B5EF4-FFF2-40B4-BE49-F238E27FC236}">
                <a16:creationId xmlns:a16="http://schemas.microsoft.com/office/drawing/2014/main" id="{4525CBC1-EC7F-8CA2-A9E8-4B2BE90BAD05}"/>
              </a:ext>
            </a:extLst>
          </p:cNvPr>
          <p:cNvSpPr txBox="1">
            <a:spLocks noChangeArrowheads="1"/>
          </p:cNvSpPr>
          <p:nvPr/>
        </p:nvSpPr>
        <p:spPr bwMode="auto">
          <a:xfrm>
            <a:off x="1580957" y="4100178"/>
            <a:ext cx="9011698" cy="143334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GB" sz="1900" dirty="0">
                <a:solidFill>
                  <a:schemeClr val="bg1"/>
                </a:solidFill>
              </a:rPr>
              <a:t>A film filled with ‘statements’/slogans/‘messages’…</a:t>
            </a: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386266902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25E45-EF75-3AA5-1BD8-3637CFE8F475}"/>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7833ECE0-7BE0-C9FC-9442-221740861579}"/>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03720312-0E83-3A80-5A10-FBAE5083D261}"/>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5" name="Picture 14" descr="Screen Shot 2017-09-18 at 16.46.44.png">
            <a:extLst>
              <a:ext uri="{FF2B5EF4-FFF2-40B4-BE49-F238E27FC236}">
                <a16:creationId xmlns:a16="http://schemas.microsoft.com/office/drawing/2014/main" id="{34B1DC88-0CEC-4E1F-6190-6638212C0D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4389" y="4851512"/>
            <a:ext cx="3024507" cy="1890316"/>
          </a:xfrm>
          <a:prstGeom prst="rect">
            <a:avLst/>
          </a:prstGeom>
        </p:spPr>
      </p:pic>
      <p:pic>
        <p:nvPicPr>
          <p:cNvPr id="10" name="Picture 9" descr="Screen Shot 2017-09-18 at 13.13.29.png">
            <a:extLst>
              <a:ext uri="{FF2B5EF4-FFF2-40B4-BE49-F238E27FC236}">
                <a16:creationId xmlns:a16="http://schemas.microsoft.com/office/drawing/2014/main" id="{1E71DA0D-6D88-E726-5CF1-23E44EAEF8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851513"/>
            <a:ext cx="3038141" cy="1852083"/>
          </a:xfrm>
          <a:prstGeom prst="rect">
            <a:avLst/>
          </a:prstGeom>
        </p:spPr>
      </p:pic>
      <p:pic>
        <p:nvPicPr>
          <p:cNvPr id="12" name="Picture 11" descr="Screen Shot 2017-09-18 at 17.13.53.png">
            <a:extLst>
              <a:ext uri="{FF2B5EF4-FFF2-40B4-BE49-F238E27FC236}">
                <a16:creationId xmlns:a16="http://schemas.microsoft.com/office/drawing/2014/main" id="{92B5D8B3-B221-F8E6-638A-0196DA99EE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39415" y="4851513"/>
            <a:ext cx="3019778" cy="1890315"/>
          </a:xfrm>
          <a:prstGeom prst="rect">
            <a:avLst/>
          </a:prstGeom>
        </p:spPr>
      </p:pic>
      <p:pic>
        <p:nvPicPr>
          <p:cNvPr id="2" name="Picture 1" descr="Screen Shot 2017-09-18 at 13.09.31.png">
            <a:extLst>
              <a:ext uri="{FF2B5EF4-FFF2-40B4-BE49-F238E27FC236}">
                <a16:creationId xmlns:a16="http://schemas.microsoft.com/office/drawing/2014/main" id="{B6A14F04-00F5-415B-4CAE-125AD215D3B1}"/>
              </a:ext>
            </a:extLst>
          </p:cNvPr>
          <p:cNvPicPr>
            <a:picLocks noChangeAspect="1"/>
          </p:cNvPicPr>
          <p:nvPr/>
        </p:nvPicPr>
        <p:blipFill rotWithShape="1">
          <a:blip r:embed="rId6">
            <a:extLst>
              <a:ext uri="{28A0092B-C50C-407E-A947-70E740481C1C}">
                <a14:useLocalDpi xmlns:a14="http://schemas.microsoft.com/office/drawing/2010/main" val="0"/>
              </a:ext>
            </a:extLst>
          </a:blip>
          <a:srcRect l="12147" t="33618" r="11528" b="28907"/>
          <a:stretch/>
        </p:blipFill>
        <p:spPr>
          <a:xfrm>
            <a:off x="2168914" y="2678731"/>
            <a:ext cx="4806172" cy="1719955"/>
          </a:xfrm>
          <a:prstGeom prst="rect">
            <a:avLst/>
          </a:prstGeom>
        </p:spPr>
      </p:pic>
      <p:sp>
        <p:nvSpPr>
          <p:cNvPr id="6" name="Text Box 3">
            <a:extLst>
              <a:ext uri="{FF2B5EF4-FFF2-40B4-BE49-F238E27FC236}">
                <a16:creationId xmlns:a16="http://schemas.microsoft.com/office/drawing/2014/main" id="{25EB6F12-8E6B-826C-1FA7-DDDF0DE62368}"/>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5" name="Text Box 3">
            <a:extLst>
              <a:ext uri="{FF2B5EF4-FFF2-40B4-BE49-F238E27FC236}">
                <a16:creationId xmlns:a16="http://schemas.microsoft.com/office/drawing/2014/main" id="{E1BEF9EE-D507-4CCF-0E5C-A2ECDD4F786D}"/>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00"/>
                </a:solidFill>
              </a:rPr>
              <a:t>	‘Whatever statement we may seize upon as incorporating the “meaning” of the poem, immediately the imagery and the rhythm seem to set up tensions within it, warping and twisting it, qualifying and revising it.’ </a:t>
            </a:r>
          </a:p>
          <a:p>
            <a:r>
              <a:rPr lang="en-US" sz="2000" dirty="0">
                <a:solidFill>
                  <a:srgbClr val="FFFFFF"/>
                </a:solidFill>
              </a:rPr>
              <a:t>	</a:t>
            </a:r>
          </a:p>
        </p:txBody>
      </p:sp>
      <p:sp>
        <p:nvSpPr>
          <p:cNvPr id="8" name="Text Box 3">
            <a:extLst>
              <a:ext uri="{FF2B5EF4-FFF2-40B4-BE49-F238E27FC236}">
                <a16:creationId xmlns:a16="http://schemas.microsoft.com/office/drawing/2014/main" id="{61127E3E-EC51-82A5-6F2B-DE79B2BB7B42}"/>
              </a:ext>
            </a:extLst>
          </p:cNvPr>
          <p:cNvSpPr txBox="1">
            <a:spLocks noChangeArrowheads="1"/>
          </p:cNvSpPr>
          <p:nvPr/>
        </p:nvSpPr>
        <p:spPr bwMode="auto">
          <a:xfrm>
            <a:off x="1580957" y="4100178"/>
            <a:ext cx="9011698" cy="143334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GB" sz="1900" dirty="0">
                <a:solidFill>
                  <a:schemeClr val="bg1"/>
                </a:solidFill>
              </a:rPr>
              <a:t>A film filled with ‘statements’/slogans/‘messages’…</a:t>
            </a: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28136332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2" name="Picture 11" descr="Screen Shot 2017-09-18 at 17.13.5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5452" y="4584385"/>
            <a:ext cx="3019778" cy="1890315"/>
          </a:xfrm>
          <a:prstGeom prst="rect">
            <a:avLst/>
          </a:prstGeom>
        </p:spPr>
      </p:pic>
      <p:pic>
        <p:nvPicPr>
          <p:cNvPr id="3" name="The Mayor Always do the right thing Do the Right Thing.mp4">
            <a:hlinkClick r:id="" action="ppaction://media"/>
            <a:extLst>
              <a:ext uri="{FF2B5EF4-FFF2-40B4-BE49-F238E27FC236}">
                <a16:creationId xmlns:a16="http://schemas.microsoft.com/office/drawing/2014/main" id="{1A6F2270-42FB-C54B-0693-05B453AA1859}"/>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2299341" y="4264020"/>
            <a:ext cx="4571999" cy="2571750"/>
          </a:xfrm>
          <a:prstGeom prst="rect">
            <a:avLst/>
          </a:prstGeom>
        </p:spPr>
      </p:pic>
      <p:pic>
        <p:nvPicPr>
          <p:cNvPr id="5" name="Picture 4" descr="Screen Shot 2017-09-18 at 13.09.31.png">
            <a:extLst>
              <a:ext uri="{FF2B5EF4-FFF2-40B4-BE49-F238E27FC236}">
                <a16:creationId xmlns:a16="http://schemas.microsoft.com/office/drawing/2014/main" id="{819D3814-911E-9AA9-8BD0-8A1B4B2EACE1}"/>
              </a:ext>
            </a:extLst>
          </p:cNvPr>
          <p:cNvPicPr>
            <a:picLocks noChangeAspect="1"/>
          </p:cNvPicPr>
          <p:nvPr/>
        </p:nvPicPr>
        <p:blipFill rotWithShape="1">
          <a:blip r:embed="rId7">
            <a:extLst>
              <a:ext uri="{28A0092B-C50C-407E-A947-70E740481C1C}">
                <a14:useLocalDpi xmlns:a14="http://schemas.microsoft.com/office/drawing/2010/main" val="0"/>
              </a:ext>
            </a:extLst>
          </a:blip>
          <a:srcRect l="12147" t="33618" r="11528" b="28907"/>
          <a:stretch/>
        </p:blipFill>
        <p:spPr>
          <a:xfrm>
            <a:off x="2168914" y="2671605"/>
            <a:ext cx="4806172" cy="1719955"/>
          </a:xfrm>
          <a:prstGeom prst="rect">
            <a:avLst/>
          </a:prstGeom>
        </p:spPr>
      </p:pic>
      <p:sp>
        <p:nvSpPr>
          <p:cNvPr id="2" name="Text Box 3">
            <a:extLst>
              <a:ext uri="{FF2B5EF4-FFF2-40B4-BE49-F238E27FC236}">
                <a16:creationId xmlns:a16="http://schemas.microsoft.com/office/drawing/2014/main" id="{5088823F-9F27-0B4B-258C-2229AF9F313E}"/>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00"/>
                </a:solidFill>
              </a:rPr>
              <a:t>	‘Whatever statement we may seize upon as incorporating the “meaning” of the poem, immediately the imagery and the rhythm seem to set up tensions within it, warping and twisting it, qualifying and revising it.’ </a:t>
            </a:r>
          </a:p>
          <a:p>
            <a:r>
              <a:rPr lang="en-US" sz="2000" dirty="0">
                <a:solidFill>
                  <a:srgbClr val="FFFFFF"/>
                </a:solidFill>
              </a:rPr>
              <a:t>	</a:t>
            </a:r>
          </a:p>
        </p:txBody>
      </p:sp>
      <p:sp>
        <p:nvSpPr>
          <p:cNvPr id="6" name="Text Box 3">
            <a:extLst>
              <a:ext uri="{FF2B5EF4-FFF2-40B4-BE49-F238E27FC236}">
                <a16:creationId xmlns:a16="http://schemas.microsoft.com/office/drawing/2014/main" id="{DA79A09C-4623-2BED-9AEA-3FE2FEF1F82C}"/>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Tree>
    <p:extLst>
      <p:ext uri="{BB962C8B-B14F-4D97-AF65-F5344CB8AC3E}">
        <p14:creationId xmlns:p14="http://schemas.microsoft.com/office/powerpoint/2010/main" val="296385528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345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 fill="hold" display="0">
                  <p:stCondLst>
                    <p:cond delay="indefinite"/>
                  </p:stCondLst>
                </p:cTn>
                <p:tgtEl>
                  <p:spTgt spid="3"/>
                </p:tgtEl>
              </p:cMediaNode>
            </p:video>
            <p:seq concurrent="1" nextAc="seek">
              <p:cTn id="13" restart="whenNotActive" fill="hold" evtFilter="cancelBubble" nodeType="interactiveSeq">
                <p:stCondLst>
                  <p:cond evt="onClick" delay="0">
                    <p:tgtEl>
                      <p:spTgt spid="3"/>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3"/>
                                        </p:tgtEl>
                                      </p:cBhvr>
                                    </p:cmd>
                                  </p:childTnLst>
                                </p:cTn>
                              </p:par>
                            </p:childTnLst>
                          </p:cTn>
                        </p:par>
                      </p:childTnLst>
                    </p:cTn>
                  </p:par>
                </p:childTnLst>
              </p:cTn>
              <p:nextCondLst>
                <p:cond evt="onClick" delay="0">
                  <p:tgtEl>
                    <p:spTgt spid="3"/>
                  </p:tgtEl>
                </p:cond>
              </p:nextCondLst>
            </p:seq>
          </p:childTnLst>
        </p:cTn>
      </p:par>
    </p:tnLst>
    <p:bldLst>
      <p:bldP spid="614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434183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sz="3000" b="1" u="sng" dirty="0">
                <a:solidFill>
                  <a:srgbClr val="FFFFFF"/>
                </a:solidFill>
              </a:rPr>
              <a:t>Film Aesthetics 1</a:t>
            </a:r>
          </a:p>
          <a:p>
            <a:pPr algn="ctr"/>
            <a:endParaRPr lang="en-GB" b="1" u="sng" dirty="0">
              <a:solidFill>
                <a:srgbClr val="FFFFFF"/>
              </a:solidFill>
            </a:endParaRPr>
          </a:p>
          <a:p>
            <a:pPr algn="ctr"/>
            <a:r>
              <a:rPr lang="en-GB" b="1" u="sng" dirty="0">
                <a:solidFill>
                  <a:srgbClr val="FFFFFF"/>
                </a:solidFill>
              </a:rPr>
              <a:t>Week 7</a:t>
            </a:r>
          </a:p>
          <a:p>
            <a:pPr algn="ctr"/>
            <a:endParaRPr lang="en-GB" b="1" u="sng" dirty="0">
              <a:solidFill>
                <a:srgbClr val="FFFFFF"/>
              </a:solidFill>
            </a:endParaRPr>
          </a:p>
          <a:p>
            <a:pPr algn="ctr"/>
            <a:r>
              <a:rPr lang="en-GB" b="1" dirty="0">
                <a:solidFill>
                  <a:srgbClr val="FFFFFF"/>
                </a:solidFill>
              </a:rPr>
              <a:t>Aesthetic Appreciation vs ‘Messages’? </a:t>
            </a:r>
          </a:p>
          <a:p>
            <a:pPr algn="ctr"/>
            <a:r>
              <a:rPr lang="en-GB" b="1" dirty="0">
                <a:solidFill>
                  <a:srgbClr val="FFFFFF"/>
                </a:solidFill>
              </a:rPr>
              <a:t>(The ‘Heresy of </a:t>
            </a:r>
            <a:r>
              <a:rPr lang="en-GB" b="1" dirty="0">
                <a:solidFill>
                  <a:srgbClr val="FFFF00"/>
                </a:solidFill>
              </a:rPr>
              <a:t>Paraphrase</a:t>
            </a:r>
            <a:r>
              <a:rPr lang="en-GB" b="1" dirty="0">
                <a:solidFill>
                  <a:srgbClr val="FFFFFF"/>
                </a:solidFill>
              </a:rPr>
              <a:t>’)</a:t>
            </a: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a:p>
            <a:pPr algn="ctr"/>
            <a:endParaRPr lang="en-GB" b="1" dirty="0">
              <a:solidFill>
                <a:srgbClr val="FFFFFF"/>
              </a:solidFill>
            </a:endParaRPr>
          </a:p>
        </p:txBody>
      </p:sp>
      <p:pic>
        <p:nvPicPr>
          <p:cNvPr id="2" name="Picture 1" descr="A screenshot of a computer&#10;&#10;Description automatically generated">
            <a:extLst>
              <a:ext uri="{FF2B5EF4-FFF2-40B4-BE49-F238E27FC236}">
                <a16:creationId xmlns:a16="http://schemas.microsoft.com/office/drawing/2014/main" id="{48AFC6C6-CBE7-ABB0-D818-4DEE2A598BD9}"/>
              </a:ext>
            </a:extLst>
          </p:cNvPr>
          <p:cNvPicPr>
            <a:picLocks noChangeAspect="1"/>
          </p:cNvPicPr>
          <p:nvPr/>
        </p:nvPicPr>
        <p:blipFill>
          <a:blip r:embed="rId3"/>
          <a:stretch>
            <a:fillRect/>
          </a:stretch>
        </p:blipFill>
        <p:spPr>
          <a:xfrm>
            <a:off x="1254784" y="3133567"/>
            <a:ext cx="6634432" cy="2689104"/>
          </a:xfrm>
          <a:prstGeom prst="rect">
            <a:avLst/>
          </a:prstGeom>
        </p:spPr>
      </p:pic>
    </p:spTree>
    <p:extLst>
      <p:ext uri="{BB962C8B-B14F-4D97-AF65-F5344CB8AC3E}">
        <p14:creationId xmlns:p14="http://schemas.microsoft.com/office/powerpoint/2010/main" val="70779823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0" name="Picture 9" descr="Screen Shot 2017-11-24 at 11.29.3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3634" y="2155174"/>
            <a:ext cx="4568063" cy="4568063"/>
          </a:xfrm>
          <a:prstGeom prst="rect">
            <a:avLst/>
          </a:prstGeom>
        </p:spPr>
      </p:pic>
      <p:sp>
        <p:nvSpPr>
          <p:cNvPr id="2" name="Text Box 3">
            <a:extLst>
              <a:ext uri="{FF2B5EF4-FFF2-40B4-BE49-F238E27FC236}">
                <a16:creationId xmlns:a16="http://schemas.microsoft.com/office/drawing/2014/main" id="{F1E32437-CA22-992E-A70C-589C1B5A370C}"/>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00"/>
                </a:solidFill>
              </a:rPr>
              <a:t>	‘Whatever statement we may seize upon as incorporating the “meaning” of the poem, immediately the imagery and the rhythm seem to set up tensions within it, warping and twisting it, qualifying and revising it.’ </a:t>
            </a:r>
          </a:p>
          <a:p>
            <a:r>
              <a:rPr lang="en-US" sz="2000" dirty="0">
                <a:solidFill>
                  <a:srgbClr val="FFFFFF"/>
                </a:solidFill>
              </a:rPr>
              <a:t>	</a:t>
            </a:r>
          </a:p>
        </p:txBody>
      </p:sp>
      <p:sp>
        <p:nvSpPr>
          <p:cNvPr id="6" name="Text Box 3">
            <a:extLst>
              <a:ext uri="{FF2B5EF4-FFF2-40B4-BE49-F238E27FC236}">
                <a16:creationId xmlns:a16="http://schemas.microsoft.com/office/drawing/2014/main" id="{9ABD5868-61F5-800E-8D6B-DED0548761EC}"/>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5" name="Picture 4" descr="Screen Shot 2017-11-26 at 19.31.12.png">
            <a:extLst>
              <a:ext uri="{FF2B5EF4-FFF2-40B4-BE49-F238E27FC236}">
                <a16:creationId xmlns:a16="http://schemas.microsoft.com/office/drawing/2014/main" id="{A8D67753-3BDE-45D7-4174-3A31BBCB2A0D}"/>
              </a:ext>
            </a:extLst>
          </p:cNvPr>
          <p:cNvPicPr>
            <a:picLocks noChangeAspect="1"/>
          </p:cNvPicPr>
          <p:nvPr/>
        </p:nvPicPr>
        <p:blipFill rotWithShape="1">
          <a:blip r:embed="rId4">
            <a:extLst>
              <a:ext uri="{28A0092B-C50C-407E-A947-70E740481C1C}">
                <a14:useLocalDpi xmlns:a14="http://schemas.microsoft.com/office/drawing/2010/main" val="0"/>
              </a:ext>
            </a:extLst>
          </a:blip>
          <a:srcRect l="4946" t="55988" r="42325" b="26407"/>
          <a:stretch/>
        </p:blipFill>
        <p:spPr>
          <a:xfrm>
            <a:off x="209507" y="3849090"/>
            <a:ext cx="4568063" cy="456807"/>
          </a:xfrm>
          <a:prstGeom prst="rect">
            <a:avLst/>
          </a:prstGeom>
        </p:spPr>
      </p:pic>
    </p:spTree>
    <p:extLst>
      <p:ext uri="{BB962C8B-B14F-4D97-AF65-F5344CB8AC3E}">
        <p14:creationId xmlns:p14="http://schemas.microsoft.com/office/powerpoint/2010/main" val="391140442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Text&#10;&#10;Description automatically generated">
            <a:extLst>
              <a:ext uri="{FF2B5EF4-FFF2-40B4-BE49-F238E27FC236}">
                <a16:creationId xmlns:a16="http://schemas.microsoft.com/office/drawing/2014/main" id="{1ED729B9-204F-3AB8-7F6E-29DE3C2369A8}"/>
              </a:ext>
            </a:extLst>
          </p:cNvPr>
          <p:cNvPicPr>
            <a:picLocks noChangeAspect="1"/>
          </p:cNvPicPr>
          <p:nvPr/>
        </p:nvPicPr>
        <p:blipFill>
          <a:blip r:embed="rId3"/>
          <a:stretch>
            <a:fillRect/>
          </a:stretch>
        </p:blipFill>
        <p:spPr>
          <a:xfrm>
            <a:off x="91207" y="3827469"/>
            <a:ext cx="3993412" cy="1162262"/>
          </a:xfrm>
          <a:prstGeom prst="rect">
            <a:avLst/>
          </a:prstGeom>
        </p:spPr>
      </p:pic>
      <p:sp>
        <p:nvSpPr>
          <p:cNvPr id="3" name="Text Box 3">
            <a:extLst>
              <a:ext uri="{FF2B5EF4-FFF2-40B4-BE49-F238E27FC236}">
                <a16:creationId xmlns:a16="http://schemas.microsoft.com/office/drawing/2014/main" id="{0DDEE43B-F0D0-7C70-B69E-C8E6F29AD9B7}"/>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p:txBody>
      </p:sp>
      <p:pic>
        <p:nvPicPr>
          <p:cNvPr id="9" name="Picture 8" descr="Screen Shot 2017-11-24 at 11.29.38.png">
            <a:extLst>
              <a:ext uri="{FF2B5EF4-FFF2-40B4-BE49-F238E27FC236}">
                <a16:creationId xmlns:a16="http://schemas.microsoft.com/office/drawing/2014/main" id="{62BA73B7-FA51-4272-878B-0F18201C34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3634" y="2155174"/>
            <a:ext cx="4568063" cy="4568063"/>
          </a:xfrm>
          <a:prstGeom prst="rect">
            <a:avLst/>
          </a:prstGeom>
        </p:spPr>
      </p:pic>
      <p:pic>
        <p:nvPicPr>
          <p:cNvPr id="11" name="Picture 10" descr="Text&#10;&#10;Description automatically generated">
            <a:extLst>
              <a:ext uri="{FF2B5EF4-FFF2-40B4-BE49-F238E27FC236}">
                <a16:creationId xmlns:a16="http://schemas.microsoft.com/office/drawing/2014/main" id="{A5B68C55-D0E9-7539-CCE7-996DDB2F740B}"/>
              </a:ext>
            </a:extLst>
          </p:cNvPr>
          <p:cNvPicPr>
            <a:picLocks noChangeAspect="1"/>
          </p:cNvPicPr>
          <p:nvPr/>
        </p:nvPicPr>
        <p:blipFill>
          <a:blip r:embed="rId5"/>
          <a:stretch>
            <a:fillRect/>
          </a:stretch>
        </p:blipFill>
        <p:spPr>
          <a:xfrm>
            <a:off x="91207" y="5095106"/>
            <a:ext cx="4477252" cy="814494"/>
          </a:xfrm>
          <a:prstGeom prst="rect">
            <a:avLst/>
          </a:prstGeom>
        </p:spPr>
      </p:pic>
      <p:pic>
        <p:nvPicPr>
          <p:cNvPr id="12" name="Picture 11" descr="Text&#10;&#10;Description automatically generated">
            <a:extLst>
              <a:ext uri="{FF2B5EF4-FFF2-40B4-BE49-F238E27FC236}">
                <a16:creationId xmlns:a16="http://schemas.microsoft.com/office/drawing/2014/main" id="{C8058D3F-38E5-F0D1-FEA9-19F4F4FD6567}"/>
              </a:ext>
            </a:extLst>
          </p:cNvPr>
          <p:cNvPicPr>
            <a:picLocks noChangeAspect="1"/>
          </p:cNvPicPr>
          <p:nvPr/>
        </p:nvPicPr>
        <p:blipFill>
          <a:blip r:embed="rId6"/>
          <a:stretch>
            <a:fillRect/>
          </a:stretch>
        </p:blipFill>
        <p:spPr>
          <a:xfrm>
            <a:off x="91207" y="5995549"/>
            <a:ext cx="4687105" cy="768784"/>
          </a:xfrm>
          <a:prstGeom prst="rect">
            <a:avLst/>
          </a:prstGeom>
        </p:spPr>
      </p:pic>
      <p:pic>
        <p:nvPicPr>
          <p:cNvPr id="13" name="Picture 12" descr="A picture containing graphical user interface&#10;&#10;Description automatically generated">
            <a:extLst>
              <a:ext uri="{FF2B5EF4-FFF2-40B4-BE49-F238E27FC236}">
                <a16:creationId xmlns:a16="http://schemas.microsoft.com/office/drawing/2014/main" id="{46785BE8-B98B-BFF3-70E1-0A186D1ECE27}"/>
              </a:ext>
            </a:extLst>
          </p:cNvPr>
          <p:cNvPicPr>
            <a:picLocks noChangeAspect="1"/>
          </p:cNvPicPr>
          <p:nvPr/>
        </p:nvPicPr>
        <p:blipFill>
          <a:blip r:embed="rId7"/>
          <a:stretch>
            <a:fillRect/>
          </a:stretch>
        </p:blipFill>
        <p:spPr>
          <a:xfrm>
            <a:off x="91207" y="2858545"/>
            <a:ext cx="5506722" cy="860425"/>
          </a:xfrm>
          <a:prstGeom prst="rect">
            <a:avLst/>
          </a:prstGeom>
        </p:spPr>
      </p:pic>
    </p:spTree>
    <p:extLst>
      <p:ext uri="{BB962C8B-B14F-4D97-AF65-F5344CB8AC3E}">
        <p14:creationId xmlns:p14="http://schemas.microsoft.com/office/powerpoint/2010/main" val="30925506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p:cNvSpPr txBox="1">
            <a:spLocks noChangeArrowheads="1"/>
          </p:cNvSpPr>
          <p:nvPr/>
        </p:nvSpPr>
        <p:spPr bwMode="auto">
          <a:xfrm>
            <a:off x="66151" y="5661878"/>
            <a:ext cx="9011698" cy="448033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u="sng" dirty="0">
              <a:solidFill>
                <a:srgbClr val="FFFFFF"/>
              </a:solidFill>
            </a:endParaRPr>
          </a:p>
          <a:p>
            <a:endParaRPr lang="en-US" sz="2000" u="sng" dirty="0">
              <a:solidFill>
                <a:srgbClr val="FFFFFF"/>
              </a:solidFill>
            </a:endParaRPr>
          </a:p>
          <a:p>
            <a:r>
              <a:rPr lang="en-US" sz="2000" dirty="0">
                <a:solidFill>
                  <a:srgbClr val="FFFFFF"/>
                </a:solidFill>
              </a:rPr>
              <a:t>	The ‘statement’ ‘Fight the Power’</a:t>
            </a:r>
            <a:r>
              <a:rPr lang="en-US" sz="2000" dirty="0">
                <a:solidFill>
                  <a:srgbClr val="FFFFFF"/>
                </a:solidFill>
                <a:hlinkClick r:id="rId3"/>
              </a:rPr>
              <a:t>…</a:t>
            </a:r>
            <a:endParaRPr lang="en-US" sz="2000" dirty="0">
              <a:solidFill>
                <a:srgbClr val="FFFFFF"/>
              </a:solidFill>
            </a:endParaRPr>
          </a:p>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p:txBody>
      </p:sp>
      <p:pic>
        <p:nvPicPr>
          <p:cNvPr id="3" name="Picture 2" descr="Screen Shot 2017-11-26 at 19.31.12.png"/>
          <p:cNvPicPr>
            <a:picLocks noChangeAspect="1"/>
          </p:cNvPicPr>
          <p:nvPr/>
        </p:nvPicPr>
        <p:blipFill rotWithShape="1">
          <a:blip r:embed="rId4">
            <a:extLst>
              <a:ext uri="{28A0092B-C50C-407E-A947-70E740481C1C}">
                <a14:useLocalDpi xmlns:a14="http://schemas.microsoft.com/office/drawing/2010/main" val="0"/>
              </a:ext>
            </a:extLst>
          </a:blip>
          <a:srcRect l="4946" t="55988" r="42325" b="26407"/>
          <a:stretch/>
        </p:blipFill>
        <p:spPr>
          <a:xfrm>
            <a:off x="1495779" y="4868333"/>
            <a:ext cx="3386665" cy="338667"/>
          </a:xfrm>
          <a:prstGeom prst="rect">
            <a:avLst/>
          </a:prstGeom>
        </p:spPr>
      </p:pic>
      <p:pic>
        <p:nvPicPr>
          <p:cNvPr id="1026" name="Picture 2">
            <a:extLst>
              <a:ext uri="{FF2B5EF4-FFF2-40B4-BE49-F238E27FC236}">
                <a16:creationId xmlns:a16="http://schemas.microsoft.com/office/drawing/2014/main" id="{A3D8F8AE-1DB7-A259-91B5-49CD7C891B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04" y="2664392"/>
            <a:ext cx="4685520" cy="3578757"/>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3">
            <a:extLst>
              <a:ext uri="{FF2B5EF4-FFF2-40B4-BE49-F238E27FC236}">
                <a16:creationId xmlns:a16="http://schemas.microsoft.com/office/drawing/2014/main" id="{D88E9186-2A87-6094-F570-2735850E738C}"/>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p:txBody>
      </p:sp>
      <p:pic>
        <p:nvPicPr>
          <p:cNvPr id="5" name="Picture 4" descr="Screen Shot 2017-09-18 at 13.10.24.png">
            <a:extLst>
              <a:ext uri="{FF2B5EF4-FFF2-40B4-BE49-F238E27FC236}">
                <a16:creationId xmlns:a16="http://schemas.microsoft.com/office/drawing/2014/main" id="{C98E2246-6F30-5CB0-FD89-25C8DB343A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8074" y="3166922"/>
            <a:ext cx="4488359" cy="2805224"/>
          </a:xfrm>
          <a:prstGeom prst="rect">
            <a:avLst/>
          </a:prstGeom>
        </p:spPr>
      </p:pic>
    </p:spTree>
    <p:extLst>
      <p:ext uri="{BB962C8B-B14F-4D97-AF65-F5344CB8AC3E}">
        <p14:creationId xmlns:p14="http://schemas.microsoft.com/office/powerpoint/2010/main" val="303626396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3" name="Picture 12" descr="Screen Shot 2017-09-18 at 13.23.3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2327" y="2737792"/>
            <a:ext cx="6099345" cy="3812091"/>
          </a:xfrm>
          <a:prstGeom prst="rect">
            <a:avLst/>
          </a:prstGeom>
        </p:spPr>
      </p:pic>
      <p:sp>
        <p:nvSpPr>
          <p:cNvPr id="2" name="Text Box 3">
            <a:extLst>
              <a:ext uri="{FF2B5EF4-FFF2-40B4-BE49-F238E27FC236}">
                <a16:creationId xmlns:a16="http://schemas.microsoft.com/office/drawing/2014/main" id="{552865F6-D962-0339-29B0-62602CCF57E9}"/>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p:txBody>
      </p:sp>
    </p:spTree>
    <p:extLst>
      <p:ext uri="{BB962C8B-B14F-4D97-AF65-F5344CB8AC3E}">
        <p14:creationId xmlns:p14="http://schemas.microsoft.com/office/powerpoint/2010/main" val="3260343512"/>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p:cNvSpPr txBox="1">
            <a:spLocks noChangeArrowheads="1"/>
          </p:cNvSpPr>
          <p:nvPr/>
        </p:nvSpPr>
        <p:spPr bwMode="auto">
          <a:xfrm>
            <a:off x="66151" y="4168384"/>
            <a:ext cx="9011698" cy="294144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u="sng" dirty="0">
              <a:solidFill>
                <a:srgbClr val="FFFFFF"/>
              </a:solidFill>
            </a:endParaRPr>
          </a:p>
          <a:p>
            <a:endParaRPr lang="en-US" sz="2000" u="sng" dirty="0">
              <a:solidFill>
                <a:srgbClr val="FFFFFF"/>
              </a:solidFill>
            </a:endParaRPr>
          </a:p>
          <a:p>
            <a:endParaRPr lang="en-US" sz="2000" u="sng" dirty="0">
              <a:solidFill>
                <a:srgbClr val="FFFFFF"/>
              </a:solidFill>
            </a:endParaRPr>
          </a:p>
          <a:p>
            <a:endParaRPr lang="en-US" sz="2000" u="sng" dirty="0">
              <a:solidFill>
                <a:srgbClr val="FFFFFF"/>
              </a:solidFill>
            </a:endParaRPr>
          </a:p>
          <a:p>
            <a:endParaRPr lang="en-US" sz="2000" u="sng" dirty="0">
              <a:solidFill>
                <a:srgbClr val="FFFFFF"/>
              </a:solidFill>
            </a:endParaRPr>
          </a:p>
          <a:p>
            <a:endParaRPr lang="en-US" sz="2000" u="sng" dirty="0">
              <a:solidFill>
                <a:srgbClr val="FFFFFF"/>
              </a:solidFill>
            </a:endParaRPr>
          </a:p>
          <a:p>
            <a:endParaRPr lang="en-US" sz="2000" u="sng" dirty="0">
              <a:solidFill>
                <a:srgbClr val="FFFFFF"/>
              </a:solidFill>
            </a:endParaRPr>
          </a:p>
          <a:p>
            <a:r>
              <a:rPr lang="en-US" sz="2000" dirty="0">
                <a:solidFill>
                  <a:srgbClr val="FFFFFF"/>
                </a:solidFill>
                <a:hlinkClick r:id="rId3"/>
              </a:rPr>
              <a:t>[…]</a:t>
            </a:r>
            <a:endParaRPr lang="en-US" sz="2000" dirty="0">
              <a:solidFill>
                <a:srgbClr val="FFFFFF"/>
              </a:solidFill>
            </a:endParaRPr>
          </a:p>
          <a:p>
            <a:endParaRPr lang="en-US" sz="500" dirty="0">
              <a:solidFill>
                <a:srgbClr val="FFFFFF"/>
              </a:solidFill>
            </a:endParaRPr>
          </a:p>
          <a:p>
            <a:endParaRPr lang="en-US" sz="2000" dirty="0">
              <a:solidFill>
                <a:srgbClr val="FFFFFF"/>
              </a:solidFill>
            </a:endParaRPr>
          </a:p>
        </p:txBody>
      </p:sp>
      <p:pic>
        <p:nvPicPr>
          <p:cNvPr id="3" name="Picture 2" descr="Screen Shot 2017-11-26 at 20.20.14.png">
            <a:extLst>
              <a:ext uri="{FF2B5EF4-FFF2-40B4-BE49-F238E27FC236}">
                <a16:creationId xmlns:a16="http://schemas.microsoft.com/office/drawing/2014/main" id="{5AC919EC-4D63-5AED-F4D9-93EBEBE030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4839" y="2693547"/>
            <a:ext cx="6581578" cy="4079378"/>
          </a:xfrm>
          <a:prstGeom prst="rect">
            <a:avLst/>
          </a:prstGeom>
        </p:spPr>
      </p:pic>
      <p:sp>
        <p:nvSpPr>
          <p:cNvPr id="2" name="Text Box 3">
            <a:extLst>
              <a:ext uri="{FF2B5EF4-FFF2-40B4-BE49-F238E27FC236}">
                <a16:creationId xmlns:a16="http://schemas.microsoft.com/office/drawing/2014/main" id="{C23A3DE8-526D-7701-7898-5E69E645186E}"/>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p:txBody>
      </p:sp>
      <p:pic>
        <p:nvPicPr>
          <p:cNvPr id="6" name="Picture 5" descr="A group of people running on a sidewalk&#10;&#10;AI-generated content may be incorrect.">
            <a:extLst>
              <a:ext uri="{FF2B5EF4-FFF2-40B4-BE49-F238E27FC236}">
                <a16:creationId xmlns:a16="http://schemas.microsoft.com/office/drawing/2014/main" id="{A3353CA9-81A2-B12E-E6B4-5C0227D427E0}"/>
              </a:ext>
            </a:extLst>
          </p:cNvPr>
          <p:cNvPicPr>
            <a:picLocks noChangeAspect="1"/>
          </p:cNvPicPr>
          <p:nvPr/>
        </p:nvPicPr>
        <p:blipFill>
          <a:blip r:embed="rId5"/>
          <a:stretch>
            <a:fillRect/>
          </a:stretch>
        </p:blipFill>
        <p:spPr>
          <a:xfrm>
            <a:off x="1480248" y="2964504"/>
            <a:ext cx="6576169" cy="3552958"/>
          </a:xfrm>
          <a:prstGeom prst="rect">
            <a:avLst/>
          </a:prstGeom>
        </p:spPr>
      </p:pic>
    </p:spTree>
    <p:extLst>
      <p:ext uri="{BB962C8B-B14F-4D97-AF65-F5344CB8AC3E}">
        <p14:creationId xmlns:p14="http://schemas.microsoft.com/office/powerpoint/2010/main" val="281798395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1" name="Picture 20" descr="Screen Shot 2017-11-26 at 20.09.3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7469" y="2711165"/>
            <a:ext cx="6409061" cy="3939083"/>
          </a:xfrm>
          <a:prstGeom prst="rect">
            <a:avLst/>
          </a:prstGeom>
        </p:spPr>
      </p:pic>
      <p:sp>
        <p:nvSpPr>
          <p:cNvPr id="2" name="Text Box 3">
            <a:extLst>
              <a:ext uri="{FF2B5EF4-FFF2-40B4-BE49-F238E27FC236}">
                <a16:creationId xmlns:a16="http://schemas.microsoft.com/office/drawing/2014/main" id="{8863E986-A093-D818-D5E4-587C5903520D}"/>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p:txBody>
      </p:sp>
    </p:spTree>
    <p:extLst>
      <p:ext uri="{BB962C8B-B14F-4D97-AF65-F5344CB8AC3E}">
        <p14:creationId xmlns:p14="http://schemas.microsoft.com/office/powerpoint/2010/main" val="309439651"/>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7-11-26 at 20.13.1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3110" y="2717004"/>
            <a:ext cx="6375100" cy="3984438"/>
          </a:xfrm>
          <a:prstGeom prst="rect">
            <a:avLst/>
          </a:prstGeom>
        </p:spPr>
      </p:pic>
      <p:sp>
        <p:nvSpPr>
          <p:cNvPr id="9" name="Text Box 3"/>
          <p:cNvSpPr txBox="1">
            <a:spLocks noChangeArrowheads="1"/>
          </p:cNvSpPr>
          <p:nvPr/>
        </p:nvSpPr>
        <p:spPr bwMode="auto">
          <a:xfrm>
            <a:off x="22686" y="5935540"/>
            <a:ext cx="9011698" cy="10947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000" dirty="0">
                <a:solidFill>
                  <a:srgbClr val="FFFFFF"/>
                </a:solidFill>
                <a:hlinkClick r:id="rId4"/>
              </a:rPr>
              <a:t>[…]</a:t>
            </a:r>
            <a:endParaRPr lang="en-US" sz="2000" dirty="0">
              <a:solidFill>
                <a:srgbClr val="FFFFFF"/>
              </a:solidFill>
            </a:endParaRPr>
          </a:p>
          <a:p>
            <a:endParaRPr lang="en-US" sz="500" dirty="0">
              <a:solidFill>
                <a:srgbClr val="FFFFFF"/>
              </a:solidFill>
            </a:endParaRPr>
          </a:p>
          <a:p>
            <a:endParaRPr lang="en-US" sz="2000" dirty="0">
              <a:solidFill>
                <a:srgbClr val="FFFFFF"/>
              </a:solidFill>
            </a:endParaRPr>
          </a:p>
        </p:txBody>
      </p:sp>
      <p:sp>
        <p:nvSpPr>
          <p:cNvPr id="3" name="Text Box 3">
            <a:extLst>
              <a:ext uri="{FF2B5EF4-FFF2-40B4-BE49-F238E27FC236}">
                <a16:creationId xmlns:a16="http://schemas.microsoft.com/office/drawing/2014/main" id="{838CC80F-D9CE-A138-B374-8E4D6DE55A56}"/>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p:txBody>
      </p:sp>
    </p:spTree>
    <p:extLst>
      <p:ext uri="{BB962C8B-B14F-4D97-AF65-F5344CB8AC3E}">
        <p14:creationId xmlns:p14="http://schemas.microsoft.com/office/powerpoint/2010/main" val="1310436828"/>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p:cNvSpPr txBox="1">
            <a:spLocks noChangeArrowheads="1"/>
          </p:cNvSpPr>
          <p:nvPr/>
        </p:nvSpPr>
        <p:spPr bwMode="auto">
          <a:xfrm>
            <a:off x="-1" y="962847"/>
            <a:ext cx="8847667" cy="32492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pic>
        <p:nvPicPr>
          <p:cNvPr id="10" name="Picture 9" descr="Screen Shot 2017-11-26 at 20.11.4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8445" y="2673702"/>
            <a:ext cx="4556402" cy="2847751"/>
          </a:xfrm>
          <a:prstGeom prst="rect">
            <a:avLst/>
          </a:prstGeom>
        </p:spPr>
      </p:pic>
      <p:sp>
        <p:nvSpPr>
          <p:cNvPr id="11" name="Text Box 3"/>
          <p:cNvSpPr txBox="1">
            <a:spLocks noChangeArrowheads="1"/>
          </p:cNvSpPr>
          <p:nvPr/>
        </p:nvSpPr>
        <p:spPr bwMode="auto">
          <a:xfrm>
            <a:off x="8578921" y="2449244"/>
            <a:ext cx="9011698"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hlinkClick r:id="rId4"/>
              </a:rPr>
              <a:t>[…]</a:t>
            </a:r>
            <a:endParaRPr lang="en-US" sz="2000" dirty="0">
              <a:solidFill>
                <a:srgbClr val="FFFFFF"/>
              </a:solidFill>
            </a:endParaRPr>
          </a:p>
        </p:txBody>
      </p:sp>
      <p:pic>
        <p:nvPicPr>
          <p:cNvPr id="12" name="Picture 11" descr="Screen Shot 2017-09-18 at 17.59.0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88" y="2673703"/>
            <a:ext cx="4556402" cy="2847751"/>
          </a:xfrm>
          <a:prstGeom prst="rect">
            <a:avLst/>
          </a:prstGeom>
        </p:spPr>
      </p:pic>
      <p:sp>
        <p:nvSpPr>
          <p:cNvPr id="5" name="Text Box 3">
            <a:extLst>
              <a:ext uri="{FF2B5EF4-FFF2-40B4-BE49-F238E27FC236}">
                <a16:creationId xmlns:a16="http://schemas.microsoft.com/office/drawing/2014/main" id="{74186E68-DD0E-D013-C7A5-42EDDD37F364}"/>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p:txBody>
      </p:sp>
    </p:spTree>
    <p:extLst>
      <p:ext uri="{BB962C8B-B14F-4D97-AF65-F5344CB8AC3E}">
        <p14:creationId xmlns:p14="http://schemas.microsoft.com/office/powerpoint/2010/main" val="366268537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p:cNvSpPr txBox="1">
            <a:spLocks noChangeArrowheads="1"/>
          </p:cNvSpPr>
          <p:nvPr/>
        </p:nvSpPr>
        <p:spPr bwMode="auto">
          <a:xfrm>
            <a:off x="-1" y="962847"/>
            <a:ext cx="8847667" cy="32492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pic>
        <p:nvPicPr>
          <p:cNvPr id="10" name="Picture 9" descr="Screen Shot 2017-11-26 at 20.11.4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8445" y="2673702"/>
            <a:ext cx="4556402" cy="2847751"/>
          </a:xfrm>
          <a:prstGeom prst="rect">
            <a:avLst/>
          </a:prstGeom>
        </p:spPr>
      </p:pic>
      <p:pic>
        <p:nvPicPr>
          <p:cNvPr id="3" name="Picture 2" descr="Screen Shot 2017-09-18 at 13.10.24.png">
            <a:extLst>
              <a:ext uri="{FF2B5EF4-FFF2-40B4-BE49-F238E27FC236}">
                <a16:creationId xmlns:a16="http://schemas.microsoft.com/office/drawing/2014/main" id="{DAFA9E9A-DA27-B9BA-B9BB-EAF53234C9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1649"/>
            <a:ext cx="4616158" cy="2885099"/>
          </a:xfrm>
          <a:prstGeom prst="rect">
            <a:avLst/>
          </a:prstGeom>
        </p:spPr>
      </p:pic>
      <p:sp>
        <p:nvSpPr>
          <p:cNvPr id="2" name="Text Box 3">
            <a:extLst>
              <a:ext uri="{FF2B5EF4-FFF2-40B4-BE49-F238E27FC236}">
                <a16:creationId xmlns:a16="http://schemas.microsoft.com/office/drawing/2014/main" id="{D8793945-22AC-446D-A5C8-39D0229B4AAB}"/>
              </a:ext>
            </a:extLst>
          </p:cNvPr>
          <p:cNvSpPr txBox="1">
            <a:spLocks noChangeArrowheads="1"/>
          </p:cNvSpPr>
          <p:nvPr/>
        </p:nvSpPr>
        <p:spPr bwMode="auto">
          <a:xfrm>
            <a:off x="-1" y="962847"/>
            <a:ext cx="9011698" cy="16795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r>
              <a:rPr lang="en-US" sz="2000" dirty="0">
                <a:solidFill>
                  <a:srgbClr val="FFFFFF"/>
                </a:solidFill>
              </a:rPr>
              <a:t>		</a:t>
            </a:r>
          </a:p>
        </p:txBody>
      </p:sp>
      <p:sp>
        <p:nvSpPr>
          <p:cNvPr id="5" name="Text Box 3">
            <a:extLst>
              <a:ext uri="{FF2B5EF4-FFF2-40B4-BE49-F238E27FC236}">
                <a16:creationId xmlns:a16="http://schemas.microsoft.com/office/drawing/2014/main" id="{95EC4F8D-10B0-93C5-0156-E2542081D738}"/>
              </a:ext>
            </a:extLst>
          </p:cNvPr>
          <p:cNvSpPr txBox="1">
            <a:spLocks noChangeArrowheads="1"/>
          </p:cNvSpPr>
          <p:nvPr/>
        </p:nvSpPr>
        <p:spPr bwMode="auto">
          <a:xfrm>
            <a:off x="-4442" y="5232534"/>
            <a:ext cx="9011698" cy="206428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000" dirty="0">
                <a:solidFill>
                  <a:srgbClr val="FFFF00"/>
                </a:solidFill>
              </a:rPr>
              <a:t>	‘Irony is the most general term that we have for the kind of qualification which the various elements in a context receive from the context.’ (Brooks, 1947: 209)</a:t>
            </a:r>
            <a:endParaRPr lang="en-GB" sz="2000" dirty="0">
              <a:solidFill>
                <a:srgbClr val="FFFF00"/>
              </a:solidFill>
            </a:endParaRP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333382895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p:cNvSpPr txBox="1">
            <a:spLocks noChangeArrowheads="1"/>
          </p:cNvSpPr>
          <p:nvPr/>
        </p:nvSpPr>
        <p:spPr bwMode="auto">
          <a:xfrm>
            <a:off x="-1" y="962847"/>
            <a:ext cx="8847667" cy="32492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pic>
        <p:nvPicPr>
          <p:cNvPr id="12" name="Picture 11" descr="Screen Shot 2017-09-19 at 11.09.5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222" y="2299761"/>
            <a:ext cx="5108221" cy="3192639"/>
          </a:xfrm>
          <a:prstGeom prst="rect">
            <a:avLst/>
          </a:prstGeom>
        </p:spPr>
      </p:pic>
      <p:pic>
        <p:nvPicPr>
          <p:cNvPr id="13" name="Picture 12" descr="Screen Shot 2017-09-19 at 11.09.2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01" y="2313872"/>
            <a:ext cx="5136445" cy="3210279"/>
          </a:xfrm>
          <a:prstGeom prst="rect">
            <a:avLst/>
          </a:prstGeom>
        </p:spPr>
      </p:pic>
      <p:sp>
        <p:nvSpPr>
          <p:cNvPr id="2" name="Text Box 3">
            <a:extLst>
              <a:ext uri="{FF2B5EF4-FFF2-40B4-BE49-F238E27FC236}">
                <a16:creationId xmlns:a16="http://schemas.microsoft.com/office/drawing/2014/main" id="{EA655E33-A7C2-CA8B-CABA-C42C7CD37024}"/>
              </a:ext>
            </a:extLst>
          </p:cNvPr>
          <p:cNvSpPr txBox="1">
            <a:spLocks noChangeArrowheads="1"/>
          </p:cNvSpPr>
          <p:nvPr/>
        </p:nvSpPr>
        <p:spPr bwMode="auto">
          <a:xfrm>
            <a:off x="-1" y="962847"/>
            <a:ext cx="9011698" cy="175650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
        <p:nvSpPr>
          <p:cNvPr id="3" name="Text Box 3">
            <a:extLst>
              <a:ext uri="{FF2B5EF4-FFF2-40B4-BE49-F238E27FC236}">
                <a16:creationId xmlns:a16="http://schemas.microsoft.com/office/drawing/2014/main" id="{8C7993DA-EB80-2DFF-673C-DAABE19C7E98}"/>
              </a:ext>
            </a:extLst>
          </p:cNvPr>
          <p:cNvSpPr txBox="1">
            <a:spLocks noChangeArrowheads="1"/>
          </p:cNvSpPr>
          <p:nvPr/>
        </p:nvSpPr>
        <p:spPr bwMode="auto">
          <a:xfrm>
            <a:off x="-4442" y="5232534"/>
            <a:ext cx="9011698" cy="206428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000" dirty="0">
                <a:solidFill>
                  <a:srgbClr val="FFFF00"/>
                </a:solidFill>
              </a:rPr>
              <a:t>	‘Irony is the most general term that we have for the kind of qualification which the various elements in a context receive from the context.’ (Brooks, 1947: 209)</a:t>
            </a:r>
            <a:endParaRPr lang="en-GB" sz="2000" dirty="0">
              <a:solidFill>
                <a:srgbClr val="FFFF00"/>
              </a:solidFill>
            </a:endParaRP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5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49856718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A screenshot of a computer&#10;&#10;Description automatically generated">
            <a:extLst>
              <a:ext uri="{FF2B5EF4-FFF2-40B4-BE49-F238E27FC236}">
                <a16:creationId xmlns:a16="http://schemas.microsoft.com/office/drawing/2014/main" id="{B1EF58C4-7C11-455E-57DB-6E8EB77C1057}"/>
              </a:ext>
            </a:extLst>
          </p:cNvPr>
          <p:cNvPicPr>
            <a:picLocks noChangeAspect="1"/>
          </p:cNvPicPr>
          <p:nvPr/>
        </p:nvPicPr>
        <p:blipFill>
          <a:blip r:embed="rId3"/>
          <a:stretch>
            <a:fillRect/>
          </a:stretch>
        </p:blipFill>
        <p:spPr>
          <a:xfrm>
            <a:off x="1254784" y="3133567"/>
            <a:ext cx="6634432" cy="2689104"/>
          </a:xfrm>
          <a:prstGeom prst="rect">
            <a:avLst/>
          </a:prstGeom>
        </p:spPr>
      </p:pic>
      <p:sp>
        <p:nvSpPr>
          <p:cNvPr id="5" name="Text Box 3">
            <a:extLst>
              <a:ext uri="{FF2B5EF4-FFF2-40B4-BE49-F238E27FC236}">
                <a16:creationId xmlns:a16="http://schemas.microsoft.com/office/drawing/2014/main" id="{BDA8282B-C3A4-5EA4-80AA-FE84A66D5EB5}"/>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rgbClr val="FFFF00"/>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Tree>
    <p:extLst>
      <p:ext uri="{BB962C8B-B14F-4D97-AF65-F5344CB8AC3E}">
        <p14:creationId xmlns:p14="http://schemas.microsoft.com/office/powerpoint/2010/main" val="377834654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9" name="Picture 8" descr="Screen Shot 2017-09-19 at 11.09.5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222" y="2299761"/>
            <a:ext cx="5108221" cy="3192639"/>
          </a:xfrm>
          <a:prstGeom prst="rect">
            <a:avLst/>
          </a:prstGeom>
        </p:spPr>
      </p:pic>
      <p:sp>
        <p:nvSpPr>
          <p:cNvPr id="10" name="Text Box 3"/>
          <p:cNvSpPr txBox="1">
            <a:spLocks noChangeArrowheads="1"/>
          </p:cNvSpPr>
          <p:nvPr/>
        </p:nvSpPr>
        <p:spPr bwMode="auto">
          <a:xfrm>
            <a:off x="221373" y="5725766"/>
            <a:ext cx="9011698" cy="375705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1900" dirty="0">
                <a:solidFill>
                  <a:srgbClr val="FFFFFF"/>
                </a:solidFill>
              </a:rPr>
              <a:t>	…‘The </a:t>
            </a:r>
            <a:r>
              <a:rPr lang="en-US" sz="1900" u="sng" dirty="0">
                <a:solidFill>
                  <a:srgbClr val="FFFFFF"/>
                </a:solidFill>
              </a:rPr>
              <a:t>reconcilement of opposites </a:t>
            </a:r>
            <a:r>
              <a:rPr lang="en-US" sz="1900" dirty="0">
                <a:solidFill>
                  <a:srgbClr val="FFFFFF"/>
                </a:solidFill>
              </a:rPr>
              <a:t>which the poet characteristically makes.’ </a:t>
            </a:r>
          </a:p>
          <a:p>
            <a:r>
              <a:rPr lang="en-US" sz="1900" dirty="0">
                <a:solidFill>
                  <a:srgbClr val="FFFFFF"/>
                </a:solidFill>
              </a:rPr>
              <a:t>	(Brooks, 1947: 198) </a:t>
            </a:r>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pic>
        <p:nvPicPr>
          <p:cNvPr id="12" name="Picture 11" descr="Screen Shot 2017-09-19 at 11.09.2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01" y="2313872"/>
            <a:ext cx="5136445" cy="3210279"/>
          </a:xfrm>
          <a:prstGeom prst="rect">
            <a:avLst/>
          </a:prstGeom>
        </p:spPr>
      </p:pic>
      <p:sp>
        <p:nvSpPr>
          <p:cNvPr id="2" name="Text Box 3">
            <a:extLst>
              <a:ext uri="{FF2B5EF4-FFF2-40B4-BE49-F238E27FC236}">
                <a16:creationId xmlns:a16="http://schemas.microsoft.com/office/drawing/2014/main" id="{A008B71F-11AC-96E8-BF23-8F4D02835259}"/>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p:txBody>
      </p:sp>
    </p:spTree>
    <p:extLst>
      <p:ext uri="{BB962C8B-B14F-4D97-AF65-F5344CB8AC3E}">
        <p14:creationId xmlns:p14="http://schemas.microsoft.com/office/powerpoint/2010/main" val="147728766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(1): Statements in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9" name="Picture 8" descr="Screen Shot 2017-09-19 at 11.09.5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222" y="2299761"/>
            <a:ext cx="5108221" cy="3192639"/>
          </a:xfrm>
          <a:prstGeom prst="rect">
            <a:avLst/>
          </a:prstGeom>
        </p:spPr>
      </p:pic>
      <p:sp>
        <p:nvSpPr>
          <p:cNvPr id="10" name="Text Box 3"/>
          <p:cNvSpPr txBox="1">
            <a:spLocks noChangeArrowheads="1"/>
          </p:cNvSpPr>
          <p:nvPr/>
        </p:nvSpPr>
        <p:spPr bwMode="auto">
          <a:xfrm>
            <a:off x="221373" y="5725766"/>
            <a:ext cx="9011698" cy="375705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1900" dirty="0">
                <a:solidFill>
                  <a:srgbClr val="FFFFFF"/>
                </a:solidFill>
              </a:rPr>
              <a:t>	…‘The </a:t>
            </a:r>
            <a:r>
              <a:rPr lang="en-US" sz="1900" u="sng" dirty="0">
                <a:solidFill>
                  <a:srgbClr val="FFFFFF"/>
                </a:solidFill>
              </a:rPr>
              <a:t>reconcilement of opposites </a:t>
            </a:r>
            <a:r>
              <a:rPr lang="en-US" sz="1900" dirty="0">
                <a:solidFill>
                  <a:srgbClr val="FFFFFF"/>
                </a:solidFill>
              </a:rPr>
              <a:t>which the poet characteristically makes.’ </a:t>
            </a:r>
          </a:p>
          <a:p>
            <a:r>
              <a:rPr lang="en-US" sz="1900" dirty="0">
                <a:solidFill>
                  <a:srgbClr val="FFFFFF"/>
                </a:solidFill>
              </a:rPr>
              <a:t>	(Brooks, 1947: 198) </a:t>
            </a:r>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pic>
        <p:nvPicPr>
          <p:cNvPr id="12" name="Picture 11" descr="Screen Shot 2017-09-19 at 11.09.2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01" y="2313872"/>
            <a:ext cx="5136445" cy="3210279"/>
          </a:xfrm>
          <a:prstGeom prst="rect">
            <a:avLst/>
          </a:prstGeom>
        </p:spPr>
      </p:pic>
      <p:sp>
        <p:nvSpPr>
          <p:cNvPr id="2" name="Text Box 3">
            <a:extLst>
              <a:ext uri="{FF2B5EF4-FFF2-40B4-BE49-F238E27FC236}">
                <a16:creationId xmlns:a16="http://schemas.microsoft.com/office/drawing/2014/main" id="{A008B71F-11AC-96E8-BF23-8F4D02835259}"/>
              </a:ext>
            </a:extLst>
          </p:cNvPr>
          <p:cNvSpPr txBox="1">
            <a:spLocks noChangeArrowheads="1"/>
          </p:cNvSpPr>
          <p:nvPr/>
        </p:nvSpPr>
        <p:spPr bwMode="auto">
          <a:xfrm>
            <a:off x="-1" y="962847"/>
            <a:ext cx="9011698" cy="132562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a:t>
            </a:r>
            <a:r>
              <a:rPr lang="en-US" sz="2000" dirty="0">
                <a:solidFill>
                  <a:srgbClr val="FFFF00"/>
                </a:solidFill>
              </a:rPr>
              <a:t>Whatever statement we may seize upon as incorporating the “meaning” of the poem</a:t>
            </a:r>
            <a:r>
              <a:rPr lang="en-US" sz="2000" dirty="0">
                <a:solidFill>
                  <a:srgbClr val="FFFFFF"/>
                </a:solidFill>
              </a:rPr>
              <a:t>, immediately the imagery and the rhythm seem to set up tensions within it, warping and twisting it, qualifying and revising it.’ </a:t>
            </a:r>
          </a:p>
          <a:p>
            <a:r>
              <a:rPr lang="en-US" sz="2000" dirty="0">
                <a:solidFill>
                  <a:srgbClr val="FFFFFF"/>
                </a:solidFill>
              </a:rPr>
              <a:t>	</a:t>
            </a:r>
          </a:p>
        </p:txBody>
      </p:sp>
      <p:pic>
        <p:nvPicPr>
          <p:cNvPr id="3" name="Picture 2" descr="Screen Shot 2017-11-24 at 12.07.44.png">
            <a:extLst>
              <a:ext uri="{FF2B5EF4-FFF2-40B4-BE49-F238E27FC236}">
                <a16:creationId xmlns:a16="http://schemas.microsoft.com/office/drawing/2014/main" id="{402B1D4D-0233-6A86-06FE-240ACF73A7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0333" y="2295353"/>
            <a:ext cx="5150555" cy="3219097"/>
          </a:xfrm>
          <a:prstGeom prst="rect">
            <a:avLst/>
          </a:prstGeom>
        </p:spPr>
      </p:pic>
    </p:spTree>
    <p:extLst>
      <p:ext uri="{BB962C8B-B14F-4D97-AF65-F5344CB8AC3E}">
        <p14:creationId xmlns:p14="http://schemas.microsoft.com/office/powerpoint/2010/main" val="213353707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9" name="Picture 8" descr="Screen Shot 2017-09-19 at 11.09.5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222" y="2299761"/>
            <a:ext cx="5108221" cy="3192639"/>
          </a:xfrm>
          <a:prstGeom prst="rect">
            <a:avLst/>
          </a:prstGeom>
        </p:spPr>
      </p:pic>
      <p:pic>
        <p:nvPicPr>
          <p:cNvPr id="12" name="Picture 11" descr="Screen Shot 2017-09-19 at 11.09.2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01" y="2313872"/>
            <a:ext cx="5136445" cy="3210279"/>
          </a:xfrm>
          <a:prstGeom prst="rect">
            <a:avLst/>
          </a:prstGeom>
        </p:spPr>
      </p:pic>
      <p:pic>
        <p:nvPicPr>
          <p:cNvPr id="10" name="Picture 9" descr="Screen Shot 2017-11-24 at 12.07.4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0333" y="2295353"/>
            <a:ext cx="5150555" cy="3219097"/>
          </a:xfrm>
          <a:prstGeom prst="rect">
            <a:avLst/>
          </a:prstGeom>
        </p:spPr>
      </p:pic>
    </p:spTree>
    <p:extLst>
      <p:ext uri="{BB962C8B-B14F-4D97-AF65-F5344CB8AC3E}">
        <p14:creationId xmlns:p14="http://schemas.microsoft.com/office/powerpoint/2010/main" val="173464118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007BD-E28B-6815-B81C-3F9232D6765E}"/>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467CE602-00D8-29BB-BEED-B608E3E02047}"/>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976E8E42-1038-BC95-EC9B-E2CE25324E1D}"/>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51D1660C-D010-DEA4-444B-F07C88102D33}"/>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9" name="Picture 8" descr="Screen Shot 2017-09-19 at 11.09.57.png">
            <a:extLst>
              <a:ext uri="{FF2B5EF4-FFF2-40B4-BE49-F238E27FC236}">
                <a16:creationId xmlns:a16="http://schemas.microsoft.com/office/drawing/2014/main" id="{D0674304-BCDB-A34F-EEDE-997A9AFCFE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222" y="2299761"/>
            <a:ext cx="5108221" cy="3192639"/>
          </a:xfrm>
          <a:prstGeom prst="rect">
            <a:avLst/>
          </a:prstGeom>
        </p:spPr>
      </p:pic>
      <p:pic>
        <p:nvPicPr>
          <p:cNvPr id="12" name="Picture 11" descr="Screen Shot 2017-09-19 at 11.09.26.png">
            <a:extLst>
              <a:ext uri="{FF2B5EF4-FFF2-40B4-BE49-F238E27FC236}">
                <a16:creationId xmlns:a16="http://schemas.microsoft.com/office/drawing/2014/main" id="{63B05944-C67A-26AB-22EB-EB374835A4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01" y="2313872"/>
            <a:ext cx="5136445" cy="3210279"/>
          </a:xfrm>
          <a:prstGeom prst="rect">
            <a:avLst/>
          </a:prstGeom>
        </p:spPr>
      </p:pic>
      <p:pic>
        <p:nvPicPr>
          <p:cNvPr id="10" name="Picture 9" descr="Screen Shot 2017-11-24 at 12.07.44.png">
            <a:extLst>
              <a:ext uri="{FF2B5EF4-FFF2-40B4-BE49-F238E27FC236}">
                <a16:creationId xmlns:a16="http://schemas.microsoft.com/office/drawing/2014/main" id="{92E6543D-4792-EE37-B7B0-6A28D8758F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0333" y="2295353"/>
            <a:ext cx="5150555" cy="3219097"/>
          </a:xfrm>
          <a:prstGeom prst="rect">
            <a:avLst/>
          </a:prstGeom>
        </p:spPr>
      </p:pic>
      <p:sp>
        <p:nvSpPr>
          <p:cNvPr id="11" name="Text Box 3">
            <a:extLst>
              <a:ext uri="{FF2B5EF4-FFF2-40B4-BE49-F238E27FC236}">
                <a16:creationId xmlns:a16="http://schemas.microsoft.com/office/drawing/2014/main" id="{DF2BA0D7-9E95-D732-2A2D-680B27DF31EA}"/>
              </a:ext>
            </a:extLst>
          </p:cNvPr>
          <p:cNvSpPr txBox="1">
            <a:spLocks noChangeArrowheads="1"/>
          </p:cNvSpPr>
          <p:nvPr/>
        </p:nvSpPr>
        <p:spPr bwMode="auto">
          <a:xfrm>
            <a:off x="-1" y="962847"/>
            <a:ext cx="9011698" cy="652704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‘Is it not possible to frame a proposition, a statement, which will adequately […] “say,” briefly and in the form of a proposition, what the poem “says” as a poem, […] no more and no less?’ (Brooks, 1947: 205)</a:t>
            </a:r>
          </a:p>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500" dirty="0">
              <a:solidFill>
                <a:srgbClr val="FFFFFF"/>
              </a:solidFill>
            </a:endParaRP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r>
              <a:rPr lang="en-US" sz="1900" dirty="0">
                <a:solidFill>
                  <a:srgbClr val="FFFFFF"/>
                </a:solidFill>
              </a:rPr>
              <a:t>	</a:t>
            </a:r>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Tree>
    <p:extLst>
      <p:ext uri="{BB962C8B-B14F-4D97-AF65-F5344CB8AC3E}">
        <p14:creationId xmlns:p14="http://schemas.microsoft.com/office/powerpoint/2010/main" val="101754645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9" name="Picture 8" descr="Screen Shot 2017-09-19 at 11.09.5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222" y="2299761"/>
            <a:ext cx="5108221" cy="3192639"/>
          </a:xfrm>
          <a:prstGeom prst="rect">
            <a:avLst/>
          </a:prstGeom>
        </p:spPr>
      </p:pic>
      <p:pic>
        <p:nvPicPr>
          <p:cNvPr id="12" name="Picture 11" descr="Screen Shot 2017-09-19 at 11.09.2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01" y="2313872"/>
            <a:ext cx="5136445" cy="3210279"/>
          </a:xfrm>
          <a:prstGeom prst="rect">
            <a:avLst/>
          </a:prstGeom>
        </p:spPr>
      </p:pic>
      <p:pic>
        <p:nvPicPr>
          <p:cNvPr id="10" name="Picture 9" descr="Screen Shot 2017-11-24 at 12.07.4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0333" y="2295353"/>
            <a:ext cx="5150555" cy="3219097"/>
          </a:xfrm>
          <a:prstGeom prst="rect">
            <a:avLst/>
          </a:prstGeom>
        </p:spPr>
      </p:pic>
      <p:sp>
        <p:nvSpPr>
          <p:cNvPr id="11" name="Text Box 3"/>
          <p:cNvSpPr txBox="1">
            <a:spLocks noChangeArrowheads="1"/>
          </p:cNvSpPr>
          <p:nvPr/>
        </p:nvSpPr>
        <p:spPr bwMode="auto">
          <a:xfrm>
            <a:off x="-1" y="962847"/>
            <a:ext cx="9011698" cy="868148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‘Is it not possible to frame a proposition, a statement, which will adequately […] “say,” briefly and in the form of a proposition, what the poem “says” as a poem, […] no more and no less?’ (Brooks, 1947: 205)</a:t>
            </a:r>
          </a:p>
          <a:p>
            <a:endParaRPr lang="en-US" sz="500" dirty="0">
              <a:solidFill>
                <a:srgbClr val="FFFFFF"/>
              </a:solidFill>
            </a:endParaRPr>
          </a:p>
          <a:p>
            <a:endParaRPr lang="en-US" sz="500" dirty="0">
              <a:solidFill>
                <a:srgbClr val="FFFFFF"/>
              </a:solidFill>
            </a:endParaRPr>
          </a:p>
          <a:p>
            <a:endParaRPr lang="en-US" sz="500" dirty="0">
              <a:solidFill>
                <a:srgbClr val="FFFFFF"/>
              </a:solidFill>
            </a:endParaRPr>
          </a:p>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500" dirty="0">
              <a:solidFill>
                <a:srgbClr val="FFFFFF"/>
              </a:solidFill>
            </a:endParaRP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r>
              <a:rPr lang="en-US" sz="1900" dirty="0">
                <a:solidFill>
                  <a:srgbClr val="FFFFFF"/>
                </a:solidFill>
              </a:rPr>
              <a:t>	</a:t>
            </a:r>
          </a:p>
          <a:p>
            <a:r>
              <a:rPr lang="en-US" sz="2000" dirty="0">
                <a:solidFill>
                  <a:schemeClr val="bg1"/>
                </a:solidFill>
              </a:rPr>
              <a:t>	</a:t>
            </a:r>
            <a:r>
              <a:rPr lang="en-US" sz="2000" dirty="0" err="1">
                <a:solidFill>
                  <a:schemeClr val="bg1"/>
                </a:solidFill>
              </a:rPr>
              <a:t>E.g</a:t>
            </a:r>
            <a:r>
              <a:rPr lang="en-US" sz="2000" dirty="0">
                <a:solidFill>
                  <a:schemeClr val="bg1"/>
                </a:solidFill>
              </a:rPr>
              <a:t>: “…To achieve racial justice we must find a strategy which </a:t>
            </a:r>
            <a:r>
              <a:rPr lang="en-US" sz="2000" dirty="0" err="1">
                <a:solidFill>
                  <a:schemeClr val="bg1"/>
                </a:solidFill>
              </a:rPr>
              <a:t>synthesises</a:t>
            </a:r>
            <a:r>
              <a:rPr lang="en-US" sz="2000" dirty="0">
                <a:solidFill>
                  <a:schemeClr val="bg1"/>
                </a:solidFill>
              </a:rPr>
              <a:t> the wisdom of King and X”?</a:t>
            </a:r>
            <a:endParaRPr lang="en-GB" sz="2000" dirty="0">
              <a:solidFill>
                <a:schemeClr val="bg1"/>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Tree>
    <p:extLst>
      <p:ext uri="{BB962C8B-B14F-4D97-AF65-F5344CB8AC3E}">
        <p14:creationId xmlns:p14="http://schemas.microsoft.com/office/powerpoint/2010/main" val="169473488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F17D28-EFD8-0759-6326-57C24DF728E9}"/>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F21F1A88-BA1A-BB38-1224-47CB96818D8D}"/>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EAEBD222-CE84-B38B-3893-5BC60CBD3AEA}"/>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CB8F7B59-F1F6-1223-A0AB-CB29EFEB8D60}"/>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4" name="Picture 13" descr="Screen Shot 2017-09-18 at 18.24.41.png">
            <a:extLst>
              <a:ext uri="{FF2B5EF4-FFF2-40B4-BE49-F238E27FC236}">
                <a16:creationId xmlns:a16="http://schemas.microsoft.com/office/drawing/2014/main" id="{B9CB3BE0-8D65-7AA2-D4C5-835A671932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999" y="2368411"/>
            <a:ext cx="4656666" cy="3095902"/>
          </a:xfrm>
          <a:prstGeom prst="rect">
            <a:avLst/>
          </a:prstGeom>
        </p:spPr>
      </p:pic>
      <p:sp>
        <p:nvSpPr>
          <p:cNvPr id="2" name="Text Box 3">
            <a:extLst>
              <a:ext uri="{FF2B5EF4-FFF2-40B4-BE49-F238E27FC236}">
                <a16:creationId xmlns:a16="http://schemas.microsoft.com/office/drawing/2014/main" id="{87FEB80F-E85A-F608-109C-5703AC4270E1}"/>
              </a:ext>
            </a:extLst>
          </p:cNvPr>
          <p:cNvSpPr txBox="1">
            <a:spLocks noChangeArrowheads="1"/>
          </p:cNvSpPr>
          <p:nvPr/>
        </p:nvSpPr>
        <p:spPr bwMode="auto">
          <a:xfrm>
            <a:off x="-1" y="962847"/>
            <a:ext cx="9011698" cy="868148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‘Is it not possible to frame a proposition, a statement, which will adequately […] “say,” briefly and in the form of a proposition, what the poem “says” as a poem, […] no more and no less?’ (Brooks, 1947: 205)</a:t>
            </a:r>
          </a:p>
          <a:p>
            <a:endParaRPr lang="en-US" sz="500" dirty="0">
              <a:solidFill>
                <a:srgbClr val="FFFFFF"/>
              </a:solidFill>
            </a:endParaRPr>
          </a:p>
          <a:p>
            <a:endParaRPr lang="en-US" sz="500" dirty="0">
              <a:solidFill>
                <a:srgbClr val="FFFFFF"/>
              </a:solidFill>
            </a:endParaRPr>
          </a:p>
          <a:p>
            <a:endParaRPr lang="en-US" sz="500" dirty="0">
              <a:solidFill>
                <a:srgbClr val="FFFFFF"/>
              </a:solidFill>
            </a:endParaRPr>
          </a:p>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500" dirty="0">
              <a:solidFill>
                <a:srgbClr val="FFFFFF"/>
              </a:solidFill>
            </a:endParaRP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r>
              <a:rPr lang="en-US" sz="1900" dirty="0">
                <a:solidFill>
                  <a:srgbClr val="FFFFFF"/>
                </a:solidFill>
              </a:rPr>
              <a:t>	</a:t>
            </a:r>
          </a:p>
          <a:p>
            <a:r>
              <a:rPr lang="en-US" sz="2000" dirty="0">
                <a:solidFill>
                  <a:schemeClr val="bg1"/>
                </a:solidFill>
              </a:rPr>
              <a:t>	</a:t>
            </a:r>
            <a:r>
              <a:rPr lang="en-US" sz="2000" dirty="0" err="1">
                <a:solidFill>
                  <a:schemeClr val="bg1"/>
                </a:solidFill>
              </a:rPr>
              <a:t>E.g</a:t>
            </a:r>
            <a:r>
              <a:rPr lang="en-US" sz="2000" dirty="0">
                <a:solidFill>
                  <a:schemeClr val="bg1"/>
                </a:solidFill>
              </a:rPr>
              <a:t>: “…To achieve racial justice we must find a strategy which </a:t>
            </a:r>
            <a:r>
              <a:rPr lang="en-US" sz="2000" dirty="0" err="1">
                <a:solidFill>
                  <a:schemeClr val="bg1"/>
                </a:solidFill>
              </a:rPr>
              <a:t>synthesises</a:t>
            </a:r>
            <a:r>
              <a:rPr lang="en-US" sz="2000" dirty="0">
                <a:solidFill>
                  <a:schemeClr val="bg1"/>
                </a:solidFill>
              </a:rPr>
              <a:t> the wisdom of King and X”?</a:t>
            </a:r>
            <a:endParaRPr lang="en-GB" sz="2000" dirty="0">
              <a:solidFill>
                <a:schemeClr val="bg1"/>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pic>
        <p:nvPicPr>
          <p:cNvPr id="5" name="Picture 2" descr="Smiley - Do The Right Thing : Belief &amp; Postmodernism">
            <a:extLst>
              <a:ext uri="{FF2B5EF4-FFF2-40B4-BE49-F238E27FC236}">
                <a16:creationId xmlns:a16="http://schemas.microsoft.com/office/drawing/2014/main" id="{30B3B94A-DAFB-F80F-3B64-C2918F7E30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5756" y="2390913"/>
            <a:ext cx="4914900" cy="3073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10 Things I Learned: Do the Right Thing | Current | The Criterion Collection">
            <a:extLst>
              <a:ext uri="{FF2B5EF4-FFF2-40B4-BE49-F238E27FC236}">
                <a16:creationId xmlns:a16="http://schemas.microsoft.com/office/drawing/2014/main" id="{DC58A88C-EBF7-3963-A558-D5233BAACC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791" y="2538422"/>
            <a:ext cx="4870459" cy="27396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358089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C0693C-49B1-5846-B927-6A077CE21652}"/>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31FCEC00-32E8-0D99-4B83-77C89F2CF5B3}"/>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1B68DAC9-9CA6-AD24-5E59-F17B119301EB}"/>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96536D29-A9A8-FDF1-5E2B-7D26522E3D2C}"/>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4" name="Picture 13" descr="Screen Shot 2017-09-18 at 18.24.41.png">
            <a:extLst>
              <a:ext uri="{FF2B5EF4-FFF2-40B4-BE49-F238E27FC236}">
                <a16:creationId xmlns:a16="http://schemas.microsoft.com/office/drawing/2014/main" id="{9E0C9FC2-3011-80EF-4BD8-F058309E51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999" y="2368411"/>
            <a:ext cx="4656666" cy="3095902"/>
          </a:xfrm>
          <a:prstGeom prst="rect">
            <a:avLst/>
          </a:prstGeom>
        </p:spPr>
      </p:pic>
      <p:pic>
        <p:nvPicPr>
          <p:cNvPr id="15" name="Picture 14" descr="Screen Shot 2017-09-18 at 18.25.03.png">
            <a:extLst>
              <a:ext uri="{FF2B5EF4-FFF2-40B4-BE49-F238E27FC236}">
                <a16:creationId xmlns:a16="http://schemas.microsoft.com/office/drawing/2014/main" id="{573983DB-41E6-BD18-9FA6-446F1769E0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5555" y="2368411"/>
            <a:ext cx="4955302" cy="3095902"/>
          </a:xfrm>
          <a:prstGeom prst="rect">
            <a:avLst/>
          </a:prstGeom>
        </p:spPr>
      </p:pic>
      <p:sp>
        <p:nvSpPr>
          <p:cNvPr id="2" name="Text Box 3">
            <a:extLst>
              <a:ext uri="{FF2B5EF4-FFF2-40B4-BE49-F238E27FC236}">
                <a16:creationId xmlns:a16="http://schemas.microsoft.com/office/drawing/2014/main" id="{8895E864-5A07-F50B-0587-42D031D90FBA}"/>
              </a:ext>
            </a:extLst>
          </p:cNvPr>
          <p:cNvSpPr txBox="1">
            <a:spLocks noChangeArrowheads="1"/>
          </p:cNvSpPr>
          <p:nvPr/>
        </p:nvSpPr>
        <p:spPr bwMode="auto">
          <a:xfrm>
            <a:off x="-1" y="962847"/>
            <a:ext cx="9011698" cy="868148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rgbClr val="FFFFFF"/>
                </a:solidFill>
              </a:rPr>
              <a:t> 	‘Is it not possible to frame a proposition, a statement, which will adequately […] “say,” briefly and in the form of a proposition, what the poem “says” as a poem, […] no more and no less?’ (Brooks, 1947: 205)</a:t>
            </a:r>
          </a:p>
          <a:p>
            <a:endParaRPr lang="en-US" sz="500" dirty="0">
              <a:solidFill>
                <a:srgbClr val="FFFFFF"/>
              </a:solidFill>
            </a:endParaRPr>
          </a:p>
          <a:p>
            <a:endParaRPr lang="en-US" sz="500" dirty="0">
              <a:solidFill>
                <a:srgbClr val="FFFFFF"/>
              </a:solidFill>
            </a:endParaRPr>
          </a:p>
          <a:p>
            <a:endParaRPr lang="en-US" sz="500" dirty="0">
              <a:solidFill>
                <a:srgbClr val="FFFFFF"/>
              </a:solidFill>
            </a:endParaRPr>
          </a:p>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500" dirty="0">
              <a:solidFill>
                <a:srgbClr val="FFFFFF"/>
              </a:solidFill>
            </a:endParaRPr>
          </a:p>
          <a:p>
            <a:endParaRPr lang="en-US" sz="20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endParaRPr lang="en-US" sz="100" dirty="0">
              <a:solidFill>
                <a:srgbClr val="FFFFFF"/>
              </a:solidFill>
            </a:endParaRPr>
          </a:p>
          <a:p>
            <a:r>
              <a:rPr lang="en-US" sz="1900" dirty="0">
                <a:solidFill>
                  <a:srgbClr val="FFFFFF"/>
                </a:solidFill>
              </a:rPr>
              <a:t>	</a:t>
            </a:r>
          </a:p>
          <a:p>
            <a:r>
              <a:rPr lang="en-US" sz="2000" dirty="0">
                <a:solidFill>
                  <a:schemeClr val="bg1"/>
                </a:solidFill>
              </a:rPr>
              <a:t>	</a:t>
            </a:r>
            <a:r>
              <a:rPr lang="en-US" sz="2000" dirty="0" err="1">
                <a:solidFill>
                  <a:schemeClr val="bg1"/>
                </a:solidFill>
              </a:rPr>
              <a:t>E.g</a:t>
            </a:r>
            <a:r>
              <a:rPr lang="en-US" sz="2000" dirty="0">
                <a:solidFill>
                  <a:schemeClr val="bg1"/>
                </a:solidFill>
              </a:rPr>
              <a:t>: “…To achieve racial justice we must find a strategy which </a:t>
            </a:r>
            <a:r>
              <a:rPr lang="en-US" sz="2000" dirty="0" err="1">
                <a:solidFill>
                  <a:schemeClr val="bg1"/>
                </a:solidFill>
              </a:rPr>
              <a:t>synthesises</a:t>
            </a:r>
            <a:r>
              <a:rPr lang="en-US" sz="2000" dirty="0">
                <a:solidFill>
                  <a:schemeClr val="bg1"/>
                </a:solidFill>
              </a:rPr>
              <a:t> the wisdom of King and X”?</a:t>
            </a:r>
            <a:endParaRPr lang="en-GB" sz="2000" dirty="0">
              <a:solidFill>
                <a:schemeClr val="bg1"/>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Tree>
    <p:extLst>
      <p:ext uri="{BB962C8B-B14F-4D97-AF65-F5344CB8AC3E}">
        <p14:creationId xmlns:p14="http://schemas.microsoft.com/office/powerpoint/2010/main" val="426005236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0925ED-AA4B-9EEC-B2ED-9B5B6977CDD6}"/>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F3B89DBE-A500-98EE-85DE-AE6B48906D50}"/>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75C92536-9928-8754-A004-280DA2228CA1}"/>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1250164D-D74D-518D-DB2A-A271FDF9054C}"/>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4" name="Picture 13" descr="Screen Shot 2017-09-18 at 18.24.41.png">
            <a:extLst>
              <a:ext uri="{FF2B5EF4-FFF2-40B4-BE49-F238E27FC236}">
                <a16:creationId xmlns:a16="http://schemas.microsoft.com/office/drawing/2014/main" id="{14EB5F0D-5F32-489F-BB06-DDDB3E646C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999" y="2368411"/>
            <a:ext cx="4656666" cy="3095902"/>
          </a:xfrm>
          <a:prstGeom prst="rect">
            <a:avLst/>
          </a:prstGeom>
        </p:spPr>
      </p:pic>
      <p:pic>
        <p:nvPicPr>
          <p:cNvPr id="15" name="Picture 14" descr="Screen Shot 2017-09-18 at 18.25.03.png">
            <a:extLst>
              <a:ext uri="{FF2B5EF4-FFF2-40B4-BE49-F238E27FC236}">
                <a16:creationId xmlns:a16="http://schemas.microsoft.com/office/drawing/2014/main" id="{0A4B962F-CFB0-C674-102F-575794D63D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5555" y="2368411"/>
            <a:ext cx="4955302" cy="3095902"/>
          </a:xfrm>
          <a:prstGeom prst="rect">
            <a:avLst/>
          </a:prstGeom>
        </p:spPr>
      </p:pic>
      <p:sp>
        <p:nvSpPr>
          <p:cNvPr id="3" name="Text Box 3">
            <a:extLst>
              <a:ext uri="{FF2B5EF4-FFF2-40B4-BE49-F238E27FC236}">
                <a16:creationId xmlns:a16="http://schemas.microsoft.com/office/drawing/2014/main" id="{27444D8C-9660-01B9-27C1-C64DC56314E9}"/>
              </a:ext>
            </a:extLst>
          </p:cNvPr>
          <p:cNvSpPr txBox="1">
            <a:spLocks noChangeArrowheads="1"/>
          </p:cNvSpPr>
          <p:nvPr/>
        </p:nvSpPr>
        <p:spPr bwMode="auto">
          <a:xfrm>
            <a:off x="49174" y="338872"/>
            <a:ext cx="9011698" cy="7100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endParaRPr lang="en-GB" sz="2000" dirty="0">
              <a:solidFill>
                <a:srgbClr val="FFFFFF"/>
              </a:solidFill>
            </a:endParaRPr>
          </a:p>
        </p:txBody>
      </p:sp>
      <p:pic>
        <p:nvPicPr>
          <p:cNvPr id="7" name="Picture 6" descr="Screen Shot 2018-11-11 at 23.35.41.png">
            <a:extLst>
              <a:ext uri="{FF2B5EF4-FFF2-40B4-BE49-F238E27FC236}">
                <a16:creationId xmlns:a16="http://schemas.microsoft.com/office/drawing/2014/main" id="{FE0AD3FE-EAB5-E2A7-0698-0A944A8F0AAA}"/>
              </a:ext>
            </a:extLst>
          </p:cNvPr>
          <p:cNvPicPr>
            <a:picLocks noChangeAspect="1"/>
          </p:cNvPicPr>
          <p:nvPr/>
        </p:nvPicPr>
        <p:blipFill>
          <a:blip r:embed="rId5">
            <a:extLst>
              <a:ext uri="{28A0092B-C50C-407E-A947-70E740481C1C}">
                <a14:useLocalDpi xmlns:a14="http://schemas.microsoft.com/office/drawing/2010/main" val="0"/>
              </a:ext>
            </a:extLst>
          </a:blip>
          <a:srcRect l="4880" t="3701" b="42781"/>
          <a:stretch>
            <a:fillRect/>
          </a:stretch>
        </p:blipFill>
        <p:spPr>
          <a:xfrm>
            <a:off x="63568" y="885043"/>
            <a:ext cx="3862368" cy="1816970"/>
          </a:xfrm>
          <a:prstGeom prst="rect">
            <a:avLst/>
          </a:prstGeom>
        </p:spPr>
      </p:pic>
      <p:pic>
        <p:nvPicPr>
          <p:cNvPr id="9" name="Picture 8" descr="Screen Shot 2017-09-18 at 13.09.31.png">
            <a:extLst>
              <a:ext uri="{FF2B5EF4-FFF2-40B4-BE49-F238E27FC236}">
                <a16:creationId xmlns:a16="http://schemas.microsoft.com/office/drawing/2014/main" id="{AD291BB6-A87A-974C-577F-311DCF1BF251}"/>
              </a:ext>
            </a:extLst>
          </p:cNvPr>
          <p:cNvPicPr>
            <a:picLocks noChangeAspect="1"/>
          </p:cNvPicPr>
          <p:nvPr/>
        </p:nvPicPr>
        <p:blipFill rotWithShape="1">
          <a:blip r:embed="rId6">
            <a:extLst>
              <a:ext uri="{28A0092B-C50C-407E-A947-70E740481C1C}">
                <a14:useLocalDpi xmlns:a14="http://schemas.microsoft.com/office/drawing/2010/main" val="0"/>
              </a:ext>
            </a:extLst>
          </a:blip>
          <a:srcRect l="12147" t="33618" r="11528" b="28907"/>
          <a:stretch/>
        </p:blipFill>
        <p:spPr>
          <a:xfrm>
            <a:off x="4057999" y="962847"/>
            <a:ext cx="4234617" cy="1515416"/>
          </a:xfrm>
          <a:prstGeom prst="rect">
            <a:avLst/>
          </a:prstGeom>
        </p:spPr>
      </p:pic>
      <p:sp>
        <p:nvSpPr>
          <p:cNvPr id="11" name="Text Box 3">
            <a:extLst>
              <a:ext uri="{FF2B5EF4-FFF2-40B4-BE49-F238E27FC236}">
                <a16:creationId xmlns:a16="http://schemas.microsoft.com/office/drawing/2014/main" id="{850D4B4D-921E-9734-5978-67FEADC7E26F}"/>
              </a:ext>
            </a:extLst>
          </p:cNvPr>
          <p:cNvSpPr txBox="1">
            <a:spLocks noChangeArrowheads="1"/>
          </p:cNvSpPr>
          <p:nvPr/>
        </p:nvSpPr>
        <p:spPr bwMode="auto">
          <a:xfrm>
            <a:off x="-1869" y="5726893"/>
            <a:ext cx="9011698" cy="378783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dirty="0">
                <a:solidFill>
                  <a:schemeClr val="bg1"/>
                </a:solidFill>
              </a:rPr>
              <a:t>	</a:t>
            </a:r>
            <a:r>
              <a:rPr lang="en-US" sz="2000" dirty="0" err="1">
                <a:solidFill>
                  <a:schemeClr val="bg1"/>
                </a:solidFill>
              </a:rPr>
              <a:t>E.g</a:t>
            </a:r>
            <a:r>
              <a:rPr lang="en-US" sz="2000" dirty="0">
                <a:solidFill>
                  <a:schemeClr val="bg1"/>
                </a:solidFill>
              </a:rPr>
              <a:t>: “…To achieve racial justice we must find a strategy which </a:t>
            </a:r>
            <a:r>
              <a:rPr lang="en-US" sz="2000" dirty="0" err="1">
                <a:solidFill>
                  <a:schemeClr val="bg1"/>
                </a:solidFill>
              </a:rPr>
              <a:t>synthesises</a:t>
            </a:r>
            <a:r>
              <a:rPr lang="en-US" sz="2000" dirty="0">
                <a:solidFill>
                  <a:schemeClr val="bg1"/>
                </a:solidFill>
              </a:rPr>
              <a:t> the wisdom of King and X”?</a:t>
            </a:r>
            <a:endParaRPr lang="en-GB" sz="2000" dirty="0">
              <a:solidFill>
                <a:schemeClr val="bg1"/>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Tree>
    <p:extLst>
      <p:ext uri="{BB962C8B-B14F-4D97-AF65-F5344CB8AC3E}">
        <p14:creationId xmlns:p14="http://schemas.microsoft.com/office/powerpoint/2010/main" val="316095847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p:cNvSpPr txBox="1">
            <a:spLocks noChangeArrowheads="1"/>
          </p:cNvSpPr>
          <p:nvPr/>
        </p:nvSpPr>
        <p:spPr bwMode="auto">
          <a:xfrm>
            <a:off x="-1" y="962847"/>
            <a:ext cx="8847667" cy="32492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
        <p:nvSpPr>
          <p:cNvPr id="6" name="Text Box 3">
            <a:extLst>
              <a:ext uri="{FF2B5EF4-FFF2-40B4-BE49-F238E27FC236}">
                <a16:creationId xmlns:a16="http://schemas.microsoft.com/office/drawing/2014/main" id="{34EE8876-14A2-46E6-B83D-1C7BCA080D27}"/>
              </a:ext>
            </a:extLst>
          </p:cNvPr>
          <p:cNvSpPr txBox="1">
            <a:spLocks noChangeArrowheads="1"/>
          </p:cNvSpPr>
          <p:nvPr/>
        </p:nvSpPr>
        <p:spPr bwMode="auto">
          <a:xfrm>
            <a:off x="-1" y="3033343"/>
            <a:ext cx="9011698" cy="169495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100" dirty="0">
                <a:solidFill>
                  <a:srgbClr val="FFFFFF"/>
                </a:solidFill>
              </a:rPr>
              <a:t>	‘The dimension in which the poem moves is not one which excludes ideas, but one which does include </a:t>
            </a:r>
            <a:r>
              <a:rPr lang="en-US" sz="2100" i="1" u="sng" dirty="0">
                <a:solidFill>
                  <a:srgbClr val="FFFFFF"/>
                </a:solidFill>
              </a:rPr>
              <a:t>attitudes</a:t>
            </a:r>
            <a:r>
              <a:rPr lang="en-US" sz="2100" dirty="0">
                <a:solidFill>
                  <a:srgbClr val="FFFFFF"/>
                </a:solidFill>
              </a:rPr>
              <a:t>’ / ‘…a </a:t>
            </a:r>
            <a:r>
              <a:rPr lang="en-US" sz="2100" u="sng" dirty="0">
                <a:solidFill>
                  <a:srgbClr val="FFFFFF"/>
                </a:solidFill>
              </a:rPr>
              <a:t>structure of meanings, evaluations and interpretations’</a:t>
            </a:r>
            <a:r>
              <a:rPr lang="en-US" sz="2100" dirty="0">
                <a:solidFill>
                  <a:srgbClr val="FFFFFF"/>
                </a:solidFill>
              </a:rPr>
              <a:t>	</a:t>
            </a:r>
          </a:p>
          <a:p>
            <a:r>
              <a:rPr lang="en-US" sz="2100" dirty="0">
                <a:solidFill>
                  <a:srgbClr val="FFFFFF"/>
                </a:solidFill>
              </a:rPr>
              <a:t>	(Brooks, 1947: 205 / 195)</a:t>
            </a:r>
          </a:p>
          <a:p>
            <a:endParaRPr lang="en-GB" sz="2000" dirty="0">
              <a:solidFill>
                <a:srgbClr val="FFFFFF"/>
              </a:solidFill>
            </a:endParaRPr>
          </a:p>
        </p:txBody>
      </p:sp>
      <p:pic>
        <p:nvPicPr>
          <p:cNvPr id="3" name="Picture 2" descr="Screen Shot 2017-09-18 at 13.09.31.png">
            <a:extLst>
              <a:ext uri="{FF2B5EF4-FFF2-40B4-BE49-F238E27FC236}">
                <a16:creationId xmlns:a16="http://schemas.microsoft.com/office/drawing/2014/main" id="{C9290CB8-28AE-A3C8-AFE7-607017EA6211}"/>
              </a:ext>
            </a:extLst>
          </p:cNvPr>
          <p:cNvPicPr>
            <a:picLocks noChangeAspect="1"/>
          </p:cNvPicPr>
          <p:nvPr/>
        </p:nvPicPr>
        <p:blipFill rotWithShape="1">
          <a:blip r:embed="rId3">
            <a:extLst>
              <a:ext uri="{28A0092B-C50C-407E-A947-70E740481C1C}">
                <a14:useLocalDpi xmlns:a14="http://schemas.microsoft.com/office/drawing/2010/main" val="0"/>
              </a:ext>
            </a:extLst>
          </a:blip>
          <a:srcRect l="12147" t="33618" r="11528" b="28907"/>
          <a:stretch/>
        </p:blipFill>
        <p:spPr>
          <a:xfrm>
            <a:off x="4057999" y="962847"/>
            <a:ext cx="4234617" cy="1515416"/>
          </a:xfrm>
          <a:prstGeom prst="rect">
            <a:avLst/>
          </a:prstGeom>
        </p:spPr>
      </p:pic>
      <p:pic>
        <p:nvPicPr>
          <p:cNvPr id="5" name="Picture 4" descr="Screen Shot 2018-11-11 at 23.35.41.png">
            <a:extLst>
              <a:ext uri="{FF2B5EF4-FFF2-40B4-BE49-F238E27FC236}">
                <a16:creationId xmlns:a16="http://schemas.microsoft.com/office/drawing/2014/main" id="{774BF5DC-7594-9482-4CEF-68330F07E854}"/>
              </a:ext>
            </a:extLst>
          </p:cNvPr>
          <p:cNvPicPr>
            <a:picLocks noChangeAspect="1"/>
          </p:cNvPicPr>
          <p:nvPr/>
        </p:nvPicPr>
        <p:blipFill>
          <a:blip r:embed="rId4">
            <a:extLst>
              <a:ext uri="{28A0092B-C50C-407E-A947-70E740481C1C}">
                <a14:useLocalDpi xmlns:a14="http://schemas.microsoft.com/office/drawing/2010/main" val="0"/>
              </a:ext>
            </a:extLst>
          </a:blip>
          <a:srcRect l="4880" t="3701" b="42781"/>
          <a:stretch>
            <a:fillRect/>
          </a:stretch>
        </p:blipFill>
        <p:spPr>
          <a:xfrm>
            <a:off x="63568" y="885043"/>
            <a:ext cx="3862368" cy="1816970"/>
          </a:xfrm>
          <a:prstGeom prst="rect">
            <a:avLst/>
          </a:prstGeom>
        </p:spPr>
      </p:pic>
    </p:spTree>
    <p:extLst>
      <p:ext uri="{BB962C8B-B14F-4D97-AF65-F5344CB8AC3E}">
        <p14:creationId xmlns:p14="http://schemas.microsoft.com/office/powerpoint/2010/main" val="122758298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p:cNvSpPr txBox="1">
            <a:spLocks noChangeArrowheads="1"/>
          </p:cNvSpPr>
          <p:nvPr/>
        </p:nvSpPr>
        <p:spPr bwMode="auto">
          <a:xfrm>
            <a:off x="-1" y="962847"/>
            <a:ext cx="8847667" cy="32492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sp>
        <p:nvSpPr>
          <p:cNvPr id="5" name="Text Box 3">
            <a:extLst>
              <a:ext uri="{FF2B5EF4-FFF2-40B4-BE49-F238E27FC236}">
                <a16:creationId xmlns:a16="http://schemas.microsoft.com/office/drawing/2014/main" id="{F05C30BF-BD01-B9A9-3B45-C9929D3082E5}"/>
              </a:ext>
            </a:extLst>
          </p:cNvPr>
          <p:cNvSpPr txBox="1">
            <a:spLocks noChangeArrowheads="1"/>
          </p:cNvSpPr>
          <p:nvPr/>
        </p:nvSpPr>
        <p:spPr bwMode="auto">
          <a:xfrm>
            <a:off x="-302933" y="674152"/>
            <a:ext cx="9701571" cy="246439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200" dirty="0">
                <a:solidFill>
                  <a:srgbClr val="FFFF00"/>
                </a:solidFill>
              </a:rPr>
              <a:t>	</a:t>
            </a:r>
            <a:r>
              <a:rPr lang="en-US" sz="2200" u="sng" dirty="0">
                <a:solidFill>
                  <a:srgbClr val="FFFF00"/>
                </a:solidFill>
              </a:rPr>
              <a:t>Structure</a:t>
            </a:r>
            <a:r>
              <a:rPr lang="en-US" sz="2200" dirty="0">
                <a:solidFill>
                  <a:srgbClr val="FFFF00"/>
                </a:solidFill>
              </a:rPr>
              <a:t>: Multiple, conflicting perspectives / attitudes, placed in </a:t>
            </a:r>
            <a:r>
              <a:rPr lang="en-US" sz="2200" i="1" dirty="0">
                <a:solidFill>
                  <a:srgbClr val="FFFF00"/>
                </a:solidFill>
              </a:rPr>
              <a:t>tension</a:t>
            </a:r>
            <a:r>
              <a:rPr lang="en-US" sz="2200" dirty="0">
                <a:solidFill>
                  <a:srgbClr val="FFFF00"/>
                </a:solidFill>
              </a:rPr>
              <a:t>:</a:t>
            </a:r>
          </a:p>
          <a:p>
            <a:endParaRPr lang="en-US" sz="2300" u="sng" dirty="0">
              <a:solidFill>
                <a:srgbClr val="FFFFFF"/>
              </a:solidFill>
            </a:endParaRPr>
          </a:p>
          <a:p>
            <a:endParaRPr lang="en-US" sz="2300" u="sng" dirty="0">
              <a:solidFill>
                <a:srgbClr val="FFFFFF"/>
              </a:solidFill>
            </a:endParaRPr>
          </a:p>
          <a:p>
            <a:endParaRPr lang="en-US" sz="2300" u="sng" dirty="0">
              <a:solidFill>
                <a:srgbClr val="FFFFFF"/>
              </a:solidFill>
            </a:endParaRPr>
          </a:p>
          <a:p>
            <a:r>
              <a:rPr lang="en-US" sz="2300" dirty="0">
                <a:solidFill>
                  <a:srgbClr val="FFFFFF"/>
                </a:solidFill>
              </a:rPr>
              <a:t>							       </a:t>
            </a:r>
            <a:r>
              <a:rPr lang="en-US" sz="2300" dirty="0">
                <a:solidFill>
                  <a:srgbClr val="FFFFFF"/>
                </a:solidFill>
                <a:hlinkClick r:id="rId3"/>
              </a:rPr>
              <a:t>…</a:t>
            </a:r>
            <a:r>
              <a:rPr lang="en-US" sz="2300" u="sng" dirty="0">
                <a:solidFill>
                  <a:srgbClr val="FFFFFF"/>
                </a:solidFill>
                <a:hlinkClick r:id="rId3"/>
              </a:rPr>
              <a:t> </a:t>
            </a:r>
            <a:endParaRPr lang="en-US" sz="2300" u="sng" dirty="0">
              <a:solidFill>
                <a:srgbClr val="FFFFFF"/>
              </a:solidFill>
            </a:endParaRPr>
          </a:p>
          <a:p>
            <a:endParaRPr lang="en-GB" sz="2000" dirty="0">
              <a:solidFill>
                <a:srgbClr val="FFFFFF"/>
              </a:solidFill>
            </a:endParaRPr>
          </a:p>
        </p:txBody>
      </p:sp>
      <p:pic>
        <p:nvPicPr>
          <p:cNvPr id="6146" name="Picture 2" descr="Spike Lee, Do the Right Thing (1989) | Common Question">
            <a:extLst>
              <a:ext uri="{FF2B5EF4-FFF2-40B4-BE49-F238E27FC236}">
                <a16:creationId xmlns:a16="http://schemas.microsoft.com/office/drawing/2014/main" id="{05C18380-353E-4B81-550B-83079D9F55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3700" y="1493008"/>
            <a:ext cx="3048492" cy="1385678"/>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3">
            <a:extLst>
              <a:ext uri="{FF2B5EF4-FFF2-40B4-BE49-F238E27FC236}">
                <a16:creationId xmlns:a16="http://schemas.microsoft.com/office/drawing/2014/main" id="{7C24F0BC-3EB8-978E-06A8-D8EBB2F9935E}"/>
              </a:ext>
            </a:extLst>
          </p:cNvPr>
          <p:cNvSpPr txBox="1">
            <a:spLocks noChangeArrowheads="1"/>
          </p:cNvSpPr>
          <p:nvPr/>
        </p:nvSpPr>
        <p:spPr bwMode="auto">
          <a:xfrm>
            <a:off x="-1" y="3033343"/>
            <a:ext cx="9011698" cy="169495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100" dirty="0">
                <a:solidFill>
                  <a:srgbClr val="FFFFFF"/>
                </a:solidFill>
              </a:rPr>
              <a:t>	‘The dimension in which the poem moves is not one which excludes ideas, but one which does include </a:t>
            </a:r>
            <a:r>
              <a:rPr lang="en-US" sz="2100" i="1" u="sng" dirty="0">
                <a:solidFill>
                  <a:srgbClr val="FFFFFF"/>
                </a:solidFill>
              </a:rPr>
              <a:t>attitudes</a:t>
            </a:r>
            <a:r>
              <a:rPr lang="en-US" sz="2100" dirty="0">
                <a:solidFill>
                  <a:srgbClr val="FFFFFF"/>
                </a:solidFill>
              </a:rPr>
              <a:t>’ / ‘…a </a:t>
            </a:r>
            <a:r>
              <a:rPr lang="en-US" sz="2100" u="sng" dirty="0">
                <a:solidFill>
                  <a:srgbClr val="FFFFFF"/>
                </a:solidFill>
              </a:rPr>
              <a:t>structure of meanings, evaluations and interpretations’</a:t>
            </a:r>
            <a:r>
              <a:rPr lang="en-US" sz="2100" dirty="0">
                <a:solidFill>
                  <a:srgbClr val="FFFFFF"/>
                </a:solidFill>
              </a:rPr>
              <a:t>	</a:t>
            </a:r>
          </a:p>
          <a:p>
            <a:r>
              <a:rPr lang="en-US" sz="2100" dirty="0">
                <a:solidFill>
                  <a:srgbClr val="FFFFFF"/>
                </a:solidFill>
              </a:rPr>
              <a:t>	(Brooks, 1947: 205 / 195)</a:t>
            </a:r>
          </a:p>
          <a:p>
            <a:endParaRPr lang="en-GB" sz="2000" dirty="0">
              <a:solidFill>
                <a:srgbClr val="FFFFFF"/>
              </a:solidFill>
            </a:endParaRPr>
          </a:p>
        </p:txBody>
      </p:sp>
      <p:pic>
        <p:nvPicPr>
          <p:cNvPr id="3" name="Picture 2" descr="The Ace Black Movie Blog: The Iconic Moment: Do The Right Thing (1989)">
            <a:extLst>
              <a:ext uri="{FF2B5EF4-FFF2-40B4-BE49-F238E27FC236}">
                <a16:creationId xmlns:a16="http://schemas.microsoft.com/office/drawing/2014/main" id="{2120E130-6C67-6375-1E7F-2218B01778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4155" y="4825265"/>
            <a:ext cx="3141967" cy="1577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892327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8B079-304B-CD91-59CC-B05DA159F5E8}"/>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A8DC235B-6F54-9722-81A0-28EAF0E5B0BC}"/>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DE9CCFBF-5D89-2D85-E1E6-7ACBD6A2ACAD}"/>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5" name="Text Box 3">
            <a:extLst>
              <a:ext uri="{FF2B5EF4-FFF2-40B4-BE49-F238E27FC236}">
                <a16:creationId xmlns:a16="http://schemas.microsoft.com/office/drawing/2014/main" id="{82AAF54C-5BEA-B4E4-D49E-AA272DD518A8}"/>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rgbClr val="FFFF00"/>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8" name="Picture 7" descr="A close up of a toy&#10;&#10;Description automatically generated">
            <a:extLst>
              <a:ext uri="{FF2B5EF4-FFF2-40B4-BE49-F238E27FC236}">
                <a16:creationId xmlns:a16="http://schemas.microsoft.com/office/drawing/2014/main" id="{2E0FC2D0-A4DB-E3AD-4F71-9C682C6252C5}"/>
              </a:ext>
            </a:extLst>
          </p:cNvPr>
          <p:cNvPicPr>
            <a:picLocks noChangeAspect="1"/>
          </p:cNvPicPr>
          <p:nvPr/>
        </p:nvPicPr>
        <p:blipFill>
          <a:blip r:embed="rId3"/>
          <a:stretch>
            <a:fillRect/>
          </a:stretch>
        </p:blipFill>
        <p:spPr>
          <a:xfrm>
            <a:off x="1094701" y="2935236"/>
            <a:ext cx="6954597" cy="1649729"/>
          </a:xfrm>
          <a:prstGeom prst="rect">
            <a:avLst/>
          </a:prstGeom>
        </p:spPr>
      </p:pic>
      <p:pic>
        <p:nvPicPr>
          <p:cNvPr id="14" name="Picture 13" descr="A white background with black text&#10;&#10;Description automatically generated">
            <a:extLst>
              <a:ext uri="{FF2B5EF4-FFF2-40B4-BE49-F238E27FC236}">
                <a16:creationId xmlns:a16="http://schemas.microsoft.com/office/drawing/2014/main" id="{518C5550-F118-121E-F3A0-C94CE932FB54}"/>
              </a:ext>
            </a:extLst>
          </p:cNvPr>
          <p:cNvPicPr>
            <a:picLocks noChangeAspect="1"/>
          </p:cNvPicPr>
          <p:nvPr/>
        </p:nvPicPr>
        <p:blipFill>
          <a:blip r:embed="rId4"/>
          <a:stretch>
            <a:fillRect/>
          </a:stretch>
        </p:blipFill>
        <p:spPr>
          <a:xfrm>
            <a:off x="1235066" y="1026327"/>
            <a:ext cx="6673868" cy="1804999"/>
          </a:xfrm>
          <a:prstGeom prst="rect">
            <a:avLst/>
          </a:prstGeom>
        </p:spPr>
      </p:pic>
      <p:pic>
        <p:nvPicPr>
          <p:cNvPr id="3" name="Picture 2" descr="A black text on a white background&#10;&#10;AI-generated content may be incorrect.">
            <a:extLst>
              <a:ext uri="{FF2B5EF4-FFF2-40B4-BE49-F238E27FC236}">
                <a16:creationId xmlns:a16="http://schemas.microsoft.com/office/drawing/2014/main" id="{DC719855-E406-4A71-E8DD-C49542677E8B}"/>
              </a:ext>
            </a:extLst>
          </p:cNvPr>
          <p:cNvPicPr>
            <a:picLocks noChangeAspect="1"/>
          </p:cNvPicPr>
          <p:nvPr/>
        </p:nvPicPr>
        <p:blipFill>
          <a:blip r:embed="rId5"/>
          <a:srcRect b="33383"/>
          <a:stretch>
            <a:fillRect/>
          </a:stretch>
        </p:blipFill>
        <p:spPr>
          <a:xfrm>
            <a:off x="1198610" y="4690210"/>
            <a:ext cx="6798733" cy="1766822"/>
          </a:xfrm>
          <a:prstGeom prst="rect">
            <a:avLst/>
          </a:prstGeom>
        </p:spPr>
      </p:pic>
      <p:pic>
        <p:nvPicPr>
          <p:cNvPr id="7" name="Picture 6" descr="A black text on a white background&#10;&#10;AI-generated content may be incorrect.">
            <a:extLst>
              <a:ext uri="{FF2B5EF4-FFF2-40B4-BE49-F238E27FC236}">
                <a16:creationId xmlns:a16="http://schemas.microsoft.com/office/drawing/2014/main" id="{B5D1B118-2B50-2335-EF2B-BA276BE404B3}"/>
              </a:ext>
            </a:extLst>
          </p:cNvPr>
          <p:cNvPicPr>
            <a:picLocks noChangeAspect="1"/>
          </p:cNvPicPr>
          <p:nvPr/>
        </p:nvPicPr>
        <p:blipFill>
          <a:blip r:embed="rId5"/>
          <a:srcRect l="56225" t="75990"/>
          <a:stretch>
            <a:fillRect/>
          </a:stretch>
        </p:blipFill>
        <p:spPr>
          <a:xfrm>
            <a:off x="3479219" y="6056065"/>
            <a:ext cx="3736590" cy="400968"/>
          </a:xfrm>
          <a:prstGeom prst="rect">
            <a:avLst/>
          </a:prstGeom>
        </p:spPr>
      </p:pic>
    </p:spTree>
    <p:extLst>
      <p:ext uri="{BB962C8B-B14F-4D97-AF65-F5344CB8AC3E}">
        <p14:creationId xmlns:p14="http://schemas.microsoft.com/office/powerpoint/2010/main" val="161850640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EC853-057D-31AF-B1BB-2DD1102FDC5A}"/>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DF418BEA-98A7-E37A-1FEA-06C501AA8024}"/>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6B2DCFFC-FA45-5BE5-61E4-FEF795CE0F4F}"/>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8BCED7DD-513C-8296-1DE2-5F16413E848A}"/>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a:extLst>
              <a:ext uri="{FF2B5EF4-FFF2-40B4-BE49-F238E27FC236}">
                <a16:creationId xmlns:a16="http://schemas.microsoft.com/office/drawing/2014/main" id="{9E1F7FF1-3068-D197-369B-2DD39288FBC6}"/>
              </a:ext>
            </a:extLst>
          </p:cNvPr>
          <p:cNvSpPr txBox="1">
            <a:spLocks noChangeArrowheads="1"/>
          </p:cNvSpPr>
          <p:nvPr/>
        </p:nvSpPr>
        <p:spPr bwMode="auto">
          <a:xfrm>
            <a:off x="-1" y="962847"/>
            <a:ext cx="8847667" cy="32492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pic>
        <p:nvPicPr>
          <p:cNvPr id="6146" name="Picture 2" descr="Spike Lee, Do the Right Thing (1989) | Common Question">
            <a:extLst>
              <a:ext uri="{FF2B5EF4-FFF2-40B4-BE49-F238E27FC236}">
                <a16:creationId xmlns:a16="http://schemas.microsoft.com/office/drawing/2014/main" id="{803BE4D4-651A-0BAF-A5C6-70E4DA8530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3700" y="1493008"/>
            <a:ext cx="3048492" cy="138567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Screen Shot 2017-09-18 at 17.03.27.png">
            <a:extLst>
              <a:ext uri="{FF2B5EF4-FFF2-40B4-BE49-F238E27FC236}">
                <a16:creationId xmlns:a16="http://schemas.microsoft.com/office/drawing/2014/main" id="{2E3B123C-FC1C-EBCB-B95E-2275A0530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6934" y="3110911"/>
            <a:ext cx="2524049" cy="1577530"/>
          </a:xfrm>
          <a:prstGeom prst="rect">
            <a:avLst/>
          </a:prstGeom>
        </p:spPr>
      </p:pic>
      <p:pic>
        <p:nvPicPr>
          <p:cNvPr id="12" name="Picture 11" descr="Screen Shot 2017-09-18 at 16.44.25.png">
            <a:extLst>
              <a:ext uri="{FF2B5EF4-FFF2-40B4-BE49-F238E27FC236}">
                <a16:creationId xmlns:a16="http://schemas.microsoft.com/office/drawing/2014/main" id="{A8E1ACB6-17BA-7DAC-FB8C-AF9F98BED1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2052" y="1872158"/>
            <a:ext cx="2665068" cy="1665667"/>
          </a:xfrm>
          <a:prstGeom prst="rect">
            <a:avLst/>
          </a:prstGeom>
        </p:spPr>
      </p:pic>
      <p:pic>
        <p:nvPicPr>
          <p:cNvPr id="14" name="Picture 13" descr="Screen Shot 2017-09-18 at 15.51.52.png">
            <a:extLst>
              <a:ext uri="{FF2B5EF4-FFF2-40B4-BE49-F238E27FC236}">
                <a16:creationId xmlns:a16="http://schemas.microsoft.com/office/drawing/2014/main" id="{82474B4A-6099-88EA-0942-D8ADCA7A972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63545" y="3248697"/>
            <a:ext cx="2742081" cy="1713800"/>
          </a:xfrm>
          <a:prstGeom prst="rect">
            <a:avLst/>
          </a:prstGeom>
        </p:spPr>
      </p:pic>
      <p:pic>
        <p:nvPicPr>
          <p:cNvPr id="6" name="Picture 5" descr="Screen Shot 2017-09-18 at 18.00.21.png">
            <a:extLst>
              <a:ext uri="{FF2B5EF4-FFF2-40B4-BE49-F238E27FC236}">
                <a16:creationId xmlns:a16="http://schemas.microsoft.com/office/drawing/2014/main" id="{5DF5A608-C9B6-B8E5-D60A-DAC2B4783E7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3109" y="3110911"/>
            <a:ext cx="2575097" cy="1806047"/>
          </a:xfrm>
          <a:prstGeom prst="rect">
            <a:avLst/>
          </a:prstGeom>
        </p:spPr>
      </p:pic>
      <p:pic>
        <p:nvPicPr>
          <p:cNvPr id="10" name="Picture 9">
            <a:extLst>
              <a:ext uri="{FF2B5EF4-FFF2-40B4-BE49-F238E27FC236}">
                <a16:creationId xmlns:a16="http://schemas.microsoft.com/office/drawing/2014/main" id="{962D9792-F411-D6A4-21FC-504CEECB4392}"/>
              </a:ext>
            </a:extLst>
          </p:cNvPr>
          <p:cNvPicPr>
            <a:picLocks noChangeAspect="1"/>
          </p:cNvPicPr>
          <p:nvPr/>
        </p:nvPicPr>
        <p:blipFill>
          <a:blip r:embed="rId8"/>
          <a:stretch>
            <a:fillRect/>
          </a:stretch>
        </p:blipFill>
        <p:spPr>
          <a:xfrm>
            <a:off x="361276" y="3434870"/>
            <a:ext cx="2347298" cy="1406714"/>
          </a:xfrm>
          <a:prstGeom prst="rect">
            <a:avLst/>
          </a:prstGeom>
        </p:spPr>
      </p:pic>
      <p:pic>
        <p:nvPicPr>
          <p:cNvPr id="16" name="Picture 15" descr="Screen Shot 2017-09-18 at 18.00.21.png">
            <a:extLst>
              <a:ext uri="{FF2B5EF4-FFF2-40B4-BE49-F238E27FC236}">
                <a16:creationId xmlns:a16="http://schemas.microsoft.com/office/drawing/2014/main" id="{3AC6DFC4-D8B4-7FBA-5F8E-8705B7BFBE3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1645" y="1775806"/>
            <a:ext cx="2586561" cy="1663187"/>
          </a:xfrm>
          <a:prstGeom prst="rect">
            <a:avLst/>
          </a:prstGeom>
        </p:spPr>
      </p:pic>
      <p:pic>
        <p:nvPicPr>
          <p:cNvPr id="17" name="Picture 16" descr="Screen Shot 2017-09-18 at 18.00.21.png">
            <a:extLst>
              <a:ext uri="{FF2B5EF4-FFF2-40B4-BE49-F238E27FC236}">
                <a16:creationId xmlns:a16="http://schemas.microsoft.com/office/drawing/2014/main" id="{F6278F9C-8D55-29DA-507F-E8BFC9A0C7B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1645" y="4871066"/>
            <a:ext cx="2586561" cy="1663187"/>
          </a:xfrm>
          <a:prstGeom prst="rect">
            <a:avLst/>
          </a:prstGeom>
        </p:spPr>
      </p:pic>
      <p:pic>
        <p:nvPicPr>
          <p:cNvPr id="18" name="Picture 17">
            <a:extLst>
              <a:ext uri="{FF2B5EF4-FFF2-40B4-BE49-F238E27FC236}">
                <a16:creationId xmlns:a16="http://schemas.microsoft.com/office/drawing/2014/main" id="{ABB17ACA-B325-A596-BD2C-00B11665CF71}"/>
              </a:ext>
            </a:extLst>
          </p:cNvPr>
          <p:cNvPicPr>
            <a:picLocks noChangeAspect="1"/>
          </p:cNvPicPr>
          <p:nvPr/>
        </p:nvPicPr>
        <p:blipFill rotWithShape="1">
          <a:blip r:embed="rId9"/>
          <a:srcRect b="9769"/>
          <a:stretch/>
        </p:blipFill>
        <p:spPr>
          <a:xfrm>
            <a:off x="259260" y="4980964"/>
            <a:ext cx="2551329" cy="1410029"/>
          </a:xfrm>
          <a:prstGeom prst="rect">
            <a:avLst/>
          </a:prstGeom>
        </p:spPr>
      </p:pic>
      <p:sp>
        <p:nvSpPr>
          <p:cNvPr id="2" name="Text Box 3">
            <a:extLst>
              <a:ext uri="{FF2B5EF4-FFF2-40B4-BE49-F238E27FC236}">
                <a16:creationId xmlns:a16="http://schemas.microsoft.com/office/drawing/2014/main" id="{066EEDF4-716E-85CA-D71A-C9BC61CF43EB}"/>
              </a:ext>
            </a:extLst>
          </p:cNvPr>
          <p:cNvSpPr txBox="1">
            <a:spLocks noChangeArrowheads="1"/>
          </p:cNvSpPr>
          <p:nvPr/>
        </p:nvSpPr>
        <p:spPr bwMode="auto">
          <a:xfrm>
            <a:off x="-302933" y="674152"/>
            <a:ext cx="9701571" cy="246439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200" dirty="0">
                <a:solidFill>
                  <a:srgbClr val="FFFF00"/>
                </a:solidFill>
              </a:rPr>
              <a:t>	</a:t>
            </a:r>
            <a:r>
              <a:rPr lang="en-US" sz="2200" u="sng" dirty="0">
                <a:solidFill>
                  <a:srgbClr val="FFFF00"/>
                </a:solidFill>
              </a:rPr>
              <a:t>Structure</a:t>
            </a:r>
            <a:r>
              <a:rPr lang="en-US" sz="2200" dirty="0">
                <a:solidFill>
                  <a:srgbClr val="FFFF00"/>
                </a:solidFill>
              </a:rPr>
              <a:t>: Multiple, conflicting perspectives / attitudes, placed in </a:t>
            </a:r>
            <a:r>
              <a:rPr lang="en-US" sz="2200" i="1" dirty="0">
                <a:solidFill>
                  <a:srgbClr val="FFFF00"/>
                </a:solidFill>
              </a:rPr>
              <a:t>tension</a:t>
            </a:r>
            <a:r>
              <a:rPr lang="en-US" sz="2200" dirty="0">
                <a:solidFill>
                  <a:srgbClr val="FFFF00"/>
                </a:solidFill>
              </a:rPr>
              <a:t>:</a:t>
            </a:r>
          </a:p>
          <a:p>
            <a:endParaRPr lang="en-US" sz="2300" u="sng" dirty="0">
              <a:solidFill>
                <a:srgbClr val="FFFFFF"/>
              </a:solidFill>
            </a:endParaRPr>
          </a:p>
          <a:p>
            <a:endParaRPr lang="en-US" sz="2300" u="sng" dirty="0">
              <a:solidFill>
                <a:srgbClr val="FFFFFF"/>
              </a:solidFill>
            </a:endParaRPr>
          </a:p>
          <a:p>
            <a:endParaRPr lang="en-US" sz="2300" u="sng" dirty="0">
              <a:solidFill>
                <a:srgbClr val="FFFFFF"/>
              </a:solidFill>
            </a:endParaRPr>
          </a:p>
          <a:p>
            <a:r>
              <a:rPr lang="en-US" sz="2300" dirty="0">
                <a:solidFill>
                  <a:srgbClr val="FFFFFF"/>
                </a:solidFill>
              </a:rPr>
              <a:t>							       </a:t>
            </a:r>
            <a:r>
              <a:rPr lang="en-US" sz="2300" dirty="0">
                <a:solidFill>
                  <a:srgbClr val="FFFFFF"/>
                </a:solidFill>
                <a:hlinkClick r:id="rId10"/>
              </a:rPr>
              <a:t>…</a:t>
            </a:r>
            <a:r>
              <a:rPr lang="en-US" sz="2300" u="sng" dirty="0">
                <a:solidFill>
                  <a:srgbClr val="FFFFFF"/>
                </a:solidFill>
                <a:hlinkClick r:id="rId10"/>
              </a:rPr>
              <a:t> </a:t>
            </a:r>
            <a:endParaRPr lang="en-US" sz="2300" u="sng" dirty="0">
              <a:solidFill>
                <a:srgbClr val="FFFFFF"/>
              </a:solidFill>
            </a:endParaRPr>
          </a:p>
          <a:p>
            <a:endParaRPr lang="en-GB" sz="2000" dirty="0">
              <a:solidFill>
                <a:srgbClr val="FFFFFF"/>
              </a:solidFill>
            </a:endParaRPr>
          </a:p>
        </p:txBody>
      </p:sp>
      <p:pic>
        <p:nvPicPr>
          <p:cNvPr id="3" name="Picture 2" descr="The Ace Black Movie Blog: The Iconic Moment: Do The Right Thing (1989)">
            <a:extLst>
              <a:ext uri="{FF2B5EF4-FFF2-40B4-BE49-F238E27FC236}">
                <a16:creationId xmlns:a16="http://schemas.microsoft.com/office/drawing/2014/main" id="{E50D414D-E1C9-F1B9-9A25-C1441CF2200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34155" y="4825265"/>
            <a:ext cx="3141967" cy="15775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Screen Shot 2017-09-18 at 16.44.19.png">
            <a:extLst>
              <a:ext uri="{FF2B5EF4-FFF2-40B4-BE49-F238E27FC236}">
                <a16:creationId xmlns:a16="http://schemas.microsoft.com/office/drawing/2014/main" id="{4034246B-1FD9-101D-B1EB-764FFDFBBDE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272561" y="4980964"/>
            <a:ext cx="2466326" cy="1577529"/>
          </a:xfrm>
          <a:prstGeom prst="rect">
            <a:avLst/>
          </a:prstGeom>
        </p:spPr>
      </p:pic>
    </p:spTree>
    <p:extLst>
      <p:ext uri="{BB962C8B-B14F-4D97-AF65-F5344CB8AC3E}">
        <p14:creationId xmlns:p14="http://schemas.microsoft.com/office/powerpoint/2010/main" val="311726829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08404-6C53-C787-C148-A3C6695D9EEE}"/>
            </a:ext>
          </a:extLst>
        </p:cNvPr>
        <p:cNvGrpSpPr/>
        <p:nvPr/>
      </p:nvGrpSpPr>
      <p:grpSpPr>
        <a:xfrm>
          <a:off x="0" y="0"/>
          <a:ext cx="0" cy="0"/>
          <a:chOff x="0" y="0"/>
          <a:chExt cx="0" cy="0"/>
        </a:xfrm>
      </p:grpSpPr>
      <p:sp>
        <p:nvSpPr>
          <p:cNvPr id="6145" name="Text Box 1">
            <a:extLst>
              <a:ext uri="{FF2B5EF4-FFF2-40B4-BE49-F238E27FC236}">
                <a16:creationId xmlns:a16="http://schemas.microsoft.com/office/drawing/2014/main" id="{9E904E29-17EB-A39D-4380-67BCF8CD4064}"/>
              </a:ext>
            </a:extLst>
          </p:cNvPr>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a:extLst>
              <a:ext uri="{FF2B5EF4-FFF2-40B4-BE49-F238E27FC236}">
                <a16:creationId xmlns:a16="http://schemas.microsoft.com/office/drawing/2014/main" id="{7C2A5E23-39E6-4CED-929A-712D33EEFC3C}"/>
              </a:ext>
            </a:extLst>
          </p:cNvPr>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a:extLst>
              <a:ext uri="{FF2B5EF4-FFF2-40B4-BE49-F238E27FC236}">
                <a16:creationId xmlns:a16="http://schemas.microsoft.com/office/drawing/2014/main" id="{523A1CBD-7731-F426-B8E8-5E7C406C34AF}"/>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Paraphrase type (2): </a:t>
            </a:r>
            <a:r>
              <a:rPr lang="en-GB" b="1" u="sng" dirty="0">
                <a:solidFill>
                  <a:srgbClr val="FFFF00"/>
                </a:solidFill>
              </a:rPr>
              <a:t>Statements summarising a work</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9" name="Text Box 3">
            <a:extLst>
              <a:ext uri="{FF2B5EF4-FFF2-40B4-BE49-F238E27FC236}">
                <a16:creationId xmlns:a16="http://schemas.microsoft.com/office/drawing/2014/main" id="{60B522F5-AADD-F09C-DA58-9972B33E8E4E}"/>
              </a:ext>
            </a:extLst>
          </p:cNvPr>
          <p:cNvSpPr txBox="1">
            <a:spLocks noChangeArrowheads="1"/>
          </p:cNvSpPr>
          <p:nvPr/>
        </p:nvSpPr>
        <p:spPr bwMode="auto">
          <a:xfrm>
            <a:off x="-1" y="962847"/>
            <a:ext cx="8847667" cy="32492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5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US" sz="2000" dirty="0">
              <a:solidFill>
                <a:srgbClr val="FFFFFF"/>
              </a:solidFill>
            </a:endParaRPr>
          </a:p>
          <a:p>
            <a:endParaRPr lang="en-GB" sz="2000" dirty="0">
              <a:solidFill>
                <a:srgbClr val="FFFFFF"/>
              </a:solidFill>
            </a:endParaRPr>
          </a:p>
          <a:p>
            <a:endParaRPr lang="en-GB" sz="2000" dirty="0">
              <a:solidFill>
                <a:srgbClr val="FFFFFF"/>
              </a:solidFill>
            </a:endParaRPr>
          </a:p>
          <a:p>
            <a:endParaRPr lang="en-GB" sz="2000" dirty="0">
              <a:solidFill>
                <a:srgbClr val="FFFFFF"/>
              </a:solidFill>
            </a:endParaRPr>
          </a:p>
        </p:txBody>
      </p:sp>
      <p:pic>
        <p:nvPicPr>
          <p:cNvPr id="17" name="Picture 16" descr="Screen Shot 2017-09-18 at 18.00.21.png">
            <a:extLst>
              <a:ext uri="{FF2B5EF4-FFF2-40B4-BE49-F238E27FC236}">
                <a16:creationId xmlns:a16="http://schemas.microsoft.com/office/drawing/2014/main" id="{B0FFE25D-4952-E1B6-59E2-E271717330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645" y="4871066"/>
            <a:ext cx="2586561" cy="1663187"/>
          </a:xfrm>
          <a:prstGeom prst="rect">
            <a:avLst/>
          </a:prstGeom>
        </p:spPr>
      </p:pic>
      <p:pic>
        <p:nvPicPr>
          <p:cNvPr id="18" name="Picture 17">
            <a:extLst>
              <a:ext uri="{FF2B5EF4-FFF2-40B4-BE49-F238E27FC236}">
                <a16:creationId xmlns:a16="http://schemas.microsoft.com/office/drawing/2014/main" id="{98FFEBEE-8DC8-EE86-879F-D2F45619E4C5}"/>
              </a:ext>
            </a:extLst>
          </p:cNvPr>
          <p:cNvPicPr>
            <a:picLocks noChangeAspect="1"/>
          </p:cNvPicPr>
          <p:nvPr/>
        </p:nvPicPr>
        <p:blipFill rotWithShape="1">
          <a:blip r:embed="rId4"/>
          <a:srcRect b="9769"/>
          <a:stretch/>
        </p:blipFill>
        <p:spPr>
          <a:xfrm>
            <a:off x="259260" y="4980964"/>
            <a:ext cx="2551329" cy="1410029"/>
          </a:xfrm>
          <a:prstGeom prst="rect">
            <a:avLst/>
          </a:prstGeom>
        </p:spPr>
      </p:pic>
      <p:sp>
        <p:nvSpPr>
          <p:cNvPr id="2" name="Text Box 3">
            <a:extLst>
              <a:ext uri="{FF2B5EF4-FFF2-40B4-BE49-F238E27FC236}">
                <a16:creationId xmlns:a16="http://schemas.microsoft.com/office/drawing/2014/main" id="{4BD2786D-9461-DC2C-F564-7678CC4013C9}"/>
              </a:ext>
            </a:extLst>
          </p:cNvPr>
          <p:cNvSpPr txBox="1">
            <a:spLocks noChangeArrowheads="1"/>
          </p:cNvSpPr>
          <p:nvPr/>
        </p:nvSpPr>
        <p:spPr bwMode="auto">
          <a:xfrm>
            <a:off x="67101" y="1386040"/>
            <a:ext cx="9011698" cy="24028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endParaRPr lang="en-US" sz="2000" dirty="0">
              <a:solidFill>
                <a:srgbClr val="FFFFFF"/>
              </a:solidFill>
            </a:endParaRPr>
          </a:p>
          <a:p>
            <a:r>
              <a:rPr lang="en-US" sz="2000" dirty="0">
                <a:solidFill>
                  <a:srgbClr val="FFFFFF"/>
                </a:solidFill>
              </a:rPr>
              <a:t>	</a:t>
            </a:r>
            <a:r>
              <a:rPr lang="en-US" sz="2000" u="sng" dirty="0">
                <a:solidFill>
                  <a:srgbClr val="FFFF00"/>
                </a:solidFill>
              </a:rPr>
              <a:t>Questions</a:t>
            </a:r>
            <a:r>
              <a:rPr lang="en-US" sz="2000" u="sng" dirty="0">
                <a:solidFill>
                  <a:srgbClr val="FFFFFF"/>
                </a:solidFill>
              </a:rPr>
              <a:t>:</a:t>
            </a:r>
          </a:p>
          <a:p>
            <a:r>
              <a:rPr lang="en-GB" sz="1000" dirty="0">
                <a:solidFill>
                  <a:srgbClr val="FFFFFF"/>
                </a:solidFill>
              </a:rPr>
              <a:t>	</a:t>
            </a:r>
          </a:p>
          <a:p>
            <a:r>
              <a:rPr lang="en-GB" sz="2000" dirty="0">
                <a:solidFill>
                  <a:srgbClr val="FFFFFF"/>
                </a:solidFill>
              </a:rPr>
              <a:t>	- What other ‘statements’ in the film receive irony/tension/complexity from the work’s aesthetic structure? How?</a:t>
            </a:r>
          </a:p>
          <a:p>
            <a:endParaRPr lang="en-GB" sz="2000" dirty="0">
              <a:solidFill>
                <a:srgbClr val="FFFFFF"/>
              </a:solidFill>
            </a:endParaRPr>
          </a:p>
          <a:p>
            <a:r>
              <a:rPr lang="en-GB" sz="2000" dirty="0">
                <a:solidFill>
                  <a:srgbClr val="FFFFFF"/>
                </a:solidFill>
              </a:rPr>
              <a:t>	- Are there any ‘statements’ in the film that you think </a:t>
            </a:r>
            <a:r>
              <a:rPr lang="en-GB" sz="2000" i="1" dirty="0">
                <a:solidFill>
                  <a:srgbClr val="FFFFFF"/>
                </a:solidFill>
              </a:rPr>
              <a:t>are </a:t>
            </a:r>
            <a:r>
              <a:rPr lang="en-GB" sz="2000" dirty="0">
                <a:solidFill>
                  <a:srgbClr val="FFFFFF"/>
                </a:solidFill>
              </a:rPr>
              <a:t>presented wholly sincerely and </a:t>
            </a:r>
            <a:r>
              <a:rPr lang="en-GB" sz="2000" i="1" dirty="0">
                <a:solidFill>
                  <a:srgbClr val="FFFFFF"/>
                </a:solidFill>
              </a:rPr>
              <a:t>don’t</a:t>
            </a:r>
            <a:r>
              <a:rPr lang="en-GB" sz="2000" dirty="0">
                <a:solidFill>
                  <a:srgbClr val="FFFFFF"/>
                </a:solidFill>
              </a:rPr>
              <a:t> receive irony/tension/complexity from surrounding film?</a:t>
            </a:r>
          </a:p>
        </p:txBody>
      </p:sp>
      <p:pic>
        <p:nvPicPr>
          <p:cNvPr id="3" name="Picture 2" descr="The Ace Black Movie Blog: The Iconic Moment: Do The Right Thing (1989)">
            <a:extLst>
              <a:ext uri="{FF2B5EF4-FFF2-40B4-BE49-F238E27FC236}">
                <a16:creationId xmlns:a16="http://schemas.microsoft.com/office/drawing/2014/main" id="{BB9EBFD1-60C6-FFBB-4519-E1C0E16B02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4155" y="4825265"/>
            <a:ext cx="3141967" cy="157752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Screen Shot 2017-09-18 at 16.44.19.png">
            <a:extLst>
              <a:ext uri="{FF2B5EF4-FFF2-40B4-BE49-F238E27FC236}">
                <a16:creationId xmlns:a16="http://schemas.microsoft.com/office/drawing/2014/main" id="{E6CF23EE-21A4-4F2B-5ADB-62D7FC3E22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72561" y="4980964"/>
            <a:ext cx="2466326" cy="1577529"/>
          </a:xfrm>
          <a:prstGeom prst="rect">
            <a:avLst/>
          </a:prstGeom>
        </p:spPr>
      </p:pic>
    </p:spTree>
    <p:extLst>
      <p:ext uri="{BB962C8B-B14F-4D97-AF65-F5344CB8AC3E}">
        <p14:creationId xmlns:p14="http://schemas.microsoft.com/office/powerpoint/2010/main" val="106045234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7" name="Text Box 3"/>
          <p:cNvSpPr txBox="1">
            <a:spLocks noChangeArrowheads="1"/>
          </p:cNvSpPr>
          <p:nvPr/>
        </p:nvSpPr>
        <p:spPr bwMode="auto">
          <a:xfrm>
            <a:off x="226804" y="1152526"/>
            <a:ext cx="8354506" cy="58499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 Brooks, </a:t>
            </a:r>
            <a:r>
              <a:rPr lang="en-US" sz="1700" kern="50" dirty="0" err="1">
                <a:solidFill>
                  <a:schemeClr val="bg1"/>
                </a:solidFill>
                <a:effectLst/>
                <a:latin typeface="Arial" panose="020B0604020202020204" pitchFamily="34" charset="0"/>
                <a:ea typeface="Arial Unicode MS" panose="020B0604020202020204" pitchFamily="34" charset="-128"/>
                <a:cs typeface="Arial" panose="020B0604020202020204" pitchFamily="34" charset="0"/>
              </a:rPr>
              <a:t>Cleanth</a:t>
            </a:r>
            <a:r>
              <a:rPr lang="en-US"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 (1947) ‘The Heresy of Paraphrase’, in The Well-Wrought Urn and Other Essays, New York: Harcourt Brace and Jovanovich, 176-96. </a:t>
            </a:r>
            <a:r>
              <a:rPr lang="en-US" sz="1700" b="1" u="sng"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Online</a:t>
            </a:r>
            <a:r>
              <a:rPr lang="en-US"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 </a:t>
            </a:r>
            <a:r>
              <a:rPr lang="en-US" sz="1700" u="sng"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hlinkClick r:id="rId3">
                  <a:extLst>
                    <a:ext uri="{A12FA001-AC4F-418D-AE19-62706E023703}">
                      <ahyp:hlinkClr xmlns:ahyp="http://schemas.microsoft.com/office/drawing/2018/hyperlinkcolor" val="tx"/>
                    </a:ext>
                  </a:extLst>
                </a:hlinkClick>
              </a:rPr>
              <a:t>http://www.ux1.eiu.edu/~rlbeebe/heresy.pdf</a:t>
            </a:r>
            <a:endPar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endParaRPr>
          </a:p>
          <a:p>
            <a:r>
              <a:rPr lang="en-US" sz="1700" dirty="0">
                <a:solidFill>
                  <a:schemeClr val="bg1"/>
                </a:solidFill>
                <a:effectLst/>
                <a:latin typeface="Arial" panose="020B0604020202020204" pitchFamily="34" charset="0"/>
                <a:ea typeface="MS Mincho" panose="02020609040205080304" pitchFamily="49" charset="-128"/>
                <a:cs typeface="Arial" panose="020B0604020202020204" pitchFamily="34" charset="0"/>
              </a:rPr>
              <a:t>- Frith, Simon. (1996) ‘The Value Problem in Cultural Studies’, in </a:t>
            </a:r>
            <a:r>
              <a:rPr lang="en-US" sz="1700" i="1" dirty="0">
                <a:solidFill>
                  <a:schemeClr val="bg1"/>
                </a:solidFill>
                <a:effectLst/>
                <a:latin typeface="Arial" panose="020B0604020202020204" pitchFamily="34" charset="0"/>
                <a:ea typeface="MS Mincho" panose="02020609040205080304" pitchFamily="49" charset="-128"/>
                <a:cs typeface="Arial" panose="020B0604020202020204" pitchFamily="34" charset="0"/>
              </a:rPr>
              <a:t>Performing Rites: on the Value of Popular Music</a:t>
            </a:r>
            <a:r>
              <a:rPr lang="en-US" sz="1700" dirty="0">
                <a:solidFill>
                  <a:schemeClr val="bg1"/>
                </a:solidFill>
                <a:effectLst/>
                <a:latin typeface="Arial" panose="020B0604020202020204" pitchFamily="34" charset="0"/>
                <a:ea typeface="MS Mincho" panose="02020609040205080304" pitchFamily="49" charset="-128"/>
                <a:cs typeface="Arial" panose="020B0604020202020204" pitchFamily="34" charset="0"/>
              </a:rPr>
              <a:t>, Oxford: Oxford University Press, 3-20.</a:t>
            </a:r>
            <a:endParaRPr lang="en-GB" sz="1700" dirty="0">
              <a:solidFill>
                <a:schemeClr val="bg1"/>
              </a:solidFill>
              <a:effectLst/>
              <a:latin typeface="Arial" panose="020B0604020202020204" pitchFamily="34" charset="0"/>
              <a:ea typeface="MS Mincho" panose="02020609040205080304" pitchFamily="49" charset="-128"/>
              <a:cs typeface="Arial" panose="020B0604020202020204" pitchFamily="34" charset="0"/>
            </a:endParaRPr>
          </a:p>
          <a:p>
            <a:r>
              <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 </a:t>
            </a:r>
            <a:r>
              <a:rPr lang="en-GB" sz="1700" kern="50" dirty="0" err="1">
                <a:solidFill>
                  <a:schemeClr val="bg1"/>
                </a:solidFill>
                <a:effectLst/>
                <a:latin typeface="Arial" panose="020B0604020202020204" pitchFamily="34" charset="0"/>
                <a:ea typeface="Arial Unicode MS" panose="020B0604020202020204" pitchFamily="34" charset="-128"/>
                <a:cs typeface="Arial" panose="020B0604020202020204" pitchFamily="34" charset="0"/>
              </a:rPr>
              <a:t>Glicksman</a:t>
            </a:r>
            <a:r>
              <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 </a:t>
            </a:r>
            <a:r>
              <a:rPr lang="en-GB" sz="1700" kern="50" dirty="0" err="1">
                <a:solidFill>
                  <a:schemeClr val="bg1"/>
                </a:solidFill>
                <a:effectLst/>
                <a:latin typeface="Arial" panose="020B0604020202020204" pitchFamily="34" charset="0"/>
                <a:ea typeface="Arial Unicode MS" panose="020B0604020202020204" pitchFamily="34" charset="-128"/>
                <a:cs typeface="Arial" panose="020B0604020202020204" pitchFamily="34" charset="0"/>
              </a:rPr>
              <a:t>Marlaine</a:t>
            </a:r>
            <a:r>
              <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 (2002) [1989] 'Spike Lee's Bed-</a:t>
            </a:r>
            <a:r>
              <a:rPr lang="en-GB" sz="1700" kern="50" dirty="0" err="1">
                <a:solidFill>
                  <a:schemeClr val="bg1"/>
                </a:solidFill>
                <a:effectLst/>
                <a:latin typeface="Arial" panose="020B0604020202020204" pitchFamily="34" charset="0"/>
                <a:ea typeface="Arial Unicode MS" panose="020B0604020202020204" pitchFamily="34" charset="-128"/>
                <a:cs typeface="Arial" panose="020B0604020202020204" pitchFamily="34" charset="0"/>
              </a:rPr>
              <a:t>Stuy</a:t>
            </a:r>
            <a:r>
              <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 BBQ', in </a:t>
            </a:r>
            <a:r>
              <a:rPr lang="en-GB" sz="1700" i="1"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Spike Lee: Interviews</a:t>
            </a:r>
            <a:r>
              <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rPr>
              <a:t>, Cynthia Fuchs (ed), Mississippi: University of Mississippi Press, 13-24; online: </a:t>
            </a:r>
            <a:r>
              <a:rPr lang="en-GB" sz="1700" u="sng"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hlinkClick r:id="rId4">
                  <a:extLst>
                    <a:ext uri="{A12FA001-AC4F-418D-AE19-62706E023703}">
                      <ahyp:hlinkClr xmlns:ahyp="http://schemas.microsoft.com/office/drawing/2018/hyperlinkcolor" val="tx"/>
                    </a:ext>
                  </a:extLst>
                </a:hlinkClick>
              </a:rPr>
              <a:t>https://www.asu.edu/courses/fms200s/total-readings/Glicksman_Spike%20Lee.pdf</a:t>
            </a:r>
            <a:endPar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endParaRPr>
          </a:p>
          <a:p>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hooks, bell (1990) </a:t>
            </a:r>
            <a:r>
              <a:rPr lang="en-US" sz="1700" i="1"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Yearning: Race, Gender, and Cultural Politics</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Boston: South End Press. </a:t>
            </a:r>
            <a:endPar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endParaRPr>
          </a:p>
          <a:p>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Mitchell, W. J. T. (2017) </a:t>
            </a:r>
            <a:r>
              <a:rPr lang="en-US" sz="1700" i="1"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W.J.T. Mitchell's Image Theory: Living Pictures</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r>
              <a:rPr lang="en-US" sz="1700" kern="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Krešimir</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r>
              <a:rPr lang="en-US" sz="1700" kern="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Purgar</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(ed), New York: Routledge.</a:t>
            </a:r>
            <a:endPar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endParaRPr>
          </a:p>
          <a:p>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Pye, Douglas. (2007). ‘Movies and Tone’, in Gibbs, John &amp; Douglas Pye (eds), </a:t>
            </a:r>
            <a:r>
              <a:rPr lang="en-US" sz="1700" i="1"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Close-Up 02: Movies and Tone/Reading Rohmer/Voices in Film</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London: Wallflower Press, 1–80.</a:t>
            </a:r>
            <a:endPar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endParaRPr>
          </a:p>
          <a:p>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Robert </a:t>
            </a:r>
            <a:r>
              <a:rPr lang="en-US" sz="1700" kern="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Sklar</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Jacquie Jones, Salim </a:t>
            </a:r>
            <a:r>
              <a:rPr lang="en-US" sz="1700" kern="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Muwakkil</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r>
              <a:rPr lang="en-US" sz="1700" kern="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Zeinabu</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Irene Davis, Charles Musser and Lisa Kennedy (1990) ‘What is the Right Thing? A Critical Symposium on Spike Lee's </a:t>
            </a:r>
            <a:r>
              <a:rPr lang="en-US" sz="1700" i="1"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Do the Right Thing</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r>
              <a:rPr lang="en-US" sz="1700" i="1" kern="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Cinéaste</a:t>
            </a:r>
            <a:r>
              <a:rPr lang="en-US" sz="1700" kern="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Vol. 17.4, 32-39.</a:t>
            </a:r>
            <a:endParaRPr lang="en-GB" sz="1700" kern="50" dirty="0">
              <a:solidFill>
                <a:schemeClr val="bg1"/>
              </a:solidFill>
              <a:effectLst/>
              <a:latin typeface="Arial" panose="020B0604020202020204" pitchFamily="34" charset="0"/>
              <a:ea typeface="Arial Unicode MS" panose="020B0604020202020204" pitchFamily="34" charset="-128"/>
              <a:cs typeface="Arial" panose="020B0604020202020204" pitchFamily="34" charset="0"/>
            </a:endParaRPr>
          </a:p>
          <a:p>
            <a:r>
              <a:rPr lang="en-US" sz="1700" dirty="0">
                <a:solidFill>
                  <a:schemeClr val="bg1"/>
                </a:solidFill>
                <a:latin typeface="Arial" panose="020B0604020202020204" pitchFamily="34" charset="0"/>
                <a:cs typeface="Arial" panose="020B0604020202020204" pitchFamily="34" charset="0"/>
              </a:rPr>
              <a:t> </a:t>
            </a:r>
            <a:endParaRPr lang="en-GB" sz="1700" dirty="0">
              <a:solidFill>
                <a:schemeClr val="bg1"/>
              </a:solidFill>
              <a:latin typeface="Arial" panose="020B0604020202020204" pitchFamily="34" charset="0"/>
              <a:cs typeface="Arial" panose="020B0604020202020204" pitchFamily="34" charset="0"/>
            </a:endParaRPr>
          </a:p>
          <a:p>
            <a:r>
              <a:rPr lang="en-US" sz="1700" dirty="0">
                <a:solidFill>
                  <a:schemeClr val="bg1"/>
                </a:solidFill>
                <a:latin typeface="Arial" panose="020B0604020202020204" pitchFamily="34" charset="0"/>
                <a:cs typeface="Arial" panose="020B0604020202020204" pitchFamily="34" charset="0"/>
              </a:rPr>
              <a:t> </a:t>
            </a:r>
            <a:endParaRPr lang="en-GB" sz="1700" dirty="0">
              <a:solidFill>
                <a:schemeClr val="bg1"/>
              </a:solidFill>
              <a:latin typeface="Arial" panose="020B0604020202020204" pitchFamily="34" charset="0"/>
              <a:cs typeface="Arial" panose="020B0604020202020204" pitchFamily="34" charset="0"/>
            </a:endParaRPr>
          </a:p>
          <a:p>
            <a:endParaRPr lang="en-GB" sz="1700" dirty="0">
              <a:solidFill>
                <a:schemeClr val="bg1"/>
              </a:solidFill>
              <a:latin typeface="Arial" panose="020B0604020202020204" pitchFamily="34" charset="0"/>
              <a:cs typeface="Arial" panose="020B0604020202020204" pitchFamily="34" charset="0"/>
            </a:endParaRPr>
          </a:p>
        </p:txBody>
      </p:sp>
      <p:sp>
        <p:nvSpPr>
          <p:cNvPr id="10"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Bibliography</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Tree>
    <p:extLst>
      <p:ext uri="{BB962C8B-B14F-4D97-AF65-F5344CB8AC3E}">
        <p14:creationId xmlns:p14="http://schemas.microsoft.com/office/powerpoint/2010/main" val="192941533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5" name="Text Box 3">
            <a:extLst>
              <a:ext uri="{FF2B5EF4-FFF2-40B4-BE49-F238E27FC236}">
                <a16:creationId xmlns:a16="http://schemas.microsoft.com/office/drawing/2014/main" id="{BDA8282B-C3A4-5EA4-80AA-FE84A66D5EB5}"/>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rgbClr val="FFFF00"/>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23" name="Text Box 3">
            <a:extLst>
              <a:ext uri="{FF2B5EF4-FFF2-40B4-BE49-F238E27FC236}">
                <a16:creationId xmlns:a16="http://schemas.microsoft.com/office/drawing/2014/main" id="{64762AB3-582B-D9A2-1F19-1BDDD70BD1B6}"/>
              </a:ext>
            </a:extLst>
          </p:cNvPr>
          <p:cNvSpPr txBox="1">
            <a:spLocks noChangeArrowheads="1"/>
          </p:cNvSpPr>
          <p:nvPr/>
        </p:nvSpPr>
        <p:spPr bwMode="auto">
          <a:xfrm>
            <a:off x="2469337" y="3378720"/>
            <a:ext cx="8847667" cy="409560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GB" sz="2000" dirty="0">
                <a:solidFill>
                  <a:srgbClr val="FFFF00"/>
                </a:solidFill>
              </a:rPr>
              <a:t>Paraphrase is common/useful in many contexts;</a:t>
            </a:r>
          </a:p>
          <a:p>
            <a:r>
              <a:rPr lang="en-GB" sz="2000" dirty="0" err="1">
                <a:solidFill>
                  <a:srgbClr val="FFFF00"/>
                </a:solidFill>
              </a:rPr>
              <a:t>e.g</a:t>
            </a:r>
            <a:r>
              <a:rPr lang="en-GB" sz="2000" dirty="0">
                <a:solidFill>
                  <a:srgbClr val="FFFF00"/>
                </a:solidFill>
              </a:rPr>
              <a:t>: paraphrased meanings of political speech...</a:t>
            </a:r>
          </a:p>
          <a:p>
            <a:endParaRPr lang="en-US" sz="2000" dirty="0">
              <a:solidFill>
                <a:schemeClr val="bg1"/>
              </a:solidFill>
            </a:endParaRPr>
          </a:p>
          <a:p>
            <a:endParaRPr lang="en-US" sz="2000" dirty="0">
              <a:solidFill>
                <a:schemeClr val="bg1"/>
              </a:solidFill>
            </a:endParaRPr>
          </a:p>
          <a:p>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GB" sz="2000" dirty="0">
                <a:solidFill>
                  <a:schemeClr val="bg1"/>
                </a:solidFill>
              </a:rPr>
              <a:t> </a:t>
            </a:r>
          </a:p>
          <a:p>
            <a:r>
              <a:rPr lang="en-GB" sz="2000" dirty="0">
                <a:solidFill>
                  <a:schemeClr val="bg1"/>
                </a:solidFill>
              </a:rPr>
              <a:t> </a:t>
            </a:r>
          </a:p>
          <a:p>
            <a:endParaRPr lang="en-GB" sz="2000" dirty="0">
              <a:solidFill>
                <a:schemeClr val="bg1"/>
              </a:solidFill>
            </a:endParaRPr>
          </a:p>
          <a:p>
            <a:endParaRPr lang="en-GB" sz="2000" dirty="0">
              <a:solidFill>
                <a:schemeClr val="bg1"/>
              </a:solidFill>
            </a:endParaRPr>
          </a:p>
          <a:p>
            <a:endParaRPr lang="en-GB" sz="2000" dirty="0">
              <a:solidFill>
                <a:schemeClr val="bg1"/>
              </a:solidFill>
            </a:endParaRPr>
          </a:p>
        </p:txBody>
      </p:sp>
    </p:spTree>
    <p:extLst>
      <p:ext uri="{BB962C8B-B14F-4D97-AF65-F5344CB8AC3E}">
        <p14:creationId xmlns:p14="http://schemas.microsoft.com/office/powerpoint/2010/main" val="262357616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5" name="Text Box 3">
            <a:extLst>
              <a:ext uri="{FF2B5EF4-FFF2-40B4-BE49-F238E27FC236}">
                <a16:creationId xmlns:a16="http://schemas.microsoft.com/office/drawing/2014/main" id="{BDA8282B-C3A4-5EA4-80AA-FE84A66D5EB5}"/>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rgbClr val="FFFF00"/>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12" name="Picture 11" descr="A screenshot of a website&#10;&#10;Description automatically generated">
            <a:extLst>
              <a:ext uri="{FF2B5EF4-FFF2-40B4-BE49-F238E27FC236}">
                <a16:creationId xmlns:a16="http://schemas.microsoft.com/office/drawing/2014/main" id="{2889B23A-F1D0-1620-0C36-B02F62DBF762}"/>
              </a:ext>
            </a:extLst>
          </p:cNvPr>
          <p:cNvPicPr>
            <a:picLocks noChangeAspect="1"/>
          </p:cNvPicPr>
          <p:nvPr/>
        </p:nvPicPr>
        <p:blipFill rotWithShape="1">
          <a:blip r:embed="rId3"/>
          <a:srcRect l="44522" b="78508"/>
          <a:stretch/>
        </p:blipFill>
        <p:spPr>
          <a:xfrm>
            <a:off x="1160584" y="4662401"/>
            <a:ext cx="7069015" cy="576262"/>
          </a:xfrm>
          <a:prstGeom prst="rect">
            <a:avLst/>
          </a:prstGeom>
        </p:spPr>
      </p:pic>
      <p:pic>
        <p:nvPicPr>
          <p:cNvPr id="16" name="Picture 15" descr="A screenshot of a chat&#10;&#10;Description automatically generated">
            <a:extLst>
              <a:ext uri="{FF2B5EF4-FFF2-40B4-BE49-F238E27FC236}">
                <a16:creationId xmlns:a16="http://schemas.microsoft.com/office/drawing/2014/main" id="{E3478A9B-E78A-BDFB-56AC-99A88638D94D}"/>
              </a:ext>
            </a:extLst>
          </p:cNvPr>
          <p:cNvPicPr>
            <a:picLocks noChangeAspect="1"/>
          </p:cNvPicPr>
          <p:nvPr/>
        </p:nvPicPr>
        <p:blipFill rotWithShape="1">
          <a:blip r:embed="rId4"/>
          <a:srcRect b="20667"/>
          <a:stretch/>
        </p:blipFill>
        <p:spPr>
          <a:xfrm>
            <a:off x="1556549" y="928296"/>
            <a:ext cx="6358343" cy="1974464"/>
          </a:xfrm>
          <a:prstGeom prst="rect">
            <a:avLst/>
          </a:prstGeom>
        </p:spPr>
      </p:pic>
      <p:pic>
        <p:nvPicPr>
          <p:cNvPr id="18" name="Picture 17" descr="Screen Shot 2017-11-24 at 12.07.44.png">
            <a:extLst>
              <a:ext uri="{FF2B5EF4-FFF2-40B4-BE49-F238E27FC236}">
                <a16:creationId xmlns:a16="http://schemas.microsoft.com/office/drawing/2014/main" id="{CEA7F868-AA96-FA9B-74A7-B4108E777B44}"/>
              </a:ext>
            </a:extLst>
          </p:cNvPr>
          <p:cNvPicPr>
            <a:picLocks noChangeAspect="1"/>
          </p:cNvPicPr>
          <p:nvPr/>
        </p:nvPicPr>
        <p:blipFill rotWithShape="1">
          <a:blip r:embed="rId5">
            <a:extLst>
              <a:ext uri="{28A0092B-C50C-407E-A947-70E740481C1C}">
                <a14:useLocalDpi xmlns:a14="http://schemas.microsoft.com/office/drawing/2010/main" val="0"/>
              </a:ext>
            </a:extLst>
          </a:blip>
          <a:srcRect l="46110" t="7101"/>
          <a:stretch/>
        </p:blipFill>
        <p:spPr>
          <a:xfrm>
            <a:off x="39454" y="3038077"/>
            <a:ext cx="1826983" cy="1968406"/>
          </a:xfrm>
          <a:prstGeom prst="rect">
            <a:avLst/>
          </a:prstGeom>
        </p:spPr>
      </p:pic>
      <p:pic>
        <p:nvPicPr>
          <p:cNvPr id="21" name="Picture 20" descr="A screenshot of a website&#10;&#10;Description automatically generated">
            <a:extLst>
              <a:ext uri="{FF2B5EF4-FFF2-40B4-BE49-F238E27FC236}">
                <a16:creationId xmlns:a16="http://schemas.microsoft.com/office/drawing/2014/main" id="{AB43F740-E890-9AE3-0686-8D33B7F6FA82}"/>
              </a:ext>
            </a:extLst>
          </p:cNvPr>
          <p:cNvPicPr>
            <a:picLocks noChangeAspect="1"/>
          </p:cNvPicPr>
          <p:nvPr/>
        </p:nvPicPr>
        <p:blipFill rotWithShape="1">
          <a:blip r:embed="rId3"/>
          <a:srcRect b="78508"/>
          <a:stretch/>
        </p:blipFill>
        <p:spPr>
          <a:xfrm>
            <a:off x="1160585" y="4662400"/>
            <a:ext cx="6466114" cy="576263"/>
          </a:xfrm>
          <a:prstGeom prst="rect">
            <a:avLst/>
          </a:prstGeom>
        </p:spPr>
      </p:pic>
      <p:pic>
        <p:nvPicPr>
          <p:cNvPr id="22" name="Picture 21" descr="A screenshot of a website&#10;&#10;Description automatically generated">
            <a:extLst>
              <a:ext uri="{FF2B5EF4-FFF2-40B4-BE49-F238E27FC236}">
                <a16:creationId xmlns:a16="http://schemas.microsoft.com/office/drawing/2014/main" id="{0051CCC1-0AAE-3197-4EE7-51202CB51C25}"/>
              </a:ext>
            </a:extLst>
          </p:cNvPr>
          <p:cNvPicPr>
            <a:picLocks noChangeAspect="1"/>
          </p:cNvPicPr>
          <p:nvPr/>
        </p:nvPicPr>
        <p:blipFill rotWithShape="1">
          <a:blip r:embed="rId3"/>
          <a:srcRect t="42036" b="2141"/>
          <a:stretch/>
        </p:blipFill>
        <p:spPr>
          <a:xfrm>
            <a:off x="1160584" y="5106346"/>
            <a:ext cx="7069015" cy="1636363"/>
          </a:xfrm>
          <a:prstGeom prst="rect">
            <a:avLst/>
          </a:prstGeom>
        </p:spPr>
      </p:pic>
      <p:sp>
        <p:nvSpPr>
          <p:cNvPr id="23" name="Text Box 3">
            <a:extLst>
              <a:ext uri="{FF2B5EF4-FFF2-40B4-BE49-F238E27FC236}">
                <a16:creationId xmlns:a16="http://schemas.microsoft.com/office/drawing/2014/main" id="{64762AB3-582B-D9A2-1F19-1BDDD70BD1B6}"/>
              </a:ext>
            </a:extLst>
          </p:cNvPr>
          <p:cNvSpPr txBox="1">
            <a:spLocks noChangeArrowheads="1"/>
          </p:cNvSpPr>
          <p:nvPr/>
        </p:nvSpPr>
        <p:spPr bwMode="auto">
          <a:xfrm>
            <a:off x="2469337" y="3378720"/>
            <a:ext cx="8847667" cy="409560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GB" sz="2000" dirty="0">
                <a:solidFill>
                  <a:srgbClr val="FFFF00"/>
                </a:solidFill>
              </a:rPr>
              <a:t>Paraphrase is common/useful in many contexts;</a:t>
            </a:r>
          </a:p>
          <a:p>
            <a:r>
              <a:rPr lang="en-GB" sz="2000" dirty="0" err="1">
                <a:solidFill>
                  <a:srgbClr val="FFFF00"/>
                </a:solidFill>
              </a:rPr>
              <a:t>e.g</a:t>
            </a:r>
            <a:r>
              <a:rPr lang="en-GB" sz="2000" dirty="0">
                <a:solidFill>
                  <a:srgbClr val="FFFF00"/>
                </a:solidFill>
              </a:rPr>
              <a:t>: paraphrased meanings of political speech...</a:t>
            </a:r>
          </a:p>
          <a:p>
            <a:endParaRPr lang="en-US" sz="2000" dirty="0">
              <a:solidFill>
                <a:schemeClr val="bg1"/>
              </a:solidFill>
            </a:endParaRPr>
          </a:p>
          <a:p>
            <a:endParaRPr lang="en-US" sz="2000" dirty="0">
              <a:solidFill>
                <a:schemeClr val="bg1"/>
              </a:solidFill>
            </a:endParaRPr>
          </a:p>
          <a:p>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GB" sz="2000" dirty="0">
                <a:solidFill>
                  <a:schemeClr val="bg1"/>
                </a:solidFill>
              </a:rPr>
              <a:t> </a:t>
            </a:r>
          </a:p>
          <a:p>
            <a:r>
              <a:rPr lang="en-GB" sz="2000" dirty="0">
                <a:solidFill>
                  <a:schemeClr val="bg1"/>
                </a:solidFill>
              </a:rPr>
              <a:t> </a:t>
            </a:r>
          </a:p>
          <a:p>
            <a:endParaRPr lang="en-GB" sz="2000" dirty="0">
              <a:solidFill>
                <a:schemeClr val="bg1"/>
              </a:solidFill>
            </a:endParaRPr>
          </a:p>
          <a:p>
            <a:endParaRPr lang="en-GB" sz="2000" dirty="0">
              <a:solidFill>
                <a:schemeClr val="bg1"/>
              </a:solidFill>
            </a:endParaRPr>
          </a:p>
          <a:p>
            <a:endParaRPr lang="en-GB" sz="2000" dirty="0">
              <a:solidFill>
                <a:schemeClr val="bg1"/>
              </a:solidFill>
            </a:endParaRPr>
          </a:p>
        </p:txBody>
      </p:sp>
      <p:pic>
        <p:nvPicPr>
          <p:cNvPr id="24" name="Picture 23" descr="Screen Shot 2017-11-24 at 12.07.44.png">
            <a:extLst>
              <a:ext uri="{FF2B5EF4-FFF2-40B4-BE49-F238E27FC236}">
                <a16:creationId xmlns:a16="http://schemas.microsoft.com/office/drawing/2014/main" id="{6AD4DCED-164E-CB03-9442-71125513FC23}"/>
              </a:ext>
            </a:extLst>
          </p:cNvPr>
          <p:cNvPicPr>
            <a:picLocks noChangeAspect="1"/>
          </p:cNvPicPr>
          <p:nvPr/>
        </p:nvPicPr>
        <p:blipFill rotWithShape="1">
          <a:blip r:embed="rId5">
            <a:extLst>
              <a:ext uri="{28A0092B-C50C-407E-A947-70E740481C1C}">
                <a14:useLocalDpi xmlns:a14="http://schemas.microsoft.com/office/drawing/2010/main" val="0"/>
              </a:ext>
            </a:extLst>
          </a:blip>
          <a:srcRect l="5826" t="10756" r="46687"/>
          <a:stretch/>
        </p:blipFill>
        <p:spPr>
          <a:xfrm>
            <a:off x="7003703" y="1067664"/>
            <a:ext cx="1788605" cy="2100848"/>
          </a:xfrm>
          <a:prstGeom prst="rect">
            <a:avLst/>
          </a:prstGeom>
        </p:spPr>
      </p:pic>
    </p:spTree>
    <p:extLst>
      <p:ext uri="{BB962C8B-B14F-4D97-AF65-F5344CB8AC3E}">
        <p14:creationId xmlns:p14="http://schemas.microsoft.com/office/powerpoint/2010/main" val="173075623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5" name="Text Box 3">
            <a:extLst>
              <a:ext uri="{FF2B5EF4-FFF2-40B4-BE49-F238E27FC236}">
                <a16:creationId xmlns:a16="http://schemas.microsoft.com/office/drawing/2014/main" id="{BDA8282B-C3A4-5EA4-80AA-FE84A66D5EB5}"/>
              </a:ext>
            </a:extLst>
          </p:cNvPr>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rgbClr val="FFFF00"/>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pic>
        <p:nvPicPr>
          <p:cNvPr id="2" name="Picture 1" descr="Screen Shot 2017-11-24 at 12.07.44.png">
            <a:extLst>
              <a:ext uri="{FF2B5EF4-FFF2-40B4-BE49-F238E27FC236}">
                <a16:creationId xmlns:a16="http://schemas.microsoft.com/office/drawing/2014/main" id="{7F0FE726-1321-C800-635D-88B70167C921}"/>
              </a:ext>
            </a:extLst>
          </p:cNvPr>
          <p:cNvPicPr>
            <a:picLocks noChangeAspect="1"/>
          </p:cNvPicPr>
          <p:nvPr/>
        </p:nvPicPr>
        <p:blipFill rotWithShape="1">
          <a:blip r:embed="rId3">
            <a:extLst>
              <a:ext uri="{28A0092B-C50C-407E-A947-70E740481C1C}">
                <a14:useLocalDpi xmlns:a14="http://schemas.microsoft.com/office/drawing/2010/main" val="0"/>
              </a:ext>
            </a:extLst>
          </a:blip>
          <a:srcRect l="46110" t="7101"/>
          <a:stretch/>
        </p:blipFill>
        <p:spPr>
          <a:xfrm>
            <a:off x="39454" y="3038077"/>
            <a:ext cx="1826983" cy="1968406"/>
          </a:xfrm>
          <a:prstGeom prst="rect">
            <a:avLst/>
          </a:prstGeom>
        </p:spPr>
      </p:pic>
      <p:pic>
        <p:nvPicPr>
          <p:cNvPr id="3" name="Picture 2" descr="Screen Shot 2017-11-24 at 12.07.44.png">
            <a:extLst>
              <a:ext uri="{FF2B5EF4-FFF2-40B4-BE49-F238E27FC236}">
                <a16:creationId xmlns:a16="http://schemas.microsoft.com/office/drawing/2014/main" id="{5F2897EB-0128-60D2-CEE2-45FE94D326CD}"/>
              </a:ext>
            </a:extLst>
          </p:cNvPr>
          <p:cNvPicPr>
            <a:picLocks noChangeAspect="1"/>
          </p:cNvPicPr>
          <p:nvPr/>
        </p:nvPicPr>
        <p:blipFill rotWithShape="1">
          <a:blip r:embed="rId3">
            <a:extLst>
              <a:ext uri="{28A0092B-C50C-407E-A947-70E740481C1C}">
                <a14:useLocalDpi xmlns:a14="http://schemas.microsoft.com/office/drawing/2010/main" val="0"/>
              </a:ext>
            </a:extLst>
          </a:blip>
          <a:srcRect l="5826" t="10756" r="46687"/>
          <a:stretch/>
        </p:blipFill>
        <p:spPr>
          <a:xfrm>
            <a:off x="7003703" y="1067664"/>
            <a:ext cx="1788605" cy="2100848"/>
          </a:xfrm>
          <a:prstGeom prst="rect">
            <a:avLst/>
          </a:prstGeom>
        </p:spPr>
      </p:pic>
      <p:pic>
        <p:nvPicPr>
          <p:cNvPr id="7" name="Picture 6" descr="Screen Shot 2017-09-18 at 18.24.41.png">
            <a:extLst>
              <a:ext uri="{FF2B5EF4-FFF2-40B4-BE49-F238E27FC236}">
                <a16:creationId xmlns:a16="http://schemas.microsoft.com/office/drawing/2014/main" id="{C7631384-092E-207B-1D83-DE5FB9934B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1300" y="962615"/>
            <a:ext cx="3919104" cy="2605548"/>
          </a:xfrm>
          <a:prstGeom prst="rect">
            <a:avLst/>
          </a:prstGeom>
        </p:spPr>
      </p:pic>
      <p:sp>
        <p:nvSpPr>
          <p:cNvPr id="8" name="Text Box 3">
            <a:extLst>
              <a:ext uri="{FF2B5EF4-FFF2-40B4-BE49-F238E27FC236}">
                <a16:creationId xmlns:a16="http://schemas.microsoft.com/office/drawing/2014/main" id="{63557758-9A9F-75CB-F68D-AC9B60980AAF}"/>
              </a:ext>
            </a:extLst>
          </p:cNvPr>
          <p:cNvSpPr txBox="1">
            <a:spLocks noChangeArrowheads="1"/>
          </p:cNvSpPr>
          <p:nvPr/>
        </p:nvSpPr>
        <p:spPr bwMode="auto">
          <a:xfrm>
            <a:off x="2469337" y="3378720"/>
            <a:ext cx="8847667" cy="409560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GB" sz="2000" dirty="0">
                <a:solidFill>
                  <a:srgbClr val="FFFF00"/>
                </a:solidFill>
              </a:rPr>
              <a:t>Paraphrase is common/useful in many contexts;</a:t>
            </a:r>
          </a:p>
          <a:p>
            <a:r>
              <a:rPr lang="en-GB" sz="2000" dirty="0" err="1">
                <a:solidFill>
                  <a:srgbClr val="FFFF00"/>
                </a:solidFill>
              </a:rPr>
              <a:t>e.g</a:t>
            </a:r>
            <a:r>
              <a:rPr lang="en-GB" sz="2000" dirty="0">
                <a:solidFill>
                  <a:srgbClr val="FFFF00"/>
                </a:solidFill>
              </a:rPr>
              <a:t>: paraphrased meanings of political speech...</a:t>
            </a:r>
          </a:p>
          <a:p>
            <a:endParaRPr lang="en-US" sz="2000" dirty="0">
              <a:solidFill>
                <a:schemeClr val="bg1"/>
              </a:solidFill>
            </a:endParaRPr>
          </a:p>
          <a:p>
            <a:endParaRPr lang="en-US" sz="2000" dirty="0">
              <a:solidFill>
                <a:schemeClr val="bg1"/>
              </a:solidFill>
            </a:endParaRPr>
          </a:p>
          <a:p>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US" sz="2000" dirty="0">
                <a:solidFill>
                  <a:schemeClr val="bg1"/>
                </a:solidFill>
              </a:rPr>
              <a:t> </a:t>
            </a:r>
            <a:endParaRPr lang="en-GB" sz="2000" dirty="0">
              <a:solidFill>
                <a:schemeClr val="bg1"/>
              </a:solidFill>
            </a:endParaRPr>
          </a:p>
          <a:p>
            <a:r>
              <a:rPr lang="en-GB" sz="2000" dirty="0">
                <a:solidFill>
                  <a:schemeClr val="bg1"/>
                </a:solidFill>
              </a:rPr>
              <a:t> </a:t>
            </a:r>
          </a:p>
          <a:p>
            <a:r>
              <a:rPr lang="en-GB" sz="2000" dirty="0">
                <a:solidFill>
                  <a:schemeClr val="bg1"/>
                </a:solidFill>
              </a:rPr>
              <a:t> </a:t>
            </a:r>
          </a:p>
          <a:p>
            <a:endParaRPr lang="en-GB" sz="2000" dirty="0">
              <a:solidFill>
                <a:schemeClr val="bg1"/>
              </a:solidFill>
            </a:endParaRPr>
          </a:p>
          <a:p>
            <a:endParaRPr lang="en-GB" sz="2000" dirty="0">
              <a:solidFill>
                <a:schemeClr val="bg1"/>
              </a:solidFill>
            </a:endParaRPr>
          </a:p>
          <a:p>
            <a:endParaRPr lang="en-GB" sz="2000" dirty="0">
              <a:solidFill>
                <a:schemeClr val="bg1"/>
              </a:solidFill>
            </a:endParaRPr>
          </a:p>
        </p:txBody>
      </p:sp>
      <p:pic>
        <p:nvPicPr>
          <p:cNvPr id="6" name="Picture 5" descr="A yellow background with black text&#10;&#10;Description automatically generated">
            <a:extLst>
              <a:ext uri="{FF2B5EF4-FFF2-40B4-BE49-F238E27FC236}">
                <a16:creationId xmlns:a16="http://schemas.microsoft.com/office/drawing/2014/main" id="{C992DC64-C758-43F2-AE6E-A5DBF5EE78C2}"/>
              </a:ext>
            </a:extLst>
          </p:cNvPr>
          <p:cNvPicPr>
            <a:picLocks noChangeAspect="1"/>
          </p:cNvPicPr>
          <p:nvPr/>
        </p:nvPicPr>
        <p:blipFill>
          <a:blip r:embed="rId5"/>
          <a:stretch>
            <a:fillRect/>
          </a:stretch>
        </p:blipFill>
        <p:spPr>
          <a:xfrm>
            <a:off x="734259" y="4586825"/>
            <a:ext cx="7675481" cy="1900733"/>
          </a:xfrm>
          <a:prstGeom prst="rect">
            <a:avLst/>
          </a:prstGeom>
        </p:spPr>
      </p:pic>
    </p:spTree>
    <p:extLst>
      <p:ext uri="{BB962C8B-B14F-4D97-AF65-F5344CB8AC3E}">
        <p14:creationId xmlns:p14="http://schemas.microsoft.com/office/powerpoint/2010/main" val="200053663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0" y="3789363"/>
            <a:ext cx="9144000" cy="5762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 name="Text Box 3"/>
          <p:cNvSpPr txBox="1">
            <a:spLocks noChangeArrowheads="1"/>
          </p:cNvSpPr>
          <p:nvPr/>
        </p:nvSpPr>
        <p:spPr bwMode="auto">
          <a:xfrm>
            <a:off x="226804" y="-171450"/>
            <a:ext cx="8784893" cy="84856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8" name="Text Box 3"/>
          <p:cNvSpPr txBox="1">
            <a:spLocks noChangeArrowheads="1"/>
          </p:cNvSpPr>
          <p:nvPr/>
        </p:nvSpPr>
        <p:spPr bwMode="auto">
          <a:xfrm>
            <a:off x="226804" y="-171450"/>
            <a:ext cx="8784893" cy="13717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buClrTx/>
              <a:buFontTx/>
              <a:buNone/>
              <a:defRPr/>
            </a:pPr>
            <a:endParaRPr lang="en-GB" sz="1000" dirty="0">
              <a:solidFill>
                <a:schemeClr val="bg1"/>
              </a:solidFill>
              <a:latin typeface="Times New Roman" charset="0"/>
              <a:cs typeface="Times New Roman" charset="0"/>
            </a:endParaRPr>
          </a:p>
          <a:p>
            <a:pPr algn="ctr"/>
            <a:r>
              <a:rPr lang="en-GB" b="1" u="sng" dirty="0">
                <a:solidFill>
                  <a:srgbClr val="FFFFFF"/>
                </a:solidFill>
              </a:rPr>
              <a:t>Can / should </a:t>
            </a:r>
            <a:r>
              <a:rPr lang="en-GB" b="1" u="sng" dirty="0">
                <a:solidFill>
                  <a:schemeClr val="bg1"/>
                </a:solidFill>
              </a:rPr>
              <a:t>artworks</a:t>
            </a:r>
            <a:r>
              <a:rPr lang="en-GB" b="1" u="sng" dirty="0">
                <a:solidFill>
                  <a:srgbClr val="FFFFFF"/>
                </a:solidFill>
              </a:rPr>
              <a:t> be paraphrased?</a:t>
            </a:r>
          </a:p>
          <a:p>
            <a:pPr algn="ctr"/>
            <a:r>
              <a:rPr lang="en-GB" dirty="0">
                <a:solidFill>
                  <a:schemeClr val="bg1"/>
                </a:solidFill>
              </a:rPr>
              <a:t> </a:t>
            </a:r>
            <a:endParaRPr lang="en-GB" sz="2100" u="sng" dirty="0">
              <a:solidFill>
                <a:schemeClr val="bg1"/>
              </a:solidFill>
            </a:endParaRPr>
          </a:p>
          <a:p>
            <a:r>
              <a:rPr lang="en-GB" sz="500" dirty="0">
                <a:solidFill>
                  <a:schemeClr val="bg1"/>
                </a:solidFill>
              </a:rPr>
              <a:t>	</a:t>
            </a:r>
            <a:endParaRPr lang="en-GB" sz="2100" dirty="0">
              <a:solidFill>
                <a:srgbClr val="FFFFFF"/>
              </a:solidFill>
            </a:endParaRPr>
          </a:p>
        </p:txBody>
      </p:sp>
      <p:sp>
        <p:nvSpPr>
          <p:cNvPr id="6" name="Text Box 3">
            <a:extLst>
              <a:ext uri="{FF2B5EF4-FFF2-40B4-BE49-F238E27FC236}">
                <a16:creationId xmlns:a16="http://schemas.microsoft.com/office/drawing/2014/main" id="{0D7AFFD4-6D00-941A-3551-DF8F9ADB1E5C}"/>
              </a:ext>
            </a:extLst>
          </p:cNvPr>
          <p:cNvSpPr txBox="1">
            <a:spLocks noChangeArrowheads="1"/>
          </p:cNvSpPr>
          <p:nvPr/>
        </p:nvSpPr>
        <p:spPr bwMode="auto">
          <a:xfrm>
            <a:off x="-1" y="1118068"/>
            <a:ext cx="9144001" cy="101784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1pPr>
            <a:lvl2pPr indent="-28416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000000"/>
                </a:solidFill>
                <a:latin typeface="Arial" charset="0"/>
                <a:ea typeface="ＭＳ Ｐゴシック" charset="0"/>
                <a:cs typeface="ＭＳ Ｐゴシック" charset="0"/>
              </a:defRPr>
            </a:lvl9pPr>
          </a:lstStyle>
          <a:p>
            <a:r>
              <a:rPr lang="en-US" sz="2000" i="1" dirty="0">
                <a:solidFill>
                  <a:srgbClr val="FFFFFF"/>
                </a:solidFill>
              </a:rPr>
              <a:t>	</a:t>
            </a:r>
            <a:r>
              <a:rPr lang="en-US" sz="2000" i="1" u="sng" dirty="0">
                <a:solidFill>
                  <a:srgbClr val="FFFF00"/>
                </a:solidFill>
              </a:rPr>
              <a:t>Brooks Rejects: </a:t>
            </a:r>
            <a:r>
              <a:rPr lang="en-US" sz="2000" dirty="0">
                <a:solidFill>
                  <a:schemeClr val="bg1"/>
                </a:solidFill>
              </a:rPr>
              <a:t>…‘[the] implication that the poem constitutes a “statement” of some sort.’ (Brooks, 1947: 196)</a:t>
            </a:r>
          </a:p>
          <a:p>
            <a:endParaRPr lang="en-GB" sz="2000" dirty="0">
              <a:solidFill>
                <a:srgbClr val="FFFFFF"/>
              </a:solidFill>
            </a:endParaRPr>
          </a:p>
        </p:txBody>
      </p:sp>
      <p:pic>
        <p:nvPicPr>
          <p:cNvPr id="9" name="Picture 8" descr="A yellow background with black text&#10;&#10;Description automatically generated">
            <a:extLst>
              <a:ext uri="{FF2B5EF4-FFF2-40B4-BE49-F238E27FC236}">
                <a16:creationId xmlns:a16="http://schemas.microsoft.com/office/drawing/2014/main" id="{C747A611-FD26-F963-5FE7-24F399829B7F}"/>
              </a:ext>
            </a:extLst>
          </p:cNvPr>
          <p:cNvPicPr>
            <a:picLocks noChangeAspect="1"/>
          </p:cNvPicPr>
          <p:nvPr/>
        </p:nvPicPr>
        <p:blipFill>
          <a:blip r:embed="rId3"/>
          <a:stretch>
            <a:fillRect/>
          </a:stretch>
        </p:blipFill>
        <p:spPr>
          <a:xfrm>
            <a:off x="734259" y="4586825"/>
            <a:ext cx="7675481" cy="1900733"/>
          </a:xfrm>
          <a:prstGeom prst="rect">
            <a:avLst/>
          </a:prstGeom>
        </p:spPr>
      </p:pic>
    </p:spTree>
    <p:extLst>
      <p:ext uri="{BB962C8B-B14F-4D97-AF65-F5344CB8AC3E}">
        <p14:creationId xmlns:p14="http://schemas.microsoft.com/office/powerpoint/2010/main" val="288361117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10" presetClass="entr" fill="hold" grpId="0" nodeType="afterEffect" nodePh="1">
                                  <p:stCondLst>
                                    <p:cond delay="1000"/>
                                  </p:stCondLst>
                                  <p:endCondLst>
                                    <p:cond delay="0"/>
                                    <p:cond evt="begin" delay="0">
                                      <p:tn val="5"/>
                                    </p:cond>
                                  </p:endCondLst>
                                  <p:childTnLst>
                                    <p:set>
                                      <p:cBhvr additive="repl">
                                        <p:cTn id="6" dur="1" fill="hold">
                                          <p:stCondLst>
                                            <p:cond delay="0"/>
                                          </p:stCondLst>
                                        </p:cTn>
                                        <p:tgtEl>
                                          <p:spTgt spid="6145"/>
                                        </p:tgtEl>
                                        <p:attrNameLst>
                                          <p:attrName>style.visibility</p:attrName>
                                        </p:attrNameLst>
                                      </p:cBhvr>
                                      <p:to>
                                        <p:strVal val="visible"/>
                                      </p:to>
                                    </p:set>
                                    <p:animEffect transition="in" filter="fade">
                                      <p:cBhvr additive="repl">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86888</TotalTime>
  <Words>3454</Words>
  <Application>Microsoft Macintosh PowerPoint</Application>
  <PresentationFormat>On-screen Show (4:3)</PresentationFormat>
  <Paragraphs>1143</Paragraphs>
  <Slides>52</Slides>
  <Notes>52</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52</vt:i4>
      </vt:variant>
    </vt:vector>
  </HeadingPairs>
  <TitlesOfParts>
    <vt:vector size="56"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MacDowell</dc:creator>
  <cp:lastModifiedBy>MacDowell, James</cp:lastModifiedBy>
  <cp:revision>1863</cp:revision>
  <dcterms:created xsi:type="dcterms:W3CDTF">2017-09-15T11:46:46Z</dcterms:created>
  <dcterms:modified xsi:type="dcterms:W3CDTF">2025-11-18T10:07:02Z</dcterms:modified>
</cp:coreProperties>
</file>