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notesSlides/notesSlide3.xml" ContentType="application/vnd.openxmlformats-officedocument.presentationml.notesSlid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66" r:id="rId5"/>
    <p:sldId id="259" r:id="rId6"/>
    <p:sldId id="260" r:id="rId7"/>
    <p:sldId id="267" r:id="rId8"/>
    <p:sldId id="261" r:id="rId9"/>
    <p:sldId id="262" r:id="rId10"/>
    <p:sldId id="268" r:id="rId11"/>
    <p:sldId id="263" r:id="rId12"/>
    <p:sldId id="264" r:id="rId13"/>
    <p:sldId id="265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A3185"/>
    <a:srgbClr val="FABC1E"/>
    <a:srgbClr val="6EC1B2"/>
    <a:srgbClr val="C7FFF3"/>
    <a:srgbClr val="4797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77"/>
    <p:restoredTop sz="94696"/>
  </p:normalViewPr>
  <p:slideViewPr>
    <p:cSldViewPr snapToGrid="0">
      <p:cViewPr varScale="1">
        <p:scale>
          <a:sx n="101" d="100"/>
          <a:sy n="101" d="100"/>
        </p:scale>
        <p:origin x="48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customXml" Target="../customXml/item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EC62AD-9820-DA42-A0D3-D18E3AF83099}" type="datetimeFigureOut">
              <a:rPr lang="en-US" smtClean="0"/>
              <a:t>3/8/23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B5C82B-C5BA-CD40-BDD9-72FA7CCED6C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54292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B5C82B-C5BA-CD40-BDD9-72FA7CCED6C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3361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B5C82B-C5BA-CD40-BDD9-72FA7CCED6C5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43872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B5C82B-C5BA-CD40-BDD9-72FA7CCED6C5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6239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B5C82B-C5BA-CD40-BDD9-72FA7CCED6C5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98144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1A6B2C-4249-4395-B690-99A9E62BFC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8B9728C-A2F0-808D-11DA-A7FBECB867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7DB172-B233-5D00-06FE-31FCC92480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0AD84-C561-8A49-A2F3-DD2A1B3CB717}" type="datetimeFigureOut">
              <a:rPr lang="en-US" smtClean="0"/>
              <a:t>3/8/23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552FF4-F65E-E5A8-CA36-E99B137EAF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3E7C58-15A3-A2D2-5939-34D83188D0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892DA-AB3A-584F-B021-46420D9D029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540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38CEE1-7015-BFB0-5D4B-82B05837C5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185203-FB6A-A325-89BE-693BB2862E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AECB7A-8CBE-EFB3-823B-3A81124B31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0AD84-C561-8A49-A2F3-DD2A1B3CB717}" type="datetimeFigureOut">
              <a:rPr lang="en-US" smtClean="0"/>
              <a:t>3/8/23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5CA6FF-BAA8-A2C6-7C63-63E0D154D4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D3A351-E109-AEAB-3394-8215AF8F8D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892DA-AB3A-584F-B021-46420D9D029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4403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A851D50-1FF9-C105-B950-B52D263DF75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63D039E-6880-4C15-39BA-18E21322FC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D61F5A-E462-A7C8-098C-D5B49C669A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0AD84-C561-8A49-A2F3-DD2A1B3CB717}" type="datetimeFigureOut">
              <a:rPr lang="en-US" smtClean="0"/>
              <a:t>3/8/23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4B7A04-0BD2-8B33-3CB2-64E345AC1C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4DE300-34CF-6321-36CD-73CDA0B31C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892DA-AB3A-584F-B021-46420D9D029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3626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A44AA2-A9B7-B086-A439-B0C30AB8A5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B3F1BE-7412-48CB-EA4C-100FDE89F8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B55394-F1AB-39D0-EBF8-37FCF074D7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0AD84-C561-8A49-A2F3-DD2A1B3CB717}" type="datetimeFigureOut">
              <a:rPr lang="en-US" smtClean="0"/>
              <a:t>3/8/23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318135-0D79-E2CE-89DA-9DD055C926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53D1E9-7B6B-9599-DE8C-9FE60409DA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892DA-AB3A-584F-B021-46420D9D029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2774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ADAD-34E8-B3E8-D6CD-117245FA9F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747763-BD65-C822-E46A-5D6026E1FB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2BD0D5-4789-02AF-C8CB-AB1873F2AD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0AD84-C561-8A49-A2F3-DD2A1B3CB717}" type="datetimeFigureOut">
              <a:rPr lang="en-US" smtClean="0"/>
              <a:t>3/8/23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54FE2C-5648-6858-1D58-0D4FEE1EA1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D944B9-53DA-0F54-E902-5D54C64F3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892DA-AB3A-584F-B021-46420D9D029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2750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828D56-1E2A-C235-5BD4-328BCA2A9E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46BE29-2865-6F33-7E77-719233A610B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E877F7D-F531-D290-B73D-600B012E49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AB7F47-E4A9-CC78-A689-0559805171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0AD84-C561-8A49-A2F3-DD2A1B3CB717}" type="datetimeFigureOut">
              <a:rPr lang="en-US" smtClean="0"/>
              <a:t>3/8/23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9A0992-5771-77A4-D112-A25274DEFA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DA40B6-693A-66E2-167F-169329A4A5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892DA-AB3A-584F-B021-46420D9D029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80758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056FE-0C87-F3CC-A39B-8A998F434F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A839C7-0A66-A28F-81E3-236BCA2846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7119C3D-6E95-680A-6146-50DA1B3A67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26584E0-CB5B-7259-6911-5B818E7A645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E9CA2BA-6F05-7174-478C-D7E0566A374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3947BC4-52CD-CA95-C700-5FAE0FA1B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0AD84-C561-8A49-A2F3-DD2A1B3CB717}" type="datetimeFigureOut">
              <a:rPr lang="en-US" smtClean="0"/>
              <a:t>3/8/23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3DB458-2B14-7E77-3460-30A9D8E99D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52D5A27-F5EF-711F-2F01-D20011EE2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892DA-AB3A-584F-B021-46420D9D029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9996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A869E9-A4E8-BAE4-C7DE-9E4EBF718D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3531C53-52D7-094D-CADA-5FDFF26B5D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0AD84-C561-8A49-A2F3-DD2A1B3CB717}" type="datetimeFigureOut">
              <a:rPr lang="en-US" smtClean="0"/>
              <a:t>3/8/23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32FD60-CF10-B9D0-304F-75D56F3882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409E0A-A670-4CD2-0B1B-F82990029C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892DA-AB3A-584F-B021-46420D9D029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4813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064F177-A12F-9D3A-F1FE-903B8733FC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0AD84-C561-8A49-A2F3-DD2A1B3CB717}" type="datetimeFigureOut">
              <a:rPr lang="en-US" smtClean="0"/>
              <a:t>3/8/23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387B1A5-F207-5520-2116-850A11A9FD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3FE454-0392-276D-E2CF-E9A6136D30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892DA-AB3A-584F-B021-46420D9D029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3688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52358E-1134-5636-A000-879E4943F7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639535-DEF7-7E44-9D44-635E76C4CD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E46976-B2CC-A8FA-C65F-D433FB0A4D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ECEC36F-5624-CBC9-E9F7-3AE00E7C82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0AD84-C561-8A49-A2F3-DD2A1B3CB717}" type="datetimeFigureOut">
              <a:rPr lang="en-US" smtClean="0"/>
              <a:t>3/8/23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70E27B-9445-18FC-802A-BD2EEDDCA0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31CB4C-3921-09A8-DFCC-02C2B67FAD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892DA-AB3A-584F-B021-46420D9D029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2752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D8E08D-E9F7-2775-F9A5-725FD64EE5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85A7245-3A55-C9A3-204E-B82BCC1908C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7C2632-66C2-5348-9679-41B9F0DEFE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B19323-A59E-A5A7-6AFC-D3DE4244E5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0AD84-C561-8A49-A2F3-DD2A1B3CB717}" type="datetimeFigureOut">
              <a:rPr lang="en-US" smtClean="0"/>
              <a:t>3/8/23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CD60F3-15F0-B1BF-6F73-7A1071766A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600142-12F9-12AE-9B72-C16BBAC9DC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892DA-AB3A-584F-B021-46420D9D029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1308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BD12984-70DA-7645-27F7-2FAC9954FA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E93C24-B5FB-A671-BC7B-2776B607EA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C6C14F-4A5E-06EC-AC56-0D718101596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F0AD84-C561-8A49-A2F3-DD2A1B3CB717}" type="datetimeFigureOut">
              <a:rPr lang="en-US" smtClean="0"/>
              <a:t>3/8/23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A7008C-8393-0C9C-E865-39B38198D0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621635-22B3-8D9C-D8E2-897C4AD954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8892DA-AB3A-584F-B021-46420D9D029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215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3.emf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1.emf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shared.outlook.inky.com/link?domain=www.ukri.org&amp;t=h.eJxVj8tuwyAQRX8lYl0ewfbYzSq_gmFwqF2IBhxaVf33wrK7q6uj-_hhJx3sdmGPUp75JmWtVZw7BZFokxFrlsa5UEKK5uD-jC7Eja8p5cJ9Ir5Z8txExxtaUuRPSh9oS5bs7cL2HhyxtChfBg3DoK7SPijkewy-fPv0ZQlNCS8UNn1KgHFRqxlhmu1kANYV8F0BzuDUYCcnrzAvelFaT2LUvQF7Ax4YjdgTtVFNv8y9GqrB7sLY9qVzrnP_3d8_FVFSfA.MEUCIDJJT8XvmDL1WHhob1v5cSu0JWpCjjtVP-AKRvb37ZWpAiEA_HQntrmpXbw5nG6_R8T7sfyPVqAw1enpOq7f70OJzfU" TargetMode="External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openxmlformats.org/officeDocument/2006/relationships/image" Target="../media/image7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.emf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3.emf"/><Relationship Id="rId4" Type="http://schemas.openxmlformats.org/officeDocument/2006/relationships/image" Target="../media/image4.png"/><Relationship Id="rId9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3.emf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4.png"/><Relationship Id="rId9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9384F997-3592-1FC7-D482-8799E6CE4E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71"/>
            <a:ext cx="12192000" cy="615638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8534BF8-71E9-EA16-2F81-9ED3F9BF50B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038" t="45950" r="7938"/>
          <a:stretch/>
        </p:blipFill>
        <p:spPr>
          <a:xfrm>
            <a:off x="0" y="-271"/>
            <a:ext cx="12192000" cy="805908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1DBE416-8633-5C18-85FE-281A4AB50C32}"/>
              </a:ext>
            </a:extLst>
          </p:cNvPr>
          <p:cNvSpPr txBox="1"/>
          <p:nvPr/>
        </p:nvSpPr>
        <p:spPr>
          <a:xfrm>
            <a:off x="2907913" y="1164669"/>
            <a:ext cx="637616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002060"/>
                </a:solidFill>
                <a:latin typeface="Avenir Next Demi Bold" panose="020B0503020202020204" pitchFamily="34" charset="0"/>
              </a:rPr>
              <a:t>GCRF Compass+:</a:t>
            </a:r>
            <a:br>
              <a:rPr lang="en-US" sz="4800" b="1" dirty="0">
                <a:solidFill>
                  <a:srgbClr val="002060"/>
                </a:solidFill>
                <a:latin typeface="Avenir Next Demi Bold" panose="020B0503020202020204" pitchFamily="34" charset="0"/>
              </a:rPr>
            </a:br>
            <a:r>
              <a:rPr lang="en-US" sz="3200" b="1" dirty="0">
                <a:solidFill>
                  <a:srgbClr val="002060"/>
                </a:solidFill>
                <a:latin typeface="Avenir Next Demi Bold" panose="020B0503020202020204" pitchFamily="34" charset="0"/>
              </a:rPr>
              <a:t>Comprehensive Capacity-Building in Central Eurasia</a:t>
            </a:r>
            <a:endParaRPr lang="en-US" sz="4800" b="1" dirty="0">
              <a:solidFill>
                <a:srgbClr val="002060"/>
              </a:solidFill>
              <a:latin typeface="Avenir Next Demi Bold" panose="020B0503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114D6A3-23D5-D994-9243-1799197373B7}"/>
              </a:ext>
            </a:extLst>
          </p:cNvPr>
          <p:cNvSpPr txBox="1"/>
          <p:nvPr/>
        </p:nvSpPr>
        <p:spPr>
          <a:xfrm>
            <a:off x="3402936" y="3023956"/>
            <a:ext cx="53861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Avenir Next Demi Bold" panose="020B0503020202020204" pitchFamily="34" charset="0"/>
              </a:rPr>
              <a:t>Tackling sustainability challenges through the lens of resilience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2654E5F-5841-AADE-6530-269309E15A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168414" y="285856"/>
            <a:ext cx="14528825" cy="835408"/>
          </a:xfrm>
          <a:prstGeom prst="rect">
            <a:avLst/>
          </a:prstGeom>
        </p:spPr>
      </p:pic>
      <p:pic>
        <p:nvPicPr>
          <p:cNvPr id="2" name="Picture 1" descr="A picture containing text&#10;&#10;Description automatically generated">
            <a:extLst>
              <a:ext uri="{FF2B5EF4-FFF2-40B4-BE49-F238E27FC236}">
                <a16:creationId xmlns:a16="http://schemas.microsoft.com/office/drawing/2014/main" id="{D77D3FE5-D25C-93C3-298F-4A4EF6E2E30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36285" y="6304453"/>
            <a:ext cx="1326508" cy="390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3995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logo&#10;&#10;Description automatically generated">
            <a:extLst>
              <a:ext uri="{FF2B5EF4-FFF2-40B4-BE49-F238E27FC236}">
                <a16:creationId xmlns:a16="http://schemas.microsoft.com/office/drawing/2014/main" id="{2698B2B1-D026-2300-2A18-96F8A1C1B3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3949"/>
            <a:ext cx="12199031" cy="685405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724BC18-A0F8-9717-4996-35B66A1D75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999595" y="285856"/>
            <a:ext cx="14528825" cy="835408"/>
          </a:xfrm>
          <a:prstGeom prst="rect">
            <a:avLst/>
          </a:prstGeom>
        </p:spPr>
      </p:pic>
      <p:pic>
        <p:nvPicPr>
          <p:cNvPr id="2" name="Picture 1" descr="A picture containing text&#10;&#10;Description automatically generated">
            <a:extLst>
              <a:ext uri="{FF2B5EF4-FFF2-40B4-BE49-F238E27FC236}">
                <a16:creationId xmlns:a16="http://schemas.microsoft.com/office/drawing/2014/main" id="{AB3B41EF-833A-3B26-BE2C-76BBDD73D5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36285" y="6304453"/>
            <a:ext cx="1326508" cy="390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57833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&#10;&#10;Description automatically generated">
            <a:extLst>
              <a:ext uri="{FF2B5EF4-FFF2-40B4-BE49-F238E27FC236}">
                <a16:creationId xmlns:a16="http://schemas.microsoft.com/office/drawing/2014/main" id="{49ABF9CE-91A7-339B-CD06-6AA5DB195C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3948"/>
            <a:ext cx="12199031" cy="6854051"/>
          </a:xfrm>
          <a:prstGeom prst="rect">
            <a:avLst/>
          </a:prstGeom>
        </p:spPr>
      </p:pic>
      <p:pic>
        <p:nvPicPr>
          <p:cNvPr id="4" name="Picture 3" descr="A picture containing text&#10;&#10;Description automatically generated">
            <a:extLst>
              <a:ext uri="{FF2B5EF4-FFF2-40B4-BE49-F238E27FC236}">
                <a16:creationId xmlns:a16="http://schemas.microsoft.com/office/drawing/2014/main" id="{5D03F691-D95D-632D-80F7-1333521E30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36285" y="6304453"/>
            <a:ext cx="1326508" cy="39047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D33CE24-E958-DFEA-4579-5CBC709084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999595" y="285856"/>
            <a:ext cx="14528825" cy="835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076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97C853A-F904-B89A-38AB-5CC899A0EF4A}"/>
              </a:ext>
            </a:extLst>
          </p:cNvPr>
          <p:cNvSpPr/>
          <p:nvPr/>
        </p:nvSpPr>
        <p:spPr>
          <a:xfrm>
            <a:off x="0" y="0"/>
            <a:ext cx="12192000" cy="6156117"/>
          </a:xfrm>
          <a:prstGeom prst="rect">
            <a:avLst/>
          </a:prstGeom>
          <a:solidFill>
            <a:srgbClr val="FABC1E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E3A9C0A-72ED-AAEB-EEEF-7CE3601448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999595" y="285856"/>
            <a:ext cx="14528825" cy="835408"/>
          </a:xfrm>
          <a:prstGeom prst="rect">
            <a:avLst/>
          </a:prstGeom>
        </p:spPr>
      </p:pic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7C72A661-F92D-612E-8B14-BA6B4457BA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36285" y="6304453"/>
            <a:ext cx="1326508" cy="39047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71DE1BC-861C-9C32-6944-A2426F60514D}"/>
              </a:ext>
            </a:extLst>
          </p:cNvPr>
          <p:cNvSpPr txBox="1"/>
          <p:nvPr/>
        </p:nvSpPr>
        <p:spPr>
          <a:xfrm>
            <a:off x="478990" y="1407162"/>
            <a:ext cx="113585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3A3185"/>
                </a:solidFill>
                <a:latin typeface="Avenir Next Demi Bold" panose="020B0503020202020204" pitchFamily="34" charset="0"/>
              </a:rPr>
              <a:t>Policy Recommendations - Embedding resilience in global governance institutions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713C0D7-7590-B682-7DB7-CB3A5915A11D}"/>
              </a:ext>
            </a:extLst>
          </p:cNvPr>
          <p:cNvGrpSpPr/>
          <p:nvPr/>
        </p:nvGrpSpPr>
        <p:grpSpPr>
          <a:xfrm>
            <a:off x="6131213" y="2154727"/>
            <a:ext cx="2488209" cy="3679903"/>
            <a:chOff x="6131213" y="2154727"/>
            <a:chExt cx="2488209" cy="3679903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D79C4B18-C61E-9A33-691C-0B31F87A60E4}"/>
                </a:ext>
              </a:extLst>
            </p:cNvPr>
            <p:cNvSpPr/>
            <p:nvPr/>
          </p:nvSpPr>
          <p:spPr>
            <a:xfrm>
              <a:off x="6131213" y="2154727"/>
              <a:ext cx="2488209" cy="3679903"/>
            </a:xfrm>
            <a:prstGeom prst="rect">
              <a:avLst/>
            </a:prstGeom>
            <a:solidFill>
              <a:schemeClr val="bg1">
                <a:alpha val="46137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14470EB-31EA-47A7-02FA-06B9844BAD95}"/>
                </a:ext>
              </a:extLst>
            </p:cNvPr>
            <p:cNvSpPr txBox="1"/>
            <p:nvPr/>
          </p:nvSpPr>
          <p:spPr>
            <a:xfrm>
              <a:off x="6303985" y="4252240"/>
              <a:ext cx="2136838" cy="147732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rgbClr val="002060"/>
                  </a:solidFill>
                  <a:latin typeface="Avenir Next Medium" panose="020B0503020202020204" pitchFamily="34" charset="0"/>
                </a:rPr>
                <a:t>We need more internationally balanced governance structures.</a:t>
              </a:r>
            </a:p>
          </p:txBody>
        </p:sp>
        <p:pic>
          <p:nvPicPr>
            <p:cNvPr id="11" name="Picture 10" descr="A picture containing icon&#10;&#10;Description automatically generated">
              <a:extLst>
                <a:ext uri="{FF2B5EF4-FFF2-40B4-BE49-F238E27FC236}">
                  <a16:creationId xmlns:a16="http://schemas.microsoft.com/office/drawing/2014/main" id="{0056EC36-0043-2189-B3F3-2FA43A35ADB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250490" y="2363998"/>
              <a:ext cx="2319240" cy="2319240"/>
            </a:xfrm>
            <a:prstGeom prst="rect">
              <a:avLst/>
            </a:prstGeom>
          </p:spPr>
        </p:pic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C76C217-40F9-1CCF-7416-838B069EDC9E}"/>
              </a:ext>
            </a:extLst>
          </p:cNvPr>
          <p:cNvGrpSpPr/>
          <p:nvPr/>
        </p:nvGrpSpPr>
        <p:grpSpPr>
          <a:xfrm>
            <a:off x="2887877" y="1592186"/>
            <a:ext cx="3115734" cy="4242444"/>
            <a:chOff x="2887877" y="1592186"/>
            <a:chExt cx="3115734" cy="4242444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72D6F24D-891F-017D-7E28-4243786CCA17}"/>
                </a:ext>
              </a:extLst>
            </p:cNvPr>
            <p:cNvSpPr/>
            <p:nvPr/>
          </p:nvSpPr>
          <p:spPr>
            <a:xfrm>
              <a:off x="3334850" y="2154727"/>
              <a:ext cx="2488209" cy="3679903"/>
            </a:xfrm>
            <a:prstGeom prst="rect">
              <a:avLst/>
            </a:prstGeom>
            <a:solidFill>
              <a:schemeClr val="bg1">
                <a:alpha val="46137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CFC9D4B-11F3-5D40-8305-2E135BB1A199}"/>
                </a:ext>
              </a:extLst>
            </p:cNvPr>
            <p:cNvSpPr txBox="1"/>
            <p:nvPr/>
          </p:nvSpPr>
          <p:spPr>
            <a:xfrm>
              <a:off x="3581727" y="4414962"/>
              <a:ext cx="1994453" cy="120032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rgbClr val="002060"/>
                  </a:solidFill>
                  <a:latin typeface="Avenir Next Medium" panose="020B0503020202020204" pitchFamily="34" charset="0"/>
                </a:rPr>
                <a:t>We need more inclusive governance structures.</a:t>
              </a:r>
            </a:p>
          </p:txBody>
        </p:sp>
        <p:pic>
          <p:nvPicPr>
            <p:cNvPr id="13" name="Picture 12" descr="Shape, arrow&#10;&#10;Description automatically generated">
              <a:extLst>
                <a:ext uri="{FF2B5EF4-FFF2-40B4-BE49-F238E27FC236}">
                  <a16:creationId xmlns:a16="http://schemas.microsoft.com/office/drawing/2014/main" id="{887D4F4C-9746-28BC-2C63-882E5524925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887877" y="1592186"/>
              <a:ext cx="3115734" cy="3115734"/>
            </a:xfrm>
            <a:prstGeom prst="rect">
              <a:avLst/>
            </a:prstGeom>
          </p:spPr>
        </p:pic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CE49710B-C765-1970-90A2-157F569076EE}"/>
              </a:ext>
            </a:extLst>
          </p:cNvPr>
          <p:cNvGrpSpPr/>
          <p:nvPr/>
        </p:nvGrpSpPr>
        <p:grpSpPr>
          <a:xfrm>
            <a:off x="415417" y="2154727"/>
            <a:ext cx="2600646" cy="3679903"/>
            <a:chOff x="415417" y="2154727"/>
            <a:chExt cx="2600646" cy="3679903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33E6829-CD7B-0DCE-6B27-12AADB3BEFF8}"/>
                </a:ext>
              </a:extLst>
            </p:cNvPr>
            <p:cNvSpPr/>
            <p:nvPr/>
          </p:nvSpPr>
          <p:spPr>
            <a:xfrm>
              <a:off x="527854" y="2154727"/>
              <a:ext cx="2488209" cy="3679903"/>
            </a:xfrm>
            <a:prstGeom prst="rect">
              <a:avLst/>
            </a:prstGeom>
            <a:solidFill>
              <a:schemeClr val="bg1">
                <a:alpha val="46137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7FB50489-87AD-908D-71BB-06191E36F1EE}"/>
                </a:ext>
              </a:extLst>
            </p:cNvPr>
            <p:cNvSpPr txBox="1"/>
            <p:nvPr/>
          </p:nvSpPr>
          <p:spPr>
            <a:xfrm>
              <a:off x="647524" y="4667739"/>
              <a:ext cx="2176552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rgbClr val="002060"/>
                  </a:solidFill>
                  <a:latin typeface="Avenir Next Medium" panose="020B0503020202020204" pitchFamily="34" charset="0"/>
                </a:rPr>
                <a:t>We need to reconcile diversity.</a:t>
              </a:r>
            </a:p>
          </p:txBody>
        </p:sp>
        <p:pic>
          <p:nvPicPr>
            <p:cNvPr id="18" name="Picture 17" descr="A pair of lightbulbs&#10;&#10;Description automatically generated with low confidence">
              <a:extLst>
                <a:ext uri="{FF2B5EF4-FFF2-40B4-BE49-F238E27FC236}">
                  <a16:creationId xmlns:a16="http://schemas.microsoft.com/office/drawing/2014/main" id="{74EA06FA-EF2A-1AE0-445A-A9ECBDC51CD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15417" y="2262564"/>
              <a:ext cx="2530948" cy="2530948"/>
            </a:xfrm>
            <a:prstGeom prst="rect">
              <a:avLst/>
            </a:prstGeom>
          </p:spPr>
        </p:pic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2CE7514-F6C0-FF3A-D23D-E089DD2E3EC0}"/>
              </a:ext>
            </a:extLst>
          </p:cNvPr>
          <p:cNvGrpSpPr/>
          <p:nvPr/>
        </p:nvGrpSpPr>
        <p:grpSpPr>
          <a:xfrm>
            <a:off x="8594900" y="1777033"/>
            <a:ext cx="3005120" cy="4057597"/>
            <a:chOff x="8594900" y="1777033"/>
            <a:chExt cx="3005120" cy="4057597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D2496188-EF8E-1D75-8C4B-5F32BD8FB804}"/>
                </a:ext>
              </a:extLst>
            </p:cNvPr>
            <p:cNvSpPr/>
            <p:nvPr/>
          </p:nvSpPr>
          <p:spPr>
            <a:xfrm>
              <a:off x="8923044" y="2154727"/>
              <a:ext cx="2488209" cy="3679903"/>
            </a:xfrm>
            <a:prstGeom prst="rect">
              <a:avLst/>
            </a:prstGeom>
            <a:solidFill>
              <a:schemeClr val="bg1">
                <a:alpha val="46137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89F15639-1562-52A7-ED98-14CF289250B1}"/>
                </a:ext>
              </a:extLst>
            </p:cNvPr>
            <p:cNvSpPr txBox="1"/>
            <p:nvPr/>
          </p:nvSpPr>
          <p:spPr>
            <a:xfrm>
              <a:off x="9169921" y="4414962"/>
              <a:ext cx="1994453" cy="120032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rgbClr val="002060"/>
                  </a:solidFill>
                  <a:latin typeface="Avenir Next Medium" panose="020B0503020202020204" pitchFamily="34" charset="0"/>
                </a:rPr>
                <a:t>We need more responsive, goal-orientated institutions.</a:t>
              </a:r>
            </a:p>
          </p:txBody>
        </p:sp>
        <p:pic>
          <p:nvPicPr>
            <p:cNvPr id="20" name="Picture 19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88529AAF-F7E7-D505-0235-8B4768E0711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8594900" y="1777033"/>
              <a:ext cx="3005120" cy="30051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70604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6AD31F8D-D2CA-B113-BDD7-753A03134A73}"/>
              </a:ext>
            </a:extLst>
          </p:cNvPr>
          <p:cNvSpPr txBox="1"/>
          <p:nvPr/>
        </p:nvSpPr>
        <p:spPr>
          <a:xfrm>
            <a:off x="1323540" y="3078058"/>
            <a:ext cx="98207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Avenir Next Demi Bold" panose="020B0503020202020204" pitchFamily="34" charset="0"/>
              </a:rPr>
              <a:t>full page scribe style visual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BE0E7FF-5C1F-66EF-8A7F-87D8F62F18A2}"/>
              </a:ext>
            </a:extLst>
          </p:cNvPr>
          <p:cNvSpPr txBox="1"/>
          <p:nvPr/>
        </p:nvSpPr>
        <p:spPr>
          <a:xfrm>
            <a:off x="1323540" y="2416396"/>
            <a:ext cx="98207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Avenir Next Demi Bold" panose="020B0503020202020204" pitchFamily="34" charset="0"/>
              </a:rPr>
              <a:t>Local perspectives on resilience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E4D471B-7FF4-FC23-F2C3-D3B5A5DB8D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15611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81EF522-A645-1DBF-AF10-F01DD5F4828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1038" t="45950" r="7938"/>
          <a:stretch/>
        </p:blipFill>
        <p:spPr>
          <a:xfrm>
            <a:off x="0" y="-271"/>
            <a:ext cx="12192000" cy="805908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C9318C6-118C-0743-8800-6B409FEA109B}"/>
              </a:ext>
            </a:extLst>
          </p:cNvPr>
          <p:cNvSpPr txBox="1"/>
          <p:nvPr/>
        </p:nvSpPr>
        <p:spPr>
          <a:xfrm>
            <a:off x="4488701" y="1239417"/>
            <a:ext cx="32145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002060"/>
                </a:solidFill>
                <a:latin typeface="Avenir Next Demi Bold" panose="020B0503020202020204" pitchFamily="34" charset="0"/>
              </a:rPr>
              <a:t>Where to next?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52F1CED-1A8F-ACB4-33ED-2D09D6ADF1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168414" y="285856"/>
            <a:ext cx="14528825" cy="83540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A386CA7-323A-DA5F-C8C5-A6D504731CBD}"/>
              </a:ext>
            </a:extLst>
          </p:cNvPr>
          <p:cNvSpPr txBox="1"/>
          <p:nvPr/>
        </p:nvSpPr>
        <p:spPr>
          <a:xfrm>
            <a:off x="229207" y="6370594"/>
            <a:ext cx="93549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3A3185"/>
                </a:solidFill>
                <a:effectLst/>
                <a:latin typeface="Avenir Next" panose="020B0503020202020204" pitchFamily="34" charset="0"/>
              </a:rPr>
              <a:t>This research has been supported by GCRF GNCA UKRI: </a:t>
            </a:r>
            <a:r>
              <a:rPr lang="en-GB" sz="1200" b="0" i="0" dirty="0">
                <a:effectLst/>
                <a:latin typeface="Calibri" panose="020F0502020204030204" pitchFamily="34" charset="0"/>
                <a:hlinkClick r:id="rId6"/>
              </a:rPr>
              <a:t>https://www.ukri.org/news/additional-funding-boost-for-gcrf-and-newton-projects/</a:t>
            </a:r>
            <a:endParaRPr lang="en-US" sz="1200" dirty="0">
              <a:solidFill>
                <a:srgbClr val="3A3185"/>
              </a:solidFill>
              <a:latin typeface="Avenir Next" panose="020B0503020202020204" pitchFamily="34" charset="0"/>
            </a:endParaRPr>
          </a:p>
        </p:txBody>
      </p:sp>
      <p:pic>
        <p:nvPicPr>
          <p:cNvPr id="15" name="Picture 14" descr="A picture containing text&#10;&#10;Description automatically generated">
            <a:extLst>
              <a:ext uri="{FF2B5EF4-FFF2-40B4-BE49-F238E27FC236}">
                <a16:creationId xmlns:a16="http://schemas.microsoft.com/office/drawing/2014/main" id="{E24358C7-B28B-015A-2F58-D04211650E8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636285" y="6304453"/>
            <a:ext cx="1326508" cy="390472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AC6BD6CC-52D7-616A-6940-DF62FE5F7E8C}"/>
              </a:ext>
            </a:extLst>
          </p:cNvPr>
          <p:cNvGrpSpPr/>
          <p:nvPr/>
        </p:nvGrpSpPr>
        <p:grpSpPr>
          <a:xfrm>
            <a:off x="3152626" y="1913925"/>
            <a:ext cx="5717220" cy="2128285"/>
            <a:chOff x="3152626" y="1913925"/>
            <a:chExt cx="5717220" cy="2128285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074199F5-10A8-F1CB-41C6-D7D2E811B766}"/>
                </a:ext>
              </a:extLst>
            </p:cNvPr>
            <p:cNvSpPr txBox="1"/>
            <p:nvPr/>
          </p:nvSpPr>
          <p:spPr>
            <a:xfrm>
              <a:off x="3709184" y="2779612"/>
              <a:ext cx="3011549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chemeClr val="bg1"/>
                  </a:solidFill>
                  <a:latin typeface="Avenir Next Demi Bold" panose="020B0503020202020204" pitchFamily="34" charset="0"/>
                </a:rPr>
                <a:t>bit.ly/WarwickCompassPlus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DDE95B9-6BB6-BBD6-21E4-C759459C3332}"/>
                </a:ext>
              </a:extLst>
            </p:cNvPr>
            <p:cNvSpPr txBox="1"/>
            <p:nvPr/>
          </p:nvSpPr>
          <p:spPr>
            <a:xfrm>
              <a:off x="3152626" y="1913925"/>
              <a:ext cx="571722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i="1" dirty="0">
                  <a:solidFill>
                    <a:srgbClr val="002060"/>
                  </a:solidFill>
                  <a:latin typeface="Avenir Next" panose="020B0503020202020204" pitchFamily="34" charset="0"/>
                </a:rPr>
                <a:t>For more information about the Compass+ forum and the research visit: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3DA75DE-9D51-3FC5-AA96-4863883E6350}"/>
                </a:ext>
              </a:extLst>
            </p:cNvPr>
            <p:cNvSpPr/>
            <p:nvPr/>
          </p:nvSpPr>
          <p:spPr>
            <a:xfrm>
              <a:off x="3501946" y="2569801"/>
              <a:ext cx="3456833" cy="1459468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BB4E8814-3AC3-9C52-134A-B1CDA246C56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958779" y="2569801"/>
              <a:ext cx="1472409" cy="147240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44544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9384F997-3592-1FC7-D482-8799E6CE4E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1561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38C5BF1-48DB-A9E3-F3CE-C11719B3E07E}"/>
              </a:ext>
            </a:extLst>
          </p:cNvPr>
          <p:cNvSpPr txBox="1"/>
          <p:nvPr/>
        </p:nvSpPr>
        <p:spPr>
          <a:xfrm>
            <a:off x="886244" y="1648741"/>
            <a:ext cx="98207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002060"/>
                </a:solidFill>
                <a:latin typeface="Avenir Next Demi Bold" panose="020B0503020202020204" pitchFamily="34" charset="0"/>
              </a:rPr>
              <a:t>Context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A8486D1-04D8-C3D1-8D59-F07B6FCCFCA6}"/>
              </a:ext>
            </a:extLst>
          </p:cNvPr>
          <p:cNvSpPr txBox="1"/>
          <p:nvPr/>
        </p:nvSpPr>
        <p:spPr>
          <a:xfrm>
            <a:off x="886244" y="2429326"/>
            <a:ext cx="874543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2060"/>
                </a:solidFill>
                <a:latin typeface="Avenir Next Demi Bold" panose="020B0503020202020204" pitchFamily="34" charset="0"/>
              </a:rPr>
              <a:t>We are living in an unjust, fragile and geo-politically unstable world. This insecurity is driven by the twin crises of security and the environment </a:t>
            </a:r>
            <a:r>
              <a:rPr lang="en-US" sz="2400" i="1" dirty="0">
                <a:solidFill>
                  <a:srgbClr val="002060"/>
                </a:solidFill>
                <a:latin typeface="Avenir Next" panose="020B0503020202020204" pitchFamily="34" charset="0"/>
              </a:rPr>
              <a:t>(Black et al., 2022).</a:t>
            </a:r>
          </a:p>
          <a:p>
            <a:endParaRPr lang="en-US" sz="2400" i="1" dirty="0">
              <a:solidFill>
                <a:srgbClr val="002060"/>
              </a:solidFill>
              <a:latin typeface="Avenir Next" panose="020B0503020202020204" pitchFamily="34" charset="0"/>
            </a:endParaRPr>
          </a:p>
          <a:p>
            <a:r>
              <a:rPr lang="en-US" sz="2400" b="1" dirty="0">
                <a:solidFill>
                  <a:srgbClr val="002060"/>
                </a:solidFill>
                <a:latin typeface="Avenir Next Demi Bold" panose="020B0503020202020204" pitchFamily="34" charset="0"/>
              </a:rPr>
              <a:t>Dealing with these crises requires new ways of ‘being, knowing and doing’ </a:t>
            </a:r>
            <a:r>
              <a:rPr lang="en-US" sz="2400" i="1" dirty="0">
                <a:solidFill>
                  <a:srgbClr val="002060"/>
                </a:solidFill>
                <a:latin typeface="Avenir Next" panose="020B0503020202020204" pitchFamily="34" charset="0"/>
              </a:rPr>
              <a:t>(Escobar 2018).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1E987DC-EF1B-EF82-6245-63AA5A66B4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999595" y="285856"/>
            <a:ext cx="14528825" cy="835408"/>
          </a:xfrm>
          <a:prstGeom prst="rect">
            <a:avLst/>
          </a:prstGeom>
        </p:spPr>
      </p:pic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7C265C12-930C-FCC4-96BD-6961897238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36285" y="6304453"/>
            <a:ext cx="1326508" cy="390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99137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9384F997-3592-1FC7-D482-8799E6CE4E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1561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38C5BF1-48DB-A9E3-F3CE-C11719B3E07E}"/>
              </a:ext>
            </a:extLst>
          </p:cNvPr>
          <p:cNvSpPr txBox="1"/>
          <p:nvPr/>
        </p:nvSpPr>
        <p:spPr>
          <a:xfrm>
            <a:off x="886244" y="1479466"/>
            <a:ext cx="98207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002060"/>
                </a:solidFill>
                <a:latin typeface="Avenir Next Demi Bold" panose="020B0503020202020204" pitchFamily="34" charset="0"/>
              </a:rPr>
              <a:t>Research Impact Forum • 26</a:t>
            </a:r>
            <a:r>
              <a:rPr lang="en-US" sz="3200" b="1" baseline="30000" dirty="0">
                <a:solidFill>
                  <a:srgbClr val="002060"/>
                </a:solidFill>
                <a:latin typeface="Avenir Next Demi Bold" panose="020B0503020202020204" pitchFamily="34" charset="0"/>
              </a:rPr>
              <a:t>th</a:t>
            </a:r>
            <a:r>
              <a:rPr lang="en-US" sz="3200" b="1" dirty="0">
                <a:solidFill>
                  <a:srgbClr val="002060"/>
                </a:solidFill>
                <a:latin typeface="Avenir Next Demi Bold" panose="020B0503020202020204" pitchFamily="34" charset="0"/>
              </a:rPr>
              <a:t> January 2023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A8486D1-04D8-C3D1-8D59-F07B6FCCFCA6}"/>
              </a:ext>
            </a:extLst>
          </p:cNvPr>
          <p:cNvSpPr txBox="1"/>
          <p:nvPr/>
        </p:nvSpPr>
        <p:spPr>
          <a:xfrm>
            <a:off x="886244" y="2260051"/>
            <a:ext cx="88919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2060"/>
                </a:solidFill>
                <a:latin typeface="Avenir Next Medium" panose="020B0503020202020204" pitchFamily="34" charset="0"/>
              </a:rPr>
              <a:t>Discussions were </a:t>
            </a:r>
            <a:r>
              <a:rPr lang="en-US" sz="2000" dirty="0" err="1">
                <a:solidFill>
                  <a:srgbClr val="002060"/>
                </a:solidFill>
                <a:latin typeface="Avenir Next Medium" panose="020B0503020202020204" pitchFamily="34" charset="0"/>
              </a:rPr>
              <a:t>centred</a:t>
            </a:r>
            <a:r>
              <a:rPr lang="en-US" sz="2000" dirty="0">
                <a:solidFill>
                  <a:srgbClr val="002060"/>
                </a:solidFill>
                <a:latin typeface="Avenir Next Medium" panose="020B0503020202020204" pitchFamily="34" charset="0"/>
              </a:rPr>
              <a:t> around three key challenges: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DB10B6C-083D-EDD5-40CB-344FE2476F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999595" y="285856"/>
            <a:ext cx="14528825" cy="835408"/>
          </a:xfrm>
          <a:prstGeom prst="rect">
            <a:avLst/>
          </a:prstGeom>
        </p:spPr>
      </p:pic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C57F7208-B949-F45F-4D90-4553D5C6D1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36285" y="6304453"/>
            <a:ext cx="1326508" cy="390472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419AF782-0AEB-E3D3-0054-16794EA31B98}"/>
              </a:ext>
            </a:extLst>
          </p:cNvPr>
          <p:cNvGrpSpPr/>
          <p:nvPr/>
        </p:nvGrpSpPr>
        <p:grpSpPr>
          <a:xfrm>
            <a:off x="4887920" y="2726437"/>
            <a:ext cx="2243069" cy="2965239"/>
            <a:chOff x="4887920" y="2726437"/>
            <a:chExt cx="2243069" cy="2965239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C6D06C6C-132A-65A2-64AD-87A3B207BA9E}"/>
                </a:ext>
              </a:extLst>
            </p:cNvPr>
            <p:cNvSpPr txBox="1"/>
            <p:nvPr/>
          </p:nvSpPr>
          <p:spPr>
            <a:xfrm>
              <a:off x="4887920" y="4614458"/>
              <a:ext cx="2222402" cy="107721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600" dirty="0">
                  <a:solidFill>
                    <a:srgbClr val="002060"/>
                  </a:solidFill>
                  <a:latin typeface="Avenir Next Medium" panose="020B0503020202020204" pitchFamily="34" charset="0"/>
                </a:rPr>
                <a:t>Regional challenges to sustainable governance and how to tackle them</a:t>
              </a:r>
            </a:p>
          </p:txBody>
        </p:sp>
        <p:pic>
          <p:nvPicPr>
            <p:cNvPr id="10" name="Picture 9" descr="A picture containing text, vector graphics&#10;&#10;Description automatically generated">
              <a:extLst>
                <a:ext uri="{FF2B5EF4-FFF2-40B4-BE49-F238E27FC236}">
                  <a16:creationId xmlns:a16="http://schemas.microsoft.com/office/drawing/2014/main" id="{79841A4A-DE30-FC11-EB9D-6052AC4BB68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903363" y="2726437"/>
              <a:ext cx="2227626" cy="2227626"/>
            </a:xfrm>
            <a:prstGeom prst="rect">
              <a:avLst/>
            </a:prstGeom>
          </p:spPr>
        </p:pic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49389D7-B636-E039-4BDD-41759D210CEB}"/>
              </a:ext>
            </a:extLst>
          </p:cNvPr>
          <p:cNvGrpSpPr/>
          <p:nvPr/>
        </p:nvGrpSpPr>
        <p:grpSpPr>
          <a:xfrm>
            <a:off x="7904695" y="2490658"/>
            <a:ext cx="3177953" cy="3077907"/>
            <a:chOff x="7904695" y="2490658"/>
            <a:chExt cx="3177953" cy="3077907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0A7CFDCD-366C-0C48-EB40-6FC82C112730}"/>
                </a:ext>
              </a:extLst>
            </p:cNvPr>
            <p:cNvSpPr txBox="1"/>
            <p:nvPr/>
          </p:nvSpPr>
          <p:spPr>
            <a:xfrm>
              <a:off x="7904695" y="4737568"/>
              <a:ext cx="3177953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600" dirty="0">
                  <a:solidFill>
                    <a:srgbClr val="002060"/>
                  </a:solidFill>
                  <a:latin typeface="Avenir Next Medium" panose="020B0503020202020204" pitchFamily="34" charset="0"/>
                </a:rPr>
                <a:t>Rethinking international support and global governance in a pluriversal world.</a:t>
              </a: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16433DE7-4183-8ED7-A49D-B965873F0C8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043049" y="2490658"/>
              <a:ext cx="2823235" cy="2823235"/>
            </a:xfrm>
            <a:prstGeom prst="rect">
              <a:avLst/>
            </a:prstGeom>
          </p:spPr>
        </p:pic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F5247920-AB10-BEB3-3272-C3AC0BBC4F4A}"/>
              </a:ext>
            </a:extLst>
          </p:cNvPr>
          <p:cNvGrpSpPr/>
          <p:nvPr/>
        </p:nvGrpSpPr>
        <p:grpSpPr>
          <a:xfrm>
            <a:off x="1378045" y="2460106"/>
            <a:ext cx="2642004" cy="2806469"/>
            <a:chOff x="1378046" y="2448956"/>
            <a:chExt cx="2642004" cy="2806469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70399BE7-5D41-68CC-5EB4-4C610C8CEA14}"/>
                </a:ext>
              </a:extLst>
            </p:cNvPr>
            <p:cNvSpPr txBox="1"/>
            <p:nvPr/>
          </p:nvSpPr>
          <p:spPr>
            <a:xfrm>
              <a:off x="1670365" y="4670650"/>
              <a:ext cx="2057367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600" dirty="0">
                  <a:solidFill>
                    <a:srgbClr val="002060"/>
                  </a:solidFill>
                  <a:latin typeface="Avenir Next Medium" panose="020B0503020202020204" pitchFamily="34" charset="0"/>
                </a:rPr>
                <a:t>Local perspectives on resilience</a:t>
              </a:r>
            </a:p>
          </p:txBody>
        </p:sp>
        <p:pic>
          <p:nvPicPr>
            <p:cNvPr id="17" name="Picture 16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62FDD502-2943-0E2C-00A9-E572CD82364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378046" y="2448956"/>
              <a:ext cx="2642004" cy="26420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64174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accel="50000" fill="hold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2" accel="50000" fill="hold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2" accel="50000" fill="hold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accel="5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2" accel="5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2" accel="5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website&#10;&#10;Description automatically generated">
            <a:extLst>
              <a:ext uri="{FF2B5EF4-FFF2-40B4-BE49-F238E27FC236}">
                <a16:creationId xmlns:a16="http://schemas.microsoft.com/office/drawing/2014/main" id="{FE00B995-CB3A-04E1-A77B-2CB0D1218D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3949"/>
            <a:ext cx="12199031" cy="6854051"/>
          </a:xfrm>
          <a:prstGeom prst="rect">
            <a:avLst/>
          </a:prstGeom>
        </p:spPr>
      </p:pic>
      <p:pic>
        <p:nvPicPr>
          <p:cNvPr id="6" name="Picture 5" descr="A picture containing website&#10;&#10;Description automatically generated">
            <a:extLst>
              <a:ext uri="{FF2B5EF4-FFF2-40B4-BE49-F238E27FC236}">
                <a16:creationId xmlns:a16="http://schemas.microsoft.com/office/drawing/2014/main" id="{AE18903E-E6D6-F70D-9557-6D30020D1F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949"/>
            <a:ext cx="12199031" cy="685405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2F51A7F-D065-07F9-9C0D-220B7D5D3B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999595" y="285856"/>
            <a:ext cx="14528825" cy="835408"/>
          </a:xfrm>
          <a:prstGeom prst="rect">
            <a:avLst/>
          </a:prstGeom>
        </p:spPr>
      </p:pic>
      <p:pic>
        <p:nvPicPr>
          <p:cNvPr id="4" name="Picture 3" descr="A picture containing text&#10;&#10;Description automatically generated">
            <a:extLst>
              <a:ext uri="{FF2B5EF4-FFF2-40B4-BE49-F238E27FC236}">
                <a16:creationId xmlns:a16="http://schemas.microsoft.com/office/drawing/2014/main" id="{7977C0BE-D618-65DA-DA28-2F16718938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36285" y="6304453"/>
            <a:ext cx="1326508" cy="390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60619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E51BF5E1-C93B-F564-9F3C-57063FF621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3949"/>
            <a:ext cx="12199031" cy="6854051"/>
          </a:xfrm>
          <a:prstGeom prst="rect">
            <a:avLst/>
          </a:prstGeom>
        </p:spPr>
      </p:pic>
      <p:pic>
        <p:nvPicPr>
          <p:cNvPr id="2" name="Picture 1" descr="A picture containing text&#10;&#10;Description automatically generated">
            <a:extLst>
              <a:ext uri="{FF2B5EF4-FFF2-40B4-BE49-F238E27FC236}">
                <a16:creationId xmlns:a16="http://schemas.microsoft.com/office/drawing/2014/main" id="{F5F899FD-053D-3D25-5552-4E32CC083C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36285" y="6304453"/>
            <a:ext cx="1326508" cy="39047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2100DC7-8EE7-88F6-7E30-B841FC16BF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999595" y="285856"/>
            <a:ext cx="14528825" cy="835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7596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6AD31F8D-D2CA-B113-BDD7-753A03134A73}"/>
              </a:ext>
            </a:extLst>
          </p:cNvPr>
          <p:cNvSpPr txBox="1"/>
          <p:nvPr/>
        </p:nvSpPr>
        <p:spPr>
          <a:xfrm>
            <a:off x="1323540" y="3078058"/>
            <a:ext cx="98207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Avenir Next Demi Bold" panose="020B0503020202020204" pitchFamily="34" charset="0"/>
              </a:rPr>
              <a:t>full page scribe style visual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BE0E7FF-5C1F-66EF-8A7F-87D8F62F18A2}"/>
              </a:ext>
            </a:extLst>
          </p:cNvPr>
          <p:cNvSpPr txBox="1"/>
          <p:nvPr/>
        </p:nvSpPr>
        <p:spPr>
          <a:xfrm>
            <a:off x="1323540" y="2416396"/>
            <a:ext cx="98207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Avenir Next Demi Bold" panose="020B0503020202020204" pitchFamily="34" charset="0"/>
              </a:rPr>
              <a:t>Local perspectives on resilience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E4D471B-7FF4-FC23-F2C3-D3B5A5DB8D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15611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C9318C6-118C-0743-8800-6B409FEA109B}"/>
              </a:ext>
            </a:extLst>
          </p:cNvPr>
          <p:cNvSpPr txBox="1"/>
          <p:nvPr/>
        </p:nvSpPr>
        <p:spPr>
          <a:xfrm>
            <a:off x="478990" y="1407162"/>
            <a:ext cx="113585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3A3185"/>
                </a:solidFill>
                <a:latin typeface="Avenir Next Demi Bold" panose="020B0503020202020204" pitchFamily="34" charset="0"/>
              </a:rPr>
              <a:t>Policy Recommendations - Fostering responsive, agile and adaptable communities </a:t>
            </a:r>
          </a:p>
        </p:txBody>
      </p:sp>
      <p:pic>
        <p:nvPicPr>
          <p:cNvPr id="4" name="Picture 3" descr="A picture containing text&#10;&#10;Description automatically generated">
            <a:extLst>
              <a:ext uri="{FF2B5EF4-FFF2-40B4-BE49-F238E27FC236}">
                <a16:creationId xmlns:a16="http://schemas.microsoft.com/office/drawing/2014/main" id="{B813418F-2D5A-F65C-8425-567893B088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36285" y="6304453"/>
            <a:ext cx="1326508" cy="390472"/>
          </a:xfrm>
          <a:prstGeom prst="rect">
            <a:avLst/>
          </a:prstGeom>
        </p:spPr>
      </p:pic>
      <p:grpSp>
        <p:nvGrpSpPr>
          <p:cNvPr id="26" name="Group 25">
            <a:extLst>
              <a:ext uri="{FF2B5EF4-FFF2-40B4-BE49-F238E27FC236}">
                <a16:creationId xmlns:a16="http://schemas.microsoft.com/office/drawing/2014/main" id="{7918FF84-AC67-2C97-6091-B3F079BBEDC4}"/>
              </a:ext>
            </a:extLst>
          </p:cNvPr>
          <p:cNvGrpSpPr/>
          <p:nvPr/>
        </p:nvGrpSpPr>
        <p:grpSpPr>
          <a:xfrm>
            <a:off x="354463" y="2154727"/>
            <a:ext cx="2116045" cy="3679903"/>
            <a:chOff x="354463" y="2154727"/>
            <a:chExt cx="2116045" cy="3679903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C94D21F-5256-FB03-BE04-1DB11A6152AE}"/>
                </a:ext>
              </a:extLst>
            </p:cNvPr>
            <p:cNvSpPr/>
            <p:nvPr/>
          </p:nvSpPr>
          <p:spPr>
            <a:xfrm>
              <a:off x="354463" y="2154727"/>
              <a:ext cx="2116045" cy="3679903"/>
            </a:xfrm>
            <a:prstGeom prst="rect">
              <a:avLst/>
            </a:prstGeom>
            <a:solidFill>
              <a:schemeClr val="bg1">
                <a:alpha val="46137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CD0B0FA0-C7A7-5D5D-FA6D-4BE773E918EB}"/>
                </a:ext>
              </a:extLst>
            </p:cNvPr>
            <p:cNvSpPr txBox="1"/>
            <p:nvPr/>
          </p:nvSpPr>
          <p:spPr>
            <a:xfrm>
              <a:off x="415258" y="4522366"/>
              <a:ext cx="1994453" cy="95410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>
                  <a:solidFill>
                    <a:srgbClr val="002060"/>
                  </a:solidFill>
                  <a:latin typeface="Avenir Next Medium" panose="020B0503020202020204" pitchFamily="34" charset="0"/>
                </a:rPr>
                <a:t>Develop multiple plans </a:t>
              </a:r>
              <a:r>
                <a:rPr lang="en-GB" sz="1400" dirty="0">
                  <a:solidFill>
                    <a:srgbClr val="002060"/>
                  </a:solidFill>
                  <a:latin typeface="Avenir Next Medium" panose="020B0503020202020204" pitchFamily="34" charset="0"/>
                </a:rPr>
                <a:t>for</a:t>
              </a:r>
              <a:r>
                <a:rPr lang="en-US" sz="1400" dirty="0">
                  <a:solidFill>
                    <a:srgbClr val="002060"/>
                  </a:solidFill>
                  <a:latin typeface="Avenir Next Medium" panose="020B0503020202020204" pitchFamily="34" charset="0"/>
                </a:rPr>
                <a:t> the future, including emergency response plans.</a:t>
              </a:r>
            </a:p>
          </p:txBody>
        </p:sp>
        <p:pic>
          <p:nvPicPr>
            <p:cNvPr id="19" name="Picture 18" descr="Graphical user interface&#10;&#10;Description automatically generated with medium confidence">
              <a:extLst>
                <a:ext uri="{FF2B5EF4-FFF2-40B4-BE49-F238E27FC236}">
                  <a16:creationId xmlns:a16="http://schemas.microsoft.com/office/drawing/2014/main" id="{FF2BD552-201D-462A-AC35-ED1D39357D5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10148" t="9761" r="4476" b="20549"/>
            <a:stretch/>
          </p:blipFill>
          <p:spPr>
            <a:xfrm>
              <a:off x="415258" y="2501706"/>
              <a:ext cx="2036684" cy="1662504"/>
            </a:xfrm>
            <a:prstGeom prst="rect">
              <a:avLst/>
            </a:prstGeom>
          </p:spPr>
        </p:pic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4BD95752-62A2-ED73-DDCF-C86338527B1C}"/>
              </a:ext>
            </a:extLst>
          </p:cNvPr>
          <p:cNvGrpSpPr/>
          <p:nvPr/>
        </p:nvGrpSpPr>
        <p:grpSpPr>
          <a:xfrm>
            <a:off x="9710618" y="2154727"/>
            <a:ext cx="2270792" cy="3679903"/>
            <a:chOff x="9710618" y="2154727"/>
            <a:chExt cx="2270792" cy="3679903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0C45A3D-E424-0397-1673-C97CE708939C}"/>
                </a:ext>
              </a:extLst>
            </p:cNvPr>
            <p:cNvSpPr/>
            <p:nvPr/>
          </p:nvSpPr>
          <p:spPr>
            <a:xfrm>
              <a:off x="9721487" y="2154727"/>
              <a:ext cx="2116045" cy="3679903"/>
            </a:xfrm>
            <a:prstGeom prst="rect">
              <a:avLst/>
            </a:prstGeom>
            <a:solidFill>
              <a:schemeClr val="bg1">
                <a:alpha val="46137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77194FC6-24A0-D193-64E5-9C245E260C73}"/>
                </a:ext>
              </a:extLst>
            </p:cNvPr>
            <p:cNvSpPr txBox="1"/>
            <p:nvPr/>
          </p:nvSpPr>
          <p:spPr>
            <a:xfrm>
              <a:off x="9790286" y="4587935"/>
              <a:ext cx="1994451" cy="101566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>
                  <a:solidFill>
                    <a:srgbClr val="002060"/>
                  </a:solidFill>
                  <a:latin typeface="Avenir Next Medium" panose="020B0503020202020204" pitchFamily="34" charset="0"/>
                </a:rPr>
                <a:t>Ensure community voices are heard through open communication and raising awareness of the policy making process.</a:t>
              </a:r>
            </a:p>
          </p:txBody>
        </p:sp>
        <p:pic>
          <p:nvPicPr>
            <p:cNvPr id="23" name="Picture 22" descr="Logo, icon&#10;&#10;Description automatically generated">
              <a:extLst>
                <a:ext uri="{FF2B5EF4-FFF2-40B4-BE49-F238E27FC236}">
                  <a16:creationId xmlns:a16="http://schemas.microsoft.com/office/drawing/2014/main" id="{D8010CCF-B85D-0B5D-7312-9855CF42B44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710618" y="2416396"/>
              <a:ext cx="2270792" cy="2270792"/>
            </a:xfrm>
            <a:prstGeom prst="rect">
              <a:avLst/>
            </a:prstGeom>
          </p:spPr>
        </p:pic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027433C6-6EAC-EC79-FBFE-571AE306E36D}"/>
              </a:ext>
            </a:extLst>
          </p:cNvPr>
          <p:cNvGrpSpPr/>
          <p:nvPr/>
        </p:nvGrpSpPr>
        <p:grpSpPr>
          <a:xfrm>
            <a:off x="7379731" y="2154727"/>
            <a:ext cx="2116045" cy="3679903"/>
            <a:chOff x="7379731" y="2154727"/>
            <a:chExt cx="2116045" cy="3679903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A86909F9-437B-D9D8-6F56-2E44636F7F2C}"/>
                </a:ext>
              </a:extLst>
            </p:cNvPr>
            <p:cNvSpPr/>
            <p:nvPr/>
          </p:nvSpPr>
          <p:spPr>
            <a:xfrm>
              <a:off x="7379731" y="2154727"/>
              <a:ext cx="2116045" cy="3679903"/>
            </a:xfrm>
            <a:prstGeom prst="rect">
              <a:avLst/>
            </a:prstGeom>
            <a:solidFill>
              <a:schemeClr val="bg1">
                <a:alpha val="46137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E3D1C53-4B72-AE6A-40A1-C1D28216A866}"/>
                </a:ext>
              </a:extLst>
            </p:cNvPr>
            <p:cNvSpPr txBox="1"/>
            <p:nvPr/>
          </p:nvSpPr>
          <p:spPr>
            <a:xfrm>
              <a:off x="7556385" y="4587935"/>
              <a:ext cx="1762736" cy="101566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>
                  <a:solidFill>
                    <a:srgbClr val="002060"/>
                  </a:solidFill>
                  <a:latin typeface="Avenir Next Medium" panose="020B0503020202020204" pitchFamily="34" charset="0"/>
                </a:rPr>
                <a:t>Create a resilience index to measure and quantify community resilience and policy success.</a:t>
              </a:r>
            </a:p>
          </p:txBody>
        </p:sp>
        <p:pic>
          <p:nvPicPr>
            <p:cNvPr id="25" name="Picture 24" descr="Application&#10;&#10;Description automatically generated with medium confidence">
              <a:extLst>
                <a:ext uri="{FF2B5EF4-FFF2-40B4-BE49-F238E27FC236}">
                  <a16:creationId xmlns:a16="http://schemas.microsoft.com/office/drawing/2014/main" id="{72187207-F583-4D83-1633-2C58E3D0604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13664" t="14417" r="45559"/>
            <a:stretch/>
          </p:blipFill>
          <p:spPr>
            <a:xfrm>
              <a:off x="7974152" y="2293566"/>
              <a:ext cx="943191" cy="2017687"/>
            </a:xfrm>
            <a:prstGeom prst="rect">
              <a:avLst/>
            </a:prstGeom>
          </p:spPr>
        </p:pic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8F6E1DF8-0F0D-9B10-350C-FD35C352C251}"/>
              </a:ext>
            </a:extLst>
          </p:cNvPr>
          <p:cNvGrpSpPr/>
          <p:nvPr/>
        </p:nvGrpSpPr>
        <p:grpSpPr>
          <a:xfrm>
            <a:off x="5037975" y="2154727"/>
            <a:ext cx="2116045" cy="3679903"/>
            <a:chOff x="5037975" y="2154727"/>
            <a:chExt cx="2116045" cy="3679903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9C507BD-F90A-818D-3E43-6BC3F40945CE}"/>
                </a:ext>
              </a:extLst>
            </p:cNvPr>
            <p:cNvSpPr/>
            <p:nvPr/>
          </p:nvSpPr>
          <p:spPr>
            <a:xfrm>
              <a:off x="5037975" y="2154727"/>
              <a:ext cx="2116045" cy="3679903"/>
            </a:xfrm>
            <a:prstGeom prst="rect">
              <a:avLst/>
            </a:prstGeom>
            <a:solidFill>
              <a:schemeClr val="bg1">
                <a:alpha val="46137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E1D27F0-80D5-652B-AF1B-AB147D8E9A08}"/>
                </a:ext>
              </a:extLst>
            </p:cNvPr>
            <p:cNvSpPr txBox="1"/>
            <p:nvPr/>
          </p:nvSpPr>
          <p:spPr>
            <a:xfrm>
              <a:off x="5253443" y="4570441"/>
              <a:ext cx="1685108" cy="98488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>
                  <a:solidFill>
                    <a:srgbClr val="002060"/>
                  </a:solidFill>
                  <a:latin typeface="Avenir Next Medium" panose="020B0503020202020204" pitchFamily="34" charset="0"/>
                </a:rPr>
                <a:t>Communities need resources to achieve their vision</a:t>
              </a:r>
              <a:r>
                <a:rPr lang="en-US" sz="1600" i="1" dirty="0">
                  <a:solidFill>
                    <a:srgbClr val="002060"/>
                  </a:solidFill>
                  <a:latin typeface="Avenir Next" panose="020B0503020202020204" pitchFamily="34" charset="0"/>
                </a:rPr>
                <a:t>.</a:t>
              </a:r>
            </a:p>
          </p:txBody>
        </p:sp>
        <p:pic>
          <p:nvPicPr>
            <p:cNvPr id="27" name="Picture 26" descr="A picture containing text, clock&#10;&#10;Description automatically generated">
              <a:extLst>
                <a:ext uri="{FF2B5EF4-FFF2-40B4-BE49-F238E27FC236}">
                  <a16:creationId xmlns:a16="http://schemas.microsoft.com/office/drawing/2014/main" id="{B708A327-7A14-984A-47B1-0E6AEC363C9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8970" r="18367" b="21806"/>
            <a:stretch/>
          </p:blipFill>
          <p:spPr>
            <a:xfrm>
              <a:off x="5163817" y="2361089"/>
              <a:ext cx="1864360" cy="2006299"/>
            </a:xfrm>
            <a:prstGeom prst="rect">
              <a:avLst/>
            </a:prstGeom>
          </p:spPr>
        </p:pic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7E0EB577-18EF-1DF6-4D53-E8F731BD59AE}"/>
              </a:ext>
            </a:extLst>
          </p:cNvPr>
          <p:cNvGrpSpPr/>
          <p:nvPr/>
        </p:nvGrpSpPr>
        <p:grpSpPr>
          <a:xfrm>
            <a:off x="2546409" y="2154727"/>
            <a:ext cx="2265855" cy="3679903"/>
            <a:chOff x="2546409" y="2154727"/>
            <a:chExt cx="2265855" cy="3679903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1F5EF1D-4C87-BA2F-1359-69652350D94D}"/>
                </a:ext>
              </a:extLst>
            </p:cNvPr>
            <p:cNvSpPr/>
            <p:nvPr/>
          </p:nvSpPr>
          <p:spPr>
            <a:xfrm>
              <a:off x="2696219" y="2154727"/>
              <a:ext cx="2116045" cy="3679903"/>
            </a:xfrm>
            <a:prstGeom prst="rect">
              <a:avLst/>
            </a:prstGeom>
            <a:solidFill>
              <a:schemeClr val="bg1">
                <a:alpha val="46137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66CB37F2-ABC2-A10D-8CCD-57D75C69FAD9}"/>
                </a:ext>
              </a:extLst>
            </p:cNvPr>
            <p:cNvSpPr txBox="1"/>
            <p:nvPr/>
          </p:nvSpPr>
          <p:spPr>
            <a:xfrm>
              <a:off x="2772688" y="4490220"/>
              <a:ext cx="1926049" cy="120032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>
                  <a:solidFill>
                    <a:srgbClr val="002060"/>
                  </a:solidFill>
                  <a:latin typeface="Avenir Next Medium" panose="020B0503020202020204" pitchFamily="34" charset="0"/>
                </a:rPr>
                <a:t>Communities should have a vision for the future to demonstrate to their constituent parts that they will continue to meet their needs.</a:t>
              </a:r>
            </a:p>
          </p:txBody>
        </p:sp>
        <p:pic>
          <p:nvPicPr>
            <p:cNvPr id="29" name="Picture 28" descr="A picture containing vector graphics&#10;&#10;Description automatically generated">
              <a:extLst>
                <a:ext uri="{FF2B5EF4-FFF2-40B4-BE49-F238E27FC236}">
                  <a16:creationId xmlns:a16="http://schemas.microsoft.com/office/drawing/2014/main" id="{2C05055B-9DE2-285A-6550-7087FAE9058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546409" y="2293566"/>
              <a:ext cx="2141347" cy="2141347"/>
            </a:xfrm>
            <a:prstGeom prst="rect">
              <a:avLst/>
            </a:prstGeom>
          </p:spPr>
        </p:pic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5B62DBB3-34EC-5A27-409C-EBC2DA3C790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-1999595" y="285856"/>
            <a:ext cx="14528825" cy="835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8677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website&#10;&#10;Description automatically generated">
            <a:extLst>
              <a:ext uri="{FF2B5EF4-FFF2-40B4-BE49-F238E27FC236}">
                <a16:creationId xmlns:a16="http://schemas.microsoft.com/office/drawing/2014/main" id="{137EE095-02F4-C980-E948-CB1207D208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"/>
            <a:ext cx="12206060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1B2CEEC-B884-7C70-F15A-638ECE5662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999595" y="285856"/>
            <a:ext cx="14528825" cy="835408"/>
          </a:xfrm>
          <a:prstGeom prst="rect">
            <a:avLst/>
          </a:prstGeom>
        </p:spPr>
      </p:pic>
      <p:pic>
        <p:nvPicPr>
          <p:cNvPr id="2" name="Picture 1" descr="A picture containing text&#10;&#10;Description automatically generated">
            <a:extLst>
              <a:ext uri="{FF2B5EF4-FFF2-40B4-BE49-F238E27FC236}">
                <a16:creationId xmlns:a16="http://schemas.microsoft.com/office/drawing/2014/main" id="{3A8CA7CF-CCC3-8897-D8D7-B567C6D6F0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36285" y="6304453"/>
            <a:ext cx="1326508" cy="390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2844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text&#10;&#10;Description automatically generated">
            <a:extLst>
              <a:ext uri="{FF2B5EF4-FFF2-40B4-BE49-F238E27FC236}">
                <a16:creationId xmlns:a16="http://schemas.microsoft.com/office/drawing/2014/main" id="{764E1826-0B74-6315-D7B0-7B6B2B322A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3949"/>
            <a:ext cx="12199031" cy="685405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30CC7DE-20C6-C4BC-0EA3-004A0953BD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999595" y="285856"/>
            <a:ext cx="14528825" cy="835408"/>
          </a:xfrm>
          <a:prstGeom prst="rect">
            <a:avLst/>
          </a:prstGeom>
        </p:spPr>
      </p:pic>
      <p:pic>
        <p:nvPicPr>
          <p:cNvPr id="2" name="Picture 1" descr="A picture containing text&#10;&#10;Description automatically generated">
            <a:extLst>
              <a:ext uri="{FF2B5EF4-FFF2-40B4-BE49-F238E27FC236}">
                <a16:creationId xmlns:a16="http://schemas.microsoft.com/office/drawing/2014/main" id="{969CBBC7-97BE-C955-524D-7D356BA996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36285" y="6304453"/>
            <a:ext cx="1326508" cy="390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8841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A5D7F4D1-ED5F-528A-1FF5-88B96D4B9ACA}"/>
              </a:ext>
            </a:extLst>
          </p:cNvPr>
          <p:cNvSpPr/>
          <p:nvPr/>
        </p:nvSpPr>
        <p:spPr>
          <a:xfrm>
            <a:off x="0" y="0"/>
            <a:ext cx="12192000" cy="6156117"/>
          </a:xfrm>
          <a:prstGeom prst="rect">
            <a:avLst/>
          </a:prstGeom>
          <a:solidFill>
            <a:srgbClr val="6EC1B2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6307B06-BE41-DFC7-08AB-2D4EF64E5D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999595" y="285856"/>
            <a:ext cx="14528825" cy="835408"/>
          </a:xfrm>
          <a:prstGeom prst="rect">
            <a:avLst/>
          </a:prstGeom>
        </p:spPr>
      </p:pic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7EFD9824-E78C-CD63-9930-3EA7DF2405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36285" y="6304453"/>
            <a:ext cx="1326508" cy="39047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6AF836E-43CE-37F8-266B-475C4E34C55E}"/>
              </a:ext>
            </a:extLst>
          </p:cNvPr>
          <p:cNvSpPr txBox="1"/>
          <p:nvPr/>
        </p:nvSpPr>
        <p:spPr>
          <a:xfrm>
            <a:off x="478990" y="1407162"/>
            <a:ext cx="113585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3A3185"/>
                </a:solidFill>
                <a:latin typeface="Avenir Next Demi Bold" panose="020B0503020202020204" pitchFamily="34" charset="0"/>
              </a:rPr>
              <a:t>Policy Recommendations - Tackling regional challenges to sustainable governance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B81FB91-669A-DFAF-64D8-2B661E1C95C8}"/>
              </a:ext>
            </a:extLst>
          </p:cNvPr>
          <p:cNvGrpSpPr/>
          <p:nvPr/>
        </p:nvGrpSpPr>
        <p:grpSpPr>
          <a:xfrm>
            <a:off x="9721487" y="2154727"/>
            <a:ext cx="2116045" cy="3679903"/>
            <a:chOff x="9721487" y="2154727"/>
            <a:chExt cx="2116045" cy="3679903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E72CBD16-59D8-494C-4A48-29F2629D1844}"/>
                </a:ext>
              </a:extLst>
            </p:cNvPr>
            <p:cNvSpPr/>
            <p:nvPr/>
          </p:nvSpPr>
          <p:spPr>
            <a:xfrm>
              <a:off x="9721487" y="2154727"/>
              <a:ext cx="2116045" cy="3679903"/>
            </a:xfrm>
            <a:prstGeom prst="rect">
              <a:avLst/>
            </a:prstGeom>
            <a:solidFill>
              <a:schemeClr val="bg1">
                <a:alpha val="46137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FE324D3-CFEC-3965-F604-0B3038605F6B}"/>
                </a:ext>
              </a:extLst>
            </p:cNvPr>
            <p:cNvSpPr txBox="1"/>
            <p:nvPr/>
          </p:nvSpPr>
          <p:spPr>
            <a:xfrm>
              <a:off x="9782541" y="4671934"/>
              <a:ext cx="1994453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>
                  <a:solidFill>
                    <a:srgbClr val="002060"/>
                  </a:solidFill>
                  <a:latin typeface="Avenir Next Medium" panose="020B0503020202020204" pitchFamily="34" charset="0"/>
                </a:rPr>
                <a:t>Focus on environment-centric approaches.</a:t>
              </a:r>
            </a:p>
          </p:txBody>
        </p:sp>
        <p:pic>
          <p:nvPicPr>
            <p:cNvPr id="12" name="Picture 11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B4D4083F-BE76-028A-4C25-E30AC0F7ED3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24074" t="19534" r="18025" b="26807"/>
            <a:stretch/>
          </p:blipFill>
          <p:spPr>
            <a:xfrm>
              <a:off x="9761687" y="2380266"/>
              <a:ext cx="2015307" cy="1867636"/>
            </a:xfrm>
            <a:prstGeom prst="rect">
              <a:avLst/>
            </a:prstGeom>
          </p:spPr>
        </p:pic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4F38A4F-A2FF-79FB-9565-B095A621D960}"/>
              </a:ext>
            </a:extLst>
          </p:cNvPr>
          <p:cNvGrpSpPr/>
          <p:nvPr/>
        </p:nvGrpSpPr>
        <p:grpSpPr>
          <a:xfrm>
            <a:off x="4822881" y="2154727"/>
            <a:ext cx="2403370" cy="3679903"/>
            <a:chOff x="4822881" y="2154727"/>
            <a:chExt cx="2403370" cy="3679903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3970B87-D3B5-1FD5-874F-6C151A16F536}"/>
                </a:ext>
              </a:extLst>
            </p:cNvPr>
            <p:cNvSpPr/>
            <p:nvPr/>
          </p:nvSpPr>
          <p:spPr>
            <a:xfrm>
              <a:off x="5037975" y="2154727"/>
              <a:ext cx="2116045" cy="3679903"/>
            </a:xfrm>
            <a:prstGeom prst="rect">
              <a:avLst/>
            </a:prstGeom>
            <a:solidFill>
              <a:schemeClr val="bg1">
                <a:alpha val="46137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EDA27757-0E46-B595-4004-7404BC1F2FC4}"/>
                </a:ext>
              </a:extLst>
            </p:cNvPr>
            <p:cNvSpPr txBox="1"/>
            <p:nvPr/>
          </p:nvSpPr>
          <p:spPr>
            <a:xfrm>
              <a:off x="5104216" y="4564213"/>
              <a:ext cx="1994453" cy="95410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>
                  <a:solidFill>
                    <a:srgbClr val="002060"/>
                  </a:solidFill>
                  <a:latin typeface="Avenir Next Medium" panose="020B0503020202020204" pitchFamily="34" charset="0"/>
                </a:rPr>
                <a:t>Ensure regional institutional arrangements are objective-focused.</a:t>
              </a:r>
            </a:p>
          </p:txBody>
        </p:sp>
        <p:pic>
          <p:nvPicPr>
            <p:cNvPr id="14" name="Picture 13" descr="A picture containing text, light&#10;&#10;Description automatically generated">
              <a:extLst>
                <a:ext uri="{FF2B5EF4-FFF2-40B4-BE49-F238E27FC236}">
                  <a16:creationId xmlns:a16="http://schemas.microsoft.com/office/drawing/2014/main" id="{70EB75ED-2464-7E44-867F-1B13817A66A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822881" y="2303743"/>
              <a:ext cx="2403370" cy="2403370"/>
            </a:xfrm>
            <a:prstGeom prst="rect">
              <a:avLst/>
            </a:prstGeom>
          </p:spPr>
        </p:pic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25342C7-C7F5-F0A2-6CC8-C9F902D1A73C}"/>
              </a:ext>
            </a:extLst>
          </p:cNvPr>
          <p:cNvGrpSpPr/>
          <p:nvPr/>
        </p:nvGrpSpPr>
        <p:grpSpPr>
          <a:xfrm>
            <a:off x="7194220" y="2154727"/>
            <a:ext cx="2455036" cy="3679903"/>
            <a:chOff x="7194220" y="2154727"/>
            <a:chExt cx="2455036" cy="3679903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DEC74DF-73DB-9D6A-095C-044AA67F57D2}"/>
                </a:ext>
              </a:extLst>
            </p:cNvPr>
            <p:cNvSpPr/>
            <p:nvPr/>
          </p:nvSpPr>
          <p:spPr>
            <a:xfrm>
              <a:off x="7379731" y="2154727"/>
              <a:ext cx="2116045" cy="3679903"/>
            </a:xfrm>
            <a:prstGeom prst="rect">
              <a:avLst/>
            </a:prstGeom>
            <a:solidFill>
              <a:schemeClr val="bg1">
                <a:alpha val="46137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DE799DE-8146-8715-5B6A-8FE2DDD0F240}"/>
                </a:ext>
              </a:extLst>
            </p:cNvPr>
            <p:cNvSpPr txBox="1"/>
            <p:nvPr/>
          </p:nvSpPr>
          <p:spPr>
            <a:xfrm>
              <a:off x="7430004" y="4142431"/>
              <a:ext cx="1994453" cy="156966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>
                  <a:solidFill>
                    <a:srgbClr val="002060"/>
                  </a:solidFill>
                  <a:latin typeface="Avenir Next Medium" panose="020B0503020202020204" pitchFamily="34" charset="0"/>
                </a:rPr>
                <a:t>Evaluate whether and how regional perspectives and initiatives on resilience integrate with global perspectives and can be inter-compatible with national communities.</a:t>
              </a:r>
            </a:p>
          </p:txBody>
        </p:sp>
        <p:pic>
          <p:nvPicPr>
            <p:cNvPr id="21" name="Picture 20" descr="A picture containing text, sign&#10;&#10;Description automatically generated">
              <a:extLst>
                <a:ext uri="{FF2B5EF4-FFF2-40B4-BE49-F238E27FC236}">
                  <a16:creationId xmlns:a16="http://schemas.microsoft.com/office/drawing/2014/main" id="{FA76D2E2-BC1F-B36B-2A6C-297179DA03C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194220" y="2226244"/>
              <a:ext cx="2455036" cy="2455036"/>
            </a:xfrm>
            <a:prstGeom prst="rect">
              <a:avLst/>
            </a:prstGeom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3903082-B6B8-9024-CB53-47E7EC87172E}"/>
              </a:ext>
            </a:extLst>
          </p:cNvPr>
          <p:cNvGrpSpPr/>
          <p:nvPr/>
        </p:nvGrpSpPr>
        <p:grpSpPr>
          <a:xfrm>
            <a:off x="2685602" y="2154727"/>
            <a:ext cx="2126662" cy="3679903"/>
            <a:chOff x="2685602" y="2154727"/>
            <a:chExt cx="2126662" cy="3679903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5E19117E-B1C7-40A9-7116-DED3BC5CC04B}"/>
                </a:ext>
              </a:extLst>
            </p:cNvPr>
            <p:cNvSpPr/>
            <p:nvPr/>
          </p:nvSpPr>
          <p:spPr>
            <a:xfrm>
              <a:off x="2696219" y="2154727"/>
              <a:ext cx="2116045" cy="3679903"/>
            </a:xfrm>
            <a:prstGeom prst="rect">
              <a:avLst/>
            </a:prstGeom>
            <a:solidFill>
              <a:schemeClr val="bg1">
                <a:alpha val="46137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9751B837-6E44-35CD-D58A-5B1DC3BFD975}"/>
                </a:ext>
              </a:extLst>
            </p:cNvPr>
            <p:cNvSpPr txBox="1"/>
            <p:nvPr/>
          </p:nvSpPr>
          <p:spPr>
            <a:xfrm>
              <a:off x="2725319" y="4564213"/>
              <a:ext cx="2057843" cy="95410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>
                  <a:solidFill>
                    <a:srgbClr val="002060"/>
                  </a:solidFill>
                  <a:latin typeface="Avenir Next Medium" panose="020B0503020202020204" pitchFamily="34" charset="0"/>
                </a:rPr>
                <a:t>Promote community integration/exchange to foster regional resilience.</a:t>
              </a:r>
            </a:p>
          </p:txBody>
        </p:sp>
        <p:pic>
          <p:nvPicPr>
            <p:cNvPr id="23" name="Picture 22" descr="A picture containing text, vector graphics&#10;&#10;Description automatically generated">
              <a:extLst>
                <a:ext uri="{FF2B5EF4-FFF2-40B4-BE49-F238E27FC236}">
                  <a16:creationId xmlns:a16="http://schemas.microsoft.com/office/drawing/2014/main" id="{F4C3DFBE-D55F-C484-09E5-C6D61B8A90E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685602" y="2457240"/>
              <a:ext cx="2116637" cy="2116637"/>
            </a:xfrm>
            <a:prstGeom prst="rect">
              <a:avLst/>
            </a:prstGeom>
          </p:spPr>
        </p:pic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6BB30CEB-8AC2-AF18-2067-6B929F913AEA}"/>
              </a:ext>
            </a:extLst>
          </p:cNvPr>
          <p:cNvGrpSpPr/>
          <p:nvPr/>
        </p:nvGrpSpPr>
        <p:grpSpPr>
          <a:xfrm>
            <a:off x="354463" y="2154727"/>
            <a:ext cx="2200898" cy="3679903"/>
            <a:chOff x="354463" y="2154727"/>
            <a:chExt cx="2200898" cy="3679903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323E5D87-49B6-E4D0-9B03-979C19152A74}"/>
                </a:ext>
              </a:extLst>
            </p:cNvPr>
            <p:cNvSpPr/>
            <p:nvPr/>
          </p:nvSpPr>
          <p:spPr>
            <a:xfrm>
              <a:off x="354463" y="2154727"/>
              <a:ext cx="2116045" cy="3679903"/>
            </a:xfrm>
            <a:prstGeom prst="rect">
              <a:avLst/>
            </a:prstGeom>
            <a:solidFill>
              <a:schemeClr val="bg1">
                <a:alpha val="46137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85FF4F82-9F9A-6862-0DBE-2B841484435D}"/>
                </a:ext>
              </a:extLst>
            </p:cNvPr>
            <p:cNvSpPr txBox="1"/>
            <p:nvPr/>
          </p:nvSpPr>
          <p:spPr>
            <a:xfrm>
              <a:off x="415258" y="4327096"/>
              <a:ext cx="1994453" cy="138499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>
                  <a:solidFill>
                    <a:srgbClr val="002060"/>
                  </a:solidFill>
                  <a:latin typeface="Avenir Next Medium" panose="020B0503020202020204" pitchFamily="34" charset="0"/>
                </a:rPr>
                <a:t>Policy recommendations for new institutions must be grounded firmly in empathetic leadership and bottom-up decision making rather than top-down decision making.</a:t>
              </a:r>
            </a:p>
          </p:txBody>
        </p:sp>
        <p:pic>
          <p:nvPicPr>
            <p:cNvPr id="25" name="Picture 24" descr="A picture containing application&#10;&#10;Description automatically generated">
              <a:extLst>
                <a:ext uri="{FF2B5EF4-FFF2-40B4-BE49-F238E27FC236}">
                  <a16:creationId xmlns:a16="http://schemas.microsoft.com/office/drawing/2014/main" id="{447F655E-54B5-39C1-988C-9512DE98801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t="36429"/>
            <a:stretch/>
          </p:blipFill>
          <p:spPr>
            <a:xfrm>
              <a:off x="354463" y="2729434"/>
              <a:ext cx="2200898" cy="139913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63645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2A660AC154388429EE3B5248DCE4225" ma:contentTypeVersion="11" ma:contentTypeDescription="Create a new document." ma:contentTypeScope="" ma:versionID="b13d9807c0f71050f2e3d409f7c66c61">
  <xsd:schema xmlns:xsd="http://www.w3.org/2001/XMLSchema" xmlns:xs="http://www.w3.org/2001/XMLSchema" xmlns:p="http://schemas.microsoft.com/office/2006/metadata/properties" xmlns:ns2="ba79fed4-9af1-474b-8057-e8c17cb06433" xmlns:ns3="eb239963-5768-480b-9c0d-e97107dbae59" targetNamespace="http://schemas.microsoft.com/office/2006/metadata/properties" ma:root="true" ma:fieldsID="bc6ec91326163f0ebb9db3072f9d03ff" ns2:_="" ns3:_="">
    <xsd:import namespace="ba79fed4-9af1-474b-8057-e8c17cb06433"/>
    <xsd:import namespace="eb239963-5768-480b-9c0d-e97107dbae5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Yes_x002f_No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a79fed4-9af1-474b-8057-e8c17cb0643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955cd427-a42c-44c8-816a-2405638e27c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Yes_x002f_No" ma:index="17" nillable="true" ma:displayName="Yes/No" ma:format="Dropdown" ma:internalName="Yes_x002f_No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b239963-5768-480b-9c0d-e97107dbae59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97757bf1-4a17-4a73-83cf-116f869c840c}" ma:internalName="TaxCatchAll" ma:showField="CatchAllData" ma:web="eb239963-5768-480b-9c0d-e97107dbae5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Yes_x002f_No xmlns="ba79fed4-9af1-474b-8057-e8c17cb06433" xsi:nil="true"/>
    <lcf76f155ced4ddcb4097134ff3c332f xmlns="ba79fed4-9af1-474b-8057-e8c17cb06433">
      <Terms xmlns="http://schemas.microsoft.com/office/infopath/2007/PartnerControls"/>
    </lcf76f155ced4ddcb4097134ff3c332f>
    <TaxCatchAll xmlns="eb239963-5768-480b-9c0d-e97107dbae59" xsi:nil="true"/>
  </documentManagement>
</p:properties>
</file>

<file path=customXml/itemProps1.xml><?xml version="1.0" encoding="utf-8"?>
<ds:datastoreItem xmlns:ds="http://schemas.openxmlformats.org/officeDocument/2006/customXml" ds:itemID="{F543B6F5-6F27-43AB-BCBB-21BA9EB1C9A1}"/>
</file>

<file path=customXml/itemProps2.xml><?xml version="1.0" encoding="utf-8"?>
<ds:datastoreItem xmlns:ds="http://schemas.openxmlformats.org/officeDocument/2006/customXml" ds:itemID="{BBD62917-6F81-4004-9BF2-E815BDD4A8BC}"/>
</file>

<file path=customXml/itemProps3.xml><?xml version="1.0" encoding="utf-8"?>
<ds:datastoreItem xmlns:ds="http://schemas.openxmlformats.org/officeDocument/2006/customXml" ds:itemID="{1CE96B26-5A1C-431A-8ABA-9230DAA85989}"/>
</file>

<file path=docProps/app.xml><?xml version="1.0" encoding="utf-8"?>
<Properties xmlns="http://schemas.openxmlformats.org/officeDocument/2006/extended-properties" xmlns:vt="http://schemas.openxmlformats.org/officeDocument/2006/docPropsVTypes">
  <TotalTime>2029</TotalTime>
  <Words>373</Words>
  <Application>Microsoft Macintosh PowerPoint</Application>
  <PresentationFormat>Widescreen</PresentationFormat>
  <Paragraphs>40</Paragraphs>
  <Slides>13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Avenir Next</vt:lpstr>
      <vt:lpstr>Avenir Next Demi Bold</vt:lpstr>
      <vt:lpstr>Avenir Next Medium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Redford</dc:creator>
  <cp:lastModifiedBy>Chris Redford</cp:lastModifiedBy>
  <cp:revision>12</cp:revision>
  <dcterms:created xsi:type="dcterms:W3CDTF">2023-02-27T14:46:08Z</dcterms:created>
  <dcterms:modified xsi:type="dcterms:W3CDTF">2023-03-08T15:47:40Z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0x01010012A660AC154388429EE3B5248DCE4225</vt:lpwstr>
  </property>
</Properties>
</file>