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96" r:id="rId2"/>
    <p:sldId id="258" r:id="rId3"/>
    <p:sldId id="264" r:id="rId4"/>
    <p:sldId id="295" r:id="rId5"/>
    <p:sldId id="363" r:id="rId6"/>
    <p:sldId id="336" r:id="rId7"/>
    <p:sldId id="410" r:id="rId8"/>
    <p:sldId id="275" r:id="rId9"/>
    <p:sldId id="411" r:id="rId10"/>
    <p:sldId id="412" r:id="rId11"/>
    <p:sldId id="414" r:id="rId12"/>
    <p:sldId id="15331" r:id="rId13"/>
    <p:sldId id="294" r:id="rId14"/>
    <p:sldId id="268" r:id="rId15"/>
    <p:sldId id="269" r:id="rId16"/>
    <p:sldId id="416" r:id="rId17"/>
    <p:sldId id="15332" r:id="rId18"/>
    <p:sldId id="326" r:id="rId19"/>
    <p:sldId id="15330" r:id="rId20"/>
    <p:sldId id="415" r:id="rId21"/>
    <p:sldId id="413" r:id="rId22"/>
    <p:sldId id="301" r:id="rId23"/>
    <p:sldId id="15326" r:id="rId24"/>
    <p:sldId id="15327" r:id="rId25"/>
    <p:sldId id="15328" r:id="rId26"/>
    <p:sldId id="300" r:id="rId27"/>
    <p:sldId id="298" r:id="rId28"/>
    <p:sldId id="297" r:id="rId29"/>
  </p:sldIdLst>
  <p:sldSz cx="12192000" cy="6858000"/>
  <p:notesSz cx="6858000" cy="9144000"/>
  <p:custDataLst>
    <p:tags r:id="rId31"/>
  </p:custDataLst>
  <p:defaultTextStyle>
    <a:defPPr>
      <a:defRPr lang="en-US"/>
    </a:defPPr>
    <a:lvl1pPr marL="0" algn="l" defTabSz="713145" rtl="0" eaLnBrk="1" latinLnBrk="0" hangingPunct="1">
      <a:defRPr sz="1404" kern="1200">
        <a:solidFill>
          <a:schemeClr val="tx1"/>
        </a:solidFill>
        <a:latin typeface="+mn-lt"/>
        <a:ea typeface="+mn-ea"/>
        <a:cs typeface="+mn-cs"/>
      </a:defRPr>
    </a:lvl1pPr>
    <a:lvl2pPr marL="356574" algn="l" defTabSz="713145" rtl="0" eaLnBrk="1" latinLnBrk="0" hangingPunct="1">
      <a:defRPr sz="1404" kern="1200">
        <a:solidFill>
          <a:schemeClr val="tx1"/>
        </a:solidFill>
        <a:latin typeface="+mn-lt"/>
        <a:ea typeface="+mn-ea"/>
        <a:cs typeface="+mn-cs"/>
      </a:defRPr>
    </a:lvl2pPr>
    <a:lvl3pPr marL="713145" algn="l" defTabSz="713145" rtl="0" eaLnBrk="1" latinLnBrk="0" hangingPunct="1">
      <a:defRPr sz="1404" kern="1200">
        <a:solidFill>
          <a:schemeClr val="tx1"/>
        </a:solidFill>
        <a:latin typeface="+mn-lt"/>
        <a:ea typeface="+mn-ea"/>
        <a:cs typeface="+mn-cs"/>
      </a:defRPr>
    </a:lvl3pPr>
    <a:lvl4pPr marL="1069719" algn="l" defTabSz="713145" rtl="0" eaLnBrk="1" latinLnBrk="0" hangingPunct="1">
      <a:defRPr sz="1404" kern="1200">
        <a:solidFill>
          <a:schemeClr val="tx1"/>
        </a:solidFill>
        <a:latin typeface="+mn-lt"/>
        <a:ea typeface="+mn-ea"/>
        <a:cs typeface="+mn-cs"/>
      </a:defRPr>
    </a:lvl4pPr>
    <a:lvl5pPr marL="1426293" algn="l" defTabSz="713145" rtl="0" eaLnBrk="1" latinLnBrk="0" hangingPunct="1">
      <a:defRPr sz="1404" kern="1200">
        <a:solidFill>
          <a:schemeClr val="tx1"/>
        </a:solidFill>
        <a:latin typeface="+mn-lt"/>
        <a:ea typeface="+mn-ea"/>
        <a:cs typeface="+mn-cs"/>
      </a:defRPr>
    </a:lvl5pPr>
    <a:lvl6pPr marL="1782867" algn="l" defTabSz="713145" rtl="0" eaLnBrk="1" latinLnBrk="0" hangingPunct="1">
      <a:defRPr sz="1404" kern="1200">
        <a:solidFill>
          <a:schemeClr val="tx1"/>
        </a:solidFill>
        <a:latin typeface="+mn-lt"/>
        <a:ea typeface="+mn-ea"/>
        <a:cs typeface="+mn-cs"/>
      </a:defRPr>
    </a:lvl6pPr>
    <a:lvl7pPr marL="2139439" algn="l" defTabSz="713145" rtl="0" eaLnBrk="1" latinLnBrk="0" hangingPunct="1">
      <a:defRPr sz="1404" kern="1200">
        <a:solidFill>
          <a:schemeClr val="tx1"/>
        </a:solidFill>
        <a:latin typeface="+mn-lt"/>
        <a:ea typeface="+mn-ea"/>
        <a:cs typeface="+mn-cs"/>
      </a:defRPr>
    </a:lvl7pPr>
    <a:lvl8pPr marL="2496012" algn="l" defTabSz="713145" rtl="0" eaLnBrk="1" latinLnBrk="0" hangingPunct="1">
      <a:defRPr sz="1404" kern="1200">
        <a:solidFill>
          <a:schemeClr val="tx1"/>
        </a:solidFill>
        <a:latin typeface="+mn-lt"/>
        <a:ea typeface="+mn-ea"/>
        <a:cs typeface="+mn-cs"/>
      </a:defRPr>
    </a:lvl8pPr>
    <a:lvl9pPr marL="2852586" algn="l" defTabSz="713145"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84320"/>
  </p:normalViewPr>
  <p:slideViewPr>
    <p:cSldViewPr snapToGrid="0">
      <p:cViewPr varScale="1">
        <p:scale>
          <a:sx n="61" d="100"/>
          <a:sy n="61" d="100"/>
        </p:scale>
        <p:origin x="248"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8A59C0-DE44-8646-B5F7-7ADDC1F90C29}" type="datetimeFigureOut">
              <a:rPr lang="en-GB" smtClean="0"/>
              <a:t>06/06/2023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9CACBE-3F9F-0242-88B6-AF4653E5118A}" type="slidenum">
              <a:rPr lang="en-GB" smtClean="0"/>
              <a:t>‹#›</a:t>
            </a:fld>
            <a:endParaRPr lang="en-GB"/>
          </a:p>
        </p:txBody>
      </p:sp>
    </p:spTree>
    <p:extLst>
      <p:ext uri="{BB962C8B-B14F-4D97-AF65-F5344CB8AC3E}">
        <p14:creationId xmlns:p14="http://schemas.microsoft.com/office/powerpoint/2010/main" val="158777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change the QR code</a:t>
            </a:r>
          </a:p>
        </p:txBody>
      </p:sp>
      <p:sp>
        <p:nvSpPr>
          <p:cNvPr id="4" name="Slide Number Placeholder 3"/>
          <p:cNvSpPr>
            <a:spLocks noGrp="1"/>
          </p:cNvSpPr>
          <p:nvPr>
            <p:ph type="sldNum" sz="quarter" idx="5"/>
          </p:nvPr>
        </p:nvSpPr>
        <p:spPr/>
        <p:txBody>
          <a:bodyPr/>
          <a:lstStyle/>
          <a:p>
            <a:fld id="{729CACBE-3F9F-0242-88B6-AF4653E5118A}" type="slidenum">
              <a:rPr lang="en-GB" smtClean="0"/>
              <a:t>2</a:t>
            </a:fld>
            <a:endParaRPr lang="en-GB"/>
          </a:p>
        </p:txBody>
      </p:sp>
    </p:spTree>
    <p:extLst>
      <p:ext uri="{BB962C8B-B14F-4D97-AF65-F5344CB8AC3E}">
        <p14:creationId xmlns:p14="http://schemas.microsoft.com/office/powerpoint/2010/main" val="2657066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23798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29CACBE-3F9F-0242-88B6-AF4653E5118A}" type="slidenum">
              <a:rPr lang="en-GB" smtClean="0"/>
              <a:t>3</a:t>
            </a:fld>
            <a:endParaRPr lang="en-GB"/>
          </a:p>
        </p:txBody>
      </p:sp>
    </p:spTree>
    <p:extLst>
      <p:ext uri="{BB962C8B-B14F-4D97-AF65-F5344CB8AC3E}">
        <p14:creationId xmlns:p14="http://schemas.microsoft.com/office/powerpoint/2010/main" val="476073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What’s the link?</a:t>
            </a:r>
          </a:p>
        </p:txBody>
      </p:sp>
      <p:sp>
        <p:nvSpPr>
          <p:cNvPr id="4" name="Slide Number Placeholder 3"/>
          <p:cNvSpPr>
            <a:spLocks noGrp="1"/>
          </p:cNvSpPr>
          <p:nvPr>
            <p:ph type="sldNum" sz="quarter" idx="5"/>
          </p:nvPr>
        </p:nvSpPr>
        <p:spPr/>
        <p:txBody>
          <a:bodyPr/>
          <a:lstStyle/>
          <a:p>
            <a:fld id="{729CACBE-3F9F-0242-88B6-AF4653E5118A}" type="slidenum">
              <a:rPr lang="en-GB" smtClean="0"/>
              <a:t>4</a:t>
            </a:fld>
            <a:endParaRPr lang="en-GB"/>
          </a:p>
        </p:txBody>
      </p:sp>
    </p:spTree>
    <p:extLst>
      <p:ext uri="{BB962C8B-B14F-4D97-AF65-F5344CB8AC3E}">
        <p14:creationId xmlns:p14="http://schemas.microsoft.com/office/powerpoint/2010/main" val="1362569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u="none" strike="noStrike" kern="1200" dirty="0">
                <a:solidFill>
                  <a:schemeClr val="tx1"/>
                </a:solidFill>
                <a:effectLst/>
                <a:latin typeface="+mn-lt"/>
                <a:ea typeface="+mn-ea"/>
                <a:cs typeface="+mn-cs"/>
              </a:rPr>
              <a:t>Without any major breakthrough in past few decades, the banks in the early 2000s faced a critical problem - how to get consumer segments (particularly boomer-age women) to open new savings accounts.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Bank of America hired a design research firm that observed a dozen families and interviewed people on the streets.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Critical insight formed was that people round up their deposits as it was more convenient. And so was born their product “Keep The Change”. </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Every time one buys something with a </a:t>
            </a:r>
            <a:r>
              <a:rPr lang="en-GB" sz="1200" b="0" i="0" u="none" strike="noStrike" kern="1200" dirty="0" err="1">
                <a:solidFill>
                  <a:schemeClr val="tx1"/>
                </a:solidFill>
                <a:effectLst/>
                <a:latin typeface="+mn-lt"/>
                <a:ea typeface="+mn-ea"/>
                <a:cs typeface="+mn-cs"/>
              </a:rPr>
              <a:t>BofA</a:t>
            </a:r>
            <a:r>
              <a:rPr lang="en-GB" sz="1200" b="0" i="0" u="none" strike="noStrike" kern="1200" dirty="0">
                <a:solidFill>
                  <a:schemeClr val="tx1"/>
                </a:solidFill>
                <a:effectLst/>
                <a:latin typeface="+mn-lt"/>
                <a:ea typeface="+mn-ea"/>
                <a:cs typeface="+mn-cs"/>
              </a:rPr>
              <a:t> Visa debit card, the bank rounds up the purchase to the nearest dollar &amp; transfers the difference from your current into savings. </a:t>
            </a:r>
          </a:p>
          <a:p>
            <a:pPr fontAlgn="base"/>
            <a:endParaRPr lang="en-GB" sz="1200" b="0" i="0" u="sng"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Keep The Change brought out a shift in mindset, seen as unique and offering real ‘human’ value. Within the first year of launch, 2.5 million customers signed up for Keep the Change. Over 700,000 opened new current accounts accounts and 1 million signed on for new savings accounts.</a:t>
            </a:r>
          </a:p>
          <a:p>
            <a:endParaRPr lang="en-GB" dirty="0"/>
          </a:p>
        </p:txBody>
      </p:sp>
      <p:sp>
        <p:nvSpPr>
          <p:cNvPr id="4" name="Slide Number Placeholder 3"/>
          <p:cNvSpPr>
            <a:spLocks noGrp="1"/>
          </p:cNvSpPr>
          <p:nvPr>
            <p:ph type="sldNum" sz="quarter" idx="5"/>
          </p:nvPr>
        </p:nvSpPr>
        <p:spPr/>
        <p:txBody>
          <a:bodyPr/>
          <a:lstStyle/>
          <a:p>
            <a:fld id="{729CACBE-3F9F-0242-88B6-AF4653E5118A}" type="slidenum">
              <a:rPr lang="en-GB" smtClean="0"/>
              <a:t>7</a:t>
            </a:fld>
            <a:endParaRPr lang="en-GB"/>
          </a:p>
        </p:txBody>
      </p:sp>
    </p:spTree>
    <p:extLst>
      <p:ext uri="{BB962C8B-B14F-4D97-AF65-F5344CB8AC3E}">
        <p14:creationId xmlns:p14="http://schemas.microsoft.com/office/powerpoint/2010/main" val="3491152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u="none" strike="noStrike" kern="1200" dirty="0">
                <a:solidFill>
                  <a:schemeClr val="tx1"/>
                </a:solidFill>
                <a:effectLst/>
                <a:latin typeface="+mn-lt"/>
                <a:ea typeface="+mn-ea"/>
                <a:cs typeface="+mn-cs"/>
              </a:rPr>
              <a:t>Without any major breakthrough in past few decades, the banks in the early 2000s faced a critical problem - how to get consumer segments (particularly boomer-age women) to open new savings accounts.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Bank of America hired a design research firm that observed a dozen families and interviewed people on the streets.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Critical insight formed was that people round up their deposits as it was more convenient. And so was born their product “Keep The Change”. </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Every time one buys something with a </a:t>
            </a:r>
            <a:r>
              <a:rPr lang="en-GB" sz="1200" b="0" i="0" u="none" strike="noStrike" kern="1200" dirty="0" err="1">
                <a:solidFill>
                  <a:schemeClr val="tx1"/>
                </a:solidFill>
                <a:effectLst/>
                <a:latin typeface="+mn-lt"/>
                <a:ea typeface="+mn-ea"/>
                <a:cs typeface="+mn-cs"/>
              </a:rPr>
              <a:t>BofA</a:t>
            </a:r>
            <a:r>
              <a:rPr lang="en-GB" sz="1200" b="0" i="0" u="none" strike="noStrike" kern="1200" dirty="0">
                <a:solidFill>
                  <a:schemeClr val="tx1"/>
                </a:solidFill>
                <a:effectLst/>
                <a:latin typeface="+mn-lt"/>
                <a:ea typeface="+mn-ea"/>
                <a:cs typeface="+mn-cs"/>
              </a:rPr>
              <a:t> Visa debit card, the bank rounds up the purchase to the nearest dollar &amp; transfers the difference from your current into savings. </a:t>
            </a:r>
          </a:p>
          <a:p>
            <a:pPr fontAlgn="base"/>
            <a:endParaRPr lang="en-GB" sz="1200" b="0" i="0" u="sng"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Keep The Change brought out a shift in mindset, seen as unique and offering real ‘human’ value. Within the first year of launch, 2.5 million customers signed up for Keep the Change. Over 700,000 opened new current accounts accounts and 1 million signed on for new savings accounts.</a:t>
            </a:r>
          </a:p>
          <a:p>
            <a:endParaRPr lang="en-GB" dirty="0"/>
          </a:p>
        </p:txBody>
      </p:sp>
      <p:sp>
        <p:nvSpPr>
          <p:cNvPr id="4" name="Slide Number Placeholder 3"/>
          <p:cNvSpPr>
            <a:spLocks noGrp="1"/>
          </p:cNvSpPr>
          <p:nvPr>
            <p:ph type="sldNum" sz="quarter" idx="5"/>
          </p:nvPr>
        </p:nvSpPr>
        <p:spPr/>
        <p:txBody>
          <a:bodyPr/>
          <a:lstStyle/>
          <a:p>
            <a:fld id="{729CACBE-3F9F-0242-88B6-AF4653E5118A}" type="slidenum">
              <a:rPr lang="en-GB" smtClean="0"/>
              <a:t>8</a:t>
            </a:fld>
            <a:endParaRPr lang="en-GB"/>
          </a:p>
        </p:txBody>
      </p:sp>
    </p:spTree>
    <p:extLst>
      <p:ext uri="{BB962C8B-B14F-4D97-AF65-F5344CB8AC3E}">
        <p14:creationId xmlns:p14="http://schemas.microsoft.com/office/powerpoint/2010/main" val="1658376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In Zambia  where more than 1/3 of women give birth by age 18, access to safe, comprehensive reproductive health services is paramount in ensuring girls have the opportunity to finish school, start careers, and become mothers on their own terms.</a:t>
            </a:r>
          </a:p>
          <a:p>
            <a:r>
              <a:rPr lang="en-GB" sz="1200" b="0" i="0" u="none" strike="noStrike" kern="1200" dirty="0">
                <a:solidFill>
                  <a:schemeClr val="tx1"/>
                </a:solidFill>
                <a:effectLst/>
                <a:latin typeface="+mn-lt"/>
                <a:ea typeface="+mn-ea"/>
                <a:cs typeface="+mn-cs"/>
              </a:rPr>
              <a:t>Despite being one of the leading providers of contraception and family planning services in the country, Marie Stopes Zambia saw almost no teenage patients in their traditional clinics when they began to work with IDEO​.org in 2014. </a:t>
            </a:r>
          </a:p>
          <a:p>
            <a:r>
              <a:rPr lang="en-GB" sz="1200" b="0" i="0" u="none" strike="noStrike" kern="1200" dirty="0">
                <a:solidFill>
                  <a:schemeClr val="tx1"/>
                </a:solidFill>
                <a:effectLst/>
                <a:latin typeface="+mn-lt"/>
                <a:ea typeface="+mn-ea"/>
                <a:cs typeface="+mn-cs"/>
              </a:rPr>
              <a:t>Centres is somewhere girls come in to do their nails while having informal conversations about boys and sex. They hang out with friends, learn about contraception in their own terms from trained peers, and, when they’re ready, receive </a:t>
            </a:r>
            <a:r>
              <a:rPr lang="en-GB" sz="1200" b="0" i="0" u="none" strike="noStrike" kern="1200" dirty="0" err="1">
                <a:solidFill>
                  <a:schemeClr val="tx1"/>
                </a:solidFill>
                <a:effectLst/>
                <a:latin typeface="+mn-lt"/>
                <a:ea typeface="+mn-ea"/>
                <a:cs typeface="+mn-cs"/>
              </a:rPr>
              <a:t>counseling</a:t>
            </a:r>
            <a:r>
              <a:rPr lang="en-GB" sz="1200" b="0" i="0" u="none" strike="noStrike" kern="1200" dirty="0">
                <a:solidFill>
                  <a:schemeClr val="tx1"/>
                </a:solidFill>
                <a:effectLst/>
                <a:latin typeface="+mn-lt"/>
                <a:ea typeface="+mn-ea"/>
                <a:cs typeface="+mn-cs"/>
              </a:rPr>
              <a:t> and access to a variety of short and long-term birth control methods in a safe and judgment-free environment from a trained professional</a:t>
            </a:r>
          </a:p>
          <a:p>
            <a:r>
              <a:rPr lang="en-GB" sz="1200" b="0" i="0" u="none" strike="noStrike" kern="1200" dirty="0">
                <a:solidFill>
                  <a:schemeClr val="tx1"/>
                </a:solidFill>
                <a:effectLst/>
                <a:latin typeface="+mn-lt"/>
                <a:ea typeface="+mn-ea"/>
                <a:cs typeface="+mn-cs"/>
              </a:rPr>
              <a:t>Since then, girls who visit one of the three Diva Centres, 82% got contraceptive services and adopted some form of birth control and 36% returned for another visit.</a:t>
            </a:r>
          </a:p>
          <a:p>
            <a:endParaRPr lang="en-US" dirty="0"/>
          </a:p>
          <a:p>
            <a:endParaRPr lang="en-GB" dirty="0"/>
          </a:p>
        </p:txBody>
      </p:sp>
      <p:sp>
        <p:nvSpPr>
          <p:cNvPr id="4" name="Slide Number Placeholder 3"/>
          <p:cNvSpPr>
            <a:spLocks noGrp="1"/>
          </p:cNvSpPr>
          <p:nvPr>
            <p:ph type="sldNum" sz="quarter" idx="5"/>
          </p:nvPr>
        </p:nvSpPr>
        <p:spPr/>
        <p:txBody>
          <a:bodyPr/>
          <a:lstStyle/>
          <a:p>
            <a:fld id="{729CACBE-3F9F-0242-88B6-AF4653E5118A}" type="slidenum">
              <a:rPr lang="en-GB" smtClean="0"/>
              <a:t>10</a:t>
            </a:fld>
            <a:endParaRPr lang="en-GB"/>
          </a:p>
        </p:txBody>
      </p:sp>
    </p:spTree>
    <p:extLst>
      <p:ext uri="{BB962C8B-B14F-4D97-AF65-F5344CB8AC3E}">
        <p14:creationId xmlns:p14="http://schemas.microsoft.com/office/powerpoint/2010/main" val="2223911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Misnomer – approach – impact </a:t>
            </a:r>
          </a:p>
        </p:txBody>
      </p:sp>
      <p:sp>
        <p:nvSpPr>
          <p:cNvPr id="4" name="Slide Number Placeholder 3"/>
          <p:cNvSpPr>
            <a:spLocks noGrp="1"/>
          </p:cNvSpPr>
          <p:nvPr>
            <p:ph type="sldNum" sz="quarter" idx="5"/>
          </p:nvPr>
        </p:nvSpPr>
        <p:spPr/>
        <p:txBody>
          <a:bodyPr/>
          <a:lstStyle/>
          <a:p>
            <a:fld id="{729CACBE-3F9F-0242-88B6-AF4653E5118A}" type="slidenum">
              <a:rPr lang="en-GB" smtClean="0"/>
              <a:t>11</a:t>
            </a:fld>
            <a:endParaRPr lang="en-GB"/>
          </a:p>
        </p:txBody>
      </p:sp>
    </p:spTree>
    <p:extLst>
      <p:ext uri="{BB962C8B-B14F-4D97-AF65-F5344CB8AC3E}">
        <p14:creationId xmlns:p14="http://schemas.microsoft.com/office/powerpoint/2010/main" val="247991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Misnomer</a:t>
            </a:r>
          </a:p>
        </p:txBody>
      </p:sp>
      <p:sp>
        <p:nvSpPr>
          <p:cNvPr id="4" name="Slide Number Placeholder 3"/>
          <p:cNvSpPr>
            <a:spLocks noGrp="1"/>
          </p:cNvSpPr>
          <p:nvPr>
            <p:ph type="sldNum" sz="quarter" idx="5"/>
          </p:nvPr>
        </p:nvSpPr>
        <p:spPr/>
        <p:txBody>
          <a:bodyPr/>
          <a:lstStyle/>
          <a:p>
            <a:fld id="{729CACBE-3F9F-0242-88B6-AF4653E5118A}" type="slidenum">
              <a:rPr lang="en-GB" smtClean="0"/>
              <a:t>12</a:t>
            </a:fld>
            <a:endParaRPr lang="en-GB"/>
          </a:p>
        </p:txBody>
      </p:sp>
    </p:spTree>
    <p:extLst>
      <p:ext uri="{BB962C8B-B14F-4D97-AF65-F5344CB8AC3E}">
        <p14:creationId xmlns:p14="http://schemas.microsoft.com/office/powerpoint/2010/main" val="3974431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We do not yet have the questions, let alone answers</a:t>
            </a:r>
          </a:p>
          <a:p>
            <a:r>
              <a:rPr lang="en-GB" dirty="0"/>
              <a:t> Agency to act and humility to learn</a:t>
            </a:r>
          </a:p>
          <a:p>
            <a:r>
              <a:rPr lang="en-GB" dirty="0"/>
              <a:t>Email has impact https://</a:t>
            </a:r>
            <a:r>
              <a:rPr lang="en-GB" dirty="0" err="1"/>
              <a:t>www.bbc.com</a:t>
            </a:r>
            <a:r>
              <a:rPr lang="en-GB" dirty="0"/>
              <a:t>/future/article/20200305-why-your-internet-habits-are-not-as-clean-as-you-think</a:t>
            </a:r>
          </a:p>
        </p:txBody>
      </p:sp>
    </p:spTree>
    <p:extLst>
      <p:ext uri="{BB962C8B-B14F-4D97-AF65-F5344CB8AC3E}">
        <p14:creationId xmlns:p14="http://schemas.microsoft.com/office/powerpoint/2010/main" val="4222094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1140636211"/>
      </p:ext>
    </p:extLst>
  </p:cSld>
  <p:clrMapOvr>
    <a:masterClrMapping/>
  </p:clrMapOvr>
  <p:extLst>
    <p:ext uri="{DCECCB84-F9BA-43D5-87BE-67443E8EF086}">
      <p15:sldGuideLst xmlns:p15="http://schemas.microsoft.com/office/powerpoint/2012/main">
        <p15:guide id="3" orient="horz" pos="2208">
          <p15:clr>
            <a:srgbClr val="FBAE40"/>
          </p15:clr>
        </p15:guide>
        <p15:guide id="4" pos="63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26200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361756"/>
          </a:xfrm>
        </p:spPr>
        <p:txBody>
          <a:bodyPr/>
          <a:lstStyle>
            <a:lvl1pPr marL="0" indent="0">
              <a:buNone/>
              <a:defRPr sz="2160">
                <a:solidFill>
                  <a:schemeClr val="tx1">
                    <a:tint val="75000"/>
                  </a:schemeClr>
                </a:solidFill>
              </a:defRPr>
            </a:lvl1pPr>
            <a:lvl2pPr marL="411480" indent="0">
              <a:buNone/>
              <a:defRPr sz="1800">
                <a:solidFill>
                  <a:schemeClr val="tx1">
                    <a:tint val="75000"/>
                  </a:schemeClr>
                </a:solidFill>
              </a:defRPr>
            </a:lvl2pPr>
            <a:lvl3pPr marL="822960" indent="0">
              <a:buNone/>
              <a:defRPr sz="1620">
                <a:solidFill>
                  <a:schemeClr val="tx1">
                    <a:tint val="75000"/>
                  </a:schemeClr>
                </a:solidFill>
              </a:defRPr>
            </a:lvl3pPr>
            <a:lvl4pPr marL="1234440" indent="0">
              <a:buNone/>
              <a:defRPr sz="1440">
                <a:solidFill>
                  <a:schemeClr val="tx1">
                    <a:tint val="75000"/>
                  </a:schemeClr>
                </a:solidFill>
              </a:defRPr>
            </a:lvl4pPr>
            <a:lvl5pPr marL="1645920" indent="0">
              <a:buNone/>
              <a:defRPr sz="1440">
                <a:solidFill>
                  <a:schemeClr val="tx1">
                    <a:tint val="75000"/>
                  </a:schemeClr>
                </a:solidFill>
              </a:defRPr>
            </a:lvl5pPr>
            <a:lvl6pPr marL="2057400" indent="0">
              <a:buNone/>
              <a:defRPr sz="1440">
                <a:solidFill>
                  <a:schemeClr val="tx1">
                    <a:tint val="75000"/>
                  </a:schemeClr>
                </a:solidFill>
              </a:defRPr>
            </a:lvl6pPr>
            <a:lvl7pPr marL="2468880" indent="0">
              <a:buNone/>
              <a:defRPr sz="1440">
                <a:solidFill>
                  <a:schemeClr val="tx1">
                    <a:tint val="75000"/>
                  </a:schemeClr>
                </a:solidFill>
              </a:defRPr>
            </a:lvl7pPr>
            <a:lvl8pPr marL="2880360" indent="0">
              <a:buNone/>
              <a:defRPr sz="1440">
                <a:solidFill>
                  <a:schemeClr val="tx1">
                    <a:tint val="75000"/>
                  </a:schemeClr>
                </a:solidFill>
              </a:defRPr>
            </a:lvl8pPr>
            <a:lvl9pPr marL="3291840" indent="0">
              <a:buNone/>
              <a:defRPr sz="144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788348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7"/>
            <a:ext cx="5181600" cy="4125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7"/>
            <a:ext cx="5181600" cy="4125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61228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4" name="Content Placeholder 3"/>
          <p:cNvSpPr>
            <a:spLocks noGrp="1"/>
          </p:cNvSpPr>
          <p:nvPr>
            <p:ph sz="half" idx="2"/>
          </p:nvPr>
        </p:nvSpPr>
        <p:spPr>
          <a:xfrm>
            <a:off x="839789" y="2505076"/>
            <a:ext cx="5157787" cy="34461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6" name="Content Placeholder 5"/>
          <p:cNvSpPr>
            <a:spLocks noGrp="1"/>
          </p:cNvSpPr>
          <p:nvPr>
            <p:ph sz="quarter" idx="4"/>
          </p:nvPr>
        </p:nvSpPr>
        <p:spPr>
          <a:xfrm>
            <a:off x="6172201" y="2505076"/>
            <a:ext cx="5183188" cy="34461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98082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29015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Introduction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5"/>
            <a:ext cx="10515600" cy="2857046"/>
          </a:xfrm>
        </p:spPr>
        <p:txBody>
          <a:bodyPr anchor="t" anchorCtr="0">
            <a:normAutofit/>
          </a:bodyPr>
          <a:lstStyle>
            <a:lvl1pPr>
              <a:defRPr sz="4800" baseline="0">
                <a:solidFill>
                  <a:schemeClr val="bg1"/>
                </a:solidFill>
              </a:defRPr>
            </a:lvl1pPr>
          </a:lstStyle>
          <a:p>
            <a:r>
              <a:rPr lang="en-US" dirty="0"/>
              <a:t>Title</a:t>
            </a:r>
          </a:p>
        </p:txBody>
      </p:sp>
    </p:spTree>
    <p:extLst>
      <p:ext uri="{BB962C8B-B14F-4D97-AF65-F5344CB8AC3E}">
        <p14:creationId xmlns:p14="http://schemas.microsoft.com/office/powerpoint/2010/main" val="38600981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7877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88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963794"/>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93820"/>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Tree>
    <p:extLst>
      <p:ext uri="{BB962C8B-B14F-4D97-AF65-F5344CB8AC3E}">
        <p14:creationId xmlns:p14="http://schemas.microsoft.com/office/powerpoint/2010/main" val="2552253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963794"/>
          </a:xfrm>
        </p:spPr>
        <p:txBody>
          <a:bodyPr anchor="t"/>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93820"/>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Tree>
    <p:extLst>
      <p:ext uri="{BB962C8B-B14F-4D97-AF65-F5344CB8AC3E}">
        <p14:creationId xmlns:p14="http://schemas.microsoft.com/office/powerpoint/2010/main" val="4246514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63472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 Challeng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2507959372"/>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5860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58609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5040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Learning outcom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8"/>
            <a:ext cx="10515600" cy="1324800"/>
          </a:xfrm>
        </p:spPr>
        <p:txBody>
          <a:bodyPr/>
          <a:lstStyle>
            <a:lvl1pPr>
              <a:defRPr baseline="0">
                <a:solidFill>
                  <a:schemeClr val="bg1"/>
                </a:solidFill>
              </a:defRPr>
            </a:lvl1pPr>
          </a:lstStyle>
          <a:p>
            <a:r>
              <a:rPr lang="en-US"/>
              <a:t>Click to edit Master title style</a:t>
            </a:r>
            <a:endParaRPr lang="en-US" dirty="0"/>
          </a:p>
        </p:txBody>
      </p:sp>
      <p:sp>
        <p:nvSpPr>
          <p:cNvPr id="8" name="Content Placeholder 7"/>
          <p:cNvSpPr>
            <a:spLocks noGrp="1"/>
          </p:cNvSpPr>
          <p:nvPr>
            <p:ph sz="quarter" idx="10"/>
          </p:nvPr>
        </p:nvSpPr>
        <p:spPr>
          <a:xfrm>
            <a:off x="819145" y="1935218"/>
            <a:ext cx="9524492" cy="768214"/>
          </a:xfrm>
        </p:spPr>
        <p:txBody>
          <a:bodyPr/>
          <a:lstStyle>
            <a:lvl1pPr marL="0" indent="0">
              <a:buNone/>
              <a:defRPr baseline="0">
                <a:solidFill>
                  <a:schemeClr val="bg1"/>
                </a:solidFill>
              </a:defRPr>
            </a:lvl1pPr>
          </a:lstStyle>
          <a:p>
            <a:pPr lvl="0"/>
            <a:r>
              <a:rPr lang="en-US"/>
              <a:t>Edit Master text styles</a:t>
            </a:r>
          </a:p>
        </p:txBody>
      </p:sp>
      <p:sp>
        <p:nvSpPr>
          <p:cNvPr id="7" name="Rectangle 6"/>
          <p:cNvSpPr/>
          <p:nvPr/>
        </p:nvSpPr>
        <p:spPr>
          <a:xfrm>
            <a:off x="10343637" y="1926511"/>
            <a:ext cx="999744" cy="776922"/>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5" name="Content Placeholder 7"/>
          <p:cNvSpPr>
            <a:spLocks noGrp="1"/>
          </p:cNvSpPr>
          <p:nvPr>
            <p:ph sz="quarter" idx="11"/>
          </p:nvPr>
        </p:nvSpPr>
        <p:spPr>
          <a:xfrm>
            <a:off x="819143" y="2806075"/>
            <a:ext cx="9524492" cy="768214"/>
          </a:xfrm>
        </p:spPr>
        <p:txBody>
          <a:bodyPr/>
          <a:lstStyle>
            <a:lvl1pPr marL="0" indent="0">
              <a:buNone/>
              <a:defRPr baseline="0">
                <a:solidFill>
                  <a:schemeClr val="bg1"/>
                </a:solidFill>
              </a:defRPr>
            </a:lvl1pPr>
          </a:lstStyle>
          <a:p>
            <a:pPr lvl="0"/>
            <a:r>
              <a:rPr lang="en-US"/>
              <a:t>Edit Master text styles</a:t>
            </a:r>
          </a:p>
        </p:txBody>
      </p:sp>
      <p:sp>
        <p:nvSpPr>
          <p:cNvPr id="16" name="Rectangle 15"/>
          <p:cNvSpPr/>
          <p:nvPr/>
        </p:nvSpPr>
        <p:spPr>
          <a:xfrm>
            <a:off x="10343636" y="2797367"/>
            <a:ext cx="999744" cy="77692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7" name="Content Placeholder 7"/>
          <p:cNvSpPr>
            <a:spLocks noGrp="1"/>
          </p:cNvSpPr>
          <p:nvPr>
            <p:ph sz="quarter" idx="12"/>
          </p:nvPr>
        </p:nvSpPr>
        <p:spPr>
          <a:xfrm>
            <a:off x="819142" y="3676932"/>
            <a:ext cx="9524492" cy="768214"/>
          </a:xfrm>
        </p:spPr>
        <p:txBody>
          <a:bodyPr/>
          <a:lstStyle>
            <a:lvl1pPr marL="0" indent="0">
              <a:buNone/>
              <a:defRPr baseline="0">
                <a:solidFill>
                  <a:schemeClr val="bg1"/>
                </a:solidFill>
              </a:defRPr>
            </a:lvl1pPr>
          </a:lstStyle>
          <a:p>
            <a:pPr lvl="0"/>
            <a:r>
              <a:rPr lang="en-US"/>
              <a:t>Edit Master text styles</a:t>
            </a:r>
          </a:p>
        </p:txBody>
      </p:sp>
      <p:sp>
        <p:nvSpPr>
          <p:cNvPr id="18" name="Rectangle 17"/>
          <p:cNvSpPr/>
          <p:nvPr/>
        </p:nvSpPr>
        <p:spPr>
          <a:xfrm>
            <a:off x="10343635" y="3668224"/>
            <a:ext cx="999744" cy="77692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9" name="Content Placeholder 7"/>
          <p:cNvSpPr>
            <a:spLocks noGrp="1"/>
          </p:cNvSpPr>
          <p:nvPr>
            <p:ph sz="quarter" idx="13"/>
          </p:nvPr>
        </p:nvSpPr>
        <p:spPr>
          <a:xfrm>
            <a:off x="819141" y="4556497"/>
            <a:ext cx="9524492" cy="768214"/>
          </a:xfrm>
        </p:spPr>
        <p:txBody>
          <a:bodyPr/>
          <a:lstStyle>
            <a:lvl1pPr marL="0" indent="0">
              <a:buNone/>
              <a:defRPr baseline="0">
                <a:solidFill>
                  <a:schemeClr val="bg1"/>
                </a:solidFill>
              </a:defRPr>
            </a:lvl1pPr>
          </a:lstStyle>
          <a:p>
            <a:pPr lvl="0"/>
            <a:r>
              <a:rPr lang="en-US"/>
              <a:t>Edit Master text styles</a:t>
            </a:r>
          </a:p>
        </p:txBody>
      </p:sp>
      <p:sp>
        <p:nvSpPr>
          <p:cNvPr id="20" name="Rectangle 19"/>
          <p:cNvSpPr/>
          <p:nvPr/>
        </p:nvSpPr>
        <p:spPr>
          <a:xfrm>
            <a:off x="10343633" y="4547789"/>
            <a:ext cx="999744" cy="77692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10343637" y="1926511"/>
            <a:ext cx="999744" cy="776922"/>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Rectangle 11"/>
          <p:cNvSpPr/>
          <p:nvPr/>
        </p:nvSpPr>
        <p:spPr>
          <a:xfrm>
            <a:off x="10343636" y="2797367"/>
            <a:ext cx="999744" cy="77692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Rectangle 12"/>
          <p:cNvSpPr/>
          <p:nvPr/>
        </p:nvSpPr>
        <p:spPr>
          <a:xfrm>
            <a:off x="10343635" y="3668224"/>
            <a:ext cx="999744" cy="77692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4" name="Rectangle 13"/>
          <p:cNvSpPr/>
          <p:nvPr/>
        </p:nvSpPr>
        <p:spPr>
          <a:xfrm>
            <a:off x="10343633" y="4547789"/>
            <a:ext cx="999744" cy="77692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737821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ummar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838200" y="1978492"/>
            <a:ext cx="10515600" cy="3063772"/>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p:nvPr/>
        </p:nvSpPr>
        <p:spPr>
          <a:xfrm>
            <a:off x="838200" y="5330066"/>
            <a:ext cx="624000" cy="475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6" name="Rectangle 5"/>
          <p:cNvSpPr/>
          <p:nvPr/>
        </p:nvSpPr>
        <p:spPr>
          <a:xfrm>
            <a:off x="1589316" y="5330066"/>
            <a:ext cx="624000" cy="4752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7" name="Rectangle 6"/>
          <p:cNvSpPr/>
          <p:nvPr/>
        </p:nvSpPr>
        <p:spPr>
          <a:xfrm>
            <a:off x="2340432" y="5330066"/>
            <a:ext cx="624000" cy="4752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Rectangle 7"/>
          <p:cNvSpPr/>
          <p:nvPr/>
        </p:nvSpPr>
        <p:spPr>
          <a:xfrm>
            <a:off x="3091549" y="5330066"/>
            <a:ext cx="624000" cy="4752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Rectangle 8"/>
          <p:cNvSpPr/>
          <p:nvPr/>
        </p:nvSpPr>
        <p:spPr>
          <a:xfrm>
            <a:off x="838200" y="5330066"/>
            <a:ext cx="624000" cy="475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Rectangle 9"/>
          <p:cNvSpPr/>
          <p:nvPr/>
        </p:nvSpPr>
        <p:spPr>
          <a:xfrm>
            <a:off x="1589316" y="5330066"/>
            <a:ext cx="624000" cy="4752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2340432" y="5330066"/>
            <a:ext cx="624000" cy="4752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Rectangle 11"/>
          <p:cNvSpPr/>
          <p:nvPr/>
        </p:nvSpPr>
        <p:spPr>
          <a:xfrm>
            <a:off x="3091549" y="5330066"/>
            <a:ext cx="624000" cy="4752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26203213"/>
      </p:ext>
    </p:extLst>
  </p:cSld>
  <p:clrMapOvr>
    <a:masterClrMapping/>
  </p:clrMapOvr>
  <p:extLst>
    <p:ext uri="{DCECCB84-F9BA-43D5-87BE-67443E8EF086}">
      <p15:sldGuideLst xmlns:p15="http://schemas.microsoft.com/office/powerpoint/2012/main">
        <p15:guide id="3" orient="horz" pos="2662">
          <p15:clr>
            <a:srgbClr val="FBAE40"/>
          </p15:clr>
        </p15:guide>
        <p15:guide id="4"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Objective 1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353963"/>
            <a:ext cx="10515600" cy="4717147"/>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p:cNvSpPr/>
          <p:nvPr/>
        </p:nvSpPr>
        <p:spPr>
          <a:xfrm>
            <a:off x="814917" y="5367752"/>
            <a:ext cx="624000" cy="475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Rectangle 8"/>
          <p:cNvSpPr/>
          <p:nvPr/>
        </p:nvSpPr>
        <p:spPr>
          <a:xfrm>
            <a:off x="1588273" y="5416672"/>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Rectangle 9"/>
          <p:cNvSpPr/>
          <p:nvPr/>
        </p:nvSpPr>
        <p:spPr>
          <a:xfrm>
            <a:off x="2140249" y="5416672"/>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2692225" y="5416672"/>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7" name="Rectangle 6"/>
          <p:cNvSpPr/>
          <p:nvPr/>
        </p:nvSpPr>
        <p:spPr>
          <a:xfrm>
            <a:off x="814917" y="5367752"/>
            <a:ext cx="624000" cy="475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Rectangle 11"/>
          <p:cNvSpPr/>
          <p:nvPr/>
        </p:nvSpPr>
        <p:spPr>
          <a:xfrm>
            <a:off x="1588273" y="5416672"/>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Rectangle 12"/>
          <p:cNvSpPr/>
          <p:nvPr/>
        </p:nvSpPr>
        <p:spPr>
          <a:xfrm>
            <a:off x="2140249" y="5416672"/>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4" name="Rectangle 13"/>
          <p:cNvSpPr/>
          <p:nvPr/>
        </p:nvSpPr>
        <p:spPr>
          <a:xfrm>
            <a:off x="2692225" y="5416672"/>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1914757561"/>
      </p:ext>
    </p:extLst>
  </p:cSld>
  <p:clrMapOvr>
    <a:masterClrMapping/>
  </p:clrMapOvr>
  <p:extLst>
    <p:ext uri="{DCECCB84-F9BA-43D5-87BE-67443E8EF086}">
      <p15:sldGuideLst xmlns:p15="http://schemas.microsoft.com/office/powerpoint/2012/main">
        <p15:guide id="3" orient="horz" pos="2662">
          <p15:clr>
            <a:srgbClr val="FBAE40"/>
          </p15:clr>
        </p15:guide>
        <p15:guide id="4"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bjective 2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1929090"/>
            <a:ext cx="10515600" cy="3142021"/>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17" name="Rectangle 16"/>
          <p:cNvSpPr/>
          <p:nvPr/>
        </p:nvSpPr>
        <p:spPr>
          <a:xfrm>
            <a:off x="814917" y="5425645"/>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8" name="Rectangle 17"/>
          <p:cNvSpPr/>
          <p:nvPr/>
        </p:nvSpPr>
        <p:spPr>
          <a:xfrm>
            <a:off x="2179227" y="5425638"/>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9" name="Rectangle 18"/>
          <p:cNvSpPr/>
          <p:nvPr/>
        </p:nvSpPr>
        <p:spPr>
          <a:xfrm>
            <a:off x="2711851" y="5425638"/>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20" name="Rectangle 19"/>
          <p:cNvSpPr/>
          <p:nvPr/>
        </p:nvSpPr>
        <p:spPr>
          <a:xfrm>
            <a:off x="1405872" y="5376718"/>
            <a:ext cx="624000" cy="4752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Rectangle 7"/>
          <p:cNvSpPr/>
          <p:nvPr/>
        </p:nvSpPr>
        <p:spPr>
          <a:xfrm>
            <a:off x="814917" y="5425645"/>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Rectangle 8"/>
          <p:cNvSpPr/>
          <p:nvPr/>
        </p:nvSpPr>
        <p:spPr>
          <a:xfrm>
            <a:off x="2179227" y="5425638"/>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Rectangle 9"/>
          <p:cNvSpPr/>
          <p:nvPr/>
        </p:nvSpPr>
        <p:spPr>
          <a:xfrm>
            <a:off x="2711851" y="5425638"/>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1405872" y="5376718"/>
            <a:ext cx="624000" cy="4752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1783038773"/>
      </p:ext>
    </p:extLst>
  </p:cSld>
  <p:clrMapOvr>
    <a:masterClrMapping/>
  </p:clrMapOvr>
  <p:extLst>
    <p:ext uri="{DCECCB84-F9BA-43D5-87BE-67443E8EF086}">
      <p15:sldGuideLst xmlns:p15="http://schemas.microsoft.com/office/powerpoint/2012/main">
        <p15:guide id="3" orient="horz" pos="3025">
          <p15:clr>
            <a:srgbClr val="FBAE40"/>
          </p15:clr>
        </p15:guide>
        <p15:guide id="4" pos="38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bjective 3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1929090"/>
            <a:ext cx="10515600" cy="3142021"/>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814917" y="5425666"/>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6" name="Rectangle 5"/>
          <p:cNvSpPr/>
          <p:nvPr/>
        </p:nvSpPr>
        <p:spPr>
          <a:xfrm>
            <a:off x="1964776" y="5376738"/>
            <a:ext cx="608401" cy="4752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7" name="Rectangle 6"/>
          <p:cNvSpPr/>
          <p:nvPr/>
        </p:nvSpPr>
        <p:spPr>
          <a:xfrm>
            <a:off x="2703178" y="5425657"/>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Rectangle 7"/>
          <p:cNvSpPr/>
          <p:nvPr/>
        </p:nvSpPr>
        <p:spPr>
          <a:xfrm>
            <a:off x="1376690" y="5425658"/>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Rectangle 8"/>
          <p:cNvSpPr/>
          <p:nvPr/>
        </p:nvSpPr>
        <p:spPr>
          <a:xfrm>
            <a:off x="814917" y="5425666"/>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Rectangle 9"/>
          <p:cNvSpPr/>
          <p:nvPr/>
        </p:nvSpPr>
        <p:spPr>
          <a:xfrm>
            <a:off x="1964776" y="5376738"/>
            <a:ext cx="608401" cy="4752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2703178" y="5425657"/>
            <a:ext cx="442484" cy="33696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Rectangle 11"/>
          <p:cNvSpPr/>
          <p:nvPr/>
        </p:nvSpPr>
        <p:spPr>
          <a:xfrm>
            <a:off x="1376690" y="5425658"/>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465709281"/>
      </p:ext>
    </p:extLst>
  </p:cSld>
  <p:clrMapOvr>
    <a:masterClrMapping/>
  </p:clrMapOvr>
  <p:extLst>
    <p:ext uri="{DCECCB84-F9BA-43D5-87BE-67443E8EF086}">
      <p15:sldGuideLst xmlns:p15="http://schemas.microsoft.com/office/powerpoint/2012/main">
        <p15:guide id="3" orient="horz" pos="3025">
          <p15:clr>
            <a:srgbClr val="FBAE40"/>
          </p15:clr>
        </p15:guide>
        <p15:guide id="4" pos="38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bjective 4 slide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1929089"/>
            <a:ext cx="10515600" cy="3098207"/>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814917" y="5425644"/>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6" name="Rectangle 5"/>
          <p:cNvSpPr/>
          <p:nvPr/>
        </p:nvSpPr>
        <p:spPr>
          <a:xfrm>
            <a:off x="1376690" y="5425636"/>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7" name="Rectangle 6"/>
          <p:cNvSpPr/>
          <p:nvPr/>
        </p:nvSpPr>
        <p:spPr>
          <a:xfrm>
            <a:off x="2502002" y="5382094"/>
            <a:ext cx="608401" cy="46332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Rectangle 7"/>
          <p:cNvSpPr/>
          <p:nvPr/>
        </p:nvSpPr>
        <p:spPr>
          <a:xfrm>
            <a:off x="1948765" y="5425636"/>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Rectangle 8"/>
          <p:cNvSpPr/>
          <p:nvPr/>
        </p:nvSpPr>
        <p:spPr>
          <a:xfrm>
            <a:off x="814917" y="5425644"/>
            <a:ext cx="441600" cy="33696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Rectangle 9"/>
          <p:cNvSpPr/>
          <p:nvPr/>
        </p:nvSpPr>
        <p:spPr>
          <a:xfrm>
            <a:off x="1376690" y="5425636"/>
            <a:ext cx="442484" cy="336968"/>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Rectangle 10"/>
          <p:cNvSpPr/>
          <p:nvPr/>
        </p:nvSpPr>
        <p:spPr>
          <a:xfrm>
            <a:off x="2502002" y="5382094"/>
            <a:ext cx="608401" cy="46332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Rectangle 11"/>
          <p:cNvSpPr/>
          <p:nvPr/>
        </p:nvSpPr>
        <p:spPr>
          <a:xfrm>
            <a:off x="1948765" y="5425636"/>
            <a:ext cx="442484" cy="33696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3685149280"/>
      </p:ext>
    </p:extLst>
  </p:cSld>
  <p:clrMapOvr>
    <a:masterClrMapping/>
  </p:clrMapOvr>
  <p:extLst>
    <p:ext uri="{DCECCB84-F9BA-43D5-87BE-67443E8EF086}">
      <p15:sldGuideLst xmlns:p15="http://schemas.microsoft.com/office/powerpoint/2012/main">
        <p15:guide id="3" orient="horz" pos="3025">
          <p15:clr>
            <a:srgbClr val="FBAE40"/>
          </p15:clr>
        </p15:guide>
        <p15:guide id="4" pos="38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32951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83188" y="2057400"/>
            <a:ext cx="6172200" cy="3893820"/>
          </a:xfrm>
        </p:spPr>
        <p:txBody>
          <a:bodyPr anchor="t"/>
          <a:lstStyle>
            <a:lvl1pPr marL="0" indent="0">
              <a:buNone/>
              <a:defRPr sz="3840"/>
            </a:lvl1pPr>
            <a:lvl2pPr marL="548627" indent="0">
              <a:buNone/>
              <a:defRPr sz="3360"/>
            </a:lvl2pPr>
            <a:lvl3pPr marL="1097252" indent="0">
              <a:buNone/>
              <a:defRPr sz="2880"/>
            </a:lvl3pPr>
            <a:lvl4pPr marL="1645879" indent="0">
              <a:buNone/>
              <a:defRPr sz="2400"/>
            </a:lvl4pPr>
            <a:lvl5pPr marL="2194505" indent="0">
              <a:buNone/>
              <a:defRPr sz="2400"/>
            </a:lvl5pPr>
            <a:lvl6pPr marL="2743132" indent="0">
              <a:buNone/>
              <a:defRPr sz="2400"/>
            </a:lvl6pPr>
            <a:lvl7pPr marL="3291757" indent="0">
              <a:buNone/>
              <a:defRPr sz="2400"/>
            </a:lvl7pPr>
            <a:lvl8pPr marL="3840384" indent="0">
              <a:buNone/>
              <a:defRPr sz="2400"/>
            </a:lvl8pPr>
            <a:lvl9pPr marL="4389011" indent="0">
              <a:buNone/>
              <a:defRPr sz="24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93820"/>
          </a:xfrm>
        </p:spPr>
        <p:txBody>
          <a:bodyPr/>
          <a:lstStyle>
            <a:lvl1pPr marL="0" indent="0">
              <a:buNone/>
              <a:defRPr sz="1920"/>
            </a:lvl1pPr>
            <a:lvl2pPr marL="548627" indent="0">
              <a:buNone/>
              <a:defRPr sz="1680"/>
            </a:lvl2pPr>
            <a:lvl3pPr marL="1097252" indent="0">
              <a:buNone/>
              <a:defRPr sz="1440"/>
            </a:lvl3pPr>
            <a:lvl4pPr marL="1645879" indent="0">
              <a:buNone/>
              <a:defRPr sz="1200"/>
            </a:lvl4pPr>
            <a:lvl5pPr marL="2194505" indent="0">
              <a:buNone/>
              <a:defRPr sz="1200"/>
            </a:lvl5pPr>
            <a:lvl6pPr marL="2743132" indent="0">
              <a:buNone/>
              <a:defRPr sz="1200"/>
            </a:lvl6pPr>
            <a:lvl7pPr marL="3291757" indent="0">
              <a:buNone/>
              <a:defRPr sz="1200"/>
            </a:lvl7pPr>
            <a:lvl8pPr marL="3840384" indent="0">
              <a:buNone/>
              <a:defRPr sz="1200"/>
            </a:lvl8pPr>
            <a:lvl9pPr marL="4389011" indent="0">
              <a:buNone/>
              <a:defRPr sz="1200"/>
            </a:lvl9pPr>
          </a:lstStyle>
          <a:p>
            <a:pPr lvl="0"/>
            <a:r>
              <a:rPr lang="en-US"/>
              <a:t>Edit Master text styles</a:t>
            </a:r>
          </a:p>
        </p:txBody>
      </p:sp>
      <p:sp>
        <p:nvSpPr>
          <p:cNvPr id="5" name="Title 4"/>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9242120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353963"/>
            <a:ext cx="10515600" cy="52445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26829066"/>
      </p:ext>
    </p:extLst>
  </p:cSld>
  <p:clrMapOvr>
    <a:masterClrMapping/>
  </p:clrMapOvr>
  <p:extLst>
    <p:ext uri="{DCECCB84-F9BA-43D5-87BE-67443E8EF086}">
      <p15:sldGuideLst xmlns:p15="http://schemas.microsoft.com/office/powerpoint/2012/main">
        <p15:guide id="3" orient="horz" pos="1800">
          <p15:clr>
            <a:srgbClr val="FBAE40"/>
          </p15:clr>
        </p15:guide>
        <p15:guide id="4"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 Constantly Curiou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1429668149"/>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18E6F-E9BB-40DC-8958-EFB47303DD1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2BE5098-F032-4F36-A11A-BA641BF9C0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A06B36-B048-4318-9BB0-05DF4669519B}"/>
              </a:ext>
            </a:extLst>
          </p:cNvPr>
          <p:cNvSpPr>
            <a:spLocks noGrp="1"/>
          </p:cNvSpPr>
          <p:nvPr>
            <p:ph type="dt" sz="half" idx="10"/>
          </p:nvPr>
        </p:nvSpPr>
        <p:spPr/>
        <p:txBody>
          <a:bodyPr/>
          <a:lstStyle/>
          <a:p>
            <a:fld id="{E5D9F44C-D16E-4F75-A745-900F2B9191EE}" type="datetimeFigureOut">
              <a:rPr lang="en-GB" smtClean="0"/>
              <a:t>06/06/2023</a:t>
            </a:fld>
            <a:endParaRPr lang="en-GB"/>
          </a:p>
        </p:txBody>
      </p:sp>
      <p:sp>
        <p:nvSpPr>
          <p:cNvPr id="5" name="Footer Placeholder 4">
            <a:extLst>
              <a:ext uri="{FF2B5EF4-FFF2-40B4-BE49-F238E27FC236}">
                <a16:creationId xmlns:a16="http://schemas.microsoft.com/office/drawing/2014/main" id="{9642CA3C-F4D8-417D-A68A-65D505CBB4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7E73E7-AA53-4016-A80C-1A207539E858}"/>
              </a:ext>
            </a:extLst>
          </p:cNvPr>
          <p:cNvSpPr>
            <a:spLocks noGrp="1"/>
          </p:cNvSpPr>
          <p:nvPr>
            <p:ph type="sldNum" sz="quarter" idx="12"/>
          </p:nvPr>
        </p:nvSpPr>
        <p:spPr/>
        <p:txBody>
          <a:bodyPr/>
          <a:lstStyle/>
          <a:p>
            <a:fld id="{9C79A1F3-09B2-47D0-B2FD-3C74545EB0E7}" type="slidenum">
              <a:rPr lang="en-GB" smtClean="0"/>
              <a:t>‹#›</a:t>
            </a:fld>
            <a:endParaRPr lang="en-GB"/>
          </a:p>
        </p:txBody>
      </p:sp>
    </p:spTree>
    <p:extLst>
      <p:ext uri="{BB962C8B-B14F-4D97-AF65-F5344CB8AC3E}">
        <p14:creationId xmlns:p14="http://schemas.microsoft.com/office/powerpoint/2010/main" val="393834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 Game Chang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2838386430"/>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 Global Citizen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1613240508"/>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 Intellectually Restles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4075693141"/>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 Open Minde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1651768512"/>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 Problem Solver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1588169102"/>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 World Clas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76802" y="5082859"/>
            <a:ext cx="6867524" cy="1217929"/>
          </a:xfrm>
        </p:spPr>
        <p:txBody>
          <a:bodyPr anchor="t" anchorCtr="0">
            <a:noAutofit/>
          </a:bodyPr>
          <a:lstStyle>
            <a:lvl1pPr algn="l">
              <a:defRPr sz="4200" b="1" baseline="0">
                <a:solidFill>
                  <a:schemeClr val="bg1"/>
                </a:solidFill>
                <a:latin typeface="Calibri" charset="0"/>
              </a:defRPr>
            </a:lvl1pPr>
          </a:lstStyle>
          <a:p>
            <a:r>
              <a:rPr lang="en-US" dirty="0"/>
              <a:t>Click to edit your title</a:t>
            </a:r>
          </a:p>
        </p:txBody>
      </p:sp>
      <p:sp>
        <p:nvSpPr>
          <p:cNvPr id="15" name="Text Placeholder 14"/>
          <p:cNvSpPr>
            <a:spLocks noGrp="1"/>
          </p:cNvSpPr>
          <p:nvPr>
            <p:ph type="body" sz="quarter" idx="10" hasCustomPrompt="1"/>
          </p:nvPr>
        </p:nvSpPr>
        <p:spPr>
          <a:xfrm>
            <a:off x="1226850" y="3495825"/>
            <a:ext cx="3321703" cy="351400"/>
          </a:xfrm>
        </p:spPr>
        <p:txBody>
          <a:bodyPr>
            <a:normAutofit/>
          </a:bodyPr>
          <a:lstStyle>
            <a:lvl1pPr marL="0" indent="0">
              <a:buNone/>
              <a:defRPr sz="168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226851" y="3734975"/>
            <a:ext cx="3321701" cy="351400"/>
          </a:xfrm>
        </p:spPr>
        <p:txBody>
          <a:bodyPr>
            <a:normAutofit/>
          </a:bodyPr>
          <a:lstStyle>
            <a:lvl1pPr marL="0" indent="0">
              <a:buNone/>
              <a:defRPr sz="168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226851" y="3974418"/>
            <a:ext cx="3321701" cy="351400"/>
          </a:xfrm>
        </p:spPr>
        <p:txBody>
          <a:bodyPr>
            <a:normAutofit/>
          </a:bodyPr>
          <a:lstStyle>
            <a:lvl1pPr marL="0" indent="0">
              <a:buNone/>
              <a:defRPr sz="1680" b="0" i="1">
                <a:solidFill>
                  <a:schemeClr val="bg1"/>
                </a:solidFill>
              </a:defRPr>
            </a:lvl1pPr>
          </a:lstStyle>
          <a:p>
            <a:pPr lvl="0"/>
            <a:r>
              <a:rPr lang="en-US" dirty="0"/>
              <a:t>Date</a:t>
            </a:r>
          </a:p>
        </p:txBody>
      </p:sp>
    </p:spTree>
    <p:extLst>
      <p:ext uri="{BB962C8B-B14F-4D97-AF65-F5344CB8AC3E}">
        <p14:creationId xmlns:p14="http://schemas.microsoft.com/office/powerpoint/2010/main" val="3782852757"/>
      </p:ext>
    </p:extLst>
  </p:cSld>
  <p:clrMapOvr>
    <a:masterClrMapping/>
  </p:clrMapOvr>
  <p:extLst>
    <p:ext uri="{DCECCB84-F9BA-43D5-87BE-67443E8EF086}">
      <p15:sldGuideLst xmlns:p15="http://schemas.microsoft.com/office/powerpoint/2012/main">
        <p15:guide id="1" orient="horz" pos="2208">
          <p15:clr>
            <a:srgbClr val="FBAE40"/>
          </p15:clr>
        </p15:guide>
        <p15:guide id="2" pos="63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6"/>
            <a:ext cx="10515600" cy="412559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294196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Lst>
  <p:txStyles>
    <p:titleStyle>
      <a:lvl1pPr algn="l" defTabSz="822960" rtl="0" eaLnBrk="1" latinLnBrk="0" hangingPunct="1">
        <a:lnSpc>
          <a:spcPct val="90000"/>
        </a:lnSpc>
        <a:spcBef>
          <a:spcPct val="0"/>
        </a:spcBef>
        <a:buNone/>
        <a:defRPr sz="3600" b="1" i="0" kern="1200" baseline="0">
          <a:solidFill>
            <a:schemeClr val="accent1">
              <a:lumMod val="50000"/>
            </a:schemeClr>
          </a:solidFill>
          <a:latin typeface="Calibri" charset="0"/>
          <a:ea typeface="+mj-ea"/>
          <a:cs typeface="+mj-cs"/>
        </a:defRPr>
      </a:lvl1pPr>
    </p:titleStyle>
    <p:bodyStyle>
      <a:lvl1pPr marL="205740" indent="-205740" algn="l" defTabSz="822960" rtl="0" eaLnBrk="1" latinLnBrk="0" hangingPunct="1">
        <a:lnSpc>
          <a:spcPct val="90000"/>
        </a:lnSpc>
        <a:spcBef>
          <a:spcPts val="900"/>
        </a:spcBef>
        <a:buFont typeface="Arial" panose="020B0604020202020204" pitchFamily="34" charset="0"/>
        <a:buChar char="•"/>
        <a:defRPr sz="2520" kern="1200">
          <a:solidFill>
            <a:schemeClr val="tx1"/>
          </a:solidFill>
          <a:latin typeface="+mn-lt"/>
          <a:ea typeface="+mn-ea"/>
          <a:cs typeface="+mn-cs"/>
        </a:defRPr>
      </a:lvl1pPr>
      <a:lvl2pPr marL="617220" indent="-205740" algn="l" defTabSz="822960" rtl="0" eaLnBrk="1" latinLnBrk="0" hangingPunct="1">
        <a:lnSpc>
          <a:spcPct val="90000"/>
        </a:lnSpc>
        <a:spcBef>
          <a:spcPts val="450"/>
        </a:spcBef>
        <a:buFont typeface="Arial" panose="020B0604020202020204" pitchFamily="34" charset="0"/>
        <a:buChar char="•"/>
        <a:defRPr sz="2160" kern="1200">
          <a:solidFill>
            <a:schemeClr val="tx1"/>
          </a:solidFill>
          <a:latin typeface="+mn-lt"/>
          <a:ea typeface="+mn-ea"/>
          <a:cs typeface="+mn-cs"/>
        </a:defRPr>
      </a:lvl2pPr>
      <a:lvl3pPr marL="1028700" indent="-205740" algn="l" defTabSz="82296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3pPr>
      <a:lvl4pPr marL="14401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4pPr>
      <a:lvl5pPr marL="185166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s://youtu.be/G5c7YToq6Bk" TargetMode="External"/><Relationship Id="rId2" Type="http://schemas.openxmlformats.org/officeDocument/2006/relationships/hyperlink" Target="https://soundcloud.com/ideo_u/sets/inspiration-walks" TargetMode="External"/><Relationship Id="rId1" Type="http://schemas.openxmlformats.org/officeDocument/2006/relationships/slideLayout" Target="../slideLayouts/slideLayout10.xml"/><Relationship Id="rId4" Type="http://schemas.openxmlformats.org/officeDocument/2006/relationships/hyperlink" Target="https://www.uniqornacademy.com/product-page/affirmations-for-design-thinkers-by-dr-bo-kelestyn"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8C566-762B-0C48-8858-83A0895F15D9}"/>
              </a:ext>
            </a:extLst>
          </p:cNvPr>
          <p:cNvSpPr>
            <a:spLocks noGrp="1"/>
          </p:cNvSpPr>
          <p:nvPr>
            <p:ph type="ctrTitle"/>
          </p:nvPr>
        </p:nvSpPr>
        <p:spPr>
          <a:xfrm>
            <a:off x="4876802" y="4858573"/>
            <a:ext cx="6867524" cy="1217929"/>
          </a:xfrm>
        </p:spPr>
        <p:txBody>
          <a:bodyPr/>
          <a:lstStyle/>
          <a:p>
            <a:r>
              <a:rPr lang="en-GB" dirty="0"/>
              <a:t>Becoming Innovators: Design Thinking and Innovation in Your Research</a:t>
            </a:r>
            <a:br>
              <a:rPr lang="en-GB" dirty="0"/>
            </a:br>
            <a:endParaRPr lang="en-GB" dirty="0"/>
          </a:p>
        </p:txBody>
      </p:sp>
      <p:sp>
        <p:nvSpPr>
          <p:cNvPr id="3" name="Text Placeholder 2">
            <a:extLst>
              <a:ext uri="{FF2B5EF4-FFF2-40B4-BE49-F238E27FC236}">
                <a16:creationId xmlns:a16="http://schemas.microsoft.com/office/drawing/2014/main" id="{ED64E3F7-8657-4444-9277-91F5B08FB5E3}"/>
              </a:ext>
            </a:extLst>
          </p:cNvPr>
          <p:cNvSpPr>
            <a:spLocks noGrp="1"/>
          </p:cNvSpPr>
          <p:nvPr>
            <p:ph type="body" sz="quarter" idx="10"/>
          </p:nvPr>
        </p:nvSpPr>
        <p:spPr/>
        <p:txBody>
          <a:bodyPr/>
          <a:lstStyle/>
          <a:p>
            <a:r>
              <a:rPr lang="en-GB" dirty="0"/>
              <a:t>Dr Bo Kelestyn</a:t>
            </a:r>
          </a:p>
        </p:txBody>
      </p:sp>
      <p:sp>
        <p:nvSpPr>
          <p:cNvPr id="4" name="Text Placeholder 3">
            <a:extLst>
              <a:ext uri="{FF2B5EF4-FFF2-40B4-BE49-F238E27FC236}">
                <a16:creationId xmlns:a16="http://schemas.microsoft.com/office/drawing/2014/main" id="{38973383-3556-B144-9998-4AB6E730685C}"/>
              </a:ext>
            </a:extLst>
          </p:cNvPr>
          <p:cNvSpPr>
            <a:spLocks noGrp="1"/>
          </p:cNvSpPr>
          <p:nvPr>
            <p:ph type="body" sz="quarter" idx="11"/>
          </p:nvPr>
        </p:nvSpPr>
        <p:spPr/>
        <p:txBody>
          <a:bodyPr/>
          <a:lstStyle/>
          <a:p>
            <a:r>
              <a:rPr lang="en-GB" dirty="0"/>
              <a:t>Associate Professor </a:t>
            </a:r>
          </a:p>
        </p:txBody>
      </p:sp>
      <p:sp>
        <p:nvSpPr>
          <p:cNvPr id="5" name="Text Placeholder 4">
            <a:extLst>
              <a:ext uri="{FF2B5EF4-FFF2-40B4-BE49-F238E27FC236}">
                <a16:creationId xmlns:a16="http://schemas.microsoft.com/office/drawing/2014/main" id="{14D0970E-53B1-7B40-8707-8BDCD13A86AE}"/>
              </a:ext>
            </a:extLst>
          </p:cNvPr>
          <p:cNvSpPr>
            <a:spLocks noGrp="1"/>
          </p:cNvSpPr>
          <p:nvPr>
            <p:ph type="body" sz="quarter" idx="12"/>
          </p:nvPr>
        </p:nvSpPr>
        <p:spPr/>
        <p:txBody>
          <a:bodyPr/>
          <a:lstStyle/>
          <a:p>
            <a:r>
              <a:rPr lang="en-GB" dirty="0"/>
              <a:t>June 2023</a:t>
            </a:r>
          </a:p>
        </p:txBody>
      </p:sp>
    </p:spTree>
    <p:extLst>
      <p:ext uri="{BB962C8B-B14F-4D97-AF65-F5344CB8AC3E}">
        <p14:creationId xmlns:p14="http://schemas.microsoft.com/office/powerpoint/2010/main" val="1513450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F4A7-57DE-284B-B62F-606EC362548E}"/>
              </a:ext>
            </a:extLst>
          </p:cNvPr>
          <p:cNvSpPr>
            <a:spLocks noGrp="1"/>
          </p:cNvSpPr>
          <p:nvPr>
            <p:ph type="title"/>
          </p:nvPr>
        </p:nvSpPr>
        <p:spPr/>
        <p:txBody>
          <a:bodyPr/>
          <a:lstStyle/>
          <a:p>
            <a:r>
              <a:rPr lang="en-GB" dirty="0"/>
              <a:t>Diva Centres: The Divine Divas</a:t>
            </a:r>
          </a:p>
        </p:txBody>
      </p:sp>
      <p:sp>
        <p:nvSpPr>
          <p:cNvPr id="3" name="Content Placeholder 2">
            <a:extLst>
              <a:ext uri="{FF2B5EF4-FFF2-40B4-BE49-F238E27FC236}">
                <a16:creationId xmlns:a16="http://schemas.microsoft.com/office/drawing/2014/main" id="{03C123DC-68CA-AB47-AC35-5F12618B56CD}"/>
              </a:ext>
            </a:extLst>
          </p:cNvPr>
          <p:cNvSpPr>
            <a:spLocks noGrp="1"/>
          </p:cNvSpPr>
          <p:nvPr>
            <p:ph idx="1"/>
          </p:nvPr>
        </p:nvSpPr>
        <p:spPr>
          <a:xfrm>
            <a:off x="838200" y="1825626"/>
            <a:ext cx="6018925" cy="4125595"/>
          </a:xfrm>
        </p:spPr>
        <p:txBody>
          <a:bodyPr/>
          <a:lstStyle/>
          <a:p>
            <a:pPr marL="0" indent="0">
              <a:buNone/>
            </a:pPr>
            <a:endParaRPr lang="en-GB" dirty="0"/>
          </a:p>
          <a:p>
            <a:pPr marL="0" indent="0">
              <a:buNone/>
            </a:pPr>
            <a:r>
              <a:rPr lang="en-GB" dirty="0"/>
              <a:t>Girls who visit one of the three Diva Centres:</a:t>
            </a:r>
          </a:p>
          <a:p>
            <a:pPr marL="0" indent="0">
              <a:buNone/>
            </a:pPr>
            <a:endParaRPr lang="en-GB" dirty="0"/>
          </a:p>
          <a:p>
            <a:r>
              <a:rPr lang="en-GB" dirty="0"/>
              <a:t>82% got contraceptive services and adopted some form of birth control </a:t>
            </a:r>
          </a:p>
          <a:p>
            <a:r>
              <a:rPr lang="en-GB" dirty="0"/>
              <a:t>36% returned for another visit</a:t>
            </a:r>
          </a:p>
        </p:txBody>
      </p:sp>
      <p:pic>
        <p:nvPicPr>
          <p:cNvPr id="5" name="Picture 4" descr="A group of people around each other&#10;&#10;Description automatically generated">
            <a:extLst>
              <a:ext uri="{FF2B5EF4-FFF2-40B4-BE49-F238E27FC236}">
                <a16:creationId xmlns:a16="http://schemas.microsoft.com/office/drawing/2014/main" id="{24629C18-8C79-284B-AEE1-8110B84044BB}"/>
              </a:ext>
            </a:extLst>
          </p:cNvPr>
          <p:cNvPicPr>
            <a:picLocks noChangeAspect="1"/>
          </p:cNvPicPr>
          <p:nvPr/>
        </p:nvPicPr>
        <p:blipFill rotWithShape="1">
          <a:blip r:embed="rId3"/>
          <a:srcRect l="9408" t="17691" r="7157" b="13126"/>
          <a:stretch/>
        </p:blipFill>
        <p:spPr>
          <a:xfrm>
            <a:off x="6857125" y="2479729"/>
            <a:ext cx="5200556" cy="2355742"/>
          </a:xfrm>
          <a:prstGeom prst="rect">
            <a:avLst/>
          </a:prstGeom>
        </p:spPr>
      </p:pic>
    </p:spTree>
    <p:extLst>
      <p:ext uri="{BB962C8B-B14F-4D97-AF65-F5344CB8AC3E}">
        <p14:creationId xmlns:p14="http://schemas.microsoft.com/office/powerpoint/2010/main" val="16952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9733E-EA6B-3A4A-AE7D-8F23DE5FC0C5}"/>
              </a:ext>
            </a:extLst>
          </p:cNvPr>
          <p:cNvSpPr>
            <a:spLocks noGrp="1"/>
          </p:cNvSpPr>
          <p:nvPr>
            <p:ph type="title"/>
          </p:nvPr>
        </p:nvSpPr>
        <p:spPr/>
        <p:txBody>
          <a:bodyPr/>
          <a:lstStyle/>
          <a:p>
            <a:r>
              <a:rPr lang="en-GB" dirty="0"/>
              <a:t>What design thinking is NOT</a:t>
            </a:r>
          </a:p>
        </p:txBody>
      </p:sp>
      <p:sp>
        <p:nvSpPr>
          <p:cNvPr id="3" name="Content Placeholder 2">
            <a:extLst>
              <a:ext uri="{FF2B5EF4-FFF2-40B4-BE49-F238E27FC236}">
                <a16:creationId xmlns:a16="http://schemas.microsoft.com/office/drawing/2014/main" id="{854EBDD5-98B8-2B48-AA7B-EBEABD7E2D4B}"/>
              </a:ext>
            </a:extLst>
          </p:cNvPr>
          <p:cNvSpPr>
            <a:spLocks noGrp="1"/>
          </p:cNvSpPr>
          <p:nvPr>
            <p:ph idx="1"/>
          </p:nvPr>
        </p:nvSpPr>
        <p:spPr/>
        <p:txBody>
          <a:bodyPr/>
          <a:lstStyle/>
          <a:p>
            <a:r>
              <a:rPr lang="en-GB" dirty="0"/>
              <a:t>Object/outcome/features</a:t>
            </a:r>
          </a:p>
          <a:p>
            <a:r>
              <a:rPr lang="en-GB" dirty="0"/>
              <a:t>About artistic abilities </a:t>
            </a:r>
          </a:p>
          <a:p>
            <a:r>
              <a:rPr lang="en-GB" dirty="0"/>
              <a:t>About hurdling </a:t>
            </a:r>
          </a:p>
          <a:p>
            <a:r>
              <a:rPr lang="en-GB" dirty="0"/>
              <a:t>Urgency thinking (brown, 2017)</a:t>
            </a:r>
          </a:p>
          <a:p>
            <a:r>
              <a:rPr lang="en-GB" dirty="0"/>
              <a:t>A one off activity = innovation theatre (Viki, 2020) </a:t>
            </a:r>
          </a:p>
          <a:p>
            <a:r>
              <a:rPr lang="en-GB" dirty="0"/>
              <a:t>Tool of consumerism </a:t>
            </a:r>
          </a:p>
          <a:p>
            <a:r>
              <a:rPr lang="en-GB" i="1" dirty="0"/>
              <a:t>For -&gt; with</a:t>
            </a:r>
          </a:p>
          <a:p>
            <a:endParaRPr lang="en-GB" dirty="0"/>
          </a:p>
          <a:p>
            <a:endParaRPr lang="en-GB" dirty="0"/>
          </a:p>
        </p:txBody>
      </p:sp>
    </p:spTree>
    <p:extLst>
      <p:ext uri="{BB962C8B-B14F-4D97-AF65-F5344CB8AC3E}">
        <p14:creationId xmlns:p14="http://schemas.microsoft.com/office/powerpoint/2010/main" val="192091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9733E-EA6B-3A4A-AE7D-8F23DE5FC0C5}"/>
              </a:ext>
            </a:extLst>
          </p:cNvPr>
          <p:cNvSpPr>
            <a:spLocks noGrp="1"/>
          </p:cNvSpPr>
          <p:nvPr>
            <p:ph type="title"/>
          </p:nvPr>
        </p:nvSpPr>
        <p:spPr/>
        <p:txBody>
          <a:bodyPr/>
          <a:lstStyle/>
          <a:p>
            <a:r>
              <a:rPr lang="en-GB" dirty="0"/>
              <a:t>What design thinking is NOT</a:t>
            </a:r>
          </a:p>
        </p:txBody>
      </p:sp>
      <p:pic>
        <p:nvPicPr>
          <p:cNvPr id="6" name="Picture 5">
            <a:extLst>
              <a:ext uri="{FF2B5EF4-FFF2-40B4-BE49-F238E27FC236}">
                <a16:creationId xmlns:a16="http://schemas.microsoft.com/office/drawing/2014/main" id="{433E7A03-24EA-FC4B-92BF-152C64F1FA00}"/>
              </a:ext>
            </a:extLst>
          </p:cNvPr>
          <p:cNvPicPr>
            <a:picLocks noChangeAspect="1"/>
          </p:cNvPicPr>
          <p:nvPr/>
        </p:nvPicPr>
        <p:blipFill rotWithShape="1">
          <a:blip r:embed="rId3">
            <a:extLst>
              <a:ext uri="{28A0092B-C50C-407E-A947-70E740481C1C}">
                <a14:useLocalDpi xmlns:a14="http://schemas.microsoft.com/office/drawing/2010/main" val="0"/>
              </a:ext>
            </a:extLst>
          </a:blip>
          <a:srcRect l="6159" t="18933" r="6173" b="12360"/>
          <a:stretch/>
        </p:blipFill>
        <p:spPr>
          <a:xfrm>
            <a:off x="1287361" y="1690688"/>
            <a:ext cx="9617277" cy="4239677"/>
          </a:xfrm>
          <a:prstGeom prst="rect">
            <a:avLst/>
          </a:prstGeom>
        </p:spPr>
      </p:pic>
    </p:spTree>
    <p:extLst>
      <p:ext uri="{BB962C8B-B14F-4D97-AF65-F5344CB8AC3E}">
        <p14:creationId xmlns:p14="http://schemas.microsoft.com/office/powerpoint/2010/main" val="1945643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diagram&#10;&#10;Description automatically generated">
            <a:extLst>
              <a:ext uri="{FF2B5EF4-FFF2-40B4-BE49-F238E27FC236}">
                <a16:creationId xmlns:a16="http://schemas.microsoft.com/office/drawing/2014/main" id="{C0BF91BF-6077-E140-A95B-94928E481A3F}"/>
              </a:ext>
            </a:extLst>
          </p:cNvPr>
          <p:cNvPicPr>
            <a:picLocks noChangeAspect="1"/>
          </p:cNvPicPr>
          <p:nvPr/>
        </p:nvPicPr>
        <p:blipFill>
          <a:blip r:embed="rId2"/>
          <a:stretch>
            <a:fillRect/>
          </a:stretch>
        </p:blipFill>
        <p:spPr>
          <a:xfrm>
            <a:off x="2998080" y="1004541"/>
            <a:ext cx="6195839" cy="4848918"/>
          </a:xfrm>
          <a:prstGeom prst="rect">
            <a:avLst/>
          </a:prstGeom>
        </p:spPr>
      </p:pic>
    </p:spTree>
    <p:extLst>
      <p:ext uri="{BB962C8B-B14F-4D97-AF65-F5344CB8AC3E}">
        <p14:creationId xmlns:p14="http://schemas.microsoft.com/office/powerpoint/2010/main" val="3608359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person, indoor, photo, person&#10;&#10;Description automatically generated">
            <a:extLst>
              <a:ext uri="{FF2B5EF4-FFF2-40B4-BE49-F238E27FC236}">
                <a16:creationId xmlns:a16="http://schemas.microsoft.com/office/drawing/2014/main" id="{815880A9-0DCA-404A-B0A3-4D5A8B2475B5}"/>
              </a:ext>
            </a:extLst>
          </p:cNvPr>
          <p:cNvPicPr>
            <a:picLocks noChangeAspect="1"/>
          </p:cNvPicPr>
          <p:nvPr/>
        </p:nvPicPr>
        <p:blipFill rotWithShape="1">
          <a:blip r:embed="rId2"/>
          <a:srcRect l="2220" r="1315"/>
          <a:stretch/>
        </p:blipFill>
        <p:spPr>
          <a:xfrm>
            <a:off x="3868184" y="211955"/>
            <a:ext cx="4455631" cy="5931315"/>
          </a:xfrm>
          <a:prstGeom prst="rect">
            <a:avLst/>
          </a:prstGeom>
        </p:spPr>
      </p:pic>
    </p:spTree>
    <p:extLst>
      <p:ext uri="{BB962C8B-B14F-4D97-AF65-F5344CB8AC3E}">
        <p14:creationId xmlns:p14="http://schemas.microsoft.com/office/powerpoint/2010/main" val="179804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05E698E-22A8-2E48-89F6-CC0252BAC0ED}"/>
              </a:ext>
            </a:extLst>
          </p:cNvPr>
          <p:cNvPicPr>
            <a:picLocks noChangeAspect="1"/>
          </p:cNvPicPr>
          <p:nvPr/>
        </p:nvPicPr>
        <p:blipFill>
          <a:blip r:embed="rId2"/>
          <a:stretch>
            <a:fillRect/>
          </a:stretch>
        </p:blipFill>
        <p:spPr>
          <a:xfrm>
            <a:off x="3675904" y="120672"/>
            <a:ext cx="4840192" cy="6056290"/>
          </a:xfrm>
          <a:prstGeom prst="rect">
            <a:avLst/>
          </a:prstGeom>
        </p:spPr>
      </p:pic>
    </p:spTree>
    <p:extLst>
      <p:ext uri="{BB962C8B-B14F-4D97-AF65-F5344CB8AC3E}">
        <p14:creationId xmlns:p14="http://schemas.microsoft.com/office/powerpoint/2010/main" val="3244475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able&#10;&#10;Description automatically generated">
            <a:extLst>
              <a:ext uri="{FF2B5EF4-FFF2-40B4-BE49-F238E27FC236}">
                <a16:creationId xmlns:a16="http://schemas.microsoft.com/office/drawing/2014/main" id="{B0E8C6CE-570D-E14B-83D2-D243483E8EA2}"/>
              </a:ext>
            </a:extLst>
          </p:cNvPr>
          <p:cNvPicPr>
            <a:picLocks noChangeAspect="1"/>
          </p:cNvPicPr>
          <p:nvPr/>
        </p:nvPicPr>
        <p:blipFill>
          <a:blip r:embed="rId2"/>
          <a:stretch>
            <a:fillRect/>
          </a:stretch>
        </p:blipFill>
        <p:spPr>
          <a:xfrm>
            <a:off x="3236638" y="185776"/>
            <a:ext cx="5718723" cy="5965352"/>
          </a:xfrm>
          <a:prstGeom prst="rect">
            <a:avLst/>
          </a:prstGeom>
        </p:spPr>
      </p:pic>
    </p:spTree>
    <p:extLst>
      <p:ext uri="{BB962C8B-B14F-4D97-AF65-F5344CB8AC3E}">
        <p14:creationId xmlns:p14="http://schemas.microsoft.com/office/powerpoint/2010/main" val="4148822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64230-6571-5244-ABC2-B076CA39708D}"/>
              </a:ext>
            </a:extLst>
          </p:cNvPr>
          <p:cNvSpPr>
            <a:spLocks noGrp="1"/>
          </p:cNvSpPr>
          <p:nvPr>
            <p:ph type="title"/>
          </p:nvPr>
        </p:nvSpPr>
        <p:spPr/>
        <p:txBody>
          <a:bodyPr/>
          <a:lstStyle/>
          <a:p>
            <a:r>
              <a:rPr lang="en-GB" dirty="0"/>
              <a:t>Some of what keeps me awake at night</a:t>
            </a:r>
          </a:p>
        </p:txBody>
      </p:sp>
      <p:sp>
        <p:nvSpPr>
          <p:cNvPr id="3" name="Content Placeholder 2">
            <a:extLst>
              <a:ext uri="{FF2B5EF4-FFF2-40B4-BE49-F238E27FC236}">
                <a16:creationId xmlns:a16="http://schemas.microsoft.com/office/drawing/2014/main" id="{2A271087-60AE-6049-AE0E-738B6A9F1539}"/>
              </a:ext>
            </a:extLst>
          </p:cNvPr>
          <p:cNvSpPr>
            <a:spLocks noGrp="1"/>
          </p:cNvSpPr>
          <p:nvPr>
            <p:ph idx="1"/>
          </p:nvPr>
        </p:nvSpPr>
        <p:spPr/>
        <p:txBody>
          <a:bodyPr/>
          <a:lstStyle/>
          <a:p>
            <a:r>
              <a:rPr lang="en-GB" dirty="0"/>
              <a:t>“Building to think, not thinking to build” (</a:t>
            </a:r>
            <a:r>
              <a:rPr lang="en-GB" dirty="0" err="1"/>
              <a:t>T.Brown</a:t>
            </a:r>
            <a:r>
              <a:rPr lang="en-GB" dirty="0"/>
              <a:t>)</a:t>
            </a:r>
          </a:p>
          <a:p>
            <a:r>
              <a:rPr lang="en-GB" dirty="0"/>
              <a:t>Designing for the seams  </a:t>
            </a:r>
          </a:p>
          <a:p>
            <a:r>
              <a:rPr lang="en-GB" dirty="0"/>
              <a:t>What is evidence? </a:t>
            </a:r>
          </a:p>
          <a:p>
            <a:r>
              <a:rPr lang="en-GB" dirty="0"/>
              <a:t>Generativity (</a:t>
            </a:r>
            <a:r>
              <a:rPr lang="en-GB" dirty="0" err="1"/>
              <a:t>Zittrain</a:t>
            </a:r>
            <a:r>
              <a:rPr lang="en-GB" dirty="0"/>
              <a:t>, 2008)</a:t>
            </a:r>
          </a:p>
          <a:p>
            <a:r>
              <a:rPr lang="en-GB" dirty="0"/>
              <a:t>Build back better (I. </a:t>
            </a:r>
            <a:r>
              <a:rPr lang="en-GB" dirty="0" err="1"/>
              <a:t>Kelman</a:t>
            </a:r>
            <a:r>
              <a:rPr lang="en-GB" dirty="0"/>
              <a:t>)</a:t>
            </a:r>
          </a:p>
          <a:p>
            <a:r>
              <a:rPr lang="en-GB" dirty="0"/>
              <a:t>Speed - Security - Culture (I. </a:t>
            </a:r>
            <a:r>
              <a:rPr lang="en-GB" dirty="0" err="1"/>
              <a:t>Kelman</a:t>
            </a:r>
            <a:r>
              <a:rPr lang="en-GB" dirty="0"/>
              <a:t>)</a:t>
            </a:r>
          </a:p>
          <a:p>
            <a:r>
              <a:rPr lang="en-GB" dirty="0"/>
              <a:t>Designing </a:t>
            </a:r>
            <a:r>
              <a:rPr lang="en-GB" i="1" dirty="0"/>
              <a:t>with</a:t>
            </a:r>
            <a:r>
              <a:rPr lang="en-GB" dirty="0"/>
              <a:t>, not just </a:t>
            </a:r>
            <a:r>
              <a:rPr lang="en-GB" i="1" dirty="0"/>
              <a:t>for</a:t>
            </a:r>
          </a:p>
          <a:p>
            <a:r>
              <a:rPr lang="en-GB" dirty="0"/>
              <a:t>Designing for joy, not just utility</a:t>
            </a:r>
          </a:p>
          <a:p>
            <a:endParaRPr lang="en-GB" dirty="0"/>
          </a:p>
        </p:txBody>
      </p:sp>
    </p:spTree>
    <p:extLst>
      <p:ext uri="{BB962C8B-B14F-4D97-AF65-F5344CB8AC3E}">
        <p14:creationId xmlns:p14="http://schemas.microsoft.com/office/powerpoint/2010/main" val="152852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2D437-2AAA-EB4A-B0CA-6CFCD5B6E684}"/>
              </a:ext>
            </a:extLst>
          </p:cNvPr>
          <p:cNvSpPr>
            <a:spLocks noGrp="1"/>
          </p:cNvSpPr>
          <p:nvPr>
            <p:ph type="title"/>
          </p:nvPr>
        </p:nvSpPr>
        <p:spPr/>
        <p:txBody>
          <a:bodyPr>
            <a:normAutofit/>
          </a:bodyPr>
          <a:lstStyle/>
          <a:p>
            <a:r>
              <a:rPr lang="en-GB" dirty="0"/>
              <a:t>Innovator’s DNA (Dyer et al., 2011)</a:t>
            </a:r>
          </a:p>
        </p:txBody>
      </p:sp>
      <p:pic>
        <p:nvPicPr>
          <p:cNvPr id="4" name="Picture 3" descr="Diagram&#10;&#10;Description automatically generated">
            <a:extLst>
              <a:ext uri="{FF2B5EF4-FFF2-40B4-BE49-F238E27FC236}">
                <a16:creationId xmlns:a16="http://schemas.microsoft.com/office/drawing/2014/main" id="{F6F320E5-CD73-CE49-AF09-075B2DC6A81C}"/>
              </a:ext>
            </a:extLst>
          </p:cNvPr>
          <p:cNvPicPr>
            <a:picLocks noChangeAspect="1"/>
          </p:cNvPicPr>
          <p:nvPr/>
        </p:nvPicPr>
        <p:blipFill rotWithShape="1">
          <a:blip r:embed="rId3"/>
          <a:srcRect t="16372"/>
          <a:stretch/>
        </p:blipFill>
        <p:spPr>
          <a:xfrm>
            <a:off x="2432104" y="1915882"/>
            <a:ext cx="7327792" cy="3990380"/>
          </a:xfrm>
          <a:prstGeom prst="rect">
            <a:avLst/>
          </a:prstGeom>
        </p:spPr>
      </p:pic>
    </p:spTree>
    <p:extLst>
      <p:ext uri="{BB962C8B-B14F-4D97-AF65-F5344CB8AC3E}">
        <p14:creationId xmlns:p14="http://schemas.microsoft.com/office/powerpoint/2010/main" val="2635589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2D437-2AAA-EB4A-B0CA-6CFCD5B6E684}"/>
              </a:ext>
            </a:extLst>
          </p:cNvPr>
          <p:cNvSpPr>
            <a:spLocks noGrp="1"/>
          </p:cNvSpPr>
          <p:nvPr>
            <p:ph type="title"/>
          </p:nvPr>
        </p:nvSpPr>
        <p:spPr/>
        <p:txBody>
          <a:bodyPr>
            <a:normAutofit/>
          </a:bodyPr>
          <a:lstStyle/>
          <a:p>
            <a:r>
              <a:rPr lang="en-GB" sz="2800" dirty="0"/>
              <a:t>Innovator’s DNA (Dyer et al., 2011) – IGSD edition</a:t>
            </a:r>
          </a:p>
        </p:txBody>
      </p:sp>
      <p:pic>
        <p:nvPicPr>
          <p:cNvPr id="4" name="Picture 3" descr="Diagram&#10;&#10;Description automatically generated">
            <a:extLst>
              <a:ext uri="{FF2B5EF4-FFF2-40B4-BE49-F238E27FC236}">
                <a16:creationId xmlns:a16="http://schemas.microsoft.com/office/drawing/2014/main" id="{F6F320E5-CD73-CE49-AF09-075B2DC6A81C}"/>
              </a:ext>
            </a:extLst>
          </p:cNvPr>
          <p:cNvPicPr>
            <a:picLocks noChangeAspect="1"/>
          </p:cNvPicPr>
          <p:nvPr/>
        </p:nvPicPr>
        <p:blipFill rotWithShape="1">
          <a:blip r:embed="rId3"/>
          <a:srcRect t="16372" r="14297"/>
          <a:stretch/>
        </p:blipFill>
        <p:spPr>
          <a:xfrm>
            <a:off x="2432104" y="1915882"/>
            <a:ext cx="6280096" cy="3990380"/>
          </a:xfrm>
          <a:prstGeom prst="rect">
            <a:avLst/>
          </a:prstGeom>
        </p:spPr>
      </p:pic>
      <p:grpSp>
        <p:nvGrpSpPr>
          <p:cNvPr id="5" name="Group 4">
            <a:extLst>
              <a:ext uri="{FF2B5EF4-FFF2-40B4-BE49-F238E27FC236}">
                <a16:creationId xmlns:a16="http://schemas.microsoft.com/office/drawing/2014/main" id="{09A7A0CF-ADAE-574D-8A0A-D3BE80AF25FA}"/>
              </a:ext>
            </a:extLst>
          </p:cNvPr>
          <p:cNvGrpSpPr/>
          <p:nvPr/>
        </p:nvGrpSpPr>
        <p:grpSpPr>
          <a:xfrm>
            <a:off x="1054240" y="3240906"/>
            <a:ext cx="1377864" cy="1401445"/>
            <a:chOff x="1258952" y="3182924"/>
            <a:chExt cx="1377864" cy="1401445"/>
          </a:xfrm>
        </p:grpSpPr>
        <p:sp>
          <p:nvSpPr>
            <p:cNvPr id="6" name="TextBox 5">
              <a:extLst>
                <a:ext uri="{FF2B5EF4-FFF2-40B4-BE49-F238E27FC236}">
                  <a16:creationId xmlns:a16="http://schemas.microsoft.com/office/drawing/2014/main" id="{D8AF2F0A-DED6-D94B-9C85-BD5EBD9EC6D5}"/>
                </a:ext>
              </a:extLst>
            </p:cNvPr>
            <p:cNvSpPr txBox="1"/>
            <p:nvPr/>
          </p:nvSpPr>
          <p:spPr>
            <a:xfrm>
              <a:off x="1258953" y="3710622"/>
              <a:ext cx="1377863" cy="369332"/>
            </a:xfrm>
            <a:prstGeom prst="rect">
              <a:avLst/>
            </a:prstGeom>
            <a:noFill/>
            <a:ln w="19050">
              <a:solidFill>
                <a:schemeClr val="tx1"/>
              </a:solidFill>
            </a:ln>
          </p:spPr>
          <p:txBody>
            <a:bodyPr wrap="square" rtlCol="0">
              <a:spAutoFit/>
            </a:bodyPr>
            <a:lstStyle/>
            <a:p>
              <a:pPr algn="ctr"/>
              <a:r>
                <a:rPr lang="en-GB" sz="1600" dirty="0"/>
                <a:t>Joy</a:t>
              </a:r>
              <a:r>
                <a:rPr lang="en-GB" dirty="0"/>
                <a:t> </a:t>
              </a:r>
            </a:p>
          </p:txBody>
        </p:sp>
        <p:sp>
          <p:nvSpPr>
            <p:cNvPr id="7" name="TextBox 6">
              <a:extLst>
                <a:ext uri="{FF2B5EF4-FFF2-40B4-BE49-F238E27FC236}">
                  <a16:creationId xmlns:a16="http://schemas.microsoft.com/office/drawing/2014/main" id="{5A34007E-2AF1-0142-9A16-229C20CB73C9}"/>
                </a:ext>
              </a:extLst>
            </p:cNvPr>
            <p:cNvSpPr txBox="1"/>
            <p:nvPr/>
          </p:nvSpPr>
          <p:spPr>
            <a:xfrm>
              <a:off x="1258953" y="4215037"/>
              <a:ext cx="1377863" cy="369332"/>
            </a:xfrm>
            <a:prstGeom prst="rect">
              <a:avLst/>
            </a:prstGeom>
            <a:noFill/>
            <a:ln w="19050">
              <a:solidFill>
                <a:schemeClr val="tx1"/>
              </a:solidFill>
            </a:ln>
          </p:spPr>
          <p:txBody>
            <a:bodyPr wrap="square" rtlCol="0">
              <a:spAutoFit/>
            </a:bodyPr>
            <a:lstStyle/>
            <a:p>
              <a:pPr algn="ctr"/>
              <a:r>
                <a:rPr lang="en-GB" sz="1600" dirty="0"/>
                <a:t>Optimism</a:t>
              </a:r>
              <a:r>
                <a:rPr lang="en-GB" dirty="0"/>
                <a:t> </a:t>
              </a:r>
            </a:p>
          </p:txBody>
        </p:sp>
        <p:sp>
          <p:nvSpPr>
            <p:cNvPr id="8" name="TextBox 7">
              <a:extLst>
                <a:ext uri="{FF2B5EF4-FFF2-40B4-BE49-F238E27FC236}">
                  <a16:creationId xmlns:a16="http://schemas.microsoft.com/office/drawing/2014/main" id="{6D55B4F9-DA83-074D-9DAE-68AA38DE7466}"/>
                </a:ext>
              </a:extLst>
            </p:cNvPr>
            <p:cNvSpPr txBox="1"/>
            <p:nvPr/>
          </p:nvSpPr>
          <p:spPr>
            <a:xfrm>
              <a:off x="1258952" y="3182924"/>
              <a:ext cx="1377863" cy="369332"/>
            </a:xfrm>
            <a:prstGeom prst="rect">
              <a:avLst/>
            </a:prstGeom>
            <a:noFill/>
            <a:ln w="19050">
              <a:solidFill>
                <a:schemeClr val="tx1"/>
              </a:solidFill>
            </a:ln>
          </p:spPr>
          <p:txBody>
            <a:bodyPr wrap="square" rtlCol="0">
              <a:spAutoFit/>
            </a:bodyPr>
            <a:lstStyle/>
            <a:p>
              <a:pPr algn="ctr"/>
              <a:r>
                <a:rPr lang="en-GB" sz="1600" dirty="0"/>
                <a:t> (Self) Care</a:t>
              </a:r>
              <a:r>
                <a:rPr lang="en-GB" dirty="0"/>
                <a:t> </a:t>
              </a:r>
            </a:p>
          </p:txBody>
        </p:sp>
      </p:grpSp>
      <p:sp>
        <p:nvSpPr>
          <p:cNvPr id="9" name="TextBox 8">
            <a:extLst>
              <a:ext uri="{FF2B5EF4-FFF2-40B4-BE49-F238E27FC236}">
                <a16:creationId xmlns:a16="http://schemas.microsoft.com/office/drawing/2014/main" id="{0FE2C8F4-E5E9-5341-81FD-FFD1C6EB5DB4}"/>
              </a:ext>
            </a:extLst>
          </p:cNvPr>
          <p:cNvSpPr txBox="1"/>
          <p:nvPr/>
        </p:nvSpPr>
        <p:spPr>
          <a:xfrm>
            <a:off x="959087" y="2091734"/>
            <a:ext cx="1471894" cy="584775"/>
          </a:xfrm>
          <a:prstGeom prst="rect">
            <a:avLst/>
          </a:prstGeom>
          <a:noFill/>
        </p:spPr>
        <p:txBody>
          <a:bodyPr wrap="square" rtlCol="0">
            <a:spAutoFit/>
          </a:bodyPr>
          <a:lstStyle/>
          <a:p>
            <a:pPr algn="ctr"/>
            <a:r>
              <a:rPr lang="en-GB" sz="1600" dirty="0"/>
              <a:t> Zeal to create change</a:t>
            </a:r>
          </a:p>
        </p:txBody>
      </p:sp>
      <p:cxnSp>
        <p:nvCxnSpPr>
          <p:cNvPr id="10" name="Straight Arrow Connector 9">
            <a:extLst>
              <a:ext uri="{FF2B5EF4-FFF2-40B4-BE49-F238E27FC236}">
                <a16:creationId xmlns:a16="http://schemas.microsoft.com/office/drawing/2014/main" id="{7CF9E4BD-7F1F-614E-BCB1-BD4C418C0533}"/>
              </a:ext>
            </a:extLst>
          </p:cNvPr>
          <p:cNvCxnSpPr>
            <a:cxnSpLocks/>
          </p:cNvCxnSpPr>
          <p:nvPr/>
        </p:nvCxnSpPr>
        <p:spPr>
          <a:xfrm>
            <a:off x="2432102" y="4035646"/>
            <a:ext cx="405326" cy="2606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EA79194-33EF-5C4C-A080-A1F8CCEB4DD2}"/>
              </a:ext>
            </a:extLst>
          </p:cNvPr>
          <p:cNvSpPr txBox="1"/>
          <p:nvPr/>
        </p:nvSpPr>
        <p:spPr>
          <a:xfrm>
            <a:off x="1054239" y="4759410"/>
            <a:ext cx="1377863" cy="369332"/>
          </a:xfrm>
          <a:prstGeom prst="rect">
            <a:avLst/>
          </a:prstGeom>
          <a:noFill/>
          <a:ln w="19050">
            <a:solidFill>
              <a:schemeClr val="tx1"/>
            </a:solidFill>
          </a:ln>
        </p:spPr>
        <p:txBody>
          <a:bodyPr wrap="square" rtlCol="0">
            <a:spAutoFit/>
          </a:bodyPr>
          <a:lstStyle/>
          <a:p>
            <a:pPr algn="ctr"/>
            <a:r>
              <a:rPr lang="en-GB" sz="1600" dirty="0"/>
              <a:t>Curiosity</a:t>
            </a:r>
            <a:r>
              <a:rPr lang="en-GB" dirty="0"/>
              <a:t> </a:t>
            </a:r>
          </a:p>
        </p:txBody>
      </p:sp>
      <p:cxnSp>
        <p:nvCxnSpPr>
          <p:cNvPr id="12" name="Straight Arrow Connector 11">
            <a:extLst>
              <a:ext uri="{FF2B5EF4-FFF2-40B4-BE49-F238E27FC236}">
                <a16:creationId xmlns:a16="http://schemas.microsoft.com/office/drawing/2014/main" id="{384075BC-49DA-D041-AA36-E8E48658631B}"/>
              </a:ext>
            </a:extLst>
          </p:cNvPr>
          <p:cNvCxnSpPr>
            <a:cxnSpLocks/>
          </p:cNvCxnSpPr>
          <p:nvPr/>
        </p:nvCxnSpPr>
        <p:spPr>
          <a:xfrm flipV="1">
            <a:off x="2429858" y="4366480"/>
            <a:ext cx="407570" cy="1712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D55A8B4-B5B9-A046-80A4-2E5631B6AC99}"/>
              </a:ext>
            </a:extLst>
          </p:cNvPr>
          <p:cNvCxnSpPr>
            <a:cxnSpLocks/>
          </p:cNvCxnSpPr>
          <p:nvPr/>
        </p:nvCxnSpPr>
        <p:spPr>
          <a:xfrm>
            <a:off x="2429857" y="3581923"/>
            <a:ext cx="407571" cy="6094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53C6C7E-4550-1648-B7AA-0EC066AADA00}"/>
              </a:ext>
            </a:extLst>
          </p:cNvPr>
          <p:cNvCxnSpPr>
            <a:cxnSpLocks/>
          </p:cNvCxnSpPr>
          <p:nvPr/>
        </p:nvCxnSpPr>
        <p:spPr>
          <a:xfrm flipV="1">
            <a:off x="2432605" y="4471365"/>
            <a:ext cx="404823" cy="4605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829F042-A127-DB49-8B60-5216CFBA3C97}"/>
              </a:ext>
            </a:extLst>
          </p:cNvPr>
          <p:cNvSpPr txBox="1"/>
          <p:nvPr/>
        </p:nvSpPr>
        <p:spPr>
          <a:xfrm>
            <a:off x="8859206" y="3725392"/>
            <a:ext cx="1139869" cy="861774"/>
          </a:xfrm>
          <a:prstGeom prst="rect">
            <a:avLst/>
          </a:prstGeom>
          <a:noFill/>
          <a:ln w="19050">
            <a:noFill/>
          </a:ln>
        </p:spPr>
        <p:txBody>
          <a:bodyPr wrap="square" rtlCol="0">
            <a:spAutoFit/>
          </a:bodyPr>
          <a:lstStyle/>
          <a:p>
            <a:pPr algn="ctr"/>
            <a:r>
              <a:rPr lang="en-GB" sz="1600" dirty="0"/>
              <a:t>Innovation &amp;</a:t>
            </a:r>
          </a:p>
          <a:p>
            <a:pPr algn="ctr"/>
            <a:r>
              <a:rPr lang="en-GB" sz="1600" dirty="0"/>
              <a:t>Impact</a:t>
            </a:r>
            <a:r>
              <a:rPr lang="en-GB" dirty="0"/>
              <a:t> </a:t>
            </a:r>
          </a:p>
        </p:txBody>
      </p:sp>
      <p:sp>
        <p:nvSpPr>
          <p:cNvPr id="17" name="TextBox 16">
            <a:extLst>
              <a:ext uri="{FF2B5EF4-FFF2-40B4-BE49-F238E27FC236}">
                <a16:creationId xmlns:a16="http://schemas.microsoft.com/office/drawing/2014/main" id="{8C9A62C5-057F-4141-9356-80172D249299}"/>
              </a:ext>
            </a:extLst>
          </p:cNvPr>
          <p:cNvSpPr txBox="1"/>
          <p:nvPr/>
        </p:nvSpPr>
        <p:spPr>
          <a:xfrm>
            <a:off x="6910974" y="2375477"/>
            <a:ext cx="1471894" cy="584775"/>
          </a:xfrm>
          <a:prstGeom prst="rect">
            <a:avLst/>
          </a:prstGeom>
          <a:noFill/>
        </p:spPr>
        <p:txBody>
          <a:bodyPr wrap="square" rtlCol="0">
            <a:spAutoFit/>
          </a:bodyPr>
          <a:lstStyle/>
          <a:p>
            <a:pPr algn="ctr"/>
            <a:r>
              <a:rPr lang="en-GB" sz="1600" dirty="0"/>
              <a:t>and break the barriers</a:t>
            </a:r>
          </a:p>
        </p:txBody>
      </p:sp>
      <p:sp>
        <p:nvSpPr>
          <p:cNvPr id="18" name="TextBox 17">
            <a:extLst>
              <a:ext uri="{FF2B5EF4-FFF2-40B4-BE49-F238E27FC236}">
                <a16:creationId xmlns:a16="http://schemas.microsoft.com/office/drawing/2014/main" id="{CFBD0652-C37F-F04F-93C5-7C6AFBA10D9C}"/>
              </a:ext>
            </a:extLst>
          </p:cNvPr>
          <p:cNvSpPr txBox="1"/>
          <p:nvPr/>
        </p:nvSpPr>
        <p:spPr>
          <a:xfrm>
            <a:off x="6910973" y="3379405"/>
            <a:ext cx="1332000" cy="461665"/>
          </a:xfrm>
          <a:prstGeom prst="rect">
            <a:avLst/>
          </a:prstGeom>
          <a:noFill/>
          <a:ln w="19050">
            <a:solidFill>
              <a:schemeClr val="tx1"/>
            </a:solidFill>
          </a:ln>
        </p:spPr>
        <p:txBody>
          <a:bodyPr wrap="square" rtlCol="0">
            <a:spAutoFit/>
          </a:bodyPr>
          <a:lstStyle/>
          <a:p>
            <a:pPr algn="ctr"/>
            <a:r>
              <a:rPr lang="en-GB" sz="1200" dirty="0"/>
              <a:t>Learning community</a:t>
            </a:r>
          </a:p>
        </p:txBody>
      </p:sp>
      <p:sp>
        <p:nvSpPr>
          <p:cNvPr id="19" name="TextBox 18">
            <a:extLst>
              <a:ext uri="{FF2B5EF4-FFF2-40B4-BE49-F238E27FC236}">
                <a16:creationId xmlns:a16="http://schemas.microsoft.com/office/drawing/2014/main" id="{5128877E-D32F-AE47-9A1F-73A301FE0D8C}"/>
              </a:ext>
            </a:extLst>
          </p:cNvPr>
          <p:cNvSpPr txBox="1"/>
          <p:nvPr/>
        </p:nvSpPr>
        <p:spPr>
          <a:xfrm>
            <a:off x="6910973" y="4596776"/>
            <a:ext cx="1332000" cy="492443"/>
          </a:xfrm>
          <a:prstGeom prst="rect">
            <a:avLst/>
          </a:prstGeom>
          <a:noFill/>
          <a:ln w="19050">
            <a:solidFill>
              <a:schemeClr val="tx1"/>
            </a:solidFill>
          </a:ln>
        </p:spPr>
        <p:txBody>
          <a:bodyPr wrap="square" rtlCol="0">
            <a:spAutoFit/>
          </a:bodyPr>
          <a:lstStyle/>
          <a:p>
            <a:pPr algn="ctr"/>
            <a:r>
              <a:rPr lang="en-GB" sz="1200" dirty="0"/>
              <a:t>Interdisciplinary thinking</a:t>
            </a:r>
            <a:r>
              <a:rPr lang="en-GB" sz="1400" dirty="0"/>
              <a:t> </a:t>
            </a:r>
          </a:p>
        </p:txBody>
      </p:sp>
      <p:pic>
        <p:nvPicPr>
          <p:cNvPr id="22" name="Picture 21" descr="A picture containing pattern, square, pixel, crossword puzzle&#10;&#10;Description automatically generated">
            <a:extLst>
              <a:ext uri="{FF2B5EF4-FFF2-40B4-BE49-F238E27FC236}">
                <a16:creationId xmlns:a16="http://schemas.microsoft.com/office/drawing/2014/main" id="{3A122183-DFB9-FE4F-A05E-5214828381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83565" y="3049677"/>
            <a:ext cx="1971938" cy="1971938"/>
          </a:xfrm>
          <a:prstGeom prst="rect">
            <a:avLst/>
          </a:prstGeom>
        </p:spPr>
      </p:pic>
    </p:spTree>
    <p:extLst>
      <p:ext uri="{BB962C8B-B14F-4D97-AF65-F5344CB8AC3E}">
        <p14:creationId xmlns:p14="http://schemas.microsoft.com/office/powerpoint/2010/main" val="351088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FA584E-0597-C44F-9432-9B85DE826911}"/>
              </a:ext>
            </a:extLst>
          </p:cNvPr>
          <p:cNvPicPr>
            <a:picLocks noChangeAspect="1"/>
          </p:cNvPicPr>
          <p:nvPr/>
        </p:nvPicPr>
        <p:blipFill>
          <a:blip r:embed="rId3"/>
          <a:stretch>
            <a:fillRect/>
          </a:stretch>
        </p:blipFill>
        <p:spPr>
          <a:xfrm>
            <a:off x="890340" y="1748024"/>
            <a:ext cx="6791822" cy="3361952"/>
          </a:xfrm>
          <a:prstGeom prst="rect">
            <a:avLst/>
          </a:prstGeom>
        </p:spPr>
      </p:pic>
      <p:pic>
        <p:nvPicPr>
          <p:cNvPr id="6" name="Picture 5" descr="A picture containing pattern, square, pixel, crossword puzzle&#10;&#10;Description automatically generated">
            <a:extLst>
              <a:ext uri="{FF2B5EF4-FFF2-40B4-BE49-F238E27FC236}">
                <a16:creationId xmlns:a16="http://schemas.microsoft.com/office/drawing/2014/main" id="{40D58E54-E927-C144-84DD-E171075C4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0865" y="1638300"/>
            <a:ext cx="3581399" cy="3581399"/>
          </a:xfrm>
          <a:prstGeom prst="rect">
            <a:avLst/>
          </a:prstGeom>
        </p:spPr>
      </p:pic>
    </p:spTree>
    <p:extLst>
      <p:ext uri="{BB962C8B-B14F-4D97-AF65-F5344CB8AC3E}">
        <p14:creationId xmlns:p14="http://schemas.microsoft.com/office/powerpoint/2010/main" val="37463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95052-B5A2-D64E-9FDC-724FC54773E6}"/>
              </a:ext>
            </a:extLst>
          </p:cNvPr>
          <p:cNvSpPr>
            <a:spLocks noGrp="1"/>
          </p:cNvSpPr>
          <p:nvPr>
            <p:ph type="title"/>
          </p:nvPr>
        </p:nvSpPr>
        <p:spPr/>
        <p:txBody>
          <a:bodyPr/>
          <a:lstStyle/>
          <a:p>
            <a:r>
              <a:rPr lang="en-GB" dirty="0"/>
              <a:t>Start with 4Ws</a:t>
            </a:r>
          </a:p>
        </p:txBody>
      </p:sp>
      <p:sp>
        <p:nvSpPr>
          <p:cNvPr id="3" name="Content Placeholder 2">
            <a:extLst>
              <a:ext uri="{FF2B5EF4-FFF2-40B4-BE49-F238E27FC236}">
                <a16:creationId xmlns:a16="http://schemas.microsoft.com/office/drawing/2014/main" id="{440D639C-CA2E-6841-B636-0F2FA7017FCF}"/>
              </a:ext>
            </a:extLst>
          </p:cNvPr>
          <p:cNvSpPr>
            <a:spLocks noGrp="1"/>
          </p:cNvSpPr>
          <p:nvPr>
            <p:ph idx="1"/>
          </p:nvPr>
        </p:nvSpPr>
        <p:spPr/>
        <p:txBody>
          <a:bodyPr>
            <a:normAutofit/>
          </a:bodyPr>
          <a:lstStyle/>
          <a:p>
            <a:r>
              <a:rPr lang="en-GB" b="1" dirty="0">
                <a:solidFill>
                  <a:schemeClr val="accent5"/>
                </a:solidFill>
              </a:rPr>
              <a:t>Who</a:t>
            </a:r>
            <a:r>
              <a:rPr lang="en-GB" dirty="0"/>
              <a:t> has the problem: Who is the target user(s)?</a:t>
            </a:r>
          </a:p>
          <a:p>
            <a:r>
              <a:rPr lang="en-GB" b="1" dirty="0">
                <a:solidFill>
                  <a:schemeClr val="accent5"/>
                </a:solidFill>
              </a:rPr>
              <a:t>What</a:t>
            </a:r>
            <a:r>
              <a:rPr lang="en-GB" dirty="0"/>
              <a:t> is the problem: Problems; pain points; tasks a user might want to achieve; what’s standing in their way?</a:t>
            </a:r>
          </a:p>
          <a:p>
            <a:r>
              <a:rPr lang="en-GB" b="1" dirty="0">
                <a:solidFill>
                  <a:schemeClr val="accent5"/>
                </a:solidFill>
              </a:rPr>
              <a:t>Where</a:t>
            </a:r>
            <a:r>
              <a:rPr lang="en-GB" dirty="0"/>
              <a:t> does the problem present: Situation; context; what people are involved?</a:t>
            </a:r>
          </a:p>
          <a:p>
            <a:r>
              <a:rPr lang="en-GB" b="1" dirty="0">
                <a:solidFill>
                  <a:schemeClr val="accent5"/>
                </a:solidFill>
              </a:rPr>
              <a:t>Why</a:t>
            </a:r>
            <a:r>
              <a:rPr lang="en-GB" dirty="0"/>
              <a:t> does it matter: Why does the problem need solving; what value might a solution bring? The 5 WHYs </a:t>
            </a:r>
          </a:p>
          <a:p>
            <a:endParaRPr lang="en-GB" dirty="0"/>
          </a:p>
          <a:p>
            <a:pPr marL="0" indent="0">
              <a:buNone/>
            </a:pPr>
            <a:r>
              <a:rPr lang="en-GB" dirty="0"/>
              <a:t>If you obsess about </a:t>
            </a:r>
            <a:r>
              <a:rPr lang="en-GB" b="1" dirty="0">
                <a:solidFill>
                  <a:schemeClr val="accent5"/>
                </a:solidFill>
              </a:rPr>
              <a:t>HOW</a:t>
            </a:r>
            <a:r>
              <a:rPr lang="en-GB" dirty="0"/>
              <a:t>, you loose sight of </a:t>
            </a:r>
            <a:r>
              <a:rPr lang="en-GB" b="1" dirty="0">
                <a:solidFill>
                  <a:schemeClr val="accent5"/>
                </a:solidFill>
              </a:rPr>
              <a:t>WHY</a:t>
            </a:r>
          </a:p>
          <a:p>
            <a:endParaRPr lang="en-GB" dirty="0"/>
          </a:p>
          <a:p>
            <a:endParaRPr lang="en-GB" dirty="0"/>
          </a:p>
          <a:p>
            <a:endParaRPr lang="en-GB" dirty="0"/>
          </a:p>
        </p:txBody>
      </p:sp>
    </p:spTree>
    <p:extLst>
      <p:ext uri="{BB962C8B-B14F-4D97-AF65-F5344CB8AC3E}">
        <p14:creationId xmlns:p14="http://schemas.microsoft.com/office/powerpoint/2010/main" val="1381090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5DA8F-C95D-E243-91BB-239A849F5BAC}"/>
              </a:ext>
            </a:extLst>
          </p:cNvPr>
          <p:cNvSpPr>
            <a:spLocks noGrp="1"/>
          </p:cNvSpPr>
          <p:nvPr>
            <p:ph type="title"/>
          </p:nvPr>
        </p:nvSpPr>
        <p:spPr/>
        <p:txBody>
          <a:bodyPr/>
          <a:lstStyle/>
          <a:p>
            <a:r>
              <a:rPr lang="en-GB" dirty="0"/>
              <a:t>Why?</a:t>
            </a:r>
          </a:p>
        </p:txBody>
      </p:sp>
      <p:grpSp>
        <p:nvGrpSpPr>
          <p:cNvPr id="4" name="Group 3">
            <a:extLst>
              <a:ext uri="{FF2B5EF4-FFF2-40B4-BE49-F238E27FC236}">
                <a16:creationId xmlns:a16="http://schemas.microsoft.com/office/drawing/2014/main" id="{0D4A5FCA-6534-8B4F-B930-432E9E0C7115}"/>
              </a:ext>
            </a:extLst>
          </p:cNvPr>
          <p:cNvGrpSpPr/>
          <p:nvPr/>
        </p:nvGrpSpPr>
        <p:grpSpPr>
          <a:xfrm>
            <a:off x="3961115" y="1690688"/>
            <a:ext cx="4269769" cy="4017895"/>
            <a:chOff x="3586801" y="2352425"/>
            <a:chExt cx="4269769" cy="4017895"/>
          </a:xfrm>
        </p:grpSpPr>
        <p:sp>
          <p:nvSpPr>
            <p:cNvPr id="5" name="Oval 4">
              <a:extLst>
                <a:ext uri="{FF2B5EF4-FFF2-40B4-BE49-F238E27FC236}">
                  <a16:creationId xmlns:a16="http://schemas.microsoft.com/office/drawing/2014/main" id="{B401B6DA-89F7-E041-8318-A5AF85820B67}"/>
                </a:ext>
              </a:extLst>
            </p:cNvPr>
            <p:cNvSpPr/>
            <p:nvPr/>
          </p:nvSpPr>
          <p:spPr>
            <a:xfrm>
              <a:off x="4487353" y="3944112"/>
              <a:ext cx="2511552" cy="24262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FA0E537-3E04-AE49-B98D-3AFA84511490}"/>
                </a:ext>
              </a:extLst>
            </p:cNvPr>
            <p:cNvGrpSpPr/>
            <p:nvPr/>
          </p:nvGrpSpPr>
          <p:grpSpPr>
            <a:xfrm>
              <a:off x="3586801" y="2352425"/>
              <a:ext cx="4269769" cy="3848449"/>
              <a:chOff x="3586801" y="2352425"/>
              <a:chExt cx="4269769" cy="3848449"/>
            </a:xfrm>
          </p:grpSpPr>
          <p:sp>
            <p:nvSpPr>
              <p:cNvPr id="7" name="Oval 6">
                <a:extLst>
                  <a:ext uri="{FF2B5EF4-FFF2-40B4-BE49-F238E27FC236}">
                    <a16:creationId xmlns:a16="http://schemas.microsoft.com/office/drawing/2014/main" id="{C6D48AE5-E721-CE49-898C-AD64CE02BAC4}"/>
                  </a:ext>
                </a:extLst>
              </p:cNvPr>
              <p:cNvSpPr/>
              <p:nvPr/>
            </p:nvSpPr>
            <p:spPr>
              <a:xfrm>
                <a:off x="4487353" y="2352425"/>
                <a:ext cx="2511552" cy="24262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B610011-7998-5C4C-ADA6-753951D64FE1}"/>
                  </a:ext>
                </a:extLst>
              </p:cNvPr>
              <p:cNvSpPr/>
              <p:nvPr/>
            </p:nvSpPr>
            <p:spPr>
              <a:xfrm>
                <a:off x="5309029" y="3186946"/>
                <a:ext cx="2511552" cy="24262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F0B2AAC5-E07F-C046-8335-3B2EE796BF88}"/>
                  </a:ext>
                </a:extLst>
              </p:cNvPr>
              <p:cNvSpPr/>
              <p:nvPr/>
            </p:nvSpPr>
            <p:spPr>
              <a:xfrm>
                <a:off x="3674016" y="3186946"/>
                <a:ext cx="2511552" cy="24262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4A38E9E-DA92-E045-8B8D-C5680B75FB0A}"/>
                  </a:ext>
                </a:extLst>
              </p:cNvPr>
              <p:cNvSpPr txBox="1"/>
              <p:nvPr/>
            </p:nvSpPr>
            <p:spPr>
              <a:xfrm>
                <a:off x="3586801" y="4246821"/>
                <a:ext cx="1062099" cy="492443"/>
              </a:xfrm>
              <a:prstGeom prst="rect">
                <a:avLst/>
              </a:prstGeom>
            </p:spPr>
            <p:txBody>
              <a:bodyPr wrap="square" lIns="0" tIns="0" rIns="0" bIns="0" rtlCol="0">
                <a:spAutoFit/>
              </a:bodyPr>
              <a:lstStyle/>
              <a:p>
                <a:pPr algn="ctr"/>
                <a:r>
                  <a:rPr lang="en-US" sz="1600" dirty="0"/>
                  <a:t>Backstreet boys</a:t>
                </a:r>
              </a:p>
            </p:txBody>
          </p:sp>
          <p:sp>
            <p:nvSpPr>
              <p:cNvPr id="11" name="TextBox 10">
                <a:extLst>
                  <a:ext uri="{FF2B5EF4-FFF2-40B4-BE49-F238E27FC236}">
                    <a16:creationId xmlns:a16="http://schemas.microsoft.com/office/drawing/2014/main" id="{0F83AE5D-08AE-2644-8B3B-C86CCDADB61B}"/>
                  </a:ext>
                </a:extLst>
              </p:cNvPr>
              <p:cNvSpPr txBox="1"/>
              <p:nvPr/>
            </p:nvSpPr>
            <p:spPr>
              <a:xfrm>
                <a:off x="5212077" y="2631016"/>
                <a:ext cx="1062099" cy="492443"/>
              </a:xfrm>
              <a:prstGeom prst="rect">
                <a:avLst/>
              </a:prstGeom>
            </p:spPr>
            <p:txBody>
              <a:bodyPr wrap="square" lIns="0" tIns="0" rIns="0" bIns="0" rtlCol="0">
                <a:spAutoFit/>
              </a:bodyPr>
              <a:lstStyle/>
              <a:p>
                <a:pPr algn="ctr"/>
                <a:r>
                  <a:rPr lang="en-US" sz="1600" dirty="0"/>
                  <a:t>Philosophy professors</a:t>
                </a:r>
              </a:p>
            </p:txBody>
          </p:sp>
          <p:sp>
            <p:nvSpPr>
              <p:cNvPr id="12" name="TextBox 11">
                <a:extLst>
                  <a:ext uri="{FF2B5EF4-FFF2-40B4-BE49-F238E27FC236}">
                    <a16:creationId xmlns:a16="http://schemas.microsoft.com/office/drawing/2014/main" id="{3E954567-8AAB-904A-8A28-19D7E8AE8666}"/>
                  </a:ext>
                </a:extLst>
              </p:cNvPr>
              <p:cNvSpPr txBox="1"/>
              <p:nvPr/>
            </p:nvSpPr>
            <p:spPr>
              <a:xfrm>
                <a:off x="6794471" y="4276939"/>
                <a:ext cx="1062099" cy="246221"/>
              </a:xfrm>
              <a:prstGeom prst="rect">
                <a:avLst/>
              </a:prstGeom>
            </p:spPr>
            <p:txBody>
              <a:bodyPr wrap="square" lIns="0" tIns="0" rIns="0" bIns="0" rtlCol="0">
                <a:spAutoFit/>
              </a:bodyPr>
              <a:lstStyle/>
              <a:p>
                <a:pPr algn="ctr"/>
                <a:r>
                  <a:rPr lang="en-US" sz="1600" dirty="0"/>
                  <a:t>3-year-olds</a:t>
                </a:r>
              </a:p>
            </p:txBody>
          </p:sp>
          <p:sp>
            <p:nvSpPr>
              <p:cNvPr id="13" name="TextBox 12">
                <a:extLst>
                  <a:ext uri="{FF2B5EF4-FFF2-40B4-BE49-F238E27FC236}">
                    <a16:creationId xmlns:a16="http://schemas.microsoft.com/office/drawing/2014/main" id="{383AA658-9591-B945-B1F9-5F3A5F0CFBF3}"/>
                  </a:ext>
                </a:extLst>
              </p:cNvPr>
              <p:cNvSpPr txBox="1"/>
              <p:nvPr/>
            </p:nvSpPr>
            <p:spPr>
              <a:xfrm>
                <a:off x="5374452" y="4071085"/>
                <a:ext cx="743712" cy="430887"/>
              </a:xfrm>
              <a:prstGeom prst="rect">
                <a:avLst/>
              </a:prstGeom>
            </p:spPr>
            <p:txBody>
              <a:bodyPr wrap="square" lIns="0" tIns="0" rIns="0" bIns="0" rtlCol="0">
                <a:spAutoFit/>
              </a:bodyPr>
              <a:lstStyle/>
              <a:p>
                <a:pPr algn="ctr"/>
                <a:r>
                  <a:rPr lang="en-US" b="1" dirty="0">
                    <a:solidFill>
                      <a:srgbClr val="0070C0"/>
                    </a:solidFill>
                  </a:rPr>
                  <a:t>Tell me why</a:t>
                </a:r>
              </a:p>
            </p:txBody>
          </p:sp>
          <p:sp>
            <p:nvSpPr>
              <p:cNvPr id="14" name="TextBox 13">
                <a:extLst>
                  <a:ext uri="{FF2B5EF4-FFF2-40B4-BE49-F238E27FC236}">
                    <a16:creationId xmlns:a16="http://schemas.microsoft.com/office/drawing/2014/main" id="{982BBE6E-D55E-BB46-BCEE-CBCF185ECECE}"/>
                  </a:ext>
                </a:extLst>
              </p:cNvPr>
              <p:cNvSpPr txBox="1"/>
              <p:nvPr/>
            </p:nvSpPr>
            <p:spPr>
              <a:xfrm>
                <a:off x="5055226" y="5708431"/>
                <a:ext cx="1375803" cy="492443"/>
              </a:xfrm>
              <a:prstGeom prst="rect">
                <a:avLst/>
              </a:prstGeom>
            </p:spPr>
            <p:txBody>
              <a:bodyPr wrap="square" lIns="0" tIns="0" rIns="0" bIns="0" rtlCol="0">
                <a:spAutoFit/>
              </a:bodyPr>
              <a:lstStyle/>
              <a:p>
                <a:pPr algn="ctr"/>
                <a:r>
                  <a:rPr lang="en-US" sz="1600" dirty="0"/>
                  <a:t>Design Thinking practitioners</a:t>
                </a:r>
              </a:p>
            </p:txBody>
          </p:sp>
        </p:grpSp>
      </p:grpSp>
    </p:spTree>
    <p:extLst>
      <p:ext uri="{BB962C8B-B14F-4D97-AF65-F5344CB8AC3E}">
        <p14:creationId xmlns:p14="http://schemas.microsoft.com/office/powerpoint/2010/main" val="1756379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7F55C-165F-2C4B-B9B1-6641F00CB7CE}"/>
              </a:ext>
            </a:extLst>
          </p:cNvPr>
          <p:cNvSpPr>
            <a:spLocks noGrp="1"/>
          </p:cNvSpPr>
          <p:nvPr>
            <p:ph type="title"/>
          </p:nvPr>
        </p:nvSpPr>
        <p:spPr/>
        <p:txBody>
          <a:bodyPr/>
          <a:lstStyle/>
          <a:p>
            <a:r>
              <a:rPr lang="en-GB" dirty="0"/>
              <a:t>To see the world differently (W. Berger, 2018, p.74)</a:t>
            </a:r>
          </a:p>
        </p:txBody>
      </p:sp>
      <p:sp>
        <p:nvSpPr>
          <p:cNvPr id="3" name="Content Placeholder 2">
            <a:extLst>
              <a:ext uri="{FF2B5EF4-FFF2-40B4-BE49-F238E27FC236}">
                <a16:creationId xmlns:a16="http://schemas.microsoft.com/office/drawing/2014/main" id="{F58F2E55-4E72-E748-88DD-EEAF131072EF}"/>
              </a:ext>
            </a:extLst>
          </p:cNvPr>
          <p:cNvSpPr>
            <a:spLocks noGrp="1"/>
          </p:cNvSpPr>
          <p:nvPr>
            <p:ph idx="1"/>
          </p:nvPr>
        </p:nvSpPr>
        <p:spPr/>
        <p:txBody>
          <a:bodyPr/>
          <a:lstStyle/>
          <a:p>
            <a:r>
              <a:rPr lang="en-GB" dirty="0"/>
              <a:t>What might I notice if I were encountering this for the first time?</a:t>
            </a:r>
          </a:p>
          <a:p>
            <a:r>
              <a:rPr lang="en-GB" dirty="0"/>
              <a:t>What if I stand on the desk?</a:t>
            </a:r>
          </a:p>
          <a:p>
            <a:r>
              <a:rPr lang="en-GB" dirty="0"/>
              <a:t>What is in the background? </a:t>
            </a:r>
          </a:p>
          <a:p>
            <a:r>
              <a:rPr lang="en-GB" dirty="0"/>
              <a:t>What here would fascinate a 5 year old? Or a 90 year old?</a:t>
            </a:r>
          </a:p>
          <a:p>
            <a:r>
              <a:rPr lang="en-GB" dirty="0"/>
              <a:t>What would Seinfeld be amused by?</a:t>
            </a:r>
          </a:p>
          <a:p>
            <a:r>
              <a:rPr lang="en-GB" dirty="0"/>
              <a:t>What would Steve Jobs be frustrated by?</a:t>
            </a:r>
          </a:p>
          <a:p>
            <a:endParaRPr lang="en-GB" dirty="0"/>
          </a:p>
        </p:txBody>
      </p:sp>
    </p:spTree>
    <p:extLst>
      <p:ext uri="{BB962C8B-B14F-4D97-AF65-F5344CB8AC3E}">
        <p14:creationId xmlns:p14="http://schemas.microsoft.com/office/powerpoint/2010/main" val="3423710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AE3E3-F528-C644-8FC0-C85554E0CE98}"/>
              </a:ext>
            </a:extLst>
          </p:cNvPr>
          <p:cNvSpPr>
            <a:spLocks noGrp="1"/>
          </p:cNvSpPr>
          <p:nvPr>
            <p:ph type="title"/>
          </p:nvPr>
        </p:nvSpPr>
        <p:spPr/>
        <p:txBody>
          <a:bodyPr/>
          <a:lstStyle/>
          <a:p>
            <a:r>
              <a:rPr lang="en-GB" dirty="0"/>
              <a:t>SCAMPER</a:t>
            </a:r>
          </a:p>
        </p:txBody>
      </p:sp>
      <p:sp>
        <p:nvSpPr>
          <p:cNvPr id="8" name="Text Placeholder 3">
            <a:extLst>
              <a:ext uri="{FF2B5EF4-FFF2-40B4-BE49-F238E27FC236}">
                <a16:creationId xmlns:a16="http://schemas.microsoft.com/office/drawing/2014/main" id="{CB0F16B3-73FB-F843-BFD3-897DDBB823DB}"/>
              </a:ext>
            </a:extLst>
          </p:cNvPr>
          <p:cNvSpPr txBox="1">
            <a:spLocks/>
          </p:cNvSpPr>
          <p:nvPr/>
        </p:nvSpPr>
        <p:spPr>
          <a:xfrm>
            <a:off x="1363980" y="1569281"/>
            <a:ext cx="4811131" cy="43934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3" rIns="54863">
            <a:noAutofit/>
          </a:bodyPr>
          <a:lstStyle>
            <a:lvl1pPr marL="171450" marR="0" indent="-17145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1pPr>
            <a:lvl2pPr marL="542925" marR="0" indent="-200025"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2pPr>
            <a:lvl3pPr marL="925830" marR="0" indent="-24003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3pPr>
            <a:lvl4pPr marL="13056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4pPr>
            <a:lvl5pPr marL="16485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5pPr>
            <a:lvl6pPr marL="19914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6pPr>
            <a:lvl7pPr marL="23343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7pPr>
            <a:lvl8pPr marL="26772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8pPr>
            <a:lvl9pPr marL="30201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9pPr>
          </a:lstStyle>
          <a:p>
            <a:pPr marL="0" indent="0">
              <a:buNone/>
            </a:pPr>
            <a:r>
              <a:rPr lang="en-US" sz="1920" dirty="0">
                <a:solidFill>
                  <a:schemeClr val="accent5"/>
                </a:solidFill>
              </a:rPr>
              <a:t>Substitute:</a:t>
            </a:r>
          </a:p>
          <a:p>
            <a:pPr hangingPunct="1"/>
            <a:r>
              <a:rPr lang="en-US" sz="1920" dirty="0"/>
              <a:t>What can be substituted?</a:t>
            </a:r>
          </a:p>
          <a:p>
            <a:pPr hangingPunct="1"/>
            <a:r>
              <a:rPr lang="en-US" sz="1920" dirty="0"/>
              <a:t>What can be used in its place?</a:t>
            </a:r>
          </a:p>
          <a:p>
            <a:pPr hangingPunct="1"/>
            <a:r>
              <a:rPr lang="en-US" sz="1920" dirty="0"/>
              <a:t>Who can be involved instead?</a:t>
            </a:r>
          </a:p>
          <a:p>
            <a:pPr hangingPunct="1"/>
            <a:r>
              <a:rPr lang="en-US" sz="1920" dirty="0"/>
              <a:t>Which process could be used instead?</a:t>
            </a:r>
          </a:p>
          <a:p>
            <a:pPr hangingPunct="1"/>
            <a:r>
              <a:rPr lang="en-US" sz="1920" dirty="0"/>
              <a:t>What other materials could be used instead? </a:t>
            </a:r>
          </a:p>
          <a:p>
            <a:pPr marL="0" indent="0">
              <a:buNone/>
            </a:pPr>
            <a:r>
              <a:rPr lang="en-US" sz="1920" dirty="0">
                <a:solidFill>
                  <a:schemeClr val="accent5"/>
                </a:solidFill>
              </a:rPr>
              <a:t>Combine:</a:t>
            </a:r>
          </a:p>
          <a:p>
            <a:pPr hangingPunct="1"/>
            <a:r>
              <a:rPr lang="en-US" sz="1920" dirty="0"/>
              <a:t>What can be combined?</a:t>
            </a:r>
          </a:p>
          <a:p>
            <a:pPr hangingPunct="1"/>
            <a:r>
              <a:rPr lang="en-US" sz="1920" dirty="0"/>
              <a:t>What can be mixed?</a:t>
            </a:r>
          </a:p>
          <a:p>
            <a:pPr hangingPunct="1"/>
            <a:r>
              <a:rPr lang="en-US" sz="1920" dirty="0"/>
              <a:t>How might certain parts be connected?</a:t>
            </a:r>
          </a:p>
          <a:p>
            <a:pPr hangingPunct="1"/>
            <a:r>
              <a:rPr lang="en-US" sz="1920" dirty="0"/>
              <a:t>Which purposes could be combined?</a:t>
            </a:r>
          </a:p>
        </p:txBody>
      </p:sp>
      <p:sp>
        <p:nvSpPr>
          <p:cNvPr id="9" name="Text Placeholder 3">
            <a:extLst>
              <a:ext uri="{FF2B5EF4-FFF2-40B4-BE49-F238E27FC236}">
                <a16:creationId xmlns:a16="http://schemas.microsoft.com/office/drawing/2014/main" id="{2BC728BB-FB5C-A047-A8D9-E56AC2866855}"/>
              </a:ext>
            </a:extLst>
          </p:cNvPr>
          <p:cNvSpPr txBox="1">
            <a:spLocks/>
          </p:cNvSpPr>
          <p:nvPr/>
        </p:nvSpPr>
        <p:spPr>
          <a:xfrm>
            <a:off x="6175113" y="1569281"/>
            <a:ext cx="4811131" cy="45471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3" rIns="54863">
            <a:noAutofit/>
          </a:bodyPr>
          <a:lstStyle>
            <a:lvl1pPr marL="171450" marR="0" indent="-17145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1pPr>
            <a:lvl2pPr marL="542925" marR="0" indent="-200025"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2pPr>
            <a:lvl3pPr marL="925830" marR="0" indent="-24003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3pPr>
            <a:lvl4pPr marL="13056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4pPr>
            <a:lvl5pPr marL="16485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5pPr>
            <a:lvl6pPr marL="19914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6pPr>
            <a:lvl7pPr marL="23343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7pPr>
            <a:lvl8pPr marL="26772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8pPr>
            <a:lvl9pPr marL="30201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9pPr>
          </a:lstStyle>
          <a:p>
            <a:pPr marL="0" indent="0">
              <a:buNone/>
            </a:pPr>
            <a:r>
              <a:rPr lang="en-US" sz="1920" dirty="0">
                <a:solidFill>
                  <a:schemeClr val="accent5"/>
                </a:solidFill>
              </a:rPr>
              <a:t>Adapt:</a:t>
            </a:r>
          </a:p>
          <a:p>
            <a:pPr hangingPunct="1"/>
            <a:r>
              <a:rPr lang="en-US" sz="1920" dirty="0"/>
              <a:t>What other are ideas are suggested by it?</a:t>
            </a:r>
          </a:p>
          <a:p>
            <a:pPr hangingPunct="1"/>
            <a:r>
              <a:rPr lang="en-US" sz="1920" dirty="0"/>
              <a:t>Is there anything similar that could be applied/adapted to the problem?</a:t>
            </a:r>
          </a:p>
          <a:p>
            <a:pPr hangingPunct="1"/>
            <a:r>
              <a:rPr lang="en-US" sz="1920" dirty="0"/>
              <a:t>Have there been similar situations in the past?</a:t>
            </a:r>
          </a:p>
          <a:p>
            <a:pPr marL="0" indent="0">
              <a:buNone/>
            </a:pPr>
            <a:r>
              <a:rPr lang="en-US" sz="1920" dirty="0">
                <a:solidFill>
                  <a:schemeClr val="accent5"/>
                </a:solidFill>
              </a:rPr>
              <a:t>Modify, magnify, minify:</a:t>
            </a:r>
          </a:p>
          <a:p>
            <a:pPr hangingPunct="1"/>
            <a:r>
              <a:rPr lang="en-US" sz="1920" dirty="0"/>
              <a:t>What modifications can be introduced?</a:t>
            </a:r>
          </a:p>
          <a:p>
            <a:pPr hangingPunct="1"/>
            <a:r>
              <a:rPr lang="en-US" sz="1920" dirty="0"/>
              <a:t>Can the meaning be changed?</a:t>
            </a:r>
          </a:p>
          <a:p>
            <a:pPr hangingPunct="1"/>
            <a:r>
              <a:rPr lang="en-US" sz="1920" dirty="0"/>
              <a:t>What can be increased/reduced?</a:t>
            </a:r>
          </a:p>
          <a:p>
            <a:pPr hangingPunct="1"/>
            <a:r>
              <a:rPr lang="en-US" sz="1920" dirty="0"/>
              <a:t>What could be </a:t>
            </a:r>
            <a:r>
              <a:rPr lang="en-US" sz="1920" dirty="0" err="1"/>
              <a:t>modernised</a:t>
            </a:r>
            <a:r>
              <a:rPr lang="en-US" sz="1920" dirty="0"/>
              <a:t>?</a:t>
            </a:r>
          </a:p>
          <a:p>
            <a:pPr hangingPunct="1"/>
            <a:r>
              <a:rPr lang="en-US" sz="1920" dirty="0"/>
              <a:t>Can it be enlarged/downsized?</a:t>
            </a:r>
          </a:p>
          <a:p>
            <a:pPr marL="0" indent="0">
              <a:buNone/>
            </a:pPr>
            <a:endParaRPr lang="en-US" sz="1920" dirty="0"/>
          </a:p>
        </p:txBody>
      </p:sp>
    </p:spTree>
    <p:extLst>
      <p:ext uri="{BB962C8B-B14F-4D97-AF65-F5344CB8AC3E}">
        <p14:creationId xmlns:p14="http://schemas.microsoft.com/office/powerpoint/2010/main" val="1145920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B4E99-E6AD-074C-8C22-5B1F24202964}"/>
              </a:ext>
            </a:extLst>
          </p:cNvPr>
          <p:cNvSpPr>
            <a:spLocks noGrp="1"/>
          </p:cNvSpPr>
          <p:nvPr>
            <p:ph type="title"/>
          </p:nvPr>
        </p:nvSpPr>
        <p:spPr/>
        <p:txBody>
          <a:bodyPr/>
          <a:lstStyle/>
          <a:p>
            <a:r>
              <a:rPr lang="en-GB" dirty="0"/>
              <a:t>SCAMPER</a:t>
            </a:r>
          </a:p>
        </p:txBody>
      </p:sp>
      <p:sp>
        <p:nvSpPr>
          <p:cNvPr id="4" name="Text Placeholder 3">
            <a:extLst>
              <a:ext uri="{FF2B5EF4-FFF2-40B4-BE49-F238E27FC236}">
                <a16:creationId xmlns:a16="http://schemas.microsoft.com/office/drawing/2014/main" id="{7E5A331F-3183-8E40-AADE-DA641DA0D93B}"/>
              </a:ext>
            </a:extLst>
          </p:cNvPr>
          <p:cNvSpPr txBox="1">
            <a:spLocks/>
          </p:cNvSpPr>
          <p:nvPr/>
        </p:nvSpPr>
        <p:spPr>
          <a:xfrm>
            <a:off x="1363980" y="1553379"/>
            <a:ext cx="4811131" cy="43934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3" rIns="54863">
            <a:noAutofit/>
          </a:bodyPr>
          <a:lstStyle>
            <a:lvl1pPr marL="171450" marR="0" indent="-17145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1pPr>
            <a:lvl2pPr marL="542925" marR="0" indent="-200025"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2pPr>
            <a:lvl3pPr marL="925830" marR="0" indent="-24003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3pPr>
            <a:lvl4pPr marL="13056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4pPr>
            <a:lvl5pPr marL="16485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5pPr>
            <a:lvl6pPr marL="19914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6pPr>
            <a:lvl7pPr marL="23343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7pPr>
            <a:lvl8pPr marL="26772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8pPr>
            <a:lvl9pPr marL="30201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9pPr>
          </a:lstStyle>
          <a:p>
            <a:pPr marL="0" indent="0">
              <a:buNone/>
            </a:pPr>
            <a:r>
              <a:rPr lang="en-US" sz="1920" dirty="0">
                <a:solidFill>
                  <a:schemeClr val="accent5"/>
                </a:solidFill>
              </a:rPr>
              <a:t>Put to other uses:</a:t>
            </a:r>
          </a:p>
          <a:p>
            <a:pPr hangingPunct="1"/>
            <a:r>
              <a:rPr lang="en-US" sz="1920" dirty="0"/>
              <a:t>For what other purpose could it be used in its present state?</a:t>
            </a:r>
          </a:p>
          <a:p>
            <a:pPr hangingPunct="1"/>
            <a:r>
              <a:rPr lang="en-US" sz="1920" dirty="0"/>
              <a:t>For what purpose could it be used if it were modified?</a:t>
            </a:r>
          </a:p>
          <a:p>
            <a:pPr marL="0" indent="0">
              <a:buNone/>
            </a:pPr>
            <a:r>
              <a:rPr lang="en-US" sz="1920" dirty="0">
                <a:solidFill>
                  <a:schemeClr val="accent5"/>
                </a:solidFill>
              </a:rPr>
              <a:t>Eliminate:</a:t>
            </a:r>
          </a:p>
          <a:p>
            <a:pPr hangingPunct="1"/>
            <a:r>
              <a:rPr lang="en-US" sz="1920" dirty="0"/>
              <a:t>What could be removed?</a:t>
            </a:r>
          </a:p>
          <a:p>
            <a:pPr hangingPunct="1"/>
            <a:r>
              <a:rPr lang="en-US" sz="1920" dirty="0"/>
              <a:t>What are the things it would still work without/</a:t>
            </a:r>
          </a:p>
        </p:txBody>
      </p:sp>
      <p:sp>
        <p:nvSpPr>
          <p:cNvPr id="5" name="Text Placeholder 3">
            <a:extLst>
              <a:ext uri="{FF2B5EF4-FFF2-40B4-BE49-F238E27FC236}">
                <a16:creationId xmlns:a16="http://schemas.microsoft.com/office/drawing/2014/main" id="{32A40AFE-D9B9-0E4E-99D0-E8418459DF40}"/>
              </a:ext>
            </a:extLst>
          </p:cNvPr>
          <p:cNvSpPr txBox="1">
            <a:spLocks/>
          </p:cNvSpPr>
          <p:nvPr/>
        </p:nvSpPr>
        <p:spPr>
          <a:xfrm>
            <a:off x="6175113" y="1553379"/>
            <a:ext cx="4811131" cy="45471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3" rIns="54863">
            <a:noAutofit/>
          </a:bodyPr>
          <a:lstStyle>
            <a:lvl1pPr marL="171450" marR="0" indent="-17145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1pPr>
            <a:lvl2pPr marL="542925" marR="0" indent="-200025"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2pPr>
            <a:lvl3pPr marL="925830" marR="0" indent="-240030"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3pPr>
            <a:lvl4pPr marL="13056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4pPr>
            <a:lvl5pPr marL="16485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5pPr>
            <a:lvl6pPr marL="19914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6pPr>
            <a:lvl7pPr marL="23343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7pPr>
            <a:lvl8pPr marL="26772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8pPr>
            <a:lvl9pPr marL="3020157" marR="0" indent="-276957" algn="l" defTabSz="685800" rtl="0" latinLnBrk="0">
              <a:lnSpc>
                <a:spcPct val="90000"/>
              </a:lnSpc>
              <a:spcBef>
                <a:spcPts val="700"/>
              </a:spcBef>
              <a:spcAft>
                <a:spcPts val="0"/>
              </a:spcAft>
              <a:buClrTx/>
              <a:buSzPct val="100000"/>
              <a:buFont typeface="Arial"/>
              <a:buChar char="•"/>
              <a:tabLst/>
              <a:defRPr sz="2100" b="0" i="0" u="none" strike="noStrike" cap="none" spc="0" baseline="0">
                <a:solidFill>
                  <a:srgbClr val="000000"/>
                </a:solidFill>
                <a:uFillTx/>
                <a:latin typeface="+mn-lt"/>
                <a:ea typeface="+mn-ea"/>
                <a:cs typeface="+mn-cs"/>
                <a:sym typeface="Calibri"/>
              </a:defRPr>
            </a:lvl9pPr>
          </a:lstStyle>
          <a:p>
            <a:pPr marL="0" indent="0">
              <a:buNone/>
            </a:pPr>
            <a:r>
              <a:rPr lang="en-US" sz="1920" dirty="0">
                <a:solidFill>
                  <a:schemeClr val="accent5"/>
                </a:solidFill>
              </a:rPr>
              <a:t>Rearrange or reverse:</a:t>
            </a:r>
          </a:p>
          <a:p>
            <a:pPr hangingPunct="1"/>
            <a:r>
              <a:rPr lang="en-US" sz="1920" dirty="0"/>
              <a:t>What other patterns would also work?</a:t>
            </a:r>
          </a:p>
          <a:p>
            <a:pPr hangingPunct="1"/>
            <a:r>
              <a:rPr lang="en-US" sz="1920" dirty="0"/>
              <a:t>What modifications can be introduced?</a:t>
            </a:r>
          </a:p>
          <a:p>
            <a:pPr hangingPunct="1"/>
            <a:r>
              <a:rPr lang="en-US" sz="1920" dirty="0"/>
              <a:t>What could be replaced/rearranged?</a:t>
            </a:r>
          </a:p>
          <a:p>
            <a:pPr marL="0" indent="0">
              <a:buNone/>
            </a:pPr>
            <a:endParaRPr lang="en-US" sz="1920" dirty="0"/>
          </a:p>
          <a:p>
            <a:pPr marL="0" indent="0">
              <a:buNone/>
            </a:pPr>
            <a:endParaRPr lang="en-US" sz="1920" dirty="0"/>
          </a:p>
        </p:txBody>
      </p:sp>
    </p:spTree>
    <p:extLst>
      <p:ext uri="{BB962C8B-B14F-4D97-AF65-F5344CB8AC3E}">
        <p14:creationId xmlns:p14="http://schemas.microsoft.com/office/powerpoint/2010/main" val="174808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65BCA-AC47-5142-BA77-DA6F0C8CAF93}"/>
              </a:ext>
            </a:extLst>
          </p:cNvPr>
          <p:cNvSpPr>
            <a:spLocks noGrp="1"/>
          </p:cNvSpPr>
          <p:nvPr>
            <p:ph type="title"/>
          </p:nvPr>
        </p:nvSpPr>
        <p:spPr/>
        <p:txBody>
          <a:bodyPr/>
          <a:lstStyle/>
          <a:p>
            <a:r>
              <a:rPr lang="en-GB" dirty="0"/>
              <a:t>SCAMPER</a:t>
            </a:r>
          </a:p>
        </p:txBody>
      </p:sp>
      <p:pic>
        <p:nvPicPr>
          <p:cNvPr id="4" name="Google Shape;302;p34">
            <a:extLst>
              <a:ext uri="{FF2B5EF4-FFF2-40B4-BE49-F238E27FC236}">
                <a16:creationId xmlns:a16="http://schemas.microsoft.com/office/drawing/2014/main" id="{D940E50F-65BB-BB4F-AC1C-DB0DFBA22F30}"/>
              </a:ext>
            </a:extLst>
          </p:cNvPr>
          <p:cNvPicPr preferRelativeResize="0"/>
          <p:nvPr/>
        </p:nvPicPr>
        <p:blipFill rotWithShape="1">
          <a:blip r:embed="rId2">
            <a:alphaModFix/>
          </a:blip>
          <a:srcRect/>
          <a:stretch/>
        </p:blipFill>
        <p:spPr>
          <a:xfrm>
            <a:off x="1788265" y="1690688"/>
            <a:ext cx="8615471" cy="4176852"/>
          </a:xfrm>
          <a:prstGeom prst="rect">
            <a:avLst/>
          </a:prstGeom>
          <a:noFill/>
          <a:ln>
            <a:noFill/>
          </a:ln>
        </p:spPr>
      </p:pic>
    </p:spTree>
    <p:extLst>
      <p:ext uri="{BB962C8B-B14F-4D97-AF65-F5344CB8AC3E}">
        <p14:creationId xmlns:p14="http://schemas.microsoft.com/office/powerpoint/2010/main" val="3088025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61942-5A65-C44D-AAC9-F3C2AFAEB029}"/>
              </a:ext>
            </a:extLst>
          </p:cNvPr>
          <p:cNvSpPr>
            <a:spLocks noGrp="1"/>
          </p:cNvSpPr>
          <p:nvPr>
            <p:ph type="title"/>
          </p:nvPr>
        </p:nvSpPr>
        <p:spPr/>
        <p:txBody>
          <a:bodyPr/>
          <a:lstStyle/>
          <a:p>
            <a:r>
              <a:rPr lang="en-GB" dirty="0"/>
              <a:t>Crazy 8s</a:t>
            </a:r>
          </a:p>
        </p:txBody>
      </p:sp>
      <p:sp>
        <p:nvSpPr>
          <p:cNvPr id="3" name="Content Placeholder 2">
            <a:extLst>
              <a:ext uri="{FF2B5EF4-FFF2-40B4-BE49-F238E27FC236}">
                <a16:creationId xmlns:a16="http://schemas.microsoft.com/office/drawing/2014/main" id="{4822B2F1-29EF-1440-BFCA-ABDC317F7F9C}"/>
              </a:ext>
            </a:extLst>
          </p:cNvPr>
          <p:cNvSpPr>
            <a:spLocks noGrp="1"/>
          </p:cNvSpPr>
          <p:nvPr>
            <p:ph idx="1"/>
          </p:nvPr>
        </p:nvSpPr>
        <p:spPr>
          <a:xfrm>
            <a:off x="838200" y="1825626"/>
            <a:ext cx="4938486" cy="4125595"/>
          </a:xfrm>
        </p:spPr>
        <p:txBody>
          <a:bodyPr/>
          <a:lstStyle/>
          <a:p>
            <a:r>
              <a:rPr lang="en-GB" dirty="0"/>
              <a:t>Individual exercise to iterate and improve your initial idea</a:t>
            </a:r>
          </a:p>
          <a:p>
            <a:r>
              <a:rPr lang="en-GB" b="1" dirty="0">
                <a:solidFill>
                  <a:srgbClr val="0070C0"/>
                </a:solidFill>
              </a:rPr>
              <a:t>What would be another good way to do … ?</a:t>
            </a:r>
          </a:p>
          <a:p>
            <a:r>
              <a:rPr lang="en-GB" dirty="0"/>
              <a:t>Fold or line an A4 sheet to form 8 squares</a:t>
            </a:r>
          </a:p>
          <a:p>
            <a:r>
              <a:rPr lang="en-GB" dirty="0"/>
              <a:t>60 secs each and 8 mins in total </a:t>
            </a:r>
          </a:p>
          <a:p>
            <a:endParaRPr lang="en-GB" dirty="0"/>
          </a:p>
          <a:p>
            <a:endParaRPr lang="en-GB" dirty="0"/>
          </a:p>
          <a:p>
            <a:endParaRPr lang="en-GB" dirty="0"/>
          </a:p>
        </p:txBody>
      </p:sp>
      <p:pic>
        <p:nvPicPr>
          <p:cNvPr id="4" name="Picture 3">
            <a:extLst>
              <a:ext uri="{FF2B5EF4-FFF2-40B4-BE49-F238E27FC236}">
                <a16:creationId xmlns:a16="http://schemas.microsoft.com/office/drawing/2014/main" id="{9B3D333D-491B-3047-A8D2-6C3E58CD7567}"/>
              </a:ext>
            </a:extLst>
          </p:cNvPr>
          <p:cNvPicPr>
            <a:picLocks noChangeAspect="1"/>
          </p:cNvPicPr>
          <p:nvPr/>
        </p:nvPicPr>
        <p:blipFill>
          <a:blip r:embed="rId2"/>
          <a:stretch>
            <a:fillRect/>
          </a:stretch>
        </p:blipFill>
        <p:spPr>
          <a:xfrm>
            <a:off x="6415314" y="1342663"/>
            <a:ext cx="4938486" cy="3934396"/>
          </a:xfrm>
          <a:prstGeom prst="rect">
            <a:avLst/>
          </a:prstGeom>
        </p:spPr>
      </p:pic>
    </p:spTree>
    <p:extLst>
      <p:ext uri="{BB962C8B-B14F-4D97-AF65-F5344CB8AC3E}">
        <p14:creationId xmlns:p14="http://schemas.microsoft.com/office/powerpoint/2010/main" val="2598979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E8AC6-1EC7-BF40-863B-52A5F407F02C}"/>
              </a:ext>
            </a:extLst>
          </p:cNvPr>
          <p:cNvSpPr>
            <a:spLocks noGrp="1"/>
          </p:cNvSpPr>
          <p:nvPr>
            <p:ph type="title"/>
          </p:nvPr>
        </p:nvSpPr>
        <p:spPr/>
        <p:txBody>
          <a:bodyPr/>
          <a:lstStyle/>
          <a:p>
            <a:r>
              <a:rPr lang="en-GB" dirty="0"/>
              <a:t>Mindfulness</a:t>
            </a:r>
          </a:p>
        </p:txBody>
      </p:sp>
      <p:sp>
        <p:nvSpPr>
          <p:cNvPr id="3" name="Content Placeholder 2">
            <a:extLst>
              <a:ext uri="{FF2B5EF4-FFF2-40B4-BE49-F238E27FC236}">
                <a16:creationId xmlns:a16="http://schemas.microsoft.com/office/drawing/2014/main" id="{101D6977-E696-F741-A955-13D226DDD24A}"/>
              </a:ext>
            </a:extLst>
          </p:cNvPr>
          <p:cNvSpPr>
            <a:spLocks noGrp="1"/>
          </p:cNvSpPr>
          <p:nvPr>
            <p:ph idx="1"/>
          </p:nvPr>
        </p:nvSpPr>
        <p:spPr/>
        <p:txBody>
          <a:bodyPr/>
          <a:lstStyle/>
          <a:p>
            <a:r>
              <a:rPr lang="en-GB" dirty="0"/>
              <a:t>Seek inspiration in the ordinary and everyday </a:t>
            </a:r>
          </a:p>
          <a:p>
            <a:r>
              <a:rPr lang="en-GB" dirty="0"/>
              <a:t>Get out of your head</a:t>
            </a:r>
          </a:p>
          <a:p>
            <a:r>
              <a:rPr lang="en-GB" dirty="0"/>
              <a:t>Create space </a:t>
            </a:r>
          </a:p>
          <a:p>
            <a:r>
              <a:rPr lang="en-GB" dirty="0">
                <a:hlinkClick r:id="rId2"/>
              </a:rPr>
              <a:t>Inspiration walks</a:t>
            </a:r>
            <a:r>
              <a:rPr lang="en-GB" dirty="0"/>
              <a:t> by IDEO U</a:t>
            </a:r>
          </a:p>
          <a:p>
            <a:r>
              <a:rPr lang="en-GB" dirty="0">
                <a:hlinkClick r:id="rId3"/>
              </a:rPr>
              <a:t>Empathetic creativity</a:t>
            </a:r>
            <a:r>
              <a:rPr lang="en-GB" dirty="0"/>
              <a:t> meditation by Uniqorn Academy</a:t>
            </a:r>
          </a:p>
          <a:p>
            <a:r>
              <a:rPr lang="en-GB" dirty="0">
                <a:hlinkClick r:id="rId4"/>
              </a:rPr>
              <a:t>Affirmations for </a:t>
            </a:r>
            <a:r>
              <a:rPr lang="en-GB">
                <a:hlinkClick r:id="rId4"/>
              </a:rPr>
              <a:t>design thinkers</a:t>
            </a:r>
            <a:r>
              <a:rPr lang="en-GB"/>
              <a:t> Bo </a:t>
            </a:r>
            <a:r>
              <a:rPr lang="en-GB" dirty="0"/>
              <a:t>with by Uniqorn Academy</a:t>
            </a:r>
          </a:p>
          <a:p>
            <a:pPr marL="0" indent="0">
              <a:buNone/>
            </a:pPr>
            <a:endParaRPr lang="en-GB" dirty="0"/>
          </a:p>
          <a:p>
            <a:pPr marL="0" indent="0">
              <a:buNone/>
            </a:pPr>
            <a:r>
              <a:rPr lang="en-GB" b="1" dirty="0">
                <a:solidFill>
                  <a:srgbClr val="0070C0"/>
                </a:solidFill>
              </a:rPr>
              <a:t>It is only ideas gained from walking that have any worth (F. Nietzsche)</a:t>
            </a:r>
          </a:p>
          <a:p>
            <a:endParaRPr lang="en-GB" dirty="0"/>
          </a:p>
        </p:txBody>
      </p:sp>
    </p:spTree>
    <p:extLst>
      <p:ext uri="{BB962C8B-B14F-4D97-AF65-F5344CB8AC3E}">
        <p14:creationId xmlns:p14="http://schemas.microsoft.com/office/powerpoint/2010/main" val="36811714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8C566-762B-0C48-8858-83A0895F15D9}"/>
              </a:ext>
            </a:extLst>
          </p:cNvPr>
          <p:cNvSpPr>
            <a:spLocks noGrp="1"/>
          </p:cNvSpPr>
          <p:nvPr>
            <p:ph type="ctrTitle"/>
          </p:nvPr>
        </p:nvSpPr>
        <p:spPr>
          <a:xfrm>
            <a:off x="4876802" y="5273359"/>
            <a:ext cx="5167083" cy="1217929"/>
          </a:xfrm>
        </p:spPr>
        <p:txBody>
          <a:bodyPr/>
          <a:lstStyle/>
          <a:p>
            <a:r>
              <a:rPr lang="en-GB" dirty="0"/>
              <a:t>Thank you!</a:t>
            </a:r>
            <a:br>
              <a:rPr lang="en-GB" dirty="0"/>
            </a:br>
            <a:r>
              <a:rPr lang="en-GB" sz="3600" dirty="0" err="1"/>
              <a:t>bo.kelestyn@wbs.ac.uk</a:t>
            </a:r>
            <a:br>
              <a:rPr lang="en-GB" sz="4400" dirty="0"/>
            </a:br>
            <a:br>
              <a:rPr lang="en-GB" dirty="0"/>
            </a:br>
            <a:endParaRPr lang="en-GB" dirty="0"/>
          </a:p>
        </p:txBody>
      </p:sp>
      <p:sp>
        <p:nvSpPr>
          <p:cNvPr id="3" name="Text Placeholder 2">
            <a:extLst>
              <a:ext uri="{FF2B5EF4-FFF2-40B4-BE49-F238E27FC236}">
                <a16:creationId xmlns:a16="http://schemas.microsoft.com/office/drawing/2014/main" id="{ED64E3F7-8657-4444-9277-91F5B08FB5E3}"/>
              </a:ext>
            </a:extLst>
          </p:cNvPr>
          <p:cNvSpPr>
            <a:spLocks noGrp="1"/>
          </p:cNvSpPr>
          <p:nvPr>
            <p:ph type="body" sz="quarter" idx="10"/>
          </p:nvPr>
        </p:nvSpPr>
        <p:spPr/>
        <p:txBody>
          <a:bodyPr/>
          <a:lstStyle/>
          <a:p>
            <a:r>
              <a:rPr lang="en-GB" dirty="0"/>
              <a:t>Dr Bo Kelestyn</a:t>
            </a:r>
          </a:p>
        </p:txBody>
      </p:sp>
      <p:sp>
        <p:nvSpPr>
          <p:cNvPr id="4" name="Text Placeholder 3">
            <a:extLst>
              <a:ext uri="{FF2B5EF4-FFF2-40B4-BE49-F238E27FC236}">
                <a16:creationId xmlns:a16="http://schemas.microsoft.com/office/drawing/2014/main" id="{38973383-3556-B144-9998-4AB6E730685C}"/>
              </a:ext>
            </a:extLst>
          </p:cNvPr>
          <p:cNvSpPr>
            <a:spLocks noGrp="1"/>
          </p:cNvSpPr>
          <p:nvPr>
            <p:ph type="body" sz="quarter" idx="11"/>
          </p:nvPr>
        </p:nvSpPr>
        <p:spPr/>
        <p:txBody>
          <a:bodyPr/>
          <a:lstStyle/>
          <a:p>
            <a:r>
              <a:rPr lang="en-GB" dirty="0"/>
              <a:t>Associate Professor </a:t>
            </a:r>
          </a:p>
        </p:txBody>
      </p:sp>
      <p:sp>
        <p:nvSpPr>
          <p:cNvPr id="5" name="Text Placeholder 4">
            <a:extLst>
              <a:ext uri="{FF2B5EF4-FFF2-40B4-BE49-F238E27FC236}">
                <a16:creationId xmlns:a16="http://schemas.microsoft.com/office/drawing/2014/main" id="{14D0970E-53B1-7B40-8707-8BDCD13A86AE}"/>
              </a:ext>
            </a:extLst>
          </p:cNvPr>
          <p:cNvSpPr>
            <a:spLocks noGrp="1"/>
          </p:cNvSpPr>
          <p:nvPr>
            <p:ph type="body" sz="quarter" idx="12"/>
          </p:nvPr>
        </p:nvSpPr>
        <p:spPr/>
        <p:txBody>
          <a:bodyPr/>
          <a:lstStyle/>
          <a:p>
            <a:r>
              <a:rPr lang="en-GB" dirty="0"/>
              <a:t>June 2023</a:t>
            </a:r>
          </a:p>
        </p:txBody>
      </p:sp>
      <p:pic>
        <p:nvPicPr>
          <p:cNvPr id="9" name="Picture 8" descr="A picture containing pattern, square, pixel, crossword puzzle&#10;&#10;Description automatically generated">
            <a:extLst>
              <a:ext uri="{FF2B5EF4-FFF2-40B4-BE49-F238E27FC236}">
                <a16:creationId xmlns:a16="http://schemas.microsoft.com/office/drawing/2014/main" id="{A9F6C403-ADAA-5648-992A-0797D1CB4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8537" y="4325818"/>
            <a:ext cx="2114992" cy="2114992"/>
          </a:xfrm>
          <a:prstGeom prst="rect">
            <a:avLst/>
          </a:prstGeom>
        </p:spPr>
      </p:pic>
    </p:spTree>
    <p:extLst>
      <p:ext uri="{BB962C8B-B14F-4D97-AF65-F5344CB8AC3E}">
        <p14:creationId xmlns:p14="http://schemas.microsoft.com/office/powerpoint/2010/main" val="3414539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00DE1-E924-A24E-813C-CAA69CF1C662}"/>
              </a:ext>
            </a:extLst>
          </p:cNvPr>
          <p:cNvSpPr>
            <a:spLocks noGrp="1"/>
          </p:cNvSpPr>
          <p:nvPr>
            <p:ph type="title"/>
          </p:nvPr>
        </p:nvSpPr>
        <p:spPr/>
        <p:txBody>
          <a:bodyPr/>
          <a:lstStyle/>
          <a:p>
            <a:r>
              <a:rPr lang="en-GB" dirty="0"/>
              <a:t>Warm up</a:t>
            </a:r>
          </a:p>
        </p:txBody>
      </p:sp>
      <p:sp>
        <p:nvSpPr>
          <p:cNvPr id="3" name="Content Placeholder 2">
            <a:extLst>
              <a:ext uri="{FF2B5EF4-FFF2-40B4-BE49-F238E27FC236}">
                <a16:creationId xmlns:a16="http://schemas.microsoft.com/office/drawing/2014/main" id="{857DAA77-7AA7-3C4A-9E7C-25CA0C023706}"/>
              </a:ext>
            </a:extLst>
          </p:cNvPr>
          <p:cNvSpPr>
            <a:spLocks noGrp="1"/>
          </p:cNvSpPr>
          <p:nvPr>
            <p:ph idx="1"/>
          </p:nvPr>
        </p:nvSpPr>
        <p:spPr/>
        <p:txBody>
          <a:bodyPr>
            <a:normAutofit/>
          </a:bodyPr>
          <a:lstStyle/>
          <a:p>
            <a:pPr>
              <a:buClr>
                <a:schemeClr val="tx1"/>
              </a:buClr>
            </a:pPr>
            <a:r>
              <a:rPr lang="en-US" sz="2800" dirty="0"/>
              <a:t>Come up with as many questions as you can about this pencil in 30 seconds. </a:t>
            </a:r>
          </a:p>
          <a:p>
            <a:pPr>
              <a:buClr>
                <a:schemeClr val="tx1"/>
              </a:buClr>
            </a:pPr>
            <a:r>
              <a:rPr lang="en-US" sz="2800" dirty="0"/>
              <a:t>Try for at least 10 questions—the crazier, the better.</a:t>
            </a:r>
          </a:p>
          <a:p>
            <a:pPr>
              <a:buClr>
                <a:schemeClr val="tx1"/>
              </a:buClr>
            </a:pPr>
            <a:endParaRPr lang="en-US" sz="2800" dirty="0"/>
          </a:p>
          <a:p>
            <a:pPr>
              <a:buClr>
                <a:schemeClr val="tx1"/>
              </a:buClr>
            </a:pPr>
            <a:endParaRPr lang="en-US" sz="2800" dirty="0"/>
          </a:p>
          <a:p>
            <a:pPr>
              <a:buClr>
                <a:schemeClr val="tx1"/>
              </a:buClr>
            </a:pPr>
            <a:endParaRPr lang="en-US" sz="2800" dirty="0"/>
          </a:p>
          <a:p>
            <a:pPr>
              <a:buClr>
                <a:schemeClr val="tx1"/>
              </a:buClr>
            </a:pPr>
            <a:endParaRPr lang="en-GB" sz="3200" dirty="0"/>
          </a:p>
        </p:txBody>
      </p:sp>
      <p:pic>
        <p:nvPicPr>
          <p:cNvPr id="5" name="Picture 4" descr="A close up of a device&#10;&#10;Description automatically generated">
            <a:extLst>
              <a:ext uri="{FF2B5EF4-FFF2-40B4-BE49-F238E27FC236}">
                <a16:creationId xmlns:a16="http://schemas.microsoft.com/office/drawing/2014/main" id="{39E70AF1-7AA0-B244-9052-D8AC73198370}"/>
              </a:ext>
            </a:extLst>
          </p:cNvPr>
          <p:cNvPicPr>
            <a:picLocks noChangeAspect="1"/>
          </p:cNvPicPr>
          <p:nvPr/>
        </p:nvPicPr>
        <p:blipFill>
          <a:blip r:embed="rId3"/>
          <a:stretch>
            <a:fillRect/>
          </a:stretch>
        </p:blipFill>
        <p:spPr>
          <a:xfrm>
            <a:off x="1577115" y="3888423"/>
            <a:ext cx="9037769" cy="1764517"/>
          </a:xfrm>
          <a:prstGeom prst="rect">
            <a:avLst/>
          </a:prstGeom>
        </p:spPr>
      </p:pic>
    </p:spTree>
    <p:extLst>
      <p:ext uri="{BB962C8B-B14F-4D97-AF65-F5344CB8AC3E}">
        <p14:creationId xmlns:p14="http://schemas.microsoft.com/office/powerpoint/2010/main" val="2494210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01053-1EE0-E342-BE86-A0AE1AE4FAEE}"/>
              </a:ext>
            </a:extLst>
          </p:cNvPr>
          <p:cNvSpPr>
            <a:spLocks noGrp="1"/>
          </p:cNvSpPr>
          <p:nvPr>
            <p:ph type="title"/>
          </p:nvPr>
        </p:nvSpPr>
        <p:spPr/>
        <p:txBody>
          <a:bodyPr/>
          <a:lstStyle/>
          <a:p>
            <a:r>
              <a:rPr lang="en-GB" dirty="0"/>
              <a:t>Innovation</a:t>
            </a:r>
          </a:p>
        </p:txBody>
      </p:sp>
      <p:pic>
        <p:nvPicPr>
          <p:cNvPr id="4" name="Content Placeholder 4" descr="A screenshot of a person&#10;&#10;Description automatically generated with low confidence">
            <a:extLst>
              <a:ext uri="{FF2B5EF4-FFF2-40B4-BE49-F238E27FC236}">
                <a16:creationId xmlns:a16="http://schemas.microsoft.com/office/drawing/2014/main" id="{16B26E92-83D2-C54E-AF32-3F018CAC2396}"/>
              </a:ext>
            </a:extLst>
          </p:cNvPr>
          <p:cNvPicPr>
            <a:picLocks noChangeAspect="1"/>
          </p:cNvPicPr>
          <p:nvPr/>
        </p:nvPicPr>
        <p:blipFill rotWithShape="1">
          <a:blip r:embed="rId3"/>
          <a:srcRect t="18451" b="28954"/>
          <a:stretch/>
        </p:blipFill>
        <p:spPr>
          <a:xfrm>
            <a:off x="4173752" y="1621745"/>
            <a:ext cx="3844495" cy="4378739"/>
          </a:xfrm>
          <a:prstGeom prst="rect">
            <a:avLst/>
          </a:prstGeom>
        </p:spPr>
      </p:pic>
    </p:spTree>
    <p:extLst>
      <p:ext uri="{BB962C8B-B14F-4D97-AF65-F5344CB8AC3E}">
        <p14:creationId xmlns:p14="http://schemas.microsoft.com/office/powerpoint/2010/main" val="3662935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8E8E4-6DCF-A64B-91A0-34384E9060FE}"/>
              </a:ext>
            </a:extLst>
          </p:cNvPr>
          <p:cNvSpPr>
            <a:spLocks noGrp="1"/>
          </p:cNvSpPr>
          <p:nvPr>
            <p:ph type="title"/>
          </p:nvPr>
        </p:nvSpPr>
        <p:spPr/>
        <p:txBody>
          <a:bodyPr/>
          <a:lstStyle/>
          <a:p>
            <a:r>
              <a:rPr lang="en-GB" dirty="0"/>
              <a:t>What is Design Thinking?</a:t>
            </a:r>
          </a:p>
        </p:txBody>
      </p:sp>
      <p:sp>
        <p:nvSpPr>
          <p:cNvPr id="3" name="Text Placeholder 2">
            <a:extLst>
              <a:ext uri="{FF2B5EF4-FFF2-40B4-BE49-F238E27FC236}">
                <a16:creationId xmlns:a16="http://schemas.microsoft.com/office/drawing/2014/main" id="{A858788C-5371-C84A-80E7-1DD8D6FE209E}"/>
              </a:ext>
            </a:extLst>
          </p:cNvPr>
          <p:cNvSpPr>
            <a:spLocks noGrp="1"/>
          </p:cNvSpPr>
          <p:nvPr>
            <p:ph type="body" idx="1"/>
          </p:nvPr>
        </p:nvSpPr>
        <p:spPr/>
        <p:txBody>
          <a:bodyPr>
            <a:normAutofit/>
          </a:bodyPr>
          <a:lstStyle/>
          <a:p>
            <a:r>
              <a:rPr lang="en-US" sz="2400" dirty="0">
                <a:ea typeface="+mn-lt"/>
                <a:cs typeface="+mn-lt"/>
              </a:rPr>
              <a:t>the application of design practice and its related competencies beyond the context of design for and with those without design backgrounds</a:t>
            </a:r>
            <a:r>
              <a:rPr lang="en-US" sz="2400" i="1" dirty="0">
                <a:ea typeface="+mn-lt"/>
                <a:cs typeface="+mn-lt"/>
              </a:rPr>
              <a:t> </a:t>
            </a:r>
            <a:r>
              <a:rPr lang="en-US" sz="2400" dirty="0">
                <a:ea typeface="+mn-lt"/>
                <a:cs typeface="+mn-lt"/>
              </a:rPr>
              <a:t>(Chon &amp; Sim, 2019, p. 189)</a:t>
            </a:r>
          </a:p>
          <a:p>
            <a:r>
              <a:rPr lang="en-GB" dirty="0"/>
              <a:t>a way of finding human needs and creating new solutions using the tools and mindsets of design practitioners (Kelley &amp; Kelley, 2013)</a:t>
            </a:r>
          </a:p>
          <a:p>
            <a:r>
              <a:rPr lang="en-GB" dirty="0"/>
              <a:t>social technology = blend of tools and insights, applied to a work process (</a:t>
            </a:r>
            <a:r>
              <a:rPr lang="en-GB" dirty="0" err="1"/>
              <a:t>Liedtka</a:t>
            </a:r>
            <a:r>
              <a:rPr lang="en-GB" dirty="0"/>
              <a:t>, 2020)</a:t>
            </a:r>
          </a:p>
          <a:p>
            <a:r>
              <a:rPr lang="en-GB" dirty="0"/>
              <a:t>human </a:t>
            </a:r>
            <a:r>
              <a:rPr lang="en-GB" dirty="0" err="1"/>
              <a:t>centered</a:t>
            </a:r>
            <a:r>
              <a:rPr lang="en-GB" dirty="0"/>
              <a:t> design</a:t>
            </a:r>
          </a:p>
          <a:p>
            <a:r>
              <a:rPr lang="en-GB" dirty="0"/>
              <a:t>methodology for innovating routinely</a:t>
            </a:r>
          </a:p>
          <a:p>
            <a:r>
              <a:rPr lang="en-GB" strike="sngStrike" dirty="0"/>
              <a:t>JUST DO IT </a:t>
            </a:r>
            <a:r>
              <a:rPr lang="en-GB" dirty="0"/>
              <a:t>(Reis, 2011)</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45332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72DB8-538C-7641-8BCB-7734CE70FC20}"/>
              </a:ext>
            </a:extLst>
          </p:cNvPr>
          <p:cNvSpPr>
            <a:spLocks noGrp="1"/>
          </p:cNvSpPr>
          <p:nvPr>
            <p:ph type="title"/>
          </p:nvPr>
        </p:nvSpPr>
        <p:spPr/>
        <p:txBody>
          <a:bodyPr/>
          <a:lstStyle/>
          <a:p>
            <a:r>
              <a:rPr lang="en-GB" dirty="0"/>
              <a:t>Key steps</a:t>
            </a:r>
          </a:p>
        </p:txBody>
      </p:sp>
      <p:pic>
        <p:nvPicPr>
          <p:cNvPr id="5" name="Picture 4">
            <a:extLst>
              <a:ext uri="{FF2B5EF4-FFF2-40B4-BE49-F238E27FC236}">
                <a16:creationId xmlns:a16="http://schemas.microsoft.com/office/drawing/2014/main" id="{8E3AD14B-1E21-4B45-A681-3068BE1A287A}"/>
              </a:ext>
            </a:extLst>
          </p:cNvPr>
          <p:cNvPicPr>
            <a:picLocks noChangeAspect="1"/>
          </p:cNvPicPr>
          <p:nvPr/>
        </p:nvPicPr>
        <p:blipFill rotWithShape="1">
          <a:blip r:embed="rId2"/>
          <a:srcRect l="1109" t="4627" r="1518" b="15007"/>
          <a:stretch/>
        </p:blipFill>
        <p:spPr>
          <a:xfrm>
            <a:off x="2968064" y="1418023"/>
            <a:ext cx="6857540" cy="4754177"/>
          </a:xfrm>
          <a:prstGeom prst="rect">
            <a:avLst/>
          </a:prstGeom>
        </p:spPr>
      </p:pic>
    </p:spTree>
    <p:extLst>
      <p:ext uri="{BB962C8B-B14F-4D97-AF65-F5344CB8AC3E}">
        <p14:creationId xmlns:p14="http://schemas.microsoft.com/office/powerpoint/2010/main" val="3949963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F4A7-57DE-284B-B62F-606EC362548E}"/>
              </a:ext>
            </a:extLst>
          </p:cNvPr>
          <p:cNvSpPr>
            <a:spLocks noGrp="1"/>
          </p:cNvSpPr>
          <p:nvPr>
            <p:ph type="title"/>
          </p:nvPr>
        </p:nvSpPr>
        <p:spPr/>
        <p:txBody>
          <a:bodyPr/>
          <a:lstStyle/>
          <a:p>
            <a:r>
              <a:rPr lang="en-GB" dirty="0"/>
              <a:t>Bank of America: Keep the Change </a:t>
            </a:r>
          </a:p>
        </p:txBody>
      </p:sp>
      <p:sp>
        <p:nvSpPr>
          <p:cNvPr id="3" name="Content Placeholder 2">
            <a:extLst>
              <a:ext uri="{FF2B5EF4-FFF2-40B4-BE49-F238E27FC236}">
                <a16:creationId xmlns:a16="http://schemas.microsoft.com/office/drawing/2014/main" id="{03C123DC-68CA-AB47-AC35-5F12618B56CD}"/>
              </a:ext>
            </a:extLst>
          </p:cNvPr>
          <p:cNvSpPr>
            <a:spLocks noGrp="1"/>
          </p:cNvSpPr>
          <p:nvPr>
            <p:ph idx="1"/>
          </p:nvPr>
        </p:nvSpPr>
        <p:spPr>
          <a:xfrm>
            <a:off x="838200" y="1825626"/>
            <a:ext cx="6176963" cy="4125595"/>
          </a:xfrm>
        </p:spPr>
        <p:txBody>
          <a:bodyPr/>
          <a:lstStyle/>
          <a:p>
            <a:pPr marL="0" indent="0">
              <a:buNone/>
            </a:pPr>
            <a:r>
              <a:rPr lang="en-GB" dirty="0"/>
              <a:t>Within the first year of launch:</a:t>
            </a:r>
          </a:p>
          <a:p>
            <a:pPr marL="0" indent="0">
              <a:buNone/>
            </a:pPr>
            <a:endParaRPr lang="en-GB" dirty="0"/>
          </a:p>
          <a:p>
            <a:r>
              <a:rPr lang="en-GB" dirty="0"/>
              <a:t>2.5 million customers signed up for Keep the Change</a:t>
            </a:r>
          </a:p>
          <a:p>
            <a:r>
              <a:rPr lang="en-GB" dirty="0"/>
              <a:t>over 700,000 opened new current accounts</a:t>
            </a:r>
          </a:p>
          <a:p>
            <a:r>
              <a:rPr lang="en-GB" dirty="0"/>
              <a:t>1 million signed on for new savings accounts</a:t>
            </a:r>
          </a:p>
          <a:p>
            <a:endParaRPr lang="en-GB" dirty="0"/>
          </a:p>
          <a:p>
            <a:endParaRPr lang="en-GB" dirty="0"/>
          </a:p>
        </p:txBody>
      </p:sp>
      <p:pic>
        <p:nvPicPr>
          <p:cNvPr id="4" name="Picture 3" descr="A picture containing indoor, table, bottle, sitting&#10;&#10;Description automatically generated">
            <a:extLst>
              <a:ext uri="{FF2B5EF4-FFF2-40B4-BE49-F238E27FC236}">
                <a16:creationId xmlns:a16="http://schemas.microsoft.com/office/drawing/2014/main" id="{B62124B9-1B35-B74A-9146-82BCF2624463}"/>
              </a:ext>
            </a:extLst>
          </p:cNvPr>
          <p:cNvPicPr>
            <a:picLocks noChangeAspect="1"/>
          </p:cNvPicPr>
          <p:nvPr/>
        </p:nvPicPr>
        <p:blipFill rotWithShape="1">
          <a:blip r:embed="rId3"/>
          <a:srcRect b="3674"/>
          <a:stretch/>
        </p:blipFill>
        <p:spPr>
          <a:xfrm>
            <a:off x="7534276" y="1690688"/>
            <a:ext cx="3109911" cy="3763394"/>
          </a:xfrm>
          <a:prstGeom prst="rect">
            <a:avLst/>
          </a:prstGeom>
        </p:spPr>
      </p:pic>
    </p:spTree>
    <p:extLst>
      <p:ext uri="{BB962C8B-B14F-4D97-AF65-F5344CB8AC3E}">
        <p14:creationId xmlns:p14="http://schemas.microsoft.com/office/powerpoint/2010/main" val="14085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F4A7-57DE-284B-B62F-606EC362548E}"/>
              </a:ext>
            </a:extLst>
          </p:cNvPr>
          <p:cNvSpPr>
            <a:spLocks noGrp="1"/>
          </p:cNvSpPr>
          <p:nvPr>
            <p:ph type="title"/>
          </p:nvPr>
        </p:nvSpPr>
        <p:spPr/>
        <p:txBody>
          <a:bodyPr/>
          <a:lstStyle/>
          <a:p>
            <a:r>
              <a:rPr lang="en-GB" dirty="0"/>
              <a:t>Bank of America: Keep the Change </a:t>
            </a:r>
          </a:p>
        </p:txBody>
      </p:sp>
      <p:pic>
        <p:nvPicPr>
          <p:cNvPr id="4" name="Picture 3" descr="A picture containing indoor, table, bottle, sitting&#10;&#10;Description automatically generated">
            <a:extLst>
              <a:ext uri="{FF2B5EF4-FFF2-40B4-BE49-F238E27FC236}">
                <a16:creationId xmlns:a16="http://schemas.microsoft.com/office/drawing/2014/main" id="{B62124B9-1B35-B74A-9146-82BCF2624463}"/>
              </a:ext>
            </a:extLst>
          </p:cNvPr>
          <p:cNvPicPr>
            <a:picLocks noChangeAspect="1"/>
          </p:cNvPicPr>
          <p:nvPr/>
        </p:nvPicPr>
        <p:blipFill rotWithShape="1">
          <a:blip r:embed="rId3"/>
          <a:srcRect b="3674"/>
          <a:stretch/>
        </p:blipFill>
        <p:spPr>
          <a:xfrm>
            <a:off x="4237919" y="1589491"/>
            <a:ext cx="3716162" cy="4497036"/>
          </a:xfrm>
          <a:prstGeom prst="rect">
            <a:avLst/>
          </a:prstGeom>
        </p:spPr>
      </p:pic>
    </p:spTree>
    <p:extLst>
      <p:ext uri="{BB962C8B-B14F-4D97-AF65-F5344CB8AC3E}">
        <p14:creationId xmlns:p14="http://schemas.microsoft.com/office/powerpoint/2010/main" val="2157903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FD4EA-AB83-814E-9659-C187A866DB26}"/>
              </a:ext>
            </a:extLst>
          </p:cNvPr>
          <p:cNvSpPr>
            <a:spLocks noGrp="1"/>
          </p:cNvSpPr>
          <p:nvPr>
            <p:ph type="title"/>
          </p:nvPr>
        </p:nvSpPr>
        <p:spPr/>
        <p:txBody>
          <a:bodyPr/>
          <a:lstStyle/>
          <a:p>
            <a:r>
              <a:rPr lang="en-GB" dirty="0"/>
              <a:t>Diva Centres: The Divine Divas</a:t>
            </a:r>
          </a:p>
        </p:txBody>
      </p:sp>
      <p:pic>
        <p:nvPicPr>
          <p:cNvPr id="4" name="Picture 3" descr="A group of people around each other&#10;&#10;Description automatically generated">
            <a:extLst>
              <a:ext uri="{FF2B5EF4-FFF2-40B4-BE49-F238E27FC236}">
                <a16:creationId xmlns:a16="http://schemas.microsoft.com/office/drawing/2014/main" id="{87220FB2-6FFA-0F43-8976-FC9BB20BA11D}"/>
              </a:ext>
            </a:extLst>
          </p:cNvPr>
          <p:cNvPicPr>
            <a:picLocks noChangeAspect="1"/>
          </p:cNvPicPr>
          <p:nvPr/>
        </p:nvPicPr>
        <p:blipFill rotWithShape="1">
          <a:blip r:embed="rId2"/>
          <a:srcRect t="17691" b="13126"/>
          <a:stretch/>
        </p:blipFill>
        <p:spPr>
          <a:xfrm>
            <a:off x="979430" y="1862215"/>
            <a:ext cx="10515600" cy="3974267"/>
          </a:xfrm>
          <a:prstGeom prst="rect">
            <a:avLst/>
          </a:prstGeom>
        </p:spPr>
      </p:pic>
    </p:spTree>
    <p:extLst>
      <p:ext uri="{BB962C8B-B14F-4D97-AF65-F5344CB8AC3E}">
        <p14:creationId xmlns:p14="http://schemas.microsoft.com/office/powerpoint/2010/main" val="32946181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f7a19f06-e870-4d98-8c61-cf2a50c27f0e"/>
</p:tagLst>
</file>

<file path=ppt/theme/theme1.xml><?xml version="1.0" encoding="utf-8"?>
<a:theme xmlns:a="http://schemas.openxmlformats.org/drawingml/2006/main" name="WBS standard">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BS standard" id="{2AB7AF0E-672D-4D60-86A9-DEF50E3E8B7A}" vid="{9672EBE7-F30C-4DAB-A089-2D3133C807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WBS standard</Template>
  <TotalTime>4471</TotalTime>
  <Words>1466</Words>
  <Application>Microsoft Macintosh PowerPoint</Application>
  <PresentationFormat>Widescreen</PresentationFormat>
  <Paragraphs>176</Paragraphs>
  <Slides>28</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WBS standard</vt:lpstr>
      <vt:lpstr>Becoming Innovators: Design Thinking and Innovation in Your Research </vt:lpstr>
      <vt:lpstr>PowerPoint Presentation</vt:lpstr>
      <vt:lpstr>Warm up</vt:lpstr>
      <vt:lpstr>Innovation</vt:lpstr>
      <vt:lpstr>What is Design Thinking?</vt:lpstr>
      <vt:lpstr>Key steps</vt:lpstr>
      <vt:lpstr>Bank of America: Keep the Change </vt:lpstr>
      <vt:lpstr>Bank of America: Keep the Change </vt:lpstr>
      <vt:lpstr>Diva Centres: The Divine Divas</vt:lpstr>
      <vt:lpstr>Diva Centres: The Divine Divas</vt:lpstr>
      <vt:lpstr>What design thinking is NOT</vt:lpstr>
      <vt:lpstr>What design thinking is NOT</vt:lpstr>
      <vt:lpstr>PowerPoint Presentation</vt:lpstr>
      <vt:lpstr>PowerPoint Presentation</vt:lpstr>
      <vt:lpstr>PowerPoint Presentation</vt:lpstr>
      <vt:lpstr>PowerPoint Presentation</vt:lpstr>
      <vt:lpstr>Some of what keeps me awake at night</vt:lpstr>
      <vt:lpstr>Innovator’s DNA (Dyer et al., 2011)</vt:lpstr>
      <vt:lpstr>Innovator’s DNA (Dyer et al., 2011) – IGSD edition</vt:lpstr>
      <vt:lpstr>Start with 4Ws</vt:lpstr>
      <vt:lpstr>Why?</vt:lpstr>
      <vt:lpstr>To see the world differently (W. Berger, 2018, p.74)</vt:lpstr>
      <vt:lpstr>SCAMPER</vt:lpstr>
      <vt:lpstr>SCAMPER</vt:lpstr>
      <vt:lpstr>SCAMPER</vt:lpstr>
      <vt:lpstr>Crazy 8s</vt:lpstr>
      <vt:lpstr>Mindfulness</vt:lpstr>
      <vt:lpstr>Thank you! bo.kelestyn@wbs.ac.uk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Neivens, Faye</dc:creator>
  <cp:lastModifiedBy>Kelestyn, Bo</cp:lastModifiedBy>
  <cp:revision>128</cp:revision>
  <dcterms:created xsi:type="dcterms:W3CDTF">2021-11-29T11:34:38Z</dcterms:created>
  <dcterms:modified xsi:type="dcterms:W3CDTF">2023-06-06T15:05:11Z</dcterms:modified>
</cp:coreProperties>
</file>