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88" r:id="rId2"/>
    <p:sldId id="271" r:id="rId3"/>
    <p:sldId id="299" r:id="rId4"/>
    <p:sldId id="293" r:id="rId5"/>
    <p:sldId id="291" r:id="rId6"/>
    <p:sldId id="292" r:id="rId7"/>
    <p:sldId id="290" r:id="rId8"/>
    <p:sldId id="289" r:id="rId9"/>
    <p:sldId id="285" r:id="rId10"/>
    <p:sldId id="300" r:id="rId11"/>
    <p:sldId id="301" r:id="rId12"/>
    <p:sldId id="302" r:id="rId13"/>
    <p:sldId id="303" r:id="rId14"/>
    <p:sldId id="298"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2D11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8192" autoAdjust="0"/>
    <p:restoredTop sz="93792" autoAdjust="0"/>
  </p:normalViewPr>
  <p:slideViewPr>
    <p:cSldViewPr snapToGrid="0">
      <p:cViewPr varScale="1">
        <p:scale>
          <a:sx n="59" d="100"/>
          <a:sy n="59" d="100"/>
        </p:scale>
        <p:origin x="7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E828BB8-0594-4C9F-AE1B-418D3792C7DA}" type="datetimeFigureOut">
              <a:rPr lang="en-GB" smtClean="0"/>
              <a:t>31/05/2023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022622B-E8B4-45F1-9E92-7EBFFFC6690A}" type="slidenum">
              <a:rPr lang="en-GB" smtClean="0"/>
              <a:t>‹#›</a:t>
            </a:fld>
            <a:endParaRPr lang="en-GB"/>
          </a:p>
        </p:txBody>
      </p:sp>
    </p:spTree>
    <p:extLst>
      <p:ext uri="{BB962C8B-B14F-4D97-AF65-F5344CB8AC3E}">
        <p14:creationId xmlns:p14="http://schemas.microsoft.com/office/powerpoint/2010/main" val="1032134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afternoon. My name is Rika Nair and I’ve recently joined Research and Impact Services at the University as Research Culture Manager. I’ve been trying my best to get up to speed on sector wide trends in Research Culture, and with this presentation I hope to share some of what I’ve learned with you. Research culture is a topic which has always existed, but has gained enormous momentum in the last few years – to cover everything would take hours so today I will give a whistle stop tour. I will share the slides – all the logos are clickable and will take you to more detailed content that you can explore in your own time.</a:t>
            </a: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36775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10</a:t>
            </a:fld>
            <a:endParaRPr lang="en-GB"/>
          </a:p>
        </p:txBody>
      </p:sp>
    </p:spTree>
    <p:extLst>
      <p:ext uri="{BB962C8B-B14F-4D97-AF65-F5344CB8AC3E}">
        <p14:creationId xmlns:p14="http://schemas.microsoft.com/office/powerpoint/2010/main" val="3439405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11</a:t>
            </a:fld>
            <a:endParaRPr lang="en-GB"/>
          </a:p>
        </p:txBody>
      </p:sp>
    </p:spTree>
    <p:extLst>
      <p:ext uri="{BB962C8B-B14F-4D97-AF65-F5344CB8AC3E}">
        <p14:creationId xmlns:p14="http://schemas.microsoft.com/office/powerpoint/2010/main" val="2946029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12</a:t>
            </a:fld>
            <a:endParaRPr lang="en-GB"/>
          </a:p>
        </p:txBody>
      </p:sp>
    </p:spTree>
    <p:extLst>
      <p:ext uri="{BB962C8B-B14F-4D97-AF65-F5344CB8AC3E}">
        <p14:creationId xmlns:p14="http://schemas.microsoft.com/office/powerpoint/2010/main" val="786113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Type any questions as they come to you in the chat – there will be an opportunity for a Q&amp;A session at the end of today’s presentation.</a:t>
            </a:r>
          </a:p>
        </p:txBody>
      </p:sp>
      <p:sp>
        <p:nvSpPr>
          <p:cNvPr id="4" name="Slide Number Placeholder 3"/>
          <p:cNvSpPr>
            <a:spLocks noGrp="1"/>
          </p:cNvSpPr>
          <p:nvPr>
            <p:ph type="sldNum" sz="quarter" idx="10"/>
          </p:nvPr>
        </p:nvSpPr>
        <p:spPr/>
        <p:txBody>
          <a:bodyPr/>
          <a:lstStyle/>
          <a:p>
            <a:fld id="{E022622B-E8B4-45F1-9E92-7EBFFFC6690A}" type="slidenum">
              <a:rPr lang="en-GB" smtClean="0"/>
              <a:t>13</a:t>
            </a:fld>
            <a:endParaRPr lang="en-GB"/>
          </a:p>
        </p:txBody>
      </p:sp>
    </p:spTree>
    <p:extLst>
      <p:ext uri="{BB962C8B-B14F-4D97-AF65-F5344CB8AC3E}">
        <p14:creationId xmlns:p14="http://schemas.microsoft.com/office/powerpoint/2010/main" val="566983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22622B-E8B4-45F1-9E92-7EBFFFC6690A}" type="slidenum">
              <a:rPr lang="en-GB" smtClean="0"/>
              <a:t>14</a:t>
            </a:fld>
            <a:endParaRPr lang="en-GB"/>
          </a:p>
        </p:txBody>
      </p:sp>
    </p:spTree>
    <p:extLst>
      <p:ext uri="{BB962C8B-B14F-4D97-AF65-F5344CB8AC3E}">
        <p14:creationId xmlns:p14="http://schemas.microsoft.com/office/powerpoint/2010/main" val="3651012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Research culture as topic has been gaining momentum – and this is in part due to the interest of the government in improving research culture, as set out in 2021 R&amp;D People and Culture Strategy. In order to retain the UK’s leading role in research an innovation, the government has made a call to action to better support the people who conduct and enable research. This is the culture change they would like to see – from a status quo which is not inclusive to one which attracts and retains diverse talent.</a:t>
            </a:r>
          </a:p>
        </p:txBody>
      </p:sp>
      <p:sp>
        <p:nvSpPr>
          <p:cNvPr id="4" name="Slide Number Placeholder 3"/>
          <p:cNvSpPr>
            <a:spLocks noGrp="1"/>
          </p:cNvSpPr>
          <p:nvPr>
            <p:ph type="sldNum" sz="quarter" idx="10"/>
          </p:nvPr>
        </p:nvSpPr>
        <p:spPr/>
        <p:txBody>
          <a:bodyPr/>
          <a:lstStyle/>
          <a:p>
            <a:fld id="{E022622B-E8B4-45F1-9E92-7EBFFFC6690A}" type="slidenum">
              <a:rPr lang="en-GB" smtClean="0"/>
              <a:t>2</a:t>
            </a:fld>
            <a:endParaRPr lang="en-GB"/>
          </a:p>
        </p:txBody>
      </p:sp>
    </p:spTree>
    <p:extLst>
      <p:ext uri="{BB962C8B-B14F-4D97-AF65-F5344CB8AC3E}">
        <p14:creationId xmlns:p14="http://schemas.microsoft.com/office/powerpoint/2010/main" val="1262966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Research culture as topic has been gaining momentum – and this is in part due to the interest of the government in improving research culture, as set out in 2021 R&amp;D People and Culture Strategy. In order to retain the UK’s leading role in research an innovation, the government has made a call to action to better support the people who conduct and enable research. This is the culture change they would like to see – from a status quo which is not inclusive to one which attracts and retains diverse talent.</a:t>
            </a:r>
          </a:p>
        </p:txBody>
      </p:sp>
      <p:sp>
        <p:nvSpPr>
          <p:cNvPr id="4" name="Slide Number Placeholder 3"/>
          <p:cNvSpPr>
            <a:spLocks noGrp="1"/>
          </p:cNvSpPr>
          <p:nvPr>
            <p:ph type="sldNum" sz="quarter" idx="10"/>
          </p:nvPr>
        </p:nvSpPr>
        <p:spPr/>
        <p:txBody>
          <a:bodyPr/>
          <a:lstStyle/>
          <a:p>
            <a:fld id="{E022622B-E8B4-45F1-9E92-7EBFFFC6690A}" type="slidenum">
              <a:rPr lang="en-GB" smtClean="0"/>
              <a:t>3</a:t>
            </a:fld>
            <a:endParaRPr lang="en-GB"/>
          </a:p>
        </p:txBody>
      </p:sp>
    </p:spTree>
    <p:extLst>
      <p:ext uri="{BB962C8B-B14F-4D97-AF65-F5344CB8AC3E}">
        <p14:creationId xmlns:p14="http://schemas.microsoft.com/office/powerpoint/2010/main" val="3342162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Kita has already covered definition of research culture. Here I have two definitions from the Royal Society and the </a:t>
            </a:r>
            <a:r>
              <a:rPr lang="en-GB" dirty="0" err="1"/>
              <a:t>Wellcome</a:t>
            </a:r>
            <a:r>
              <a:rPr lang="en-GB" dirty="0"/>
              <a:t> Trust. What I would like to highlight is that research culture is a collective endeavour – we are talking about communities and the product of all our actions. Another aspect to consider, is what makes research special. Research is very personal, many would say vocational. Therefore </a:t>
            </a:r>
            <a:r>
              <a:rPr lang="en-GB" sz="1800" b="1" kern="100" dirty="0">
                <a:effectLst/>
                <a:latin typeface="Calibri" panose="020F0502020204030204" pitchFamily="34" charset="0"/>
                <a:cs typeface="Times New Roman" panose="02020603050405020304" pitchFamily="18" charset="0"/>
              </a:rPr>
              <a:t>s</a:t>
            </a: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uccesses and failures are very personal</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 and it is easy to become overwhelmed. Research and therefore research culture is also very varied – it’s therefore important to recognise disciplinary norms. Different types of researcher will thrive in different ways, and it’s therefore okay to trust them to work out what ‘thriving’ means in their contexts.</a:t>
            </a:r>
          </a:p>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4</a:t>
            </a:fld>
            <a:endParaRPr lang="en-GB"/>
          </a:p>
        </p:txBody>
      </p:sp>
    </p:spTree>
    <p:extLst>
      <p:ext uri="{BB962C8B-B14F-4D97-AF65-F5344CB8AC3E}">
        <p14:creationId xmlns:p14="http://schemas.microsoft.com/office/powerpoint/2010/main" val="566983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Apologies for this very busy slide. Here we have a word cloud from a survey ARMA conducted, where they asked respondents to choose three words to describe their current research cultures. As you can see, it is very complex, with some positive, some negative.</a:t>
            </a:r>
          </a:p>
        </p:txBody>
      </p:sp>
      <p:sp>
        <p:nvSpPr>
          <p:cNvPr id="4" name="Slide Number Placeholder 3"/>
          <p:cNvSpPr>
            <a:spLocks noGrp="1"/>
          </p:cNvSpPr>
          <p:nvPr>
            <p:ph type="sldNum" sz="quarter" idx="10"/>
          </p:nvPr>
        </p:nvSpPr>
        <p:spPr/>
        <p:txBody>
          <a:bodyPr/>
          <a:lstStyle/>
          <a:p>
            <a:fld id="{E022622B-E8B4-45F1-9E92-7EBFFFC6690A}" type="slidenum">
              <a:rPr lang="en-GB" smtClean="0"/>
              <a:t>5</a:t>
            </a:fld>
            <a:endParaRPr lang="en-GB"/>
          </a:p>
        </p:txBody>
      </p:sp>
    </p:spTree>
    <p:extLst>
      <p:ext uri="{BB962C8B-B14F-4D97-AF65-F5344CB8AC3E}">
        <p14:creationId xmlns:p14="http://schemas.microsoft.com/office/powerpoint/2010/main" val="3289440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next slide is a lot tidier, where ARMA asked for three words to describe their ideal local research culture. It’s not that different from the first slide though. It might be a slight </a:t>
            </a:r>
            <a:r>
              <a:rPr lang="en-GB" dirty="0" err="1"/>
              <a:t>oversimplication</a:t>
            </a:r>
            <a:r>
              <a:rPr lang="en-GB" dirty="0"/>
              <a:t>, but I would say my takeaway from this is that there are still all the good elements from the first slide. What has been removed are barriers. Barriers to inclusion, barriers to innovation and barriers to transparency and collaboration. </a:t>
            </a: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Self-worth allows you to buffer more stress that is inherent to research.</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6</a:t>
            </a:fld>
            <a:endParaRPr lang="en-GB"/>
          </a:p>
        </p:txBody>
      </p:sp>
    </p:spTree>
    <p:extLst>
      <p:ext uri="{BB962C8B-B14F-4D97-AF65-F5344CB8AC3E}">
        <p14:creationId xmlns:p14="http://schemas.microsoft.com/office/powerpoint/2010/main" val="3429357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the words of the UKRI Chief executive – there needs to be a culture shift to recognise diverse contributions in research – we can no longer perpetuate the myth of the lone researcher. Funders like UKRI are taking a leading role on research culture, and they are becoming increasingly concerned with no just what research they fund, but how that research is being conducted. Yesterday I attended an event where the </a:t>
            </a:r>
            <a:r>
              <a:rPr lang="en-GB" dirty="0" err="1"/>
              <a:t>Wellcome</a:t>
            </a:r>
            <a:r>
              <a:rPr lang="en-GB" dirty="0"/>
              <a:t> Trust and Cancer Research UK shared their priorities for research culture. They know they can influence research culture and use funding as a lever to incentivise good research culture. One trend is funders </a:t>
            </a: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moving towards longer contracts to improve job security and wellbeing of researchers. As I mentioned at the start, you can click on any of these logos to see the latest statements and initiatives each of these organisations is leading on research culture.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7</a:t>
            </a:fld>
            <a:endParaRPr lang="en-GB"/>
          </a:p>
        </p:txBody>
      </p:sp>
    </p:spTree>
    <p:extLst>
      <p:ext uri="{BB962C8B-B14F-4D97-AF65-F5344CB8AC3E}">
        <p14:creationId xmlns:p14="http://schemas.microsoft.com/office/powerpoint/2010/main" val="1376776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does UK Research culture look like? In this slide I’ve taken some of the key findings from three different surveys.</a:t>
            </a:r>
          </a:p>
        </p:txBody>
      </p:sp>
      <p:sp>
        <p:nvSpPr>
          <p:cNvPr id="4" name="Slide Number Placeholder 3"/>
          <p:cNvSpPr>
            <a:spLocks noGrp="1"/>
          </p:cNvSpPr>
          <p:nvPr>
            <p:ph type="sldNum" sz="quarter" idx="10"/>
          </p:nvPr>
        </p:nvSpPr>
        <p:spPr/>
        <p:txBody>
          <a:bodyPr/>
          <a:lstStyle/>
          <a:p>
            <a:fld id="{E022622B-E8B4-45F1-9E92-7EBFFFC6690A}" type="slidenum">
              <a:rPr lang="en-GB" smtClean="0"/>
              <a:t>8</a:t>
            </a:fld>
            <a:endParaRPr lang="en-GB"/>
          </a:p>
        </p:txBody>
      </p:sp>
    </p:spTree>
    <p:extLst>
      <p:ext uri="{BB962C8B-B14F-4D97-AF65-F5344CB8AC3E}">
        <p14:creationId xmlns:p14="http://schemas.microsoft.com/office/powerpoint/2010/main" val="4137499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already a number of impactful initiatives taking place – here is a selection. At the university for example we are signed up to the concordat for support career development of researchers, we are also working on our HR excellence in Research action plan. Recently, we are in the process of signing up to </a:t>
            </a:r>
            <a:r>
              <a:rPr lang="en-GB" dirty="0" err="1"/>
              <a:t>CoARA</a:t>
            </a:r>
            <a:r>
              <a:rPr lang="en-GB" dirty="0"/>
              <a:t> which will be mean we agree for example to minimising inappropriate use of certain metrics like impact factor in our research assessments. A few of our departments have achieved Athena SWAN (</a:t>
            </a:r>
            <a:r>
              <a:rPr lang="en-GB"/>
              <a:t>gender equality) </a:t>
            </a:r>
            <a:r>
              <a:rPr lang="en-GB" dirty="0"/>
              <a:t>bronze </a:t>
            </a:r>
            <a:r>
              <a:rPr lang="en-GB"/>
              <a:t>and silver. </a:t>
            </a:r>
            <a:r>
              <a:rPr lang="en-GB" dirty="0"/>
              <a:t>One initiatives I’d like to highlight it </a:t>
            </a:r>
            <a:r>
              <a:rPr lang="en-GB" dirty="0" err="1"/>
              <a:t>CRediT</a:t>
            </a:r>
            <a:r>
              <a:rPr lang="en-GB" dirty="0"/>
              <a:t> – which apparently has been around for along time but is finally gaining traction.</a:t>
            </a:r>
          </a:p>
        </p:txBody>
      </p:sp>
      <p:sp>
        <p:nvSpPr>
          <p:cNvPr id="4" name="Slide Number Placeholder 3"/>
          <p:cNvSpPr>
            <a:spLocks noGrp="1"/>
          </p:cNvSpPr>
          <p:nvPr>
            <p:ph type="sldNum" sz="quarter" idx="10"/>
          </p:nvPr>
        </p:nvSpPr>
        <p:spPr/>
        <p:txBody>
          <a:bodyPr/>
          <a:lstStyle/>
          <a:p>
            <a:fld id="{E022622B-E8B4-45F1-9E92-7EBFFFC6690A}" type="slidenum">
              <a:rPr lang="en-GB" smtClean="0"/>
              <a:t>9</a:t>
            </a:fld>
            <a:endParaRPr lang="en-GB"/>
          </a:p>
        </p:txBody>
      </p:sp>
    </p:spTree>
    <p:extLst>
      <p:ext uri="{BB962C8B-B14F-4D97-AF65-F5344CB8AC3E}">
        <p14:creationId xmlns:p14="http://schemas.microsoft.com/office/powerpoint/2010/main" val="7265827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Tree>
    <p:extLst>
      <p:ext uri="{BB962C8B-B14F-4D97-AF65-F5344CB8AC3E}">
        <p14:creationId xmlns:p14="http://schemas.microsoft.com/office/powerpoint/2010/main" val="1368757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endParaRPr lang="en-US" dirty="0"/>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endParaRPr lang="en-US" dirty="0"/>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6884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732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indent="0">
              <a:buNone/>
            </a:pPr>
            <a:r>
              <a:rPr lang="en-US" dirty="0">
                <a:solidFill>
                  <a:srgbClr val="511C6C"/>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4250027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7"/>
            <a:ext cx="9144000" cy="1655763"/>
          </a:xfrm>
          <a:prstGeom prst="rect">
            <a:avLst/>
          </a:prstGeo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7C4B184-9C68-4418-9578-F5E6F1C9A3ED}" type="datetimeFigureOut">
              <a:rPr lang="en-GB" smtClean="0"/>
              <a:t>31/05/2023</a:t>
            </a:fld>
            <a:endParaRPr lang="en-GB" dirty="0"/>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C3A80BDE-B7F5-42E2-A699-FCFBD59B018A}" type="slidenum">
              <a:rPr lang="en-GB" smtClean="0"/>
              <a:t>‹#›</a:t>
            </a:fld>
            <a:endParaRPr lang="en-GB" dirty="0"/>
          </a:p>
        </p:txBody>
      </p:sp>
    </p:spTree>
    <p:extLst>
      <p:ext uri="{BB962C8B-B14F-4D97-AF65-F5344CB8AC3E}">
        <p14:creationId xmlns:p14="http://schemas.microsoft.com/office/powerpoint/2010/main" val="3246511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8" name="Rectangle 7"/>
          <p:cNvSpPr/>
          <p:nvPr userDrawn="1"/>
        </p:nvSpPr>
        <p:spPr bwMode="auto">
          <a:xfrm>
            <a:off x="2"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dirty="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
            <a:ext cx="12192000" cy="1377315"/>
          </a:xfrm>
          <a:prstGeom prst="rect">
            <a:avLst/>
          </a:prstGeom>
        </p:spPr>
      </p:pic>
    </p:spTree>
    <p:extLst>
      <p:ext uri="{BB962C8B-B14F-4D97-AF65-F5344CB8AC3E}">
        <p14:creationId xmlns:p14="http://schemas.microsoft.com/office/powerpoint/2010/main" val="3066497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3830046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 y="2"/>
            <a:ext cx="12191543" cy="6857996"/>
          </a:xfrm>
          <a:prstGeom prst="rect">
            <a:avLst/>
          </a:prstGeom>
        </p:spPr>
      </p:pic>
      <p:sp>
        <p:nvSpPr>
          <p:cNvPr id="22" name="Text Placeholder 21"/>
          <p:cNvSpPr>
            <a:spLocks noGrp="1"/>
          </p:cNvSpPr>
          <p:nvPr>
            <p:ph type="body" sz="quarter" idx="13" hasCustomPrompt="1"/>
          </p:nvPr>
        </p:nvSpPr>
        <p:spPr>
          <a:xfrm>
            <a:off x="5285769" y="1140267"/>
            <a:ext cx="6082743" cy="3283944"/>
          </a:xfrm>
          <a:prstGeom prst="rect">
            <a:avLst/>
          </a:prstGeom>
        </p:spPr>
        <p:txBody>
          <a:bodyPr/>
          <a:lstStyle>
            <a:lvl1pPr marL="228589" marR="0" indent="-228589" algn="l" defTabSz="914354" rtl="0" eaLnBrk="1" fontAlgn="auto" latinLnBrk="0" hangingPunct="1">
              <a:lnSpc>
                <a:spcPct val="100000"/>
              </a:lnSpc>
              <a:spcBef>
                <a:spcPts val="0"/>
              </a:spcBef>
              <a:spcAft>
                <a:spcPts val="1600"/>
              </a:spcAft>
              <a:buClr>
                <a:srgbClr val="511C6C"/>
              </a:buClr>
              <a:buSzPct val="120000"/>
              <a:buFont typeface="Arial" charset="0"/>
              <a:buChar char="•"/>
              <a:tabLst/>
              <a:defRPr sz="21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p:txBody>
      </p:sp>
      <p:sp>
        <p:nvSpPr>
          <p:cNvPr id="7" name="Text Placeholder 21"/>
          <p:cNvSpPr>
            <a:spLocks noGrp="1"/>
          </p:cNvSpPr>
          <p:nvPr>
            <p:ph type="body" sz="quarter" idx="14" hasCustomPrompt="1"/>
          </p:nvPr>
        </p:nvSpPr>
        <p:spPr>
          <a:xfrm>
            <a:off x="1178991" y="1140267"/>
            <a:ext cx="3954485" cy="3346364"/>
          </a:xfrm>
          <a:prstGeom prst="rect">
            <a:avLst/>
          </a:prstGeom>
        </p:spPr>
        <p:txBody>
          <a:bodyPr/>
          <a:lstStyle>
            <a:lvl1pPr marL="0" indent="0">
              <a:lnSpc>
                <a:spcPct val="80000"/>
              </a:lnSpc>
              <a:buFontTx/>
              <a:buNone/>
              <a:defRPr sz="4000" b="1" i="0" baseline="0">
                <a:solidFill>
                  <a:srgbClr val="511C6C"/>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(DYNAMIC TITLE OPTION CAPS AND BOLD)</a:t>
            </a:r>
          </a:p>
        </p:txBody>
      </p:sp>
    </p:spTree>
    <p:extLst>
      <p:ext uri="{BB962C8B-B14F-4D97-AF65-F5344CB8AC3E}">
        <p14:creationId xmlns:p14="http://schemas.microsoft.com/office/powerpoint/2010/main" val="3048119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1178990"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7ECBB6"/>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1178989" y="606869"/>
            <a:ext cx="10189521" cy="507823"/>
          </a:xfrm>
          <a:prstGeom prst="rect">
            <a:avLst/>
          </a:prstGeom>
        </p:spPr>
        <p:txBody>
          <a:bodyPr/>
          <a:lstStyle>
            <a:lvl1pPr marL="0" indent="0">
              <a:buFontTx/>
              <a:buNone/>
              <a:defRPr sz="2667" b="1" i="0" baseline="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(2 column)</a:t>
            </a:r>
          </a:p>
          <a:p>
            <a:pPr lvl="0"/>
            <a:endParaRPr lang="en-US" dirty="0"/>
          </a:p>
        </p:txBody>
      </p:sp>
      <p:sp>
        <p:nvSpPr>
          <p:cNvPr id="15" name="Text Placeholder 21"/>
          <p:cNvSpPr>
            <a:spLocks noGrp="1"/>
          </p:cNvSpPr>
          <p:nvPr>
            <p:ph type="body" sz="quarter" idx="15" hasCustomPrompt="1"/>
          </p:nvPr>
        </p:nvSpPr>
        <p:spPr>
          <a:xfrm>
            <a:off x="1178990"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sz="16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16" name="Text Placeholder 21"/>
          <p:cNvSpPr>
            <a:spLocks noGrp="1"/>
          </p:cNvSpPr>
          <p:nvPr>
            <p:ph type="body" sz="quarter" idx="16" hasCustomPrompt="1"/>
          </p:nvPr>
        </p:nvSpPr>
        <p:spPr>
          <a:xfrm>
            <a:off x="6387328"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7ECBB6"/>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7" name="Text Placeholder 21"/>
          <p:cNvSpPr>
            <a:spLocks noGrp="1"/>
          </p:cNvSpPr>
          <p:nvPr>
            <p:ph type="body" sz="quarter" idx="17" hasCustomPrompt="1"/>
          </p:nvPr>
        </p:nvSpPr>
        <p:spPr>
          <a:xfrm>
            <a:off x="6387328"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lang="en-US"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Tree>
    <p:extLst>
      <p:ext uri="{BB962C8B-B14F-4D97-AF65-F5344CB8AC3E}">
        <p14:creationId xmlns:p14="http://schemas.microsoft.com/office/powerpoint/2010/main" val="2775477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203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emf"/></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hyperlink" Target="https://www.thebritishacademy.ac.uk/documents/3457/International-Development-Strategy-call-for-evidence-Joint-National-Academy-Response.pdf" TargetMode="External"/><Relationship Id="rId7" Type="http://schemas.openxmlformats.org/officeDocument/2006/relationships/image" Target="../media/image41.sv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40.png"/><Relationship Id="rId5" Type="http://schemas.openxmlformats.org/officeDocument/2006/relationships/hyperlink" Target="https://www.ukcdr.org.uk/guidance/equitable-partnerships-hub/" TargetMode="External"/><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hyperlink" Target="https://www.ukcdr.org.uk/guidance/equitable-partnerships-hub/" TargetMode="External"/><Relationship Id="rId7"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42.png"/><Relationship Id="rId5" Type="http://schemas.openxmlformats.org/officeDocument/2006/relationships/image" Target="../media/image41.sv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hyperlink" Target="https://warwick.ac.uk/services/ris/research-funding-opportunities/enhancing-research-culture-fund" TargetMode="External"/><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44.gif"/></Relationships>
</file>

<file path=ppt/slides/_rels/slide14.xml.rels><?xml version="1.0" encoding="UTF-8" standalone="yes"?>
<Relationships xmlns="http://schemas.openxmlformats.org/package/2006/relationships"><Relationship Id="rId3" Type="http://schemas.openxmlformats.org/officeDocument/2006/relationships/hyperlink" Target="https://warwick.ac.uk/research/supporting-talent/research-culture-at-warwick/networking/slides/research_culture_trends.pdf"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45.png"/><Relationship Id="rId5" Type="http://schemas.openxmlformats.org/officeDocument/2006/relationships/hyperlink" Target="https://www.linkedin.com/groups/12788734/" TargetMode="External"/><Relationship Id="rId4" Type="http://schemas.openxmlformats.org/officeDocument/2006/relationships/hyperlink" Target="Enhancing%20Research%20Culture%20Networking%20(Jane%20Bryan)%20(1).ppt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gov.uk/government/publications/research-and-development-rd-people-and-culture-strategy"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s://royalsociety.org/topics-policy/projects/research-culture/changing-expectations/" TargetMode="External"/><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hyperlink" Target="https://wellcome.org/what-we-do/our-work/research-culture" TargetMode="External"/><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5.jpeg"/><Relationship Id="rId4" Type="http://schemas.openxmlformats.org/officeDocument/2006/relationships/hyperlink" Target="https://arma.ac.uk/arma-research-culture-survey-repor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arma.ac.uk/arma-research-culture-survey-report/"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20.png"/><Relationship Id="rId18" Type="http://schemas.openxmlformats.org/officeDocument/2006/relationships/image" Target="../media/image22.png"/><Relationship Id="rId3" Type="http://schemas.openxmlformats.org/officeDocument/2006/relationships/hyperlink" Target="https://www.ukri.org/what-we-offer/supporting-healthy-research-and-innovation-culture/" TargetMode="External"/><Relationship Id="rId21" Type="http://schemas.openxmlformats.org/officeDocument/2006/relationships/hyperlink" Target="https://www.advance-he.ac.uk/consultancy-and-enhancement/research-culture#evidence" TargetMode="External"/><Relationship Id="rId7" Type="http://schemas.openxmlformats.org/officeDocument/2006/relationships/hyperlink" Target="https://wellcome.org/what-we-do/our-work/research-culture" TargetMode="External"/><Relationship Id="rId12" Type="http://schemas.openxmlformats.org/officeDocument/2006/relationships/hyperlink" Target="https://www.ukri.org/publications/enhancing-research-culture-funding-allocations-2022-to-2023/" TargetMode="External"/><Relationship Id="rId17" Type="http://schemas.openxmlformats.org/officeDocument/2006/relationships/image" Target="../media/image15.jpeg"/><Relationship Id="rId2" Type="http://schemas.openxmlformats.org/officeDocument/2006/relationships/notesSlide" Target="../notesSlides/notesSlide7.xml"/><Relationship Id="rId16" Type="http://schemas.openxmlformats.org/officeDocument/2006/relationships/hyperlink" Target="https://arma.ac.uk/arma-virtual-research-culture-library/" TargetMode="External"/><Relationship Id="rId20" Type="http://schemas.openxmlformats.org/officeDocument/2006/relationships/image" Target="../media/image24.png"/><Relationship Id="rId1" Type="http://schemas.openxmlformats.org/officeDocument/2006/relationships/slideLayout" Target="../slideLayouts/slideLayout8.xml"/><Relationship Id="rId6" Type="http://schemas.openxmlformats.org/officeDocument/2006/relationships/image" Target="../media/image11.png"/><Relationship Id="rId11" Type="http://schemas.openxmlformats.org/officeDocument/2006/relationships/image" Target="../media/image19.png"/><Relationship Id="rId24" Type="http://schemas.openxmlformats.org/officeDocument/2006/relationships/image" Target="../media/image26.png"/><Relationship Id="rId5" Type="http://schemas.openxmlformats.org/officeDocument/2006/relationships/hyperlink" Target="https://royalsociety.org/topics-policy/projects/research-culture/changing-expectations/" TargetMode="External"/><Relationship Id="rId15" Type="http://schemas.openxmlformats.org/officeDocument/2006/relationships/image" Target="../media/image21.png"/><Relationship Id="rId23" Type="http://schemas.openxmlformats.org/officeDocument/2006/relationships/hyperlink" Target="https://www.cancerresearchuk.org/funding-for-researchers/how-we-deliver-research/positive-research-culture" TargetMode="External"/><Relationship Id="rId10" Type="http://schemas.openxmlformats.org/officeDocument/2006/relationships/hyperlink" Target="https://ukrio.org/our-work/research-culture/" TargetMode="External"/><Relationship Id="rId19"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18.png"/><Relationship Id="rId14" Type="http://schemas.openxmlformats.org/officeDocument/2006/relationships/hyperlink" Target="https://www.thebritishacademy.ac.uk/publications/knowledge-exchange-in-the-shape-disciplines/" TargetMode="External"/><Relationship Id="rId22"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advance-he.ac.uk/knowledge-hub/postgraduate-research-experience-survey-pres-2021" TargetMode="External"/><Relationship Id="rId7" Type="http://schemas.openxmlformats.org/officeDocument/2006/relationships/hyperlink" Target="https://wellcome.org/reports/what-researchers-think-about-research-culture"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5.jpeg"/><Relationship Id="rId5" Type="http://schemas.openxmlformats.org/officeDocument/2006/relationships/hyperlink" Target="https://arma.ac.uk/arma-research-culture-survey-report/" TargetMode="Externa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hyperlink" Target="https://www.pris-managers.ac.uk/" TargetMode="External"/><Relationship Id="rId18" Type="http://schemas.openxmlformats.org/officeDocument/2006/relationships/image" Target="../media/image34.png"/><Relationship Id="rId3" Type="http://schemas.openxmlformats.org/officeDocument/2006/relationships/hyperlink" Target="https://researcherdevelopmentconcordat.ac.uk/" TargetMode="External"/><Relationship Id="rId21" Type="http://schemas.openxmlformats.org/officeDocument/2006/relationships/hyperlink" Target="https://www.universitiesuk.ac.uk/topics/research-and-innovation/concordat-support-research-integrity" TargetMode="External"/><Relationship Id="rId7" Type="http://schemas.openxmlformats.org/officeDocument/2006/relationships/hyperlink" Target="https://www.vitae.ac.uk/policy/hr-excellence-in-research" TargetMode="External"/><Relationship Id="rId12" Type="http://schemas.openxmlformats.org/officeDocument/2006/relationships/image" Target="../media/image11.png"/><Relationship Id="rId17" Type="http://schemas.openxmlformats.org/officeDocument/2006/relationships/hyperlink" Target="https://casrai.org/credit/" TargetMode="External"/><Relationship Id="rId2" Type="http://schemas.openxmlformats.org/officeDocument/2006/relationships/notesSlide" Target="../notesSlides/notesSlide9.xml"/><Relationship Id="rId16" Type="http://schemas.openxmlformats.org/officeDocument/2006/relationships/image" Target="../media/image33.jpeg"/><Relationship Id="rId20" Type="http://schemas.openxmlformats.org/officeDocument/2006/relationships/image" Target="../media/image35.png"/><Relationship Id="rId1" Type="http://schemas.openxmlformats.org/officeDocument/2006/relationships/slideLayout" Target="../slideLayouts/slideLayout8.xml"/><Relationship Id="rId6" Type="http://schemas.openxmlformats.org/officeDocument/2006/relationships/image" Target="../media/image29.jpeg"/><Relationship Id="rId11" Type="http://schemas.openxmlformats.org/officeDocument/2006/relationships/hyperlink" Target="https://royalsociety.org/topics-policy/projects/research-culture/changing-expectations/" TargetMode="External"/><Relationship Id="rId24" Type="http://schemas.openxmlformats.org/officeDocument/2006/relationships/hyperlink" Target="https://www.cos.io/initiatives/registered-reports" TargetMode="External"/><Relationship Id="rId5" Type="http://schemas.openxmlformats.org/officeDocument/2006/relationships/hyperlink" Target="https://www.advance-he.ac.uk/equality-charters/transformed-uk-athena-swan-charter" TargetMode="External"/><Relationship Id="rId15" Type="http://schemas.openxmlformats.org/officeDocument/2006/relationships/hyperlink" Target="https://coara.eu/" TargetMode="External"/><Relationship Id="rId23" Type="http://schemas.openxmlformats.org/officeDocument/2006/relationships/image" Target="../media/image36.jpeg"/><Relationship Id="rId10" Type="http://schemas.openxmlformats.org/officeDocument/2006/relationships/image" Target="../media/image31.png"/><Relationship Id="rId19" Type="http://schemas.openxmlformats.org/officeDocument/2006/relationships/hyperlink" Target="https://www.techniciancommitment.org.uk/" TargetMode="External"/><Relationship Id="rId4" Type="http://schemas.openxmlformats.org/officeDocument/2006/relationships/image" Target="../media/image28.png"/><Relationship Id="rId9" Type="http://schemas.openxmlformats.org/officeDocument/2006/relationships/hyperlink" Target="https://royalsociety.org/topics-policy/projects/research-culture/tools-for-support/resume-for-researchers/" TargetMode="External"/><Relationship Id="rId14" Type="http://schemas.openxmlformats.org/officeDocument/2006/relationships/image" Target="../media/image32.png"/><Relationship Id="rId22" Type="http://schemas.openxmlformats.org/officeDocument/2006/relationships/hyperlink" Target="https://www.ukri.org/what-we-offer/developing-people-and-skills/new-deal-for-postgraduate-resear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267008"/>
            <a:ext cx="12191999" cy="8125007"/>
          </a:xfrm>
          <a:prstGeom prst="rect">
            <a:avLst/>
          </a:prstGeom>
          <a:solidFill>
            <a:schemeClr val="tx1"/>
          </a:solidFill>
        </p:spPr>
      </p:pic>
      <p:sp>
        <p:nvSpPr>
          <p:cNvPr id="10" name="Rectangle 9"/>
          <p:cNvSpPr/>
          <p:nvPr/>
        </p:nvSpPr>
        <p:spPr>
          <a:xfrm>
            <a:off x="757691" y="-298537"/>
            <a:ext cx="4219944" cy="4427620"/>
          </a:xfrm>
          <a:prstGeom prst="rect">
            <a:avLst/>
          </a:prstGeom>
          <a:solidFill>
            <a:srgbClr val="511C6C"/>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solidFill>
              <a:latin typeface="Calibri"/>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11" name="Title 1"/>
          <p:cNvSpPr txBox="1">
            <a:spLocks/>
          </p:cNvSpPr>
          <p:nvPr/>
        </p:nvSpPr>
        <p:spPr>
          <a:xfrm>
            <a:off x="932355" y="83394"/>
            <a:ext cx="4045280" cy="3106902"/>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defTabSz="914377">
              <a:lnSpc>
                <a:spcPct val="120000"/>
              </a:lnSpc>
            </a:pPr>
            <a:r>
              <a:rPr lang="en-GB" sz="4000" dirty="0">
                <a:solidFill>
                  <a:prstClr val="white"/>
                </a:solidFill>
                <a:latin typeface="Calibri"/>
              </a:rPr>
              <a:t>Research Culture</a:t>
            </a:r>
          </a:p>
          <a:p>
            <a:pPr defTabSz="914377">
              <a:lnSpc>
                <a:spcPct val="120000"/>
              </a:lnSpc>
            </a:pPr>
            <a:r>
              <a:rPr lang="en-GB" sz="2800" dirty="0">
                <a:solidFill>
                  <a:prstClr val="white"/>
                </a:solidFill>
                <a:latin typeface="Calibri"/>
              </a:rPr>
              <a:t>Trends in the </a:t>
            </a:r>
            <a:br>
              <a:rPr lang="en-GB" sz="2800" dirty="0">
                <a:solidFill>
                  <a:prstClr val="white"/>
                </a:solidFill>
                <a:latin typeface="Calibri"/>
              </a:rPr>
            </a:br>
            <a:r>
              <a:rPr lang="en-GB" sz="2800" dirty="0">
                <a:solidFill>
                  <a:prstClr val="white"/>
                </a:solidFill>
                <a:latin typeface="Calibri"/>
              </a:rPr>
              <a:t>UK and beyond</a:t>
            </a:r>
            <a:endParaRPr lang="en-US" sz="2800" dirty="0">
              <a:solidFill>
                <a:prstClr val="white"/>
              </a:solidFill>
              <a:latin typeface="Calibri"/>
            </a:endParaRPr>
          </a:p>
        </p:txBody>
      </p:sp>
      <p:sp>
        <p:nvSpPr>
          <p:cNvPr id="13" name="Subtitle 2"/>
          <p:cNvSpPr txBox="1">
            <a:spLocks/>
          </p:cNvSpPr>
          <p:nvPr/>
        </p:nvSpPr>
        <p:spPr>
          <a:xfrm>
            <a:off x="932355" y="1438275"/>
            <a:ext cx="3925891" cy="2560411"/>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defTabSz="914377">
              <a:spcBef>
                <a:spcPts val="1000"/>
              </a:spcBef>
            </a:pPr>
            <a:endParaRPr lang="en-GB" sz="2800" dirty="0">
              <a:solidFill>
                <a:prstClr val="white"/>
              </a:solidFill>
              <a:latin typeface="Calibri"/>
              <a:ea typeface="Avenir Next" charset="0"/>
              <a:cs typeface="Avenir Next" charset="0"/>
            </a:endParaRPr>
          </a:p>
          <a:p>
            <a:pPr defTabSz="914377">
              <a:spcBef>
                <a:spcPts val="1000"/>
              </a:spcBef>
            </a:pPr>
            <a:endParaRPr lang="en-GB" sz="2200" dirty="0">
              <a:solidFill>
                <a:prstClr val="white"/>
              </a:solidFill>
              <a:latin typeface="Calibri"/>
              <a:ea typeface="Avenir Next" charset="0"/>
              <a:cs typeface="Avenir Next" charset="0"/>
            </a:endParaRPr>
          </a:p>
          <a:p>
            <a:pPr defTabSz="914377">
              <a:spcBef>
                <a:spcPts val="1000"/>
              </a:spcBef>
            </a:pPr>
            <a:r>
              <a:rPr lang="en-GB" sz="2200" dirty="0">
                <a:solidFill>
                  <a:prstClr val="white"/>
                </a:solidFill>
                <a:latin typeface="Calibri"/>
                <a:ea typeface="Avenir Next" charset="0"/>
                <a:cs typeface="Avenir Next" charset="0"/>
              </a:rPr>
              <a:t>Dr Rika Nair,</a:t>
            </a:r>
            <a:br>
              <a:rPr lang="en-GB" sz="2200" dirty="0">
                <a:solidFill>
                  <a:prstClr val="white"/>
                </a:solidFill>
                <a:latin typeface="Calibri"/>
                <a:ea typeface="Avenir Next" charset="0"/>
                <a:cs typeface="Avenir Next" charset="0"/>
              </a:rPr>
            </a:br>
            <a:br>
              <a:rPr lang="en-GB" sz="2200" dirty="0">
                <a:solidFill>
                  <a:prstClr val="white"/>
                </a:solidFill>
                <a:latin typeface="Calibri"/>
                <a:ea typeface="Avenir Next" charset="0"/>
                <a:cs typeface="Avenir Next" charset="0"/>
              </a:rPr>
            </a:br>
            <a:r>
              <a:rPr lang="en-GB" sz="2200" b="1" dirty="0">
                <a:solidFill>
                  <a:prstClr val="white"/>
                </a:solidFill>
                <a:latin typeface="Calibri"/>
                <a:ea typeface="Avenir Next" charset="0"/>
                <a:cs typeface="Avenir Next" charset="0"/>
              </a:rPr>
              <a:t>Research Culture Manager, </a:t>
            </a:r>
            <a:r>
              <a:rPr lang="en-GB" sz="2200" dirty="0">
                <a:solidFill>
                  <a:prstClr val="white"/>
                </a:solidFill>
                <a:latin typeface="Calibri"/>
                <a:ea typeface="Avenir Next" charset="0"/>
                <a:cs typeface="Avenir Next" charset="0"/>
              </a:rPr>
              <a:t>University of Warwick</a:t>
            </a:r>
          </a:p>
        </p:txBody>
      </p:sp>
    </p:spTree>
    <p:extLst>
      <p:ext uri="{BB962C8B-B14F-4D97-AF65-F5344CB8AC3E}">
        <p14:creationId xmlns:p14="http://schemas.microsoft.com/office/powerpoint/2010/main" val="3700834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dirty="0">
                <a:solidFill>
                  <a:schemeClr val="accent5">
                    <a:lumMod val="50000"/>
                  </a:schemeClr>
                </a:solidFill>
                <a:latin typeface="+mn-lt"/>
              </a:rPr>
              <a:t>International Research Culture – </a:t>
            </a:r>
            <a:br>
              <a:rPr lang="en-GB" sz="4200" b="1" dirty="0">
                <a:solidFill>
                  <a:schemeClr val="accent5">
                    <a:lumMod val="50000"/>
                  </a:schemeClr>
                </a:solidFill>
                <a:latin typeface="+mn-lt"/>
              </a:rPr>
            </a:br>
            <a:r>
              <a:rPr lang="en-GB" sz="4200" b="1" dirty="0">
                <a:solidFill>
                  <a:schemeClr val="accent5">
                    <a:lumMod val="50000"/>
                  </a:schemeClr>
                </a:solidFill>
                <a:latin typeface="+mn-lt"/>
              </a:rPr>
              <a:t>UK Government perspective</a:t>
            </a:r>
          </a:p>
        </p:txBody>
      </p:sp>
      <p:sp>
        <p:nvSpPr>
          <p:cNvPr id="4" name="TextBox 3">
            <a:extLst>
              <a:ext uri="{FF2B5EF4-FFF2-40B4-BE49-F238E27FC236}">
                <a16:creationId xmlns:a16="http://schemas.microsoft.com/office/drawing/2014/main" id="{D3D1E6DD-7D37-519E-EAAE-6CD931D57F2A}"/>
              </a:ext>
            </a:extLst>
          </p:cNvPr>
          <p:cNvSpPr txBox="1"/>
          <p:nvPr/>
        </p:nvSpPr>
        <p:spPr>
          <a:xfrm>
            <a:off x="159657" y="1686844"/>
            <a:ext cx="6133672" cy="2585323"/>
          </a:xfrm>
          <a:prstGeom prst="rect">
            <a:avLst/>
          </a:prstGeom>
          <a:noFill/>
        </p:spPr>
        <p:txBody>
          <a:bodyPr wrap="square">
            <a:spAutoFit/>
          </a:bodyPr>
          <a:lstStyle/>
          <a:p>
            <a:r>
              <a:rPr lang="en-GB" b="0" i="0" dirty="0">
                <a:effectLst/>
                <a:latin typeface="HelveticaNeueETW01-55Rg"/>
              </a:rPr>
              <a:t>“The UK champions a </a:t>
            </a:r>
            <a:r>
              <a:rPr lang="en-GB" b="1" i="0" dirty="0">
                <a:effectLst/>
                <a:latin typeface="HelveticaNeueETW01-55Rg"/>
              </a:rPr>
              <a:t>rules-based system</a:t>
            </a:r>
            <a:r>
              <a:rPr lang="en-GB" b="0" i="0" dirty="0">
                <a:effectLst/>
                <a:latin typeface="HelveticaNeueETW01-55Rg"/>
              </a:rPr>
              <a:t>, which has served our interests as a </a:t>
            </a:r>
            <a:r>
              <a:rPr lang="en-GB" b="1" i="0" dirty="0">
                <a:effectLst/>
                <a:latin typeface="HelveticaNeueETW01-55Rg"/>
              </a:rPr>
              <a:t>global, outward-facing nation </a:t>
            </a:r>
            <a:r>
              <a:rPr lang="en-GB" b="0" i="0" dirty="0">
                <a:effectLst/>
                <a:latin typeface="HelveticaNeueETW01-55Rg"/>
              </a:rPr>
              <a:t>and continues to be of vital importance. This system has enabled global cooperation to </a:t>
            </a:r>
            <a:r>
              <a:rPr lang="en-GB" b="1" i="0" dirty="0">
                <a:effectLst/>
                <a:latin typeface="HelveticaNeueETW01-55Rg"/>
              </a:rPr>
              <a:t>protect shared fundamental values of respect for human dignity, human rights, freedom, democracy and equality</a:t>
            </a:r>
            <a:r>
              <a:rPr lang="en-GB" b="0" i="0" dirty="0">
                <a:effectLst/>
                <a:latin typeface="HelveticaNeueETW01-55Rg"/>
              </a:rPr>
              <a:t>. For academia this is demonstrated by the importance the UK places on the </a:t>
            </a:r>
            <a:r>
              <a:rPr lang="en-GB" b="1" i="0" dirty="0">
                <a:effectLst/>
                <a:latin typeface="HelveticaNeueETW01-55Rg"/>
              </a:rPr>
              <a:t>protection of academic freedom</a:t>
            </a:r>
            <a:r>
              <a:rPr lang="en-GB" b="0" i="0" dirty="0">
                <a:effectLst/>
                <a:latin typeface="HelveticaNeueETW01-55Rg"/>
              </a:rPr>
              <a:t>, something which is enshrined in law.”</a:t>
            </a:r>
            <a:endParaRPr lang="en-GB" dirty="0"/>
          </a:p>
        </p:txBody>
      </p:sp>
      <p:pic>
        <p:nvPicPr>
          <p:cNvPr id="6" name="Picture 5">
            <a:extLst>
              <a:ext uri="{FF2B5EF4-FFF2-40B4-BE49-F238E27FC236}">
                <a16:creationId xmlns:a16="http://schemas.microsoft.com/office/drawing/2014/main" id="{AC8BA558-CEDA-6CE3-6293-C8A2DD1191A8}"/>
              </a:ext>
            </a:extLst>
          </p:cNvPr>
          <p:cNvPicPr>
            <a:picLocks noChangeAspect="1"/>
          </p:cNvPicPr>
          <p:nvPr/>
        </p:nvPicPr>
        <p:blipFill rotWithShape="1">
          <a:blip r:embed="rId3"/>
          <a:srcRect l="2443" t="35655" r="18932" b="33034"/>
          <a:stretch/>
        </p:blipFill>
        <p:spPr>
          <a:xfrm>
            <a:off x="7329878" y="1249559"/>
            <a:ext cx="3904179" cy="874570"/>
          </a:xfrm>
          <a:prstGeom prst="rect">
            <a:avLst/>
          </a:prstGeom>
        </p:spPr>
      </p:pic>
      <p:pic>
        <p:nvPicPr>
          <p:cNvPr id="1026" name="Picture 2" descr="NPSA working with security professionals | ProtectUK">
            <a:extLst>
              <a:ext uri="{FF2B5EF4-FFF2-40B4-BE49-F238E27FC236}">
                <a16:creationId xmlns:a16="http://schemas.microsoft.com/office/drawing/2014/main" id="{4A827D73-D98E-160C-6C03-B4A2830F33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1767" y="2575122"/>
            <a:ext cx="320040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129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hlinkClick r:id="rId3"/>
            <a:extLst>
              <a:ext uri="{FF2B5EF4-FFF2-40B4-BE49-F238E27FC236}">
                <a16:creationId xmlns:a16="http://schemas.microsoft.com/office/drawing/2014/main" id="{CA4290A9-D48F-698E-E3E6-3C6B9DA988B9}"/>
              </a:ext>
            </a:extLst>
          </p:cNvPr>
          <p:cNvPicPr>
            <a:picLocks noChangeAspect="1"/>
          </p:cNvPicPr>
          <p:nvPr/>
        </p:nvPicPr>
        <p:blipFill rotWithShape="1">
          <a:blip r:embed="rId4"/>
          <a:srcRect l="35583" t="54603" r="14108" b="29299"/>
          <a:stretch/>
        </p:blipFill>
        <p:spPr>
          <a:xfrm>
            <a:off x="5898672" y="1179507"/>
            <a:ext cx="6133672" cy="1104003"/>
          </a:xfrm>
          <a:prstGeom prst="rect">
            <a:avLst/>
          </a:prstGeom>
        </p:spPr>
      </p:pic>
      <p:sp>
        <p:nvSpPr>
          <p:cNvPr id="2" name="Title 1"/>
          <p:cNvSpPr>
            <a:spLocks noGrp="1"/>
          </p:cNvSpPr>
          <p:nvPr>
            <p:ph type="title" idx="4294967295"/>
          </p:nvPr>
        </p:nvSpPr>
        <p:spPr>
          <a:xfrm>
            <a:off x="159656" y="275318"/>
            <a:ext cx="12500429" cy="1325563"/>
          </a:xfrm>
          <a:prstGeom prst="rect">
            <a:avLst/>
          </a:prstGeom>
        </p:spPr>
        <p:txBody>
          <a:bodyPr>
            <a:normAutofit/>
          </a:bodyPr>
          <a:lstStyle/>
          <a:p>
            <a:r>
              <a:rPr lang="en-GB" sz="4200" b="1" dirty="0">
                <a:solidFill>
                  <a:schemeClr val="accent5">
                    <a:lumMod val="50000"/>
                  </a:schemeClr>
                </a:solidFill>
                <a:latin typeface="+mn-lt"/>
              </a:rPr>
              <a:t>International Research Culture – </a:t>
            </a:r>
            <a:br>
              <a:rPr lang="en-GB" sz="4200" b="1" dirty="0">
                <a:solidFill>
                  <a:schemeClr val="accent5">
                    <a:lumMod val="50000"/>
                  </a:schemeClr>
                </a:solidFill>
                <a:latin typeface="+mn-lt"/>
              </a:rPr>
            </a:br>
            <a:r>
              <a:rPr lang="en-GB" sz="4200" b="1" dirty="0">
                <a:solidFill>
                  <a:schemeClr val="accent5">
                    <a:lumMod val="50000"/>
                  </a:schemeClr>
                </a:solidFill>
                <a:latin typeface="+mn-lt"/>
              </a:rPr>
              <a:t>Towards equitable partnerships</a:t>
            </a:r>
          </a:p>
        </p:txBody>
      </p:sp>
      <p:pic>
        <p:nvPicPr>
          <p:cNvPr id="7" name="Graphic 6">
            <a:hlinkClick r:id="rId5"/>
            <a:extLst>
              <a:ext uri="{FF2B5EF4-FFF2-40B4-BE49-F238E27FC236}">
                <a16:creationId xmlns:a16="http://schemas.microsoft.com/office/drawing/2014/main" id="{49FC70D0-8876-F9CD-B8C3-AE87DC1E5AD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53497" y="4143667"/>
            <a:ext cx="1738542" cy="656054"/>
          </a:xfrm>
          <a:prstGeom prst="rect">
            <a:avLst/>
          </a:prstGeom>
        </p:spPr>
      </p:pic>
      <p:sp>
        <p:nvSpPr>
          <p:cNvPr id="9" name="TextBox 8">
            <a:extLst>
              <a:ext uri="{FF2B5EF4-FFF2-40B4-BE49-F238E27FC236}">
                <a16:creationId xmlns:a16="http://schemas.microsoft.com/office/drawing/2014/main" id="{989ECDCB-7C49-03CD-F16F-3D84B8D46AAE}"/>
              </a:ext>
            </a:extLst>
          </p:cNvPr>
          <p:cNvSpPr txBox="1"/>
          <p:nvPr/>
        </p:nvSpPr>
        <p:spPr>
          <a:xfrm>
            <a:off x="8744684" y="4284224"/>
            <a:ext cx="2748337" cy="374939"/>
          </a:xfrm>
          <a:prstGeom prst="rect">
            <a:avLst/>
          </a:prstGeom>
          <a:noFill/>
        </p:spPr>
        <p:txBody>
          <a:bodyPr wrap="square">
            <a:spAutoFit/>
          </a:bodyPr>
          <a:lstStyle/>
          <a:p>
            <a:r>
              <a:rPr lang="en-GB" dirty="0">
                <a:hlinkClick r:id="rId5"/>
              </a:rPr>
              <a:t>Equitable Partnerships Hub</a:t>
            </a:r>
            <a:endParaRPr lang="en-GB" dirty="0"/>
          </a:p>
        </p:txBody>
      </p:sp>
      <p:sp>
        <p:nvSpPr>
          <p:cNvPr id="11" name="TextBox 10">
            <a:extLst>
              <a:ext uri="{FF2B5EF4-FFF2-40B4-BE49-F238E27FC236}">
                <a16:creationId xmlns:a16="http://schemas.microsoft.com/office/drawing/2014/main" id="{55867788-89BB-FE15-8A57-A1F8DC1ECAEB}"/>
              </a:ext>
            </a:extLst>
          </p:cNvPr>
          <p:cNvSpPr txBox="1"/>
          <p:nvPr/>
        </p:nvSpPr>
        <p:spPr>
          <a:xfrm>
            <a:off x="57795" y="3963863"/>
            <a:ext cx="6133672" cy="1015663"/>
          </a:xfrm>
          <a:prstGeom prst="rect">
            <a:avLst/>
          </a:prstGeom>
          <a:noFill/>
        </p:spPr>
        <p:txBody>
          <a:bodyPr wrap="square">
            <a:spAutoFit/>
          </a:bodyPr>
          <a:lstStyle/>
          <a:p>
            <a:pPr marL="285750" indent="-285750">
              <a:buFont typeface="Arial" panose="020B0604020202020204" pitchFamily="34" charset="0"/>
              <a:buChar char="•"/>
            </a:pPr>
            <a:r>
              <a:rPr lang="en-GB" sz="2000" dirty="0"/>
              <a:t>67% of respondents agreed or strongly agreed that </a:t>
            </a:r>
            <a:r>
              <a:rPr lang="en-GB" sz="2000" b="1" dirty="0"/>
              <a:t>unequal power dynamics impacted equity </a:t>
            </a:r>
            <a:r>
              <a:rPr lang="en-GB" sz="2000" dirty="0"/>
              <a:t>in research partnerships</a:t>
            </a:r>
          </a:p>
        </p:txBody>
      </p:sp>
      <p:sp>
        <p:nvSpPr>
          <p:cNvPr id="14" name="TextBox 13">
            <a:extLst>
              <a:ext uri="{FF2B5EF4-FFF2-40B4-BE49-F238E27FC236}">
                <a16:creationId xmlns:a16="http://schemas.microsoft.com/office/drawing/2014/main" id="{84FB3C2F-060E-D2B5-DD08-C9293DADBE6F}"/>
              </a:ext>
            </a:extLst>
          </p:cNvPr>
          <p:cNvSpPr txBox="1"/>
          <p:nvPr/>
        </p:nvSpPr>
        <p:spPr>
          <a:xfrm>
            <a:off x="6170212" y="2041549"/>
            <a:ext cx="5148943" cy="374939"/>
          </a:xfrm>
          <a:prstGeom prst="rect">
            <a:avLst/>
          </a:prstGeom>
          <a:noFill/>
        </p:spPr>
        <p:txBody>
          <a:bodyPr wrap="square">
            <a:spAutoFit/>
          </a:bodyPr>
          <a:lstStyle/>
          <a:p>
            <a:r>
              <a:rPr lang="en-GB" dirty="0">
                <a:hlinkClick r:id="rId3"/>
              </a:rPr>
              <a:t>International Development Strategy call for evidence</a:t>
            </a:r>
            <a:endParaRPr lang="en-GB" dirty="0"/>
          </a:p>
        </p:txBody>
      </p:sp>
      <p:sp>
        <p:nvSpPr>
          <p:cNvPr id="16" name="TextBox 15">
            <a:extLst>
              <a:ext uri="{FF2B5EF4-FFF2-40B4-BE49-F238E27FC236}">
                <a16:creationId xmlns:a16="http://schemas.microsoft.com/office/drawing/2014/main" id="{623E4CF5-A2EE-5924-45A9-9ABC4CE93667}"/>
              </a:ext>
            </a:extLst>
          </p:cNvPr>
          <p:cNvSpPr txBox="1"/>
          <p:nvPr/>
        </p:nvSpPr>
        <p:spPr>
          <a:xfrm>
            <a:off x="57795" y="1687967"/>
            <a:ext cx="5742213" cy="1631216"/>
          </a:xfrm>
          <a:prstGeom prst="rect">
            <a:avLst/>
          </a:prstGeom>
          <a:noFill/>
        </p:spPr>
        <p:txBody>
          <a:bodyPr wrap="square">
            <a:spAutoFit/>
          </a:bodyPr>
          <a:lstStyle/>
          <a:p>
            <a:pPr marL="285750" indent="-285750">
              <a:buFont typeface="Arial" panose="020B0604020202020204" pitchFamily="34" charset="0"/>
              <a:buChar char="•"/>
            </a:pPr>
            <a:r>
              <a:rPr lang="en-GB" sz="2000" dirty="0"/>
              <a:t>Ensuring the UK is a </a:t>
            </a:r>
            <a:r>
              <a:rPr lang="en-GB" sz="2000" b="1" dirty="0"/>
              <a:t>partner of choice </a:t>
            </a:r>
            <a:r>
              <a:rPr lang="en-GB" sz="2000" dirty="0"/>
              <a:t>should be a focus moving forward. The recent cuts have damaged that reputation with all our partners worldwide, not simply those in developing countries.</a:t>
            </a:r>
          </a:p>
        </p:txBody>
      </p:sp>
    </p:spTree>
    <p:extLst>
      <p:ext uri="{BB962C8B-B14F-4D97-AF65-F5344CB8AC3E}">
        <p14:creationId xmlns:p14="http://schemas.microsoft.com/office/powerpoint/2010/main" val="788316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a:hlinkClick r:id="rId3"/>
            <a:extLst>
              <a:ext uri="{FF2B5EF4-FFF2-40B4-BE49-F238E27FC236}">
                <a16:creationId xmlns:a16="http://schemas.microsoft.com/office/drawing/2014/main" id="{49FC70D0-8876-F9CD-B8C3-AE87DC1E5AD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08853" y="120677"/>
            <a:ext cx="2103369" cy="793724"/>
          </a:xfrm>
          <a:prstGeom prst="rect">
            <a:avLst/>
          </a:prstGeom>
        </p:spPr>
      </p:pic>
      <p:sp>
        <p:nvSpPr>
          <p:cNvPr id="9" name="TextBox 8">
            <a:extLst>
              <a:ext uri="{FF2B5EF4-FFF2-40B4-BE49-F238E27FC236}">
                <a16:creationId xmlns:a16="http://schemas.microsoft.com/office/drawing/2014/main" id="{989ECDCB-7C49-03CD-F16F-3D84B8D46AAE}"/>
              </a:ext>
            </a:extLst>
          </p:cNvPr>
          <p:cNvSpPr txBox="1"/>
          <p:nvPr/>
        </p:nvSpPr>
        <p:spPr>
          <a:xfrm>
            <a:off x="8886368" y="1051852"/>
            <a:ext cx="2748337" cy="374939"/>
          </a:xfrm>
          <a:prstGeom prst="rect">
            <a:avLst/>
          </a:prstGeom>
          <a:noFill/>
        </p:spPr>
        <p:txBody>
          <a:bodyPr wrap="square">
            <a:spAutoFit/>
          </a:bodyPr>
          <a:lstStyle/>
          <a:p>
            <a:r>
              <a:rPr lang="en-GB" dirty="0">
                <a:hlinkClick r:id="rId3"/>
              </a:rPr>
              <a:t>Equitable Partnerships Hub</a:t>
            </a:r>
            <a:endParaRPr lang="en-GB" dirty="0"/>
          </a:p>
        </p:txBody>
      </p:sp>
      <p:pic>
        <p:nvPicPr>
          <p:cNvPr id="4" name="Picture 3">
            <a:extLst>
              <a:ext uri="{FF2B5EF4-FFF2-40B4-BE49-F238E27FC236}">
                <a16:creationId xmlns:a16="http://schemas.microsoft.com/office/drawing/2014/main" id="{6D2D977B-D445-8AB2-7305-27285BB15F70}"/>
              </a:ext>
            </a:extLst>
          </p:cNvPr>
          <p:cNvPicPr>
            <a:picLocks noChangeAspect="1"/>
          </p:cNvPicPr>
          <p:nvPr/>
        </p:nvPicPr>
        <p:blipFill rotWithShape="1">
          <a:blip r:embed="rId6"/>
          <a:srcRect l="45168" t="23261" r="13876" b="7512"/>
          <a:stretch/>
        </p:blipFill>
        <p:spPr>
          <a:xfrm>
            <a:off x="10273" y="0"/>
            <a:ext cx="7212774" cy="6858000"/>
          </a:xfrm>
          <a:prstGeom prst="rect">
            <a:avLst/>
          </a:prstGeom>
        </p:spPr>
      </p:pic>
      <p:sp>
        <p:nvSpPr>
          <p:cNvPr id="5" name="Rectangle 4">
            <a:extLst>
              <a:ext uri="{FF2B5EF4-FFF2-40B4-BE49-F238E27FC236}">
                <a16:creationId xmlns:a16="http://schemas.microsoft.com/office/drawing/2014/main" id="{8B72649C-F451-966C-BA80-A12035D12D9E}"/>
              </a:ext>
            </a:extLst>
          </p:cNvPr>
          <p:cNvSpPr/>
          <p:nvPr/>
        </p:nvSpPr>
        <p:spPr>
          <a:xfrm>
            <a:off x="6534365" y="5013788"/>
            <a:ext cx="5647362" cy="19058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3D2BBDCE-E220-E968-802B-CA4F85042AA6}"/>
              </a:ext>
            </a:extLst>
          </p:cNvPr>
          <p:cNvPicPr>
            <a:picLocks noChangeAspect="1"/>
          </p:cNvPicPr>
          <p:nvPr/>
        </p:nvPicPr>
        <p:blipFill rotWithShape="1">
          <a:blip r:embed="rId7"/>
          <a:srcRect l="35646" t="19469" r="28633" b="21348"/>
          <a:stretch/>
        </p:blipFill>
        <p:spPr>
          <a:xfrm>
            <a:off x="6690457" y="1664412"/>
            <a:ext cx="5335178" cy="4972011"/>
          </a:xfrm>
          <a:prstGeom prst="rect">
            <a:avLst/>
          </a:prstGeom>
        </p:spPr>
      </p:pic>
      <p:sp>
        <p:nvSpPr>
          <p:cNvPr id="10" name="TextBox 9">
            <a:extLst>
              <a:ext uri="{FF2B5EF4-FFF2-40B4-BE49-F238E27FC236}">
                <a16:creationId xmlns:a16="http://schemas.microsoft.com/office/drawing/2014/main" id="{EB8EEF27-AF52-14E3-0066-C43C0A4032E3}"/>
              </a:ext>
            </a:extLst>
          </p:cNvPr>
          <p:cNvSpPr txBox="1"/>
          <p:nvPr/>
        </p:nvSpPr>
        <p:spPr>
          <a:xfrm>
            <a:off x="521988" y="282411"/>
            <a:ext cx="357790" cy="769441"/>
          </a:xfrm>
          <a:prstGeom prst="rect">
            <a:avLst/>
          </a:prstGeom>
          <a:noFill/>
        </p:spPr>
        <p:txBody>
          <a:bodyPr wrap="none" rtlCol="0">
            <a:spAutoFit/>
          </a:bodyPr>
          <a:lstStyle/>
          <a:p>
            <a:r>
              <a:rPr lang="en-GB" sz="4400" b="1" dirty="0"/>
              <a:t>-</a:t>
            </a:r>
          </a:p>
        </p:txBody>
      </p:sp>
      <p:sp>
        <p:nvSpPr>
          <p:cNvPr id="12" name="TextBox 11">
            <a:extLst>
              <a:ext uri="{FF2B5EF4-FFF2-40B4-BE49-F238E27FC236}">
                <a16:creationId xmlns:a16="http://schemas.microsoft.com/office/drawing/2014/main" id="{8B3CD935-462B-EB35-0309-F2C11FA75FAE}"/>
              </a:ext>
            </a:extLst>
          </p:cNvPr>
          <p:cNvSpPr txBox="1"/>
          <p:nvPr/>
        </p:nvSpPr>
        <p:spPr>
          <a:xfrm>
            <a:off x="6787619" y="282411"/>
            <a:ext cx="439544" cy="707886"/>
          </a:xfrm>
          <a:prstGeom prst="rect">
            <a:avLst/>
          </a:prstGeom>
          <a:noFill/>
        </p:spPr>
        <p:txBody>
          <a:bodyPr wrap="none" rtlCol="0">
            <a:spAutoFit/>
          </a:bodyPr>
          <a:lstStyle/>
          <a:p>
            <a:r>
              <a:rPr lang="en-GB" sz="4000" b="1" dirty="0">
                <a:solidFill>
                  <a:srgbClr val="CC3399"/>
                </a:solidFill>
              </a:rPr>
              <a:t>+</a:t>
            </a:r>
          </a:p>
        </p:txBody>
      </p:sp>
    </p:spTree>
    <p:extLst>
      <p:ext uri="{BB962C8B-B14F-4D97-AF65-F5344CB8AC3E}">
        <p14:creationId xmlns:p14="http://schemas.microsoft.com/office/powerpoint/2010/main" val="96014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dirty="0">
                <a:solidFill>
                  <a:schemeClr val="accent5">
                    <a:lumMod val="50000"/>
                  </a:schemeClr>
                </a:solidFill>
                <a:latin typeface="+mn-lt"/>
              </a:rPr>
              <a:t>Lead a Research Culture Project</a:t>
            </a:r>
          </a:p>
        </p:txBody>
      </p:sp>
      <p:sp>
        <p:nvSpPr>
          <p:cNvPr id="4" name="TextBox 3">
            <a:extLst>
              <a:ext uri="{FF2B5EF4-FFF2-40B4-BE49-F238E27FC236}">
                <a16:creationId xmlns:a16="http://schemas.microsoft.com/office/drawing/2014/main" id="{31A54153-14C3-8BBC-4FB8-E6FA8B26E48F}"/>
              </a:ext>
            </a:extLst>
          </p:cNvPr>
          <p:cNvSpPr txBox="1"/>
          <p:nvPr/>
        </p:nvSpPr>
        <p:spPr>
          <a:xfrm>
            <a:off x="251716" y="1203556"/>
            <a:ext cx="8655977" cy="3170099"/>
          </a:xfrm>
          <a:prstGeom prst="rect">
            <a:avLst/>
          </a:prstGeom>
          <a:noFill/>
        </p:spPr>
        <p:txBody>
          <a:bodyPr wrap="square">
            <a:spAutoFit/>
          </a:bodyPr>
          <a:lstStyle/>
          <a:p>
            <a:pPr algn="l"/>
            <a:r>
              <a:rPr lang="en-GB" b="1" i="0" dirty="0">
                <a:solidFill>
                  <a:srgbClr val="383838"/>
                </a:solidFill>
                <a:effectLst/>
                <a:highlight>
                  <a:srgbClr val="FFFF00"/>
                </a:highlight>
                <a:latin typeface="Lato" panose="020F0502020204030203" pitchFamily="34" charset="0"/>
              </a:rPr>
              <a:t>Deadline:</a:t>
            </a:r>
            <a:r>
              <a:rPr lang="en-GB" b="0" i="0" dirty="0">
                <a:solidFill>
                  <a:srgbClr val="383838"/>
                </a:solidFill>
                <a:effectLst/>
                <a:highlight>
                  <a:srgbClr val="FFFF00"/>
                </a:highlight>
                <a:latin typeface="Lato" panose="020F0502020204030203" pitchFamily="34" charset="0"/>
              </a:rPr>
              <a:t> 5pm, Monday 3 July 2023</a:t>
            </a:r>
          </a:p>
          <a:p>
            <a:pPr algn="l"/>
            <a:br>
              <a:rPr lang="en-GB" b="1" i="0" dirty="0">
                <a:solidFill>
                  <a:srgbClr val="383838"/>
                </a:solidFill>
                <a:effectLst/>
                <a:latin typeface="Lato" panose="020F0502020204030203" pitchFamily="34" charset="0"/>
              </a:rPr>
            </a:br>
            <a:r>
              <a:rPr lang="en-GB" b="1" i="0" dirty="0">
                <a:solidFill>
                  <a:srgbClr val="383838"/>
                </a:solidFill>
                <a:effectLst/>
                <a:latin typeface="Lato" panose="020F0502020204030203" pitchFamily="34" charset="0"/>
              </a:rPr>
              <a:t>Panel meeting:</a:t>
            </a:r>
            <a:r>
              <a:rPr lang="en-GB" b="0" i="0" dirty="0">
                <a:solidFill>
                  <a:srgbClr val="383838"/>
                </a:solidFill>
                <a:effectLst/>
                <a:latin typeface="Lato" panose="020F0502020204030203" pitchFamily="34" charset="0"/>
              </a:rPr>
              <a:t> Week commencing 24 July 2023</a:t>
            </a:r>
          </a:p>
          <a:p>
            <a:pPr algn="l"/>
            <a:br>
              <a:rPr lang="en-GB" b="1" i="0" dirty="0">
                <a:solidFill>
                  <a:srgbClr val="383838"/>
                </a:solidFill>
                <a:effectLst/>
                <a:latin typeface="Lato" panose="020F0502020204030203" pitchFamily="34" charset="0"/>
              </a:rPr>
            </a:br>
            <a:r>
              <a:rPr lang="en-GB" b="1" i="0" dirty="0">
                <a:solidFill>
                  <a:srgbClr val="383838"/>
                </a:solidFill>
                <a:effectLst/>
                <a:latin typeface="Lato" panose="020F0502020204030203" pitchFamily="34" charset="0"/>
              </a:rPr>
              <a:t>Decision announced to applicants:</a:t>
            </a:r>
            <a:r>
              <a:rPr lang="en-GB" b="0" i="0" dirty="0">
                <a:solidFill>
                  <a:srgbClr val="383838"/>
                </a:solidFill>
                <a:effectLst/>
                <a:latin typeface="Lato" panose="020F0502020204030203" pitchFamily="34" charset="0"/>
              </a:rPr>
              <a:t> Tuesday 1 August 2023</a:t>
            </a:r>
          </a:p>
          <a:p>
            <a:pPr algn="l"/>
            <a:br>
              <a:rPr lang="en-GB" b="1" i="0" dirty="0">
                <a:solidFill>
                  <a:srgbClr val="383838"/>
                </a:solidFill>
                <a:effectLst/>
                <a:highlight>
                  <a:srgbClr val="FF00FF"/>
                </a:highlight>
                <a:latin typeface="Lato" panose="020F0502020204030203" pitchFamily="34" charset="0"/>
              </a:rPr>
            </a:br>
            <a:r>
              <a:rPr lang="en-GB" b="1" i="0" dirty="0">
                <a:solidFill>
                  <a:srgbClr val="383838"/>
                </a:solidFill>
                <a:effectLst/>
                <a:highlight>
                  <a:srgbClr val="FFFF00"/>
                </a:highlight>
                <a:latin typeface="Lato" panose="020F0502020204030203" pitchFamily="34" charset="0"/>
              </a:rPr>
              <a:t>Project start date (from):</a:t>
            </a:r>
            <a:r>
              <a:rPr lang="en-GB" b="0" i="0" dirty="0">
                <a:solidFill>
                  <a:srgbClr val="383838"/>
                </a:solidFill>
                <a:effectLst/>
                <a:highlight>
                  <a:srgbClr val="FFFF00"/>
                </a:highlight>
                <a:latin typeface="Lato" panose="020F0502020204030203" pitchFamily="34" charset="0"/>
              </a:rPr>
              <a:t> Monday 2 October 2023</a:t>
            </a:r>
          </a:p>
          <a:p>
            <a:pPr algn="l"/>
            <a:br>
              <a:rPr lang="en-GB" b="0" i="0" dirty="0">
                <a:solidFill>
                  <a:srgbClr val="383838"/>
                </a:solidFill>
                <a:effectLst/>
                <a:latin typeface="Lato" panose="020F0502020204030203" pitchFamily="34" charset="0"/>
              </a:rPr>
            </a:br>
            <a:br>
              <a:rPr lang="en-GB" b="0" i="0" dirty="0">
                <a:solidFill>
                  <a:srgbClr val="383838"/>
                </a:solidFill>
                <a:effectLst/>
                <a:latin typeface="Lato" panose="020F0502020204030203" pitchFamily="34" charset="0"/>
              </a:rPr>
            </a:br>
            <a:r>
              <a:rPr lang="en-GB" b="0" i="0" dirty="0">
                <a:solidFill>
                  <a:srgbClr val="383838"/>
                </a:solidFill>
                <a:effectLst/>
                <a:latin typeface="Lato" panose="020F0502020204030203" pitchFamily="34" charset="0"/>
              </a:rPr>
              <a:t>Find out more: </a:t>
            </a:r>
            <a:r>
              <a:rPr lang="en-GB" dirty="0">
                <a:hlinkClick r:id="rId3"/>
              </a:rPr>
              <a:t>Enhancing Research Culture at Warwick Funding Call 2023-2024</a:t>
            </a:r>
            <a:endParaRPr lang="en-GB" b="0" i="0" dirty="0">
              <a:solidFill>
                <a:srgbClr val="383838"/>
              </a:solidFill>
              <a:effectLst/>
              <a:latin typeface="Lato" panose="020F0502020204030203" pitchFamily="34" charset="0"/>
            </a:endParaRPr>
          </a:p>
          <a:p>
            <a:pPr algn="l"/>
            <a:endParaRPr lang="en-GB" sz="2000" b="0" i="0" dirty="0">
              <a:solidFill>
                <a:srgbClr val="383838"/>
              </a:solidFill>
              <a:effectLst/>
              <a:latin typeface="Lato" panose="020F0502020204030203" pitchFamily="34" charset="0"/>
            </a:endParaRPr>
          </a:p>
        </p:txBody>
      </p:sp>
      <p:pic>
        <p:nvPicPr>
          <p:cNvPr id="9" name="Picture 8" descr="A picture containing lilac, violet, magenta, purple&#10;&#10;Description automatically generated">
            <a:extLst>
              <a:ext uri="{FF2B5EF4-FFF2-40B4-BE49-F238E27FC236}">
                <a16:creationId xmlns:a16="http://schemas.microsoft.com/office/drawing/2014/main" id="{AA62D1DE-2ECF-F859-4034-9D104F8A08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61086" y="752976"/>
            <a:ext cx="4071257" cy="4071257"/>
          </a:xfrm>
          <a:prstGeom prst="rect">
            <a:avLst/>
          </a:prstGeom>
        </p:spPr>
      </p:pic>
    </p:spTree>
    <p:extLst>
      <p:ext uri="{BB962C8B-B14F-4D97-AF65-F5344CB8AC3E}">
        <p14:creationId xmlns:p14="http://schemas.microsoft.com/office/powerpoint/2010/main" val="1231154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60497" y="191387"/>
            <a:ext cx="10515600" cy="808074"/>
          </a:xfrm>
          <a:prstGeom prst="rect">
            <a:avLst/>
          </a:prstGeom>
        </p:spPr>
        <p:txBody>
          <a:bodyPr/>
          <a:lstStyle/>
          <a:p>
            <a:r>
              <a:rPr lang="en-GB" sz="2800" b="1" i="0" dirty="0">
                <a:effectLst/>
                <a:latin typeface="Calibri" panose="020F0502020204030204" pitchFamily="34" charset="0"/>
              </a:rPr>
              <a:t>Thank you</a:t>
            </a:r>
            <a:endParaRPr lang="en-GB" sz="5400" b="1" dirty="0">
              <a:latin typeface="+mn-lt"/>
            </a:endParaRPr>
          </a:p>
        </p:txBody>
      </p:sp>
      <p:sp>
        <p:nvSpPr>
          <p:cNvPr id="4" name="TextBox 3">
            <a:extLst>
              <a:ext uri="{FF2B5EF4-FFF2-40B4-BE49-F238E27FC236}">
                <a16:creationId xmlns:a16="http://schemas.microsoft.com/office/drawing/2014/main" id="{F9408931-0132-1BCC-3103-C4D6221AAA07}"/>
              </a:ext>
            </a:extLst>
          </p:cNvPr>
          <p:cNvSpPr txBox="1"/>
          <p:nvPr/>
        </p:nvSpPr>
        <p:spPr>
          <a:xfrm>
            <a:off x="260497" y="900518"/>
            <a:ext cx="6965056" cy="2246769"/>
          </a:xfrm>
          <a:prstGeom prst="rect">
            <a:avLst/>
          </a:prstGeom>
          <a:noFill/>
        </p:spPr>
        <p:txBody>
          <a:bodyPr wrap="square">
            <a:spAutoFit/>
          </a:bodyPr>
          <a:lstStyle/>
          <a:p>
            <a:r>
              <a:rPr lang="en-GB" sz="2800" dirty="0"/>
              <a:t>• </a:t>
            </a:r>
            <a:r>
              <a:rPr lang="en-GB" sz="2800" dirty="0">
                <a:hlinkClick r:id="rId3"/>
              </a:rPr>
              <a:t>Warwick Research Culture webpages</a:t>
            </a:r>
            <a:br>
              <a:rPr lang="en-GB" sz="2800" dirty="0"/>
            </a:br>
            <a:r>
              <a:rPr lang="en-GB" sz="2800" dirty="0"/>
              <a:t> </a:t>
            </a:r>
          </a:p>
          <a:p>
            <a:r>
              <a:rPr lang="en-GB" sz="2800" dirty="0"/>
              <a:t>• ResearchCulture@warwick.ac.uk </a:t>
            </a:r>
          </a:p>
          <a:p>
            <a:br>
              <a:rPr lang="en-GB" sz="2800" dirty="0"/>
            </a:br>
            <a:r>
              <a:rPr lang="en-GB" sz="2800" dirty="0"/>
              <a:t>• </a:t>
            </a:r>
            <a:r>
              <a:rPr lang="en-GB" sz="2800" dirty="0" err="1">
                <a:hlinkClick r:id="rId4" action="ppaction://hlinkpres?slideindex=1&amp;slidetitle="/>
              </a:rPr>
              <a:t>Linkedin</a:t>
            </a:r>
            <a:r>
              <a:rPr lang="en-GB" sz="2800" dirty="0">
                <a:hlinkClick r:id="rId4" action="ppaction://hlinkpres?slideindex=1&amp;slidetitle="/>
              </a:rPr>
              <a:t> group</a:t>
            </a:r>
            <a:endParaRPr lang="en-GB" sz="2800" dirty="0"/>
          </a:p>
        </p:txBody>
      </p:sp>
      <p:pic>
        <p:nvPicPr>
          <p:cNvPr id="6" name="Picture 5">
            <a:hlinkClick r:id="rId5"/>
            <a:extLst>
              <a:ext uri="{FF2B5EF4-FFF2-40B4-BE49-F238E27FC236}">
                <a16:creationId xmlns:a16="http://schemas.microsoft.com/office/drawing/2014/main" id="{9A4F7FE6-3A95-A258-D582-82B454A33139}"/>
              </a:ext>
            </a:extLst>
          </p:cNvPr>
          <p:cNvPicPr>
            <a:picLocks noChangeAspect="1"/>
          </p:cNvPicPr>
          <p:nvPr/>
        </p:nvPicPr>
        <p:blipFill rotWithShape="1">
          <a:blip r:embed="rId6"/>
          <a:srcRect l="66515" t="20034" r="19318" b="57286"/>
          <a:stretch/>
        </p:blipFill>
        <p:spPr>
          <a:xfrm>
            <a:off x="6493166" y="1267460"/>
            <a:ext cx="4590472" cy="2066867"/>
          </a:xfrm>
          <a:prstGeom prst="rect">
            <a:avLst/>
          </a:prstGeom>
        </p:spPr>
      </p:pic>
    </p:spTree>
    <p:extLst>
      <p:ext uri="{BB962C8B-B14F-4D97-AF65-F5344CB8AC3E}">
        <p14:creationId xmlns:p14="http://schemas.microsoft.com/office/powerpoint/2010/main" val="3256674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F105DFD-997A-4A80-EEDE-623EA67A89F5}"/>
              </a:ext>
            </a:extLst>
          </p:cNvPr>
          <p:cNvSpPr>
            <a:spLocks noGrp="1"/>
          </p:cNvSpPr>
          <p:nvPr/>
        </p:nvSpPr>
        <p:spPr>
          <a:xfrm>
            <a:off x="183238" y="0"/>
            <a:ext cx="10515600" cy="808074"/>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Research culture: Timeline</a:t>
            </a:r>
          </a:p>
        </p:txBody>
      </p:sp>
      <p:sp>
        <p:nvSpPr>
          <p:cNvPr id="4" name="Content Placeholder 2">
            <a:extLst>
              <a:ext uri="{FF2B5EF4-FFF2-40B4-BE49-F238E27FC236}">
                <a16:creationId xmlns:a16="http://schemas.microsoft.com/office/drawing/2014/main" id="{C205BA3C-740D-1867-2061-971FC5C473B7}"/>
              </a:ext>
            </a:extLst>
          </p:cNvPr>
          <p:cNvSpPr>
            <a:spLocks noGrp="1"/>
          </p:cNvSpPr>
          <p:nvPr/>
        </p:nvSpPr>
        <p:spPr>
          <a:xfrm>
            <a:off x="76913" y="893245"/>
            <a:ext cx="11709400" cy="4244975"/>
          </a:xfrm>
          <a:prstGeom prst="rect">
            <a:avLst/>
          </a:prstGeom>
        </p:spPr>
        <p:txBody>
          <a:bodyPr>
            <a:normAutofit fontScale="92500" lnSpcReduction="2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5600" indent="-355600">
              <a:lnSpc>
                <a:spcPct val="130000"/>
              </a:lnSpc>
              <a:spcBef>
                <a:spcPts val="0"/>
              </a:spcBef>
              <a:spcAft>
                <a:spcPts val="600"/>
              </a:spcAft>
              <a:buClr>
                <a:srgbClr val="2D1165"/>
              </a:buClr>
            </a:pPr>
            <a:r>
              <a:rPr lang="en-GB" b="1" dirty="0">
                <a:solidFill>
                  <a:srgbClr val="2D1165"/>
                </a:solidFill>
              </a:rPr>
              <a:t>2012</a:t>
            </a:r>
            <a:r>
              <a:rPr lang="en-GB" b="1" dirty="0"/>
              <a:t> </a:t>
            </a:r>
            <a:r>
              <a:rPr lang="en-GB" dirty="0"/>
              <a:t>- ‘Concordat to support Research Integrity’</a:t>
            </a:r>
          </a:p>
          <a:p>
            <a:pPr marL="355600" indent="-355600">
              <a:lnSpc>
                <a:spcPct val="130000"/>
              </a:lnSpc>
              <a:spcBef>
                <a:spcPts val="0"/>
              </a:spcBef>
              <a:spcAft>
                <a:spcPts val="600"/>
              </a:spcAft>
              <a:buClr>
                <a:srgbClr val="2D1165"/>
              </a:buClr>
            </a:pPr>
            <a:r>
              <a:rPr lang="en-GB" b="1" dirty="0">
                <a:solidFill>
                  <a:srgbClr val="2D1165"/>
                </a:solidFill>
              </a:rPr>
              <a:t>2018</a:t>
            </a:r>
            <a:r>
              <a:rPr lang="en-GB" dirty="0"/>
              <a:t> - House of Commons Science &amp; Technology ‘Research Integrity Report’ </a:t>
            </a:r>
          </a:p>
          <a:p>
            <a:pPr marL="355600" indent="-355600">
              <a:lnSpc>
                <a:spcPct val="130000"/>
              </a:lnSpc>
              <a:spcBef>
                <a:spcPts val="0"/>
              </a:spcBef>
              <a:spcAft>
                <a:spcPts val="600"/>
              </a:spcAft>
              <a:buClr>
                <a:srgbClr val="2D1165"/>
              </a:buClr>
            </a:pPr>
            <a:r>
              <a:rPr lang="en-GB" b="1" dirty="0">
                <a:solidFill>
                  <a:srgbClr val="2D1165"/>
                </a:solidFill>
              </a:rPr>
              <a:t>2019</a:t>
            </a:r>
            <a:r>
              <a:rPr lang="en-GB" dirty="0">
                <a:solidFill>
                  <a:srgbClr val="2D1165"/>
                </a:solidFill>
              </a:rPr>
              <a:t> </a:t>
            </a:r>
            <a:r>
              <a:rPr lang="en-GB" dirty="0"/>
              <a:t>- Revised ‘Concordat to support Research Integrity’</a:t>
            </a:r>
          </a:p>
          <a:p>
            <a:pPr marL="355600" indent="-355600">
              <a:lnSpc>
                <a:spcPct val="130000"/>
              </a:lnSpc>
              <a:spcBef>
                <a:spcPts val="0"/>
              </a:spcBef>
              <a:spcAft>
                <a:spcPts val="600"/>
              </a:spcAft>
              <a:buClr>
                <a:srgbClr val="2D1165"/>
              </a:buClr>
            </a:pPr>
            <a:r>
              <a:rPr lang="en-GB" b="1" dirty="0">
                <a:solidFill>
                  <a:srgbClr val="2D1165"/>
                </a:solidFill>
              </a:rPr>
              <a:t>2019</a:t>
            </a:r>
            <a:r>
              <a:rPr lang="en-GB" dirty="0"/>
              <a:t> - Report by the REF Equality and Diversity Advisory Panel (EDAP)</a:t>
            </a:r>
          </a:p>
          <a:p>
            <a:pPr marL="355600" indent="-355600">
              <a:lnSpc>
                <a:spcPct val="130000"/>
              </a:lnSpc>
              <a:spcBef>
                <a:spcPts val="0"/>
              </a:spcBef>
              <a:spcAft>
                <a:spcPts val="600"/>
              </a:spcAft>
              <a:buClr>
                <a:srgbClr val="2D1165"/>
              </a:buClr>
            </a:pPr>
            <a:r>
              <a:rPr lang="en-GB" b="1" dirty="0">
                <a:solidFill>
                  <a:srgbClr val="2D1165"/>
                </a:solidFill>
              </a:rPr>
              <a:t>2019</a:t>
            </a:r>
            <a:r>
              <a:rPr lang="en-GB" dirty="0"/>
              <a:t> - Funders T&amp;Cs on bullying and harassment</a:t>
            </a:r>
          </a:p>
          <a:p>
            <a:pPr marL="355600" indent="-355600">
              <a:lnSpc>
                <a:spcPct val="130000"/>
              </a:lnSpc>
              <a:spcBef>
                <a:spcPts val="0"/>
              </a:spcBef>
              <a:spcAft>
                <a:spcPts val="600"/>
              </a:spcAft>
              <a:buClr>
                <a:srgbClr val="2D1165"/>
              </a:buClr>
            </a:pPr>
            <a:r>
              <a:rPr lang="en-GB" b="1" dirty="0">
                <a:solidFill>
                  <a:srgbClr val="2D1165"/>
                </a:solidFill>
              </a:rPr>
              <a:t>2018</a:t>
            </a:r>
            <a:r>
              <a:rPr lang="en-GB" dirty="0"/>
              <a:t>-</a:t>
            </a:r>
            <a:r>
              <a:rPr lang="en-GB" b="1" dirty="0">
                <a:solidFill>
                  <a:srgbClr val="2D1165"/>
                </a:solidFill>
              </a:rPr>
              <a:t>2020 </a:t>
            </a:r>
            <a:r>
              <a:rPr lang="en-GB" dirty="0"/>
              <a:t>- Wellcome Trust / Royal Society discussions on Research Culture</a:t>
            </a:r>
          </a:p>
          <a:p>
            <a:pPr marL="355600" indent="-355600">
              <a:lnSpc>
                <a:spcPct val="130000"/>
              </a:lnSpc>
              <a:spcBef>
                <a:spcPts val="0"/>
              </a:spcBef>
              <a:spcAft>
                <a:spcPts val="600"/>
              </a:spcAft>
              <a:buClr>
                <a:srgbClr val="2D1165"/>
              </a:buClr>
            </a:pPr>
            <a:r>
              <a:rPr lang="en-GB" b="1" dirty="0">
                <a:solidFill>
                  <a:srgbClr val="2D1165"/>
                </a:solidFill>
              </a:rPr>
              <a:t>2020</a:t>
            </a:r>
            <a:r>
              <a:rPr lang="en-GB" dirty="0"/>
              <a:t> - Establishment of a national research integrity committee (UKRI)</a:t>
            </a:r>
          </a:p>
          <a:p>
            <a:pPr marL="355600" indent="-355600">
              <a:lnSpc>
                <a:spcPct val="130000"/>
              </a:lnSpc>
              <a:spcBef>
                <a:spcPts val="0"/>
              </a:spcBef>
              <a:spcAft>
                <a:spcPts val="600"/>
              </a:spcAft>
              <a:buClr>
                <a:srgbClr val="2D1165"/>
              </a:buClr>
            </a:pPr>
            <a:r>
              <a:rPr lang="en-GB" b="1" dirty="0">
                <a:solidFill>
                  <a:srgbClr val="2D1165"/>
                </a:solidFill>
              </a:rPr>
              <a:t>2020</a:t>
            </a:r>
            <a:r>
              <a:rPr lang="en-GB" dirty="0"/>
              <a:t> - </a:t>
            </a:r>
            <a:r>
              <a:rPr lang="en-GB" dirty="0">
                <a:highlight>
                  <a:srgbClr val="FF00FF"/>
                </a:highlight>
              </a:rPr>
              <a:t>UK R&amp;D roadmap - New R&amp;D People and Culture Strategy</a:t>
            </a:r>
          </a:p>
        </p:txBody>
      </p:sp>
    </p:spTree>
    <p:extLst>
      <p:ext uri="{BB962C8B-B14F-4D97-AF65-F5344CB8AC3E}">
        <p14:creationId xmlns:p14="http://schemas.microsoft.com/office/powerpoint/2010/main" val="3725633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hlinkClick r:id="rId3"/>
            <a:extLst>
              <a:ext uri="{FF2B5EF4-FFF2-40B4-BE49-F238E27FC236}">
                <a16:creationId xmlns:a16="http://schemas.microsoft.com/office/drawing/2014/main" id="{ED3E8774-23E9-3D10-0D22-1FF75380372A}"/>
              </a:ext>
            </a:extLst>
          </p:cNvPr>
          <p:cNvPicPr>
            <a:picLocks noChangeAspect="1"/>
          </p:cNvPicPr>
          <p:nvPr/>
        </p:nvPicPr>
        <p:blipFill rotWithShape="1">
          <a:blip r:embed="rId4"/>
          <a:srcRect l="32500" t="20309" r="10695" b="11358"/>
          <a:stretch/>
        </p:blipFill>
        <p:spPr>
          <a:xfrm>
            <a:off x="6955471" y="656167"/>
            <a:ext cx="5236529" cy="3543300"/>
          </a:xfrm>
          <a:prstGeom prst="rect">
            <a:avLst/>
          </a:prstGeom>
        </p:spPr>
      </p:pic>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dirty="0">
                <a:solidFill>
                  <a:schemeClr val="accent5">
                    <a:lumMod val="50000"/>
                  </a:schemeClr>
                </a:solidFill>
                <a:latin typeface="+mn-lt"/>
              </a:rPr>
              <a:t>R&amp;D People and Culture Strategy</a:t>
            </a:r>
          </a:p>
        </p:txBody>
      </p:sp>
      <p:pic>
        <p:nvPicPr>
          <p:cNvPr id="18" name="Picture 17">
            <a:extLst>
              <a:ext uri="{FF2B5EF4-FFF2-40B4-BE49-F238E27FC236}">
                <a16:creationId xmlns:a16="http://schemas.microsoft.com/office/drawing/2014/main" id="{DB2546A0-BF7D-3136-93F5-4208E0C49386}"/>
              </a:ext>
            </a:extLst>
          </p:cNvPr>
          <p:cNvPicPr>
            <a:picLocks noChangeAspect="1"/>
          </p:cNvPicPr>
          <p:nvPr/>
        </p:nvPicPr>
        <p:blipFill rotWithShape="1">
          <a:blip r:embed="rId5"/>
          <a:srcRect l="33960" t="50000" r="10971" b="23333"/>
          <a:stretch/>
        </p:blipFill>
        <p:spPr>
          <a:xfrm>
            <a:off x="159657" y="3050061"/>
            <a:ext cx="6504458" cy="1771706"/>
          </a:xfrm>
          <a:prstGeom prst="rect">
            <a:avLst/>
          </a:prstGeom>
        </p:spPr>
      </p:pic>
      <p:sp>
        <p:nvSpPr>
          <p:cNvPr id="20" name="TextBox 19">
            <a:extLst>
              <a:ext uri="{FF2B5EF4-FFF2-40B4-BE49-F238E27FC236}">
                <a16:creationId xmlns:a16="http://schemas.microsoft.com/office/drawing/2014/main" id="{596F03CE-A4FF-A894-ADBD-C231069229B5}"/>
              </a:ext>
            </a:extLst>
          </p:cNvPr>
          <p:cNvSpPr txBox="1"/>
          <p:nvPr/>
        </p:nvSpPr>
        <p:spPr>
          <a:xfrm>
            <a:off x="159657" y="1002437"/>
            <a:ext cx="6134100" cy="1754326"/>
          </a:xfrm>
          <a:prstGeom prst="rect">
            <a:avLst/>
          </a:prstGeom>
          <a:noFill/>
        </p:spPr>
        <p:txBody>
          <a:bodyPr wrap="square">
            <a:spAutoFit/>
          </a:bodyPr>
          <a:lstStyle/>
          <a:p>
            <a:r>
              <a:rPr lang="en-GB" dirty="0"/>
              <a:t>“This R&amp;D People and Culture Strategy is a call to action. It sets out, for the first time, a whole sector vision, backed by clear government commitments. It builds on all the work already being done by people and institutions across the sector to make the UK a truly great place for research and innovation, and invites the sector to work with us to drive lasting change.”</a:t>
            </a:r>
          </a:p>
        </p:txBody>
      </p:sp>
    </p:spTree>
    <p:extLst>
      <p:ext uri="{BB962C8B-B14F-4D97-AF65-F5344CB8AC3E}">
        <p14:creationId xmlns:p14="http://schemas.microsoft.com/office/powerpoint/2010/main" val="3861076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dirty="0">
                <a:solidFill>
                  <a:schemeClr val="accent5">
                    <a:lumMod val="50000"/>
                  </a:schemeClr>
                </a:solidFill>
                <a:latin typeface="+mn-lt"/>
              </a:rPr>
              <a:t>(Re-)Defining Research Culture</a:t>
            </a:r>
          </a:p>
        </p:txBody>
      </p:sp>
      <p:sp>
        <p:nvSpPr>
          <p:cNvPr id="12" name="TextBox 11">
            <a:extLst>
              <a:ext uri="{FF2B5EF4-FFF2-40B4-BE49-F238E27FC236}">
                <a16:creationId xmlns:a16="http://schemas.microsoft.com/office/drawing/2014/main" id="{88B2D861-5DF4-0833-2250-BA843092D1D4}"/>
              </a:ext>
            </a:extLst>
          </p:cNvPr>
          <p:cNvSpPr txBox="1"/>
          <p:nvPr/>
        </p:nvSpPr>
        <p:spPr>
          <a:xfrm>
            <a:off x="369411" y="1000716"/>
            <a:ext cx="7618791" cy="1015663"/>
          </a:xfrm>
          <a:prstGeom prst="rect">
            <a:avLst/>
          </a:prstGeom>
          <a:noFill/>
        </p:spPr>
        <p:txBody>
          <a:bodyPr wrap="square">
            <a:spAutoFit/>
          </a:bodyPr>
          <a:lstStyle/>
          <a:p>
            <a:r>
              <a:rPr lang="en-GB" sz="2000" b="0" i="0" dirty="0">
                <a:solidFill>
                  <a:srgbClr val="333132"/>
                </a:solidFill>
                <a:effectLst/>
              </a:rPr>
              <a:t>“… the </a:t>
            </a:r>
            <a:r>
              <a:rPr lang="en-GB" sz="2000" i="0" dirty="0">
                <a:solidFill>
                  <a:srgbClr val="333132"/>
                </a:solidFill>
                <a:effectLst/>
              </a:rPr>
              <a:t>behaviours</a:t>
            </a:r>
            <a:r>
              <a:rPr lang="en-GB" sz="2000" b="0" i="0" dirty="0">
                <a:solidFill>
                  <a:srgbClr val="333132"/>
                </a:solidFill>
                <a:effectLst/>
              </a:rPr>
              <a:t>, values, expectations, attitudes and norms of our </a:t>
            </a:r>
            <a:r>
              <a:rPr lang="en-GB" sz="2000" i="0" dirty="0">
                <a:solidFill>
                  <a:srgbClr val="333132"/>
                </a:solidFill>
                <a:effectLst/>
              </a:rPr>
              <a:t>research </a:t>
            </a:r>
            <a:r>
              <a:rPr lang="en-GB" sz="2000" b="1" i="0" dirty="0">
                <a:solidFill>
                  <a:srgbClr val="333132"/>
                </a:solidFill>
                <a:effectLst/>
              </a:rPr>
              <a:t>communities</a:t>
            </a:r>
            <a:r>
              <a:rPr lang="en-GB" sz="2000" b="0" i="0" dirty="0">
                <a:solidFill>
                  <a:srgbClr val="333132"/>
                </a:solidFill>
                <a:effectLst/>
              </a:rPr>
              <a:t>. It influences researchers’ career paths and </a:t>
            </a:r>
            <a:r>
              <a:rPr lang="en-GB" sz="2000" i="0" dirty="0">
                <a:solidFill>
                  <a:srgbClr val="333132"/>
                </a:solidFill>
                <a:effectLst/>
              </a:rPr>
              <a:t>determines</a:t>
            </a:r>
            <a:r>
              <a:rPr lang="en-GB" sz="2000" b="1" i="0" dirty="0">
                <a:solidFill>
                  <a:srgbClr val="333132"/>
                </a:solidFill>
                <a:effectLst/>
              </a:rPr>
              <a:t> the way that research is conducted and communicated</a:t>
            </a:r>
            <a:r>
              <a:rPr lang="en-GB" sz="2000" b="0" i="0" dirty="0">
                <a:solidFill>
                  <a:srgbClr val="333132"/>
                </a:solidFill>
                <a:effectLst/>
              </a:rPr>
              <a:t>.” </a:t>
            </a:r>
            <a:endParaRPr lang="en-GB" sz="2000" dirty="0"/>
          </a:p>
        </p:txBody>
      </p:sp>
      <p:pic>
        <p:nvPicPr>
          <p:cNvPr id="13" name="Picture 4" descr="Major success as Dr Timothy Easun and Dr Ceri Hammond are awarded Royal  Society Fellowships - Newyddion - Prifysgol Caerdydd">
            <a:hlinkClick r:id="rId3"/>
            <a:extLst>
              <a:ext uri="{FF2B5EF4-FFF2-40B4-BE49-F238E27FC236}">
                <a16:creationId xmlns:a16="http://schemas.microsoft.com/office/drawing/2014/main" id="{CFC16E0F-CF15-018E-1924-6A09066E3A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4344" y="814534"/>
            <a:ext cx="2478616" cy="1388025"/>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Our sector must come together to improve research culture | Wellcome">
            <a:extLst>
              <a:ext uri="{FF2B5EF4-FFF2-40B4-BE49-F238E27FC236}">
                <a16:creationId xmlns:a16="http://schemas.microsoft.com/office/drawing/2014/main" id="{EFD1EA4D-4473-693F-4814-E70A693FAC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411" y="2364284"/>
            <a:ext cx="4661093" cy="266133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147CE02F-6ABA-2C31-3A78-0A90C8F3223F}"/>
              </a:ext>
            </a:extLst>
          </p:cNvPr>
          <p:cNvSpPr txBox="1"/>
          <p:nvPr/>
        </p:nvSpPr>
        <p:spPr>
          <a:xfrm>
            <a:off x="5230720" y="2571566"/>
            <a:ext cx="5052240" cy="2246769"/>
          </a:xfrm>
          <a:prstGeom prst="rect">
            <a:avLst/>
          </a:prstGeom>
          <a:noFill/>
        </p:spPr>
        <p:txBody>
          <a:bodyPr wrap="square">
            <a:spAutoFit/>
          </a:bodyPr>
          <a:lstStyle/>
          <a:p>
            <a:r>
              <a:rPr lang="en-GB" sz="2000" dirty="0"/>
              <a:t>“</a:t>
            </a:r>
            <a:r>
              <a:rPr lang="en-GB" sz="2000" b="1" dirty="0"/>
              <a:t>Researchers are passionate </a:t>
            </a:r>
            <a:r>
              <a:rPr lang="en-GB" sz="2000" dirty="0"/>
              <a:t>about their work and proud to be part of the research community – they see it as a vocation, not just a job. </a:t>
            </a:r>
            <a:r>
              <a:rPr lang="en-GB" sz="2000" b="1" dirty="0"/>
              <a:t>Culture varies </a:t>
            </a:r>
            <a:r>
              <a:rPr lang="en-GB" sz="2000" dirty="0"/>
              <a:t>a great deal from place to place, and different individuals have very different experiences, with </a:t>
            </a:r>
            <a:r>
              <a:rPr lang="en-GB" sz="2000" b="1" dirty="0"/>
              <a:t>underrepresented groups experiencing the most challenges</a:t>
            </a:r>
            <a:r>
              <a:rPr lang="en-GB" sz="2000" dirty="0"/>
              <a:t>.”</a:t>
            </a:r>
          </a:p>
        </p:txBody>
      </p:sp>
      <p:pic>
        <p:nvPicPr>
          <p:cNvPr id="16" name="Picture 6" descr="Wellcome Trust - Wikipedia">
            <a:hlinkClick r:id="rId6"/>
            <a:extLst>
              <a:ext uri="{FF2B5EF4-FFF2-40B4-BE49-F238E27FC236}">
                <a16:creationId xmlns:a16="http://schemas.microsoft.com/office/drawing/2014/main" id="{345FADA0-DF50-894D-B53B-FAF255C513A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83176" y="2870200"/>
            <a:ext cx="1117600" cy="111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9409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AA4DE7E-CF16-6BCB-E6B0-6F9BE742ADF5}"/>
              </a:ext>
            </a:extLst>
          </p:cNvPr>
          <p:cNvPicPr>
            <a:picLocks noChangeAspect="1"/>
          </p:cNvPicPr>
          <p:nvPr/>
        </p:nvPicPr>
        <p:blipFill rotWithShape="1">
          <a:blip r:embed="rId3"/>
          <a:srcRect l="69200" t="30626" r="11339" b="30043"/>
          <a:stretch/>
        </p:blipFill>
        <p:spPr>
          <a:xfrm>
            <a:off x="-84668" y="50800"/>
            <a:ext cx="9169399" cy="6756399"/>
          </a:xfrm>
          <a:prstGeom prst="rect">
            <a:avLst/>
          </a:prstGeom>
        </p:spPr>
      </p:pic>
      <p:sp>
        <p:nvSpPr>
          <p:cNvPr id="10" name="TextBox 9">
            <a:extLst>
              <a:ext uri="{FF2B5EF4-FFF2-40B4-BE49-F238E27FC236}">
                <a16:creationId xmlns:a16="http://schemas.microsoft.com/office/drawing/2014/main" id="{B231BA38-3941-7153-2FE1-BF925DE3B14A}"/>
              </a:ext>
            </a:extLst>
          </p:cNvPr>
          <p:cNvSpPr txBox="1"/>
          <p:nvPr/>
        </p:nvSpPr>
        <p:spPr>
          <a:xfrm>
            <a:off x="9084731" y="2690336"/>
            <a:ext cx="2870201" cy="1477328"/>
          </a:xfrm>
          <a:prstGeom prst="rect">
            <a:avLst/>
          </a:prstGeom>
          <a:noFill/>
        </p:spPr>
        <p:txBody>
          <a:bodyPr wrap="square">
            <a:spAutoFit/>
          </a:bodyPr>
          <a:lstStyle/>
          <a:p>
            <a:r>
              <a:rPr lang="en-GB" dirty="0"/>
              <a:t>Word cloud of the three words survey respondents chose to describe their CURRENT local research culture (n=233)</a:t>
            </a:r>
          </a:p>
        </p:txBody>
      </p:sp>
      <p:pic>
        <p:nvPicPr>
          <p:cNvPr id="11" name="Picture 20" descr="ARMA UK (@arma_uk) / Twitter">
            <a:hlinkClick r:id="rId4"/>
            <a:extLst>
              <a:ext uri="{FF2B5EF4-FFF2-40B4-BE49-F238E27FC236}">
                <a16:creationId xmlns:a16="http://schemas.microsoft.com/office/drawing/2014/main" id="{975DDB48-477F-CFB3-1BA6-059F203911B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66131" y="842454"/>
            <a:ext cx="1188801" cy="1188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767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231BA38-3941-7153-2FE1-BF925DE3B14A}"/>
              </a:ext>
            </a:extLst>
          </p:cNvPr>
          <p:cNvSpPr txBox="1"/>
          <p:nvPr/>
        </p:nvSpPr>
        <p:spPr>
          <a:xfrm>
            <a:off x="9084731" y="2690336"/>
            <a:ext cx="2870201" cy="1477328"/>
          </a:xfrm>
          <a:prstGeom prst="rect">
            <a:avLst/>
          </a:prstGeom>
          <a:noFill/>
        </p:spPr>
        <p:txBody>
          <a:bodyPr wrap="square">
            <a:spAutoFit/>
          </a:bodyPr>
          <a:lstStyle/>
          <a:p>
            <a:r>
              <a:rPr lang="en-GB" dirty="0"/>
              <a:t>Word cloud of the three words survey respondents chose to describe their IDEAL local research culture (n=230)</a:t>
            </a:r>
          </a:p>
        </p:txBody>
      </p:sp>
      <p:pic>
        <p:nvPicPr>
          <p:cNvPr id="11" name="Picture 20" descr="ARMA UK (@arma_uk) / Twitter">
            <a:hlinkClick r:id="rId3"/>
            <a:extLst>
              <a:ext uri="{FF2B5EF4-FFF2-40B4-BE49-F238E27FC236}">
                <a16:creationId xmlns:a16="http://schemas.microsoft.com/office/drawing/2014/main" id="{975DDB48-477F-CFB3-1BA6-059F203911B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66131" y="842454"/>
            <a:ext cx="1188801" cy="11888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C5D6723-FBE0-1C3E-DB86-15761E4336C4}"/>
              </a:ext>
            </a:extLst>
          </p:cNvPr>
          <p:cNvPicPr>
            <a:picLocks noChangeAspect="1"/>
          </p:cNvPicPr>
          <p:nvPr/>
        </p:nvPicPr>
        <p:blipFill rotWithShape="1">
          <a:blip r:embed="rId5"/>
          <a:srcRect l="69167" t="12095" r="11695" b="36667"/>
          <a:stretch/>
        </p:blipFill>
        <p:spPr>
          <a:xfrm>
            <a:off x="855133" y="0"/>
            <a:ext cx="7128934" cy="6958460"/>
          </a:xfrm>
          <a:prstGeom prst="rect">
            <a:avLst/>
          </a:prstGeom>
        </p:spPr>
      </p:pic>
    </p:spTree>
    <p:extLst>
      <p:ext uri="{BB962C8B-B14F-4D97-AF65-F5344CB8AC3E}">
        <p14:creationId xmlns:p14="http://schemas.microsoft.com/office/powerpoint/2010/main" val="3150957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dirty="0">
                <a:solidFill>
                  <a:schemeClr val="accent5">
                    <a:lumMod val="50000"/>
                  </a:schemeClr>
                </a:solidFill>
                <a:latin typeface="+mn-lt"/>
              </a:rPr>
              <a:t>Who is leading on Research Culture?</a:t>
            </a:r>
          </a:p>
        </p:txBody>
      </p:sp>
      <p:pic>
        <p:nvPicPr>
          <p:cNvPr id="1026" name="Picture 2" descr="Who are UK Research and Innovation and Research England? | For Staff |  University of Leeds">
            <a:hlinkClick r:id="rId3"/>
            <a:extLst>
              <a:ext uri="{FF2B5EF4-FFF2-40B4-BE49-F238E27FC236}">
                <a16:creationId xmlns:a16="http://schemas.microsoft.com/office/drawing/2014/main" id="{38464173-F204-752B-F36D-55844E7A7BF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1217511"/>
            <a:ext cx="1987472" cy="5858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jor success as Dr Timothy Easun and Dr Ceri Hammond are awarded Royal  Society Fellowships - Newyddion - Prifysgol Caerdydd">
            <a:hlinkClick r:id="rId5"/>
            <a:extLst>
              <a:ext uri="{FF2B5EF4-FFF2-40B4-BE49-F238E27FC236}">
                <a16:creationId xmlns:a16="http://schemas.microsoft.com/office/drawing/2014/main" id="{732E2A47-75CD-EC8C-0F56-0296871EAD5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677" y="1964872"/>
            <a:ext cx="2478616" cy="13880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ellcome Trust - Wikipedia">
            <a:hlinkClick r:id="rId7"/>
            <a:extLst>
              <a:ext uri="{FF2B5EF4-FFF2-40B4-BE49-F238E27FC236}">
                <a16:creationId xmlns:a16="http://schemas.microsoft.com/office/drawing/2014/main" id="{EA94984C-74EF-8E56-3741-A06A108C2C4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1" y="3505105"/>
            <a:ext cx="1117600" cy="11176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Vitae programme | managed by crac.org.uk">
            <a:extLst>
              <a:ext uri="{FF2B5EF4-FFF2-40B4-BE49-F238E27FC236}">
                <a16:creationId xmlns:a16="http://schemas.microsoft.com/office/drawing/2014/main" id="{2F3CCAB9-B4EC-58FE-FBBB-75ADCD9041B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70718" y="3543774"/>
            <a:ext cx="2478616" cy="152530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ome - UK Research Integrity Office">
            <a:hlinkClick r:id="rId10"/>
            <a:extLst>
              <a:ext uri="{FF2B5EF4-FFF2-40B4-BE49-F238E27FC236}">
                <a16:creationId xmlns:a16="http://schemas.microsoft.com/office/drawing/2014/main" id="{7DD900D9-5304-970A-10E7-D231E1F055BD}"/>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09950" y="1251845"/>
            <a:ext cx="1656080" cy="5751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Research England – UKRI">
            <a:hlinkClick r:id="rId12"/>
            <a:extLst>
              <a:ext uri="{FF2B5EF4-FFF2-40B4-BE49-F238E27FC236}">
                <a16:creationId xmlns:a16="http://schemas.microsoft.com/office/drawing/2014/main" id="{2D639047-B4AE-EE88-26B6-38C94C56F98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66447" y="3464498"/>
            <a:ext cx="1692245" cy="1410204"/>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British Academy - Wikipedia">
            <a:hlinkClick r:id="rId14"/>
            <a:extLst>
              <a:ext uri="{FF2B5EF4-FFF2-40B4-BE49-F238E27FC236}">
                <a16:creationId xmlns:a16="http://schemas.microsoft.com/office/drawing/2014/main" id="{8EBD9DFB-420D-7820-D82A-8194B7D5973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78293" y="1171176"/>
            <a:ext cx="1845636" cy="678396"/>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ARMA UK (@arma_uk) / Twitter">
            <a:hlinkClick r:id="rId16"/>
            <a:extLst>
              <a:ext uri="{FF2B5EF4-FFF2-40B4-BE49-F238E27FC236}">
                <a16:creationId xmlns:a16="http://schemas.microsoft.com/office/drawing/2014/main" id="{9ABF7A7F-6E25-49BA-71BC-C6C6A723EBE3}"/>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805249" y="1961173"/>
            <a:ext cx="1391724" cy="1391724"/>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ussell Group - Wikipedia">
            <a:extLst>
              <a:ext uri="{FF2B5EF4-FFF2-40B4-BE49-F238E27FC236}">
                <a16:creationId xmlns:a16="http://schemas.microsoft.com/office/drawing/2014/main" id="{F0448A91-41D8-7881-997E-C86B07FA4BAE}"/>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663231" y="2433458"/>
            <a:ext cx="1656080" cy="6417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7E1B52ED-5BA4-7015-39F8-C80C2A9CEFF0}"/>
              </a:ext>
            </a:extLst>
          </p:cNvPr>
          <p:cNvPicPr>
            <a:picLocks noChangeAspect="1"/>
          </p:cNvPicPr>
          <p:nvPr/>
        </p:nvPicPr>
        <p:blipFill rotWithShape="1">
          <a:blip r:embed="rId19"/>
          <a:srcRect l="59816" t="56550" r="31175" b="35300"/>
          <a:stretch/>
        </p:blipFill>
        <p:spPr>
          <a:xfrm>
            <a:off x="8415614" y="3133503"/>
            <a:ext cx="3556000" cy="1172922"/>
          </a:xfrm>
          <a:prstGeom prst="rect">
            <a:avLst/>
          </a:prstGeom>
        </p:spPr>
      </p:pic>
      <p:sp>
        <p:nvSpPr>
          <p:cNvPr id="10" name="Speech Bubble: Rectangle with Corners Rounded 9">
            <a:extLst>
              <a:ext uri="{FF2B5EF4-FFF2-40B4-BE49-F238E27FC236}">
                <a16:creationId xmlns:a16="http://schemas.microsoft.com/office/drawing/2014/main" id="{21399B52-A15E-153B-FF45-355EE719646C}"/>
              </a:ext>
            </a:extLst>
          </p:cNvPr>
          <p:cNvSpPr/>
          <p:nvPr/>
        </p:nvSpPr>
        <p:spPr>
          <a:xfrm>
            <a:off x="6798481" y="1228301"/>
            <a:ext cx="5173133" cy="1595985"/>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7" name="Picture 6">
            <a:extLst>
              <a:ext uri="{FF2B5EF4-FFF2-40B4-BE49-F238E27FC236}">
                <a16:creationId xmlns:a16="http://schemas.microsoft.com/office/drawing/2014/main" id="{AE61649B-C4C5-4E5C-72F0-CBEC5E90F84B}"/>
              </a:ext>
            </a:extLst>
          </p:cNvPr>
          <p:cNvPicPr>
            <a:picLocks noChangeAspect="1"/>
          </p:cNvPicPr>
          <p:nvPr/>
        </p:nvPicPr>
        <p:blipFill rotWithShape="1">
          <a:blip r:embed="rId19"/>
          <a:srcRect l="59666" t="8876" r="11923" b="82032"/>
          <a:stretch/>
        </p:blipFill>
        <p:spPr>
          <a:xfrm>
            <a:off x="6884872" y="1600881"/>
            <a:ext cx="4985394" cy="581673"/>
          </a:xfrm>
          <a:prstGeom prst="rect">
            <a:avLst/>
          </a:prstGeom>
        </p:spPr>
      </p:pic>
      <p:pic>
        <p:nvPicPr>
          <p:cNvPr id="9" name="Picture 8">
            <a:extLst>
              <a:ext uri="{FF2B5EF4-FFF2-40B4-BE49-F238E27FC236}">
                <a16:creationId xmlns:a16="http://schemas.microsoft.com/office/drawing/2014/main" id="{C840E45A-6190-1177-5392-04B2A0E0DC33}"/>
              </a:ext>
            </a:extLst>
          </p:cNvPr>
          <p:cNvPicPr>
            <a:picLocks noChangeAspect="1"/>
          </p:cNvPicPr>
          <p:nvPr/>
        </p:nvPicPr>
        <p:blipFill rotWithShape="1">
          <a:blip r:embed="rId20"/>
          <a:srcRect l="19231" t="31126" r="23940" b="63241"/>
          <a:stretch/>
        </p:blipFill>
        <p:spPr>
          <a:xfrm>
            <a:off x="6823881" y="2277531"/>
            <a:ext cx="5147733" cy="276333"/>
          </a:xfrm>
          <a:prstGeom prst="rect">
            <a:avLst/>
          </a:prstGeom>
        </p:spPr>
      </p:pic>
      <p:pic>
        <p:nvPicPr>
          <p:cNvPr id="4098" name="Picture 2" descr="Advance HE Advance HE - Advance HE">
            <a:hlinkClick r:id="rId21"/>
            <a:extLst>
              <a:ext uri="{FF2B5EF4-FFF2-40B4-BE49-F238E27FC236}">
                <a16:creationId xmlns:a16="http://schemas.microsoft.com/office/drawing/2014/main" id="{94365183-A90B-DFB6-13E4-7567CDC60EA3}"/>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195445" y="3295093"/>
            <a:ext cx="2247731" cy="57842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ancer Research UK - Wikipedia">
            <a:hlinkClick r:id="rId23"/>
            <a:extLst>
              <a:ext uri="{FF2B5EF4-FFF2-40B4-BE49-F238E27FC236}">
                <a16:creationId xmlns:a16="http://schemas.microsoft.com/office/drawing/2014/main" id="{8A896472-9227-FBF5-25FA-3830E964B9E9}"/>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749334" y="4001319"/>
            <a:ext cx="2187071" cy="839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0950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10363" y="275487"/>
            <a:ext cx="11074400" cy="1325563"/>
          </a:xfrm>
          <a:prstGeom prst="rect">
            <a:avLst/>
          </a:prstGeom>
        </p:spPr>
        <p:txBody>
          <a:bodyPr/>
          <a:lstStyle/>
          <a:p>
            <a:r>
              <a:rPr lang="en-GB" sz="4200" b="1" dirty="0">
                <a:solidFill>
                  <a:srgbClr val="2D1165"/>
                </a:solidFill>
                <a:latin typeface="+mn-lt"/>
              </a:rPr>
              <a:t>Research Culture Surveys</a:t>
            </a:r>
          </a:p>
        </p:txBody>
      </p:sp>
      <p:sp>
        <p:nvSpPr>
          <p:cNvPr id="11" name="Rectangle: Diagonal Corners Rounded 10">
            <a:extLst>
              <a:ext uri="{FF2B5EF4-FFF2-40B4-BE49-F238E27FC236}">
                <a16:creationId xmlns:a16="http://schemas.microsoft.com/office/drawing/2014/main" id="{8A97142A-FAC9-D631-BBBF-0307FE0231E5}"/>
              </a:ext>
            </a:extLst>
          </p:cNvPr>
          <p:cNvSpPr/>
          <p:nvPr/>
        </p:nvSpPr>
        <p:spPr>
          <a:xfrm>
            <a:off x="169334" y="1422399"/>
            <a:ext cx="2650067" cy="3378200"/>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3074" name="Picture 2" descr="PRES">
            <a:hlinkClick r:id="rId3"/>
            <a:extLst>
              <a:ext uri="{FF2B5EF4-FFF2-40B4-BE49-F238E27FC236}">
                <a16:creationId xmlns:a16="http://schemas.microsoft.com/office/drawing/2014/main" id="{90C9DEF4-C341-18D9-55CD-7D674C6D3043}"/>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681" t="8420" r="16263"/>
          <a:stretch/>
        </p:blipFill>
        <p:spPr bwMode="auto">
          <a:xfrm>
            <a:off x="262469" y="1583267"/>
            <a:ext cx="2150533" cy="121396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4A134EC-4BBE-833D-138F-DE3F58DB8367}"/>
              </a:ext>
            </a:extLst>
          </p:cNvPr>
          <p:cNvSpPr txBox="1"/>
          <p:nvPr/>
        </p:nvSpPr>
        <p:spPr>
          <a:xfrm>
            <a:off x="220134" y="2698763"/>
            <a:ext cx="2599267" cy="2062103"/>
          </a:xfrm>
          <a:prstGeom prst="rect">
            <a:avLst/>
          </a:prstGeom>
          <a:noFill/>
        </p:spPr>
        <p:txBody>
          <a:bodyPr wrap="square" rtlCol="0">
            <a:spAutoFit/>
          </a:bodyPr>
          <a:lstStyle/>
          <a:p>
            <a:r>
              <a:rPr lang="en-GB" sz="1600" b="1" dirty="0"/>
              <a:t>Advance HE, 2021</a:t>
            </a:r>
          </a:p>
          <a:p>
            <a:pPr marL="285750" indent="-285750">
              <a:buFont typeface="Arial" panose="020B0604020202020204" pitchFamily="34" charset="0"/>
              <a:buChar char="•"/>
            </a:pPr>
            <a:r>
              <a:rPr lang="en-GB" sz="1600" dirty="0"/>
              <a:t>More support for PGR wellbeing</a:t>
            </a:r>
            <a:br>
              <a:rPr lang="en-GB" sz="1600" dirty="0"/>
            </a:br>
            <a:endParaRPr lang="en-GB" sz="1600" dirty="0"/>
          </a:p>
          <a:p>
            <a:pPr marL="285750" indent="-285750">
              <a:buFont typeface="Arial" panose="020B0604020202020204" pitchFamily="34" charset="0"/>
              <a:buChar char="•"/>
            </a:pPr>
            <a:r>
              <a:rPr lang="en-GB" sz="1600" dirty="0"/>
              <a:t>More support from supervisors for professional development</a:t>
            </a:r>
          </a:p>
        </p:txBody>
      </p:sp>
      <p:sp>
        <p:nvSpPr>
          <p:cNvPr id="14" name="Rectangle: Diagonal Corners Rounded 13">
            <a:extLst>
              <a:ext uri="{FF2B5EF4-FFF2-40B4-BE49-F238E27FC236}">
                <a16:creationId xmlns:a16="http://schemas.microsoft.com/office/drawing/2014/main" id="{C439A7FA-FE2F-96B3-D819-907FAA8FDE3A}"/>
              </a:ext>
            </a:extLst>
          </p:cNvPr>
          <p:cNvSpPr/>
          <p:nvPr/>
        </p:nvSpPr>
        <p:spPr>
          <a:xfrm>
            <a:off x="3067295" y="1422399"/>
            <a:ext cx="2650067" cy="3378200"/>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15" name="Picture 20" descr="ARMA UK (@arma_uk) / Twitter">
            <a:hlinkClick r:id="rId5"/>
            <a:extLst>
              <a:ext uri="{FF2B5EF4-FFF2-40B4-BE49-F238E27FC236}">
                <a16:creationId xmlns:a16="http://schemas.microsoft.com/office/drawing/2014/main" id="{0030E521-F31D-012C-164C-9381347181C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96466" y="1494387"/>
            <a:ext cx="1188801" cy="118880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3B674D0A-062F-F4E7-63F4-98005D20274F}"/>
              </a:ext>
            </a:extLst>
          </p:cNvPr>
          <p:cNvSpPr txBox="1"/>
          <p:nvPr/>
        </p:nvSpPr>
        <p:spPr>
          <a:xfrm>
            <a:off x="3153834" y="2614096"/>
            <a:ext cx="2599267" cy="1569660"/>
          </a:xfrm>
          <a:prstGeom prst="rect">
            <a:avLst/>
          </a:prstGeom>
          <a:noFill/>
        </p:spPr>
        <p:txBody>
          <a:bodyPr wrap="square" rtlCol="0">
            <a:spAutoFit/>
          </a:bodyPr>
          <a:lstStyle/>
          <a:p>
            <a:r>
              <a:rPr lang="en-GB" sz="1600" b="1" dirty="0"/>
              <a:t>ARMA Survey on Research Culture, 2020</a:t>
            </a:r>
          </a:p>
          <a:p>
            <a:pPr marL="285750" indent="-285750">
              <a:buFont typeface="Arial" panose="020B0604020202020204" pitchFamily="34" charset="0"/>
              <a:buChar char="•"/>
            </a:pPr>
            <a:r>
              <a:rPr lang="en-GB" sz="1600" dirty="0"/>
              <a:t>“Them and us culture”</a:t>
            </a:r>
            <a:br>
              <a:rPr lang="en-GB" sz="1600" dirty="0"/>
            </a:br>
            <a:endParaRPr lang="en-GB" sz="1600" dirty="0"/>
          </a:p>
          <a:p>
            <a:pPr marL="285750" indent="-285750">
              <a:buFont typeface="Arial" panose="020B0604020202020204" pitchFamily="34" charset="0"/>
              <a:buChar char="•"/>
            </a:pPr>
            <a:r>
              <a:rPr lang="en-GB" sz="1600" dirty="0"/>
              <a:t>“Valued by direct team but not the university”</a:t>
            </a:r>
          </a:p>
        </p:txBody>
      </p:sp>
      <p:sp>
        <p:nvSpPr>
          <p:cNvPr id="19" name="Rectangle: Diagonal Corners Rounded 18">
            <a:extLst>
              <a:ext uri="{FF2B5EF4-FFF2-40B4-BE49-F238E27FC236}">
                <a16:creationId xmlns:a16="http://schemas.microsoft.com/office/drawing/2014/main" id="{1FD28A65-8C84-C006-592D-BECAC80B5853}"/>
              </a:ext>
            </a:extLst>
          </p:cNvPr>
          <p:cNvSpPr/>
          <p:nvPr/>
        </p:nvSpPr>
        <p:spPr>
          <a:xfrm>
            <a:off x="5949705" y="1422399"/>
            <a:ext cx="2650067" cy="3378200"/>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21" name="Picture 6" descr="Wellcome Trust - Wikipedia">
            <a:hlinkClick r:id="rId7"/>
            <a:extLst>
              <a:ext uri="{FF2B5EF4-FFF2-40B4-BE49-F238E27FC236}">
                <a16:creationId xmlns:a16="http://schemas.microsoft.com/office/drawing/2014/main" id="{FC45B7AC-96CD-981F-0A82-9671B4B6CB6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59602" y="1701705"/>
            <a:ext cx="778932" cy="778932"/>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0C30D1A0-CDD5-0007-9D17-CE11F40B1D77}"/>
              </a:ext>
            </a:extLst>
          </p:cNvPr>
          <p:cNvSpPr txBox="1"/>
          <p:nvPr/>
        </p:nvSpPr>
        <p:spPr>
          <a:xfrm>
            <a:off x="5987806" y="2644170"/>
            <a:ext cx="2599267" cy="2215991"/>
          </a:xfrm>
          <a:prstGeom prst="rect">
            <a:avLst/>
          </a:prstGeom>
          <a:noFill/>
        </p:spPr>
        <p:txBody>
          <a:bodyPr wrap="square" rtlCol="0">
            <a:spAutoFit/>
          </a:bodyPr>
          <a:lstStyle/>
          <a:p>
            <a:r>
              <a:rPr lang="en-GB" sz="1600" b="1" dirty="0"/>
              <a:t>What researchers think of the culture they work in</a:t>
            </a:r>
          </a:p>
          <a:p>
            <a:pPr marL="285750" indent="-285750">
              <a:buFont typeface="Arial" panose="020B0604020202020204" pitchFamily="34" charset="0"/>
              <a:buChar char="•"/>
            </a:pPr>
            <a:r>
              <a:rPr lang="en-GB" sz="1600" dirty="0"/>
              <a:t>Concerns about job security</a:t>
            </a:r>
            <a:br>
              <a:rPr lang="en-GB" sz="900" dirty="0"/>
            </a:br>
            <a:endParaRPr lang="en-GB" sz="900" dirty="0"/>
          </a:p>
          <a:p>
            <a:pPr marL="285750" indent="-285750">
              <a:buFont typeface="Arial" panose="020B0604020202020204" pitchFamily="34" charset="0"/>
              <a:buChar char="•"/>
            </a:pPr>
            <a:r>
              <a:rPr lang="en-GB" sz="1600" dirty="0"/>
              <a:t>Poor research culture of unhealthy competition, bullying, mental health issues</a:t>
            </a:r>
          </a:p>
        </p:txBody>
      </p:sp>
    </p:spTree>
    <p:extLst>
      <p:ext uri="{BB962C8B-B14F-4D97-AF65-F5344CB8AC3E}">
        <p14:creationId xmlns:p14="http://schemas.microsoft.com/office/powerpoint/2010/main" val="915430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Concordat to Support the Career Development of Researchers — Vitae Website">
            <a:hlinkClick r:id="rId3"/>
            <a:extLst>
              <a:ext uri="{FF2B5EF4-FFF2-40B4-BE49-F238E27FC236}">
                <a16:creationId xmlns:a16="http://schemas.microsoft.com/office/drawing/2014/main" id="{87522646-1DFA-1F4D-6752-89251EE04B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284" y="1684525"/>
            <a:ext cx="2930842" cy="195824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4" descr="Athena SWAN | Global Systems Institute | University of Exeter">
            <a:hlinkClick r:id="rId5"/>
            <a:extLst>
              <a:ext uri="{FF2B5EF4-FFF2-40B4-BE49-F238E27FC236}">
                <a16:creationId xmlns:a16="http://schemas.microsoft.com/office/drawing/2014/main" id="{8AB35A9F-F0C5-CE19-00FC-A0BC7F8E6F1B}"/>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1748" t="10611" r="6119" b="10458"/>
          <a:stretch/>
        </p:blipFill>
        <p:spPr bwMode="auto">
          <a:xfrm>
            <a:off x="9647" y="968153"/>
            <a:ext cx="2565623" cy="13255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idx="4294967295"/>
          </p:nvPr>
        </p:nvSpPr>
        <p:spPr>
          <a:xfrm>
            <a:off x="510363" y="275487"/>
            <a:ext cx="11074400" cy="1325563"/>
          </a:xfrm>
          <a:prstGeom prst="rect">
            <a:avLst/>
          </a:prstGeom>
        </p:spPr>
        <p:txBody>
          <a:bodyPr/>
          <a:lstStyle/>
          <a:p>
            <a:r>
              <a:rPr lang="en-GB" sz="2800" b="1" dirty="0">
                <a:solidFill>
                  <a:srgbClr val="2D1165"/>
                </a:solidFill>
                <a:latin typeface="+mn-lt"/>
              </a:rPr>
              <a:t>A selection of current Research Culture initiatives</a:t>
            </a:r>
          </a:p>
        </p:txBody>
      </p:sp>
      <p:pic>
        <p:nvPicPr>
          <p:cNvPr id="6" name="Picture 26" descr="HR Excellence in Research | GIG Research Institute">
            <a:hlinkClick r:id="rId7"/>
            <a:extLst>
              <a:ext uri="{FF2B5EF4-FFF2-40B4-BE49-F238E27FC236}">
                <a16:creationId xmlns:a16="http://schemas.microsoft.com/office/drawing/2014/main" id="{6367551F-E772-B5D6-F8A1-6DA2C47C5E2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056" y="3399742"/>
            <a:ext cx="1730436" cy="1172257"/>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Diagonal Corners Rounded 9">
            <a:extLst>
              <a:ext uri="{FF2B5EF4-FFF2-40B4-BE49-F238E27FC236}">
                <a16:creationId xmlns:a16="http://schemas.microsoft.com/office/drawing/2014/main" id="{D97ED8ED-9242-C248-7FC7-699B27DE9295}"/>
              </a:ext>
            </a:extLst>
          </p:cNvPr>
          <p:cNvSpPr/>
          <p:nvPr/>
        </p:nvSpPr>
        <p:spPr>
          <a:xfrm>
            <a:off x="8209721" y="589719"/>
            <a:ext cx="3885405" cy="4253214"/>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pic>
        <p:nvPicPr>
          <p:cNvPr id="8" name="Picture 7">
            <a:hlinkClick r:id="rId9"/>
            <a:extLst>
              <a:ext uri="{FF2B5EF4-FFF2-40B4-BE49-F238E27FC236}">
                <a16:creationId xmlns:a16="http://schemas.microsoft.com/office/drawing/2014/main" id="{914651F9-15C6-FBB5-20DD-A67BDDEC7248}"/>
              </a:ext>
            </a:extLst>
          </p:cNvPr>
          <p:cNvPicPr>
            <a:picLocks noChangeAspect="1"/>
          </p:cNvPicPr>
          <p:nvPr/>
        </p:nvPicPr>
        <p:blipFill rotWithShape="1">
          <a:blip r:embed="rId10"/>
          <a:srcRect l="41181" t="19359" r="41597" b="75241"/>
          <a:stretch/>
        </p:blipFill>
        <p:spPr>
          <a:xfrm>
            <a:off x="3281705" y="2438589"/>
            <a:ext cx="3351309" cy="569231"/>
          </a:xfrm>
          <a:prstGeom prst="rect">
            <a:avLst/>
          </a:prstGeom>
        </p:spPr>
      </p:pic>
      <p:pic>
        <p:nvPicPr>
          <p:cNvPr id="9" name="Picture 4" descr="Major success as Dr Timothy Easun and Dr Ceri Hammond are awarded Royal  Society Fellowships - Newyddion - Prifysgol Caerdydd">
            <a:hlinkClick r:id="rId11"/>
            <a:extLst>
              <a:ext uri="{FF2B5EF4-FFF2-40B4-BE49-F238E27FC236}">
                <a16:creationId xmlns:a16="http://schemas.microsoft.com/office/drawing/2014/main" id="{F7FD44C7-45A3-6406-0585-F10FC048DCC4}"/>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b="22717"/>
          <a:stretch/>
        </p:blipFill>
        <p:spPr bwMode="auto">
          <a:xfrm>
            <a:off x="3169410" y="1977442"/>
            <a:ext cx="1723159" cy="74576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hlinkClick r:id="rId13"/>
            <a:extLst>
              <a:ext uri="{FF2B5EF4-FFF2-40B4-BE49-F238E27FC236}">
                <a16:creationId xmlns:a16="http://schemas.microsoft.com/office/drawing/2014/main" id="{93B1AABB-4D24-B924-1E92-3AE5408D887D}"/>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960284" y="3189791"/>
            <a:ext cx="3151666" cy="83798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hlinkClick r:id="rId15"/>
            <a:extLst>
              <a:ext uri="{FF2B5EF4-FFF2-40B4-BE49-F238E27FC236}">
                <a16:creationId xmlns:a16="http://schemas.microsoft.com/office/drawing/2014/main" id="{B91B9AF0-CFED-8DFA-0B25-9B22992B0A76}"/>
              </a:ext>
            </a:extLst>
          </p:cNvPr>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l="19198" t="21482" r="29028" b="46832"/>
          <a:stretch/>
        </p:blipFill>
        <p:spPr bwMode="auto">
          <a:xfrm>
            <a:off x="4751827" y="4038340"/>
            <a:ext cx="2930842" cy="100894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hlinkClick r:id="rId17"/>
            <a:extLst>
              <a:ext uri="{FF2B5EF4-FFF2-40B4-BE49-F238E27FC236}">
                <a16:creationId xmlns:a16="http://schemas.microsoft.com/office/drawing/2014/main" id="{AEFE30D5-9811-8F95-CAF4-2FF1352FF7CB}"/>
              </a:ext>
            </a:extLst>
          </p:cNvPr>
          <p:cNvPicPr>
            <a:picLocks noChangeAspect="1"/>
          </p:cNvPicPr>
          <p:nvPr/>
        </p:nvPicPr>
        <p:blipFill rotWithShape="1">
          <a:blip r:embed="rId18"/>
          <a:srcRect l="4982" t="9157" r="75788" b="81409"/>
          <a:stretch/>
        </p:blipFill>
        <p:spPr>
          <a:xfrm>
            <a:off x="8575799" y="700855"/>
            <a:ext cx="3153247" cy="837982"/>
          </a:xfrm>
          <a:prstGeom prst="rect">
            <a:avLst/>
          </a:prstGeom>
        </p:spPr>
      </p:pic>
      <p:pic>
        <p:nvPicPr>
          <p:cNvPr id="2054" name="Picture 6" descr="Technicians">
            <a:hlinkClick r:id="rId19"/>
            <a:extLst>
              <a:ext uri="{FF2B5EF4-FFF2-40B4-BE49-F238E27FC236}">
                <a16:creationId xmlns:a16="http://schemas.microsoft.com/office/drawing/2014/main" id="{0414FA98-6D0B-42DE-7134-7D1CC211F780}"/>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537858" y="1336265"/>
            <a:ext cx="3447269" cy="42013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Table 16">
            <a:extLst>
              <a:ext uri="{FF2B5EF4-FFF2-40B4-BE49-F238E27FC236}">
                <a16:creationId xmlns:a16="http://schemas.microsoft.com/office/drawing/2014/main" id="{8F24DBBA-AFF6-BB88-B730-D30DE33DC78B}"/>
              </a:ext>
            </a:extLst>
          </p:cNvPr>
          <p:cNvGraphicFramePr>
            <a:graphicFrameLocks noGrp="1"/>
          </p:cNvGraphicFramePr>
          <p:nvPr>
            <p:extLst>
              <p:ext uri="{D42A27DB-BD31-4B8C-83A1-F6EECF244321}">
                <p14:modId xmlns:p14="http://schemas.microsoft.com/office/powerpoint/2010/main" val="4221297432"/>
              </p:ext>
            </p:extLst>
          </p:nvPr>
        </p:nvGraphicFramePr>
        <p:xfrm>
          <a:off x="8255000" y="1980537"/>
          <a:ext cx="3840126" cy="2148840"/>
        </p:xfrm>
        <a:graphic>
          <a:graphicData uri="http://schemas.openxmlformats.org/drawingml/2006/table">
            <a:tbl>
              <a:tblPr firstRow="1" bandRow="1">
                <a:tableStyleId>{5C22544A-7EE6-4342-B048-85BDC9FD1C3A}</a:tableStyleId>
              </a:tblPr>
              <a:tblGrid>
                <a:gridCol w="1920063">
                  <a:extLst>
                    <a:ext uri="{9D8B030D-6E8A-4147-A177-3AD203B41FA5}">
                      <a16:colId xmlns:a16="http://schemas.microsoft.com/office/drawing/2014/main" val="1676114780"/>
                    </a:ext>
                  </a:extLst>
                </a:gridCol>
                <a:gridCol w="1920063">
                  <a:extLst>
                    <a:ext uri="{9D8B030D-6E8A-4147-A177-3AD203B41FA5}">
                      <a16:colId xmlns:a16="http://schemas.microsoft.com/office/drawing/2014/main" val="1012618924"/>
                    </a:ext>
                  </a:extLst>
                </a:gridCol>
              </a:tblGrid>
              <a:tr h="370840">
                <a:tc>
                  <a:txBody>
                    <a:bodyPr/>
                    <a:lstStyle/>
                    <a:p>
                      <a:pPr marL="285750" indent="-285750">
                        <a:buFont typeface="Arial" panose="020B0604020202020204" pitchFamily="34" charset="0"/>
                        <a:buChar char="•"/>
                      </a:pPr>
                      <a:r>
                        <a:rPr lang="en-GB" sz="1500" dirty="0">
                          <a:solidFill>
                            <a:schemeClr val="tx1"/>
                          </a:solidFill>
                        </a:rPr>
                        <a:t>Conceptualisation</a:t>
                      </a:r>
                    </a:p>
                    <a:p>
                      <a:pPr marL="285750" indent="-285750">
                        <a:buFont typeface="Arial" panose="020B0604020202020204" pitchFamily="34" charset="0"/>
                        <a:buChar char="•"/>
                      </a:pPr>
                      <a:r>
                        <a:rPr lang="en-GB" sz="1500" dirty="0">
                          <a:solidFill>
                            <a:schemeClr val="tx1"/>
                          </a:solidFill>
                        </a:rPr>
                        <a:t>Data curation</a:t>
                      </a:r>
                    </a:p>
                    <a:p>
                      <a:pPr marL="285750" indent="-285750">
                        <a:buFont typeface="Arial" panose="020B0604020202020204" pitchFamily="34" charset="0"/>
                        <a:buChar char="•"/>
                      </a:pPr>
                      <a:r>
                        <a:rPr lang="en-GB" sz="1500" dirty="0">
                          <a:solidFill>
                            <a:schemeClr val="tx1"/>
                          </a:solidFill>
                        </a:rPr>
                        <a:t>Formal analysis</a:t>
                      </a:r>
                    </a:p>
                    <a:p>
                      <a:pPr marL="285750" indent="-285750">
                        <a:buFont typeface="Arial" panose="020B0604020202020204" pitchFamily="34" charset="0"/>
                        <a:buChar char="•"/>
                      </a:pPr>
                      <a:r>
                        <a:rPr lang="en-GB" sz="1500" dirty="0">
                          <a:solidFill>
                            <a:schemeClr val="tx1"/>
                          </a:solidFill>
                        </a:rPr>
                        <a:t>Funding acquisition</a:t>
                      </a:r>
                    </a:p>
                    <a:p>
                      <a:pPr marL="285750" indent="-285750">
                        <a:buFont typeface="Arial" panose="020B0604020202020204" pitchFamily="34" charset="0"/>
                        <a:buChar char="•"/>
                      </a:pPr>
                      <a:r>
                        <a:rPr lang="en-GB" sz="1500" dirty="0">
                          <a:solidFill>
                            <a:schemeClr val="tx1"/>
                          </a:solidFill>
                        </a:rPr>
                        <a:t>Investigation</a:t>
                      </a:r>
                    </a:p>
                    <a:p>
                      <a:pPr marL="285750" indent="-285750">
                        <a:buFont typeface="Arial" panose="020B0604020202020204" pitchFamily="34" charset="0"/>
                        <a:buChar char="•"/>
                      </a:pPr>
                      <a:r>
                        <a:rPr lang="en-GB" sz="1500" dirty="0">
                          <a:solidFill>
                            <a:schemeClr val="tx1"/>
                          </a:solidFill>
                        </a:rPr>
                        <a:t>Methodology</a:t>
                      </a:r>
                    </a:p>
                    <a:p>
                      <a:pPr marL="285750" indent="-285750">
                        <a:buFont typeface="Arial" panose="020B0604020202020204" pitchFamily="34" charset="0"/>
                        <a:buChar char="•"/>
                      </a:pPr>
                      <a:r>
                        <a:rPr lang="en-GB" sz="1500" dirty="0">
                          <a:solidFill>
                            <a:schemeClr val="tx1"/>
                          </a:solidFill>
                        </a:rPr>
                        <a:t>Project administration</a:t>
                      </a:r>
                    </a:p>
                  </a:txBody>
                  <a:tcPr>
                    <a:solidFill>
                      <a:schemeClr val="bg1"/>
                    </a:solidFill>
                  </a:tcPr>
                </a:tc>
                <a:tc>
                  <a:txBody>
                    <a:bodyPr/>
                    <a:lstStyle/>
                    <a:p>
                      <a:pPr marL="285750" indent="-285750">
                        <a:buFont typeface="Arial" panose="020B0604020202020204" pitchFamily="34" charset="0"/>
                        <a:buChar char="•"/>
                      </a:pPr>
                      <a:r>
                        <a:rPr lang="en-GB" sz="1500" dirty="0">
                          <a:solidFill>
                            <a:schemeClr val="tx1"/>
                          </a:solidFill>
                        </a:rPr>
                        <a:t>Resources</a:t>
                      </a:r>
                    </a:p>
                    <a:p>
                      <a:pPr marL="285750" indent="-285750">
                        <a:buFont typeface="Arial" panose="020B0604020202020204" pitchFamily="34" charset="0"/>
                        <a:buChar char="•"/>
                      </a:pPr>
                      <a:r>
                        <a:rPr lang="en-GB" sz="1500" dirty="0">
                          <a:solidFill>
                            <a:schemeClr val="tx1"/>
                          </a:solidFill>
                        </a:rPr>
                        <a:t>Software</a:t>
                      </a:r>
                    </a:p>
                    <a:p>
                      <a:pPr marL="285750" indent="-285750">
                        <a:buFont typeface="Arial" panose="020B0604020202020204" pitchFamily="34" charset="0"/>
                        <a:buChar char="•"/>
                      </a:pPr>
                      <a:r>
                        <a:rPr lang="en-GB" sz="1500" dirty="0">
                          <a:solidFill>
                            <a:schemeClr val="tx1"/>
                          </a:solidFill>
                        </a:rPr>
                        <a:t>Supervision</a:t>
                      </a:r>
                    </a:p>
                    <a:p>
                      <a:pPr marL="285750" indent="-285750">
                        <a:buFont typeface="Arial" panose="020B0604020202020204" pitchFamily="34" charset="0"/>
                        <a:buChar char="•"/>
                      </a:pPr>
                      <a:r>
                        <a:rPr lang="en-GB" sz="1500" dirty="0">
                          <a:solidFill>
                            <a:schemeClr val="tx1"/>
                          </a:solidFill>
                        </a:rPr>
                        <a:t>Validation</a:t>
                      </a:r>
                    </a:p>
                    <a:p>
                      <a:pPr marL="285750" indent="-285750">
                        <a:buFont typeface="Arial" panose="020B0604020202020204" pitchFamily="34" charset="0"/>
                        <a:buChar char="•"/>
                      </a:pPr>
                      <a:r>
                        <a:rPr lang="en-GB" sz="1500" dirty="0">
                          <a:solidFill>
                            <a:schemeClr val="tx1"/>
                          </a:solidFill>
                        </a:rPr>
                        <a:t>Visualisation</a:t>
                      </a:r>
                    </a:p>
                    <a:p>
                      <a:pPr marL="285750" indent="-285750">
                        <a:buFont typeface="Arial" panose="020B0604020202020204" pitchFamily="34" charset="0"/>
                        <a:buChar char="•"/>
                      </a:pPr>
                      <a:r>
                        <a:rPr lang="en-GB" sz="1500" dirty="0">
                          <a:solidFill>
                            <a:schemeClr val="tx1"/>
                          </a:solidFill>
                        </a:rPr>
                        <a:t>Writing (original draft)</a:t>
                      </a:r>
                    </a:p>
                    <a:p>
                      <a:pPr marL="285750" indent="-285750">
                        <a:buFont typeface="Arial" panose="020B0604020202020204" pitchFamily="34" charset="0"/>
                        <a:buChar char="•"/>
                      </a:pPr>
                      <a:r>
                        <a:rPr lang="en-GB" sz="1500" dirty="0">
                          <a:solidFill>
                            <a:schemeClr val="tx1"/>
                          </a:solidFill>
                        </a:rPr>
                        <a:t>Writing (review and editing)</a:t>
                      </a:r>
                    </a:p>
                  </a:txBody>
                  <a:tcPr>
                    <a:solidFill>
                      <a:schemeClr val="bg1"/>
                    </a:solidFill>
                  </a:tcPr>
                </a:tc>
                <a:extLst>
                  <a:ext uri="{0D108BD9-81ED-4DB2-BD59-A6C34878D82A}">
                    <a16:rowId xmlns:a16="http://schemas.microsoft.com/office/drawing/2014/main" val="1077845845"/>
                  </a:ext>
                </a:extLst>
              </a:tr>
            </a:tbl>
          </a:graphicData>
        </a:graphic>
      </p:graphicFrame>
      <p:sp>
        <p:nvSpPr>
          <p:cNvPr id="18" name="TextBox 17">
            <a:extLst>
              <a:ext uri="{FF2B5EF4-FFF2-40B4-BE49-F238E27FC236}">
                <a16:creationId xmlns:a16="http://schemas.microsoft.com/office/drawing/2014/main" id="{1562F49F-3C35-DEE9-B211-417D7FC77FAF}"/>
              </a:ext>
            </a:extLst>
          </p:cNvPr>
          <p:cNvSpPr txBox="1"/>
          <p:nvPr/>
        </p:nvSpPr>
        <p:spPr>
          <a:xfrm>
            <a:off x="7104423" y="1588496"/>
            <a:ext cx="6096000" cy="369332"/>
          </a:xfrm>
          <a:prstGeom prst="rect">
            <a:avLst/>
          </a:prstGeom>
          <a:noFill/>
        </p:spPr>
        <p:txBody>
          <a:bodyPr wrap="square">
            <a:spAutoFit/>
          </a:bodyPr>
          <a:lstStyle/>
          <a:p>
            <a:pPr algn="ctr"/>
            <a:r>
              <a:rPr lang="en-GB" b="1" i="0" dirty="0" err="1">
                <a:solidFill>
                  <a:srgbClr val="000000"/>
                </a:solidFill>
                <a:effectLst/>
                <a:latin typeface="Inter var"/>
              </a:rPr>
              <a:t>CRediT</a:t>
            </a:r>
            <a:endParaRPr lang="en-GB" b="1" i="0" dirty="0">
              <a:solidFill>
                <a:srgbClr val="000000"/>
              </a:solidFill>
              <a:effectLst/>
              <a:latin typeface="Inter var"/>
            </a:endParaRPr>
          </a:p>
        </p:txBody>
      </p:sp>
      <p:sp>
        <p:nvSpPr>
          <p:cNvPr id="22" name="TextBox 21">
            <a:extLst>
              <a:ext uri="{FF2B5EF4-FFF2-40B4-BE49-F238E27FC236}">
                <a16:creationId xmlns:a16="http://schemas.microsoft.com/office/drawing/2014/main" id="{B19259CA-6D85-1BF6-F169-4C8348D4F7E1}"/>
              </a:ext>
            </a:extLst>
          </p:cNvPr>
          <p:cNvSpPr txBox="1"/>
          <p:nvPr/>
        </p:nvSpPr>
        <p:spPr>
          <a:xfrm>
            <a:off x="5312470" y="1894175"/>
            <a:ext cx="2731645" cy="646331"/>
          </a:xfrm>
          <a:prstGeom prst="rect">
            <a:avLst/>
          </a:prstGeom>
          <a:noFill/>
        </p:spPr>
        <p:txBody>
          <a:bodyPr wrap="square">
            <a:spAutoFit/>
          </a:bodyPr>
          <a:lstStyle/>
          <a:p>
            <a:pPr algn="ctr"/>
            <a:r>
              <a:rPr lang="en-GB" b="1" i="0" dirty="0">
                <a:solidFill>
                  <a:srgbClr val="000000"/>
                </a:solidFill>
                <a:effectLst/>
                <a:latin typeface="Teodor"/>
                <a:hlinkClick r:id="rId21"/>
              </a:rPr>
              <a:t>The Concordat to Support Research Integrity</a:t>
            </a:r>
            <a:endParaRPr lang="en-GB" b="1" i="0" dirty="0">
              <a:solidFill>
                <a:srgbClr val="000000"/>
              </a:solidFill>
              <a:effectLst/>
              <a:latin typeface="Teodor"/>
            </a:endParaRPr>
          </a:p>
        </p:txBody>
      </p:sp>
      <p:pic>
        <p:nvPicPr>
          <p:cNvPr id="2062" name="Picture 14" descr="UKCGE | Response to the New Deal for Postgraduate Research…">
            <a:hlinkClick r:id="rId22"/>
            <a:extLst>
              <a:ext uri="{FF2B5EF4-FFF2-40B4-BE49-F238E27FC236}">
                <a16:creationId xmlns:a16="http://schemas.microsoft.com/office/drawing/2014/main" id="{140B94EE-93EE-2BEF-57B9-867C368BB45D}"/>
              </a:ext>
            </a:extLst>
          </p:cNvPr>
          <p:cNvPicPr>
            <a:picLocks noChangeAspect="1" noChangeArrowheads="1"/>
          </p:cNvPicPr>
          <p:nvPr/>
        </p:nvPicPr>
        <p:blipFill rotWithShape="1">
          <a:blip r:embed="rId23">
            <a:extLst>
              <a:ext uri="{28A0092B-C50C-407E-A947-70E740481C1C}">
                <a14:useLocalDpi xmlns:a14="http://schemas.microsoft.com/office/drawing/2010/main" val="0"/>
              </a:ext>
            </a:extLst>
          </a:blip>
          <a:srcRect t="25124" r="35000" b="18748"/>
          <a:stretch/>
        </p:blipFill>
        <p:spPr bwMode="auto">
          <a:xfrm>
            <a:off x="2328334" y="4138685"/>
            <a:ext cx="2260599" cy="101994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C28C622D-B4F6-41A4-E722-970511EFE96F}"/>
              </a:ext>
            </a:extLst>
          </p:cNvPr>
          <p:cNvSpPr txBox="1"/>
          <p:nvPr/>
        </p:nvSpPr>
        <p:spPr>
          <a:xfrm>
            <a:off x="5665337" y="3270837"/>
            <a:ext cx="1954253" cy="369332"/>
          </a:xfrm>
          <a:prstGeom prst="rect">
            <a:avLst/>
          </a:prstGeom>
          <a:noFill/>
        </p:spPr>
        <p:txBody>
          <a:bodyPr wrap="none" rtlCol="0">
            <a:spAutoFit/>
          </a:bodyPr>
          <a:lstStyle/>
          <a:p>
            <a:r>
              <a:rPr lang="en-GB" dirty="0">
                <a:hlinkClick r:id="rId24"/>
              </a:rPr>
              <a:t>Registered Reports</a:t>
            </a:r>
            <a:endParaRPr lang="en-GB" dirty="0"/>
          </a:p>
        </p:txBody>
      </p:sp>
      <p:sp>
        <p:nvSpPr>
          <p:cNvPr id="14" name="Oval 13">
            <a:extLst>
              <a:ext uri="{FF2B5EF4-FFF2-40B4-BE49-F238E27FC236}">
                <a16:creationId xmlns:a16="http://schemas.microsoft.com/office/drawing/2014/main" id="{6101DDC4-AF28-BCFB-FA2E-7294BF0C6E9D}"/>
              </a:ext>
            </a:extLst>
          </p:cNvPr>
          <p:cNvSpPr/>
          <p:nvPr/>
        </p:nvSpPr>
        <p:spPr>
          <a:xfrm>
            <a:off x="5344337" y="3825142"/>
            <a:ext cx="2390527" cy="122214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36562701"/>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5203</TotalTime>
  <Words>1648</Words>
  <Application>Microsoft Office PowerPoint</Application>
  <PresentationFormat>Widescreen</PresentationFormat>
  <Paragraphs>94</Paragraphs>
  <Slides>14</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Arial</vt:lpstr>
      <vt:lpstr>Avenir Next Demi Bold</vt:lpstr>
      <vt:lpstr>Calibri</vt:lpstr>
      <vt:lpstr>Calibri Light</vt:lpstr>
      <vt:lpstr>HelveticaNeueETW01-55Rg</vt:lpstr>
      <vt:lpstr>Inter var</vt:lpstr>
      <vt:lpstr>Lato</vt:lpstr>
      <vt:lpstr>Teodor</vt:lpstr>
      <vt:lpstr>Times New Roman</vt:lpstr>
      <vt:lpstr>1_Office Theme</vt:lpstr>
      <vt:lpstr>PowerPoint Presentation</vt:lpstr>
      <vt:lpstr>PowerPoint Presentation</vt:lpstr>
      <vt:lpstr>R&amp;D People and Culture Strategy</vt:lpstr>
      <vt:lpstr>(Re-)Defining Research Culture</vt:lpstr>
      <vt:lpstr>PowerPoint Presentation</vt:lpstr>
      <vt:lpstr>PowerPoint Presentation</vt:lpstr>
      <vt:lpstr>Who is leading on Research Culture?</vt:lpstr>
      <vt:lpstr>Research Culture Surveys</vt:lpstr>
      <vt:lpstr>A selection of current Research Culture initiatives</vt:lpstr>
      <vt:lpstr>International Research Culture –  UK Government perspective</vt:lpstr>
      <vt:lpstr>International Research Culture –  Towards equitable partnerships</vt:lpstr>
      <vt:lpstr>PowerPoint Presentation</vt:lpstr>
      <vt:lpstr>Lead a Research Culture Project</vt:lpstr>
      <vt:lpstr>Thank you</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 Carole</dc:creator>
  <cp:lastModifiedBy>Nair, Rika</cp:lastModifiedBy>
  <cp:revision>163</cp:revision>
  <cp:lastPrinted>2023-04-25T08:14:25Z</cp:lastPrinted>
  <dcterms:created xsi:type="dcterms:W3CDTF">2020-11-19T10:17:42Z</dcterms:created>
  <dcterms:modified xsi:type="dcterms:W3CDTF">2023-06-01T09:59:54Z</dcterms:modified>
</cp:coreProperties>
</file>