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456" r:id="rId2"/>
    <p:sldId id="257" r:id="rId3"/>
    <p:sldId id="454" r:id="rId4"/>
    <p:sldId id="453" r:id="rId5"/>
    <p:sldId id="455" r:id="rId6"/>
    <p:sldId id="4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1C65"/>
    <a:srgbClr val="F6F5E6"/>
    <a:srgbClr val="E5DDE8"/>
    <a:srgbClr val="E6E6E6"/>
    <a:srgbClr val="A69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6524"/>
  </p:normalViewPr>
  <p:slideViewPr>
    <p:cSldViewPr snapToGrid="0">
      <p:cViewPr varScale="1">
        <p:scale>
          <a:sx n="97" d="100"/>
          <a:sy n="97" d="100"/>
        </p:scale>
        <p:origin x="11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98A85-8851-1242-9804-2C6BC0176BDB}" type="datetimeFigureOut">
              <a:rPr lang="en-US" smtClean="0"/>
              <a:t>6/4/23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0CF2C-282E-0F40-956B-94B019F61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820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0CF2C-282E-0F40-956B-94B019F611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49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>
            <a:extLst>
              <a:ext uri="{FF2B5EF4-FFF2-40B4-BE49-F238E27FC236}">
                <a16:creationId xmlns:a16="http://schemas.microsoft.com/office/drawing/2014/main" id="{A408894B-4C0A-6DD1-2A27-43B2FD86E6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>
            <a:extLst>
              <a:ext uri="{FF2B5EF4-FFF2-40B4-BE49-F238E27FC236}">
                <a16:creationId xmlns:a16="http://schemas.microsoft.com/office/drawing/2014/main" id="{E2E0523A-AF13-88E2-7956-41B42F1C72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altLang="en-US" dirty="0"/>
          </a:p>
        </p:txBody>
      </p:sp>
      <p:sp>
        <p:nvSpPr>
          <p:cNvPr id="59396" name="Slide Number Placeholder 3">
            <a:extLst>
              <a:ext uri="{FF2B5EF4-FFF2-40B4-BE49-F238E27FC236}">
                <a16:creationId xmlns:a16="http://schemas.microsoft.com/office/drawing/2014/main" id="{E45071F5-7031-9CF7-FF09-A0DD54C5E6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688975" indent="-263525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062038" indent="-211138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487488" indent="-211138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1912938" indent="-211138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370138" indent="-2111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827338" indent="-2111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284538" indent="-2111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741738" indent="-2111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fld id="{D9582F37-6656-448A-838E-5B9BD8A14E11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770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>
            <a:extLst>
              <a:ext uri="{FF2B5EF4-FFF2-40B4-BE49-F238E27FC236}">
                <a16:creationId xmlns:a16="http://schemas.microsoft.com/office/drawing/2014/main" id="{A408894B-4C0A-6DD1-2A27-43B2FD86E6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>
            <a:extLst>
              <a:ext uri="{FF2B5EF4-FFF2-40B4-BE49-F238E27FC236}">
                <a16:creationId xmlns:a16="http://schemas.microsoft.com/office/drawing/2014/main" id="{E2E0523A-AF13-88E2-7956-41B42F1C72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altLang="en-US" dirty="0"/>
          </a:p>
        </p:txBody>
      </p:sp>
      <p:sp>
        <p:nvSpPr>
          <p:cNvPr id="59396" name="Slide Number Placeholder 3">
            <a:extLst>
              <a:ext uri="{FF2B5EF4-FFF2-40B4-BE49-F238E27FC236}">
                <a16:creationId xmlns:a16="http://schemas.microsoft.com/office/drawing/2014/main" id="{E45071F5-7031-9CF7-FF09-A0DD54C5E6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688975" indent="-263525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062038" indent="-211138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487488" indent="-211138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1912938" indent="-211138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370138" indent="-2111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827338" indent="-2111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284538" indent="-2111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741738" indent="-2111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fld id="{D9582F37-6656-448A-838E-5B9BD8A14E11}" type="slidenum">
              <a:rPr lang="en-US" altLang="en-US" smtClean="0">
                <a:latin typeface="Calibri" panose="020F0502020204030204" pitchFamily="34" charset="0"/>
              </a:rPr>
              <a:pPr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>
            <a:extLst>
              <a:ext uri="{FF2B5EF4-FFF2-40B4-BE49-F238E27FC236}">
                <a16:creationId xmlns:a16="http://schemas.microsoft.com/office/drawing/2014/main" id="{A408894B-4C0A-6DD1-2A27-43B2FD86E6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>
            <a:extLst>
              <a:ext uri="{FF2B5EF4-FFF2-40B4-BE49-F238E27FC236}">
                <a16:creationId xmlns:a16="http://schemas.microsoft.com/office/drawing/2014/main" id="{E2E0523A-AF13-88E2-7956-41B42F1C72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altLang="en-US" dirty="0"/>
          </a:p>
        </p:txBody>
      </p:sp>
      <p:sp>
        <p:nvSpPr>
          <p:cNvPr id="59396" name="Slide Number Placeholder 3">
            <a:extLst>
              <a:ext uri="{FF2B5EF4-FFF2-40B4-BE49-F238E27FC236}">
                <a16:creationId xmlns:a16="http://schemas.microsoft.com/office/drawing/2014/main" id="{E45071F5-7031-9CF7-FF09-A0DD54C5E6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688975" indent="-263525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062038" indent="-211138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487488" indent="-211138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1912938" indent="-211138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370138" indent="-2111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827338" indent="-2111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284538" indent="-2111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741738" indent="-211138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fld id="{D9582F37-6656-448A-838E-5B9BD8A14E11}" type="slidenum">
              <a:rPr lang="en-US" altLang="en-US" smtClean="0">
                <a:latin typeface="Calibri" panose="020F0502020204030204" pitchFamily="34" charset="0"/>
              </a:rPr>
              <a:pPr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14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0CF2C-282E-0F40-956B-94B019F611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71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83E96-5CBA-61AB-9BEA-17F2A239F8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47DA52-0695-4C8E-743B-CF3FBFE2DB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8C28A-3B34-8070-636B-4FE0F856A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E26C-D178-F04E-9775-A6C39237AFAA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2C0AC-DF20-CB91-44C8-2B987DB27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D961E-9635-EEAB-BAA8-C2A593B84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E3DE-209E-884E-9517-8998356EA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7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7AB19-060B-B9F2-1905-5C8B3DE98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4FA09-FCBE-C07D-64F4-7DF918136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DBCE4-4E4B-99D1-8C36-D954D6939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E26C-D178-F04E-9775-A6C39237AFAA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40C39-2BF0-B516-8EE8-05BA40D07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9A803-5F85-9417-DC75-BD068A60A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E3DE-209E-884E-9517-8998356EA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568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563FE4-C6B0-8D42-C169-ACD087A07A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D4FA15-A0EC-B7BC-2BAF-0F62189C00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5BE1D-7A95-7AF5-93E7-08187C553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E26C-D178-F04E-9775-A6C39237AFAA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A5D9D-32BB-C09C-2DBF-F5B3568E5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E4FD9-8D22-BA9D-6F49-A8A30E7A2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E3DE-209E-884E-9517-8998356EA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F6D22-E5FE-ECE1-5F49-0842F1B88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9E8BDD-FD5A-824D-784E-74203279E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8E885-E26C-401B-BF98-2171E2673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E26C-D178-F04E-9775-A6C39237AFAA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6F910-4B41-615F-30B7-AEFF882B7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3FEF31-BFF4-1119-03AE-71F7FD57B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E3DE-209E-884E-9517-8998356EA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051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1F780-FB98-AD7E-442F-5D91C0F6B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FF2A3-8880-3D0A-6B32-E70993E8C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AACD7-8E30-0558-B0BF-41AEDF385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E26C-D178-F04E-9775-A6C39237AFAA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EF123-EE7E-EF28-FFF5-DF6B5C505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52B53C-3256-02E7-DBCA-DAB0AE5D6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E3DE-209E-884E-9517-8998356EA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4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60A1E-373A-F61F-E119-38A3FC420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25D84-34C5-6FF1-E34A-B94D2A841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68593A-89C8-9960-7C0A-21D1205B5D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D7CE61-0B5B-4E24-8405-4537AE128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E26C-D178-F04E-9775-A6C39237AFAA}" type="datetimeFigureOut">
              <a:rPr lang="en-US" smtClean="0"/>
              <a:t>6/4/23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D04D1C-FF29-31B7-2A1A-95926CD1C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979B85-E11B-C67E-1958-9B149905C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E3DE-209E-884E-9517-8998356EA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4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6C1DC-5574-9F7C-F7AF-97882EEC6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F4614-DF56-4EA8-4103-FA76BA396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C7D78-34DC-468E-8F68-7538C06D53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9A3A4C-9787-4029-6956-099E5D4ACD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215CF0-03A5-6907-47FE-7AB1CD4233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44E2B7-47BC-A82A-7B42-9AEADF65C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E26C-D178-F04E-9775-A6C39237AFAA}" type="datetimeFigureOut">
              <a:rPr lang="en-US" smtClean="0"/>
              <a:t>6/4/23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62B35F-9405-7278-2DA9-EABBF0F53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27772D-3EBE-0C4B-7D21-322D31DA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E3DE-209E-884E-9517-8998356EA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195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4ACD9-0914-C70D-BFA8-8B8D6B64D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8CCD5C-F445-85D0-DBEF-95474098F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E26C-D178-F04E-9775-A6C39237AFAA}" type="datetimeFigureOut">
              <a:rPr lang="en-US" smtClean="0"/>
              <a:t>6/4/23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F5128E-5C4F-796C-10E6-682CB42B8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EF342A-31B0-1395-80D5-60D52BD46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E3DE-209E-884E-9517-8998356EA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7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08EFBE-BC24-F642-5455-F78ABD63F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E26C-D178-F04E-9775-A6C39237AFAA}" type="datetimeFigureOut">
              <a:rPr lang="en-US" smtClean="0"/>
              <a:t>6/4/23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AB613B-CB47-F8FF-5F28-17246EB72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E72591-E101-38F7-2641-A95018E58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E3DE-209E-884E-9517-8998356EA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676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60D3C-CC06-8448-CA5E-E3FBB1599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1EF32-8ADC-ED52-A780-C2F59ADF8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6A9D66-8D0C-FA3D-2F97-3B561B4899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4DC253-0B30-BDC4-B6C4-7A3F9784A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E26C-D178-F04E-9775-A6C39237AFAA}" type="datetimeFigureOut">
              <a:rPr lang="en-US" smtClean="0"/>
              <a:t>6/4/23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E67F12-A1A8-0ACC-A0D2-724BE8B68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4DC66-7B8F-7C5A-5BAD-D653DF590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E3DE-209E-884E-9517-8998356EA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67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CBB7-62B5-1DAD-095D-A3460864F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A80934-C8C7-3521-6CD8-4A2859A263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BFBEA3-88FB-A6FA-07BD-FC3A11A764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4A5A9-D004-621E-C7B5-C25B2C269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E26C-D178-F04E-9775-A6C39237AFAA}" type="datetimeFigureOut">
              <a:rPr lang="en-US" smtClean="0"/>
              <a:t>6/4/23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90C0C-4B6C-3E91-10D4-754D29B4A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C052B3-F75E-6B85-6491-5D449860A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E3DE-209E-884E-9517-8998356EA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62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812EE3-9DF2-2EAF-A583-E71EDCD9C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C4F6C-407F-27DB-7BE0-1B2DB6F59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E83960-2AC4-0119-05BF-E837AEAEFF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FE26C-D178-F04E-9775-A6C39237AFAA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9D976-BC2A-89E3-0A49-D3ADE7A06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FC08B-1FCD-36AD-263D-D0E9712542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CE3DE-209E-884E-9517-8998356EA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ext, screenshot, ball, green&#10;&#10;Description automatically generated">
            <a:extLst>
              <a:ext uri="{FF2B5EF4-FFF2-40B4-BE49-F238E27FC236}">
                <a16:creationId xmlns:a16="http://schemas.microsoft.com/office/drawing/2014/main" id="{F85C320F-B347-1BDE-CE05-D7A09C7A97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20" r="9089" b="293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95A19A-FF80-AF44-1EE1-B1A6FFB49C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9D3202-D63D-FB67-CB72-190DC4064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79" y="4872922"/>
            <a:ext cx="4743377" cy="1208141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Professor Stephanie Panichelli-</a:t>
            </a:r>
            <a:r>
              <a:rPr lang="en-US" sz="2000" dirty="0" err="1"/>
              <a:t>Batalla</a:t>
            </a:r>
            <a:endParaRPr lang="en-US" sz="2000" dirty="0"/>
          </a:p>
          <a:p>
            <a:pPr algn="l"/>
            <a:r>
              <a:rPr lang="en-US" sz="2000" dirty="0"/>
              <a:t>Head of the School for Cross-Faculty Studies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7823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A694-1EB7-13D2-6994-55FA40D18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065" y="2009241"/>
            <a:ext cx="6680935" cy="437256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Clr>
                <a:srgbClr val="A69F00"/>
              </a:buClr>
              <a:buFont typeface="Calibri" panose="020F0502020204030204" pitchFamily="34" charset="0"/>
              <a:buChar char="»"/>
            </a:pPr>
            <a:r>
              <a:rPr lang="en-US" sz="2200" dirty="0"/>
              <a:t>UNESCO definition (2019):</a:t>
            </a:r>
          </a:p>
          <a:p>
            <a:pPr marL="457200" lvl="1" indent="0">
              <a:buClr>
                <a:srgbClr val="A69F00"/>
              </a:buClr>
              <a:buNone/>
            </a:pPr>
            <a:r>
              <a:rPr lang="en-US" sz="2200" dirty="0"/>
              <a:t>“</a:t>
            </a:r>
            <a:r>
              <a:rPr lang="en-GB" sz="2200" dirty="0"/>
              <a:t>ESD </a:t>
            </a:r>
            <a:r>
              <a:rPr lang="en-GB" sz="2200" b="1" dirty="0"/>
              <a:t>empowers</a:t>
            </a:r>
            <a:r>
              <a:rPr lang="en-GB" sz="2200" dirty="0"/>
              <a:t> learners to take </a:t>
            </a:r>
            <a:r>
              <a:rPr lang="en-GB" sz="2200" b="1" dirty="0"/>
              <a:t>informed decisions </a:t>
            </a:r>
            <a:r>
              <a:rPr lang="en-GB" sz="2200" dirty="0"/>
              <a:t>and </a:t>
            </a:r>
            <a:r>
              <a:rPr lang="en-GB" sz="2200" b="1" dirty="0"/>
              <a:t>responsible actions</a:t>
            </a:r>
            <a:r>
              <a:rPr lang="en-GB" sz="2200" dirty="0"/>
              <a:t> for </a:t>
            </a:r>
            <a:r>
              <a:rPr lang="en-GB" sz="2200" b="1" dirty="0">
                <a:solidFill>
                  <a:srgbClr val="A69F00"/>
                </a:solidFill>
              </a:rPr>
              <a:t>environmental integrity, economic viability and a just society, for present and future generations</a:t>
            </a:r>
            <a:r>
              <a:rPr lang="en-GB" sz="2200" dirty="0"/>
              <a:t>, while respecting </a:t>
            </a:r>
            <a:r>
              <a:rPr lang="en-GB" sz="2200" b="1" dirty="0">
                <a:solidFill>
                  <a:srgbClr val="A69F00"/>
                </a:solidFill>
              </a:rPr>
              <a:t>cultural diversity</a:t>
            </a:r>
            <a:r>
              <a:rPr lang="en-GB" sz="2200" dirty="0"/>
              <a:t>. It is about lifelong learning, and is an integral part of quality education. ESD is </a:t>
            </a:r>
            <a:r>
              <a:rPr lang="en-GB" sz="2200" b="1" dirty="0"/>
              <a:t>holistic</a:t>
            </a:r>
            <a:r>
              <a:rPr lang="en-GB" sz="2200" dirty="0"/>
              <a:t> and </a:t>
            </a:r>
            <a:r>
              <a:rPr lang="en-GB" sz="2200" b="1" dirty="0"/>
              <a:t>transformational</a:t>
            </a:r>
            <a:r>
              <a:rPr lang="en-GB" sz="2200" dirty="0"/>
              <a:t> education which addresses learning content and outcomes, pedagogy and the learning environment. </a:t>
            </a:r>
            <a:br>
              <a:rPr lang="en-GB" sz="2200" dirty="0"/>
            </a:br>
            <a:r>
              <a:rPr lang="en-GB" sz="2200" dirty="0"/>
              <a:t>It achieves its </a:t>
            </a:r>
            <a:r>
              <a:rPr lang="en-GB" sz="2200" b="1" dirty="0"/>
              <a:t>purpose</a:t>
            </a:r>
            <a:r>
              <a:rPr lang="en-GB" sz="2200" dirty="0"/>
              <a:t> by </a:t>
            </a:r>
            <a:r>
              <a:rPr lang="en-GB" sz="2200" b="1" dirty="0"/>
              <a:t>transforming society</a:t>
            </a:r>
            <a:r>
              <a:rPr lang="en-GB" sz="2200" dirty="0"/>
              <a:t>.” </a:t>
            </a:r>
          </a:p>
          <a:p>
            <a:pPr marL="457200" lvl="1" indent="0">
              <a:buClr>
                <a:srgbClr val="A69F00"/>
              </a:buClr>
              <a:buNone/>
            </a:pPr>
            <a:endParaRPr lang="en-GB" sz="2200" dirty="0"/>
          </a:p>
          <a:p>
            <a:pPr>
              <a:lnSpc>
                <a:spcPct val="90000"/>
              </a:lnSpc>
              <a:buClr>
                <a:srgbClr val="A69F00"/>
              </a:buClr>
              <a:buFont typeface="Calibri" panose="020F0502020204030204" pitchFamily="34" charset="0"/>
              <a:buChar char="»"/>
            </a:pPr>
            <a:r>
              <a:rPr lang="en-GB" sz="2200" dirty="0"/>
              <a:t>ESD - not just about content but also understanding, skills, attributes and competencies.</a:t>
            </a:r>
          </a:p>
          <a:p>
            <a:endParaRPr lang="en-US" sz="2200" dirty="0"/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7E6D3647-4EF9-59C0-8E54-384D8E9C4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276" y="198387"/>
            <a:ext cx="1139749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en-GB" altLang="en-US" sz="4800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Education for </a:t>
            </a:r>
            <a:br>
              <a:rPr lang="en-GB" altLang="en-US" sz="4800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4800" b="1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Sustainable Development</a:t>
            </a:r>
            <a:r>
              <a:rPr lang="en-GB" altLang="en-US" sz="4800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(ESD)</a:t>
            </a:r>
          </a:p>
        </p:txBody>
      </p:sp>
      <p:sp>
        <p:nvSpPr>
          <p:cNvPr id="6" name="Arrow: Chevron 5">
            <a:extLst>
              <a:ext uri="{FF2B5EF4-FFF2-40B4-BE49-F238E27FC236}">
                <a16:creationId xmlns:a16="http://schemas.microsoft.com/office/drawing/2014/main" id="{CFA9CE8F-2C93-C3AD-5E3C-D21EDB987009}"/>
              </a:ext>
            </a:extLst>
          </p:cNvPr>
          <p:cNvSpPr/>
          <p:nvPr/>
        </p:nvSpPr>
        <p:spPr>
          <a:xfrm>
            <a:off x="-572214" y="180975"/>
            <a:ext cx="1025525" cy="714375"/>
          </a:xfrm>
          <a:prstGeom prst="chevron">
            <a:avLst>
              <a:gd name="adj" fmla="val 33079"/>
            </a:avLst>
          </a:prstGeom>
          <a:solidFill>
            <a:srgbClr val="E5DDE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Hexagon 1">
            <a:extLst>
              <a:ext uri="{FF2B5EF4-FFF2-40B4-BE49-F238E27FC236}">
                <a16:creationId xmlns:a16="http://schemas.microsoft.com/office/drawing/2014/main" id="{30741518-F5CD-4D25-8F54-7BE446A03BE4}"/>
              </a:ext>
            </a:extLst>
          </p:cNvPr>
          <p:cNvSpPr/>
          <p:nvPr/>
        </p:nvSpPr>
        <p:spPr>
          <a:xfrm>
            <a:off x="9653546" y="-1007414"/>
            <a:ext cx="2643188" cy="2278063"/>
          </a:xfrm>
          <a:prstGeom prst="hexagon">
            <a:avLst/>
          </a:prstGeom>
          <a:noFill/>
          <a:ln w="28575">
            <a:solidFill>
              <a:srgbClr val="A69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6CA9F8DD-14ED-C7AD-3F13-59FF22801859}"/>
              </a:ext>
            </a:extLst>
          </p:cNvPr>
          <p:cNvSpPr/>
          <p:nvPr/>
        </p:nvSpPr>
        <p:spPr>
          <a:xfrm>
            <a:off x="10654921" y="-1407726"/>
            <a:ext cx="2279650" cy="1965326"/>
          </a:xfrm>
          <a:prstGeom prst="hexagon">
            <a:avLst/>
          </a:prstGeom>
          <a:solidFill>
            <a:srgbClr val="E5DDE8"/>
          </a:solidFill>
          <a:ln w="38100">
            <a:solidFill>
              <a:srgbClr val="E5DD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DD9A81E-8DD7-2207-43B5-0D703D65D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000" y="2584175"/>
            <a:ext cx="4910769" cy="322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96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6">
            <a:extLst>
              <a:ext uri="{FF2B5EF4-FFF2-40B4-BE49-F238E27FC236}">
                <a16:creationId xmlns:a16="http://schemas.microsoft.com/office/drawing/2014/main" id="{8002F157-465F-F7AA-5026-DDE984DF8583}"/>
              </a:ext>
            </a:extLst>
          </p:cNvPr>
          <p:cNvSpPr txBox="1">
            <a:spLocks/>
          </p:cNvSpPr>
          <p:nvPr/>
        </p:nvSpPr>
        <p:spPr>
          <a:xfrm>
            <a:off x="465138" y="434975"/>
            <a:ext cx="5938837" cy="26765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ESD at</a:t>
            </a:r>
            <a:br>
              <a:rPr lang="en-GB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b="1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Warwick</a:t>
            </a:r>
          </a:p>
        </p:txBody>
      </p:sp>
      <p:sp>
        <p:nvSpPr>
          <p:cNvPr id="17" name="TextBox 24">
            <a:extLst>
              <a:ext uri="{FF2B5EF4-FFF2-40B4-BE49-F238E27FC236}">
                <a16:creationId xmlns:a16="http://schemas.microsoft.com/office/drawing/2014/main" id="{99AF72B0-D258-1D78-1312-C2944F1E5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37" y="1913773"/>
            <a:ext cx="5070959" cy="443198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Unique inter- and transdisciplinary degrees </a:t>
            </a:r>
          </a:p>
          <a:p>
            <a:pPr eaLnBrk="1" hangingPunct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ESD in the curriculum </a:t>
            </a:r>
          </a:p>
          <a:p>
            <a:pPr lvl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Content </a:t>
            </a:r>
          </a:p>
          <a:p>
            <a:pPr lvl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Students as co-creators </a:t>
            </a:r>
          </a:p>
          <a:p>
            <a:pPr lvl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Campus as a living lab </a:t>
            </a:r>
          </a:p>
          <a:p>
            <a:pPr lvl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On-campus consultancy projects</a:t>
            </a:r>
          </a:p>
          <a:p>
            <a:pPr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Inclusive Education Action Plan</a:t>
            </a:r>
          </a:p>
          <a:p>
            <a:pPr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Institutional Teaching and Learning Review (ITLR) – ESD as common theme</a:t>
            </a:r>
          </a:p>
          <a:p>
            <a:pPr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ESD Network</a:t>
            </a:r>
          </a:p>
        </p:txBody>
      </p:sp>
      <p:sp>
        <p:nvSpPr>
          <p:cNvPr id="23" name="Arrow: Chevron 22">
            <a:extLst>
              <a:ext uri="{FF2B5EF4-FFF2-40B4-BE49-F238E27FC236}">
                <a16:creationId xmlns:a16="http://schemas.microsoft.com/office/drawing/2014/main" id="{FFC96390-123A-8EAF-2B79-5B562738A0F0}"/>
              </a:ext>
            </a:extLst>
          </p:cNvPr>
          <p:cNvSpPr/>
          <p:nvPr/>
        </p:nvSpPr>
        <p:spPr>
          <a:xfrm>
            <a:off x="-560388" y="434975"/>
            <a:ext cx="1025525" cy="714375"/>
          </a:xfrm>
          <a:prstGeom prst="chevron">
            <a:avLst>
              <a:gd name="adj" fmla="val 33079"/>
            </a:avLst>
          </a:prstGeom>
          <a:solidFill>
            <a:srgbClr val="E5DDE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A00E2EB4-223B-FD31-507A-954DB9E10A5D}"/>
              </a:ext>
            </a:extLst>
          </p:cNvPr>
          <p:cNvSpPr/>
          <p:nvPr/>
        </p:nvSpPr>
        <p:spPr>
          <a:xfrm>
            <a:off x="4630716" y="-1524937"/>
            <a:ext cx="2279650" cy="1965326"/>
          </a:xfrm>
          <a:prstGeom prst="hexagon">
            <a:avLst/>
          </a:prstGeom>
          <a:solidFill>
            <a:srgbClr val="E5DDE8"/>
          </a:solidFill>
          <a:ln w="38100">
            <a:solidFill>
              <a:srgbClr val="E5DD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A624389A-16F0-0402-B4D5-DBC6973697EC}"/>
              </a:ext>
            </a:extLst>
          </p:cNvPr>
          <p:cNvSpPr/>
          <p:nvPr/>
        </p:nvSpPr>
        <p:spPr>
          <a:xfrm>
            <a:off x="3505096" y="-564483"/>
            <a:ext cx="2053221" cy="1769593"/>
          </a:xfrm>
          <a:prstGeom prst="hexagon">
            <a:avLst/>
          </a:prstGeom>
          <a:noFill/>
          <a:ln w="28575">
            <a:solidFill>
              <a:srgbClr val="A69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pic>
        <p:nvPicPr>
          <p:cNvPr id="4" name="Picture Placeholder 12">
            <a:extLst>
              <a:ext uri="{FF2B5EF4-FFF2-40B4-BE49-F238E27FC236}">
                <a16:creationId xmlns:a16="http://schemas.microsoft.com/office/drawing/2014/main" id="{82DC7454-F6D8-394F-BC85-DFB31F36F7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32" r="20754"/>
          <a:stretch/>
        </p:blipFill>
        <p:spPr>
          <a:xfrm>
            <a:off x="5770541" y="3665441"/>
            <a:ext cx="2705808" cy="2708433"/>
          </a:xfrm>
          <a:prstGeom prst="rect">
            <a:avLst/>
          </a:prstGeom>
        </p:spPr>
      </p:pic>
      <p:pic>
        <p:nvPicPr>
          <p:cNvPr id="5" name="Picture Placeholder 9">
            <a:extLst>
              <a:ext uri="{FF2B5EF4-FFF2-40B4-BE49-F238E27FC236}">
                <a16:creationId xmlns:a16="http://schemas.microsoft.com/office/drawing/2014/main" id="{9D94E7E7-13F2-E405-2077-1E6D905BD9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04" t="10012" b="25828"/>
          <a:stretch/>
        </p:blipFill>
        <p:spPr>
          <a:xfrm>
            <a:off x="8636007" y="3665440"/>
            <a:ext cx="2884083" cy="2708433"/>
          </a:xfrm>
          <a:prstGeom prst="rect">
            <a:avLst/>
          </a:prstGeom>
        </p:spPr>
      </p:pic>
      <p:pic>
        <p:nvPicPr>
          <p:cNvPr id="6" name="Picture 5" descr="A screen shot of a website&#10;&#10;Description automatically generated with low confidence">
            <a:extLst>
              <a:ext uri="{FF2B5EF4-FFF2-40B4-BE49-F238E27FC236}">
                <a16:creationId xmlns:a16="http://schemas.microsoft.com/office/drawing/2014/main" id="{A33CCB3F-6A47-FBE0-6050-6320E589CE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6814" y="768626"/>
            <a:ext cx="5773276" cy="280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80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6">
            <a:extLst>
              <a:ext uri="{FF2B5EF4-FFF2-40B4-BE49-F238E27FC236}">
                <a16:creationId xmlns:a16="http://schemas.microsoft.com/office/drawing/2014/main" id="{8002F157-465F-F7AA-5026-DDE984DF8583}"/>
              </a:ext>
            </a:extLst>
          </p:cNvPr>
          <p:cNvSpPr txBox="1">
            <a:spLocks/>
          </p:cNvSpPr>
          <p:nvPr/>
        </p:nvSpPr>
        <p:spPr>
          <a:xfrm>
            <a:off x="465138" y="434975"/>
            <a:ext cx="5938837" cy="26765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ESD at</a:t>
            </a:r>
            <a:br>
              <a:rPr lang="en-GB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b="1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Warwick</a:t>
            </a:r>
          </a:p>
        </p:txBody>
      </p:sp>
      <p:sp>
        <p:nvSpPr>
          <p:cNvPr id="17" name="TextBox 24">
            <a:extLst>
              <a:ext uri="{FF2B5EF4-FFF2-40B4-BE49-F238E27FC236}">
                <a16:creationId xmlns:a16="http://schemas.microsoft.com/office/drawing/2014/main" id="{99AF72B0-D258-1D78-1312-C2944F1E5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37" y="2124075"/>
            <a:ext cx="5070959" cy="366254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indent="0" eaLnBrk="1" hangingPunct="1">
              <a:spcBef>
                <a:spcPts val="600"/>
              </a:spcBef>
              <a:buClr>
                <a:srgbClr val="643274"/>
              </a:buClr>
              <a:defRPr/>
            </a:pPr>
            <a:r>
              <a:rPr lang="en-GB" altLang="en-US" sz="2400" b="1" dirty="0">
                <a:solidFill>
                  <a:srgbClr val="541C6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Extracurricular opportunities </a:t>
            </a:r>
          </a:p>
          <a:p>
            <a:pPr eaLnBrk="1" hangingPunct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Placements </a:t>
            </a:r>
          </a:p>
          <a:p>
            <a:pPr eaLnBrk="1" hangingPunct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Community engagement - WIE</a:t>
            </a:r>
          </a:p>
          <a:p>
            <a:pPr eaLnBrk="1" hangingPunct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Warwick Core Skills - Certificates </a:t>
            </a:r>
          </a:p>
          <a:p>
            <a:pPr marL="0" indent="0" eaLnBrk="1" hangingPunct="1">
              <a:spcBef>
                <a:spcPts val="1200"/>
              </a:spcBef>
              <a:buClr>
                <a:srgbClr val="643274"/>
              </a:buClr>
              <a:defRPr/>
            </a:pPr>
            <a:r>
              <a:rPr lang="en-GB" altLang="en-US" sz="2400" b="1" dirty="0">
                <a:solidFill>
                  <a:srgbClr val="541C6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Supporting students’ initiatives </a:t>
            </a:r>
          </a:p>
          <a:p>
            <a:pPr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Warwick Climate Negotiating Forum</a:t>
            </a:r>
          </a:p>
          <a:p>
            <a:pPr eaLnBrk="1" hangingPunct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Globus</a:t>
            </a:r>
          </a:p>
          <a:p>
            <a:pPr eaLnBrk="1" hangingPunct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Enterprise / Student Societies</a:t>
            </a:r>
          </a:p>
        </p:txBody>
      </p:sp>
      <p:pic>
        <p:nvPicPr>
          <p:cNvPr id="2" name="Picture Placeholder 11">
            <a:extLst>
              <a:ext uri="{FF2B5EF4-FFF2-40B4-BE49-F238E27FC236}">
                <a16:creationId xmlns:a16="http://schemas.microsoft.com/office/drawing/2014/main" id="{1DD82961-7293-AC43-6199-B6F0D5437FC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076" r="7076"/>
          <a:stretch/>
        </p:blipFill>
        <p:spPr>
          <a:xfrm>
            <a:off x="5915682" y="912103"/>
            <a:ext cx="5749548" cy="2146589"/>
          </a:xfrm>
          <a:prstGeom prst="rect">
            <a:avLst/>
          </a:prstGeom>
          <a:ln>
            <a:noFill/>
          </a:ln>
        </p:spPr>
      </p:pic>
      <p:pic>
        <p:nvPicPr>
          <p:cNvPr id="4" name="Picture Placeholder 9">
            <a:extLst>
              <a:ext uri="{FF2B5EF4-FFF2-40B4-BE49-F238E27FC236}">
                <a16:creationId xmlns:a16="http://schemas.microsoft.com/office/drawing/2014/main" id="{9D76C870-8E6C-2CCB-0A22-C61362C2B2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485" t="38439" r="19450" b="10174"/>
          <a:stretch/>
        </p:blipFill>
        <p:spPr>
          <a:xfrm>
            <a:off x="8499226" y="3260567"/>
            <a:ext cx="3166004" cy="2708433"/>
          </a:xfrm>
          <a:prstGeom prst="rect">
            <a:avLst/>
          </a:prstGeom>
        </p:spPr>
      </p:pic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11163578-12E9-1C77-E985-319BAE1C0D78}"/>
              </a:ext>
            </a:extLst>
          </p:cNvPr>
          <p:cNvSpPr/>
          <p:nvPr/>
        </p:nvSpPr>
        <p:spPr>
          <a:xfrm>
            <a:off x="-560388" y="434975"/>
            <a:ext cx="1025525" cy="714375"/>
          </a:xfrm>
          <a:prstGeom prst="chevron">
            <a:avLst>
              <a:gd name="adj" fmla="val 33079"/>
            </a:avLst>
          </a:prstGeom>
          <a:solidFill>
            <a:srgbClr val="E5DDE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3E7DB291-80D1-798B-F461-C47140216AC5}"/>
              </a:ext>
            </a:extLst>
          </p:cNvPr>
          <p:cNvSpPr/>
          <p:nvPr/>
        </p:nvSpPr>
        <p:spPr>
          <a:xfrm>
            <a:off x="3256446" y="6223247"/>
            <a:ext cx="2279650" cy="1965326"/>
          </a:xfrm>
          <a:prstGeom prst="hexagon">
            <a:avLst/>
          </a:prstGeom>
          <a:solidFill>
            <a:srgbClr val="E5DDE8"/>
          </a:solidFill>
          <a:ln w="38100">
            <a:solidFill>
              <a:srgbClr val="E5DD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6552F584-E810-2F2B-E367-89B3FA6C2F1C}"/>
              </a:ext>
            </a:extLst>
          </p:cNvPr>
          <p:cNvSpPr/>
          <p:nvPr/>
        </p:nvSpPr>
        <p:spPr>
          <a:xfrm>
            <a:off x="1571315" y="5910510"/>
            <a:ext cx="2643188" cy="2278063"/>
          </a:xfrm>
          <a:prstGeom prst="hexagon">
            <a:avLst/>
          </a:prstGeom>
          <a:noFill/>
          <a:ln w="28575">
            <a:solidFill>
              <a:srgbClr val="A69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pic>
        <p:nvPicPr>
          <p:cNvPr id="1026" name="Picture 2" descr="Warwick Institute of Engagement (@warwickengages) / Twitter">
            <a:extLst>
              <a:ext uri="{FF2B5EF4-FFF2-40B4-BE49-F238E27FC236}">
                <a16:creationId xmlns:a16="http://schemas.microsoft.com/office/drawing/2014/main" id="{37BF29CF-E682-F12F-C997-E45A0BE200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633" y="3260566"/>
            <a:ext cx="2483795" cy="270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6">
            <a:extLst>
              <a:ext uri="{FF2B5EF4-FFF2-40B4-BE49-F238E27FC236}">
                <a16:creationId xmlns:a16="http://schemas.microsoft.com/office/drawing/2014/main" id="{8002F157-465F-F7AA-5026-DDE984DF8583}"/>
              </a:ext>
            </a:extLst>
          </p:cNvPr>
          <p:cNvSpPr txBox="1">
            <a:spLocks/>
          </p:cNvSpPr>
          <p:nvPr/>
        </p:nvSpPr>
        <p:spPr>
          <a:xfrm>
            <a:off x="465138" y="434975"/>
            <a:ext cx="5938837" cy="26765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ESD and </a:t>
            </a:r>
            <a:br>
              <a:rPr lang="en-GB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b="1" dirty="0">
                <a:solidFill>
                  <a:srgbClr val="A69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Way to Sustainable</a:t>
            </a:r>
          </a:p>
        </p:txBody>
      </p:sp>
      <p:sp>
        <p:nvSpPr>
          <p:cNvPr id="17" name="TextBox 24">
            <a:extLst>
              <a:ext uri="{FF2B5EF4-FFF2-40B4-BE49-F238E27FC236}">
                <a16:creationId xmlns:a16="http://schemas.microsoft.com/office/drawing/2014/main" id="{99AF72B0-D258-1D78-1312-C2944F1E5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37" y="2651458"/>
            <a:ext cx="5070959" cy="410881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Enabling our students to become </a:t>
            </a:r>
            <a:r>
              <a:rPr lang="en-GB" altLang="en-US" sz="2000" b="1" dirty="0">
                <a:solidFill>
                  <a:srgbClr val="541C6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responsible global citizens</a:t>
            </a:r>
            <a:r>
              <a:rPr lang="en-GB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providing them with the </a:t>
            </a:r>
            <a:r>
              <a:rPr lang="en-GB" altLang="en-US" sz="2000" b="1" dirty="0">
                <a:solidFill>
                  <a:srgbClr val="541C6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 and attributes </a:t>
            </a:r>
            <a:r>
              <a:rPr lang="en-GB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</a:t>
            </a:r>
            <a:r>
              <a:rPr lang="en-GB" altLang="en-US" sz="2000" b="1" dirty="0">
                <a:solidFill>
                  <a:srgbClr val="541C6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contributors </a:t>
            </a:r>
            <a:r>
              <a:rPr lang="en-GB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our journey towards the achievement of the SDGs. </a:t>
            </a:r>
          </a:p>
          <a:p>
            <a:pPr eaLnBrk="1" hangingPunct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Empowering our students to take responsibility and lead </a:t>
            </a:r>
            <a:r>
              <a:rPr lang="en-GB" altLang="en-US" sz="2000" b="1" dirty="0">
                <a:solidFill>
                  <a:srgbClr val="541C6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transformative change</a:t>
            </a:r>
            <a:r>
              <a:rPr lang="en-GB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eaLnBrk="1" hangingPunct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HE’s role</a:t>
            </a:r>
          </a:p>
          <a:p>
            <a:pPr lvl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dirty="0"/>
              <a:t>Warwick’s </a:t>
            </a:r>
            <a:r>
              <a:rPr lang="en-GB" i="1" dirty="0"/>
              <a:t>The Way to Sustainable</a:t>
            </a:r>
          </a:p>
          <a:p>
            <a:pPr lvl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r>
              <a:rPr lang="en-GB" b="1" i="1" dirty="0"/>
              <a:t>IGSD</a:t>
            </a:r>
            <a:r>
              <a:rPr lang="en-GB" i="1" dirty="0"/>
              <a:t>’s first Sustainability Training School</a:t>
            </a:r>
            <a:endParaRPr lang="en-US" dirty="0"/>
          </a:p>
          <a:p>
            <a:pPr eaLnBrk="1" hangingPunct="1">
              <a:spcBef>
                <a:spcPts val="600"/>
              </a:spcBef>
              <a:buClr>
                <a:srgbClr val="643274"/>
              </a:buClr>
              <a:buFont typeface="Calibri" panose="020F0502020204030204" pitchFamily="34" charset="0"/>
              <a:buChar char="»"/>
              <a:defRPr/>
            </a:pPr>
            <a:endParaRPr lang="en-GB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Placeholder 11">
            <a:extLst>
              <a:ext uri="{FF2B5EF4-FFF2-40B4-BE49-F238E27FC236}">
                <a16:creationId xmlns:a16="http://schemas.microsoft.com/office/drawing/2014/main" id="{1DD82961-7293-AC43-6199-B6F0D5437F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0" t="-243" r="-190"/>
          <a:stretch/>
        </p:blipFill>
        <p:spPr>
          <a:xfrm>
            <a:off x="5915682" y="551543"/>
            <a:ext cx="5749548" cy="3194958"/>
          </a:xfrm>
          <a:prstGeom prst="rect">
            <a:avLst/>
          </a:prstGeom>
          <a:ln>
            <a:noFill/>
          </a:ln>
        </p:spPr>
      </p:pic>
      <p:pic>
        <p:nvPicPr>
          <p:cNvPr id="3" name="Picture Placeholder 12">
            <a:extLst>
              <a:ext uri="{FF2B5EF4-FFF2-40B4-BE49-F238E27FC236}">
                <a16:creationId xmlns:a16="http://schemas.microsoft.com/office/drawing/2014/main" id="{344EA62F-79E9-2D1E-0C36-E70151B651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90"/>
          <a:stretch/>
        </p:blipFill>
        <p:spPr>
          <a:xfrm>
            <a:off x="5915682" y="3976914"/>
            <a:ext cx="2439737" cy="1968983"/>
          </a:xfrm>
          <a:prstGeom prst="rect">
            <a:avLst/>
          </a:prstGeom>
        </p:spPr>
      </p:pic>
      <p:pic>
        <p:nvPicPr>
          <p:cNvPr id="4" name="Picture Placeholder 9">
            <a:extLst>
              <a:ext uri="{FF2B5EF4-FFF2-40B4-BE49-F238E27FC236}">
                <a16:creationId xmlns:a16="http://schemas.microsoft.com/office/drawing/2014/main" id="{9D76C870-8E6C-2CCB-0A22-C61362C2B2D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37" r="5026"/>
          <a:stretch/>
        </p:blipFill>
        <p:spPr>
          <a:xfrm>
            <a:off x="8499226" y="3976914"/>
            <a:ext cx="3166004" cy="1968984"/>
          </a:xfrm>
          <a:prstGeom prst="rect">
            <a:avLst/>
          </a:prstGeom>
        </p:spPr>
      </p:pic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FD15DD57-DD72-4B92-5448-ECB73BD4316E}"/>
              </a:ext>
            </a:extLst>
          </p:cNvPr>
          <p:cNvSpPr/>
          <p:nvPr/>
        </p:nvSpPr>
        <p:spPr>
          <a:xfrm>
            <a:off x="-560388" y="434975"/>
            <a:ext cx="1025525" cy="714375"/>
          </a:xfrm>
          <a:prstGeom prst="chevron">
            <a:avLst>
              <a:gd name="adj" fmla="val 33079"/>
            </a:avLst>
          </a:prstGeom>
          <a:solidFill>
            <a:srgbClr val="E5DDE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E5DDE8"/>
              </a:solidFill>
            </a:endParaRP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2A9D28E4-F1FA-C64F-9191-AD4D4990DA78}"/>
              </a:ext>
            </a:extLst>
          </p:cNvPr>
          <p:cNvSpPr/>
          <p:nvPr/>
        </p:nvSpPr>
        <p:spPr>
          <a:xfrm>
            <a:off x="2656389" y="-1342903"/>
            <a:ext cx="2279650" cy="1965326"/>
          </a:xfrm>
          <a:prstGeom prst="hexagon">
            <a:avLst/>
          </a:prstGeom>
          <a:solidFill>
            <a:srgbClr val="F6F5E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02E22187-000F-4BD2-88B9-186C285AB4C3}"/>
              </a:ext>
            </a:extLst>
          </p:cNvPr>
          <p:cNvSpPr/>
          <p:nvPr/>
        </p:nvSpPr>
        <p:spPr>
          <a:xfrm>
            <a:off x="3434556" y="-1339058"/>
            <a:ext cx="2643188" cy="2278063"/>
          </a:xfrm>
          <a:prstGeom prst="hexagon">
            <a:avLst/>
          </a:prstGeom>
          <a:noFill/>
          <a:ln w="28575">
            <a:solidFill>
              <a:srgbClr val="541C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0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A694-1EB7-13D2-6994-55FA40D18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065" y="2009241"/>
            <a:ext cx="6680935" cy="2336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/>
              <a:t>“The 2030 Agenda compels us to look beyond national boundaries and short-term interest and act in solidarity for the long-term. We can no longer afford to think and work in silos.”</a:t>
            </a:r>
          </a:p>
          <a:p>
            <a:pPr marL="0" indent="0" algn="ctr">
              <a:buNone/>
            </a:pPr>
            <a:r>
              <a:rPr lang="en-US" sz="3200" dirty="0"/>
              <a:t>Ban-ki Moon (Sept. 2015)</a:t>
            </a:r>
          </a:p>
        </p:txBody>
      </p:sp>
      <p:sp>
        <p:nvSpPr>
          <p:cNvPr id="6" name="Arrow: Chevron 5">
            <a:extLst>
              <a:ext uri="{FF2B5EF4-FFF2-40B4-BE49-F238E27FC236}">
                <a16:creationId xmlns:a16="http://schemas.microsoft.com/office/drawing/2014/main" id="{CFA9CE8F-2C93-C3AD-5E3C-D21EDB987009}"/>
              </a:ext>
            </a:extLst>
          </p:cNvPr>
          <p:cNvSpPr/>
          <p:nvPr/>
        </p:nvSpPr>
        <p:spPr>
          <a:xfrm>
            <a:off x="-572214" y="180975"/>
            <a:ext cx="1025525" cy="714375"/>
          </a:xfrm>
          <a:prstGeom prst="chevron">
            <a:avLst>
              <a:gd name="adj" fmla="val 33079"/>
            </a:avLst>
          </a:prstGeom>
          <a:solidFill>
            <a:srgbClr val="E5DDE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Hexagon 1">
            <a:extLst>
              <a:ext uri="{FF2B5EF4-FFF2-40B4-BE49-F238E27FC236}">
                <a16:creationId xmlns:a16="http://schemas.microsoft.com/office/drawing/2014/main" id="{30741518-F5CD-4D25-8F54-7BE446A03BE4}"/>
              </a:ext>
            </a:extLst>
          </p:cNvPr>
          <p:cNvSpPr/>
          <p:nvPr/>
        </p:nvSpPr>
        <p:spPr>
          <a:xfrm>
            <a:off x="0" y="6223206"/>
            <a:ext cx="2643188" cy="2278063"/>
          </a:xfrm>
          <a:prstGeom prst="hexagon">
            <a:avLst/>
          </a:prstGeom>
          <a:noFill/>
          <a:ln w="28575">
            <a:solidFill>
              <a:srgbClr val="A69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6CA9F8DD-14ED-C7AD-3F13-59FF22801859}"/>
              </a:ext>
            </a:extLst>
          </p:cNvPr>
          <p:cNvSpPr/>
          <p:nvPr/>
        </p:nvSpPr>
        <p:spPr>
          <a:xfrm>
            <a:off x="1122656" y="5875337"/>
            <a:ext cx="2279650" cy="1965326"/>
          </a:xfrm>
          <a:prstGeom prst="hexagon">
            <a:avLst/>
          </a:prstGeom>
          <a:solidFill>
            <a:srgbClr val="E5DDE8"/>
          </a:solidFill>
          <a:ln w="38100">
            <a:solidFill>
              <a:srgbClr val="E5DD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pic>
        <p:nvPicPr>
          <p:cNvPr id="3074" name="Picture 2" descr="Sustainable Development Goals">
            <a:extLst>
              <a:ext uri="{FF2B5EF4-FFF2-40B4-BE49-F238E27FC236}">
                <a16:creationId xmlns:a16="http://schemas.microsoft.com/office/drawing/2014/main" id="{BD153136-8546-2AD3-7897-58FC9593C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521" y="1670961"/>
            <a:ext cx="5019231" cy="3358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02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295</Words>
  <Application>Microsoft Macintosh PowerPoint</Application>
  <PresentationFormat>Widescreen</PresentationFormat>
  <Paragraphs>40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Welcome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for Sustainable Development</dc:title>
  <dc:creator>Panichelli-Batalla, Stephanie</dc:creator>
  <cp:lastModifiedBy>Panichelli-Batalla, Stephanie</cp:lastModifiedBy>
  <cp:revision>19</cp:revision>
  <dcterms:created xsi:type="dcterms:W3CDTF">2022-09-20T10:38:49Z</dcterms:created>
  <dcterms:modified xsi:type="dcterms:W3CDTF">2023-06-04T19:07:20Z</dcterms:modified>
</cp:coreProperties>
</file>