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325" r:id="rId2"/>
    <p:sldId id="366" r:id="rId3"/>
    <p:sldId id="394" r:id="rId4"/>
    <p:sldId id="362" r:id="rId5"/>
    <p:sldId id="365" r:id="rId6"/>
    <p:sldId id="406" r:id="rId7"/>
    <p:sldId id="364" r:id="rId8"/>
    <p:sldId id="369" r:id="rId9"/>
    <p:sldId id="408" r:id="rId10"/>
    <p:sldId id="401" r:id="rId11"/>
    <p:sldId id="407" r:id="rId12"/>
    <p:sldId id="409" r:id="rId13"/>
    <p:sldId id="404" r:id="rId14"/>
    <p:sldId id="402" r:id="rId15"/>
    <p:sldId id="403" r:id="rId16"/>
    <p:sldId id="405" r:id="rId1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EB3CA13-3A5E-D595-6964-8978C4C19966}" name="Ridley, Charlotte" initials="RC" userId="S::u1471079@live.warwick.ac.uk::1238377b-8950-4f44-b90e-98b4c335188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2626B"/>
    <a:srgbClr val="00B2DD"/>
    <a:srgbClr val="7ECBB6"/>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3792" autoAdjust="0"/>
  </p:normalViewPr>
  <p:slideViewPr>
    <p:cSldViewPr snapToGrid="0" snapToObjects="1">
      <p:cViewPr varScale="1">
        <p:scale>
          <a:sx n="88" d="100"/>
          <a:sy n="88" d="100"/>
        </p:scale>
        <p:origin x="240" y="56"/>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nnew, Christine" userId="5d6f5110-9e69-4157-a5f7-a7111b08307a" providerId="ADAL" clId="{E8A67E2C-213B-4E33-A92E-A39BF5D0C0D0}"/>
    <pc:docChg chg="delSld">
      <pc:chgData name="Ennew, Christine" userId="5d6f5110-9e69-4157-a5f7-a7111b08307a" providerId="ADAL" clId="{E8A67E2C-213B-4E33-A92E-A39BF5D0C0D0}" dt="2023-06-05T07:46:48.410" v="1" actId="47"/>
      <pc:docMkLst>
        <pc:docMk/>
      </pc:docMkLst>
      <pc:sldChg chg="del">
        <pc:chgData name="Ennew, Christine" userId="5d6f5110-9e69-4157-a5f7-a7111b08307a" providerId="ADAL" clId="{E8A67E2C-213B-4E33-A92E-A39BF5D0C0D0}" dt="2023-06-05T07:46:31.145" v="0" actId="47"/>
        <pc:sldMkLst>
          <pc:docMk/>
          <pc:sldMk cId="2048569548" sldId="397"/>
        </pc:sldMkLst>
      </pc:sldChg>
      <pc:sldChg chg="del">
        <pc:chgData name="Ennew, Christine" userId="5d6f5110-9e69-4157-a5f7-a7111b08307a" providerId="ADAL" clId="{E8A67E2C-213B-4E33-A92E-A39BF5D0C0D0}" dt="2023-06-05T07:46:48.410" v="1" actId="47"/>
        <pc:sldMkLst>
          <pc:docMk/>
          <pc:sldMk cId="2676181369" sldId="40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4ADFE3-D555-4900-A364-96FB5B9E910C}"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0A2CB409-7845-458F-A746-791E26DE5E95}">
      <dgm:prSet phldrT="[Text]"/>
      <dgm:spPr/>
      <dgm:t>
        <a:bodyPr/>
        <a:lstStyle/>
        <a:p>
          <a:r>
            <a:rPr lang="en-GB" dirty="0"/>
            <a:t>2019</a:t>
          </a:r>
        </a:p>
        <a:p>
          <a:r>
            <a:rPr lang="en-GB" dirty="0"/>
            <a:t>Climate emergency declaration</a:t>
          </a:r>
        </a:p>
      </dgm:t>
    </dgm:pt>
    <dgm:pt modelId="{40033913-A473-4971-937C-6E6D11CC40F4}" type="parTrans" cxnId="{8BF0AC43-C013-4E3A-84F1-F0BAAA1C4D66}">
      <dgm:prSet/>
      <dgm:spPr/>
      <dgm:t>
        <a:bodyPr/>
        <a:lstStyle/>
        <a:p>
          <a:endParaRPr lang="en-GB"/>
        </a:p>
      </dgm:t>
    </dgm:pt>
    <dgm:pt modelId="{BDA31252-C27A-4332-8B5D-477431572B25}" type="sibTrans" cxnId="{8BF0AC43-C013-4E3A-84F1-F0BAAA1C4D66}">
      <dgm:prSet/>
      <dgm:spPr/>
      <dgm:t>
        <a:bodyPr/>
        <a:lstStyle/>
        <a:p>
          <a:endParaRPr lang="en-GB"/>
        </a:p>
      </dgm:t>
    </dgm:pt>
    <dgm:pt modelId="{2DD88D85-100A-41FB-A10C-5D6CED7391D5}">
      <dgm:prSet phldrT="[Text]"/>
      <dgm:spPr/>
      <dgm:t>
        <a:bodyPr/>
        <a:lstStyle/>
        <a:p>
          <a:r>
            <a:rPr lang="en-GB" dirty="0"/>
            <a:t>CETF proposals</a:t>
          </a:r>
        </a:p>
      </dgm:t>
    </dgm:pt>
    <dgm:pt modelId="{6FB711FE-544C-4D65-A807-7F6D47D34B3B}" type="parTrans" cxnId="{A24A1C17-A49D-42B4-8FDE-6D6461AEF7B2}">
      <dgm:prSet/>
      <dgm:spPr/>
      <dgm:t>
        <a:bodyPr/>
        <a:lstStyle/>
        <a:p>
          <a:endParaRPr lang="en-GB"/>
        </a:p>
      </dgm:t>
    </dgm:pt>
    <dgm:pt modelId="{EF938FDD-16F9-46F1-B2E9-296CF721CAB6}" type="sibTrans" cxnId="{A24A1C17-A49D-42B4-8FDE-6D6461AEF7B2}">
      <dgm:prSet/>
      <dgm:spPr/>
      <dgm:t>
        <a:bodyPr/>
        <a:lstStyle/>
        <a:p>
          <a:endParaRPr lang="en-GB"/>
        </a:p>
      </dgm:t>
    </dgm:pt>
    <dgm:pt modelId="{4832FA42-155F-446E-992E-C2009E1602FB}">
      <dgm:prSet phldrT="[Text]"/>
      <dgm:spPr/>
      <dgm:t>
        <a:bodyPr/>
        <a:lstStyle/>
        <a:p>
          <a:r>
            <a:rPr lang="en-GB" dirty="0"/>
            <a:t>WTS</a:t>
          </a:r>
        </a:p>
      </dgm:t>
    </dgm:pt>
    <dgm:pt modelId="{DA69B212-98A6-42CF-B04E-8E494570A7A2}" type="parTrans" cxnId="{1CA5BD5D-A638-41D1-92CD-5EAD0F858FC4}">
      <dgm:prSet/>
      <dgm:spPr/>
      <dgm:t>
        <a:bodyPr/>
        <a:lstStyle/>
        <a:p>
          <a:endParaRPr lang="en-GB"/>
        </a:p>
      </dgm:t>
    </dgm:pt>
    <dgm:pt modelId="{C75A9EDA-EA4C-4B01-AD9F-A46D4D69583F}" type="sibTrans" cxnId="{1CA5BD5D-A638-41D1-92CD-5EAD0F858FC4}">
      <dgm:prSet/>
      <dgm:spPr/>
      <dgm:t>
        <a:bodyPr/>
        <a:lstStyle/>
        <a:p>
          <a:endParaRPr lang="en-GB"/>
        </a:p>
      </dgm:t>
    </dgm:pt>
    <dgm:pt modelId="{498AA27E-3F59-4CD5-A13E-7F9D9F215DE8}">
      <dgm:prSet/>
      <dgm:spPr/>
      <dgm:t>
        <a:bodyPr/>
        <a:lstStyle/>
        <a:p>
          <a:r>
            <a:rPr lang="en-GB" dirty="0"/>
            <a:t>SDG accord</a:t>
          </a:r>
        </a:p>
      </dgm:t>
    </dgm:pt>
    <dgm:pt modelId="{19A01759-5765-437B-B576-3777B60C430C}" type="parTrans" cxnId="{B0179877-6880-40E7-8DF6-2BF9596316A0}">
      <dgm:prSet/>
      <dgm:spPr/>
      <dgm:t>
        <a:bodyPr/>
        <a:lstStyle/>
        <a:p>
          <a:endParaRPr lang="en-GB"/>
        </a:p>
      </dgm:t>
    </dgm:pt>
    <dgm:pt modelId="{906C905B-5811-4E55-A1BA-366E89E9BC86}" type="sibTrans" cxnId="{B0179877-6880-40E7-8DF6-2BF9596316A0}">
      <dgm:prSet/>
      <dgm:spPr/>
      <dgm:t>
        <a:bodyPr/>
        <a:lstStyle/>
        <a:p>
          <a:endParaRPr lang="en-GB"/>
        </a:p>
      </dgm:t>
    </dgm:pt>
    <dgm:pt modelId="{C930AFB3-521A-4670-8CD0-984BE47EFDFB}">
      <dgm:prSet/>
      <dgm:spPr/>
      <dgm:t>
        <a:bodyPr/>
        <a:lstStyle/>
        <a:p>
          <a:r>
            <a:rPr lang="en-GB" dirty="0"/>
            <a:t>ESSAG</a:t>
          </a:r>
        </a:p>
      </dgm:t>
    </dgm:pt>
    <dgm:pt modelId="{0D609FEB-7892-46A7-B6A3-F6D4B3B3B2EF}" type="parTrans" cxnId="{D904D1AC-A2AF-42CE-B93B-58B32BB98432}">
      <dgm:prSet/>
      <dgm:spPr/>
      <dgm:t>
        <a:bodyPr/>
        <a:lstStyle/>
        <a:p>
          <a:endParaRPr lang="en-GB"/>
        </a:p>
      </dgm:t>
    </dgm:pt>
    <dgm:pt modelId="{5BD138A3-75D1-4B4D-A697-FD5C80914691}" type="sibTrans" cxnId="{D904D1AC-A2AF-42CE-B93B-58B32BB98432}">
      <dgm:prSet/>
      <dgm:spPr/>
      <dgm:t>
        <a:bodyPr/>
        <a:lstStyle/>
        <a:p>
          <a:endParaRPr lang="en-GB"/>
        </a:p>
      </dgm:t>
    </dgm:pt>
    <dgm:pt modelId="{3FABAA18-149B-4B64-B3A7-AF09CFA74428}">
      <dgm:prSet/>
      <dgm:spPr/>
      <dgm:t>
        <a:bodyPr/>
        <a:lstStyle/>
        <a:p>
          <a:r>
            <a:rPr lang="en-GB" dirty="0"/>
            <a:t>WTS paper to Council</a:t>
          </a:r>
        </a:p>
      </dgm:t>
    </dgm:pt>
    <dgm:pt modelId="{44B51695-618A-4967-B7C5-072DD09A0175}" type="parTrans" cxnId="{21270F35-177E-4BCD-AB37-0A2A9F57EA18}">
      <dgm:prSet/>
      <dgm:spPr/>
      <dgm:t>
        <a:bodyPr/>
        <a:lstStyle/>
        <a:p>
          <a:endParaRPr lang="en-GB"/>
        </a:p>
      </dgm:t>
    </dgm:pt>
    <dgm:pt modelId="{F4E666C6-CD62-4C40-B01F-0D0D9E402A45}" type="sibTrans" cxnId="{21270F35-177E-4BCD-AB37-0A2A9F57EA18}">
      <dgm:prSet/>
      <dgm:spPr/>
      <dgm:t>
        <a:bodyPr/>
        <a:lstStyle/>
        <a:p>
          <a:endParaRPr lang="en-GB"/>
        </a:p>
      </dgm:t>
    </dgm:pt>
    <dgm:pt modelId="{E6B93A8C-2A76-4DF0-B8E4-0CF8304543A1}" type="pres">
      <dgm:prSet presAssocID="{3F4ADFE3-D555-4900-A364-96FB5B9E910C}" presName="linearFlow" presStyleCnt="0">
        <dgm:presLayoutVars>
          <dgm:dir/>
          <dgm:resizeHandles val="exact"/>
        </dgm:presLayoutVars>
      </dgm:prSet>
      <dgm:spPr/>
    </dgm:pt>
    <dgm:pt modelId="{FF9106D4-AC1D-4C1E-BC5B-592F845F2C76}" type="pres">
      <dgm:prSet presAssocID="{0A2CB409-7845-458F-A746-791E26DE5E95}" presName="node" presStyleLbl="node1" presStyleIdx="0" presStyleCnt="6">
        <dgm:presLayoutVars>
          <dgm:bulletEnabled val="1"/>
        </dgm:presLayoutVars>
      </dgm:prSet>
      <dgm:spPr/>
    </dgm:pt>
    <dgm:pt modelId="{0EF48891-5FD4-446A-AF69-3307D13BF067}" type="pres">
      <dgm:prSet presAssocID="{BDA31252-C27A-4332-8B5D-477431572B25}" presName="spacerL" presStyleCnt="0"/>
      <dgm:spPr/>
    </dgm:pt>
    <dgm:pt modelId="{3F78FAA7-2BDA-4057-8C79-70F78F8E1D2C}" type="pres">
      <dgm:prSet presAssocID="{BDA31252-C27A-4332-8B5D-477431572B25}" presName="sibTrans" presStyleLbl="sibTrans2D1" presStyleIdx="0" presStyleCnt="5"/>
      <dgm:spPr/>
    </dgm:pt>
    <dgm:pt modelId="{EC8ADCBA-2296-439B-89F7-1FA5B42779C0}" type="pres">
      <dgm:prSet presAssocID="{BDA31252-C27A-4332-8B5D-477431572B25}" presName="spacerR" presStyleCnt="0"/>
      <dgm:spPr/>
    </dgm:pt>
    <dgm:pt modelId="{712C6EE7-2E5F-467F-A0F8-9A98D135F5F5}" type="pres">
      <dgm:prSet presAssocID="{2DD88D85-100A-41FB-A10C-5D6CED7391D5}" presName="node" presStyleLbl="node1" presStyleIdx="1" presStyleCnt="6">
        <dgm:presLayoutVars>
          <dgm:bulletEnabled val="1"/>
        </dgm:presLayoutVars>
      </dgm:prSet>
      <dgm:spPr/>
    </dgm:pt>
    <dgm:pt modelId="{CF516269-3774-4256-A6BC-5D83E4A49547}" type="pres">
      <dgm:prSet presAssocID="{EF938FDD-16F9-46F1-B2E9-296CF721CAB6}" presName="spacerL" presStyleCnt="0"/>
      <dgm:spPr/>
    </dgm:pt>
    <dgm:pt modelId="{40F32048-930F-4471-AB7B-A4E92C44EC1D}" type="pres">
      <dgm:prSet presAssocID="{EF938FDD-16F9-46F1-B2E9-296CF721CAB6}" presName="sibTrans" presStyleLbl="sibTrans2D1" presStyleIdx="1" presStyleCnt="5"/>
      <dgm:spPr/>
    </dgm:pt>
    <dgm:pt modelId="{4E0F8E84-0787-4F8A-9F9F-EFBBE99C6D42}" type="pres">
      <dgm:prSet presAssocID="{EF938FDD-16F9-46F1-B2E9-296CF721CAB6}" presName="spacerR" presStyleCnt="0"/>
      <dgm:spPr/>
    </dgm:pt>
    <dgm:pt modelId="{DBABB169-DFE6-4502-8485-AC1347F60D3E}" type="pres">
      <dgm:prSet presAssocID="{498AA27E-3F59-4CD5-A13E-7F9D9F215DE8}" presName="node" presStyleLbl="node1" presStyleIdx="2" presStyleCnt="6" custLinFactNeighborX="-49001">
        <dgm:presLayoutVars>
          <dgm:bulletEnabled val="1"/>
        </dgm:presLayoutVars>
      </dgm:prSet>
      <dgm:spPr/>
    </dgm:pt>
    <dgm:pt modelId="{4CE2B51A-C32D-44B7-A5AF-76A5AD8798B6}" type="pres">
      <dgm:prSet presAssocID="{906C905B-5811-4E55-A1BA-366E89E9BC86}" presName="spacerL" presStyleCnt="0"/>
      <dgm:spPr/>
    </dgm:pt>
    <dgm:pt modelId="{FD84DF58-B87B-4B45-A606-FA25FB674280}" type="pres">
      <dgm:prSet presAssocID="{906C905B-5811-4E55-A1BA-366E89E9BC86}" presName="sibTrans" presStyleLbl="sibTrans2D1" presStyleIdx="2" presStyleCnt="5"/>
      <dgm:spPr/>
    </dgm:pt>
    <dgm:pt modelId="{38F3679D-8895-4046-BFC6-B04D70A123AB}" type="pres">
      <dgm:prSet presAssocID="{906C905B-5811-4E55-A1BA-366E89E9BC86}" presName="spacerR" presStyleCnt="0"/>
      <dgm:spPr/>
    </dgm:pt>
    <dgm:pt modelId="{51A7B8A9-049E-410E-9205-9E94488CACB6}" type="pres">
      <dgm:prSet presAssocID="{3FABAA18-149B-4B64-B3A7-AF09CFA74428}" presName="node" presStyleLbl="node1" presStyleIdx="3" presStyleCnt="6">
        <dgm:presLayoutVars>
          <dgm:bulletEnabled val="1"/>
        </dgm:presLayoutVars>
      </dgm:prSet>
      <dgm:spPr/>
    </dgm:pt>
    <dgm:pt modelId="{FAD4D2D1-9C93-4730-BDC9-17FA45D8B32D}" type="pres">
      <dgm:prSet presAssocID="{F4E666C6-CD62-4C40-B01F-0D0D9E402A45}" presName="spacerL" presStyleCnt="0"/>
      <dgm:spPr/>
    </dgm:pt>
    <dgm:pt modelId="{E6E81C50-9C2C-434A-8C77-6D136759D60B}" type="pres">
      <dgm:prSet presAssocID="{F4E666C6-CD62-4C40-B01F-0D0D9E402A45}" presName="sibTrans" presStyleLbl="sibTrans2D1" presStyleIdx="3" presStyleCnt="5"/>
      <dgm:spPr/>
    </dgm:pt>
    <dgm:pt modelId="{D8949BEC-58C8-4507-AFF3-138D666A67BD}" type="pres">
      <dgm:prSet presAssocID="{F4E666C6-CD62-4C40-B01F-0D0D9E402A45}" presName="spacerR" presStyleCnt="0"/>
      <dgm:spPr/>
    </dgm:pt>
    <dgm:pt modelId="{A91DA161-A557-477C-A8A6-B2EC81826703}" type="pres">
      <dgm:prSet presAssocID="{C930AFB3-521A-4670-8CD0-984BE47EFDFB}" presName="node" presStyleLbl="node1" presStyleIdx="4" presStyleCnt="6">
        <dgm:presLayoutVars>
          <dgm:bulletEnabled val="1"/>
        </dgm:presLayoutVars>
      </dgm:prSet>
      <dgm:spPr/>
    </dgm:pt>
    <dgm:pt modelId="{4F7DA125-1FCB-4D93-965A-CE170D4B8BD9}" type="pres">
      <dgm:prSet presAssocID="{5BD138A3-75D1-4B4D-A697-FD5C80914691}" presName="spacerL" presStyleCnt="0"/>
      <dgm:spPr/>
    </dgm:pt>
    <dgm:pt modelId="{B39DB3B6-EFF7-45E2-BC86-DB8B7172BA3D}" type="pres">
      <dgm:prSet presAssocID="{5BD138A3-75D1-4B4D-A697-FD5C80914691}" presName="sibTrans" presStyleLbl="sibTrans2D1" presStyleIdx="4" presStyleCnt="5"/>
      <dgm:spPr/>
    </dgm:pt>
    <dgm:pt modelId="{D6FDA5A9-B5DF-41D3-AF55-03C1EBD59848}" type="pres">
      <dgm:prSet presAssocID="{5BD138A3-75D1-4B4D-A697-FD5C80914691}" presName="spacerR" presStyleCnt="0"/>
      <dgm:spPr/>
    </dgm:pt>
    <dgm:pt modelId="{394633D6-B7FE-49BB-A0E8-3F6621AA9E74}" type="pres">
      <dgm:prSet presAssocID="{4832FA42-155F-446E-992E-C2009E1602FB}" presName="node" presStyleLbl="node1" presStyleIdx="5" presStyleCnt="6" custLinFactNeighborX="4433">
        <dgm:presLayoutVars>
          <dgm:bulletEnabled val="1"/>
        </dgm:presLayoutVars>
      </dgm:prSet>
      <dgm:spPr/>
    </dgm:pt>
  </dgm:ptLst>
  <dgm:cxnLst>
    <dgm:cxn modelId="{A24A1C17-A49D-42B4-8FDE-6D6461AEF7B2}" srcId="{3F4ADFE3-D555-4900-A364-96FB5B9E910C}" destId="{2DD88D85-100A-41FB-A10C-5D6CED7391D5}" srcOrd="1" destOrd="0" parTransId="{6FB711FE-544C-4D65-A807-7F6D47D34B3B}" sibTransId="{EF938FDD-16F9-46F1-B2E9-296CF721CAB6}"/>
    <dgm:cxn modelId="{1773ED21-F158-4166-9764-31C4E9A3DEBE}" type="presOf" srcId="{5BD138A3-75D1-4B4D-A697-FD5C80914691}" destId="{B39DB3B6-EFF7-45E2-BC86-DB8B7172BA3D}" srcOrd="0" destOrd="0" presId="urn:microsoft.com/office/officeart/2005/8/layout/equation1"/>
    <dgm:cxn modelId="{21270F35-177E-4BCD-AB37-0A2A9F57EA18}" srcId="{3F4ADFE3-D555-4900-A364-96FB5B9E910C}" destId="{3FABAA18-149B-4B64-B3A7-AF09CFA74428}" srcOrd="3" destOrd="0" parTransId="{44B51695-618A-4967-B7C5-072DD09A0175}" sibTransId="{F4E666C6-CD62-4C40-B01F-0D0D9E402A45}"/>
    <dgm:cxn modelId="{1CA5BD5D-A638-41D1-92CD-5EAD0F858FC4}" srcId="{3F4ADFE3-D555-4900-A364-96FB5B9E910C}" destId="{4832FA42-155F-446E-992E-C2009E1602FB}" srcOrd="5" destOrd="0" parTransId="{DA69B212-98A6-42CF-B04E-8E494570A7A2}" sibTransId="{C75A9EDA-EA4C-4B01-AD9F-A46D4D69583F}"/>
    <dgm:cxn modelId="{8BF0AC43-C013-4E3A-84F1-F0BAAA1C4D66}" srcId="{3F4ADFE3-D555-4900-A364-96FB5B9E910C}" destId="{0A2CB409-7845-458F-A746-791E26DE5E95}" srcOrd="0" destOrd="0" parTransId="{40033913-A473-4971-937C-6E6D11CC40F4}" sibTransId="{BDA31252-C27A-4332-8B5D-477431572B25}"/>
    <dgm:cxn modelId="{6FC7E065-7FFB-4D0D-BA24-0AA9ED7C07BD}" type="presOf" srcId="{2DD88D85-100A-41FB-A10C-5D6CED7391D5}" destId="{712C6EE7-2E5F-467F-A0F8-9A98D135F5F5}" srcOrd="0" destOrd="0" presId="urn:microsoft.com/office/officeart/2005/8/layout/equation1"/>
    <dgm:cxn modelId="{19F11170-AC33-4D19-A9C3-19870D0AC72D}" type="presOf" srcId="{C930AFB3-521A-4670-8CD0-984BE47EFDFB}" destId="{A91DA161-A557-477C-A8A6-B2EC81826703}" srcOrd="0" destOrd="0" presId="urn:microsoft.com/office/officeart/2005/8/layout/equation1"/>
    <dgm:cxn modelId="{F7050755-42F7-41D5-804F-A825FEDFE535}" type="presOf" srcId="{BDA31252-C27A-4332-8B5D-477431572B25}" destId="{3F78FAA7-2BDA-4057-8C79-70F78F8E1D2C}" srcOrd="0" destOrd="0" presId="urn:microsoft.com/office/officeart/2005/8/layout/equation1"/>
    <dgm:cxn modelId="{19748D75-C2FB-45B2-AF3C-22BA68D686AE}" type="presOf" srcId="{4832FA42-155F-446E-992E-C2009E1602FB}" destId="{394633D6-B7FE-49BB-A0E8-3F6621AA9E74}" srcOrd="0" destOrd="0" presId="urn:microsoft.com/office/officeart/2005/8/layout/equation1"/>
    <dgm:cxn modelId="{63F9C276-7282-4CD5-8748-31CEC679080A}" type="presOf" srcId="{EF938FDD-16F9-46F1-B2E9-296CF721CAB6}" destId="{40F32048-930F-4471-AB7B-A4E92C44EC1D}" srcOrd="0" destOrd="0" presId="urn:microsoft.com/office/officeart/2005/8/layout/equation1"/>
    <dgm:cxn modelId="{B0179877-6880-40E7-8DF6-2BF9596316A0}" srcId="{3F4ADFE3-D555-4900-A364-96FB5B9E910C}" destId="{498AA27E-3F59-4CD5-A13E-7F9D9F215DE8}" srcOrd="2" destOrd="0" parTransId="{19A01759-5765-437B-B576-3777B60C430C}" sibTransId="{906C905B-5811-4E55-A1BA-366E89E9BC86}"/>
    <dgm:cxn modelId="{68F74F7B-3974-4070-9197-A2FB98345F05}" type="presOf" srcId="{3FABAA18-149B-4B64-B3A7-AF09CFA74428}" destId="{51A7B8A9-049E-410E-9205-9E94488CACB6}" srcOrd="0" destOrd="0" presId="urn:microsoft.com/office/officeart/2005/8/layout/equation1"/>
    <dgm:cxn modelId="{2FD2789A-E94F-4ACB-AEF8-979875ECC16B}" type="presOf" srcId="{F4E666C6-CD62-4C40-B01F-0D0D9E402A45}" destId="{E6E81C50-9C2C-434A-8C77-6D136759D60B}" srcOrd="0" destOrd="0" presId="urn:microsoft.com/office/officeart/2005/8/layout/equation1"/>
    <dgm:cxn modelId="{D904D1AC-A2AF-42CE-B93B-58B32BB98432}" srcId="{3F4ADFE3-D555-4900-A364-96FB5B9E910C}" destId="{C930AFB3-521A-4670-8CD0-984BE47EFDFB}" srcOrd="4" destOrd="0" parTransId="{0D609FEB-7892-46A7-B6A3-F6D4B3B3B2EF}" sibTransId="{5BD138A3-75D1-4B4D-A697-FD5C80914691}"/>
    <dgm:cxn modelId="{5EC224B2-4E33-4898-B31C-A9F8AA6903D3}" type="presOf" srcId="{0A2CB409-7845-458F-A746-791E26DE5E95}" destId="{FF9106D4-AC1D-4C1E-BC5B-592F845F2C76}" srcOrd="0" destOrd="0" presId="urn:microsoft.com/office/officeart/2005/8/layout/equation1"/>
    <dgm:cxn modelId="{267B3CBD-687F-4964-BF35-D48B16A84973}" type="presOf" srcId="{498AA27E-3F59-4CD5-A13E-7F9D9F215DE8}" destId="{DBABB169-DFE6-4502-8485-AC1347F60D3E}" srcOrd="0" destOrd="0" presId="urn:microsoft.com/office/officeart/2005/8/layout/equation1"/>
    <dgm:cxn modelId="{8D0A19ED-1BAE-4693-B0CB-AE1ED78B8E8E}" type="presOf" srcId="{906C905B-5811-4E55-A1BA-366E89E9BC86}" destId="{FD84DF58-B87B-4B45-A606-FA25FB674280}" srcOrd="0" destOrd="0" presId="urn:microsoft.com/office/officeart/2005/8/layout/equation1"/>
    <dgm:cxn modelId="{1836BCFB-B82C-48FC-A3B9-1700668F51C8}" type="presOf" srcId="{3F4ADFE3-D555-4900-A364-96FB5B9E910C}" destId="{E6B93A8C-2A76-4DF0-B8E4-0CF8304543A1}" srcOrd="0" destOrd="0" presId="urn:microsoft.com/office/officeart/2005/8/layout/equation1"/>
    <dgm:cxn modelId="{20967897-E971-43B7-B6A5-C66376178163}" type="presParOf" srcId="{E6B93A8C-2A76-4DF0-B8E4-0CF8304543A1}" destId="{FF9106D4-AC1D-4C1E-BC5B-592F845F2C76}" srcOrd="0" destOrd="0" presId="urn:microsoft.com/office/officeart/2005/8/layout/equation1"/>
    <dgm:cxn modelId="{3C6D602B-C6D2-46B7-8170-2E41092C12EA}" type="presParOf" srcId="{E6B93A8C-2A76-4DF0-B8E4-0CF8304543A1}" destId="{0EF48891-5FD4-446A-AF69-3307D13BF067}" srcOrd="1" destOrd="0" presId="urn:microsoft.com/office/officeart/2005/8/layout/equation1"/>
    <dgm:cxn modelId="{B0D46E79-7667-4BF0-86F5-207E54656441}" type="presParOf" srcId="{E6B93A8C-2A76-4DF0-B8E4-0CF8304543A1}" destId="{3F78FAA7-2BDA-4057-8C79-70F78F8E1D2C}" srcOrd="2" destOrd="0" presId="urn:microsoft.com/office/officeart/2005/8/layout/equation1"/>
    <dgm:cxn modelId="{80FAEA08-D1FD-4BDF-B367-517E02E75B22}" type="presParOf" srcId="{E6B93A8C-2A76-4DF0-B8E4-0CF8304543A1}" destId="{EC8ADCBA-2296-439B-89F7-1FA5B42779C0}" srcOrd="3" destOrd="0" presId="urn:microsoft.com/office/officeart/2005/8/layout/equation1"/>
    <dgm:cxn modelId="{EDF5A5A1-087D-43C2-9C25-70610FFBDE4F}" type="presParOf" srcId="{E6B93A8C-2A76-4DF0-B8E4-0CF8304543A1}" destId="{712C6EE7-2E5F-467F-A0F8-9A98D135F5F5}" srcOrd="4" destOrd="0" presId="urn:microsoft.com/office/officeart/2005/8/layout/equation1"/>
    <dgm:cxn modelId="{D7FDA390-4F5F-4B4C-A0BD-0C92DF19BEEB}" type="presParOf" srcId="{E6B93A8C-2A76-4DF0-B8E4-0CF8304543A1}" destId="{CF516269-3774-4256-A6BC-5D83E4A49547}" srcOrd="5" destOrd="0" presId="urn:microsoft.com/office/officeart/2005/8/layout/equation1"/>
    <dgm:cxn modelId="{CBD9A23C-39F6-49AC-A0D4-D7E3EE4E12BE}" type="presParOf" srcId="{E6B93A8C-2A76-4DF0-B8E4-0CF8304543A1}" destId="{40F32048-930F-4471-AB7B-A4E92C44EC1D}" srcOrd="6" destOrd="0" presId="urn:microsoft.com/office/officeart/2005/8/layout/equation1"/>
    <dgm:cxn modelId="{96FF8020-DA49-4971-A1E8-13F72ED177C6}" type="presParOf" srcId="{E6B93A8C-2A76-4DF0-B8E4-0CF8304543A1}" destId="{4E0F8E84-0787-4F8A-9F9F-EFBBE99C6D42}" srcOrd="7" destOrd="0" presId="urn:microsoft.com/office/officeart/2005/8/layout/equation1"/>
    <dgm:cxn modelId="{2A609903-1E7F-42E5-AEDC-B014774866EF}" type="presParOf" srcId="{E6B93A8C-2A76-4DF0-B8E4-0CF8304543A1}" destId="{DBABB169-DFE6-4502-8485-AC1347F60D3E}" srcOrd="8" destOrd="0" presId="urn:microsoft.com/office/officeart/2005/8/layout/equation1"/>
    <dgm:cxn modelId="{75007633-7B00-427E-8D44-DD4A8C6BA9D2}" type="presParOf" srcId="{E6B93A8C-2A76-4DF0-B8E4-0CF8304543A1}" destId="{4CE2B51A-C32D-44B7-A5AF-76A5AD8798B6}" srcOrd="9" destOrd="0" presId="urn:microsoft.com/office/officeart/2005/8/layout/equation1"/>
    <dgm:cxn modelId="{379EF391-00C5-4E87-8274-568B3FEFE873}" type="presParOf" srcId="{E6B93A8C-2A76-4DF0-B8E4-0CF8304543A1}" destId="{FD84DF58-B87B-4B45-A606-FA25FB674280}" srcOrd="10" destOrd="0" presId="urn:microsoft.com/office/officeart/2005/8/layout/equation1"/>
    <dgm:cxn modelId="{E42C27F6-7725-42EA-B40A-084FFD413137}" type="presParOf" srcId="{E6B93A8C-2A76-4DF0-B8E4-0CF8304543A1}" destId="{38F3679D-8895-4046-BFC6-B04D70A123AB}" srcOrd="11" destOrd="0" presId="urn:microsoft.com/office/officeart/2005/8/layout/equation1"/>
    <dgm:cxn modelId="{7D8DBBEB-E7E8-4927-84D8-97FE4D15847C}" type="presParOf" srcId="{E6B93A8C-2A76-4DF0-B8E4-0CF8304543A1}" destId="{51A7B8A9-049E-410E-9205-9E94488CACB6}" srcOrd="12" destOrd="0" presId="urn:microsoft.com/office/officeart/2005/8/layout/equation1"/>
    <dgm:cxn modelId="{48D2546A-57CA-45D6-B272-E051BF2AA3D1}" type="presParOf" srcId="{E6B93A8C-2A76-4DF0-B8E4-0CF8304543A1}" destId="{FAD4D2D1-9C93-4730-BDC9-17FA45D8B32D}" srcOrd="13" destOrd="0" presId="urn:microsoft.com/office/officeart/2005/8/layout/equation1"/>
    <dgm:cxn modelId="{93ED12D7-111D-4C7C-84CE-7420E3888748}" type="presParOf" srcId="{E6B93A8C-2A76-4DF0-B8E4-0CF8304543A1}" destId="{E6E81C50-9C2C-434A-8C77-6D136759D60B}" srcOrd="14" destOrd="0" presId="urn:microsoft.com/office/officeart/2005/8/layout/equation1"/>
    <dgm:cxn modelId="{DDFD5430-BA8D-40F5-874C-FD76504E73E7}" type="presParOf" srcId="{E6B93A8C-2A76-4DF0-B8E4-0CF8304543A1}" destId="{D8949BEC-58C8-4507-AFF3-138D666A67BD}" srcOrd="15" destOrd="0" presId="urn:microsoft.com/office/officeart/2005/8/layout/equation1"/>
    <dgm:cxn modelId="{92569CBD-13E5-4FAC-8EF3-C0A28BEE71F5}" type="presParOf" srcId="{E6B93A8C-2A76-4DF0-B8E4-0CF8304543A1}" destId="{A91DA161-A557-477C-A8A6-B2EC81826703}" srcOrd="16" destOrd="0" presId="urn:microsoft.com/office/officeart/2005/8/layout/equation1"/>
    <dgm:cxn modelId="{E3AE840B-8E6A-4F97-9622-B715B66D2372}" type="presParOf" srcId="{E6B93A8C-2A76-4DF0-B8E4-0CF8304543A1}" destId="{4F7DA125-1FCB-4D93-965A-CE170D4B8BD9}" srcOrd="17" destOrd="0" presId="urn:microsoft.com/office/officeart/2005/8/layout/equation1"/>
    <dgm:cxn modelId="{849423E4-FC74-46F4-B335-8AE0A9119E15}" type="presParOf" srcId="{E6B93A8C-2A76-4DF0-B8E4-0CF8304543A1}" destId="{B39DB3B6-EFF7-45E2-BC86-DB8B7172BA3D}" srcOrd="18" destOrd="0" presId="urn:microsoft.com/office/officeart/2005/8/layout/equation1"/>
    <dgm:cxn modelId="{57BDC076-8493-47F1-8914-B7A3CFA93EF5}" type="presParOf" srcId="{E6B93A8C-2A76-4DF0-B8E4-0CF8304543A1}" destId="{D6FDA5A9-B5DF-41D3-AF55-03C1EBD59848}" srcOrd="19" destOrd="0" presId="urn:microsoft.com/office/officeart/2005/8/layout/equation1"/>
    <dgm:cxn modelId="{1B3A70DD-2D54-4A2A-AFCF-8D82DC3F1F2A}" type="presParOf" srcId="{E6B93A8C-2A76-4DF0-B8E4-0CF8304543A1}" destId="{394633D6-B7FE-49BB-A0E8-3F6621AA9E74}" srcOrd="20" destOrd="0" presId="urn:microsoft.com/office/officeart/2005/8/layout/equati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9106D4-AC1D-4C1E-BC5B-592F845F2C76}">
      <dsp:nvSpPr>
        <dsp:cNvPr id="0" name=""/>
        <dsp:cNvSpPr/>
      </dsp:nvSpPr>
      <dsp:spPr>
        <a:xfrm>
          <a:off x="2511" y="1787889"/>
          <a:ext cx="885095" cy="885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t>2019</a:t>
          </a:r>
        </a:p>
        <a:p>
          <a:pPr marL="0" lvl="0" indent="0" algn="ctr" defTabSz="400050">
            <a:lnSpc>
              <a:spcPct val="90000"/>
            </a:lnSpc>
            <a:spcBef>
              <a:spcPct val="0"/>
            </a:spcBef>
            <a:spcAft>
              <a:spcPct val="35000"/>
            </a:spcAft>
            <a:buNone/>
          </a:pPr>
          <a:r>
            <a:rPr lang="en-GB" sz="900" kern="1200" dirty="0"/>
            <a:t>Climate emergency declaration</a:t>
          </a:r>
        </a:p>
      </dsp:txBody>
      <dsp:txXfrm>
        <a:off x="132130" y="1917508"/>
        <a:ext cx="625857" cy="625857"/>
      </dsp:txXfrm>
    </dsp:sp>
    <dsp:sp modelId="{3F78FAA7-2BDA-4057-8C79-70F78F8E1D2C}">
      <dsp:nvSpPr>
        <dsp:cNvPr id="0" name=""/>
        <dsp:cNvSpPr/>
      </dsp:nvSpPr>
      <dsp:spPr>
        <a:xfrm>
          <a:off x="959477" y="1973759"/>
          <a:ext cx="513355" cy="51335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1027522" y="2170066"/>
        <a:ext cx="377265" cy="120741"/>
      </dsp:txXfrm>
    </dsp:sp>
    <dsp:sp modelId="{712C6EE7-2E5F-467F-A0F8-9A98D135F5F5}">
      <dsp:nvSpPr>
        <dsp:cNvPr id="0" name=""/>
        <dsp:cNvSpPr/>
      </dsp:nvSpPr>
      <dsp:spPr>
        <a:xfrm>
          <a:off x="1544702" y="1787889"/>
          <a:ext cx="885095" cy="885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t>CETF proposals</a:t>
          </a:r>
        </a:p>
      </dsp:txBody>
      <dsp:txXfrm>
        <a:off x="1674321" y="1917508"/>
        <a:ext cx="625857" cy="625857"/>
      </dsp:txXfrm>
    </dsp:sp>
    <dsp:sp modelId="{40F32048-930F-4471-AB7B-A4E92C44EC1D}">
      <dsp:nvSpPr>
        <dsp:cNvPr id="0" name=""/>
        <dsp:cNvSpPr/>
      </dsp:nvSpPr>
      <dsp:spPr>
        <a:xfrm>
          <a:off x="2501668" y="1973759"/>
          <a:ext cx="513355" cy="51335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2569713" y="2170066"/>
        <a:ext cx="377265" cy="120741"/>
      </dsp:txXfrm>
    </dsp:sp>
    <dsp:sp modelId="{DBABB169-DFE6-4502-8485-AC1347F60D3E}">
      <dsp:nvSpPr>
        <dsp:cNvPr id="0" name=""/>
        <dsp:cNvSpPr/>
      </dsp:nvSpPr>
      <dsp:spPr>
        <a:xfrm>
          <a:off x="3051676" y="1787889"/>
          <a:ext cx="885095" cy="885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t>SDG accord</a:t>
          </a:r>
        </a:p>
      </dsp:txBody>
      <dsp:txXfrm>
        <a:off x="3181295" y="1917508"/>
        <a:ext cx="625857" cy="625857"/>
      </dsp:txXfrm>
    </dsp:sp>
    <dsp:sp modelId="{FD84DF58-B87B-4B45-A606-FA25FB674280}">
      <dsp:nvSpPr>
        <dsp:cNvPr id="0" name=""/>
        <dsp:cNvSpPr/>
      </dsp:nvSpPr>
      <dsp:spPr>
        <a:xfrm>
          <a:off x="4043859" y="1973759"/>
          <a:ext cx="513355" cy="51335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4111904" y="2170066"/>
        <a:ext cx="377265" cy="120741"/>
      </dsp:txXfrm>
    </dsp:sp>
    <dsp:sp modelId="{51A7B8A9-049E-410E-9205-9E94488CACB6}">
      <dsp:nvSpPr>
        <dsp:cNvPr id="0" name=""/>
        <dsp:cNvSpPr/>
      </dsp:nvSpPr>
      <dsp:spPr>
        <a:xfrm>
          <a:off x="4629085" y="1787889"/>
          <a:ext cx="885095" cy="885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t>WTS paper to Council</a:t>
          </a:r>
        </a:p>
      </dsp:txBody>
      <dsp:txXfrm>
        <a:off x="4758704" y="1917508"/>
        <a:ext cx="625857" cy="625857"/>
      </dsp:txXfrm>
    </dsp:sp>
    <dsp:sp modelId="{E6E81C50-9C2C-434A-8C77-6D136759D60B}">
      <dsp:nvSpPr>
        <dsp:cNvPr id="0" name=""/>
        <dsp:cNvSpPr/>
      </dsp:nvSpPr>
      <dsp:spPr>
        <a:xfrm>
          <a:off x="5586050" y="1973759"/>
          <a:ext cx="513355" cy="51335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5654095" y="2170066"/>
        <a:ext cx="377265" cy="120741"/>
      </dsp:txXfrm>
    </dsp:sp>
    <dsp:sp modelId="{A91DA161-A557-477C-A8A6-B2EC81826703}">
      <dsp:nvSpPr>
        <dsp:cNvPr id="0" name=""/>
        <dsp:cNvSpPr/>
      </dsp:nvSpPr>
      <dsp:spPr>
        <a:xfrm>
          <a:off x="6171276" y="1787889"/>
          <a:ext cx="885095" cy="885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t>ESSAG</a:t>
          </a:r>
        </a:p>
      </dsp:txBody>
      <dsp:txXfrm>
        <a:off x="6300895" y="1917508"/>
        <a:ext cx="625857" cy="625857"/>
      </dsp:txXfrm>
    </dsp:sp>
    <dsp:sp modelId="{B39DB3B6-EFF7-45E2-BC86-DB8B7172BA3D}">
      <dsp:nvSpPr>
        <dsp:cNvPr id="0" name=""/>
        <dsp:cNvSpPr/>
      </dsp:nvSpPr>
      <dsp:spPr>
        <a:xfrm>
          <a:off x="7128242" y="1973759"/>
          <a:ext cx="513355" cy="513355"/>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7196287" y="2079510"/>
        <a:ext cx="377265" cy="301853"/>
      </dsp:txXfrm>
    </dsp:sp>
    <dsp:sp modelId="{394633D6-B7FE-49BB-A0E8-3F6621AA9E74}">
      <dsp:nvSpPr>
        <dsp:cNvPr id="0" name=""/>
        <dsp:cNvSpPr/>
      </dsp:nvSpPr>
      <dsp:spPr>
        <a:xfrm>
          <a:off x="7715979" y="1787889"/>
          <a:ext cx="885095" cy="885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t>WTS</a:t>
          </a:r>
        </a:p>
      </dsp:txBody>
      <dsp:txXfrm>
        <a:off x="7845598" y="1917508"/>
        <a:ext cx="625857" cy="625857"/>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6/5/2023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the heart of our university’s purpose lies the imperative to search for answers to the world’s most complex questions, and to share the knowledge we gain so that we contribute to creating a fairer, better world for all.</a:t>
            </a:r>
            <a:r>
              <a:rPr lang="en-GB" sz="1800" dirty="0">
                <a:effectLst/>
                <a:latin typeface="Calibri" panose="020F0502020204030204" pitchFamily="34" charset="0"/>
                <a:ea typeface="Calibri" panose="020F0502020204030204" pitchFamily="34" charset="0"/>
                <a:cs typeface="Calibri" panose="020F0502020204030204" pitchFamily="34" charset="0"/>
              </a:rPr>
              <a:t> </a:t>
            </a:r>
            <a:br>
              <a:rPr lang="en-GB" sz="1800" dirty="0">
                <a:effectLst/>
                <a:latin typeface="Calibri" panose="020F0502020204030204" pitchFamily="34" charset="0"/>
                <a:ea typeface="Calibri" panose="020F0502020204030204" pitchFamily="34" charset="0"/>
                <a:cs typeface="Calibri" panose="020F0502020204030204" pitchFamily="34" charset="0"/>
              </a:rPr>
            </a:br>
            <a:br>
              <a:rPr lang="en-GB" sz="1800" dirty="0">
                <a:effectLst/>
                <a:latin typeface="Calibri" panose="020F0502020204030204" pitchFamily="34" charset="0"/>
                <a:ea typeface="Calibri" panose="020F0502020204030204" pitchFamily="34" charset="0"/>
                <a:cs typeface="Calibri" panose="020F0502020204030204" pitchFamily="34" charset="0"/>
              </a:rPr>
            </a:b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Warwick’s Strategy 2030 presents a vision for the University as we build into the future, committing us to excellence with purpose; to having a positive impact on society. Our strategy commits us to growth and embeds sustainable development into our strategic plans and activities, so we must find better ways of operating to ensure our growth is environmentally sustainable.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000000"/>
                </a:solidFill>
                <a:effectLst/>
                <a:latin typeface="Calibri" panose="020F0502020204030204" pitchFamily="34" charset="0"/>
                <a:ea typeface="Calibri" panose="020F0502020204030204" pitchFamily="34" charset="0"/>
              </a:rPr>
              <a:t>If we are to be credible global citizens and leaders, we need to </a:t>
            </a:r>
            <a:r>
              <a:rPr lang="en-GB" sz="1800" dirty="0">
                <a:effectLst/>
                <a:latin typeface="Calibri" panose="020F0502020204030204" pitchFamily="34" charset="0"/>
                <a:ea typeface="Calibri" panose="020F0502020204030204" pitchFamily="34" charset="0"/>
              </a:rPr>
              <a:t>be prepared to roll up our sleeves,</a:t>
            </a:r>
            <a:r>
              <a:rPr lang="en-GB" sz="1800" dirty="0">
                <a:solidFill>
                  <a:srgbClr val="000000"/>
                </a:solidFill>
                <a:effectLst/>
                <a:latin typeface="Calibri" panose="020F0502020204030204" pitchFamily="34" charset="0"/>
                <a:ea typeface="Calibri" panose="020F0502020204030204" pitchFamily="34" charset="0"/>
              </a:rPr>
              <a:t> get involved and prove that change can happen. </a:t>
            </a:r>
            <a:r>
              <a:rPr lang="en-GB" sz="1800" dirty="0">
                <a:effectLst/>
                <a:latin typeface="Calibri" panose="020F0502020204030204" pitchFamily="34" charset="0"/>
                <a:ea typeface="Calibri" panose="020F0502020204030204" pitchFamily="34" charset="0"/>
              </a:rPr>
              <a:t>We accept that no one person, group, or organisation has all the answers, and the </a:t>
            </a:r>
            <a:r>
              <a:rPr lang="en-GB" sz="1800" dirty="0">
                <a:solidFill>
                  <a:srgbClr val="000000"/>
                </a:solidFill>
                <a:effectLst/>
                <a:latin typeface="Calibri" panose="020F0502020204030204" pitchFamily="34" charset="0"/>
                <a:ea typeface="Calibri" panose="020F0502020204030204" pitchFamily="34" charset="0"/>
              </a:rPr>
              <a:t>journey to a sustainable future will be unpredictable and demanding. But it is a path we must take, and</a:t>
            </a:r>
            <a:r>
              <a:rPr lang="en-GB" sz="1800" dirty="0">
                <a:effectLst/>
                <a:latin typeface="Calibri" panose="020F0502020204030204" pitchFamily="34" charset="0"/>
                <a:ea typeface="Calibri" panose="020F0502020204030204" pitchFamily="34" charset="0"/>
              </a:rPr>
              <a:t> we all must work together. </a:t>
            </a:r>
            <a:r>
              <a:rPr lang="en-US" sz="1800" dirty="0">
                <a:effectLst/>
                <a:latin typeface="Calibri" panose="020F0502020204030204" pitchFamily="34" charset="0"/>
                <a:ea typeface="Calibri" panose="020F0502020204030204" pitchFamily="34" charset="0"/>
              </a:rPr>
              <a:t>We’re calling Warwick’s approach to sustainability ‘</a:t>
            </a:r>
            <a:r>
              <a:rPr lang="en-US" sz="1800" b="1" dirty="0">
                <a:effectLst/>
                <a:latin typeface="Calibri" panose="020F0502020204030204" pitchFamily="34" charset="0"/>
                <a:ea typeface="Calibri" panose="020F0502020204030204" pitchFamily="34" charset="0"/>
              </a:rPr>
              <a:t>the Way to Sustainable’</a:t>
            </a:r>
            <a:r>
              <a:rPr lang="en-US" sz="1800" dirty="0">
                <a:effectLst/>
                <a:latin typeface="Calibri" panose="020F0502020204030204" pitchFamily="34" charset="0"/>
                <a:ea typeface="Calibri" panose="020F0502020204030204" pitchFamily="34" charset="0"/>
              </a:rPr>
              <a:t>, a name that reflects our collective journey of continuous improvement and the important elements of curiosity, learning, engagement, collaborative planning, and action needed to achieve the most effective outcomes. </a:t>
            </a:r>
            <a:br>
              <a:rPr lang="en-US" sz="1800" dirty="0">
                <a:effectLst/>
                <a:latin typeface="Calibri" panose="020F0502020204030204" pitchFamily="34" charset="0"/>
                <a:ea typeface="Calibri" panose="020F0502020204030204" pitchFamily="34" charset="0"/>
              </a:rPr>
            </a:br>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2458672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we got to today</a:t>
            </a:r>
          </a:p>
        </p:txBody>
      </p:sp>
      <p:sp>
        <p:nvSpPr>
          <p:cNvPr id="4" name="Slide Number Placeholder 3"/>
          <p:cNvSpPr>
            <a:spLocks noGrp="1"/>
          </p:cNvSpPr>
          <p:nvPr>
            <p:ph type="sldNum" sz="quarter" idx="5"/>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3415185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we got to today</a:t>
            </a:r>
          </a:p>
        </p:txBody>
      </p:sp>
      <p:sp>
        <p:nvSpPr>
          <p:cNvPr id="4" name="Slide Number Placeholder 3"/>
          <p:cNvSpPr>
            <a:spLocks noGrp="1"/>
          </p:cNvSpPr>
          <p:nvPr>
            <p:ph type="sldNum" sz="quarter" idx="5"/>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2217700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Warwick doesn’t see itself as an ivory tower. That’s not who we are as a university and not why we were founded. It stands to reason, therefore, that our approach to sustainability is a manifestation of who we are as an organisation, what we stand for and what we care about. And what the world needs – which is for us all to come together, to mix minds, ideas and experience, to address climate change and its related challenges. Our approach to sustainability is as much about leading from the front as it is about empowering our communities and others to make change and embrace new perspectives, innovations and ideas. Through our approach – the Way to Sustainable - Warwick is making a statement about the importance of being the change you want to see and making a commitment to continuous improvement, to collaboration and to co creation of solutions that will address climate change and contribute to action in line with the UN SDGs. </a:t>
            </a:r>
          </a:p>
        </p:txBody>
      </p:sp>
      <p:sp>
        <p:nvSpPr>
          <p:cNvPr id="4" name="Slide Number Placeholder 3"/>
          <p:cNvSpPr>
            <a:spLocks noGrp="1"/>
          </p:cNvSpPr>
          <p:nvPr>
            <p:ph type="sldNum" sz="quarter" idx="5"/>
          </p:nvPr>
        </p:nvSpPr>
        <p:spPr/>
        <p:txBody>
          <a:bodyPr/>
          <a:lstStyle/>
          <a:p>
            <a:fld id="{008B6ED8-9D91-5E4C-8236-27D5494AAD9C}" type="slidenum">
              <a:rPr lang="en-US" smtClean="0"/>
              <a:t>4</a:t>
            </a:fld>
            <a:endParaRPr lang="en-US"/>
          </a:p>
        </p:txBody>
      </p:sp>
    </p:spTree>
    <p:extLst>
      <p:ext uri="{BB962C8B-B14F-4D97-AF65-F5344CB8AC3E}">
        <p14:creationId xmlns:p14="http://schemas.microsoft.com/office/powerpoint/2010/main" val="839977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we got to today</a:t>
            </a:r>
          </a:p>
        </p:txBody>
      </p:sp>
      <p:sp>
        <p:nvSpPr>
          <p:cNvPr id="4" name="Slide Number Placeholder 3"/>
          <p:cNvSpPr>
            <a:spLocks noGrp="1"/>
          </p:cNvSpPr>
          <p:nvPr>
            <p:ph type="sldNum" sz="quarter" idx="5"/>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2285347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Way to Sustainable on a page…. We have perspective which guides how we approach everything – we need to lead by example and show our commitment, rather than talk about it, we need to use our experts and their expertise to inform what we do, we need to not just talk about net zero but think bigger and broader about the context around environmental sustainability and extend our work into addressing the UN Sustainable Development Goals. </a:t>
            </a:r>
          </a:p>
        </p:txBody>
      </p:sp>
      <p:sp>
        <p:nvSpPr>
          <p:cNvPr id="4" name="Slide Number Placeholder 3"/>
          <p:cNvSpPr>
            <a:spLocks noGrp="1"/>
          </p:cNvSpPr>
          <p:nvPr>
            <p:ph type="sldNum" sz="quarter" idx="5"/>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3292509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the heart of our university’s purpose lies the imperative to search for answers to the world’s most complex questions, and to share the knowledge we gain so that we contribute to creating a fairer, better world for all.</a:t>
            </a:r>
            <a:r>
              <a:rPr lang="en-GB" sz="1800" dirty="0">
                <a:effectLst/>
                <a:latin typeface="Calibri" panose="020F0502020204030204" pitchFamily="34" charset="0"/>
                <a:ea typeface="Calibri" panose="020F0502020204030204" pitchFamily="34" charset="0"/>
                <a:cs typeface="Calibri" panose="020F0502020204030204" pitchFamily="34" charset="0"/>
              </a:rPr>
              <a:t> </a:t>
            </a:r>
            <a:br>
              <a:rPr lang="en-GB" sz="1800" dirty="0">
                <a:effectLst/>
                <a:latin typeface="Calibri" panose="020F0502020204030204" pitchFamily="34" charset="0"/>
                <a:ea typeface="Calibri" panose="020F0502020204030204" pitchFamily="34" charset="0"/>
                <a:cs typeface="Calibri" panose="020F0502020204030204" pitchFamily="34" charset="0"/>
              </a:rPr>
            </a:br>
            <a:br>
              <a:rPr lang="en-GB" sz="1800" dirty="0">
                <a:effectLst/>
                <a:latin typeface="Calibri" panose="020F0502020204030204" pitchFamily="34" charset="0"/>
                <a:ea typeface="Calibri" panose="020F0502020204030204" pitchFamily="34" charset="0"/>
                <a:cs typeface="Calibri" panose="020F0502020204030204" pitchFamily="34" charset="0"/>
              </a:rPr>
            </a:b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Warwick’s Strategy 2030 presents a vision for the University as we build into the future, committing us to excellence with purpose; to having a positive impact on society. Our strategy commits us to growth and embeds sustainable development into our strategic plans and activities, so we must find better ways of operating to ensure our growth is environmentally sustainable.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000000"/>
                </a:solidFill>
                <a:effectLst/>
                <a:latin typeface="Calibri" panose="020F0502020204030204" pitchFamily="34" charset="0"/>
                <a:ea typeface="Calibri" panose="020F0502020204030204" pitchFamily="34" charset="0"/>
              </a:rPr>
              <a:t>If we are to be credible global citizens and leaders, we need to </a:t>
            </a:r>
            <a:r>
              <a:rPr lang="en-GB" sz="1800" dirty="0">
                <a:effectLst/>
                <a:latin typeface="Calibri" panose="020F0502020204030204" pitchFamily="34" charset="0"/>
                <a:ea typeface="Calibri" panose="020F0502020204030204" pitchFamily="34" charset="0"/>
              </a:rPr>
              <a:t>be prepared to roll up our sleeves,</a:t>
            </a:r>
            <a:r>
              <a:rPr lang="en-GB" sz="1800" dirty="0">
                <a:solidFill>
                  <a:srgbClr val="000000"/>
                </a:solidFill>
                <a:effectLst/>
                <a:latin typeface="Calibri" panose="020F0502020204030204" pitchFamily="34" charset="0"/>
                <a:ea typeface="Calibri" panose="020F0502020204030204" pitchFamily="34" charset="0"/>
              </a:rPr>
              <a:t> get involved and prove that change can happen. </a:t>
            </a:r>
            <a:r>
              <a:rPr lang="en-GB" sz="1800" dirty="0">
                <a:effectLst/>
                <a:latin typeface="Calibri" panose="020F0502020204030204" pitchFamily="34" charset="0"/>
                <a:ea typeface="Calibri" panose="020F0502020204030204" pitchFamily="34" charset="0"/>
              </a:rPr>
              <a:t>We accept that no one person, group, or organisation has all the answers, and the </a:t>
            </a:r>
            <a:r>
              <a:rPr lang="en-GB" sz="1800" dirty="0">
                <a:solidFill>
                  <a:srgbClr val="000000"/>
                </a:solidFill>
                <a:effectLst/>
                <a:latin typeface="Calibri" panose="020F0502020204030204" pitchFamily="34" charset="0"/>
                <a:ea typeface="Calibri" panose="020F0502020204030204" pitchFamily="34" charset="0"/>
              </a:rPr>
              <a:t>journey to a sustainable future will be unpredictable and demanding. But it is a path we must take, and</a:t>
            </a:r>
            <a:r>
              <a:rPr lang="en-GB" sz="1800" dirty="0">
                <a:effectLst/>
                <a:latin typeface="Calibri" panose="020F0502020204030204" pitchFamily="34" charset="0"/>
                <a:ea typeface="Calibri" panose="020F0502020204030204" pitchFamily="34" charset="0"/>
              </a:rPr>
              <a:t> we all must work together. </a:t>
            </a:r>
            <a:r>
              <a:rPr lang="en-US" sz="1800" dirty="0">
                <a:effectLst/>
                <a:latin typeface="Calibri" panose="020F0502020204030204" pitchFamily="34" charset="0"/>
                <a:ea typeface="Calibri" panose="020F0502020204030204" pitchFamily="34" charset="0"/>
              </a:rPr>
              <a:t>We’re calling Warwick’s approach to sustainability ‘</a:t>
            </a:r>
            <a:r>
              <a:rPr lang="en-US" sz="1800" b="1" dirty="0">
                <a:effectLst/>
                <a:latin typeface="Calibri" panose="020F0502020204030204" pitchFamily="34" charset="0"/>
                <a:ea typeface="Calibri" panose="020F0502020204030204" pitchFamily="34" charset="0"/>
              </a:rPr>
              <a:t>the Way to Sustainable’</a:t>
            </a:r>
            <a:r>
              <a:rPr lang="en-US" sz="1800" dirty="0">
                <a:effectLst/>
                <a:latin typeface="Calibri" panose="020F0502020204030204" pitchFamily="34" charset="0"/>
                <a:ea typeface="Calibri" panose="020F0502020204030204" pitchFamily="34" charset="0"/>
              </a:rPr>
              <a:t>, a name that reflects our collective journey of continuous improvement and the important elements of curiosity, learning, engagement, collaborative planning, and action needed to achieve the most effective outcomes. </a:t>
            </a:r>
            <a:br>
              <a:rPr lang="en-US" sz="1800" dirty="0">
                <a:effectLst/>
                <a:latin typeface="Calibri" panose="020F0502020204030204" pitchFamily="34" charset="0"/>
                <a:ea typeface="Calibri" panose="020F0502020204030204" pitchFamily="34" charset="0"/>
              </a:rPr>
            </a:br>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16</a:t>
            </a:fld>
            <a:endParaRPr lang="en-US"/>
          </a:p>
        </p:txBody>
      </p:sp>
    </p:spTree>
    <p:extLst>
      <p:ext uri="{BB962C8B-B14F-4D97-AF65-F5344CB8AC3E}">
        <p14:creationId xmlns:p14="http://schemas.microsoft.com/office/powerpoint/2010/main" val="9578389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5" y="-67296"/>
            <a:ext cx="9364203" cy="1448465"/>
          </a:xfrm>
          <a:prstGeom prst="rect">
            <a:avLst/>
          </a:prstGeom>
        </p:spPr>
      </p:pic>
      <p:sp>
        <p:nvSpPr>
          <p:cNvPr id="17" name="Text Placeholder 3"/>
          <p:cNvSpPr>
            <a:spLocks noGrp="1"/>
          </p:cNvSpPr>
          <p:nvPr>
            <p:ph type="body" sz="quarter" idx="13"/>
          </p:nvPr>
        </p:nvSpPr>
        <p:spPr>
          <a:xfrm>
            <a:off x="884241" y="1763577"/>
            <a:ext cx="6110339" cy="2749156"/>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884242" y="1215700"/>
            <a:ext cx="5373684" cy="380867"/>
          </a:xfrm>
          <a:prstGeom prst="rect">
            <a:avLst/>
          </a:prstGeom>
        </p:spPr>
        <p:txBody>
          <a:bodyPr/>
          <a:lstStyle>
            <a:lvl1pPr marL="0" indent="0">
              <a:buFontTx/>
              <a:buNone/>
              <a:defRPr/>
            </a:lvl1pPr>
          </a:lstStyle>
          <a:p>
            <a:r>
              <a:rPr lang="en-US" dirty="0">
                <a:solidFill>
                  <a:srgbClr val="00B2DD"/>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21214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4A9C7-31F6-43C0-9C26-5F6D7A698FEF}"/>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6EF33090-FF74-4642-820D-CFC639AE05E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CCE7D0B-1BF4-4CA7-9EE6-184D385352F4}"/>
              </a:ext>
            </a:extLst>
          </p:cNvPr>
          <p:cNvSpPr>
            <a:spLocks noGrp="1"/>
          </p:cNvSpPr>
          <p:nvPr>
            <p:ph type="dt" sz="half" idx="10"/>
          </p:nvPr>
        </p:nvSpPr>
        <p:spPr/>
        <p:txBody>
          <a:bodyPr/>
          <a:lstStyle/>
          <a:p>
            <a:fld id="{B73264A6-FCC9-44B1-867C-F547E9286D8B}" type="datetimeFigureOut">
              <a:rPr lang="en-GB" smtClean="0"/>
              <a:t>05/06/2023</a:t>
            </a:fld>
            <a:endParaRPr lang="en-GB"/>
          </a:p>
        </p:txBody>
      </p:sp>
      <p:sp>
        <p:nvSpPr>
          <p:cNvPr id="5" name="Footer Placeholder 4">
            <a:extLst>
              <a:ext uri="{FF2B5EF4-FFF2-40B4-BE49-F238E27FC236}">
                <a16:creationId xmlns:a16="http://schemas.microsoft.com/office/drawing/2014/main" id="{2E993C6C-8036-4C3A-85E6-A1FFDA6C2A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903EF1-3564-4D6D-871C-CADC24285D07}"/>
              </a:ext>
            </a:extLst>
          </p:cNvPr>
          <p:cNvSpPr>
            <a:spLocks noGrp="1"/>
          </p:cNvSpPr>
          <p:nvPr>
            <p:ph type="sldNum" sz="quarter" idx="12"/>
          </p:nvPr>
        </p:nvSpPr>
        <p:spPr/>
        <p:txBody>
          <a:bodyPr/>
          <a:lstStyle/>
          <a:p>
            <a:fld id="{F6FF351D-387A-4F01-9BC0-7540261C61A9}" type="slidenum">
              <a:rPr lang="en-GB" smtClean="0"/>
              <a:t>‹#›</a:t>
            </a:fld>
            <a:endParaRPr lang="en-GB"/>
          </a:p>
        </p:txBody>
      </p:sp>
    </p:spTree>
    <p:extLst>
      <p:ext uri="{BB962C8B-B14F-4D97-AF65-F5344CB8AC3E}">
        <p14:creationId xmlns:p14="http://schemas.microsoft.com/office/powerpoint/2010/main" val="27260037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95" r:id="rId4"/>
    <p:sldLayoutId id="2147483694"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6.png"/><Relationship Id="rId7" Type="http://schemas.openxmlformats.org/officeDocument/2006/relationships/image" Target="../media/image25.jpe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6.png"/><Relationship Id="rId7"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6.png"/><Relationship Id="rId7" Type="http://schemas.openxmlformats.org/officeDocument/2006/relationships/image" Target="../media/image34.jpe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eg"/><Relationship Id="rId9" Type="http://schemas.openxmlformats.org/officeDocument/2006/relationships/image" Target="../media/image36.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A35F677-CB86-E54F-BB01-2E8DE6F8DB8D}"/>
              </a:ext>
            </a:extLst>
          </p:cNvPr>
          <p:cNvPicPr>
            <a:picLocks noChangeAspect="1"/>
          </p:cNvPicPr>
          <p:nvPr/>
        </p:nvPicPr>
        <p:blipFill>
          <a:blip r:embed="rId3"/>
          <a:stretch>
            <a:fillRect/>
          </a:stretch>
        </p:blipFill>
        <p:spPr>
          <a:xfrm>
            <a:off x="0" y="0"/>
            <a:ext cx="9144000" cy="5143500"/>
          </a:xfrm>
          <a:prstGeom prst="rect">
            <a:avLst/>
          </a:prstGeom>
        </p:spPr>
      </p:pic>
      <p:pic>
        <p:nvPicPr>
          <p:cNvPr id="3" name="Picture 2">
            <a:extLst>
              <a:ext uri="{FF2B5EF4-FFF2-40B4-BE49-F238E27FC236}">
                <a16:creationId xmlns:a16="http://schemas.microsoft.com/office/drawing/2014/main" id="{9D6FA540-C750-B246-B045-8576501E77B9}"/>
              </a:ext>
            </a:extLst>
          </p:cNvPr>
          <p:cNvPicPr>
            <a:picLocks noChangeAspect="1"/>
          </p:cNvPicPr>
          <p:nvPr/>
        </p:nvPicPr>
        <p:blipFill>
          <a:blip r:embed="rId4"/>
          <a:stretch>
            <a:fillRect/>
          </a:stretch>
        </p:blipFill>
        <p:spPr>
          <a:xfrm>
            <a:off x="0" y="0"/>
            <a:ext cx="9144000" cy="5143500"/>
          </a:xfrm>
          <a:prstGeom prst="rect">
            <a:avLst/>
          </a:prstGeom>
        </p:spPr>
      </p:pic>
      <p:pic>
        <p:nvPicPr>
          <p:cNvPr id="4" name="Picture 3">
            <a:extLst>
              <a:ext uri="{FF2B5EF4-FFF2-40B4-BE49-F238E27FC236}">
                <a16:creationId xmlns:a16="http://schemas.microsoft.com/office/drawing/2014/main" id="{78C7AEC0-B59C-E844-B372-4788A0CF3C39}"/>
              </a:ext>
            </a:extLst>
          </p:cNvPr>
          <p:cNvPicPr>
            <a:picLocks noChangeAspect="1"/>
          </p:cNvPicPr>
          <p:nvPr/>
        </p:nvPicPr>
        <p:blipFill>
          <a:blip r:embed="rId5"/>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F17F0B07-A371-881D-733D-1A1E7EE82595}"/>
              </a:ext>
            </a:extLst>
          </p:cNvPr>
          <p:cNvSpPr txBox="1"/>
          <p:nvPr/>
        </p:nvSpPr>
        <p:spPr>
          <a:xfrm>
            <a:off x="207469" y="4210850"/>
            <a:ext cx="6923314" cy="707886"/>
          </a:xfrm>
          <a:prstGeom prst="rect">
            <a:avLst/>
          </a:prstGeom>
          <a:noFill/>
        </p:spPr>
        <p:txBody>
          <a:bodyPr wrap="square" rtlCol="0">
            <a:spAutoFit/>
          </a:bodyPr>
          <a:lstStyle/>
          <a:p>
            <a:r>
              <a:rPr lang="en-GB" sz="2000" b="1" dirty="0">
                <a:solidFill>
                  <a:schemeClr val="bg1"/>
                </a:solidFill>
              </a:rPr>
              <a:t>Our approach to addressing sustainability and the UN SDGs</a:t>
            </a:r>
          </a:p>
          <a:p>
            <a:r>
              <a:rPr lang="en-GB" sz="2000" b="1" dirty="0">
                <a:solidFill>
                  <a:schemeClr val="bg1"/>
                </a:solidFill>
              </a:rPr>
              <a:t>IGSD ECR Conference</a:t>
            </a:r>
          </a:p>
        </p:txBody>
      </p:sp>
    </p:spTree>
    <p:extLst>
      <p:ext uri="{BB962C8B-B14F-4D97-AF65-F5344CB8AC3E}">
        <p14:creationId xmlns:p14="http://schemas.microsoft.com/office/powerpoint/2010/main" val="3318150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FD6DDF5-834E-2BF3-25CC-CE4D10E06C40}"/>
              </a:ext>
            </a:extLst>
          </p:cNvPr>
          <p:cNvCxnSpPr>
            <a:cxnSpLocks/>
          </p:cNvCxnSpPr>
          <p:nvPr/>
        </p:nvCxnSpPr>
        <p:spPr>
          <a:xfrm>
            <a:off x="1077913" y="68564"/>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E97C1A8F-06C4-94B1-BEC7-D74274019D6F}"/>
              </a:ext>
            </a:extLst>
          </p:cNvPr>
          <p:cNvSpPr txBox="1"/>
          <p:nvPr/>
        </p:nvSpPr>
        <p:spPr>
          <a:xfrm>
            <a:off x="1082369" y="60399"/>
            <a:ext cx="1585517" cy="300082"/>
          </a:xfrm>
          <a:prstGeom prst="rect">
            <a:avLst/>
          </a:prstGeom>
          <a:noFill/>
        </p:spPr>
        <p:txBody>
          <a:bodyPr wrap="square" rtlCol="0">
            <a:spAutoFit/>
          </a:bodyPr>
          <a:lstStyle/>
          <a:p>
            <a:r>
              <a:rPr lang="en-GB" b="1" dirty="0"/>
              <a:t>Goal</a:t>
            </a:r>
          </a:p>
        </p:txBody>
      </p:sp>
      <p:sp>
        <p:nvSpPr>
          <p:cNvPr id="14" name="TextBox 13">
            <a:extLst>
              <a:ext uri="{FF2B5EF4-FFF2-40B4-BE49-F238E27FC236}">
                <a16:creationId xmlns:a16="http://schemas.microsoft.com/office/drawing/2014/main" id="{20CF6F5A-8EE9-2A65-C938-3C3F4AFBBDB3}"/>
              </a:ext>
            </a:extLst>
          </p:cNvPr>
          <p:cNvSpPr txBox="1"/>
          <p:nvPr/>
        </p:nvSpPr>
        <p:spPr>
          <a:xfrm>
            <a:off x="2981451" y="45846"/>
            <a:ext cx="1915883" cy="300082"/>
          </a:xfrm>
          <a:prstGeom prst="rect">
            <a:avLst/>
          </a:prstGeom>
          <a:noFill/>
        </p:spPr>
        <p:txBody>
          <a:bodyPr wrap="square" rtlCol="0">
            <a:spAutoFit/>
          </a:bodyPr>
          <a:lstStyle/>
          <a:p>
            <a:r>
              <a:rPr lang="en-GB" b="1" dirty="0"/>
              <a:t>KPI</a:t>
            </a:r>
          </a:p>
        </p:txBody>
      </p:sp>
      <p:sp>
        <p:nvSpPr>
          <p:cNvPr id="17" name="TextBox 16">
            <a:extLst>
              <a:ext uri="{FF2B5EF4-FFF2-40B4-BE49-F238E27FC236}">
                <a16:creationId xmlns:a16="http://schemas.microsoft.com/office/drawing/2014/main" id="{086EC6F4-AA42-8C90-6981-BB9CDB5E4C5E}"/>
              </a:ext>
            </a:extLst>
          </p:cNvPr>
          <p:cNvSpPr txBox="1"/>
          <p:nvPr/>
        </p:nvSpPr>
        <p:spPr>
          <a:xfrm>
            <a:off x="1070847" y="267303"/>
            <a:ext cx="1716087" cy="627736"/>
          </a:xfrm>
          <a:prstGeom prst="rect">
            <a:avLst/>
          </a:prstGeom>
          <a:noFill/>
        </p:spPr>
        <p:txBody>
          <a:bodyPr wrap="square" rtlCol="0">
            <a:spAutoFit/>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Calibri" panose="020F0502020204030204" pitchFamily="34" charset="0"/>
              </a:rPr>
              <a:t>P</a:t>
            </a:r>
            <a:r>
              <a:rPr lang="en-GB"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rogress the University’s contributions to the </a:t>
            </a:r>
            <a:br>
              <a:rPr lang="en-GB"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en-GB"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 SDGs</a:t>
            </a:r>
            <a:endParaRPr lang="en-GB" sz="1100" b="1" dirty="0"/>
          </a:p>
        </p:txBody>
      </p:sp>
      <p:sp>
        <p:nvSpPr>
          <p:cNvPr id="29" name="TextBox 28">
            <a:extLst>
              <a:ext uri="{FF2B5EF4-FFF2-40B4-BE49-F238E27FC236}">
                <a16:creationId xmlns:a16="http://schemas.microsoft.com/office/drawing/2014/main" id="{399AD089-FA1C-1AF3-970D-88A04E4BA9E7}"/>
              </a:ext>
            </a:extLst>
          </p:cNvPr>
          <p:cNvSpPr txBox="1"/>
          <p:nvPr/>
        </p:nvSpPr>
        <p:spPr>
          <a:xfrm>
            <a:off x="6888687" y="45846"/>
            <a:ext cx="1915883" cy="300082"/>
          </a:xfrm>
          <a:prstGeom prst="rect">
            <a:avLst/>
          </a:prstGeom>
          <a:noFill/>
        </p:spPr>
        <p:txBody>
          <a:bodyPr wrap="square" rtlCol="0">
            <a:spAutoFit/>
          </a:bodyPr>
          <a:lstStyle/>
          <a:p>
            <a:r>
              <a:rPr lang="en-GB" b="1" dirty="0"/>
              <a:t>Current</a:t>
            </a:r>
          </a:p>
        </p:txBody>
      </p:sp>
      <p:sp>
        <p:nvSpPr>
          <p:cNvPr id="35" name="TextBox 34">
            <a:extLst>
              <a:ext uri="{FF2B5EF4-FFF2-40B4-BE49-F238E27FC236}">
                <a16:creationId xmlns:a16="http://schemas.microsoft.com/office/drawing/2014/main" id="{65A81F0E-0A9D-9256-0FDF-CA7E0896B2EC}"/>
              </a:ext>
            </a:extLst>
          </p:cNvPr>
          <p:cNvSpPr txBox="1"/>
          <p:nvPr/>
        </p:nvSpPr>
        <p:spPr>
          <a:xfrm>
            <a:off x="6894605" y="392389"/>
            <a:ext cx="2240248" cy="769441"/>
          </a:xfrm>
          <a:prstGeom prst="rect">
            <a:avLst/>
          </a:prstGeom>
          <a:noFill/>
        </p:spPr>
        <p:txBody>
          <a:bodyPr wrap="square">
            <a:spAutoFit/>
          </a:bodyPr>
          <a:lstStyle/>
          <a:p>
            <a:r>
              <a:rPr lang="en-GB" sz="1100" dirty="0"/>
              <a:t>2</a:t>
            </a:r>
            <a:r>
              <a:rPr lang="en-GB" sz="1100" baseline="30000" dirty="0"/>
              <a:t>nd</a:t>
            </a:r>
            <a:r>
              <a:rPr lang="en-GB" sz="1100" dirty="0"/>
              <a:t> SDG report produced</a:t>
            </a:r>
          </a:p>
          <a:p>
            <a:r>
              <a:rPr lang="en-GB" sz="1100" dirty="0"/>
              <a:t>Preparing for THE Impact Rankings</a:t>
            </a:r>
          </a:p>
          <a:p>
            <a:r>
              <a:rPr lang="en-GB" sz="1100" dirty="0"/>
              <a:t>Mapping research and baselining data</a:t>
            </a:r>
          </a:p>
        </p:txBody>
      </p:sp>
      <p:pic>
        <p:nvPicPr>
          <p:cNvPr id="18" name="Picture 17" descr="Graphical user interface, text&#10;&#10;Description automatically generated">
            <a:extLst>
              <a:ext uri="{FF2B5EF4-FFF2-40B4-BE49-F238E27FC236}">
                <a16:creationId xmlns:a16="http://schemas.microsoft.com/office/drawing/2014/main" id="{A0EABB7A-13D7-F46F-C38F-9BF319CABECF}"/>
              </a:ext>
            </a:extLst>
          </p:cNvPr>
          <p:cNvPicPr>
            <a:picLocks noChangeAspect="1"/>
          </p:cNvPicPr>
          <p:nvPr/>
        </p:nvPicPr>
        <p:blipFill rotWithShape="1">
          <a:blip r:embed="rId2"/>
          <a:srcRect l="20457" t="73548" r="68113" b="21256"/>
          <a:stretch/>
        </p:blipFill>
        <p:spPr bwMode="auto">
          <a:xfrm rot="16200000">
            <a:off x="-453566" y="729023"/>
            <a:ext cx="1748362" cy="447024"/>
          </a:xfrm>
          <a:prstGeom prst="rect">
            <a:avLst/>
          </a:prstGeom>
          <a:ln>
            <a:noFill/>
          </a:ln>
          <a:extLst>
            <a:ext uri="{53640926-AAD7-44D8-BBD7-CCE9431645EC}">
              <a14:shadowObscured xmlns:a14="http://schemas.microsoft.com/office/drawing/2010/main"/>
            </a:ext>
          </a:extLst>
        </p:spPr>
      </p:pic>
      <p:sp>
        <p:nvSpPr>
          <p:cNvPr id="25" name="TextBox 24">
            <a:extLst>
              <a:ext uri="{FF2B5EF4-FFF2-40B4-BE49-F238E27FC236}">
                <a16:creationId xmlns:a16="http://schemas.microsoft.com/office/drawing/2014/main" id="{5DA9F613-C869-ED6A-CB70-E9389E9B9D9D}"/>
              </a:ext>
            </a:extLst>
          </p:cNvPr>
          <p:cNvSpPr txBox="1"/>
          <p:nvPr/>
        </p:nvSpPr>
        <p:spPr>
          <a:xfrm>
            <a:off x="2998211" y="253328"/>
            <a:ext cx="4216345" cy="1277273"/>
          </a:xfrm>
          <a:prstGeom prst="rect">
            <a:avLst/>
          </a:prstGeom>
          <a:noFill/>
        </p:spPr>
        <p:txBody>
          <a:bodyPr wrap="square">
            <a:spAutoFit/>
          </a:bodyPr>
          <a:lstStyle/>
          <a:p>
            <a:pPr marL="342900" indent="-342900">
              <a:buFont typeface="Symbol" panose="05050102010706020507" pitchFamily="18" charset="2"/>
              <a:buChar char=""/>
            </a:pPr>
            <a:r>
              <a:rPr lang="en-GB" sz="1100" dirty="0">
                <a:latin typeface="Calibri" panose="020F0502020204030204" pitchFamily="34" charset="0"/>
              </a:rPr>
              <a:t>Number and range of staff, and PhD students, engaged with sustainability related research</a:t>
            </a:r>
          </a:p>
          <a:p>
            <a:pPr marL="342900" indent="-342900">
              <a:buFont typeface="Symbol" panose="05050102010706020507" pitchFamily="18" charset="2"/>
              <a:buChar char=""/>
            </a:pPr>
            <a:r>
              <a:rPr lang="en-GB" sz="1100" dirty="0">
                <a:latin typeface="Calibri" panose="020F0502020204030204" pitchFamily="34" charset="0"/>
              </a:rPr>
              <a:t>Increase in research income for challenge-led research with transformative sustainability impact (UN SDGs)</a:t>
            </a:r>
          </a:p>
          <a:p>
            <a:pPr marL="342900" indent="-342900">
              <a:buFont typeface="Symbol" panose="05050102010706020507" pitchFamily="18" charset="2"/>
              <a:buChar char=""/>
            </a:pPr>
            <a:r>
              <a:rPr lang="en-GB" sz="1100" dirty="0">
                <a:latin typeface="Calibri" panose="020F0502020204030204" pitchFamily="34" charset="0"/>
              </a:rPr>
              <a:t>Indicators of sustainability research impacting on policy, business, and government</a:t>
            </a:r>
          </a:p>
          <a:p>
            <a:pPr marL="342900" indent="-342900">
              <a:buFont typeface="Symbol" panose="05050102010706020507" pitchFamily="18" charset="2"/>
              <a:buChar char=""/>
            </a:pPr>
            <a:r>
              <a:rPr lang="en-GB" sz="1100" dirty="0">
                <a:latin typeface="Calibri" panose="020F0502020204030204" pitchFamily="34" charset="0"/>
              </a:rPr>
              <a:t>LEAF accreditation for research facilities</a:t>
            </a:r>
          </a:p>
        </p:txBody>
      </p:sp>
      <p:pic>
        <p:nvPicPr>
          <p:cNvPr id="46" name="Picture 45">
            <a:extLst>
              <a:ext uri="{FF2B5EF4-FFF2-40B4-BE49-F238E27FC236}">
                <a16:creationId xmlns:a16="http://schemas.microsoft.com/office/drawing/2014/main" id="{4C26C1F3-A561-46FA-C0FC-36289B0735AB}"/>
              </a:ext>
            </a:extLst>
          </p:cNvPr>
          <p:cNvPicPr>
            <a:picLocks noChangeAspect="1"/>
          </p:cNvPicPr>
          <p:nvPr/>
        </p:nvPicPr>
        <p:blipFill rotWithShape="1">
          <a:blip r:embed="rId3"/>
          <a:srcRect l="3767" t="5825" r="81755" b="68690"/>
          <a:stretch/>
        </p:blipFill>
        <p:spPr>
          <a:xfrm>
            <a:off x="174181" y="4107543"/>
            <a:ext cx="877515" cy="854616"/>
          </a:xfrm>
          <a:prstGeom prst="rect">
            <a:avLst/>
          </a:prstGeom>
        </p:spPr>
      </p:pic>
      <p:pic>
        <p:nvPicPr>
          <p:cNvPr id="48" name="Picture 47">
            <a:extLst>
              <a:ext uri="{FF2B5EF4-FFF2-40B4-BE49-F238E27FC236}">
                <a16:creationId xmlns:a16="http://schemas.microsoft.com/office/drawing/2014/main" id="{E7C0EAA1-AA21-FC5F-7754-ECA9F9503A8C}"/>
              </a:ext>
            </a:extLst>
          </p:cNvPr>
          <p:cNvPicPr>
            <a:picLocks noChangeAspect="1"/>
          </p:cNvPicPr>
          <p:nvPr/>
        </p:nvPicPr>
        <p:blipFill rotWithShape="1">
          <a:blip r:embed="rId4"/>
          <a:srcRect l="64506" t="28831" r="6038" b="25422"/>
          <a:stretch/>
        </p:blipFill>
        <p:spPr>
          <a:xfrm>
            <a:off x="1224883" y="3301910"/>
            <a:ext cx="1756565" cy="1534630"/>
          </a:xfrm>
          <a:prstGeom prst="rect">
            <a:avLst/>
          </a:prstGeom>
        </p:spPr>
      </p:pic>
      <p:pic>
        <p:nvPicPr>
          <p:cNvPr id="50" name="Picture 49">
            <a:extLst>
              <a:ext uri="{FF2B5EF4-FFF2-40B4-BE49-F238E27FC236}">
                <a16:creationId xmlns:a16="http://schemas.microsoft.com/office/drawing/2014/main" id="{E6B8C987-9860-938E-BC49-12D7E779FDFA}"/>
              </a:ext>
            </a:extLst>
          </p:cNvPr>
          <p:cNvPicPr>
            <a:picLocks noChangeAspect="1"/>
          </p:cNvPicPr>
          <p:nvPr/>
        </p:nvPicPr>
        <p:blipFill rotWithShape="1">
          <a:blip r:embed="rId5"/>
          <a:srcRect l="63525" t="18943" r="5410" b="10674"/>
          <a:stretch/>
        </p:blipFill>
        <p:spPr>
          <a:xfrm>
            <a:off x="3080035" y="2565470"/>
            <a:ext cx="1817299" cy="2315978"/>
          </a:xfrm>
          <a:prstGeom prst="rect">
            <a:avLst/>
          </a:prstGeom>
        </p:spPr>
      </p:pic>
      <p:pic>
        <p:nvPicPr>
          <p:cNvPr id="52" name="Picture 51">
            <a:extLst>
              <a:ext uri="{FF2B5EF4-FFF2-40B4-BE49-F238E27FC236}">
                <a16:creationId xmlns:a16="http://schemas.microsoft.com/office/drawing/2014/main" id="{8A53B62A-E294-F2E0-D4A9-B66CCCF3CFB7}"/>
              </a:ext>
            </a:extLst>
          </p:cNvPr>
          <p:cNvPicPr>
            <a:picLocks noChangeAspect="1"/>
          </p:cNvPicPr>
          <p:nvPr/>
        </p:nvPicPr>
        <p:blipFill rotWithShape="1">
          <a:blip r:embed="rId6"/>
          <a:srcRect l="62835" t="17871" r="5620" b="11629"/>
          <a:stretch/>
        </p:blipFill>
        <p:spPr>
          <a:xfrm>
            <a:off x="4897334" y="2565470"/>
            <a:ext cx="1806531" cy="2271070"/>
          </a:xfrm>
          <a:prstGeom prst="rect">
            <a:avLst/>
          </a:prstGeom>
        </p:spPr>
      </p:pic>
      <p:pic>
        <p:nvPicPr>
          <p:cNvPr id="54" name="Picture 53">
            <a:extLst>
              <a:ext uri="{FF2B5EF4-FFF2-40B4-BE49-F238E27FC236}">
                <a16:creationId xmlns:a16="http://schemas.microsoft.com/office/drawing/2014/main" id="{2DAD561B-4C62-FF53-BB4E-CE75A37CBCED}"/>
              </a:ext>
            </a:extLst>
          </p:cNvPr>
          <p:cNvPicPr>
            <a:picLocks noChangeAspect="1"/>
          </p:cNvPicPr>
          <p:nvPr/>
        </p:nvPicPr>
        <p:blipFill rotWithShape="1">
          <a:blip r:embed="rId7"/>
          <a:srcRect l="57675" t="32081" r="5900" b="23219"/>
          <a:stretch/>
        </p:blipFill>
        <p:spPr>
          <a:xfrm>
            <a:off x="1161477" y="1915435"/>
            <a:ext cx="1883376" cy="1300070"/>
          </a:xfrm>
          <a:prstGeom prst="rect">
            <a:avLst/>
          </a:prstGeom>
        </p:spPr>
      </p:pic>
      <p:pic>
        <p:nvPicPr>
          <p:cNvPr id="3078" name="Picture 6" descr="See the source image">
            <a:extLst>
              <a:ext uri="{FF2B5EF4-FFF2-40B4-BE49-F238E27FC236}">
                <a16:creationId xmlns:a16="http://schemas.microsoft.com/office/drawing/2014/main" id="{FF5A840C-B2FD-93CF-A51C-0D1453544DD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65914" y="4255362"/>
            <a:ext cx="1645707" cy="479998"/>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See the source image">
            <a:extLst>
              <a:ext uri="{FF2B5EF4-FFF2-40B4-BE49-F238E27FC236}">
                <a16:creationId xmlns:a16="http://schemas.microsoft.com/office/drawing/2014/main" id="{5BD159E2-6794-F815-4E15-123CDAEB716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81001" y="3070689"/>
            <a:ext cx="815531" cy="961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011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FD6DDF5-834E-2BF3-25CC-CE4D10E06C40}"/>
              </a:ext>
            </a:extLst>
          </p:cNvPr>
          <p:cNvCxnSpPr>
            <a:cxnSpLocks/>
          </p:cNvCxnSpPr>
          <p:nvPr/>
        </p:nvCxnSpPr>
        <p:spPr>
          <a:xfrm>
            <a:off x="1077913" y="68564"/>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pic>
        <p:nvPicPr>
          <p:cNvPr id="18" name="Picture 17" descr="Graphical user interface, text&#10;&#10;Description automatically generated">
            <a:extLst>
              <a:ext uri="{FF2B5EF4-FFF2-40B4-BE49-F238E27FC236}">
                <a16:creationId xmlns:a16="http://schemas.microsoft.com/office/drawing/2014/main" id="{A0EABB7A-13D7-F46F-C38F-9BF319CABECF}"/>
              </a:ext>
            </a:extLst>
          </p:cNvPr>
          <p:cNvPicPr>
            <a:picLocks noChangeAspect="1"/>
          </p:cNvPicPr>
          <p:nvPr/>
        </p:nvPicPr>
        <p:blipFill rotWithShape="1">
          <a:blip r:embed="rId2"/>
          <a:srcRect l="20457" t="73548" r="68113" b="21256"/>
          <a:stretch/>
        </p:blipFill>
        <p:spPr bwMode="auto">
          <a:xfrm rot="16200000">
            <a:off x="-453566" y="729023"/>
            <a:ext cx="1748362" cy="447024"/>
          </a:xfrm>
          <a:prstGeom prst="rect">
            <a:avLst/>
          </a:prstGeom>
          <a:ln>
            <a:noFill/>
          </a:ln>
          <a:extLst>
            <a:ext uri="{53640926-AAD7-44D8-BBD7-CCE9431645EC}">
              <a14:shadowObscured xmlns:a14="http://schemas.microsoft.com/office/drawing/2010/main"/>
            </a:ext>
          </a:extLst>
        </p:spPr>
      </p:pic>
      <p:pic>
        <p:nvPicPr>
          <p:cNvPr id="46" name="Picture 45">
            <a:extLst>
              <a:ext uri="{FF2B5EF4-FFF2-40B4-BE49-F238E27FC236}">
                <a16:creationId xmlns:a16="http://schemas.microsoft.com/office/drawing/2014/main" id="{4C26C1F3-A561-46FA-C0FC-36289B0735AB}"/>
              </a:ext>
            </a:extLst>
          </p:cNvPr>
          <p:cNvPicPr>
            <a:picLocks noChangeAspect="1"/>
          </p:cNvPicPr>
          <p:nvPr/>
        </p:nvPicPr>
        <p:blipFill rotWithShape="1">
          <a:blip r:embed="rId3"/>
          <a:srcRect l="3767" t="5825" r="81755" b="68690"/>
          <a:stretch/>
        </p:blipFill>
        <p:spPr>
          <a:xfrm>
            <a:off x="174181" y="4107543"/>
            <a:ext cx="877515" cy="854616"/>
          </a:xfrm>
          <a:prstGeom prst="rect">
            <a:avLst/>
          </a:prstGeom>
        </p:spPr>
      </p:pic>
      <p:pic>
        <p:nvPicPr>
          <p:cNvPr id="4" name="Picture 3">
            <a:extLst>
              <a:ext uri="{FF2B5EF4-FFF2-40B4-BE49-F238E27FC236}">
                <a16:creationId xmlns:a16="http://schemas.microsoft.com/office/drawing/2014/main" id="{598BA15B-2906-2AAA-F1A2-C5E0EE498CD8}"/>
              </a:ext>
            </a:extLst>
          </p:cNvPr>
          <p:cNvPicPr>
            <a:picLocks noChangeAspect="1"/>
          </p:cNvPicPr>
          <p:nvPr/>
        </p:nvPicPr>
        <p:blipFill>
          <a:blip r:embed="rId4"/>
          <a:stretch>
            <a:fillRect/>
          </a:stretch>
        </p:blipFill>
        <p:spPr>
          <a:xfrm>
            <a:off x="1322632" y="2423573"/>
            <a:ext cx="7567502" cy="2300413"/>
          </a:xfrm>
          <a:prstGeom prst="rect">
            <a:avLst/>
          </a:prstGeom>
        </p:spPr>
      </p:pic>
      <p:pic>
        <p:nvPicPr>
          <p:cNvPr id="6" name="Picture 5">
            <a:extLst>
              <a:ext uri="{FF2B5EF4-FFF2-40B4-BE49-F238E27FC236}">
                <a16:creationId xmlns:a16="http://schemas.microsoft.com/office/drawing/2014/main" id="{DB8F3D27-953E-BB58-2770-1CFFA0F9FB55}"/>
              </a:ext>
            </a:extLst>
          </p:cNvPr>
          <p:cNvPicPr>
            <a:picLocks noChangeAspect="1"/>
          </p:cNvPicPr>
          <p:nvPr/>
        </p:nvPicPr>
        <p:blipFill>
          <a:blip r:embed="rId5"/>
          <a:stretch>
            <a:fillRect/>
          </a:stretch>
        </p:blipFill>
        <p:spPr>
          <a:xfrm>
            <a:off x="1380308" y="299822"/>
            <a:ext cx="7509826" cy="2144388"/>
          </a:xfrm>
          <a:prstGeom prst="rect">
            <a:avLst/>
          </a:prstGeom>
        </p:spPr>
      </p:pic>
    </p:spTree>
    <p:extLst>
      <p:ext uri="{BB962C8B-B14F-4D97-AF65-F5344CB8AC3E}">
        <p14:creationId xmlns:p14="http://schemas.microsoft.com/office/powerpoint/2010/main" val="2932375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FD6DDF5-834E-2BF3-25CC-CE4D10E06C40}"/>
              </a:ext>
            </a:extLst>
          </p:cNvPr>
          <p:cNvCxnSpPr>
            <a:cxnSpLocks/>
          </p:cNvCxnSpPr>
          <p:nvPr/>
        </p:nvCxnSpPr>
        <p:spPr>
          <a:xfrm>
            <a:off x="1077913" y="68564"/>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E97C1A8F-06C4-94B1-BEC7-D74274019D6F}"/>
              </a:ext>
            </a:extLst>
          </p:cNvPr>
          <p:cNvSpPr txBox="1"/>
          <p:nvPr/>
        </p:nvSpPr>
        <p:spPr>
          <a:xfrm>
            <a:off x="1082369" y="128979"/>
            <a:ext cx="5935650" cy="300082"/>
          </a:xfrm>
          <a:prstGeom prst="rect">
            <a:avLst/>
          </a:prstGeom>
          <a:noFill/>
        </p:spPr>
        <p:txBody>
          <a:bodyPr wrap="square" rtlCol="0">
            <a:spAutoFit/>
          </a:bodyPr>
          <a:lstStyle/>
          <a:p>
            <a:r>
              <a:rPr lang="en-GB" b="1" dirty="0"/>
              <a:t>Laboratory Efficiency Assessment Framework (LEAF) accreditation</a:t>
            </a:r>
          </a:p>
        </p:txBody>
      </p:sp>
      <p:pic>
        <p:nvPicPr>
          <p:cNvPr id="18" name="Picture 17" descr="Graphical user interface, text&#10;&#10;Description automatically generated">
            <a:extLst>
              <a:ext uri="{FF2B5EF4-FFF2-40B4-BE49-F238E27FC236}">
                <a16:creationId xmlns:a16="http://schemas.microsoft.com/office/drawing/2014/main" id="{A0EABB7A-13D7-F46F-C38F-9BF319CABECF}"/>
              </a:ext>
            </a:extLst>
          </p:cNvPr>
          <p:cNvPicPr>
            <a:picLocks noChangeAspect="1"/>
          </p:cNvPicPr>
          <p:nvPr/>
        </p:nvPicPr>
        <p:blipFill rotWithShape="1">
          <a:blip r:embed="rId2"/>
          <a:srcRect l="20457" t="73548" r="68113" b="21256"/>
          <a:stretch/>
        </p:blipFill>
        <p:spPr bwMode="auto">
          <a:xfrm rot="16200000">
            <a:off x="-453566" y="729023"/>
            <a:ext cx="1748362" cy="447024"/>
          </a:xfrm>
          <a:prstGeom prst="rect">
            <a:avLst/>
          </a:prstGeom>
          <a:ln>
            <a:noFill/>
          </a:ln>
          <a:extLst>
            <a:ext uri="{53640926-AAD7-44D8-BBD7-CCE9431645EC}">
              <a14:shadowObscured xmlns:a14="http://schemas.microsoft.com/office/drawing/2010/main"/>
            </a:ext>
          </a:extLst>
        </p:spPr>
      </p:pic>
      <p:sp>
        <p:nvSpPr>
          <p:cNvPr id="25" name="TextBox 24">
            <a:extLst>
              <a:ext uri="{FF2B5EF4-FFF2-40B4-BE49-F238E27FC236}">
                <a16:creationId xmlns:a16="http://schemas.microsoft.com/office/drawing/2014/main" id="{5DA9F613-C869-ED6A-CB70-E9389E9B9D9D}"/>
              </a:ext>
            </a:extLst>
          </p:cNvPr>
          <p:cNvSpPr txBox="1"/>
          <p:nvPr/>
        </p:nvSpPr>
        <p:spPr>
          <a:xfrm>
            <a:off x="1283711" y="543691"/>
            <a:ext cx="7479289" cy="1954381"/>
          </a:xfrm>
          <a:prstGeom prst="rect">
            <a:avLst/>
          </a:prstGeom>
          <a:noFill/>
        </p:spPr>
        <p:txBody>
          <a:bodyPr wrap="square">
            <a:spAutoFit/>
          </a:bodyPr>
          <a:lstStyle/>
          <a:p>
            <a:r>
              <a:rPr lang="en-GB" sz="1100" dirty="0">
                <a:latin typeface="Calibri" panose="020F0502020204030204" pitchFamily="34" charset="0"/>
              </a:rPr>
              <a:t>The University participates in the LEAF scheme, designed by UCL that facilitates and drives improvements in laboratory efficiency. Laboratory users work through set of criteria to achieve either a bronze, silver of gold award depending on how many actions they complete in relation to</a:t>
            </a:r>
          </a:p>
          <a:p>
            <a:endParaRPr lang="en-GB" sz="1100" dirty="0">
              <a:latin typeface="Calibri" panose="020F0502020204030204" pitchFamily="34" charset="0"/>
            </a:endParaRPr>
          </a:p>
          <a:p>
            <a:pPr marL="342900" indent="-342900">
              <a:buFont typeface="Symbol" panose="05050102010706020507" pitchFamily="18" charset="2"/>
              <a:buChar char=""/>
            </a:pPr>
            <a:r>
              <a:rPr lang="en-GB" sz="1100" dirty="0">
                <a:latin typeface="Calibri" panose="020F0502020204030204" pitchFamily="34" charset="0"/>
              </a:rPr>
              <a:t>Research quality</a:t>
            </a:r>
          </a:p>
          <a:p>
            <a:pPr marL="342900" indent="-342900">
              <a:buFont typeface="Symbol" panose="05050102010706020507" pitchFamily="18" charset="2"/>
              <a:buChar char=""/>
            </a:pPr>
            <a:r>
              <a:rPr lang="en-GB" sz="1100" dirty="0">
                <a:latin typeface="Calibri" panose="020F0502020204030204" pitchFamily="34" charset="0"/>
              </a:rPr>
              <a:t>Equipment</a:t>
            </a:r>
          </a:p>
          <a:p>
            <a:pPr marL="342900" indent="-342900">
              <a:buFont typeface="Symbol" panose="05050102010706020507" pitchFamily="18" charset="2"/>
              <a:buChar char=""/>
            </a:pPr>
            <a:r>
              <a:rPr lang="en-GB" sz="1100" dirty="0">
                <a:latin typeface="Calibri" panose="020F0502020204030204" pitchFamily="34" charset="0"/>
              </a:rPr>
              <a:t>Procurement</a:t>
            </a:r>
          </a:p>
          <a:p>
            <a:pPr marL="342900" indent="-342900">
              <a:buFont typeface="Symbol" panose="05050102010706020507" pitchFamily="18" charset="2"/>
              <a:buChar char=""/>
            </a:pPr>
            <a:r>
              <a:rPr lang="en-GB" sz="1100" dirty="0">
                <a:latin typeface="Calibri" panose="020F0502020204030204" pitchFamily="34" charset="0"/>
              </a:rPr>
              <a:t>Water</a:t>
            </a:r>
          </a:p>
          <a:p>
            <a:pPr marL="342900" indent="-342900">
              <a:buFont typeface="Symbol" panose="05050102010706020507" pitchFamily="18" charset="2"/>
              <a:buChar char=""/>
            </a:pPr>
            <a:r>
              <a:rPr lang="en-GB" sz="1100" dirty="0">
                <a:latin typeface="Calibri" panose="020F0502020204030204" pitchFamily="34" charset="0"/>
              </a:rPr>
              <a:t>Energy</a:t>
            </a:r>
          </a:p>
          <a:p>
            <a:pPr marL="342900" indent="-342900">
              <a:buFont typeface="Symbol" panose="05050102010706020507" pitchFamily="18" charset="2"/>
              <a:buChar char=""/>
            </a:pPr>
            <a:r>
              <a:rPr lang="en-GB" sz="1100" dirty="0">
                <a:latin typeface="Calibri" panose="020F0502020204030204" pitchFamily="34" charset="0"/>
              </a:rPr>
              <a:t>Waste</a:t>
            </a:r>
          </a:p>
          <a:p>
            <a:pPr marL="342900" indent="-342900">
              <a:buFont typeface="Symbol" panose="05050102010706020507" pitchFamily="18" charset="2"/>
              <a:buChar char=""/>
            </a:pPr>
            <a:r>
              <a:rPr lang="en-GB" sz="1100" dirty="0">
                <a:latin typeface="Calibri" panose="020F0502020204030204" pitchFamily="34" charset="0"/>
              </a:rPr>
              <a:t>Engagement and training</a:t>
            </a:r>
          </a:p>
        </p:txBody>
      </p:sp>
      <p:pic>
        <p:nvPicPr>
          <p:cNvPr id="46" name="Picture 45">
            <a:extLst>
              <a:ext uri="{FF2B5EF4-FFF2-40B4-BE49-F238E27FC236}">
                <a16:creationId xmlns:a16="http://schemas.microsoft.com/office/drawing/2014/main" id="{4C26C1F3-A561-46FA-C0FC-36289B0735AB}"/>
              </a:ext>
            </a:extLst>
          </p:cNvPr>
          <p:cNvPicPr>
            <a:picLocks noChangeAspect="1"/>
          </p:cNvPicPr>
          <p:nvPr/>
        </p:nvPicPr>
        <p:blipFill rotWithShape="1">
          <a:blip r:embed="rId3"/>
          <a:srcRect l="3767" t="5825" r="81755" b="68690"/>
          <a:stretch/>
        </p:blipFill>
        <p:spPr>
          <a:xfrm>
            <a:off x="174181" y="4107543"/>
            <a:ext cx="877515" cy="854616"/>
          </a:xfrm>
          <a:prstGeom prst="rect">
            <a:avLst/>
          </a:prstGeom>
        </p:spPr>
      </p:pic>
      <p:pic>
        <p:nvPicPr>
          <p:cNvPr id="5" name="Picture 4">
            <a:extLst>
              <a:ext uri="{FF2B5EF4-FFF2-40B4-BE49-F238E27FC236}">
                <a16:creationId xmlns:a16="http://schemas.microsoft.com/office/drawing/2014/main" id="{E05A77D5-7272-F350-E971-6B872BF339EE}"/>
              </a:ext>
            </a:extLst>
          </p:cNvPr>
          <p:cNvPicPr>
            <a:picLocks noChangeAspect="1"/>
          </p:cNvPicPr>
          <p:nvPr/>
        </p:nvPicPr>
        <p:blipFill>
          <a:blip r:embed="rId4"/>
          <a:stretch>
            <a:fillRect/>
          </a:stretch>
        </p:blipFill>
        <p:spPr>
          <a:xfrm>
            <a:off x="1371601" y="2951256"/>
            <a:ext cx="3771899" cy="1895955"/>
          </a:xfrm>
          <a:prstGeom prst="rect">
            <a:avLst/>
          </a:prstGeom>
        </p:spPr>
      </p:pic>
      <p:pic>
        <p:nvPicPr>
          <p:cNvPr id="8" name="Picture 7">
            <a:extLst>
              <a:ext uri="{FF2B5EF4-FFF2-40B4-BE49-F238E27FC236}">
                <a16:creationId xmlns:a16="http://schemas.microsoft.com/office/drawing/2014/main" id="{97381280-FC15-C4EB-0FEB-873DDF8BB461}"/>
              </a:ext>
            </a:extLst>
          </p:cNvPr>
          <p:cNvPicPr>
            <a:picLocks noChangeAspect="1"/>
          </p:cNvPicPr>
          <p:nvPr/>
        </p:nvPicPr>
        <p:blipFill>
          <a:blip r:embed="rId5"/>
          <a:stretch>
            <a:fillRect/>
          </a:stretch>
        </p:blipFill>
        <p:spPr>
          <a:xfrm>
            <a:off x="4075680" y="1761381"/>
            <a:ext cx="947675" cy="911869"/>
          </a:xfrm>
          <a:prstGeom prst="rect">
            <a:avLst/>
          </a:prstGeom>
        </p:spPr>
      </p:pic>
      <p:pic>
        <p:nvPicPr>
          <p:cNvPr id="1026" name="Picture 2" descr="NMR Spectroscopy | ChemTalk">
            <a:extLst>
              <a:ext uri="{FF2B5EF4-FFF2-40B4-BE49-F238E27FC236}">
                <a16:creationId xmlns:a16="http://schemas.microsoft.com/office/drawing/2014/main" id="{5D6622F7-FD83-5C8D-B422-9C73057154B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95418" y="3550598"/>
            <a:ext cx="1437101" cy="11763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ume hood - Wikipedia">
            <a:extLst>
              <a:ext uri="{FF2B5EF4-FFF2-40B4-BE49-F238E27FC236}">
                <a16:creationId xmlns:a16="http://schemas.microsoft.com/office/drawing/2014/main" id="{3465A8BB-6637-ADBA-D39E-4FD385E4D0D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7507" y="3760297"/>
            <a:ext cx="1290512" cy="96663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rt of lab recycling poster">
            <a:extLst>
              <a:ext uri="{FF2B5EF4-FFF2-40B4-BE49-F238E27FC236}">
                <a16:creationId xmlns:a16="http://schemas.microsoft.com/office/drawing/2014/main" id="{6F442036-18AB-4B88-A2F5-ADF18A87285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29472" y="1383203"/>
            <a:ext cx="3033528" cy="1895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477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FD6DDF5-834E-2BF3-25CC-CE4D10E06C40}"/>
              </a:ext>
            </a:extLst>
          </p:cNvPr>
          <p:cNvCxnSpPr>
            <a:cxnSpLocks/>
          </p:cNvCxnSpPr>
          <p:nvPr/>
        </p:nvCxnSpPr>
        <p:spPr>
          <a:xfrm>
            <a:off x="1077913" y="68564"/>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pic>
        <p:nvPicPr>
          <p:cNvPr id="28" name="Picture 27" descr="Graphical user interface, text&#10;&#10;Description automatically generated">
            <a:extLst>
              <a:ext uri="{FF2B5EF4-FFF2-40B4-BE49-F238E27FC236}">
                <a16:creationId xmlns:a16="http://schemas.microsoft.com/office/drawing/2014/main" id="{B9F8086E-71E2-685C-84AE-AAC3E20ECF7F}"/>
              </a:ext>
            </a:extLst>
          </p:cNvPr>
          <p:cNvPicPr>
            <a:picLocks noChangeAspect="1"/>
          </p:cNvPicPr>
          <p:nvPr/>
        </p:nvPicPr>
        <p:blipFill rotWithShape="1">
          <a:blip r:embed="rId2"/>
          <a:srcRect l="34732" t="73811" r="54673" b="20430"/>
          <a:stretch/>
        </p:blipFill>
        <p:spPr bwMode="auto">
          <a:xfrm rot="16200000">
            <a:off x="-445726" y="788257"/>
            <a:ext cx="1748367" cy="534535"/>
          </a:xfrm>
          <a:prstGeom prst="rect">
            <a:avLst/>
          </a:prstGeom>
          <a:ln>
            <a:noFill/>
          </a:ln>
          <a:extLst>
            <a:ext uri="{53640926-AAD7-44D8-BBD7-CCE9431645EC}">
              <a14:shadowObscured xmlns:a14="http://schemas.microsoft.com/office/drawing/2010/main"/>
            </a:ext>
          </a:extLst>
        </p:spPr>
      </p:pic>
      <p:sp>
        <p:nvSpPr>
          <p:cNvPr id="37" name="TextBox 36">
            <a:extLst>
              <a:ext uri="{FF2B5EF4-FFF2-40B4-BE49-F238E27FC236}">
                <a16:creationId xmlns:a16="http://schemas.microsoft.com/office/drawing/2014/main" id="{06D16F24-0254-7415-4ED4-4EEC9011FD15}"/>
              </a:ext>
            </a:extLst>
          </p:cNvPr>
          <p:cNvSpPr txBox="1"/>
          <p:nvPr/>
        </p:nvSpPr>
        <p:spPr>
          <a:xfrm>
            <a:off x="1104131" y="377899"/>
            <a:ext cx="4572000" cy="2257990"/>
          </a:xfrm>
          <a:prstGeom prst="rect">
            <a:avLst/>
          </a:prstGeom>
          <a:noFill/>
        </p:spPr>
        <p:txBody>
          <a:bodyPr wrap="square">
            <a:spAutoFit/>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Calibri" panose="020F0502020204030204" pitchFamily="34" charset="0"/>
              </a:rPr>
              <a:t>Enable current and future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students to lead efforts in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tackling environmental,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social, and economic challenges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as reflected in the UN SDGs</a:t>
            </a:r>
            <a:br>
              <a:rPr lang="en-GB" sz="1100" dirty="0">
                <a:effectLst/>
                <a:latin typeface="Calibri" panose="020F0502020204030204" pitchFamily="34" charset="0"/>
                <a:ea typeface="Calibri" panose="020F0502020204030204" pitchFamily="34" charset="0"/>
                <a:cs typeface="Calibri" panose="020F0502020204030204" pitchFamily="34" charset="0"/>
              </a:rPr>
            </a:b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Enable the development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of entrepreneurial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skills in students, nurturing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new ideas and innovations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that boost sustainability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in action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 name="TextBox 39">
            <a:extLst>
              <a:ext uri="{FF2B5EF4-FFF2-40B4-BE49-F238E27FC236}">
                <a16:creationId xmlns:a16="http://schemas.microsoft.com/office/drawing/2014/main" id="{1231142F-778F-569B-57C7-7BF68B0D33A6}"/>
              </a:ext>
            </a:extLst>
          </p:cNvPr>
          <p:cNvSpPr txBox="1"/>
          <p:nvPr/>
        </p:nvSpPr>
        <p:spPr>
          <a:xfrm>
            <a:off x="2963440" y="479135"/>
            <a:ext cx="3562009" cy="1446550"/>
          </a:xfrm>
          <a:prstGeom prst="rect">
            <a:avLst/>
          </a:prstGeom>
          <a:noFill/>
        </p:spPr>
        <p:txBody>
          <a:bodyPr wrap="square">
            <a:spAutoFit/>
          </a:bodyPr>
          <a:lstStyle/>
          <a:p>
            <a:pPr marL="342900" indent="-342900">
              <a:buFont typeface="Symbol" panose="05050102010706020507" pitchFamily="18" charset="2"/>
              <a:buChar char=""/>
            </a:pPr>
            <a:r>
              <a:rPr lang="en-GB" sz="1100" dirty="0">
                <a:solidFill>
                  <a:srgbClr val="000000"/>
                </a:solidFill>
                <a:latin typeface="Calibri" panose="020F0502020204030204" pitchFamily="34" charset="0"/>
                <a:cs typeface="Calibri" panose="020F0502020204030204" pitchFamily="34" charset="0"/>
              </a:rPr>
              <a:t>Student uptake of sustainability related programmes and modules</a:t>
            </a:r>
          </a:p>
          <a:p>
            <a:pPr marL="342900" indent="-342900">
              <a:buFont typeface="Symbol" panose="05050102010706020507" pitchFamily="18" charset="2"/>
              <a:buChar char=""/>
            </a:pPr>
            <a:r>
              <a:rPr lang="en-GB" sz="1100" dirty="0">
                <a:solidFill>
                  <a:srgbClr val="000000"/>
                </a:solidFill>
                <a:latin typeface="Calibri" panose="020F0502020204030204" pitchFamily="34" charset="0"/>
                <a:cs typeface="Calibri" panose="020F0502020204030204" pitchFamily="34" charset="0"/>
              </a:rPr>
              <a:t>Student uptake </a:t>
            </a:r>
            <a:r>
              <a:rPr lang="en-GB" sz="1100" dirty="0">
                <a:latin typeface="Calibri" panose="020F0502020204030204" pitchFamily="34" charset="0"/>
              </a:rPr>
              <a:t>to skills and co-curricular offers</a:t>
            </a:r>
          </a:p>
          <a:p>
            <a:pPr marL="342900" indent="-342900">
              <a:buFont typeface="Symbol" panose="05050102010706020507" pitchFamily="18" charset="2"/>
              <a:buChar char=""/>
            </a:pPr>
            <a:r>
              <a:rPr lang="en-GB" sz="1100" dirty="0">
                <a:latin typeface="Calibri" panose="020F0502020204030204" pitchFamily="34" charset="0"/>
              </a:rPr>
              <a:t>Scale of sustainability-related volunteering amongst student community</a:t>
            </a:r>
          </a:p>
          <a:p>
            <a:pPr marL="342900" indent="-342900">
              <a:buFont typeface="Symbol" panose="05050102010706020507" pitchFamily="18" charset="2"/>
              <a:buChar char=""/>
            </a:pPr>
            <a:r>
              <a:rPr lang="en-GB" sz="1100" dirty="0">
                <a:latin typeface="Calibri" panose="020F0502020204030204" pitchFamily="34" charset="0"/>
              </a:rPr>
              <a:t>Growth in virtual mobility</a:t>
            </a:r>
          </a:p>
          <a:p>
            <a:pPr marL="342900" lvl="0" indent="-342900">
              <a:buFont typeface="Symbol" panose="05050102010706020507" pitchFamily="18" charset="2"/>
              <a:buChar char=""/>
            </a:pPr>
            <a:r>
              <a:rPr lang="en-GB" sz="1100" dirty="0">
                <a:latin typeface="Calibri" panose="020F0502020204030204" pitchFamily="34" charset="0"/>
              </a:rPr>
              <a:t>Student feedback about our offer</a:t>
            </a:r>
          </a:p>
          <a:p>
            <a:pPr>
              <a:spcAft>
                <a:spcPts val="800"/>
              </a:spcAft>
            </a:pPr>
            <a:r>
              <a:rPr lang="en-GB" sz="1100" dirty="0">
                <a:latin typeface="Calibri" panose="020F0502020204030204" pitchFamily="34" charset="0"/>
              </a:rPr>
              <a:t> </a:t>
            </a:r>
          </a:p>
        </p:txBody>
      </p:sp>
      <p:sp>
        <p:nvSpPr>
          <p:cNvPr id="42" name="TextBox 41">
            <a:extLst>
              <a:ext uri="{FF2B5EF4-FFF2-40B4-BE49-F238E27FC236}">
                <a16:creationId xmlns:a16="http://schemas.microsoft.com/office/drawing/2014/main" id="{7A762196-C948-11A7-CD82-8B3B51B36546}"/>
              </a:ext>
            </a:extLst>
          </p:cNvPr>
          <p:cNvSpPr txBox="1"/>
          <p:nvPr/>
        </p:nvSpPr>
        <p:spPr>
          <a:xfrm>
            <a:off x="6888687" y="407329"/>
            <a:ext cx="4572000" cy="261610"/>
          </a:xfrm>
          <a:prstGeom prst="rect">
            <a:avLst/>
          </a:prstGeom>
          <a:noFill/>
        </p:spPr>
        <p:txBody>
          <a:bodyPr wrap="square">
            <a:spAutoFit/>
          </a:bodyPr>
          <a:lstStyle/>
          <a:p>
            <a:r>
              <a:rPr lang="en-GB" sz="1100" dirty="0"/>
              <a:t>Mapping and baselining</a:t>
            </a:r>
          </a:p>
        </p:txBody>
      </p:sp>
      <p:pic>
        <p:nvPicPr>
          <p:cNvPr id="46" name="Picture 45">
            <a:extLst>
              <a:ext uri="{FF2B5EF4-FFF2-40B4-BE49-F238E27FC236}">
                <a16:creationId xmlns:a16="http://schemas.microsoft.com/office/drawing/2014/main" id="{4C26C1F3-A561-46FA-C0FC-36289B0735AB}"/>
              </a:ext>
            </a:extLst>
          </p:cNvPr>
          <p:cNvPicPr>
            <a:picLocks noChangeAspect="1"/>
          </p:cNvPicPr>
          <p:nvPr/>
        </p:nvPicPr>
        <p:blipFill rotWithShape="1">
          <a:blip r:embed="rId3"/>
          <a:srcRect l="3767" t="5825" r="81755" b="68690"/>
          <a:stretch/>
        </p:blipFill>
        <p:spPr>
          <a:xfrm>
            <a:off x="174181" y="4107543"/>
            <a:ext cx="877515" cy="854616"/>
          </a:xfrm>
          <a:prstGeom prst="rect">
            <a:avLst/>
          </a:prstGeom>
        </p:spPr>
      </p:pic>
      <p:sp>
        <p:nvSpPr>
          <p:cNvPr id="4" name="TextBox 3">
            <a:extLst>
              <a:ext uri="{FF2B5EF4-FFF2-40B4-BE49-F238E27FC236}">
                <a16:creationId xmlns:a16="http://schemas.microsoft.com/office/drawing/2014/main" id="{8B48F55C-BFDA-77FF-73A3-72D22CE15E15}"/>
              </a:ext>
            </a:extLst>
          </p:cNvPr>
          <p:cNvSpPr txBox="1"/>
          <p:nvPr/>
        </p:nvSpPr>
        <p:spPr>
          <a:xfrm>
            <a:off x="1082369" y="60399"/>
            <a:ext cx="1585517" cy="300082"/>
          </a:xfrm>
          <a:prstGeom prst="rect">
            <a:avLst/>
          </a:prstGeom>
          <a:noFill/>
        </p:spPr>
        <p:txBody>
          <a:bodyPr wrap="square" rtlCol="0">
            <a:spAutoFit/>
          </a:bodyPr>
          <a:lstStyle/>
          <a:p>
            <a:r>
              <a:rPr lang="en-GB" b="1" dirty="0"/>
              <a:t>Goal</a:t>
            </a:r>
          </a:p>
        </p:txBody>
      </p:sp>
      <p:sp>
        <p:nvSpPr>
          <p:cNvPr id="9" name="TextBox 8">
            <a:extLst>
              <a:ext uri="{FF2B5EF4-FFF2-40B4-BE49-F238E27FC236}">
                <a16:creationId xmlns:a16="http://schemas.microsoft.com/office/drawing/2014/main" id="{0411BEC2-906D-783C-559F-5487AC452410}"/>
              </a:ext>
            </a:extLst>
          </p:cNvPr>
          <p:cNvSpPr txBox="1"/>
          <p:nvPr/>
        </p:nvSpPr>
        <p:spPr>
          <a:xfrm>
            <a:off x="2981451" y="45846"/>
            <a:ext cx="1915883" cy="300082"/>
          </a:xfrm>
          <a:prstGeom prst="rect">
            <a:avLst/>
          </a:prstGeom>
          <a:noFill/>
        </p:spPr>
        <p:txBody>
          <a:bodyPr wrap="square" rtlCol="0">
            <a:spAutoFit/>
          </a:bodyPr>
          <a:lstStyle/>
          <a:p>
            <a:r>
              <a:rPr lang="en-GB" b="1" dirty="0"/>
              <a:t>KPI</a:t>
            </a:r>
          </a:p>
        </p:txBody>
      </p:sp>
      <p:sp>
        <p:nvSpPr>
          <p:cNvPr id="11" name="TextBox 10">
            <a:extLst>
              <a:ext uri="{FF2B5EF4-FFF2-40B4-BE49-F238E27FC236}">
                <a16:creationId xmlns:a16="http://schemas.microsoft.com/office/drawing/2014/main" id="{49CB0054-805A-4CDB-2D32-3FAC484AA8AF}"/>
              </a:ext>
            </a:extLst>
          </p:cNvPr>
          <p:cNvSpPr txBox="1"/>
          <p:nvPr/>
        </p:nvSpPr>
        <p:spPr>
          <a:xfrm>
            <a:off x="6888687" y="45846"/>
            <a:ext cx="1915883" cy="300082"/>
          </a:xfrm>
          <a:prstGeom prst="rect">
            <a:avLst/>
          </a:prstGeom>
          <a:noFill/>
        </p:spPr>
        <p:txBody>
          <a:bodyPr wrap="square" rtlCol="0">
            <a:spAutoFit/>
          </a:bodyPr>
          <a:lstStyle/>
          <a:p>
            <a:r>
              <a:rPr lang="en-GB" b="1" dirty="0"/>
              <a:t>Current</a:t>
            </a:r>
          </a:p>
        </p:txBody>
      </p:sp>
      <p:pic>
        <p:nvPicPr>
          <p:cNvPr id="5122" name="Picture 2" descr="The Warwick Award icon - four intersecting circles in turquoise, blue, and grey">
            <a:extLst>
              <a:ext uri="{FF2B5EF4-FFF2-40B4-BE49-F238E27FC236}">
                <a16:creationId xmlns:a16="http://schemas.microsoft.com/office/drawing/2014/main" id="{03303FA2-3F39-2AA8-04A4-2769FE9D33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8311" y="3546974"/>
            <a:ext cx="2033025" cy="56111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better world mba ranking wbs knights">
            <a:extLst>
              <a:ext uri="{FF2B5EF4-FFF2-40B4-BE49-F238E27FC236}">
                <a16:creationId xmlns:a16="http://schemas.microsoft.com/office/drawing/2014/main" id="{DC9788F5-AC21-388E-AE76-63C010D14F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937" y="3231836"/>
            <a:ext cx="989788" cy="91744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8755DEA9-E357-8790-CA6F-6E8452FB801D}"/>
              </a:ext>
            </a:extLst>
          </p:cNvPr>
          <p:cNvPicPr>
            <a:picLocks noChangeAspect="1"/>
          </p:cNvPicPr>
          <p:nvPr/>
        </p:nvPicPr>
        <p:blipFill rotWithShape="1">
          <a:blip r:embed="rId6"/>
          <a:srcRect l="11116" t="23695" r="71020" b="47936"/>
          <a:stretch/>
        </p:blipFill>
        <p:spPr>
          <a:xfrm>
            <a:off x="5523242" y="3539805"/>
            <a:ext cx="989789" cy="884125"/>
          </a:xfrm>
          <a:prstGeom prst="rect">
            <a:avLst/>
          </a:prstGeom>
        </p:spPr>
      </p:pic>
      <p:pic>
        <p:nvPicPr>
          <p:cNvPr id="16" name="Picture 15">
            <a:extLst>
              <a:ext uri="{FF2B5EF4-FFF2-40B4-BE49-F238E27FC236}">
                <a16:creationId xmlns:a16="http://schemas.microsoft.com/office/drawing/2014/main" id="{25B561B1-1A95-4344-4F96-6DD8F7BA1161}"/>
              </a:ext>
            </a:extLst>
          </p:cNvPr>
          <p:cNvPicPr>
            <a:picLocks noChangeAspect="1"/>
          </p:cNvPicPr>
          <p:nvPr/>
        </p:nvPicPr>
        <p:blipFill rotWithShape="1">
          <a:blip r:embed="rId7"/>
          <a:srcRect l="64716" t="38327" r="4905" b="32700"/>
          <a:stretch/>
        </p:blipFill>
        <p:spPr>
          <a:xfrm>
            <a:off x="1567203" y="3441535"/>
            <a:ext cx="1439056" cy="771994"/>
          </a:xfrm>
          <a:prstGeom prst="rect">
            <a:avLst/>
          </a:prstGeom>
        </p:spPr>
      </p:pic>
      <p:pic>
        <p:nvPicPr>
          <p:cNvPr id="5126" name="Picture 6" descr="See the source image">
            <a:extLst>
              <a:ext uri="{FF2B5EF4-FFF2-40B4-BE49-F238E27FC236}">
                <a16:creationId xmlns:a16="http://schemas.microsoft.com/office/drawing/2014/main" id="{3C2E1A43-DF45-8A26-12C3-2ADDA86FD43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23599" y="4188619"/>
            <a:ext cx="675179" cy="796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215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FD6DDF5-834E-2BF3-25CC-CE4D10E06C40}"/>
              </a:ext>
            </a:extLst>
          </p:cNvPr>
          <p:cNvCxnSpPr>
            <a:cxnSpLocks/>
          </p:cNvCxnSpPr>
          <p:nvPr/>
        </p:nvCxnSpPr>
        <p:spPr>
          <a:xfrm>
            <a:off x="1077913" y="68564"/>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E97C1A8F-06C4-94B1-BEC7-D74274019D6F}"/>
              </a:ext>
            </a:extLst>
          </p:cNvPr>
          <p:cNvSpPr txBox="1"/>
          <p:nvPr/>
        </p:nvSpPr>
        <p:spPr>
          <a:xfrm>
            <a:off x="1082369" y="89271"/>
            <a:ext cx="1585517" cy="300082"/>
          </a:xfrm>
          <a:prstGeom prst="rect">
            <a:avLst/>
          </a:prstGeom>
          <a:noFill/>
        </p:spPr>
        <p:txBody>
          <a:bodyPr wrap="square" rtlCol="0">
            <a:spAutoFit/>
          </a:bodyPr>
          <a:lstStyle/>
          <a:p>
            <a:r>
              <a:rPr lang="en-GB" b="1" dirty="0"/>
              <a:t>Goal</a:t>
            </a:r>
          </a:p>
        </p:txBody>
      </p:sp>
      <p:pic>
        <p:nvPicPr>
          <p:cNvPr id="4" name="Picture 3" descr="Graphical user interface, text&#10;&#10;Description automatically generated">
            <a:extLst>
              <a:ext uri="{FF2B5EF4-FFF2-40B4-BE49-F238E27FC236}">
                <a16:creationId xmlns:a16="http://schemas.microsoft.com/office/drawing/2014/main" id="{DC073C83-736F-D80B-8CD7-8DDEB32072E1}"/>
              </a:ext>
            </a:extLst>
          </p:cNvPr>
          <p:cNvPicPr>
            <a:picLocks noChangeAspect="1"/>
          </p:cNvPicPr>
          <p:nvPr/>
        </p:nvPicPr>
        <p:blipFill rotWithShape="1">
          <a:blip r:embed="rId2"/>
          <a:srcRect l="64154" t="74891" r="24914" b="20670"/>
          <a:stretch/>
        </p:blipFill>
        <p:spPr bwMode="auto">
          <a:xfrm rot="16200000">
            <a:off x="-211654" y="1411691"/>
            <a:ext cx="1525173" cy="348343"/>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893EB32A-1C8B-B20B-F745-9EC2CE190822}"/>
              </a:ext>
            </a:extLst>
          </p:cNvPr>
          <p:cNvPicPr>
            <a:picLocks noChangeAspect="1"/>
          </p:cNvPicPr>
          <p:nvPr/>
        </p:nvPicPr>
        <p:blipFill rotWithShape="1">
          <a:blip r:embed="rId3"/>
          <a:srcRect l="3767" t="5825" r="81755" b="68690"/>
          <a:stretch/>
        </p:blipFill>
        <p:spPr>
          <a:xfrm>
            <a:off x="160916" y="4089223"/>
            <a:ext cx="844101" cy="822074"/>
          </a:xfrm>
          <a:prstGeom prst="rect">
            <a:avLst/>
          </a:prstGeom>
        </p:spPr>
      </p:pic>
      <p:sp>
        <p:nvSpPr>
          <p:cNvPr id="10" name="TextBox 9">
            <a:extLst>
              <a:ext uri="{FF2B5EF4-FFF2-40B4-BE49-F238E27FC236}">
                <a16:creationId xmlns:a16="http://schemas.microsoft.com/office/drawing/2014/main" id="{5FBBF5A3-2A42-A7DE-BC12-7B37E88D9568}"/>
              </a:ext>
            </a:extLst>
          </p:cNvPr>
          <p:cNvSpPr txBox="1"/>
          <p:nvPr/>
        </p:nvSpPr>
        <p:spPr>
          <a:xfrm>
            <a:off x="1093442" y="373451"/>
            <a:ext cx="7585863" cy="430887"/>
          </a:xfrm>
          <a:prstGeom prst="rect">
            <a:avLst/>
          </a:prstGeom>
          <a:noFill/>
        </p:spPr>
        <p:txBody>
          <a:bodyPr wrap="square">
            <a:spAutoFit/>
          </a:bodyPr>
          <a:lstStyle/>
          <a:p>
            <a:r>
              <a:rPr lang="en-GB" sz="1100" dirty="0">
                <a:effectLst/>
                <a:latin typeface="Calibri" panose="020F0502020204030204" pitchFamily="34" charset="0"/>
                <a:ea typeface="Calibri" panose="020F0502020204030204" pitchFamily="34" charset="0"/>
                <a:cs typeface="Calibri" panose="020F0502020204030204" pitchFamily="34" charset="0"/>
              </a:rPr>
              <a:t>Broaden and deepen</a:t>
            </a:r>
            <a:r>
              <a:rPr lang="en-GB" sz="1100" dirty="0">
                <a:latin typeface="Calibri" panose="020F0502020204030204" pitchFamily="34" charset="0"/>
                <a:ea typeface="Calibri" panose="020F0502020204030204" pitchFamily="34" charset="0"/>
                <a:cs typeface="Calibri" panose="020F0502020204030204" pitchFamily="34" charset="0"/>
              </a:rPr>
              <a:t> </a:t>
            </a:r>
            <a:r>
              <a:rPr lang="en-GB" sz="1100" dirty="0">
                <a:effectLst/>
                <a:latin typeface="Calibri" panose="020F0502020204030204" pitchFamily="34" charset="0"/>
                <a:ea typeface="Calibri" panose="020F0502020204030204" pitchFamily="34" charset="0"/>
                <a:cs typeface="Calibri" panose="020F0502020204030204" pitchFamily="34" charset="0"/>
              </a:rPr>
              <a:t>relationships with different partners and communities </a:t>
            </a:r>
            <a:r>
              <a:rPr lang="en-GB" sz="1100" dirty="0">
                <a:latin typeface="Calibri" panose="020F0502020204030204" pitchFamily="34" charset="0"/>
                <a:ea typeface="Calibri" panose="020F0502020204030204" pitchFamily="34" charset="0"/>
                <a:cs typeface="Calibri" panose="020F0502020204030204" pitchFamily="34" charset="0"/>
              </a:rPr>
              <a:t>locally, regionally, nationally and internationally </a:t>
            </a:r>
            <a:r>
              <a:rPr lang="en-GB" sz="1100" dirty="0">
                <a:effectLst/>
                <a:latin typeface="Calibri" panose="020F0502020204030204" pitchFamily="34" charset="0"/>
                <a:ea typeface="Calibri" panose="020F0502020204030204" pitchFamily="34" charset="0"/>
                <a:cs typeface="Calibri" panose="020F0502020204030204" pitchFamily="34" charset="0"/>
              </a:rPr>
              <a:t>to achieve positive sustainability outcomes</a:t>
            </a:r>
            <a:endParaRPr lang="en-GB" sz="1100" dirty="0"/>
          </a:p>
        </p:txBody>
      </p:sp>
      <p:sp>
        <p:nvSpPr>
          <p:cNvPr id="12" name="TextBox 11">
            <a:extLst>
              <a:ext uri="{FF2B5EF4-FFF2-40B4-BE49-F238E27FC236}">
                <a16:creationId xmlns:a16="http://schemas.microsoft.com/office/drawing/2014/main" id="{5334F68D-AEB5-1783-3E53-0BE66C86C801}"/>
              </a:ext>
            </a:extLst>
          </p:cNvPr>
          <p:cNvSpPr txBox="1"/>
          <p:nvPr/>
        </p:nvSpPr>
        <p:spPr>
          <a:xfrm>
            <a:off x="1093441" y="1298394"/>
            <a:ext cx="7960618" cy="938719"/>
          </a:xfrm>
          <a:prstGeom prst="rect">
            <a:avLst/>
          </a:prstGeom>
          <a:noFill/>
        </p:spPr>
        <p:txBody>
          <a:bodyPr wrap="square">
            <a:spAutoFit/>
          </a:bodyPr>
          <a:lstStyle/>
          <a:p>
            <a:pPr marL="342900" indent="-342900">
              <a:buFont typeface="Symbol" panose="05050102010706020507" pitchFamily="18" charset="2"/>
              <a:buChar char=""/>
            </a:pPr>
            <a:r>
              <a:rPr lang="en-GB" sz="1100" dirty="0">
                <a:latin typeface="Calibri" panose="020F0502020204030204" pitchFamily="34" charset="0"/>
              </a:rPr>
              <a:t>Real-world change and influence realised through Warwick’s engagement with audiences and stakeholders</a:t>
            </a:r>
          </a:p>
          <a:p>
            <a:pPr marL="342900" indent="-342900">
              <a:buFont typeface="Symbol" panose="05050102010706020507" pitchFamily="18" charset="2"/>
              <a:buChar char=""/>
            </a:pPr>
            <a:r>
              <a:rPr lang="en-GB" sz="1100" dirty="0">
                <a:latin typeface="Calibri" panose="020F0502020204030204" pitchFamily="34" charset="0"/>
              </a:rPr>
              <a:t>Reach and impact of our sustainability focused engagement events amongst communities and stakeholders</a:t>
            </a:r>
          </a:p>
          <a:p>
            <a:pPr marL="342900" indent="-342900">
              <a:buFont typeface="Symbol" panose="05050102010706020507" pitchFamily="18" charset="2"/>
              <a:buChar char=""/>
            </a:pPr>
            <a:r>
              <a:rPr lang="en-GB" sz="1100" dirty="0">
                <a:latin typeface="Calibri" panose="020F0502020204030204" pitchFamily="34" charset="0"/>
              </a:rPr>
              <a:t>Range, quality, and outcome of the partnerships we form and maintain to address issues of sustainability in our region, country and globally</a:t>
            </a:r>
          </a:p>
          <a:p>
            <a:pPr marL="342900" indent="-342900">
              <a:buFont typeface="Symbol" panose="05050102010706020507" pitchFamily="18" charset="2"/>
              <a:buChar char=""/>
            </a:pPr>
            <a:r>
              <a:rPr lang="en-GB" sz="1100" dirty="0">
                <a:latin typeface="Calibri" panose="020F0502020204030204" pitchFamily="34" charset="0"/>
              </a:rPr>
              <a:t>Value of opportunities brought to Warwick through new or extended operational or commercial partnerships</a:t>
            </a:r>
          </a:p>
        </p:txBody>
      </p:sp>
      <p:sp>
        <p:nvSpPr>
          <p:cNvPr id="15" name="TextBox 14">
            <a:extLst>
              <a:ext uri="{FF2B5EF4-FFF2-40B4-BE49-F238E27FC236}">
                <a16:creationId xmlns:a16="http://schemas.microsoft.com/office/drawing/2014/main" id="{CE523F8F-4552-ECD4-5948-BA5E7096F9D4}"/>
              </a:ext>
            </a:extLst>
          </p:cNvPr>
          <p:cNvSpPr txBox="1"/>
          <p:nvPr/>
        </p:nvSpPr>
        <p:spPr>
          <a:xfrm>
            <a:off x="1093442" y="1027653"/>
            <a:ext cx="1585517" cy="300082"/>
          </a:xfrm>
          <a:prstGeom prst="rect">
            <a:avLst/>
          </a:prstGeom>
          <a:noFill/>
        </p:spPr>
        <p:txBody>
          <a:bodyPr wrap="square" rtlCol="0">
            <a:spAutoFit/>
          </a:bodyPr>
          <a:lstStyle/>
          <a:p>
            <a:r>
              <a:rPr lang="en-GB" b="1" dirty="0"/>
              <a:t>KPI</a:t>
            </a:r>
          </a:p>
        </p:txBody>
      </p:sp>
      <p:pic>
        <p:nvPicPr>
          <p:cNvPr id="2050" name="Picture 2" descr="See the source image">
            <a:extLst>
              <a:ext uri="{FF2B5EF4-FFF2-40B4-BE49-F238E27FC236}">
                <a16:creationId xmlns:a16="http://schemas.microsoft.com/office/drawing/2014/main" id="{8AEAF135-D222-E278-14D9-AF729B97026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2763" r="3333"/>
          <a:stretch/>
        </p:blipFill>
        <p:spPr bwMode="auto">
          <a:xfrm>
            <a:off x="5527935" y="4226896"/>
            <a:ext cx="3053931" cy="88326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CEEDF6D1-A7A7-218C-4DA2-9C9F1F9C8116}"/>
              </a:ext>
            </a:extLst>
          </p:cNvPr>
          <p:cNvPicPr>
            <a:picLocks noChangeAspect="1"/>
          </p:cNvPicPr>
          <p:nvPr/>
        </p:nvPicPr>
        <p:blipFill rotWithShape="1">
          <a:blip r:embed="rId5"/>
          <a:srcRect l="1502" t="15739" r="19641" b="16037"/>
          <a:stretch/>
        </p:blipFill>
        <p:spPr>
          <a:xfrm>
            <a:off x="5605074" y="2469822"/>
            <a:ext cx="3320300" cy="1615827"/>
          </a:xfrm>
          <a:prstGeom prst="rect">
            <a:avLst/>
          </a:prstGeom>
        </p:spPr>
      </p:pic>
      <p:pic>
        <p:nvPicPr>
          <p:cNvPr id="2052" name="Picture 4" descr="Image result for naic warwick">
            <a:extLst>
              <a:ext uri="{FF2B5EF4-FFF2-40B4-BE49-F238E27FC236}">
                <a16:creationId xmlns:a16="http://schemas.microsoft.com/office/drawing/2014/main" id="{AC1132BE-3FD1-2AF3-7006-024A08356A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7065" y="2348449"/>
            <a:ext cx="2009423" cy="167451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woodland trust warwick university">
            <a:extLst>
              <a:ext uri="{FF2B5EF4-FFF2-40B4-BE49-F238E27FC236}">
                <a16:creationId xmlns:a16="http://schemas.microsoft.com/office/drawing/2014/main" id="{44A4200E-E02D-0CAA-D9BC-3F283EA26EB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03983" y="4204196"/>
            <a:ext cx="1085137" cy="80712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See the source image">
            <a:extLst>
              <a:ext uri="{FF2B5EF4-FFF2-40B4-BE49-F238E27FC236}">
                <a16:creationId xmlns:a16="http://schemas.microsoft.com/office/drawing/2014/main" id="{C97D5F74-DC5C-04E5-D23D-289B55B4B6A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6595" y="4128053"/>
            <a:ext cx="1636057" cy="88327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ee the source image">
            <a:extLst>
              <a:ext uri="{FF2B5EF4-FFF2-40B4-BE49-F238E27FC236}">
                <a16:creationId xmlns:a16="http://schemas.microsoft.com/office/drawing/2014/main" id="{7EAC165F-9705-E3B7-57AC-B56E061BDF0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54667" y="3321157"/>
            <a:ext cx="1855970" cy="58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117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FD6DDF5-834E-2BF3-25CC-CE4D10E06C40}"/>
              </a:ext>
            </a:extLst>
          </p:cNvPr>
          <p:cNvCxnSpPr>
            <a:cxnSpLocks/>
          </p:cNvCxnSpPr>
          <p:nvPr/>
        </p:nvCxnSpPr>
        <p:spPr>
          <a:xfrm>
            <a:off x="1077913" y="68564"/>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pic>
        <p:nvPicPr>
          <p:cNvPr id="4" name="Picture 3" descr="Graphical user interface, text&#10;&#10;Description automatically generated">
            <a:extLst>
              <a:ext uri="{FF2B5EF4-FFF2-40B4-BE49-F238E27FC236}">
                <a16:creationId xmlns:a16="http://schemas.microsoft.com/office/drawing/2014/main" id="{DC073C83-736F-D80B-8CD7-8DDEB32072E1}"/>
              </a:ext>
            </a:extLst>
          </p:cNvPr>
          <p:cNvPicPr>
            <a:picLocks noChangeAspect="1"/>
          </p:cNvPicPr>
          <p:nvPr/>
        </p:nvPicPr>
        <p:blipFill rotWithShape="1">
          <a:blip r:embed="rId2"/>
          <a:srcRect l="64154" t="74891" r="24914" b="20670"/>
          <a:stretch/>
        </p:blipFill>
        <p:spPr bwMode="auto">
          <a:xfrm rot="16200000">
            <a:off x="-211654" y="1411691"/>
            <a:ext cx="1525173" cy="348343"/>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893EB32A-1C8B-B20B-F745-9EC2CE190822}"/>
              </a:ext>
            </a:extLst>
          </p:cNvPr>
          <p:cNvPicPr>
            <a:picLocks noChangeAspect="1"/>
          </p:cNvPicPr>
          <p:nvPr/>
        </p:nvPicPr>
        <p:blipFill rotWithShape="1">
          <a:blip r:embed="rId3"/>
          <a:srcRect l="3767" t="5825" r="81755" b="68690"/>
          <a:stretch/>
        </p:blipFill>
        <p:spPr>
          <a:xfrm>
            <a:off x="160916" y="4089223"/>
            <a:ext cx="844101" cy="822074"/>
          </a:xfrm>
          <a:prstGeom prst="rect">
            <a:avLst/>
          </a:prstGeom>
        </p:spPr>
      </p:pic>
      <p:pic>
        <p:nvPicPr>
          <p:cNvPr id="3" name="Picture 2" descr="Graphical user interface, application, Word&#10;&#10;Description automatically generated">
            <a:extLst>
              <a:ext uri="{FF2B5EF4-FFF2-40B4-BE49-F238E27FC236}">
                <a16:creationId xmlns:a16="http://schemas.microsoft.com/office/drawing/2014/main" id="{B02C7147-3F7D-6E3D-C5B2-6CFAD495C857}"/>
              </a:ext>
            </a:extLst>
          </p:cNvPr>
          <p:cNvPicPr>
            <a:picLocks noChangeAspect="1"/>
          </p:cNvPicPr>
          <p:nvPr/>
        </p:nvPicPr>
        <p:blipFill rotWithShape="1">
          <a:blip r:embed="rId4"/>
          <a:srcRect l="22860" t="26017" r="27431" b="11012"/>
          <a:stretch/>
        </p:blipFill>
        <p:spPr bwMode="auto">
          <a:xfrm>
            <a:off x="1581832" y="261734"/>
            <a:ext cx="6484255" cy="462003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7038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A35F677-CB86-E54F-BB01-2E8DE6F8DB8D}"/>
              </a:ext>
            </a:extLst>
          </p:cNvPr>
          <p:cNvPicPr>
            <a:picLocks noChangeAspect="1"/>
          </p:cNvPicPr>
          <p:nvPr/>
        </p:nvPicPr>
        <p:blipFill>
          <a:blip r:embed="rId3"/>
          <a:stretch>
            <a:fillRect/>
          </a:stretch>
        </p:blipFill>
        <p:spPr>
          <a:xfrm>
            <a:off x="0" y="0"/>
            <a:ext cx="9144000" cy="5143500"/>
          </a:xfrm>
          <a:prstGeom prst="rect">
            <a:avLst/>
          </a:prstGeom>
        </p:spPr>
      </p:pic>
      <p:pic>
        <p:nvPicPr>
          <p:cNvPr id="3" name="Picture 2">
            <a:extLst>
              <a:ext uri="{FF2B5EF4-FFF2-40B4-BE49-F238E27FC236}">
                <a16:creationId xmlns:a16="http://schemas.microsoft.com/office/drawing/2014/main" id="{9D6FA540-C750-B246-B045-8576501E77B9}"/>
              </a:ext>
            </a:extLst>
          </p:cNvPr>
          <p:cNvPicPr>
            <a:picLocks noChangeAspect="1"/>
          </p:cNvPicPr>
          <p:nvPr/>
        </p:nvPicPr>
        <p:blipFill>
          <a:blip r:embed="rId4"/>
          <a:stretch>
            <a:fillRect/>
          </a:stretch>
        </p:blipFill>
        <p:spPr>
          <a:xfrm>
            <a:off x="0" y="0"/>
            <a:ext cx="9144000" cy="5143500"/>
          </a:xfrm>
          <a:prstGeom prst="rect">
            <a:avLst/>
          </a:prstGeom>
        </p:spPr>
      </p:pic>
      <p:pic>
        <p:nvPicPr>
          <p:cNvPr id="4" name="Picture 3">
            <a:extLst>
              <a:ext uri="{FF2B5EF4-FFF2-40B4-BE49-F238E27FC236}">
                <a16:creationId xmlns:a16="http://schemas.microsoft.com/office/drawing/2014/main" id="{78C7AEC0-B59C-E844-B372-4788A0CF3C39}"/>
              </a:ext>
            </a:extLst>
          </p:cNvPr>
          <p:cNvPicPr>
            <a:picLocks noChangeAspect="1"/>
          </p:cNvPicPr>
          <p:nvPr/>
        </p:nvPicPr>
        <p:blipFill>
          <a:blip r:embed="rId5"/>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F17F0B07-A371-881D-733D-1A1E7EE82595}"/>
              </a:ext>
            </a:extLst>
          </p:cNvPr>
          <p:cNvSpPr txBox="1"/>
          <p:nvPr/>
        </p:nvSpPr>
        <p:spPr>
          <a:xfrm>
            <a:off x="207469" y="4210850"/>
            <a:ext cx="6923314" cy="400110"/>
          </a:xfrm>
          <a:prstGeom prst="rect">
            <a:avLst/>
          </a:prstGeom>
          <a:noFill/>
        </p:spPr>
        <p:txBody>
          <a:bodyPr wrap="square" rtlCol="0">
            <a:spAutoFit/>
          </a:bodyPr>
          <a:lstStyle/>
          <a:p>
            <a:r>
              <a:rPr lang="en-GB" sz="2000" b="1" dirty="0">
                <a:solidFill>
                  <a:schemeClr val="bg1"/>
                </a:solidFill>
              </a:rPr>
              <a:t>Our approach to addressing sustainability and the UN SDGs</a:t>
            </a:r>
          </a:p>
        </p:txBody>
      </p:sp>
    </p:spTree>
    <p:extLst>
      <p:ext uri="{BB962C8B-B14F-4D97-AF65-F5344CB8AC3E}">
        <p14:creationId xmlns:p14="http://schemas.microsoft.com/office/powerpoint/2010/main" val="425328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0ADB76-C1F9-C741-B32D-8F26EA4B11CE}"/>
              </a:ext>
            </a:extLst>
          </p:cNvPr>
          <p:cNvPicPr>
            <a:picLocks noChangeAspect="1"/>
          </p:cNvPicPr>
          <p:nvPr/>
        </p:nvPicPr>
        <p:blipFill>
          <a:blip r:embed="rId3"/>
          <a:stretch>
            <a:fillRect/>
          </a:stretch>
        </p:blipFill>
        <p:spPr>
          <a:xfrm>
            <a:off x="0" y="-21771"/>
            <a:ext cx="9144000" cy="5143500"/>
          </a:xfrm>
          <a:prstGeom prst="rect">
            <a:avLst/>
          </a:prstGeom>
        </p:spPr>
      </p:pic>
      <p:graphicFrame>
        <p:nvGraphicFramePr>
          <p:cNvPr id="2" name="Diagram 1">
            <a:extLst>
              <a:ext uri="{FF2B5EF4-FFF2-40B4-BE49-F238E27FC236}">
                <a16:creationId xmlns:a16="http://schemas.microsoft.com/office/drawing/2014/main" id="{65F03FBD-2F7C-89CD-FE13-651B4E1FACE7}"/>
              </a:ext>
            </a:extLst>
          </p:cNvPr>
          <p:cNvGraphicFramePr/>
          <p:nvPr>
            <p:extLst>
              <p:ext uri="{D42A27DB-BD31-4B8C-83A1-F6EECF244321}">
                <p14:modId xmlns:p14="http://schemas.microsoft.com/office/powerpoint/2010/main" val="3563265517"/>
              </p:ext>
            </p:extLst>
          </p:nvPr>
        </p:nvGraphicFramePr>
        <p:xfrm>
          <a:off x="314325" y="788761"/>
          <a:ext cx="8601075" cy="44608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41004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0ADB76-C1F9-C741-B32D-8F26EA4B11CE}"/>
              </a:ext>
            </a:extLst>
          </p:cNvPr>
          <p:cNvPicPr>
            <a:picLocks noChangeAspect="1"/>
          </p:cNvPicPr>
          <p:nvPr/>
        </p:nvPicPr>
        <p:blipFill>
          <a:blip r:embed="rId3"/>
          <a:stretch>
            <a:fillRect/>
          </a:stretch>
        </p:blipFill>
        <p:spPr>
          <a:xfrm>
            <a:off x="-232229" y="14515"/>
            <a:ext cx="9296401" cy="5143500"/>
          </a:xfrm>
          <a:prstGeom prst="rect">
            <a:avLst/>
          </a:prstGeom>
        </p:spPr>
      </p:pic>
      <p:sp>
        <p:nvSpPr>
          <p:cNvPr id="5" name="TextBox 4">
            <a:extLst>
              <a:ext uri="{FF2B5EF4-FFF2-40B4-BE49-F238E27FC236}">
                <a16:creationId xmlns:a16="http://schemas.microsoft.com/office/drawing/2014/main" id="{A1454A3C-FD6E-0FEE-BC5C-9D922FB2A5C1}"/>
              </a:ext>
            </a:extLst>
          </p:cNvPr>
          <p:cNvSpPr txBox="1"/>
          <p:nvPr/>
        </p:nvSpPr>
        <p:spPr>
          <a:xfrm>
            <a:off x="1476104" y="112487"/>
            <a:ext cx="8962571" cy="4154984"/>
          </a:xfrm>
          <a:prstGeom prst="rect">
            <a:avLst/>
          </a:prstGeom>
          <a:noFill/>
        </p:spPr>
        <p:txBody>
          <a:bodyPr wrap="square">
            <a:spAutoFit/>
          </a:bodyPr>
          <a:lstStyle/>
          <a:p>
            <a:pPr marL="285750" indent="-285750">
              <a:buFont typeface="Arial" panose="020B0604020202020204" pitchFamily="34" charset="0"/>
              <a:buChar char="•"/>
            </a:pPr>
            <a:r>
              <a:rPr lang="en-GB" sz="1200" dirty="0">
                <a:solidFill>
                  <a:srgbClr val="242424"/>
                </a:solidFill>
                <a:effectLst/>
                <a:latin typeface="Calibri" panose="020F0502020204030204" pitchFamily="34" charset="0"/>
                <a:cs typeface="Calibri" panose="020F0502020204030204" pitchFamily="34" charset="0"/>
              </a:rPr>
              <a:t>Since 2014, </a:t>
            </a:r>
            <a:r>
              <a:rPr lang="en-GB" sz="1200" b="1" dirty="0">
                <a:solidFill>
                  <a:srgbClr val="242424"/>
                </a:solidFill>
                <a:effectLst/>
                <a:latin typeface="Calibri" panose="020F0502020204030204" pitchFamily="34" charset="0"/>
                <a:cs typeface="Calibri" panose="020F0502020204030204" pitchFamily="34" charset="0"/>
              </a:rPr>
              <a:t>100%</a:t>
            </a:r>
            <a:r>
              <a:rPr lang="en-GB" sz="1200" dirty="0">
                <a:solidFill>
                  <a:srgbClr val="242424"/>
                </a:solidFill>
                <a:effectLst/>
                <a:latin typeface="Calibri" panose="020F0502020204030204" pitchFamily="34" charset="0"/>
                <a:cs typeface="Calibri" panose="020F0502020204030204" pitchFamily="34" charset="0"/>
              </a:rPr>
              <a:t> of our major campus new builds have </a:t>
            </a:r>
            <a:r>
              <a:rPr lang="en-GB" sz="1200" b="1" dirty="0">
                <a:solidFill>
                  <a:srgbClr val="242424"/>
                </a:solidFill>
                <a:effectLst/>
                <a:latin typeface="Calibri" panose="020F0502020204030204" pitchFamily="34" charset="0"/>
                <a:cs typeface="Calibri" panose="020F0502020204030204" pitchFamily="34" charset="0"/>
              </a:rPr>
              <a:t>photovoltaic arrays</a:t>
            </a:r>
            <a:r>
              <a:rPr lang="en-GB" sz="1200" dirty="0">
                <a:solidFill>
                  <a:srgbClr val="242424"/>
                </a:solidFill>
                <a:effectLst/>
                <a:latin typeface="Calibri" panose="020F0502020204030204" pitchFamily="34" charset="0"/>
                <a:cs typeface="Calibri" panose="020F0502020204030204" pitchFamily="34" charset="0"/>
              </a:rPr>
              <a:t> installed on </a:t>
            </a:r>
            <a:br>
              <a:rPr lang="en-GB" sz="1200" dirty="0">
                <a:solidFill>
                  <a:srgbClr val="242424"/>
                </a:solidFill>
                <a:effectLst/>
                <a:latin typeface="Calibri" panose="020F0502020204030204" pitchFamily="34" charset="0"/>
                <a:cs typeface="Calibri" panose="020F0502020204030204" pitchFamily="34" charset="0"/>
              </a:rPr>
            </a:br>
            <a:r>
              <a:rPr lang="en-GB" sz="1200" dirty="0">
                <a:solidFill>
                  <a:srgbClr val="242424"/>
                </a:solidFill>
                <a:effectLst/>
                <a:latin typeface="Calibri" panose="020F0502020204030204" pitchFamily="34" charset="0"/>
                <a:cs typeface="Calibri" panose="020F0502020204030204" pitchFamily="34" charset="0"/>
              </a:rPr>
              <a:t>them to support the generation of electricity from the Sun </a:t>
            </a:r>
          </a:p>
          <a:p>
            <a:pPr marL="285750" indent="-285750">
              <a:buFont typeface="Arial" panose="020B0604020202020204" pitchFamily="34" charset="0"/>
              <a:buChar char="•"/>
            </a:pPr>
            <a:endParaRPr lang="en-GB" sz="1200" dirty="0">
              <a:solidFill>
                <a:srgbClr val="242424"/>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200" b="0" i="0" dirty="0">
                <a:solidFill>
                  <a:srgbClr val="242424"/>
                </a:solidFill>
                <a:effectLst/>
                <a:latin typeface="Calibri" panose="020F0502020204030204" pitchFamily="34" charset="0"/>
                <a:cs typeface="Calibri" panose="020F0502020204030204" pitchFamily="34" charset="0"/>
              </a:rPr>
              <a:t>Our renewable energy sources generate enough power to run </a:t>
            </a:r>
            <a:r>
              <a:rPr lang="en-GB" sz="1200" b="1" i="0" dirty="0">
                <a:solidFill>
                  <a:srgbClr val="242424"/>
                </a:solidFill>
                <a:effectLst/>
                <a:latin typeface="Calibri" panose="020F0502020204030204" pitchFamily="34" charset="0"/>
                <a:cs typeface="Calibri" panose="020F0502020204030204" pitchFamily="34" charset="0"/>
              </a:rPr>
              <a:t>263 homes for a year </a:t>
            </a:r>
            <a:r>
              <a:rPr lang="en-GB" sz="1200" b="0" i="0" dirty="0">
                <a:solidFill>
                  <a:srgbClr val="242424"/>
                </a:solidFill>
                <a:effectLst/>
                <a:latin typeface="Calibri" panose="020F0502020204030204" pitchFamily="34" charset="0"/>
                <a:cs typeface="Calibri" panose="020F0502020204030204" pitchFamily="34" charset="0"/>
              </a:rPr>
              <a:t>(based on </a:t>
            </a:r>
            <a:br>
              <a:rPr lang="en-GB" sz="1200" b="0" i="0" dirty="0">
                <a:solidFill>
                  <a:srgbClr val="242424"/>
                </a:solidFill>
                <a:effectLst/>
                <a:latin typeface="Calibri" panose="020F0502020204030204" pitchFamily="34" charset="0"/>
                <a:cs typeface="Calibri" panose="020F0502020204030204" pitchFamily="34" charset="0"/>
              </a:rPr>
            </a:br>
            <a:r>
              <a:rPr lang="en-GB" sz="1200" b="0" i="0" dirty="0">
                <a:solidFill>
                  <a:srgbClr val="242424"/>
                </a:solidFill>
                <a:effectLst/>
                <a:latin typeface="Calibri" panose="020F0502020204030204" pitchFamily="34" charset="0"/>
                <a:cs typeface="Calibri" panose="020F0502020204030204" pitchFamily="34" charset="0"/>
              </a:rPr>
              <a:t>3,900kWh/household annually). The area they cover is equivalent to 46 tennis courts or 1,048 parking spaces</a:t>
            </a:r>
            <a:br>
              <a:rPr lang="en-GB" sz="1200" b="0" i="0" dirty="0">
                <a:solidFill>
                  <a:srgbClr val="242424"/>
                </a:solidFill>
                <a:effectLst/>
                <a:latin typeface="Calibri" panose="020F0502020204030204" pitchFamily="34" charset="0"/>
                <a:cs typeface="Calibri" panose="020F0502020204030204" pitchFamily="34" charset="0"/>
              </a:rPr>
            </a:br>
            <a:endParaRPr lang="en-GB" sz="1200" dirty="0">
              <a:solidFill>
                <a:srgbClr val="242424"/>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200" dirty="0">
                <a:solidFill>
                  <a:srgbClr val="242424"/>
                </a:solidFill>
                <a:effectLst/>
                <a:latin typeface="Calibri" panose="020F0502020204030204" pitchFamily="34" charset="0"/>
                <a:cs typeface="Calibri" panose="020F0502020204030204" pitchFamily="34" charset="0"/>
              </a:rPr>
              <a:t>Warwick’s Scope 1 and 2 carbon emissions, relative to income, reduced by </a:t>
            </a:r>
            <a:r>
              <a:rPr lang="en-GB" sz="1200" b="1" dirty="0">
                <a:solidFill>
                  <a:srgbClr val="242424"/>
                </a:solidFill>
                <a:effectLst/>
                <a:latin typeface="Calibri" panose="020F0502020204030204" pitchFamily="34" charset="0"/>
                <a:cs typeface="Calibri" panose="020F0502020204030204" pitchFamily="34" charset="0"/>
              </a:rPr>
              <a:t>52%</a:t>
            </a:r>
            <a:r>
              <a:rPr lang="en-GB" sz="1200" dirty="0">
                <a:solidFill>
                  <a:srgbClr val="242424"/>
                </a:solidFill>
                <a:effectLst/>
                <a:latin typeface="Calibri" panose="020F0502020204030204" pitchFamily="34" charset="0"/>
                <a:cs typeface="Calibri" panose="020F0502020204030204" pitchFamily="34" charset="0"/>
              </a:rPr>
              <a:t> between the </a:t>
            </a:r>
            <a:br>
              <a:rPr lang="en-GB" sz="1200" dirty="0">
                <a:solidFill>
                  <a:srgbClr val="242424"/>
                </a:solidFill>
                <a:effectLst/>
                <a:latin typeface="Calibri" panose="020F0502020204030204" pitchFamily="34" charset="0"/>
                <a:cs typeface="Calibri" panose="020F0502020204030204" pitchFamily="34" charset="0"/>
              </a:rPr>
            </a:br>
            <a:r>
              <a:rPr lang="en-GB" sz="1200" dirty="0">
                <a:solidFill>
                  <a:srgbClr val="242424"/>
                </a:solidFill>
                <a:effectLst/>
                <a:latin typeface="Calibri" panose="020F0502020204030204" pitchFamily="34" charset="0"/>
                <a:cs typeface="Calibri" panose="020F0502020204030204" pitchFamily="34" charset="0"/>
              </a:rPr>
              <a:t>academic years 2005/06 and 2020/21 </a:t>
            </a:r>
            <a:br>
              <a:rPr lang="en-GB" sz="1200" dirty="0">
                <a:solidFill>
                  <a:srgbClr val="242424"/>
                </a:solidFill>
                <a:effectLst/>
                <a:latin typeface="Calibri" panose="020F0502020204030204" pitchFamily="34" charset="0"/>
                <a:cs typeface="Calibri" panose="020F0502020204030204" pitchFamily="34" charset="0"/>
              </a:rPr>
            </a:br>
            <a:endParaRPr lang="en-GB" sz="1200" dirty="0">
              <a:solidFill>
                <a:srgbClr val="242424"/>
              </a:solidFill>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GB" sz="1200" b="0" i="0" dirty="0">
                <a:solidFill>
                  <a:srgbClr val="242424"/>
                </a:solidFill>
                <a:effectLst/>
                <a:latin typeface="Calibri" panose="020F0502020204030204" pitchFamily="34" charset="0"/>
                <a:cs typeface="Calibri" panose="020F0502020204030204" pitchFamily="34" charset="0"/>
              </a:rPr>
              <a:t>Since October 2021, </a:t>
            </a:r>
            <a:r>
              <a:rPr lang="en-GB" sz="1200" b="1" i="0" dirty="0">
                <a:solidFill>
                  <a:srgbClr val="242424"/>
                </a:solidFill>
                <a:effectLst/>
                <a:latin typeface="Calibri" panose="020F0502020204030204" pitchFamily="34" charset="0"/>
                <a:cs typeface="Calibri" panose="020F0502020204030204" pitchFamily="34" charset="0"/>
              </a:rPr>
              <a:t>100%</a:t>
            </a:r>
            <a:r>
              <a:rPr lang="en-GB" sz="1200" b="0" i="0" dirty="0">
                <a:solidFill>
                  <a:srgbClr val="242424"/>
                </a:solidFill>
                <a:effectLst/>
                <a:latin typeface="Calibri" panose="020F0502020204030204" pitchFamily="34" charset="0"/>
                <a:cs typeface="Calibri" panose="020F0502020204030204" pitchFamily="34" charset="0"/>
              </a:rPr>
              <a:t> of the electricity purchased by the University has been from </a:t>
            </a:r>
            <a:br>
              <a:rPr lang="en-GB" sz="1200" b="0" i="0" dirty="0">
                <a:solidFill>
                  <a:srgbClr val="242424"/>
                </a:solidFill>
                <a:effectLst/>
                <a:latin typeface="Calibri" panose="020F0502020204030204" pitchFamily="34" charset="0"/>
                <a:cs typeface="Calibri" panose="020F0502020204030204" pitchFamily="34" charset="0"/>
              </a:rPr>
            </a:br>
            <a:r>
              <a:rPr lang="en-GB" sz="1200" b="0" i="0" dirty="0">
                <a:solidFill>
                  <a:srgbClr val="242424"/>
                </a:solidFill>
                <a:effectLst/>
                <a:latin typeface="Calibri" panose="020F0502020204030204" pitchFamily="34" charset="0"/>
                <a:cs typeface="Calibri" panose="020F0502020204030204" pitchFamily="34" charset="0"/>
              </a:rPr>
              <a:t>green sources </a:t>
            </a:r>
            <a:br>
              <a:rPr lang="en-GB" sz="1200" b="0" i="0" dirty="0">
                <a:solidFill>
                  <a:srgbClr val="242424"/>
                </a:solidFill>
                <a:effectLst/>
                <a:latin typeface="Calibri" panose="020F0502020204030204" pitchFamily="34" charset="0"/>
                <a:cs typeface="Calibri" panose="020F0502020204030204" pitchFamily="34" charset="0"/>
              </a:rPr>
            </a:br>
            <a:endParaRPr lang="en-GB" sz="1200" dirty="0">
              <a:solidFill>
                <a:srgbClr val="242424"/>
              </a:solidFill>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GB" sz="1200" dirty="0">
                <a:solidFill>
                  <a:srgbClr val="242424"/>
                </a:solidFill>
                <a:effectLst/>
                <a:latin typeface="Calibri" panose="020F0502020204030204" pitchFamily="34" charset="0"/>
                <a:cs typeface="Calibri" panose="020F0502020204030204" pitchFamily="34" charset="0"/>
              </a:rPr>
              <a:t>In 2020/21 we generated </a:t>
            </a:r>
            <a:r>
              <a:rPr lang="en-GB" sz="1200" b="1" dirty="0">
                <a:solidFill>
                  <a:srgbClr val="242424"/>
                </a:solidFill>
                <a:effectLst/>
                <a:latin typeface="Calibri" panose="020F0502020204030204" pitchFamily="34" charset="0"/>
                <a:cs typeface="Calibri" panose="020F0502020204030204" pitchFamily="34" charset="0"/>
              </a:rPr>
              <a:t>50%</a:t>
            </a:r>
            <a:r>
              <a:rPr lang="en-GB" sz="1200" dirty="0">
                <a:solidFill>
                  <a:srgbClr val="242424"/>
                </a:solidFill>
                <a:effectLst/>
                <a:latin typeface="Calibri" panose="020F0502020204030204" pitchFamily="34" charset="0"/>
                <a:cs typeface="Calibri" panose="020F0502020204030204" pitchFamily="34" charset="0"/>
              </a:rPr>
              <a:t> of our electricity and </a:t>
            </a:r>
            <a:r>
              <a:rPr lang="en-GB" sz="1200" b="1" dirty="0">
                <a:solidFill>
                  <a:srgbClr val="242424"/>
                </a:solidFill>
                <a:effectLst/>
                <a:latin typeface="Calibri" panose="020F0502020204030204" pitchFamily="34" charset="0"/>
                <a:cs typeface="Calibri" panose="020F0502020204030204" pitchFamily="34" charset="0"/>
              </a:rPr>
              <a:t>100%</a:t>
            </a:r>
            <a:r>
              <a:rPr lang="en-GB" sz="1200" dirty="0">
                <a:solidFill>
                  <a:srgbClr val="242424"/>
                </a:solidFill>
                <a:effectLst/>
                <a:latin typeface="Calibri" panose="020F0502020204030204" pitchFamily="34" charset="0"/>
                <a:cs typeface="Calibri" panose="020F0502020204030204" pitchFamily="34" charset="0"/>
              </a:rPr>
              <a:t> of our own heat on campus through </a:t>
            </a:r>
            <a:br>
              <a:rPr lang="en-GB" sz="1200" dirty="0">
                <a:solidFill>
                  <a:srgbClr val="242424"/>
                </a:solidFill>
                <a:effectLst/>
                <a:latin typeface="Calibri" panose="020F0502020204030204" pitchFamily="34" charset="0"/>
                <a:cs typeface="Calibri" panose="020F0502020204030204" pitchFamily="34" charset="0"/>
              </a:rPr>
            </a:br>
            <a:r>
              <a:rPr lang="en-GB" sz="1200" dirty="0">
                <a:solidFill>
                  <a:srgbClr val="242424"/>
                </a:solidFill>
                <a:effectLst/>
                <a:latin typeface="Calibri" panose="020F0502020204030204" pitchFamily="34" charset="0"/>
                <a:cs typeface="Calibri" panose="020F0502020204030204" pitchFamily="34" charset="0"/>
              </a:rPr>
              <a:t>an efficient </a:t>
            </a:r>
            <a:r>
              <a:rPr lang="en-GB" sz="1200" strike="noStrike" dirty="0">
                <a:effectLst/>
                <a:latin typeface="Calibri" panose="020F0502020204030204" pitchFamily="34" charset="0"/>
                <a:cs typeface="Calibri" panose="020F0502020204030204" pitchFamily="34" charset="0"/>
              </a:rPr>
              <a:t>Combined Heating and Power</a:t>
            </a:r>
            <a:r>
              <a:rPr lang="en-GB" sz="1200" dirty="0">
                <a:effectLst/>
                <a:latin typeface="Calibri" panose="020F0502020204030204" pitchFamily="34" charset="0"/>
                <a:cs typeface="Calibri" panose="020F0502020204030204" pitchFamily="34" charset="0"/>
              </a:rPr>
              <a:t> </a:t>
            </a:r>
            <a:r>
              <a:rPr lang="en-GB" sz="1200" dirty="0">
                <a:solidFill>
                  <a:srgbClr val="242424"/>
                </a:solidFill>
                <a:effectLst/>
                <a:latin typeface="Calibri" panose="020F0502020204030204" pitchFamily="34" charset="0"/>
                <a:cs typeface="Calibri" panose="020F0502020204030204" pitchFamily="34" charset="0"/>
              </a:rPr>
              <a:t>system </a:t>
            </a:r>
            <a:br>
              <a:rPr lang="en-GB" sz="1200" dirty="0">
                <a:solidFill>
                  <a:srgbClr val="242424"/>
                </a:solidFill>
                <a:effectLst/>
                <a:latin typeface="Calibri" panose="020F0502020204030204" pitchFamily="34" charset="0"/>
                <a:cs typeface="Calibri" panose="020F0502020204030204" pitchFamily="34" charset="0"/>
              </a:rPr>
            </a:br>
            <a:endParaRPr lang="en-GB" sz="1200" dirty="0">
              <a:solidFill>
                <a:srgbClr val="242424"/>
              </a:solidFill>
              <a:effectLst/>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GB" sz="1200" dirty="0">
                <a:solidFill>
                  <a:srgbClr val="242424"/>
                </a:solidFill>
                <a:effectLst/>
                <a:latin typeface="Calibri" panose="020F0502020204030204" pitchFamily="34" charset="0"/>
                <a:cs typeface="Calibri" panose="020F0502020204030204" pitchFamily="34" charset="0"/>
              </a:rPr>
              <a:t>Over </a:t>
            </a:r>
            <a:r>
              <a:rPr lang="en-GB" sz="1200" b="1" dirty="0">
                <a:solidFill>
                  <a:srgbClr val="242424"/>
                </a:solidFill>
                <a:effectLst/>
                <a:latin typeface="Calibri" panose="020F0502020204030204" pitchFamily="34" charset="0"/>
                <a:cs typeface="Calibri" panose="020F0502020204030204" pitchFamily="34" charset="0"/>
              </a:rPr>
              <a:t>1,000 </a:t>
            </a:r>
            <a:r>
              <a:rPr lang="en-GB" sz="1200" dirty="0">
                <a:solidFill>
                  <a:srgbClr val="242424"/>
                </a:solidFill>
                <a:effectLst/>
                <a:latin typeface="Calibri" panose="020F0502020204030204" pitchFamily="34" charset="0"/>
                <a:cs typeface="Calibri" panose="020F0502020204030204" pitchFamily="34" charset="0"/>
              </a:rPr>
              <a:t>Green Champions giving our community a voice on how we embed sustainability </a:t>
            </a:r>
            <a:endParaRPr lang="en-GB" sz="1200" dirty="0">
              <a:solidFill>
                <a:srgbClr val="242424"/>
              </a:solidFill>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endParaRPr lang="en-GB" sz="1200" b="0" i="0" dirty="0">
              <a:solidFill>
                <a:srgbClr val="242424"/>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200" dirty="0">
                <a:solidFill>
                  <a:srgbClr val="242424"/>
                </a:solidFill>
                <a:latin typeface="Calibri" panose="020F0502020204030204" pitchFamily="34" charset="0"/>
                <a:cs typeface="Calibri" panose="020F0502020204030204" pitchFamily="34" charset="0"/>
              </a:rPr>
              <a:t>In 2021, </a:t>
            </a:r>
            <a:r>
              <a:rPr lang="en-GB" sz="1200" b="1" dirty="0">
                <a:solidFill>
                  <a:srgbClr val="242424"/>
                </a:solidFill>
                <a:latin typeface="Calibri" panose="020F0502020204030204" pitchFamily="34" charset="0"/>
                <a:cs typeface="Calibri" panose="020F0502020204030204" pitchFamily="34" charset="0"/>
              </a:rPr>
              <a:t>we planted 1200 new trees</a:t>
            </a:r>
            <a:r>
              <a:rPr lang="en-GB" sz="1200" dirty="0">
                <a:solidFill>
                  <a:srgbClr val="242424"/>
                </a:solidFill>
                <a:latin typeface="Calibri" panose="020F0502020204030204" pitchFamily="34" charset="0"/>
                <a:cs typeface="Calibri" panose="020F0502020204030204" pitchFamily="34" charset="0"/>
              </a:rPr>
              <a:t>. In 2022, we </a:t>
            </a:r>
            <a:r>
              <a:rPr lang="en-GB" sz="1200" b="1" dirty="0">
                <a:solidFill>
                  <a:srgbClr val="242424"/>
                </a:solidFill>
                <a:latin typeface="Calibri" panose="020F0502020204030204" pitchFamily="34" charset="0"/>
                <a:cs typeface="Calibri" panose="020F0502020204030204" pitchFamily="34" charset="0"/>
              </a:rPr>
              <a:t>sowed 500m2 of wildflower meadows</a:t>
            </a:r>
          </a:p>
          <a:p>
            <a:endParaRPr lang="en-GB" sz="1200" b="1" dirty="0">
              <a:solidFill>
                <a:srgbClr val="242424"/>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200" b="0" i="0" dirty="0">
                <a:solidFill>
                  <a:srgbClr val="242424"/>
                </a:solidFill>
                <a:effectLst/>
                <a:latin typeface="Calibri" panose="020F0502020204030204" pitchFamily="34" charset="0"/>
                <a:cs typeface="Calibri" panose="020F0502020204030204" pitchFamily="34" charset="0"/>
              </a:rPr>
              <a:t>In 2021, for the first time ever, Warwick achieved the official ‘</a:t>
            </a:r>
            <a:r>
              <a:rPr lang="en-GB" sz="1200" b="1" i="0" dirty="0">
                <a:solidFill>
                  <a:srgbClr val="242424"/>
                </a:solidFill>
                <a:effectLst/>
                <a:latin typeface="Calibri" panose="020F0502020204030204" pitchFamily="34" charset="0"/>
                <a:cs typeface="Calibri" panose="020F0502020204030204" pitchFamily="34" charset="0"/>
              </a:rPr>
              <a:t>Non-governmental Observer </a:t>
            </a:r>
            <a:r>
              <a:rPr lang="en-GB" sz="1200" b="1" dirty="0">
                <a:solidFill>
                  <a:srgbClr val="242424"/>
                </a:solidFill>
                <a:latin typeface="Calibri" panose="020F0502020204030204" pitchFamily="34" charset="0"/>
                <a:cs typeface="Calibri" panose="020F0502020204030204" pitchFamily="34" charset="0"/>
              </a:rPr>
              <a:t>S</a:t>
            </a:r>
            <a:r>
              <a:rPr lang="en-GB" sz="1200" b="1" i="0" dirty="0">
                <a:solidFill>
                  <a:srgbClr val="242424"/>
                </a:solidFill>
                <a:effectLst/>
                <a:latin typeface="Calibri" panose="020F0502020204030204" pitchFamily="34" charset="0"/>
                <a:cs typeface="Calibri" panose="020F0502020204030204" pitchFamily="34" charset="0"/>
              </a:rPr>
              <a:t>tatus</a:t>
            </a:r>
            <a:r>
              <a:rPr lang="en-GB" sz="1200" b="0" i="0" dirty="0">
                <a:solidFill>
                  <a:srgbClr val="242424"/>
                </a:solidFill>
                <a:effectLst/>
                <a:latin typeface="Calibri" panose="020F0502020204030204" pitchFamily="34" charset="0"/>
                <a:cs typeface="Calibri" panose="020F0502020204030204" pitchFamily="34" charset="0"/>
              </a:rPr>
              <a:t>’ and </a:t>
            </a:r>
            <a:br>
              <a:rPr lang="en-GB" sz="1200" b="0" i="0" dirty="0">
                <a:solidFill>
                  <a:srgbClr val="242424"/>
                </a:solidFill>
                <a:effectLst/>
                <a:latin typeface="Calibri" panose="020F0502020204030204" pitchFamily="34" charset="0"/>
                <a:cs typeface="Calibri" panose="020F0502020204030204" pitchFamily="34" charset="0"/>
              </a:rPr>
            </a:br>
            <a:r>
              <a:rPr lang="en-GB" sz="1200" b="0" i="0" dirty="0">
                <a:solidFill>
                  <a:srgbClr val="242424"/>
                </a:solidFill>
                <a:effectLst/>
                <a:latin typeface="Calibri" panose="020F0502020204030204" pitchFamily="34" charset="0"/>
                <a:cs typeface="Calibri" panose="020F0502020204030204" pitchFamily="34" charset="0"/>
              </a:rPr>
              <a:t>sent a delegation of over 20 to </a:t>
            </a:r>
            <a:r>
              <a:rPr lang="en-GB" sz="1200" b="1" i="0" dirty="0">
                <a:solidFill>
                  <a:srgbClr val="242424"/>
                </a:solidFill>
                <a:effectLst/>
                <a:latin typeface="Calibri" panose="020F0502020204030204" pitchFamily="34" charset="0"/>
                <a:cs typeface="Calibri" panose="020F0502020204030204" pitchFamily="34" charset="0"/>
              </a:rPr>
              <a:t>COP26 </a:t>
            </a:r>
            <a:br>
              <a:rPr lang="en-GB" sz="1200" dirty="0">
                <a:solidFill>
                  <a:srgbClr val="242424"/>
                </a:solidFill>
                <a:latin typeface="Calibri" panose="020F0502020204030204" pitchFamily="34" charset="0"/>
                <a:cs typeface="Calibri" panose="020F0502020204030204" pitchFamily="34" charset="0"/>
              </a:rPr>
            </a:br>
            <a:endParaRPr lang="en-GB" sz="1200" b="0" i="0" dirty="0">
              <a:solidFill>
                <a:srgbClr val="242424"/>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60999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0ADB76-C1F9-C741-B32D-8F26EA4B11CE}"/>
              </a:ext>
            </a:extLst>
          </p:cNvPr>
          <p:cNvPicPr>
            <a:picLocks noChangeAspect="1"/>
          </p:cNvPicPr>
          <p:nvPr/>
        </p:nvPicPr>
        <p:blipFill>
          <a:blip r:embed="rId3"/>
          <a:stretch>
            <a:fillRect/>
          </a:stretch>
        </p:blipFill>
        <p:spPr>
          <a:xfrm>
            <a:off x="-7259" y="38200"/>
            <a:ext cx="9144000" cy="5143500"/>
          </a:xfrm>
          <a:prstGeom prst="rect">
            <a:avLst/>
          </a:prstGeom>
        </p:spPr>
      </p:pic>
      <p:pic>
        <p:nvPicPr>
          <p:cNvPr id="4" name="Picture 3">
            <a:extLst>
              <a:ext uri="{FF2B5EF4-FFF2-40B4-BE49-F238E27FC236}">
                <a16:creationId xmlns:a16="http://schemas.microsoft.com/office/drawing/2014/main" id="{3DF75A48-6061-7E4E-3001-75CE382BF999}"/>
              </a:ext>
            </a:extLst>
          </p:cNvPr>
          <p:cNvPicPr>
            <a:picLocks noChangeAspect="1"/>
          </p:cNvPicPr>
          <p:nvPr/>
        </p:nvPicPr>
        <p:blipFill rotWithShape="1">
          <a:blip r:embed="rId4"/>
          <a:srcRect l="6554" t="27339" r="10084" b="15742"/>
          <a:stretch/>
        </p:blipFill>
        <p:spPr>
          <a:xfrm>
            <a:off x="-7259" y="27214"/>
            <a:ext cx="5030858" cy="1932215"/>
          </a:xfrm>
          <a:prstGeom prst="rect">
            <a:avLst/>
          </a:prstGeom>
        </p:spPr>
      </p:pic>
      <p:sp>
        <p:nvSpPr>
          <p:cNvPr id="5" name="TextBox 4">
            <a:extLst>
              <a:ext uri="{FF2B5EF4-FFF2-40B4-BE49-F238E27FC236}">
                <a16:creationId xmlns:a16="http://schemas.microsoft.com/office/drawing/2014/main" id="{AA85AD5E-BA1D-6A88-5D3F-60BBACA409D1}"/>
              </a:ext>
            </a:extLst>
          </p:cNvPr>
          <p:cNvSpPr txBox="1"/>
          <p:nvPr/>
        </p:nvSpPr>
        <p:spPr>
          <a:xfrm>
            <a:off x="2430893" y="2697429"/>
            <a:ext cx="4738915" cy="507831"/>
          </a:xfrm>
          <a:prstGeom prst="rect">
            <a:avLst/>
          </a:prstGeom>
          <a:noFill/>
        </p:spPr>
        <p:txBody>
          <a:bodyPr wrap="square" rtlCol="0">
            <a:spAutoFit/>
          </a:bodyPr>
          <a:lstStyle/>
          <a:p>
            <a:r>
              <a:rPr lang="en-GB" dirty="0">
                <a:solidFill>
                  <a:srgbClr val="111111"/>
                </a:solidFill>
                <a:latin typeface="Roboto" panose="02000000000000000000" pitchFamily="2" charset="0"/>
              </a:rPr>
              <a:t>“M</a:t>
            </a:r>
            <a:r>
              <a:rPr lang="en-GB" b="0" i="0" dirty="0">
                <a:solidFill>
                  <a:srgbClr val="111111"/>
                </a:solidFill>
                <a:effectLst/>
                <a:latin typeface="Roboto" panose="02000000000000000000" pitchFamily="2" charset="0"/>
              </a:rPr>
              <a:t>eeting the needs of the present without compromising the ability of future generations to meet their own needs.”</a:t>
            </a:r>
            <a:endParaRPr lang="en-GB" dirty="0"/>
          </a:p>
        </p:txBody>
      </p:sp>
      <p:sp>
        <p:nvSpPr>
          <p:cNvPr id="7" name="TextBox 6">
            <a:extLst>
              <a:ext uri="{FF2B5EF4-FFF2-40B4-BE49-F238E27FC236}">
                <a16:creationId xmlns:a16="http://schemas.microsoft.com/office/drawing/2014/main" id="{E966325C-6FCC-75FF-36C9-2F44250BFB21}"/>
              </a:ext>
            </a:extLst>
          </p:cNvPr>
          <p:cNvSpPr txBox="1"/>
          <p:nvPr/>
        </p:nvSpPr>
        <p:spPr>
          <a:xfrm>
            <a:off x="2430893" y="3126149"/>
            <a:ext cx="5080000" cy="300082"/>
          </a:xfrm>
          <a:prstGeom prst="rect">
            <a:avLst/>
          </a:prstGeom>
          <a:noFill/>
        </p:spPr>
        <p:txBody>
          <a:bodyPr wrap="square">
            <a:spAutoFit/>
          </a:bodyPr>
          <a:lstStyle/>
          <a:p>
            <a:r>
              <a:rPr lang="en-GB" b="0" i="0" dirty="0">
                <a:solidFill>
                  <a:srgbClr val="111111"/>
                </a:solidFill>
                <a:effectLst/>
                <a:latin typeface="Roboto" panose="02000000000000000000" pitchFamily="2" charset="0"/>
              </a:rPr>
              <a:t>UN World Commission on Environment and Development</a:t>
            </a:r>
            <a:endParaRPr lang="en-GB" dirty="0"/>
          </a:p>
        </p:txBody>
      </p:sp>
      <p:pic>
        <p:nvPicPr>
          <p:cNvPr id="6" name="Picture 2" descr="See the source image">
            <a:extLst>
              <a:ext uri="{FF2B5EF4-FFF2-40B4-BE49-F238E27FC236}">
                <a16:creationId xmlns:a16="http://schemas.microsoft.com/office/drawing/2014/main" id="{4B7E61C7-8C08-62E1-37C2-63488E3327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4548" y="65661"/>
            <a:ext cx="3010520" cy="2410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9391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F62691E-0685-839E-DC34-AFEAEF381F94}"/>
              </a:ext>
            </a:extLst>
          </p:cNvPr>
          <p:cNvSpPr>
            <a:spLocks noGrp="1"/>
          </p:cNvSpPr>
          <p:nvPr>
            <p:ph type="subTitle" idx="1"/>
          </p:nvPr>
        </p:nvSpPr>
        <p:spPr/>
        <p:txBody>
          <a:bodyPr/>
          <a:lstStyle/>
          <a:p>
            <a:endParaRPr lang="en-GB" dirty="0"/>
          </a:p>
        </p:txBody>
      </p:sp>
      <p:sp>
        <p:nvSpPr>
          <p:cNvPr id="5" name="Title 4">
            <a:extLst>
              <a:ext uri="{FF2B5EF4-FFF2-40B4-BE49-F238E27FC236}">
                <a16:creationId xmlns:a16="http://schemas.microsoft.com/office/drawing/2014/main" id="{D40E92AC-3CC5-DA4F-04A8-533B72CFCA54}"/>
              </a:ext>
            </a:extLst>
          </p:cNvPr>
          <p:cNvSpPr>
            <a:spLocks noGrp="1"/>
          </p:cNvSpPr>
          <p:nvPr>
            <p:ph type="ctrTitle"/>
          </p:nvPr>
        </p:nvSpPr>
        <p:spPr/>
        <p:txBody>
          <a:bodyPr/>
          <a:lstStyle/>
          <a:p>
            <a:endParaRPr lang="en-GB"/>
          </a:p>
        </p:txBody>
      </p:sp>
      <p:pic>
        <p:nvPicPr>
          <p:cNvPr id="7" name="Picture 6" descr="Diagram&#10;&#10;Description automatically generated with medium confidence">
            <a:extLst>
              <a:ext uri="{FF2B5EF4-FFF2-40B4-BE49-F238E27FC236}">
                <a16:creationId xmlns:a16="http://schemas.microsoft.com/office/drawing/2014/main" id="{942FA3F2-83F0-2E5D-77D0-1E2D4A209878}"/>
              </a:ext>
            </a:extLst>
          </p:cNvPr>
          <p:cNvPicPr>
            <a:picLocks noChangeAspect="1"/>
          </p:cNvPicPr>
          <p:nvPr/>
        </p:nvPicPr>
        <p:blipFill rotWithShape="1">
          <a:blip r:embed="rId2"/>
          <a:srcRect l="13650" b="9983"/>
          <a:stretch/>
        </p:blipFill>
        <p:spPr>
          <a:xfrm>
            <a:off x="791027" y="88627"/>
            <a:ext cx="8469085" cy="4966246"/>
          </a:xfrm>
          <a:prstGeom prst="rect">
            <a:avLst/>
          </a:prstGeom>
        </p:spPr>
      </p:pic>
      <p:pic>
        <p:nvPicPr>
          <p:cNvPr id="4" name="Picture 3">
            <a:extLst>
              <a:ext uri="{FF2B5EF4-FFF2-40B4-BE49-F238E27FC236}">
                <a16:creationId xmlns:a16="http://schemas.microsoft.com/office/drawing/2014/main" id="{AD3A1297-893D-47E1-6D44-7F44A0BA7711}"/>
              </a:ext>
            </a:extLst>
          </p:cNvPr>
          <p:cNvPicPr>
            <a:picLocks noChangeAspect="1"/>
          </p:cNvPicPr>
          <p:nvPr/>
        </p:nvPicPr>
        <p:blipFill rotWithShape="1">
          <a:blip r:embed="rId3"/>
          <a:srcRect l="3660" t="4127" r="82195" b="68648"/>
          <a:stretch/>
        </p:blipFill>
        <p:spPr>
          <a:xfrm>
            <a:off x="159658" y="4146550"/>
            <a:ext cx="790550" cy="841829"/>
          </a:xfrm>
          <a:prstGeom prst="rect">
            <a:avLst/>
          </a:prstGeom>
        </p:spPr>
      </p:pic>
    </p:spTree>
    <p:extLst>
      <p:ext uri="{BB962C8B-B14F-4D97-AF65-F5344CB8AC3E}">
        <p14:creationId xmlns:p14="http://schemas.microsoft.com/office/powerpoint/2010/main" val="998400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0ADB76-C1F9-C741-B32D-8F26EA4B11CE}"/>
              </a:ext>
            </a:extLst>
          </p:cNvPr>
          <p:cNvPicPr>
            <a:picLocks noChangeAspect="1"/>
          </p:cNvPicPr>
          <p:nvPr/>
        </p:nvPicPr>
        <p:blipFill>
          <a:blip r:embed="rId3"/>
          <a:stretch>
            <a:fillRect/>
          </a:stretch>
        </p:blipFill>
        <p:spPr>
          <a:xfrm>
            <a:off x="-232229" y="14515"/>
            <a:ext cx="9296401" cy="5143500"/>
          </a:xfrm>
          <a:prstGeom prst="rect">
            <a:avLst/>
          </a:prstGeom>
        </p:spPr>
      </p:pic>
      <p:sp>
        <p:nvSpPr>
          <p:cNvPr id="5" name="TextBox 4">
            <a:extLst>
              <a:ext uri="{FF2B5EF4-FFF2-40B4-BE49-F238E27FC236}">
                <a16:creationId xmlns:a16="http://schemas.microsoft.com/office/drawing/2014/main" id="{A1454A3C-FD6E-0FEE-BC5C-9D922FB2A5C1}"/>
              </a:ext>
            </a:extLst>
          </p:cNvPr>
          <p:cNvSpPr txBox="1"/>
          <p:nvPr/>
        </p:nvSpPr>
        <p:spPr>
          <a:xfrm>
            <a:off x="1533185" y="706481"/>
            <a:ext cx="6950858" cy="3046988"/>
          </a:xfrm>
          <a:prstGeom prst="rect">
            <a:avLst/>
          </a:prstGeom>
          <a:noFill/>
        </p:spPr>
        <p:txBody>
          <a:bodyPr wrap="square">
            <a:spAutoFit/>
          </a:bodyPr>
          <a:lstStyle/>
          <a:p>
            <a:pPr marL="285750" indent="-285750">
              <a:buFont typeface="Arial" panose="020B0604020202020204" pitchFamily="34" charset="0"/>
              <a:buChar char="•"/>
            </a:pPr>
            <a:r>
              <a:rPr lang="en-GB" sz="1200" dirty="0">
                <a:solidFill>
                  <a:srgbClr val="242424"/>
                </a:solidFill>
                <a:latin typeface="Calibri" panose="020F0502020204030204" pitchFamily="34" charset="0"/>
                <a:cs typeface="Calibri" panose="020F0502020204030204" pitchFamily="34" charset="0"/>
              </a:rPr>
              <a:t>Experimental research is carbon hungry</a:t>
            </a:r>
          </a:p>
          <a:p>
            <a:pPr marL="628650" lvl="1" indent="-285750">
              <a:buFont typeface="Wingdings" panose="05000000000000000000" pitchFamily="2" charset="2"/>
              <a:buChar char="Ø"/>
            </a:pPr>
            <a:r>
              <a:rPr lang="en-GB" sz="1200" dirty="0">
                <a:solidFill>
                  <a:srgbClr val="242424"/>
                </a:solidFill>
                <a:latin typeface="Calibri" panose="020F0502020204030204" pitchFamily="34" charset="0"/>
                <a:cs typeface="Calibri" panose="020F0502020204030204" pitchFamily="34" charset="0"/>
              </a:rPr>
              <a:t>Equipment purchases and power consumption;</a:t>
            </a:r>
          </a:p>
          <a:p>
            <a:pPr marL="628650" lvl="1" indent="-285750">
              <a:buFont typeface="Wingdings" panose="05000000000000000000" pitchFamily="2" charset="2"/>
              <a:buChar char="Ø"/>
            </a:pPr>
            <a:r>
              <a:rPr lang="en-GB" sz="1200" dirty="0">
                <a:solidFill>
                  <a:srgbClr val="242424"/>
                </a:solidFill>
                <a:latin typeface="Calibri" panose="020F0502020204030204" pitchFamily="34" charset="0"/>
                <a:cs typeface="Calibri" panose="020F0502020204030204" pitchFamily="34" charset="0"/>
              </a:rPr>
              <a:t>Experiment duration;</a:t>
            </a:r>
          </a:p>
          <a:p>
            <a:pPr marL="628650" lvl="1" indent="-285750">
              <a:buFont typeface="Wingdings" panose="05000000000000000000" pitchFamily="2" charset="2"/>
              <a:buChar char="Ø"/>
            </a:pPr>
            <a:r>
              <a:rPr lang="en-GB" sz="1200" dirty="0">
                <a:solidFill>
                  <a:srgbClr val="242424"/>
                </a:solidFill>
                <a:latin typeface="Calibri" panose="020F0502020204030204" pitchFamily="34" charset="0"/>
                <a:cs typeface="Calibri" panose="020F0502020204030204" pitchFamily="34" charset="0"/>
              </a:rPr>
              <a:t>Storage (ultra cold freezers);</a:t>
            </a:r>
          </a:p>
          <a:p>
            <a:pPr marL="628650" lvl="1" indent="-285750">
              <a:buFont typeface="Wingdings" panose="05000000000000000000" pitchFamily="2" charset="2"/>
              <a:buChar char="Ø"/>
            </a:pPr>
            <a:r>
              <a:rPr lang="en-GB" sz="1200" dirty="0">
                <a:solidFill>
                  <a:srgbClr val="242424"/>
                </a:solidFill>
                <a:latin typeface="Calibri" panose="020F0502020204030204" pitchFamily="34" charset="0"/>
                <a:cs typeface="Calibri" panose="020F0502020204030204" pitchFamily="34" charset="0"/>
              </a:rPr>
              <a:t>Consumables;</a:t>
            </a:r>
          </a:p>
          <a:p>
            <a:pPr marL="628650" lvl="1" indent="-285750">
              <a:buFont typeface="Wingdings" panose="05000000000000000000" pitchFamily="2" charset="2"/>
              <a:buChar char="Ø"/>
            </a:pPr>
            <a:r>
              <a:rPr lang="en-GB" sz="1200" dirty="0">
                <a:solidFill>
                  <a:srgbClr val="242424"/>
                </a:solidFill>
                <a:latin typeface="Calibri" panose="020F0502020204030204" pitchFamily="34" charset="0"/>
                <a:cs typeface="Calibri" panose="020F0502020204030204" pitchFamily="34" charset="0"/>
              </a:rPr>
              <a:t>Space requirements.</a:t>
            </a:r>
          </a:p>
          <a:p>
            <a:pPr marL="285750" indent="-285750">
              <a:buFont typeface="Arial" panose="020B0604020202020204" pitchFamily="34" charset="0"/>
              <a:buChar char="•"/>
            </a:pPr>
            <a:endParaRPr lang="en-GB" sz="1200" dirty="0">
              <a:solidFill>
                <a:srgbClr val="242424"/>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200" dirty="0">
                <a:solidFill>
                  <a:srgbClr val="242424"/>
                </a:solidFill>
                <a:latin typeface="Calibri" panose="020F0502020204030204" pitchFamily="34" charset="0"/>
                <a:cs typeface="Calibri" panose="020F0502020204030204" pitchFamily="34" charset="0"/>
              </a:rPr>
              <a:t>Higher travel impacts via research related travel. (research activity and research disseminations.</a:t>
            </a:r>
          </a:p>
          <a:p>
            <a:pPr marL="285750" indent="-285750">
              <a:buFont typeface="Arial" panose="020B0604020202020204" pitchFamily="34" charset="0"/>
              <a:buChar char="•"/>
            </a:pPr>
            <a:endParaRPr lang="en-GB" sz="1200" dirty="0">
              <a:solidFill>
                <a:srgbClr val="242424"/>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200" dirty="0">
                <a:solidFill>
                  <a:srgbClr val="242424"/>
                </a:solidFill>
                <a:latin typeface="Calibri" panose="020F0502020204030204" pitchFamily="34" charset="0"/>
                <a:cs typeface="Calibri" panose="020F0502020204030204" pitchFamily="34" charset="0"/>
              </a:rPr>
              <a:t>The research we do has the potential to impact on carbon and on sustainability in its broadest sense – we can improve our own position and we can impact more broadly.</a:t>
            </a:r>
            <a:endParaRPr lang="en-GB" sz="1200" dirty="0">
              <a:solidFill>
                <a:srgbClr val="242424"/>
              </a:solidFill>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1200" dirty="0">
              <a:solidFill>
                <a:srgbClr val="242424"/>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200" dirty="0">
                <a:solidFill>
                  <a:srgbClr val="242424"/>
                </a:solidFill>
                <a:effectLst/>
                <a:latin typeface="Calibri" panose="020F0502020204030204" pitchFamily="34" charset="0"/>
                <a:cs typeface="Calibri" panose="020F0502020204030204" pitchFamily="34" charset="0"/>
              </a:rPr>
              <a:t>The Campus Living Lab – experiment with our own facilities – trialling CAVs, experimenting with battery storage, embedding PV into buildings, habitat management…………</a:t>
            </a:r>
            <a:br>
              <a:rPr lang="en-GB" sz="1200" dirty="0">
                <a:solidFill>
                  <a:srgbClr val="242424"/>
                </a:solidFill>
                <a:effectLst/>
                <a:latin typeface="Calibri" panose="020F0502020204030204" pitchFamily="34" charset="0"/>
                <a:cs typeface="Calibri" panose="020F0502020204030204" pitchFamily="34" charset="0"/>
              </a:rPr>
            </a:br>
            <a:br>
              <a:rPr lang="en-GB" sz="1200" dirty="0">
                <a:solidFill>
                  <a:srgbClr val="242424"/>
                </a:solidFill>
                <a:latin typeface="Calibri" panose="020F0502020204030204" pitchFamily="34" charset="0"/>
                <a:cs typeface="Calibri" panose="020F0502020204030204" pitchFamily="34" charset="0"/>
              </a:rPr>
            </a:br>
            <a:endParaRPr lang="en-GB" sz="1200" b="0" i="0" dirty="0">
              <a:solidFill>
                <a:srgbClr val="242424"/>
              </a:solidFill>
              <a:effectLst/>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B895D676-5A86-9CDF-8B66-0D28B6823EE8}"/>
              </a:ext>
            </a:extLst>
          </p:cNvPr>
          <p:cNvSpPr txBox="1"/>
          <p:nvPr/>
        </p:nvSpPr>
        <p:spPr>
          <a:xfrm>
            <a:off x="1533185" y="210457"/>
            <a:ext cx="6077629" cy="300082"/>
          </a:xfrm>
          <a:prstGeom prst="rect">
            <a:avLst/>
          </a:prstGeom>
          <a:noFill/>
        </p:spPr>
        <p:txBody>
          <a:bodyPr wrap="square" rtlCol="0">
            <a:spAutoFit/>
          </a:bodyPr>
          <a:lstStyle/>
          <a:p>
            <a:r>
              <a:rPr lang="en-GB" b="1" dirty="0"/>
              <a:t>The Challenge (and opportunity) for a research intensive</a:t>
            </a:r>
          </a:p>
        </p:txBody>
      </p:sp>
    </p:spTree>
    <p:extLst>
      <p:ext uri="{BB962C8B-B14F-4D97-AF65-F5344CB8AC3E}">
        <p14:creationId xmlns:p14="http://schemas.microsoft.com/office/powerpoint/2010/main" val="1176992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F5D0059-9180-5FC1-4AC9-EF0C5850B67C}"/>
              </a:ext>
            </a:extLst>
          </p:cNvPr>
          <p:cNvSpPr txBox="1"/>
          <p:nvPr/>
        </p:nvSpPr>
        <p:spPr>
          <a:xfrm>
            <a:off x="1570787" y="575787"/>
            <a:ext cx="6908799" cy="1869871"/>
          </a:xfrm>
          <a:prstGeom prst="rect">
            <a:avLst/>
          </a:prstGeom>
          <a:noFill/>
        </p:spPr>
        <p:txBody>
          <a:bodyPr wrap="square">
            <a:spAutoFit/>
          </a:body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Calibri" panose="020F0502020204030204" pitchFamily="34" charset="0"/>
              </a:rPr>
              <a:t> Direct</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200" dirty="0">
                <a:effectLst/>
                <a:latin typeface="Calibri" panose="020F0502020204030204" pitchFamily="34" charset="0"/>
                <a:ea typeface="Times New Roman" panose="02020603050405020304" pitchFamily="18" charset="0"/>
              </a:rPr>
              <a:t>Warwick’s </a:t>
            </a:r>
            <a:r>
              <a:rPr lang="en-GB" sz="1200" b="1" dirty="0">
                <a:effectLst/>
                <a:latin typeface="Calibri" panose="020F0502020204030204" pitchFamily="34" charset="0"/>
                <a:ea typeface="Times New Roman" panose="02020603050405020304" pitchFamily="18" charset="0"/>
              </a:rPr>
              <a:t>Scope 1</a:t>
            </a:r>
            <a:r>
              <a:rPr lang="en-GB" sz="1200" dirty="0">
                <a:effectLst/>
                <a:latin typeface="Calibri" panose="020F0502020204030204" pitchFamily="34" charset="0"/>
                <a:ea typeface="Times New Roman" panose="02020603050405020304" pitchFamily="18" charset="0"/>
              </a:rPr>
              <a:t> carbon emissions arise from </a:t>
            </a:r>
            <a:r>
              <a:rPr lang="en-GB" sz="1200" b="1" dirty="0">
                <a:effectLst/>
                <a:latin typeface="Calibri" panose="020F0502020204030204" pitchFamily="34" charset="0"/>
                <a:ea typeface="Times New Roman" panose="02020603050405020304" pitchFamily="18" charset="0"/>
              </a:rPr>
              <a:t>direct consumption of fossil fuels and greenhouse gases </a:t>
            </a:r>
            <a:r>
              <a:rPr lang="en-GB" sz="1200" dirty="0">
                <a:effectLst/>
                <a:latin typeface="Calibri" panose="020F0502020204030204" pitchFamily="34" charset="0"/>
                <a:ea typeface="Times New Roman" panose="02020603050405020304" pitchFamily="18" charset="0"/>
              </a:rPr>
              <a:t>escaping from our operations. These fuels include natural gas, liquid propane gas, petrol, and diesel. </a:t>
            </a:r>
            <a:br>
              <a:rPr lang="en-GB" sz="1200" dirty="0">
                <a:effectLst/>
                <a:latin typeface="Calibri" panose="020F0502020204030204" pitchFamily="34" charset="0"/>
                <a:ea typeface="Times New Roman" panose="02020603050405020304" pitchFamily="18" charset="0"/>
              </a:rPr>
            </a:br>
            <a:endParaRPr lang="en-GB" sz="1200" dirty="0">
              <a:effectLst/>
              <a:latin typeface="Calibri" panose="020F0502020204030204" pitchFamily="34" charset="0"/>
              <a:ea typeface="Times New Roman" panose="02020603050405020304" pitchFamily="18" charset="0"/>
            </a:endParaRPr>
          </a:p>
          <a:p>
            <a:pPr marL="342900" lvl="0" indent="-342900">
              <a:buFont typeface="Symbol" panose="05050102010706020507" pitchFamily="18" charset="2"/>
              <a:buChar char=""/>
            </a:pPr>
            <a:r>
              <a:rPr lang="en-GB" sz="1200" dirty="0">
                <a:effectLst/>
                <a:latin typeface="Calibri" panose="020F0502020204030204" pitchFamily="34" charset="0"/>
                <a:ea typeface="Times New Roman" panose="02020603050405020304" pitchFamily="18" charset="0"/>
              </a:rPr>
              <a:t>&gt;95% of our Scope 1 emissions come from burning natural gas to provide heat and generate electricity</a:t>
            </a:r>
            <a:endParaRPr lang="en-GB" sz="1200" dirty="0">
              <a:effectLst/>
              <a:latin typeface="Times New Roman" panose="02020603050405020304" pitchFamily="18" charset="0"/>
              <a:ea typeface="Times New Roman" panose="02020603050405020304" pitchFamily="18" charset="0"/>
            </a:endParaRPr>
          </a:p>
          <a:p>
            <a:pPr marL="457200"/>
            <a:r>
              <a:rPr lang="en-GB" sz="1200" b="1" i="1" dirty="0">
                <a:effectLst/>
                <a:latin typeface="Calibri" panose="020F050202020403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fontAlgn="base"/>
            <a:r>
              <a:rPr lang="en-GB" sz="1200" dirty="0">
                <a:effectLst/>
                <a:latin typeface="Calibri" panose="020F050202020403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fontAlgn="base"/>
            <a:r>
              <a:rPr lang="en-GB" sz="1200" dirty="0">
                <a:effectLst/>
                <a:latin typeface="Calibri" panose="020F050202020403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p:txBody>
      </p:sp>
      <p:sp>
        <p:nvSpPr>
          <p:cNvPr id="11" name="TextBox 10">
            <a:extLst>
              <a:ext uri="{FF2B5EF4-FFF2-40B4-BE49-F238E27FC236}">
                <a16:creationId xmlns:a16="http://schemas.microsoft.com/office/drawing/2014/main" id="{EFA1E302-BFB7-CE62-59CF-92738DCDFD6C}"/>
              </a:ext>
            </a:extLst>
          </p:cNvPr>
          <p:cNvSpPr txBox="1"/>
          <p:nvPr/>
        </p:nvSpPr>
        <p:spPr>
          <a:xfrm>
            <a:off x="1570787" y="2513277"/>
            <a:ext cx="7311955" cy="1569660"/>
          </a:xfrm>
          <a:prstGeom prst="rect">
            <a:avLst/>
          </a:prstGeom>
          <a:noFill/>
        </p:spPr>
        <p:txBody>
          <a:bodyPr wrap="square">
            <a:spAutoFit/>
          </a:bodyPr>
          <a:lstStyle/>
          <a:p>
            <a:pPr lvl="0"/>
            <a:r>
              <a:rPr lang="en-GB" sz="1200" b="1" dirty="0">
                <a:solidFill>
                  <a:srgbClr val="000000"/>
                </a:solidFill>
                <a:effectLst/>
                <a:latin typeface="Calibri" panose="020F0502020204030204" pitchFamily="34" charset="0"/>
                <a:ea typeface="Times New Roman" panose="02020603050405020304" pitchFamily="18" charset="0"/>
              </a:rPr>
              <a:t>Indirect</a:t>
            </a:r>
          </a:p>
          <a:p>
            <a:pPr marL="342900" lvl="0" indent="-342900">
              <a:buFont typeface="Symbol" panose="05050102010706020507" pitchFamily="18" charset="2"/>
              <a:buChar char=""/>
            </a:pPr>
            <a:r>
              <a:rPr lang="en-GB" sz="1200" b="1" dirty="0">
                <a:solidFill>
                  <a:srgbClr val="000000"/>
                </a:solidFill>
                <a:effectLst/>
                <a:latin typeface="Calibri" panose="020F0502020204030204" pitchFamily="34" charset="0"/>
                <a:ea typeface="Times New Roman" panose="02020603050405020304" pitchFamily="18" charset="0"/>
              </a:rPr>
              <a:t>Scope 2 </a:t>
            </a:r>
            <a:r>
              <a:rPr lang="en-GB" sz="1200" dirty="0">
                <a:solidFill>
                  <a:srgbClr val="000000"/>
                </a:solidFill>
                <a:effectLst/>
                <a:latin typeface="Calibri" panose="020F0502020204030204" pitchFamily="34" charset="0"/>
                <a:ea typeface="Times New Roman" panose="02020603050405020304" pitchFamily="18" charset="0"/>
              </a:rPr>
              <a:t>indirect, carbon emissions arise from the </a:t>
            </a:r>
            <a:r>
              <a:rPr lang="en-GB" sz="1200" b="1" dirty="0">
                <a:solidFill>
                  <a:srgbClr val="000000"/>
                </a:solidFill>
                <a:effectLst/>
                <a:latin typeface="Calibri" panose="020F0502020204030204" pitchFamily="34" charset="0"/>
                <a:ea typeface="Times New Roman" panose="02020603050405020304" pitchFamily="18" charset="0"/>
              </a:rPr>
              <a:t>fossil fuels burnt by others to supply us with energy</a:t>
            </a:r>
            <a:r>
              <a:rPr lang="en-GB" sz="1200" dirty="0">
                <a:solidFill>
                  <a:srgbClr val="000000"/>
                </a:solidFill>
                <a:effectLst/>
                <a:latin typeface="Calibri" panose="020F0502020204030204" pitchFamily="34" charset="0"/>
                <a:ea typeface="Times New Roman" panose="02020603050405020304" pitchFamily="18" charset="0"/>
              </a:rPr>
              <a:t>. Historically, all our Scope 2 emissions arise from our purchased electricity. </a:t>
            </a:r>
            <a:br>
              <a:rPr lang="en-GB" sz="1200" dirty="0">
                <a:solidFill>
                  <a:srgbClr val="000000"/>
                </a:solidFill>
                <a:effectLst/>
                <a:latin typeface="Calibri" panose="020F0502020204030204" pitchFamily="34" charset="0"/>
                <a:ea typeface="Times New Roman" panose="02020603050405020304" pitchFamily="18" charset="0"/>
              </a:rPr>
            </a:br>
            <a:endParaRPr lang="en-GB" sz="1200" dirty="0">
              <a:solidFill>
                <a:srgbClr val="000000"/>
              </a:solidFill>
              <a:effectLst/>
              <a:latin typeface="Calibri" panose="020F0502020204030204" pitchFamily="34" charset="0"/>
              <a:ea typeface="Times New Roman" panose="02020603050405020304" pitchFamily="18" charset="0"/>
            </a:endParaRPr>
          </a:p>
          <a:p>
            <a:pPr marL="342900" indent="-342900">
              <a:buFont typeface="Symbol" panose="05050102010706020507" pitchFamily="18" charset="2"/>
              <a:buChar char=""/>
            </a:pPr>
            <a:r>
              <a:rPr lang="en-GB" sz="1200" b="1" dirty="0">
                <a:solidFill>
                  <a:srgbClr val="000000"/>
                </a:solidFill>
                <a:effectLst/>
                <a:ea typeface="Times New Roman" panose="02020603050405020304" pitchFamily="18" charset="0"/>
              </a:rPr>
              <a:t>Scope 3</a:t>
            </a:r>
            <a:r>
              <a:rPr lang="en-GB" sz="1200" dirty="0">
                <a:solidFill>
                  <a:srgbClr val="000000"/>
                </a:solidFill>
                <a:effectLst/>
                <a:ea typeface="Times New Roman" panose="02020603050405020304" pitchFamily="18" charset="0"/>
              </a:rPr>
              <a:t> emissions are not produced by Warwick directly and are not the r</a:t>
            </a:r>
            <a:r>
              <a:rPr lang="en-GB" sz="1200" dirty="0">
                <a:solidFill>
                  <a:srgbClr val="333333"/>
                </a:solidFill>
                <a:effectLst/>
                <a:ea typeface="Times New Roman" panose="02020603050405020304" pitchFamily="18" charset="0"/>
              </a:rPr>
              <a:t>esult of activities from assets owned or controlled by the University. Instead, they are </a:t>
            </a:r>
            <a:r>
              <a:rPr lang="en-GB" sz="1200" b="1" dirty="0">
                <a:solidFill>
                  <a:srgbClr val="333333"/>
                </a:solidFill>
                <a:effectLst/>
                <a:ea typeface="Times New Roman" panose="02020603050405020304" pitchFamily="18" charset="0"/>
              </a:rPr>
              <a:t>emissions connected to our value chain </a:t>
            </a:r>
            <a:r>
              <a:rPr lang="en-GB" sz="1200" dirty="0">
                <a:solidFill>
                  <a:srgbClr val="333333"/>
                </a:solidFill>
                <a:effectLst/>
                <a:ea typeface="Times New Roman" panose="02020603050405020304" pitchFamily="18" charset="0"/>
              </a:rPr>
              <a:t>such as business travel, commuting, purchased goods and waste. </a:t>
            </a:r>
            <a:endParaRPr lang="en-GB" sz="1200" dirty="0">
              <a:effectLst/>
              <a:ea typeface="Times New Roman" panose="02020603050405020304" pitchFamily="18" charset="0"/>
            </a:endParaRPr>
          </a:p>
          <a:p>
            <a:pPr marL="342900" lvl="0" indent="-342900">
              <a:buFont typeface="Symbol" panose="05050102010706020507" pitchFamily="18" charset="2"/>
              <a:buChar char=""/>
            </a:pPr>
            <a:endParaRPr lang="en-GB" sz="1200" dirty="0">
              <a:effectLst/>
              <a:latin typeface="Times New Roman" panose="02020603050405020304" pitchFamily="18" charset="0"/>
              <a:ea typeface="Times New Roman" panose="02020603050405020304" pitchFamily="18" charset="0"/>
            </a:endParaRPr>
          </a:p>
        </p:txBody>
      </p:sp>
      <p:cxnSp>
        <p:nvCxnSpPr>
          <p:cNvPr id="14" name="Straight Connector 13">
            <a:extLst>
              <a:ext uri="{FF2B5EF4-FFF2-40B4-BE49-F238E27FC236}">
                <a16:creationId xmlns:a16="http://schemas.microsoft.com/office/drawing/2014/main" id="{25D8FF51-8BA5-5D18-8575-3ADA59DBDFB3}"/>
              </a:ext>
            </a:extLst>
          </p:cNvPr>
          <p:cNvCxnSpPr>
            <a:cxnSpLocks/>
          </p:cNvCxnSpPr>
          <p:nvPr/>
        </p:nvCxnSpPr>
        <p:spPr>
          <a:xfrm>
            <a:off x="1346427" y="85271"/>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21" name="TextBox 20">
            <a:extLst>
              <a:ext uri="{FF2B5EF4-FFF2-40B4-BE49-F238E27FC236}">
                <a16:creationId xmlns:a16="http://schemas.microsoft.com/office/drawing/2014/main" id="{C8225B31-8F4E-CF5F-C344-2E9FC61403EA}"/>
              </a:ext>
            </a:extLst>
          </p:cNvPr>
          <p:cNvSpPr txBox="1"/>
          <p:nvPr/>
        </p:nvSpPr>
        <p:spPr>
          <a:xfrm>
            <a:off x="1533185" y="210457"/>
            <a:ext cx="6077629" cy="300082"/>
          </a:xfrm>
          <a:prstGeom prst="rect">
            <a:avLst/>
          </a:prstGeom>
          <a:noFill/>
        </p:spPr>
        <p:txBody>
          <a:bodyPr wrap="square" rtlCol="0">
            <a:spAutoFit/>
          </a:bodyPr>
          <a:lstStyle/>
          <a:p>
            <a:r>
              <a:rPr lang="en-GB" b="1" dirty="0"/>
              <a:t>Our Emissions</a:t>
            </a:r>
          </a:p>
        </p:txBody>
      </p:sp>
      <p:pic>
        <p:nvPicPr>
          <p:cNvPr id="3" name="Picture 2" descr="Graphical user interface, text&#10;&#10;Description automatically generated">
            <a:extLst>
              <a:ext uri="{FF2B5EF4-FFF2-40B4-BE49-F238E27FC236}">
                <a16:creationId xmlns:a16="http://schemas.microsoft.com/office/drawing/2014/main" id="{AB9FF288-9140-3A8B-6686-F012064FA8F9}"/>
              </a:ext>
            </a:extLst>
          </p:cNvPr>
          <p:cNvPicPr>
            <a:picLocks noChangeAspect="1"/>
          </p:cNvPicPr>
          <p:nvPr/>
        </p:nvPicPr>
        <p:blipFill rotWithShape="1">
          <a:blip r:embed="rId3"/>
          <a:srcRect l="50658" t="73809" r="36116" b="20792"/>
          <a:stretch/>
        </p:blipFill>
        <p:spPr bwMode="auto">
          <a:xfrm rot="16200000">
            <a:off x="-568900" y="1609207"/>
            <a:ext cx="2155113" cy="494797"/>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5BC7BB3A-75BE-E758-431E-3337E8683FD9}"/>
              </a:ext>
            </a:extLst>
          </p:cNvPr>
          <p:cNvPicPr>
            <a:picLocks noChangeAspect="1"/>
          </p:cNvPicPr>
          <p:nvPr/>
        </p:nvPicPr>
        <p:blipFill rotWithShape="1">
          <a:blip r:embed="rId4"/>
          <a:srcRect l="3767" t="5825" r="81755" b="68690"/>
          <a:stretch/>
        </p:blipFill>
        <p:spPr>
          <a:xfrm>
            <a:off x="7721600" y="4082937"/>
            <a:ext cx="1033302" cy="1006338"/>
          </a:xfrm>
          <a:prstGeom prst="rect">
            <a:avLst/>
          </a:prstGeom>
        </p:spPr>
      </p:pic>
    </p:spTree>
    <p:extLst>
      <p:ext uri="{BB962C8B-B14F-4D97-AF65-F5344CB8AC3E}">
        <p14:creationId xmlns:p14="http://schemas.microsoft.com/office/powerpoint/2010/main" val="3335609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10;&#10;Description automatically generated">
            <a:extLst>
              <a:ext uri="{FF2B5EF4-FFF2-40B4-BE49-F238E27FC236}">
                <a16:creationId xmlns:a16="http://schemas.microsoft.com/office/drawing/2014/main" id="{B191A7B8-D5C9-7F26-DC65-066AE2998491}"/>
              </a:ext>
            </a:extLst>
          </p:cNvPr>
          <p:cNvPicPr>
            <a:picLocks noChangeAspect="1"/>
          </p:cNvPicPr>
          <p:nvPr/>
        </p:nvPicPr>
        <p:blipFill rotWithShape="1">
          <a:blip r:embed="rId2"/>
          <a:srcRect l="50658" t="73809" r="36116" b="20792"/>
          <a:stretch/>
        </p:blipFill>
        <p:spPr bwMode="auto">
          <a:xfrm>
            <a:off x="0" y="-14514"/>
            <a:ext cx="1422400" cy="326572"/>
          </a:xfrm>
          <a:prstGeom prst="rect">
            <a:avLst/>
          </a:prstGeom>
          <a:ln>
            <a:noFill/>
          </a:ln>
          <a:extLst>
            <a:ext uri="{53640926-AAD7-44D8-BBD7-CCE9431645EC}">
              <a14:shadowObscured xmlns:a14="http://schemas.microsoft.com/office/drawing/2010/main"/>
            </a:ext>
          </a:extLst>
        </p:spPr>
      </p:pic>
      <p:cxnSp>
        <p:nvCxnSpPr>
          <p:cNvPr id="2" name="Straight Connector 1">
            <a:extLst>
              <a:ext uri="{FF2B5EF4-FFF2-40B4-BE49-F238E27FC236}">
                <a16:creationId xmlns:a16="http://schemas.microsoft.com/office/drawing/2014/main" id="{4FD6DDF5-834E-2BF3-25CC-CE4D10E06C40}"/>
              </a:ext>
            </a:extLst>
          </p:cNvPr>
          <p:cNvCxnSpPr>
            <a:cxnSpLocks/>
          </p:cNvCxnSpPr>
          <p:nvPr/>
        </p:nvCxnSpPr>
        <p:spPr>
          <a:xfrm>
            <a:off x="1346427" y="85271"/>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pic>
        <p:nvPicPr>
          <p:cNvPr id="9" name="Picture 8" descr="Diagram&#10;&#10;Description automatically generated with low confidence">
            <a:extLst>
              <a:ext uri="{FF2B5EF4-FFF2-40B4-BE49-F238E27FC236}">
                <a16:creationId xmlns:a16="http://schemas.microsoft.com/office/drawing/2014/main" id="{CF64F45F-BA13-5FA3-75C7-04D4B4B8FCB9}"/>
              </a:ext>
            </a:extLst>
          </p:cNvPr>
          <p:cNvPicPr>
            <a:picLocks noChangeAspect="1"/>
          </p:cNvPicPr>
          <p:nvPr/>
        </p:nvPicPr>
        <p:blipFill rotWithShape="1">
          <a:blip r:embed="rId3"/>
          <a:srcRect l="62381" t="33631" r="22571" b="41864"/>
          <a:stretch/>
        </p:blipFill>
        <p:spPr>
          <a:xfrm>
            <a:off x="1" y="827314"/>
            <a:ext cx="1283370" cy="1175658"/>
          </a:xfrm>
          <a:prstGeom prst="rect">
            <a:avLst/>
          </a:prstGeom>
        </p:spPr>
      </p:pic>
      <p:pic>
        <p:nvPicPr>
          <p:cNvPr id="11" name="Picture 10" descr="Diagram&#10;&#10;Description automatically generated with low confidence">
            <a:extLst>
              <a:ext uri="{FF2B5EF4-FFF2-40B4-BE49-F238E27FC236}">
                <a16:creationId xmlns:a16="http://schemas.microsoft.com/office/drawing/2014/main" id="{19CB729C-41F3-3FFE-4D87-F7BEDC9D8F9F}"/>
              </a:ext>
            </a:extLst>
          </p:cNvPr>
          <p:cNvPicPr>
            <a:picLocks noChangeAspect="1"/>
          </p:cNvPicPr>
          <p:nvPr/>
        </p:nvPicPr>
        <p:blipFill rotWithShape="1">
          <a:blip r:embed="rId3"/>
          <a:srcRect l="79524" t="34145" r="7143" b="40458"/>
          <a:stretch/>
        </p:blipFill>
        <p:spPr>
          <a:xfrm>
            <a:off x="0" y="2358571"/>
            <a:ext cx="1295175" cy="1387687"/>
          </a:xfrm>
          <a:prstGeom prst="rect">
            <a:avLst/>
          </a:prstGeom>
        </p:spPr>
      </p:pic>
      <p:pic>
        <p:nvPicPr>
          <p:cNvPr id="13" name="Picture 12" descr="Chart, sunburst chart&#10;&#10;Description automatically generated">
            <a:extLst>
              <a:ext uri="{FF2B5EF4-FFF2-40B4-BE49-F238E27FC236}">
                <a16:creationId xmlns:a16="http://schemas.microsoft.com/office/drawing/2014/main" id="{8E1895AE-62D4-0444-C841-3E77F8F47CA5}"/>
              </a:ext>
            </a:extLst>
          </p:cNvPr>
          <p:cNvPicPr>
            <a:picLocks noChangeAspect="1"/>
          </p:cNvPicPr>
          <p:nvPr/>
        </p:nvPicPr>
        <p:blipFill>
          <a:blip r:embed="rId4"/>
          <a:stretch>
            <a:fillRect/>
          </a:stretch>
        </p:blipFill>
        <p:spPr>
          <a:xfrm>
            <a:off x="1640113" y="0"/>
            <a:ext cx="6970741" cy="4928004"/>
          </a:xfrm>
          <a:prstGeom prst="rect">
            <a:avLst/>
          </a:prstGeom>
        </p:spPr>
      </p:pic>
      <p:pic>
        <p:nvPicPr>
          <p:cNvPr id="5" name="Picture 4">
            <a:extLst>
              <a:ext uri="{FF2B5EF4-FFF2-40B4-BE49-F238E27FC236}">
                <a16:creationId xmlns:a16="http://schemas.microsoft.com/office/drawing/2014/main" id="{F16D304C-2FF0-B921-D9D7-2648F781C16C}"/>
              </a:ext>
            </a:extLst>
          </p:cNvPr>
          <p:cNvPicPr>
            <a:picLocks noChangeAspect="1"/>
          </p:cNvPicPr>
          <p:nvPr/>
        </p:nvPicPr>
        <p:blipFill rotWithShape="1">
          <a:blip r:embed="rId5"/>
          <a:srcRect l="3767" t="5825" r="81755" b="68690"/>
          <a:stretch/>
        </p:blipFill>
        <p:spPr>
          <a:xfrm>
            <a:off x="8094203" y="4082937"/>
            <a:ext cx="1033302" cy="1006338"/>
          </a:xfrm>
          <a:prstGeom prst="rect">
            <a:avLst/>
          </a:prstGeom>
        </p:spPr>
      </p:pic>
      <p:cxnSp>
        <p:nvCxnSpPr>
          <p:cNvPr id="6" name="Connector: Elbow 5">
            <a:extLst>
              <a:ext uri="{FF2B5EF4-FFF2-40B4-BE49-F238E27FC236}">
                <a16:creationId xmlns:a16="http://schemas.microsoft.com/office/drawing/2014/main" id="{4DB7F4D4-8247-EFC9-3631-37A73599DF52}"/>
              </a:ext>
            </a:extLst>
          </p:cNvPr>
          <p:cNvCxnSpPr/>
          <p:nvPr/>
        </p:nvCxnSpPr>
        <p:spPr>
          <a:xfrm>
            <a:off x="3467100" y="3070860"/>
            <a:ext cx="1859280" cy="1356360"/>
          </a:xfrm>
          <a:prstGeom prst="bentConnector3">
            <a:avLst/>
          </a:prstGeom>
          <a:ln>
            <a:tailEnd type="triangle"/>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596179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FD6DDF5-834E-2BF3-25CC-CE4D10E06C40}"/>
              </a:ext>
            </a:extLst>
          </p:cNvPr>
          <p:cNvCxnSpPr>
            <a:cxnSpLocks/>
          </p:cNvCxnSpPr>
          <p:nvPr/>
        </p:nvCxnSpPr>
        <p:spPr>
          <a:xfrm>
            <a:off x="1077913" y="68564"/>
            <a:ext cx="0" cy="4842733"/>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5" name="Straight Connector 4">
            <a:extLst>
              <a:ext uri="{FF2B5EF4-FFF2-40B4-BE49-F238E27FC236}">
                <a16:creationId xmlns:a16="http://schemas.microsoft.com/office/drawing/2014/main" id="{80EBEE17-956A-CE98-69B2-0F4039E9EA19}"/>
              </a:ext>
            </a:extLst>
          </p:cNvPr>
          <p:cNvCxnSpPr>
            <a:cxnSpLocks/>
          </p:cNvCxnSpPr>
          <p:nvPr/>
        </p:nvCxnSpPr>
        <p:spPr>
          <a:xfrm flipV="1">
            <a:off x="1150810" y="273370"/>
            <a:ext cx="7849515" cy="4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0D1EBD8-27F3-06BD-49D1-9130A2C37F20}"/>
              </a:ext>
            </a:extLst>
          </p:cNvPr>
          <p:cNvSpPr txBox="1"/>
          <p:nvPr/>
        </p:nvSpPr>
        <p:spPr>
          <a:xfrm>
            <a:off x="1077913" y="-11264"/>
            <a:ext cx="5232399" cy="300082"/>
          </a:xfrm>
          <a:prstGeom prst="rect">
            <a:avLst/>
          </a:prstGeom>
          <a:noFill/>
        </p:spPr>
        <p:txBody>
          <a:bodyPr wrap="square" rtlCol="0">
            <a:spAutoFit/>
          </a:bodyPr>
          <a:lstStyle/>
          <a:p>
            <a:r>
              <a:rPr lang="en-GB" b="1" dirty="0"/>
              <a:t>Carbon</a:t>
            </a:r>
          </a:p>
        </p:txBody>
      </p:sp>
      <p:sp>
        <p:nvSpPr>
          <p:cNvPr id="25" name="TextBox 24">
            <a:extLst>
              <a:ext uri="{FF2B5EF4-FFF2-40B4-BE49-F238E27FC236}">
                <a16:creationId xmlns:a16="http://schemas.microsoft.com/office/drawing/2014/main" id="{BD4E4C2C-CBA7-B78C-2448-39CF4C76CDDF}"/>
              </a:ext>
            </a:extLst>
          </p:cNvPr>
          <p:cNvSpPr txBox="1"/>
          <p:nvPr/>
        </p:nvSpPr>
        <p:spPr>
          <a:xfrm>
            <a:off x="1100692" y="2463467"/>
            <a:ext cx="1948312" cy="769441"/>
          </a:xfrm>
          <a:prstGeom prst="rect">
            <a:avLst/>
          </a:prstGeom>
          <a:noFill/>
        </p:spPr>
        <p:txBody>
          <a:bodyPr wrap="square">
            <a:spAutoFit/>
          </a:bodyPr>
          <a:lstStyle/>
          <a:p>
            <a:endParaRPr lang="en-GB"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br>
              <a:rPr lang="en-GB"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br>
              <a:rPr lang="en-GB"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endParaRPr lang="en-GB" sz="1100" dirty="0"/>
          </a:p>
        </p:txBody>
      </p:sp>
      <p:pic>
        <p:nvPicPr>
          <p:cNvPr id="47" name="Picture 46" descr="Graphical user interface, text&#10;&#10;Description automatically generated">
            <a:extLst>
              <a:ext uri="{FF2B5EF4-FFF2-40B4-BE49-F238E27FC236}">
                <a16:creationId xmlns:a16="http://schemas.microsoft.com/office/drawing/2014/main" id="{7A9331A1-833B-6D9F-E366-FA062EDFCD68}"/>
              </a:ext>
            </a:extLst>
          </p:cNvPr>
          <p:cNvPicPr>
            <a:picLocks noChangeAspect="1"/>
          </p:cNvPicPr>
          <p:nvPr/>
        </p:nvPicPr>
        <p:blipFill rotWithShape="1">
          <a:blip r:embed="rId2"/>
          <a:srcRect l="50658" t="73809" r="36116" b="20792"/>
          <a:stretch/>
        </p:blipFill>
        <p:spPr bwMode="auto">
          <a:xfrm rot="16200000">
            <a:off x="-627380" y="855719"/>
            <a:ext cx="2155113" cy="494797"/>
          </a:xfrm>
          <a:prstGeom prst="rect">
            <a:avLst/>
          </a:prstGeom>
          <a:ln>
            <a:noFill/>
          </a:ln>
          <a:extLst>
            <a:ext uri="{53640926-AAD7-44D8-BBD7-CCE9431645EC}">
              <a14:shadowObscured xmlns:a14="http://schemas.microsoft.com/office/drawing/2010/main"/>
            </a:ext>
          </a:extLst>
        </p:spPr>
      </p:pic>
      <p:pic>
        <p:nvPicPr>
          <p:cNvPr id="49" name="Picture 48">
            <a:extLst>
              <a:ext uri="{FF2B5EF4-FFF2-40B4-BE49-F238E27FC236}">
                <a16:creationId xmlns:a16="http://schemas.microsoft.com/office/drawing/2014/main" id="{FDC2D0D1-6783-2483-81A3-E1FCD56A231A}"/>
              </a:ext>
            </a:extLst>
          </p:cNvPr>
          <p:cNvPicPr>
            <a:picLocks noChangeAspect="1"/>
          </p:cNvPicPr>
          <p:nvPr/>
        </p:nvPicPr>
        <p:blipFill rotWithShape="1">
          <a:blip r:embed="rId3"/>
          <a:srcRect l="3767" t="5825" r="81755" b="68690"/>
          <a:stretch/>
        </p:blipFill>
        <p:spPr>
          <a:xfrm>
            <a:off x="201610" y="4209143"/>
            <a:ext cx="724693" cy="705782"/>
          </a:xfrm>
          <a:prstGeom prst="rect">
            <a:avLst/>
          </a:prstGeom>
        </p:spPr>
      </p:pic>
      <p:pic>
        <p:nvPicPr>
          <p:cNvPr id="11" name="Picture 10">
            <a:extLst>
              <a:ext uri="{FF2B5EF4-FFF2-40B4-BE49-F238E27FC236}">
                <a16:creationId xmlns:a16="http://schemas.microsoft.com/office/drawing/2014/main" id="{91059AE5-2806-EB2B-DD5B-CD31A60047AE}"/>
              </a:ext>
            </a:extLst>
          </p:cNvPr>
          <p:cNvPicPr>
            <a:picLocks noChangeAspect="1"/>
          </p:cNvPicPr>
          <p:nvPr/>
        </p:nvPicPr>
        <p:blipFill>
          <a:blip r:embed="rId4"/>
          <a:stretch>
            <a:fillRect/>
          </a:stretch>
        </p:blipFill>
        <p:spPr>
          <a:xfrm>
            <a:off x="1582404" y="650449"/>
            <a:ext cx="6483683" cy="3626036"/>
          </a:xfrm>
          <a:prstGeom prst="rect">
            <a:avLst/>
          </a:prstGeom>
        </p:spPr>
      </p:pic>
    </p:spTree>
    <p:extLst>
      <p:ext uri="{BB962C8B-B14F-4D97-AF65-F5344CB8AC3E}">
        <p14:creationId xmlns:p14="http://schemas.microsoft.com/office/powerpoint/2010/main" val="36234944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7283</TotalTime>
  <Words>1583</Words>
  <Application>Microsoft Office PowerPoint</Application>
  <PresentationFormat>On-screen Show (16:9)</PresentationFormat>
  <Paragraphs>106</Paragraphs>
  <Slides>16</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Roboto</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Ennew, Christine</cp:lastModifiedBy>
  <cp:revision>228</cp:revision>
  <dcterms:created xsi:type="dcterms:W3CDTF">2017-04-05T11:04:35Z</dcterms:created>
  <dcterms:modified xsi:type="dcterms:W3CDTF">2023-06-05T07:46:51Z</dcterms:modified>
</cp:coreProperties>
</file>