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8" r:id="rId3"/>
    <p:sldId id="259" r:id="rId4"/>
    <p:sldId id="257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6BE4C-171F-445A-AE5A-C4FD61A8D40F}" type="datetimeFigureOut">
              <a:rPr lang="en-GB" smtClean="0"/>
              <a:t>04/04/2012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0D65D-EFD0-412C-ADD6-75ADCCECA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551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650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74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84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87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562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38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673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88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301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41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5FEAF-ECFE-4917-9D93-8EDD4EFF28CC}" type="datetimeFigureOut">
              <a:rPr lang="en-GB" smtClean="0"/>
              <a:t>04/04/2012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4FCB9-1414-4486-B3DC-B8FB5391D7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8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.J.Gray@Warwick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GOVERNMENTS AND CULTURE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Clive Gray,</a:t>
            </a:r>
          </a:p>
          <a:p>
            <a:r>
              <a:rPr lang="en-GB" sz="2800" dirty="0" smtClean="0"/>
              <a:t>University of Warwick,</a:t>
            </a:r>
          </a:p>
          <a:p>
            <a:r>
              <a:rPr lang="en-GB" sz="2800" dirty="0" smtClean="0"/>
              <a:t>United Kingdom</a:t>
            </a:r>
          </a:p>
          <a:p>
            <a:r>
              <a:rPr lang="en-GB" sz="2800" dirty="0" smtClean="0">
                <a:hlinkClick r:id="rId2"/>
              </a:rPr>
              <a:t>C.J.Gray@Warwick.ac.uk</a:t>
            </a:r>
            <a:endParaRPr lang="en-GB" sz="2800" dirty="0" smtClean="0"/>
          </a:p>
          <a:p>
            <a:endParaRPr lang="en-GB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977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Active or Passive Government?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Representative democracy expects governments to have their own objectives</a:t>
            </a:r>
          </a:p>
          <a:p>
            <a:r>
              <a:rPr lang="en-GB" dirty="0" smtClean="0"/>
              <a:t>And that these should be openly pursued</a:t>
            </a:r>
          </a:p>
          <a:p>
            <a:r>
              <a:rPr lang="en-GB" dirty="0" smtClean="0"/>
              <a:t>But they should also be subject to open criticism</a:t>
            </a:r>
          </a:p>
          <a:p>
            <a:r>
              <a:rPr lang="en-GB" dirty="0" smtClean="0"/>
              <a:t>Passive </a:t>
            </a:r>
            <a:r>
              <a:rPr lang="en-GB" dirty="0" smtClean="0"/>
              <a:t>government is </a:t>
            </a:r>
            <a:r>
              <a:rPr lang="en-GB" dirty="0" smtClean="0"/>
              <a:t>seen as </a:t>
            </a:r>
            <a:r>
              <a:rPr lang="en-GB" dirty="0" smtClean="0"/>
              <a:t>stagnant government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37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Explicitly Active Governments: 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Problematic cases:</a:t>
            </a:r>
          </a:p>
          <a:p>
            <a:r>
              <a:rPr lang="en-GB" dirty="0" smtClean="0"/>
              <a:t>Nazi Germany/Stalinist Soviet Union</a:t>
            </a:r>
          </a:p>
          <a:p>
            <a:r>
              <a:rPr lang="en-GB" dirty="0" smtClean="0"/>
              <a:t>Did they have lasting effects?</a:t>
            </a:r>
          </a:p>
          <a:p>
            <a:r>
              <a:rPr lang="en-GB" dirty="0" smtClean="0"/>
              <a:t>Not really</a:t>
            </a:r>
          </a:p>
          <a:p>
            <a:pPr marL="514350" indent="-514350">
              <a:buAutoNum type="arabicPeriod" startAt="2"/>
            </a:pPr>
            <a:r>
              <a:rPr lang="en-GB" dirty="0" smtClean="0"/>
              <a:t>Acceptable cases:</a:t>
            </a:r>
          </a:p>
          <a:p>
            <a:r>
              <a:rPr lang="en-GB" dirty="0" smtClean="0"/>
              <a:t>France/United Kingdom/Australia/Canada</a:t>
            </a:r>
          </a:p>
          <a:p>
            <a:r>
              <a:rPr lang="en-GB" dirty="0" smtClean="0"/>
              <a:t>Did they have lasting effects?</a:t>
            </a:r>
          </a:p>
          <a:p>
            <a:r>
              <a:rPr lang="en-GB" dirty="0" smtClean="0"/>
              <a:t>Some – but </a:t>
            </a:r>
            <a:r>
              <a:rPr lang="en-GB" dirty="0" smtClean="0"/>
              <a:t>limited by political acceptability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9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Explicitly Active Governments: II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Cultural </a:t>
            </a:r>
            <a:r>
              <a:rPr lang="en-GB" dirty="0" smtClean="0"/>
              <a:t>imposition does not work</a:t>
            </a:r>
          </a:p>
          <a:p>
            <a:r>
              <a:rPr lang="en-GB" dirty="0" smtClean="0"/>
              <a:t>Top-down policies require bottom-up support</a:t>
            </a:r>
          </a:p>
          <a:p>
            <a:r>
              <a:rPr lang="en-GB" dirty="0" smtClean="0"/>
              <a:t>Bottom-up policies require top-down </a:t>
            </a:r>
            <a:r>
              <a:rPr lang="en-GB" dirty="0" smtClean="0"/>
              <a:t>support</a:t>
            </a:r>
          </a:p>
          <a:p>
            <a:r>
              <a:rPr lang="en-GB" dirty="0" smtClean="0"/>
              <a:t>What role should </a:t>
            </a:r>
            <a:r>
              <a:rPr lang="en-GB" smtClean="0"/>
              <a:t>governments pursue: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Top-down?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Bottom-up?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Both?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9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Motivations for Government </a:t>
            </a:r>
            <a:r>
              <a:rPr lang="en-GB" b="1" dirty="0" smtClean="0"/>
              <a:t>Action: </a:t>
            </a:r>
            <a:r>
              <a:rPr lang="en-GB" b="1" dirty="0" smtClean="0"/>
              <a:t>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National Glory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Inducement and Reward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Placebo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Welfare Service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Compensation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Commercial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Order and Control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50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Motivations for Government </a:t>
            </a:r>
            <a:r>
              <a:rPr lang="en-GB" b="1" dirty="0" smtClean="0"/>
              <a:t>Action: </a:t>
            </a:r>
            <a:r>
              <a:rPr lang="en-GB" b="1" dirty="0" smtClean="0"/>
              <a:t>II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9. Ideological</a:t>
            </a:r>
          </a:p>
          <a:p>
            <a:pPr marL="0" indent="0">
              <a:buNone/>
            </a:pPr>
            <a:r>
              <a:rPr lang="en-GB" dirty="0" smtClean="0"/>
              <a:t>10. Moral</a:t>
            </a:r>
          </a:p>
          <a:p>
            <a:pPr marL="0" indent="0">
              <a:buNone/>
            </a:pPr>
            <a:r>
              <a:rPr lang="en-GB" dirty="0" smtClean="0"/>
              <a:t>11. Social</a:t>
            </a:r>
          </a:p>
          <a:p>
            <a:pPr marL="0" indent="0">
              <a:buNone/>
            </a:pPr>
            <a:r>
              <a:rPr lang="en-GB" dirty="0" smtClean="0"/>
              <a:t>12. Political</a:t>
            </a:r>
          </a:p>
          <a:p>
            <a:pPr marL="0" indent="0">
              <a:buNone/>
            </a:pPr>
            <a:r>
              <a:rPr lang="en-GB" dirty="0" smtClean="0"/>
              <a:t>13. Common Sense</a:t>
            </a:r>
          </a:p>
          <a:p>
            <a:pPr marL="0" indent="0">
              <a:buNone/>
            </a:pPr>
            <a:r>
              <a:rPr lang="en-GB" dirty="0" smtClean="0"/>
              <a:t>14. Faith</a:t>
            </a:r>
          </a:p>
          <a:p>
            <a:pPr marL="0" indent="0">
              <a:buNone/>
            </a:pPr>
            <a:r>
              <a:rPr lang="en-GB" dirty="0" smtClean="0"/>
              <a:t>15. ‘Cultural’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94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Functions of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Intrinsic – ‘art’ based reasons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Instrumental – using culture for non-cultural ends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Attachment – linking culture to sources of support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Explicit – directly affecting cultural production/distribution/consumption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Implicit – cultural consequences of other policy aims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95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Multi-functional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‘Architecture had a variety of purposes – self-gratification, self-glorification, social indoctrination and nationalistic self-assertion’ (F. Spotts, </a:t>
            </a:r>
            <a:r>
              <a:rPr lang="en-GB" i="1" dirty="0" smtClean="0"/>
              <a:t>Hitler and the Power of Aesthetics</a:t>
            </a:r>
            <a:r>
              <a:rPr lang="en-GB" dirty="0" smtClean="0"/>
              <a:t> (London, Hutchison, 2002), </a:t>
            </a:r>
            <a:r>
              <a:rPr lang="en-GB" dirty="0" smtClean="0"/>
              <a:t>311)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8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Role of Government: a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Providing mechanisms for cultural choice?</a:t>
            </a:r>
          </a:p>
          <a:p>
            <a:r>
              <a:rPr lang="en-GB" dirty="0" smtClean="0"/>
              <a:t>Directly providing culture?</a:t>
            </a:r>
          </a:p>
          <a:p>
            <a:r>
              <a:rPr lang="en-GB" dirty="0" smtClean="0"/>
              <a:t>Supporting cultural production?</a:t>
            </a:r>
          </a:p>
          <a:p>
            <a:r>
              <a:rPr lang="en-GB" dirty="0" smtClean="0"/>
              <a:t>Supporting cultural distribution?</a:t>
            </a:r>
          </a:p>
          <a:p>
            <a:r>
              <a:rPr lang="en-GB" dirty="0" smtClean="0"/>
              <a:t>Supporting cultural consumption?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49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How Can Governments Do These?: </a:t>
            </a:r>
            <a:r>
              <a:rPr lang="en-GB" b="1" dirty="0" smtClean="0"/>
              <a:t>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Democratic means: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Plebiscitary democracy – referenda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Representative democracy – governments and parliaments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Democratic elitism – arm’s-length organisations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Deliberative democracy – value clarification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93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How Can Governments Do These?: </a:t>
            </a:r>
            <a:r>
              <a:rPr lang="en-GB" b="1" dirty="0" smtClean="0"/>
              <a:t>II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 depend upon: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Active participation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Effective and independent civil society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Political literacy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Legitimacy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Trust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36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Role of </a:t>
            </a:r>
            <a:r>
              <a:rPr lang="en-GB" b="1" dirty="0" smtClean="0"/>
              <a:t>Government: b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Support all of the above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1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341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GOVERNMENTS AND CULTURE</vt:lpstr>
      <vt:lpstr>Motivations for Government Action: I</vt:lpstr>
      <vt:lpstr>Motivations for Government Action: II</vt:lpstr>
      <vt:lpstr>Functions of Policy</vt:lpstr>
      <vt:lpstr>Multi-functional Policy</vt:lpstr>
      <vt:lpstr>The Role of Government: a</vt:lpstr>
      <vt:lpstr>How Can Governments Do These?: I</vt:lpstr>
      <vt:lpstr>How Can Governments Do These?: II</vt:lpstr>
      <vt:lpstr>The Role of Government: b</vt:lpstr>
      <vt:lpstr>Active or Passive Government?</vt:lpstr>
      <vt:lpstr>Explicitly Active Governments: I</vt:lpstr>
      <vt:lpstr>Explicitly Active Governments: II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GOVERNMENTS AND CULTURE</dc:title>
  <dc:creator>IT Services</dc:creator>
  <cp:lastModifiedBy>IT Services</cp:lastModifiedBy>
  <cp:revision>8</cp:revision>
  <cp:lastPrinted>2012-04-04T12:44:07Z</cp:lastPrinted>
  <dcterms:created xsi:type="dcterms:W3CDTF">2012-04-04T09:56:24Z</dcterms:created>
  <dcterms:modified xsi:type="dcterms:W3CDTF">2012-04-04T12:47:32Z</dcterms:modified>
</cp:coreProperties>
</file>