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1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18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80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27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81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2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08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0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05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24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9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85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95FB6-1FBD-44A6-B47D-20294B22C440}" type="datetimeFigureOut">
              <a:rPr lang="en-GB" smtClean="0"/>
              <a:t>08/04/2016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7236C-C911-4B07-8DA2-77830AA69C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85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MUSEUMS AND POLITICS:</a:t>
            </a:r>
            <a:br>
              <a:rPr lang="en-GB" sz="3200" b="1" dirty="0" smtClean="0"/>
            </a:br>
            <a:r>
              <a:rPr lang="en-GB" sz="3200" b="1" dirty="0" smtClean="0"/>
              <a:t>In, Of, About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/>
              <a:t>Clive Gray</a:t>
            </a:r>
          </a:p>
          <a:p>
            <a:r>
              <a:rPr lang="en-GB" sz="2400" b="1" dirty="0" smtClean="0"/>
              <a:t>Centre for Cultural Policy Studies</a:t>
            </a:r>
          </a:p>
          <a:p>
            <a:r>
              <a:rPr lang="en-GB" sz="2400" b="1" dirty="0" smtClean="0"/>
              <a:t>University of Warwick</a:t>
            </a:r>
          </a:p>
          <a:p>
            <a:r>
              <a:rPr lang="en-GB" sz="2400" b="1" dirty="0" smtClean="0"/>
              <a:t>C.J.Gray@Warwick.ac.uk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495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‘ABOUT’: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Power: largely negative - controlling access to the system; controlling core ideological and professional positions that exclude non-believers</a:t>
            </a:r>
          </a:p>
          <a:p>
            <a:r>
              <a:rPr lang="en-GB" sz="2400" dirty="0" smtClean="0"/>
              <a:t>Ideology: primarily professional </a:t>
            </a:r>
          </a:p>
          <a:p>
            <a:r>
              <a:rPr lang="en-GB" sz="2400" dirty="0" smtClean="0"/>
              <a:t>Legitimacy: primarily developed from professional </a:t>
            </a:r>
            <a:r>
              <a:rPr lang="en-GB" sz="2400" dirty="0" smtClean="0"/>
              <a:t>authority and rules; secondarily from political norms and values</a:t>
            </a:r>
            <a:endParaRPr lang="en-GB" sz="2400" dirty="0" smtClean="0"/>
          </a:p>
          <a:p>
            <a:r>
              <a:rPr lang="en-GB" sz="2400" dirty="0" smtClean="0"/>
              <a:t>Rationality: primarily museal and ritual; secondarily </a:t>
            </a:r>
            <a:r>
              <a:rPr lang="en-GB" sz="2400" dirty="0" smtClean="0"/>
              <a:t>political </a:t>
            </a:r>
            <a:r>
              <a:rPr lang="en-GB" sz="2400" smtClean="0"/>
              <a:t>and social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8978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Politics is concerned with the inter-action of: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Power - positive/negative: getting things done; stopping things happening; managing the agenda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Ideology - patterns of values, norms and beliefs that establish the context within which power is exercised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Legitimacy - the established acceptance that power has been exercised appropriately, and that the outcomes of this exercise are the ‘right’ ones given the rules of the game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Rationality – the underlying logical framework which justifies the legitimacy of the system: legal, social, economic, behavioural, ritual, instrumental, political, museal</a:t>
            </a:r>
          </a:p>
        </p:txBody>
      </p:sp>
    </p:spTree>
    <p:extLst>
      <p:ext uri="{BB962C8B-B14F-4D97-AF65-F5344CB8AC3E}">
        <p14:creationId xmlns:p14="http://schemas.microsoft.com/office/powerpoint/2010/main" val="28347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HOW DOES POLITICS WORK?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Well…</a:t>
            </a:r>
          </a:p>
          <a:p>
            <a:r>
              <a:rPr lang="en-GB" sz="2400" dirty="0" smtClean="0"/>
              <a:t>It depends. And it depends upon: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The Actors who are taking part: core; penumbral; peripheral; policy-relevant; disengaged/excluded/potential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The Subject of engagement: issues of entry fees are not subject to the same politics as are issues of restitution/reclamation/repatriation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The Degree of societal interest: who cares?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The Arena in which it occurs: ‘the museum’; local; regional; national; international</a:t>
            </a:r>
          </a:p>
          <a:p>
            <a:r>
              <a:rPr lang="en-GB" sz="2400" dirty="0" smtClean="0"/>
              <a:t>Now let me make some </a:t>
            </a:r>
            <a:r>
              <a:rPr lang="en-GB" sz="2400" dirty="0" smtClean="0"/>
              <a:t>gross </a:t>
            </a:r>
            <a:r>
              <a:rPr lang="en-GB" sz="2400" dirty="0" smtClean="0"/>
              <a:t>generalisations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6802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‘IN’, ‘OF’, ‘ABOUT’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Something of ‘a series of nested games’</a:t>
            </a:r>
          </a:p>
          <a:p>
            <a:r>
              <a:rPr lang="en-GB" sz="2400" dirty="0" smtClean="0"/>
              <a:t>Politics ‘in’ museums: how are things done? </a:t>
            </a:r>
            <a:r>
              <a:rPr lang="en-GB" sz="2400" dirty="0"/>
              <a:t>-</a:t>
            </a:r>
            <a:r>
              <a:rPr lang="en-GB" sz="2400" dirty="0" smtClean="0"/>
              <a:t> undertaken primarily by those who directly run museums and provide museum services  </a:t>
            </a:r>
          </a:p>
          <a:p>
            <a:r>
              <a:rPr lang="en-GB" sz="2400" dirty="0" smtClean="0"/>
              <a:t>Politics ‘of’ museums: what things are done? - undertaken by those inside and outside the museum whose decisions affect the context for what takes place ‘in’ museums</a:t>
            </a:r>
          </a:p>
          <a:p>
            <a:r>
              <a:rPr lang="en-GB" sz="2400" dirty="0" smtClean="0"/>
              <a:t>Politics ‘about’ museums: why are things being done? </a:t>
            </a:r>
            <a:r>
              <a:rPr lang="en-GB" sz="2400" dirty="0"/>
              <a:t>-</a:t>
            </a:r>
            <a:r>
              <a:rPr lang="en-GB" sz="2400" dirty="0" smtClean="0"/>
              <a:t> undertaken by those inside and outside the museum whose decisions set the contexts for the politics ‘of’ museums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971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‘IN’: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Actors: ‘core’ and ‘penumbral’ - professionals; managers; ancillary staff; volunteers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Subject: ‘the collection’ - exhibition and display; engagement; functional provision (education; conservation; curation; catering - particularly of cakes; security; etc)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Degree of interest: ‘local’; visitors; ‘community’ (however defined </a:t>
            </a:r>
            <a:r>
              <a:rPr lang="en-GB" sz="2400" dirty="0"/>
              <a:t>-</a:t>
            </a:r>
            <a:r>
              <a:rPr lang="en-GB" sz="2400" dirty="0" smtClean="0"/>
              <a:t> for New Walk it is not the same as for the British Museum): often high for specific cases but generally low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Arena: the museum 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7991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‘IN’: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Power - primarily ‘positive’: making </a:t>
            </a:r>
            <a:r>
              <a:rPr lang="en-GB" sz="2400" dirty="0" smtClean="0"/>
              <a:t>explicit choices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Ideology </a:t>
            </a:r>
            <a:r>
              <a:rPr lang="en-GB" sz="2400" dirty="0" smtClean="0"/>
              <a:t>- primarily professional based on functional concerns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Legitimacy - primarily deriving from professional expertise; secondarily deriving from bureaucratic rules, norms and legal-rational values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Rationality – primarily museal; secondarily behavioural, instrumental and social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9037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‘OF’: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Actors: ‘core’, ‘penumbral’, ‘peripheral’, ‘policy-relevant’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Subject: accountability; funding between functions; visitors/engagement; ‘the collection’ (in terms of, for example, accessioning/deaccessioning)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Degree of interest: context dependent </a:t>
            </a:r>
            <a:r>
              <a:rPr lang="en-GB" sz="2400" dirty="0"/>
              <a:t>-</a:t>
            </a:r>
            <a:r>
              <a:rPr lang="en-GB" sz="2400" dirty="0" smtClean="0"/>
              <a:t> largely not particularly high except amongst those with a central interest in the subject as employees, visitors and potential visitors, or as funders and general managers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Arena: ‘the museum’ and sectoral, local, regional</a:t>
            </a:r>
            <a:r>
              <a:rPr lang="en-GB" sz="2400" smtClean="0"/>
              <a:t>, national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2496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‘OF’: II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Power: positive and negative: making decisions/policies; managing the agenda to control access to the system</a:t>
            </a:r>
          </a:p>
          <a:p>
            <a:r>
              <a:rPr lang="en-GB" sz="2400" dirty="0" smtClean="0"/>
              <a:t>Ideology: combination of professional (about management) and (usually) party political (about choices) values and beliefs</a:t>
            </a:r>
          </a:p>
          <a:p>
            <a:r>
              <a:rPr lang="en-GB" sz="2400" dirty="0" smtClean="0"/>
              <a:t>Legitimacy: primarily </a:t>
            </a:r>
            <a:r>
              <a:rPr lang="en-GB" sz="2400" dirty="0" smtClean="0"/>
              <a:t>procedural rules; </a:t>
            </a:r>
            <a:r>
              <a:rPr lang="en-GB" sz="2400" dirty="0" smtClean="0"/>
              <a:t>secondarily legal </a:t>
            </a:r>
            <a:r>
              <a:rPr lang="en-GB" sz="2400" dirty="0" smtClean="0"/>
              <a:t>norms and political system values</a:t>
            </a:r>
            <a:endParaRPr lang="en-GB" sz="2400" dirty="0" smtClean="0"/>
          </a:p>
          <a:p>
            <a:r>
              <a:rPr lang="en-GB" sz="2400" dirty="0" smtClean="0"/>
              <a:t>Rationality: subject dependent - political (eg accountability); social (eg visitors/engagement); economic (eg funding choices); instrumental (eg. accessioning/deaccessioning)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3556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POLITICS ‘ABOUT’: I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Actors: primarily ‘core’; secondarily ‘policy-relevant’ and ‘peripheral’</a:t>
            </a:r>
          </a:p>
          <a:p>
            <a:r>
              <a:rPr lang="en-GB" sz="2400" dirty="0" smtClean="0"/>
              <a:t>Subject: definitional; rules of engagement and ‘best practice’; national status and centrality (‘bragging rights’)</a:t>
            </a:r>
          </a:p>
          <a:p>
            <a:r>
              <a:rPr lang="en-GB" sz="2400" dirty="0" smtClean="0"/>
              <a:t>Degree of interest: self-contained and self-referential; primarily ‘core’ professional; secondarily national governmental</a:t>
            </a:r>
          </a:p>
          <a:p>
            <a:r>
              <a:rPr lang="en-GB" sz="2400" dirty="0" smtClean="0"/>
              <a:t>Arena: primarily international (eg ICOM, UNESCO); secondarily national (eg professional associations)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0190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766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MUSEUMS AND POLITICS: In, Of, About</vt:lpstr>
      <vt:lpstr>POLITICS</vt:lpstr>
      <vt:lpstr>HOW DOES POLITICS WORK?</vt:lpstr>
      <vt:lpstr>POLITICS ‘IN’, ‘OF’, ‘ABOUT’</vt:lpstr>
      <vt:lpstr>POLITICS ‘IN’: I</vt:lpstr>
      <vt:lpstr>POLITICS ‘IN’: II</vt:lpstr>
      <vt:lpstr>POLITICS ‘OF’: I</vt:lpstr>
      <vt:lpstr>POLITICS ‘OF’: II</vt:lpstr>
      <vt:lpstr>POLITICS ‘ABOUT’: I</vt:lpstr>
      <vt:lpstr>POLITICS ‘ABOUT’: II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MUSEUMS AND POLITICS: In, Of, About</dc:title>
  <dc:creator>Gray, Clive</dc:creator>
  <cp:lastModifiedBy>Gray, Clive</cp:lastModifiedBy>
  <cp:revision>19</cp:revision>
  <dcterms:created xsi:type="dcterms:W3CDTF">2016-04-04T08:22:04Z</dcterms:created>
  <dcterms:modified xsi:type="dcterms:W3CDTF">2016-04-08T09:50:07Z</dcterms:modified>
</cp:coreProperties>
</file>