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24AA9-9E44-473B-8B2E-90D580B4C0A8}" type="datetimeFigureOut">
              <a:rPr lang="en-GB" smtClean="0"/>
              <a:t>16/07/2012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3E1FD-7243-44C1-97D3-C01AC8109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983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833F0-A790-43EB-B0FA-759861B74FE2}" type="datetimeFigureOut">
              <a:rPr lang="en-US" smtClean="0"/>
              <a:pPr/>
              <a:t>7/16/2012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2D060-3D4A-48BC-B070-EB18F1AFA82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THE STRUCTURE OF CULTURAL POLICY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Clive Gray</a:t>
            </a:r>
          </a:p>
          <a:p>
            <a:r>
              <a:rPr lang="en-GB" dirty="0" smtClean="0"/>
              <a:t>University of Warwick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Structure and Agency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Marxist claim: Men make history but not in conditions of their own choosing</a:t>
            </a:r>
          </a:p>
          <a:p>
            <a:r>
              <a:rPr lang="en-GB" dirty="0" smtClean="0"/>
              <a:t>All policy is made by people</a:t>
            </a:r>
          </a:p>
          <a:p>
            <a:r>
              <a:rPr lang="en-GB" dirty="0" smtClean="0"/>
              <a:t>But people working within a range of structures </a:t>
            </a:r>
          </a:p>
          <a:p>
            <a:r>
              <a:rPr lang="en-GB" dirty="0" smtClean="0"/>
              <a:t>That limit room for manoeuvre, but also</a:t>
            </a:r>
          </a:p>
          <a:p>
            <a:r>
              <a:rPr lang="en-GB" dirty="0" smtClean="0"/>
              <a:t>Provides opportunities for choice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Structure, Agency and Change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Archer: structure and agency intertwined with culture</a:t>
            </a:r>
          </a:p>
          <a:p>
            <a:r>
              <a:rPr lang="en-GB" dirty="0" smtClean="0"/>
              <a:t>Structural and cultural conditions have temporal </a:t>
            </a:r>
            <a:r>
              <a:rPr lang="en-GB" dirty="0" smtClean="0"/>
              <a:t>precedence</a:t>
            </a:r>
          </a:p>
          <a:p>
            <a:r>
              <a:rPr lang="en-GB" dirty="0" smtClean="0"/>
              <a:t>Morphostasis – continuation of old patterns</a:t>
            </a:r>
          </a:p>
          <a:p>
            <a:r>
              <a:rPr lang="en-GB" dirty="0" smtClean="0"/>
              <a:t>Morphogenesis – creation of new patterns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Structures and Policy: 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Different structures operate at different levels within the policy system:</a:t>
            </a:r>
          </a:p>
          <a:p>
            <a:r>
              <a:rPr lang="en-GB" dirty="0" smtClean="0"/>
              <a:t>Macro-level </a:t>
            </a:r>
            <a:r>
              <a:rPr lang="en-GB" dirty="0" smtClean="0"/>
              <a:t>– over-arching elements that set the framework within which policy is made</a:t>
            </a:r>
            <a:endParaRPr lang="en-GB" dirty="0" smtClean="0"/>
          </a:p>
          <a:p>
            <a:r>
              <a:rPr lang="en-GB" dirty="0" smtClean="0"/>
              <a:t>Meso-level </a:t>
            </a:r>
            <a:r>
              <a:rPr lang="en-GB" dirty="0" smtClean="0"/>
              <a:t>– contextual factors within which sectoral policy is made </a:t>
            </a:r>
            <a:endParaRPr lang="en-GB" dirty="0" smtClean="0"/>
          </a:p>
          <a:p>
            <a:r>
              <a:rPr lang="en-GB" dirty="0" smtClean="0"/>
              <a:t>Micro-level – specific components that affect the detai</a:t>
            </a:r>
            <a:r>
              <a:rPr lang="en-GB" dirty="0" smtClean="0"/>
              <a:t>l of sectoral policy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Structures and Policy: II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Macro-level elements</a:t>
            </a:r>
          </a:p>
          <a:p>
            <a:r>
              <a:rPr lang="en-GB" dirty="0" smtClean="0"/>
              <a:t>Ideology </a:t>
            </a:r>
            <a:r>
              <a:rPr lang="en-GB" dirty="0" smtClean="0"/>
              <a:t>– cf. McGuigan on ‘neo-liberal’ ideology</a:t>
            </a:r>
            <a:endParaRPr lang="en-GB" dirty="0" smtClean="0"/>
          </a:p>
          <a:p>
            <a:r>
              <a:rPr lang="en-GB" dirty="0" smtClean="0"/>
              <a:t>Rationality </a:t>
            </a:r>
            <a:r>
              <a:rPr lang="en-GB" dirty="0" smtClean="0"/>
              <a:t>– cf. means-end instrumental (Weber) and ritual (Royseng)</a:t>
            </a:r>
            <a:endParaRPr lang="en-GB" dirty="0" smtClean="0"/>
          </a:p>
          <a:p>
            <a:r>
              <a:rPr lang="en-GB" dirty="0" smtClean="0"/>
              <a:t>Legitimacy – cf. legal rationality and questions of trust</a:t>
            </a:r>
          </a:p>
          <a:p>
            <a:r>
              <a:rPr lang="en-GB" dirty="0" smtClean="0"/>
              <a:t>Power – cf. institutionalisation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Structures and Policy: III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Meso-level factors controlled by the state:</a:t>
            </a:r>
          </a:p>
          <a:p>
            <a:r>
              <a:rPr lang="en-GB" dirty="0" smtClean="0"/>
              <a:t>Governmental policy </a:t>
            </a:r>
            <a:r>
              <a:rPr lang="en-GB" dirty="0" smtClean="0"/>
              <a:t>instruments – information/staffing/money/advice</a:t>
            </a:r>
            <a:endParaRPr lang="en-GB" dirty="0" smtClean="0"/>
          </a:p>
          <a:p>
            <a:r>
              <a:rPr lang="en-GB" dirty="0" smtClean="0"/>
              <a:t>Governmental policy </a:t>
            </a:r>
            <a:r>
              <a:rPr lang="en-GB" dirty="0" smtClean="0"/>
              <a:t>priorities – is ‘culture’ more important than health?</a:t>
            </a:r>
            <a:endParaRPr lang="en-GB" dirty="0" smtClean="0"/>
          </a:p>
          <a:p>
            <a:r>
              <a:rPr lang="en-GB" dirty="0" smtClean="0"/>
              <a:t>Governmental structural policies </a:t>
            </a:r>
            <a:r>
              <a:rPr lang="en-GB" dirty="0" smtClean="0"/>
              <a:t>– cf. evidence-based policy/joined-up government</a:t>
            </a:r>
            <a:endParaRPr lang="en-GB" dirty="0" smtClean="0"/>
          </a:p>
          <a:p>
            <a:r>
              <a:rPr lang="en-GB" dirty="0" smtClean="0"/>
              <a:t>Governmental macro-policies </a:t>
            </a:r>
            <a:r>
              <a:rPr lang="en-GB" dirty="0" smtClean="0"/>
              <a:t>– cf. social inclusion; regeneration; ‘big society’</a:t>
            </a:r>
            <a:endParaRPr lang="en-GB" dirty="0" smtClean="0"/>
          </a:p>
          <a:p>
            <a:r>
              <a:rPr lang="en-GB" dirty="0" smtClean="0"/>
              <a:t>Organisations- who provides the service?: central/regional/local/arm’s-length/private/voluntary/community</a:t>
            </a:r>
          </a:p>
          <a:p>
            <a:r>
              <a:rPr lang="en-GB" dirty="0" smtClean="0"/>
              <a:t>Power – context-setting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Structures and Policy: IV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Micro-level components at sectoral level:</a:t>
            </a:r>
          </a:p>
          <a:p>
            <a:r>
              <a:rPr lang="en-GB" dirty="0" smtClean="0"/>
              <a:t>Specific policy </a:t>
            </a:r>
            <a:r>
              <a:rPr lang="en-GB" dirty="0" smtClean="0"/>
              <a:t>content – cf. direct provision/sponsorship/investment</a:t>
            </a:r>
            <a:endParaRPr lang="en-GB" dirty="0" smtClean="0"/>
          </a:p>
          <a:p>
            <a:r>
              <a:rPr lang="en-GB" dirty="0" smtClean="0"/>
              <a:t>People </a:t>
            </a:r>
            <a:r>
              <a:rPr lang="en-GB" dirty="0" smtClean="0"/>
              <a:t>– policy makers </a:t>
            </a:r>
            <a:r>
              <a:rPr lang="en-GB" i="1" dirty="0" smtClean="0"/>
              <a:t>and</a:t>
            </a:r>
            <a:r>
              <a:rPr lang="en-GB" dirty="0" smtClean="0"/>
              <a:t> recipients</a:t>
            </a:r>
            <a:endParaRPr lang="en-GB" dirty="0" smtClean="0"/>
          </a:p>
          <a:p>
            <a:r>
              <a:rPr lang="en-GB" dirty="0" smtClean="0"/>
              <a:t>Processes – cf. competition; bargaining; negotiation; blackmail; threats; compromise</a:t>
            </a:r>
            <a:endParaRPr lang="en-GB" dirty="0" smtClean="0"/>
          </a:p>
          <a:p>
            <a:r>
              <a:rPr lang="en-GB" dirty="0" smtClean="0"/>
              <a:t>Power </a:t>
            </a:r>
            <a:r>
              <a:rPr lang="en-GB" dirty="0" smtClean="0"/>
              <a:t>- usage</a:t>
            </a:r>
            <a:endParaRPr lang="en-GB" dirty="0" smtClean="0"/>
          </a:p>
          <a:p>
            <a:r>
              <a:rPr lang="en-GB" dirty="0" smtClean="0"/>
              <a:t>Resources – distribution, outputs and outcomes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Agency </a:t>
            </a:r>
            <a:r>
              <a:rPr lang="en-GB" b="1" smtClean="0"/>
              <a:t>and Policy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 actors have free will?</a:t>
            </a:r>
          </a:p>
          <a:p>
            <a:r>
              <a:rPr lang="en-GB" dirty="0" smtClean="0"/>
              <a:t>Not entirely: cf. structural constraints and opportunities</a:t>
            </a:r>
          </a:p>
          <a:p>
            <a:r>
              <a:rPr lang="en-GB" dirty="0" smtClean="0"/>
              <a:t>Proactive – setting the policy agenda (ie. meso/macro levels as opportunities)</a:t>
            </a:r>
          </a:p>
          <a:p>
            <a:r>
              <a:rPr lang="en-GB" dirty="0" smtClean="0"/>
              <a:t>Reactive – responding to other agendas (ie. meso/micro levels as constraints)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340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STRUCTURE OF CULTURAL POLICY</vt:lpstr>
      <vt:lpstr>Structure and Agency</vt:lpstr>
      <vt:lpstr>Structure, Agency and Change</vt:lpstr>
      <vt:lpstr>Structures and Policy: I</vt:lpstr>
      <vt:lpstr>Structures and Policy: II</vt:lpstr>
      <vt:lpstr>Structures and Policy: III</vt:lpstr>
      <vt:lpstr>Structures and Policy: IV</vt:lpstr>
      <vt:lpstr>Agency and Policy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10</dc:title>
  <dc:creator> </dc:creator>
  <cp:lastModifiedBy>IT Services</cp:lastModifiedBy>
  <cp:revision>16</cp:revision>
  <cp:lastPrinted>2012-07-06T10:06:44Z</cp:lastPrinted>
  <dcterms:created xsi:type="dcterms:W3CDTF">2011-12-01T14:31:13Z</dcterms:created>
  <dcterms:modified xsi:type="dcterms:W3CDTF">2012-07-16T08:32:09Z</dcterms:modified>
</cp:coreProperties>
</file>