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Default Extension="mp4" ContentType="video/mp4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  <p:sldMasterId id="2147483817" r:id="rId5"/>
    <p:sldMasterId id="2147483804" r:id="rId6"/>
  </p:sldMasterIdLst>
  <p:notesMasterIdLst>
    <p:notesMasterId r:id="rId31"/>
  </p:notesMasterIdLst>
  <p:sldIdLst>
    <p:sldId id="825" r:id="rId7"/>
    <p:sldId id="830" r:id="rId8"/>
    <p:sldId id="836" r:id="rId9"/>
    <p:sldId id="851" r:id="rId10"/>
    <p:sldId id="833" r:id="rId11"/>
    <p:sldId id="840" r:id="rId12"/>
    <p:sldId id="844" r:id="rId13"/>
    <p:sldId id="855" r:id="rId14"/>
    <p:sldId id="827" r:id="rId15"/>
    <p:sldId id="845" r:id="rId16"/>
    <p:sldId id="856" r:id="rId17"/>
    <p:sldId id="847" r:id="rId18"/>
    <p:sldId id="860" r:id="rId19"/>
    <p:sldId id="848" r:id="rId20"/>
    <p:sldId id="835" r:id="rId21"/>
    <p:sldId id="857" r:id="rId22"/>
    <p:sldId id="841" r:id="rId23"/>
    <p:sldId id="846" r:id="rId24"/>
    <p:sldId id="853" r:id="rId25"/>
    <p:sldId id="859" r:id="rId26"/>
    <p:sldId id="858" r:id="rId27"/>
    <p:sldId id="862" r:id="rId28"/>
    <p:sldId id="863" r:id="rId29"/>
    <p:sldId id="842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39" userDrawn="1">
          <p15:clr>
            <a:srgbClr val="A4A3A4"/>
          </p15:clr>
        </p15:guide>
        <p15:guide id="2" pos="372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FFF"/>
    <a:srgbClr val="3498DB"/>
    <a:srgbClr val="414892"/>
    <a:srgbClr val="424892"/>
    <a:srgbClr val="179FDB"/>
    <a:srgbClr val="80BEE8"/>
    <a:srgbClr val="4579B0"/>
    <a:srgbClr val="4A7AB0"/>
    <a:srgbClr val="331244"/>
    <a:srgbClr val="C800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E558518-73F5-E50A-0E51-8CBFFFE769D8}" v="446" dt="2020-05-12T07:23:15.19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257"/>
    <p:restoredTop sz="94987" autoAdjust="0"/>
  </p:normalViewPr>
  <p:slideViewPr>
    <p:cSldViewPr snapToGrid="0" snapToObjects="1" showGuides="1">
      <p:cViewPr varScale="1">
        <p:scale>
          <a:sx n="63" d="100"/>
          <a:sy n="63" d="100"/>
        </p:scale>
        <p:origin x="1020" y="60"/>
      </p:cViewPr>
      <p:guideLst>
        <p:guide orient="horz" pos="3339"/>
        <p:guide pos="372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 showGuides="1">
      <p:cViewPr varScale="1">
        <p:scale>
          <a:sx n="136" d="100"/>
          <a:sy n="136" d="100"/>
        </p:scale>
        <p:origin x="4248" y="20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34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microsoft.com/office/2015/10/relationships/revisionInfo" Target="revisionInfo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11CB84-D0B3-C44D-BDDA-E6DD29AD4414}" type="datetimeFigureOut">
              <a:rPr lang="en-US" smtClean="0"/>
              <a:t>5/12/2020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7E0804-BAAB-D942-A332-52AA6138B3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897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7E0804-BAAB-D942-A332-52AA6138B38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0434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1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15040" y="580867"/>
            <a:ext cx="1249680" cy="61063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1350772"/>
            <a:ext cx="12192000" cy="684018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4129"/>
            <a:ext cx="3319272" cy="127664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2355944"/>
            <a:ext cx="6480000" cy="1070756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3A2C599C-890E-A741-AB70-FC4279B0E0AE}" type="datetimeFigureOut">
              <a:rPr lang="en-US" smtClean="0"/>
              <a:t>5/12/2020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1E8FEC7E-ABB6-CE48-8318-64F21BA762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128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3" y="0"/>
            <a:ext cx="12191999" cy="6858000"/>
          </a:xfrm>
          <a:prstGeom prst="rect">
            <a:avLst/>
          </a:prstGeom>
          <a:solidFill>
            <a:srgbClr val="179F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-1" y="3218656"/>
            <a:ext cx="8040029" cy="985352"/>
          </a:xfrm>
          <a:prstGeom prst="rect">
            <a:avLst/>
          </a:prstGeom>
        </p:spPr>
        <p:txBody>
          <a:bodyPr lIns="396000"/>
          <a:lstStyle>
            <a:lvl1pPr>
              <a:defRPr sz="8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5" hasCustomPrompt="1"/>
          </p:nvPr>
        </p:nvSpPr>
        <p:spPr>
          <a:xfrm>
            <a:off x="0" y="4278122"/>
            <a:ext cx="8040029" cy="1096963"/>
          </a:xfrm>
          <a:prstGeom prst="rect">
            <a:avLst/>
          </a:prstGeom>
        </p:spPr>
        <p:txBody>
          <a:bodyPr lIns="396000"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SUB HEADING IF NEEDED</a:t>
            </a:r>
          </a:p>
        </p:txBody>
      </p:sp>
    </p:spTree>
    <p:extLst>
      <p:ext uri="{BB962C8B-B14F-4D97-AF65-F5344CB8AC3E}">
        <p14:creationId xmlns:p14="http://schemas.microsoft.com/office/powerpoint/2010/main" val="17110909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-1" y="3218656"/>
            <a:ext cx="8040029" cy="985352"/>
          </a:xfrm>
          <a:prstGeom prst="rect">
            <a:avLst/>
          </a:prstGeom>
        </p:spPr>
        <p:txBody>
          <a:bodyPr lIns="396000"/>
          <a:lstStyle>
            <a:lvl1pPr>
              <a:defRPr sz="80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5" hasCustomPrompt="1"/>
          </p:nvPr>
        </p:nvSpPr>
        <p:spPr>
          <a:xfrm>
            <a:off x="0" y="4278122"/>
            <a:ext cx="8040029" cy="1096963"/>
          </a:xfrm>
          <a:prstGeom prst="rect">
            <a:avLst/>
          </a:prstGeom>
        </p:spPr>
        <p:txBody>
          <a:bodyPr lIns="396000"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SUB HEADING IF NEEDED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210820"/>
            <a:ext cx="3136900" cy="7874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115040" y="227561"/>
            <a:ext cx="1249680" cy="61063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3A2C599C-890E-A741-AB70-FC4279B0E0AE}" type="datetimeFigureOut">
              <a:rPr lang="en-US" smtClean="0"/>
              <a:t>5/12/2020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1E8FEC7E-ABB6-CE48-8318-64F21BA762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5586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: 2/3 1/3 Pan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/>
          <p:nvPr userDrawn="1"/>
        </p:nvSpPr>
        <p:spPr>
          <a:xfrm>
            <a:off x="8385717" y="0"/>
            <a:ext cx="3434808" cy="6858000"/>
          </a:xfrm>
          <a:custGeom>
            <a:avLst/>
            <a:gdLst>
              <a:gd name="connsiteX0" fmla="*/ 0 w 2929044"/>
              <a:gd name="connsiteY0" fmla="*/ 0 h 6858000"/>
              <a:gd name="connsiteX1" fmla="*/ 2929044 w 2929044"/>
              <a:gd name="connsiteY1" fmla="*/ 0 h 6858000"/>
              <a:gd name="connsiteX2" fmla="*/ 2929044 w 2929044"/>
              <a:gd name="connsiteY2" fmla="*/ 6858000 h 6858000"/>
              <a:gd name="connsiteX3" fmla="*/ 0 w 2929044"/>
              <a:gd name="connsiteY3" fmla="*/ 6858000 h 6858000"/>
              <a:gd name="connsiteX4" fmla="*/ 0 w 2929044"/>
              <a:gd name="connsiteY4" fmla="*/ 0 h 6858000"/>
              <a:gd name="connsiteX0" fmla="*/ 0 w 3274732"/>
              <a:gd name="connsiteY0" fmla="*/ 0 h 6858000"/>
              <a:gd name="connsiteX1" fmla="*/ 3274732 w 3274732"/>
              <a:gd name="connsiteY1" fmla="*/ 0 h 6858000"/>
              <a:gd name="connsiteX2" fmla="*/ 3274732 w 3274732"/>
              <a:gd name="connsiteY2" fmla="*/ 6858000 h 6858000"/>
              <a:gd name="connsiteX3" fmla="*/ 345688 w 3274732"/>
              <a:gd name="connsiteY3" fmla="*/ 6858000 h 6858000"/>
              <a:gd name="connsiteX4" fmla="*/ 0 w 3274732"/>
              <a:gd name="connsiteY4" fmla="*/ 0 h 6858000"/>
              <a:gd name="connsiteX0" fmla="*/ 0 w 3317818"/>
              <a:gd name="connsiteY0" fmla="*/ 11151 h 6858000"/>
              <a:gd name="connsiteX1" fmla="*/ 3317818 w 3317818"/>
              <a:gd name="connsiteY1" fmla="*/ 0 h 6858000"/>
              <a:gd name="connsiteX2" fmla="*/ 3317818 w 3317818"/>
              <a:gd name="connsiteY2" fmla="*/ 6858000 h 6858000"/>
              <a:gd name="connsiteX3" fmla="*/ 388774 w 3317818"/>
              <a:gd name="connsiteY3" fmla="*/ 6858000 h 6858000"/>
              <a:gd name="connsiteX4" fmla="*/ 0 w 3317818"/>
              <a:gd name="connsiteY4" fmla="*/ 1115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17818" h="6858000">
                <a:moveTo>
                  <a:pt x="0" y="11151"/>
                </a:moveTo>
                <a:lnTo>
                  <a:pt x="3317818" y="0"/>
                </a:lnTo>
                <a:lnTo>
                  <a:pt x="3317818" y="6858000"/>
                </a:lnTo>
                <a:lnTo>
                  <a:pt x="388774" y="6858000"/>
                </a:lnTo>
                <a:lnTo>
                  <a:pt x="0" y="11151"/>
                </a:lnTo>
                <a:close/>
              </a:path>
            </a:pathLst>
          </a:custGeom>
          <a:solidFill>
            <a:srgbClr val="3312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8" name="Picture Placeholder 16"/>
          <p:cNvSpPr>
            <a:spLocks noGrp="1"/>
          </p:cNvSpPr>
          <p:nvPr>
            <p:ph type="pic" sz="quarter" idx="10"/>
          </p:nvPr>
        </p:nvSpPr>
        <p:spPr>
          <a:xfrm>
            <a:off x="8999539" y="1619250"/>
            <a:ext cx="2590800" cy="2184400"/>
          </a:xfrm>
          <a:prstGeom prst="rect">
            <a:avLst/>
          </a:prstGeom>
          <a:ln w="19050">
            <a:solidFill>
              <a:schemeClr val="bg1"/>
            </a:solidFill>
          </a:ln>
        </p:spPr>
        <p:txBody>
          <a:bodyPr/>
          <a:lstStyle/>
          <a:p>
            <a:endParaRPr lang="en-US"/>
          </a:p>
        </p:txBody>
      </p:sp>
      <p:sp>
        <p:nvSpPr>
          <p:cNvPr id="22" name="Title 21"/>
          <p:cNvSpPr>
            <a:spLocks noGrp="1"/>
          </p:cNvSpPr>
          <p:nvPr>
            <p:ph type="title" hasCustomPrompt="1"/>
          </p:nvPr>
        </p:nvSpPr>
        <p:spPr>
          <a:xfrm>
            <a:off x="152401" y="641686"/>
            <a:ext cx="6421120" cy="1502074"/>
          </a:xfrm>
          <a:prstGeom prst="rect">
            <a:avLst/>
          </a:prstGeom>
        </p:spPr>
        <p:txBody>
          <a:bodyPr lIns="396000"/>
          <a:lstStyle>
            <a:lvl1pPr>
              <a:defRPr lang="en-US" sz="4200" b="1" i="0" kern="1200" dirty="0">
                <a:solidFill>
                  <a:srgbClr val="4A7AB0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117970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: 2/3 1/3 Pan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/>
          <p:nvPr userDrawn="1"/>
        </p:nvSpPr>
        <p:spPr>
          <a:xfrm>
            <a:off x="8385717" y="0"/>
            <a:ext cx="3434808" cy="6858000"/>
          </a:xfrm>
          <a:custGeom>
            <a:avLst/>
            <a:gdLst>
              <a:gd name="connsiteX0" fmla="*/ 0 w 2929044"/>
              <a:gd name="connsiteY0" fmla="*/ 0 h 6858000"/>
              <a:gd name="connsiteX1" fmla="*/ 2929044 w 2929044"/>
              <a:gd name="connsiteY1" fmla="*/ 0 h 6858000"/>
              <a:gd name="connsiteX2" fmla="*/ 2929044 w 2929044"/>
              <a:gd name="connsiteY2" fmla="*/ 6858000 h 6858000"/>
              <a:gd name="connsiteX3" fmla="*/ 0 w 2929044"/>
              <a:gd name="connsiteY3" fmla="*/ 6858000 h 6858000"/>
              <a:gd name="connsiteX4" fmla="*/ 0 w 2929044"/>
              <a:gd name="connsiteY4" fmla="*/ 0 h 6858000"/>
              <a:gd name="connsiteX0" fmla="*/ 0 w 3274732"/>
              <a:gd name="connsiteY0" fmla="*/ 0 h 6858000"/>
              <a:gd name="connsiteX1" fmla="*/ 3274732 w 3274732"/>
              <a:gd name="connsiteY1" fmla="*/ 0 h 6858000"/>
              <a:gd name="connsiteX2" fmla="*/ 3274732 w 3274732"/>
              <a:gd name="connsiteY2" fmla="*/ 6858000 h 6858000"/>
              <a:gd name="connsiteX3" fmla="*/ 345688 w 3274732"/>
              <a:gd name="connsiteY3" fmla="*/ 6858000 h 6858000"/>
              <a:gd name="connsiteX4" fmla="*/ 0 w 3274732"/>
              <a:gd name="connsiteY4" fmla="*/ 0 h 6858000"/>
              <a:gd name="connsiteX0" fmla="*/ 0 w 3317818"/>
              <a:gd name="connsiteY0" fmla="*/ 11151 h 6858000"/>
              <a:gd name="connsiteX1" fmla="*/ 3317818 w 3317818"/>
              <a:gd name="connsiteY1" fmla="*/ 0 h 6858000"/>
              <a:gd name="connsiteX2" fmla="*/ 3317818 w 3317818"/>
              <a:gd name="connsiteY2" fmla="*/ 6858000 h 6858000"/>
              <a:gd name="connsiteX3" fmla="*/ 388774 w 3317818"/>
              <a:gd name="connsiteY3" fmla="*/ 6858000 h 6858000"/>
              <a:gd name="connsiteX4" fmla="*/ 0 w 3317818"/>
              <a:gd name="connsiteY4" fmla="*/ 1115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17818" h="6858000">
                <a:moveTo>
                  <a:pt x="0" y="11151"/>
                </a:moveTo>
                <a:lnTo>
                  <a:pt x="3317818" y="0"/>
                </a:lnTo>
                <a:lnTo>
                  <a:pt x="3317818" y="6858000"/>
                </a:lnTo>
                <a:lnTo>
                  <a:pt x="388774" y="6858000"/>
                </a:lnTo>
                <a:lnTo>
                  <a:pt x="0" y="11151"/>
                </a:lnTo>
                <a:close/>
              </a:path>
            </a:pathLst>
          </a:custGeom>
          <a:solidFill>
            <a:srgbClr val="179F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8" name="Picture Placeholder 16"/>
          <p:cNvSpPr>
            <a:spLocks noGrp="1"/>
          </p:cNvSpPr>
          <p:nvPr>
            <p:ph type="pic" sz="quarter" idx="10"/>
          </p:nvPr>
        </p:nvSpPr>
        <p:spPr>
          <a:xfrm>
            <a:off x="8999539" y="1619250"/>
            <a:ext cx="2590800" cy="2184400"/>
          </a:xfrm>
          <a:prstGeom prst="rect">
            <a:avLst/>
          </a:prstGeom>
          <a:ln w="19050">
            <a:solidFill>
              <a:schemeClr val="bg1"/>
            </a:solidFill>
          </a:ln>
        </p:spPr>
        <p:txBody>
          <a:bodyPr/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B32C573-4C88-475C-AB67-E08BC56F4D0F}"/>
              </a:ext>
            </a:extLst>
          </p:cNvPr>
          <p:cNvSpPr txBox="1"/>
          <p:nvPr userDrawn="1"/>
        </p:nvSpPr>
        <p:spPr>
          <a:xfrm>
            <a:off x="371474" y="736600"/>
            <a:ext cx="6156325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i="0" kern="1200" spc="-150" dirty="0">
                <a:solidFill>
                  <a:srgbClr val="179FD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CLICK TO EDIT MASTER TITLE STYLE</a:t>
            </a:r>
            <a:endParaRPr lang="en-GB" sz="3500" b="1" i="0" kern="1200" spc="-150" dirty="0">
              <a:solidFill>
                <a:srgbClr val="179FDB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26805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4450080"/>
            <a:ext cx="12192000" cy="298704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3A2C599C-890E-A741-AB70-FC4279B0E0AE}" type="datetimeFigureOut">
              <a:rPr lang="en-US" smtClean="0"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1E8FEC7E-ABB6-CE48-8318-64F21BA762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870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auto">
          <a:xfrm>
            <a:off x="2" y="0"/>
            <a:ext cx="12191997" cy="5803200"/>
          </a:xfrm>
          <a:prstGeom prst="rect">
            <a:avLst/>
          </a:prstGeom>
          <a:solidFill>
            <a:srgbClr val="3498DB"/>
          </a:solidFill>
          <a:ln w="15875" cap="flat">
            <a:noFill/>
            <a:prstDash val="solid"/>
            <a:miter lim="800000"/>
            <a:headEnd/>
            <a:tailEnd/>
          </a:ln>
        </p:spPr>
        <p:txBody>
          <a:bodyPr vert="horz" wrap="square" lIns="87966" tIns="43982" rIns="87966" bIns="43982" numCol="1" anchor="t" anchorCtr="0" compatLnSpc="1">
            <a:prstTxWarp prst="textNoShape">
              <a:avLst/>
            </a:prstTxWarp>
          </a:bodyPr>
          <a:lstStyle/>
          <a:p>
            <a:pPr defTabSz="875647"/>
            <a:endParaRPr lang="de-DE" sz="1800" dirty="0">
              <a:solidFill>
                <a:prstClr val="black"/>
              </a:solidFill>
            </a:endParaRPr>
          </a:p>
        </p:txBody>
      </p:sp>
      <p:sp>
        <p:nvSpPr>
          <p:cNvPr id="9" name="Rechteck 8"/>
          <p:cNvSpPr/>
          <p:nvPr userDrawn="1"/>
        </p:nvSpPr>
        <p:spPr bwMode="auto">
          <a:xfrm flipV="1">
            <a:off x="2" y="5803200"/>
            <a:ext cx="12191997" cy="1054800"/>
          </a:xfrm>
          <a:prstGeom prst="rect">
            <a:avLst/>
          </a:prstGeom>
          <a:solidFill>
            <a:schemeClr val="bg1"/>
          </a:solidFill>
          <a:ln w="15875" cap="flat">
            <a:noFill/>
            <a:prstDash val="solid"/>
            <a:miter lim="800000"/>
            <a:headEnd/>
            <a:tailEnd/>
          </a:ln>
        </p:spPr>
        <p:txBody>
          <a:bodyPr vert="horz" wrap="square" lIns="87966" tIns="43982" rIns="87966" bIns="43982" numCol="1" anchor="t" anchorCtr="0" compatLnSpc="1">
            <a:prstTxWarp prst="textNoShape">
              <a:avLst/>
            </a:prstTxWarp>
          </a:bodyPr>
          <a:lstStyle/>
          <a:p>
            <a:pPr defTabSz="875647"/>
            <a:endParaRPr lang="de-DE" sz="1800" dirty="0">
              <a:solidFill>
                <a:prstClr val="black"/>
              </a:solidFill>
            </a:endParaRPr>
          </a:p>
        </p:txBody>
      </p:sp>
      <p:sp>
        <p:nvSpPr>
          <p:cNvPr id="6" name="Textfeld 5"/>
          <p:cNvSpPr txBox="1"/>
          <p:nvPr userDrawn="1"/>
        </p:nvSpPr>
        <p:spPr>
          <a:xfrm>
            <a:off x="-104515" y="-2129240"/>
            <a:ext cx="177754" cy="365830"/>
          </a:xfrm>
          <a:prstGeom prst="rect">
            <a:avLst/>
          </a:prstGeom>
          <a:noFill/>
        </p:spPr>
        <p:txBody>
          <a:bodyPr wrap="none" lIns="87974" tIns="43986" rIns="87974" bIns="43986" rtlCol="0">
            <a:spAutoFit/>
          </a:bodyPr>
          <a:lstStyle/>
          <a:p>
            <a:pPr defTabSz="875647"/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16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780393" y="6152561"/>
            <a:ext cx="6829707" cy="360000"/>
          </a:xfrm>
        </p:spPr>
        <p:txBody>
          <a:bodyPr/>
          <a:lstStyle/>
          <a:p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7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516320" y="6152561"/>
            <a:ext cx="914427" cy="360000"/>
          </a:xfrm>
        </p:spPr>
        <p:txBody>
          <a:bodyPr/>
          <a:lstStyle/>
          <a:p>
            <a:fld id="{75A4F164-3A46-4CEE-A25C-CA523D5E42F3}" type="slidenum">
              <a:rPr lang="en-US" smtClean="0">
                <a:solidFill>
                  <a:prstClr val="white">
                    <a:lumMod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7218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eck 8">
            <a:extLst>
              <a:ext uri="{FF2B5EF4-FFF2-40B4-BE49-F238E27FC236}">
                <a16:creationId xmlns:a16="http://schemas.microsoft.com/office/drawing/2014/main" id="{2EE8A229-D422-4928-BFAE-7060615E1435}"/>
              </a:ext>
            </a:extLst>
          </p:cNvPr>
          <p:cNvSpPr/>
          <p:nvPr userDrawn="1"/>
        </p:nvSpPr>
        <p:spPr bwMode="auto">
          <a:xfrm flipV="1">
            <a:off x="0" y="5979839"/>
            <a:ext cx="12192000" cy="705439"/>
          </a:xfrm>
          <a:prstGeom prst="rect">
            <a:avLst/>
          </a:prstGeom>
          <a:solidFill>
            <a:srgbClr val="80BEE8"/>
          </a:solidFill>
          <a:ln w="15875" cap="flat">
            <a:noFill/>
            <a:prstDash val="solid"/>
            <a:miter lim="800000"/>
            <a:headEnd/>
            <a:tailEnd/>
          </a:ln>
        </p:spPr>
        <p:txBody>
          <a:bodyPr vert="horz" wrap="square" lIns="87966" tIns="43982" rIns="87966" bIns="43982" numCol="1" anchor="t" anchorCtr="0" compatLnSpc="1">
            <a:prstTxWarp prst="textNoShape">
              <a:avLst/>
            </a:prstTxWarp>
          </a:bodyPr>
          <a:lstStyle/>
          <a:p>
            <a:pPr defTabSz="875647"/>
            <a:endParaRPr lang="de-DE" sz="1800" dirty="0">
              <a:solidFill>
                <a:prstClr val="black"/>
              </a:solidFill>
            </a:endParaRPr>
          </a:p>
        </p:txBody>
      </p:sp>
      <p:sp>
        <p:nvSpPr>
          <p:cNvPr id="9" name="Rechteck 8"/>
          <p:cNvSpPr/>
          <p:nvPr userDrawn="1"/>
        </p:nvSpPr>
        <p:spPr bwMode="auto">
          <a:xfrm flipV="1">
            <a:off x="0" y="6152558"/>
            <a:ext cx="12191999" cy="705438"/>
          </a:xfrm>
          <a:prstGeom prst="rect">
            <a:avLst/>
          </a:prstGeom>
          <a:solidFill>
            <a:srgbClr val="3498DB"/>
          </a:solidFill>
          <a:ln w="15875" cap="flat">
            <a:noFill/>
            <a:prstDash val="solid"/>
            <a:miter lim="800000"/>
            <a:headEnd/>
            <a:tailEnd/>
          </a:ln>
        </p:spPr>
        <p:txBody>
          <a:bodyPr vert="horz" wrap="square" lIns="87966" tIns="43982" rIns="87966" bIns="43982" numCol="1" anchor="t" anchorCtr="0" compatLnSpc="1">
            <a:prstTxWarp prst="textNoShape">
              <a:avLst/>
            </a:prstTxWarp>
          </a:bodyPr>
          <a:lstStyle/>
          <a:p>
            <a:pPr defTabSz="875647"/>
            <a:endParaRPr lang="de-DE" sz="1800" dirty="0">
              <a:solidFill>
                <a:prstClr val="black"/>
              </a:solidFill>
            </a:endParaRPr>
          </a:p>
        </p:txBody>
      </p:sp>
      <p:sp>
        <p:nvSpPr>
          <p:cNvPr id="6" name="Textfeld 5"/>
          <p:cNvSpPr txBox="1"/>
          <p:nvPr userDrawn="1"/>
        </p:nvSpPr>
        <p:spPr>
          <a:xfrm>
            <a:off x="-104515" y="-2129240"/>
            <a:ext cx="177754" cy="365830"/>
          </a:xfrm>
          <a:prstGeom prst="rect">
            <a:avLst/>
          </a:prstGeom>
          <a:noFill/>
        </p:spPr>
        <p:txBody>
          <a:bodyPr wrap="none" lIns="87974" tIns="43986" rIns="87974" bIns="43986" rtlCol="0">
            <a:spAutoFit/>
          </a:bodyPr>
          <a:lstStyle/>
          <a:p>
            <a:pPr defTabSz="875647"/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16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780393" y="6152561"/>
            <a:ext cx="6829707" cy="360000"/>
          </a:xfrm>
        </p:spPr>
        <p:txBody>
          <a:bodyPr/>
          <a:lstStyle/>
          <a:p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7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516320" y="6152561"/>
            <a:ext cx="914427" cy="360000"/>
          </a:xfrm>
        </p:spPr>
        <p:txBody>
          <a:bodyPr/>
          <a:lstStyle/>
          <a:p>
            <a:fld id="{75A4F164-3A46-4CEE-A25C-CA523D5E42F3}" type="slidenum">
              <a:rPr lang="en-US" smtClean="0">
                <a:solidFill>
                  <a:prstClr val="white">
                    <a:lumMod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5DE82689-D493-4FBE-8410-A3A33D24C4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17500" y="217204"/>
            <a:ext cx="11493500" cy="458049"/>
          </a:xfrm>
        </p:spPr>
        <p:txBody>
          <a:bodyPr/>
          <a:lstStyle>
            <a:lvl1pPr>
              <a:defRPr/>
            </a:lvl1pPr>
          </a:lstStyle>
          <a:p>
            <a:r>
              <a:rPr lang="en-GB" b="0" cap="none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Title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3E1C1670-1B9F-44BC-83F1-8337ABF7F74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04989" y="904316"/>
            <a:ext cx="11493500" cy="45804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Sub </a:t>
            </a:r>
            <a:r>
              <a:rPr lang="en-GB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Titl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DF51F6B-84C6-488A-AC2F-B9DF2C1D4CF9}"/>
              </a:ext>
            </a:extLst>
          </p:cNvPr>
          <p:cNvCxnSpPr>
            <a:cxnSpLocks/>
          </p:cNvCxnSpPr>
          <p:nvPr userDrawn="1"/>
        </p:nvCxnSpPr>
        <p:spPr>
          <a:xfrm>
            <a:off x="304989" y="796194"/>
            <a:ext cx="1150601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5419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eck 8">
            <a:extLst>
              <a:ext uri="{FF2B5EF4-FFF2-40B4-BE49-F238E27FC236}">
                <a16:creationId xmlns:a16="http://schemas.microsoft.com/office/drawing/2014/main" id="{2EE8A229-D422-4928-BFAE-7060615E1435}"/>
              </a:ext>
            </a:extLst>
          </p:cNvPr>
          <p:cNvSpPr/>
          <p:nvPr userDrawn="1"/>
        </p:nvSpPr>
        <p:spPr bwMode="auto">
          <a:xfrm flipV="1">
            <a:off x="-15638" y="6520798"/>
            <a:ext cx="12191997" cy="345436"/>
          </a:xfrm>
          <a:prstGeom prst="rect">
            <a:avLst/>
          </a:prstGeom>
          <a:solidFill>
            <a:srgbClr val="80BEE8"/>
          </a:solidFill>
          <a:ln w="15875" cap="flat">
            <a:noFill/>
            <a:prstDash val="solid"/>
            <a:miter lim="800000"/>
            <a:headEnd/>
            <a:tailEnd/>
          </a:ln>
        </p:spPr>
        <p:txBody>
          <a:bodyPr vert="horz" wrap="square" lIns="87966" tIns="43982" rIns="87966" bIns="43982" numCol="1" anchor="t" anchorCtr="0" compatLnSpc="1">
            <a:prstTxWarp prst="textNoShape">
              <a:avLst/>
            </a:prstTxWarp>
          </a:bodyPr>
          <a:lstStyle/>
          <a:p>
            <a:pPr defTabSz="875647"/>
            <a:endParaRPr lang="de-DE" sz="1800" dirty="0">
              <a:solidFill>
                <a:prstClr val="black"/>
              </a:solidFill>
            </a:endParaRPr>
          </a:p>
        </p:txBody>
      </p:sp>
      <p:sp>
        <p:nvSpPr>
          <p:cNvPr id="6" name="Textfeld 5"/>
          <p:cNvSpPr txBox="1"/>
          <p:nvPr userDrawn="1"/>
        </p:nvSpPr>
        <p:spPr>
          <a:xfrm>
            <a:off x="-104515" y="-2129240"/>
            <a:ext cx="177754" cy="365830"/>
          </a:xfrm>
          <a:prstGeom prst="rect">
            <a:avLst/>
          </a:prstGeom>
          <a:noFill/>
        </p:spPr>
        <p:txBody>
          <a:bodyPr wrap="none" lIns="87974" tIns="43986" rIns="87974" bIns="43986" rtlCol="0">
            <a:spAutoFit/>
          </a:bodyPr>
          <a:lstStyle/>
          <a:p>
            <a:pPr defTabSz="875647"/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16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780393" y="6152561"/>
            <a:ext cx="6829707" cy="360000"/>
          </a:xfrm>
        </p:spPr>
        <p:txBody>
          <a:bodyPr/>
          <a:lstStyle/>
          <a:p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7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516320" y="6152561"/>
            <a:ext cx="914427" cy="360000"/>
          </a:xfrm>
        </p:spPr>
        <p:txBody>
          <a:bodyPr/>
          <a:lstStyle/>
          <a:p>
            <a:fld id="{75A4F164-3A46-4CEE-A25C-CA523D5E42F3}" type="slidenum">
              <a:rPr lang="en-US" smtClean="0">
                <a:solidFill>
                  <a:prstClr val="white">
                    <a:lumMod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5DE82689-D493-4FBE-8410-A3A33D24C4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17500" y="217204"/>
            <a:ext cx="11493500" cy="458049"/>
          </a:xfrm>
        </p:spPr>
        <p:txBody>
          <a:bodyPr/>
          <a:lstStyle>
            <a:lvl1pPr>
              <a:defRPr/>
            </a:lvl1pPr>
          </a:lstStyle>
          <a:p>
            <a:r>
              <a:rPr lang="en-GB" b="0" cap="none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Title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3E1C1670-1B9F-44BC-83F1-8337ABF7F74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04989" y="904316"/>
            <a:ext cx="11493500" cy="45804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Sub </a:t>
            </a:r>
            <a:r>
              <a:rPr lang="en-GB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Titl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DF51F6B-84C6-488A-AC2F-B9DF2C1D4CF9}"/>
              </a:ext>
            </a:extLst>
          </p:cNvPr>
          <p:cNvCxnSpPr>
            <a:cxnSpLocks/>
          </p:cNvCxnSpPr>
          <p:nvPr userDrawn="1"/>
        </p:nvCxnSpPr>
        <p:spPr>
          <a:xfrm>
            <a:off x="304989" y="796194"/>
            <a:ext cx="1150601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9247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905424" y="420917"/>
            <a:ext cx="1490611" cy="89999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645" y="340803"/>
            <a:ext cx="2967149" cy="980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7586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 userDrawn="1"/>
        </p:nvSpPr>
        <p:spPr>
          <a:xfrm>
            <a:off x="-104515" y="-2129240"/>
            <a:ext cx="177754" cy="365830"/>
          </a:xfrm>
          <a:prstGeom prst="rect">
            <a:avLst/>
          </a:prstGeom>
          <a:noFill/>
        </p:spPr>
        <p:txBody>
          <a:bodyPr wrap="none" lIns="87974" tIns="43986" rIns="87974" bIns="43986" rtlCol="0">
            <a:spAutoFit/>
          </a:bodyPr>
          <a:lstStyle/>
          <a:p>
            <a:pPr defTabSz="875647"/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16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780393" y="6152561"/>
            <a:ext cx="6829707" cy="360000"/>
          </a:xfrm>
        </p:spPr>
        <p:txBody>
          <a:bodyPr/>
          <a:lstStyle/>
          <a:p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7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516320" y="6152561"/>
            <a:ext cx="914427" cy="360000"/>
          </a:xfrm>
        </p:spPr>
        <p:txBody>
          <a:bodyPr/>
          <a:lstStyle/>
          <a:p>
            <a:fld id="{75A4F164-3A46-4CEE-A25C-CA523D5E42F3}" type="slidenum">
              <a:rPr lang="en-US" smtClean="0">
                <a:solidFill>
                  <a:prstClr val="white">
                    <a:lumMod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5DE82689-D493-4FBE-8410-A3A33D24C4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17500" y="217204"/>
            <a:ext cx="11493500" cy="458049"/>
          </a:xfrm>
        </p:spPr>
        <p:txBody>
          <a:bodyPr/>
          <a:lstStyle>
            <a:lvl1pPr>
              <a:defRPr/>
            </a:lvl1pPr>
          </a:lstStyle>
          <a:p>
            <a:r>
              <a:rPr lang="en-GB" b="0" cap="none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Title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3E1C1670-1B9F-44BC-83F1-8337ABF7F74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04989" y="904316"/>
            <a:ext cx="11493500" cy="45804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Sub </a:t>
            </a:r>
            <a:r>
              <a:rPr lang="en-GB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Titl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DF51F6B-84C6-488A-AC2F-B9DF2C1D4CF9}"/>
              </a:ext>
            </a:extLst>
          </p:cNvPr>
          <p:cNvCxnSpPr>
            <a:cxnSpLocks/>
          </p:cNvCxnSpPr>
          <p:nvPr userDrawn="1"/>
        </p:nvCxnSpPr>
        <p:spPr>
          <a:xfrm>
            <a:off x="304989" y="796194"/>
            <a:ext cx="793731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11">
            <a:extLst>
              <a:ext uri="{FF2B5EF4-FFF2-40B4-BE49-F238E27FC236}">
                <a16:creationId xmlns:a16="http://schemas.microsoft.com/office/drawing/2014/main" id="{4238492B-059A-4041-9976-5E6FB6403602}"/>
              </a:ext>
            </a:extLst>
          </p:cNvPr>
          <p:cNvSpPr/>
          <p:nvPr userDrawn="1"/>
        </p:nvSpPr>
        <p:spPr>
          <a:xfrm>
            <a:off x="8385717" y="0"/>
            <a:ext cx="3434808" cy="6858000"/>
          </a:xfrm>
          <a:custGeom>
            <a:avLst/>
            <a:gdLst>
              <a:gd name="connsiteX0" fmla="*/ 0 w 2929044"/>
              <a:gd name="connsiteY0" fmla="*/ 0 h 6858000"/>
              <a:gd name="connsiteX1" fmla="*/ 2929044 w 2929044"/>
              <a:gd name="connsiteY1" fmla="*/ 0 h 6858000"/>
              <a:gd name="connsiteX2" fmla="*/ 2929044 w 2929044"/>
              <a:gd name="connsiteY2" fmla="*/ 6858000 h 6858000"/>
              <a:gd name="connsiteX3" fmla="*/ 0 w 2929044"/>
              <a:gd name="connsiteY3" fmla="*/ 6858000 h 6858000"/>
              <a:gd name="connsiteX4" fmla="*/ 0 w 2929044"/>
              <a:gd name="connsiteY4" fmla="*/ 0 h 6858000"/>
              <a:gd name="connsiteX0" fmla="*/ 0 w 3274732"/>
              <a:gd name="connsiteY0" fmla="*/ 0 h 6858000"/>
              <a:gd name="connsiteX1" fmla="*/ 3274732 w 3274732"/>
              <a:gd name="connsiteY1" fmla="*/ 0 h 6858000"/>
              <a:gd name="connsiteX2" fmla="*/ 3274732 w 3274732"/>
              <a:gd name="connsiteY2" fmla="*/ 6858000 h 6858000"/>
              <a:gd name="connsiteX3" fmla="*/ 345688 w 3274732"/>
              <a:gd name="connsiteY3" fmla="*/ 6858000 h 6858000"/>
              <a:gd name="connsiteX4" fmla="*/ 0 w 3274732"/>
              <a:gd name="connsiteY4" fmla="*/ 0 h 6858000"/>
              <a:gd name="connsiteX0" fmla="*/ 0 w 3317818"/>
              <a:gd name="connsiteY0" fmla="*/ 11151 h 6858000"/>
              <a:gd name="connsiteX1" fmla="*/ 3317818 w 3317818"/>
              <a:gd name="connsiteY1" fmla="*/ 0 h 6858000"/>
              <a:gd name="connsiteX2" fmla="*/ 3317818 w 3317818"/>
              <a:gd name="connsiteY2" fmla="*/ 6858000 h 6858000"/>
              <a:gd name="connsiteX3" fmla="*/ 388774 w 3317818"/>
              <a:gd name="connsiteY3" fmla="*/ 6858000 h 6858000"/>
              <a:gd name="connsiteX4" fmla="*/ 0 w 3317818"/>
              <a:gd name="connsiteY4" fmla="*/ 1115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17818" h="6858000">
                <a:moveTo>
                  <a:pt x="0" y="11151"/>
                </a:moveTo>
                <a:lnTo>
                  <a:pt x="3317818" y="0"/>
                </a:lnTo>
                <a:lnTo>
                  <a:pt x="3317818" y="6858000"/>
                </a:lnTo>
                <a:lnTo>
                  <a:pt x="388774" y="6858000"/>
                </a:lnTo>
                <a:lnTo>
                  <a:pt x="0" y="11151"/>
                </a:lnTo>
                <a:close/>
              </a:path>
            </a:pathLst>
          </a:custGeom>
          <a:solidFill>
            <a:srgbClr val="179F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2663946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 userDrawn="1"/>
        </p:nvSpPr>
        <p:spPr>
          <a:xfrm>
            <a:off x="-104515" y="-2129240"/>
            <a:ext cx="177754" cy="365830"/>
          </a:xfrm>
          <a:prstGeom prst="rect">
            <a:avLst/>
          </a:prstGeom>
          <a:noFill/>
        </p:spPr>
        <p:txBody>
          <a:bodyPr wrap="none" lIns="87974" tIns="43986" rIns="87974" bIns="43986" rtlCol="0">
            <a:spAutoFit/>
          </a:bodyPr>
          <a:lstStyle/>
          <a:p>
            <a:pPr defTabSz="875647"/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16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780393" y="6152561"/>
            <a:ext cx="6829707" cy="360000"/>
          </a:xfrm>
        </p:spPr>
        <p:txBody>
          <a:bodyPr/>
          <a:lstStyle/>
          <a:p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7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516320" y="6152561"/>
            <a:ext cx="914427" cy="360000"/>
          </a:xfrm>
        </p:spPr>
        <p:txBody>
          <a:bodyPr/>
          <a:lstStyle/>
          <a:p>
            <a:fld id="{75A4F164-3A46-4CEE-A25C-CA523D5E42F3}" type="slidenum">
              <a:rPr lang="en-US" smtClean="0">
                <a:solidFill>
                  <a:prstClr val="white">
                    <a:lumMod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5DE82689-D493-4FBE-8410-A3A33D24C4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17500" y="217204"/>
            <a:ext cx="11493500" cy="458049"/>
          </a:xfrm>
        </p:spPr>
        <p:txBody>
          <a:bodyPr/>
          <a:lstStyle>
            <a:lvl1pPr>
              <a:defRPr/>
            </a:lvl1pPr>
          </a:lstStyle>
          <a:p>
            <a:r>
              <a:rPr lang="en-GB" b="0" cap="none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Title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3E1C1670-1B9F-44BC-83F1-8337ABF7F74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04989" y="904316"/>
            <a:ext cx="11493500" cy="45804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Sub </a:t>
            </a:r>
            <a:r>
              <a:rPr lang="en-GB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Titl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DF51F6B-84C6-488A-AC2F-B9DF2C1D4CF9}"/>
              </a:ext>
            </a:extLst>
          </p:cNvPr>
          <p:cNvCxnSpPr>
            <a:cxnSpLocks/>
          </p:cNvCxnSpPr>
          <p:nvPr userDrawn="1"/>
        </p:nvCxnSpPr>
        <p:spPr>
          <a:xfrm>
            <a:off x="304989" y="796194"/>
            <a:ext cx="1150601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2624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4"/>
          </p:nvPr>
        </p:nvSpPr>
        <p:spPr bwMode="gray">
          <a:xfrm>
            <a:off x="1" y="0"/>
            <a:ext cx="12192000" cy="6858000"/>
          </a:xfrm>
          <a:solidFill>
            <a:schemeClr val="bg1">
              <a:lumMod val="85000"/>
            </a:schemeClr>
          </a:solidFill>
        </p:spPr>
        <p:txBody>
          <a:bodyPr lIns="137957" tIns="137957" rIns="137957" bIns="137957"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211507" y="6084000"/>
            <a:ext cx="1440188" cy="360000"/>
          </a:xfrm>
          <a:prstGeom prst="rect">
            <a:avLst/>
          </a:prstGeom>
        </p:spPr>
        <p:txBody>
          <a:bodyPr lIns="87974" tIns="43986" rIns="87974" bIns="43986"/>
          <a:lstStyle/>
          <a:p>
            <a:pPr defTabSz="875647"/>
            <a:fld id="{27FC3DAB-407D-4279-8EB6-232635B61438}" type="datetimeFigureOut">
              <a:rPr lang="en-US" sz="1900" smtClean="0">
                <a:solidFill>
                  <a:prstClr val="black"/>
                </a:solidFill>
              </a:rPr>
              <a:pPr defTabSz="875647"/>
              <a:t>5/12/2020</a:t>
            </a:fld>
            <a:endParaRPr lang="en-US" sz="190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EFE82-39F2-4F47-8A0C-D5AB3496FA5C}" type="slidenum">
              <a:rPr lang="en-US" smtClean="0">
                <a:solidFill>
                  <a:prstClr val="white">
                    <a:lumMod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lumMod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41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516005" y="1881209"/>
            <a:ext cx="4710725" cy="2649537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5"/>
          </p:nvPr>
        </p:nvSpPr>
        <p:spPr>
          <a:xfrm>
            <a:off x="6789037" y="1881209"/>
            <a:ext cx="4709137" cy="2649537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4F164-3A46-4CEE-A25C-CA523D5E42F3}" type="slidenum">
              <a:rPr lang="en-US" smtClean="0">
                <a:solidFill>
                  <a:prstClr val="white">
                    <a:lumMod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7" name="Titel 1"/>
          <p:cNvSpPr>
            <a:spLocks noGrp="1"/>
          </p:cNvSpPr>
          <p:nvPr>
            <p:ph type="title" hasCustomPrompt="1"/>
          </p:nvPr>
        </p:nvSpPr>
        <p:spPr>
          <a:xfrm>
            <a:off x="554688" y="410830"/>
            <a:ext cx="11097217" cy="107312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 </a:t>
            </a:r>
          </a:p>
        </p:txBody>
      </p:sp>
      <p:sp>
        <p:nvSpPr>
          <p:cNvPr id="8" name="Textplatzhalt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554111" y="942478"/>
            <a:ext cx="11097006" cy="541475"/>
          </a:xfrm>
        </p:spPr>
        <p:txBody>
          <a:bodyPr lIns="10798" anchor="t" anchorCtr="0"/>
          <a:lstStyle>
            <a:lvl1pPr marL="0" indent="0">
              <a:buNone/>
              <a:defRPr>
                <a:solidFill>
                  <a:srgbClr val="7F7F7F"/>
                </a:solidFill>
              </a:defRPr>
            </a:lvl1pPr>
          </a:lstStyle>
          <a:p>
            <a:r>
              <a:rPr lang="en-US" noProof="1">
                <a:latin typeface="Calibri Light" panose="020F0302020204030204" pitchFamily="34" charset="0"/>
              </a:rPr>
              <a:t>Enter your subheadline here</a:t>
            </a:r>
          </a:p>
        </p:txBody>
      </p:sp>
    </p:spTree>
    <p:extLst>
      <p:ext uri="{BB962C8B-B14F-4D97-AF65-F5344CB8AC3E}">
        <p14:creationId xmlns:p14="http://schemas.microsoft.com/office/powerpoint/2010/main" val="2779042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4CADF2-C3FC-4BCF-B47E-48F6A51062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FC58423-7656-4918-9C0B-5A377AD7F20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AAB40C-734E-4700-B502-F8AE7890B1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57717-35EB-4784-9571-69D9F8E37C5C}" type="datetimeFigureOut">
              <a:rPr lang="en-GB" smtClean="0"/>
              <a:t>12/05/2020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5456DB-08D7-472C-B039-E8055B79C4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483290-A78E-49C2-80E1-D648053A0A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23B0F-EB08-4A8C-A09B-34F141C6C7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061862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788E4A-E81B-42E1-89BA-3097580D29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A24D0A-1916-4AA1-A1F4-139932EBC4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57E69-82C1-45AD-9B86-92692C01A2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57717-35EB-4784-9571-69D9F8E37C5C}" type="datetimeFigureOut">
              <a:rPr lang="en-GB" smtClean="0"/>
              <a:t>12/05/2020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727242-CD71-4550-A37F-FAF763765F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51AAE-247F-4D6C-9E22-90A135F81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23B0F-EB08-4A8C-A09B-34F141C6C7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341546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43C50C-F584-46DA-97C1-A7BBD06D97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DAA771-95AD-4402-98CC-680E8F67ED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C92030-4BDA-465C-B5DF-921F408C49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57717-35EB-4784-9571-69D9F8E37C5C}" type="datetimeFigureOut">
              <a:rPr lang="en-GB" smtClean="0"/>
              <a:t>12/05/2020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75C7F5-4ED2-4D41-B479-1A7CA23A87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F82FD5-6257-4FA0-8D46-4C1305450C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23B0F-EB08-4A8C-A09B-34F141C6C7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493283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4D8DDD-7646-4B35-A6B2-F5D422F6F5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D2CC3B-878C-42DF-B71F-19BDE8E89A6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26BED7-6F43-4033-9913-B8538DF3E6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7AFCB0-0F06-438B-81AA-D499426247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57717-35EB-4784-9571-69D9F8E37C5C}" type="datetimeFigureOut">
              <a:rPr lang="en-GB" smtClean="0"/>
              <a:t>12/05/2020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36CBF3-26DB-4429-AC78-8BDFCA5D8F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F5E3BA-6E9E-4144-856E-4AFA984446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23B0F-EB08-4A8C-A09B-34F141C6C7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320170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749620-FF36-4998-BFBA-63001C3BA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C1D2D9-44D3-41D2-805E-882F8A07AE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47F6E98-6ED2-4086-B75A-F13C338124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899C9E6-0B17-4BE1-9208-362219DB75A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65B2E67-B25E-42D0-89A9-F4040B2FCDA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F9A45E7-12BF-4B34-A2E4-08A988DE67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57717-35EB-4784-9571-69D9F8E37C5C}" type="datetimeFigureOut">
              <a:rPr lang="en-GB" smtClean="0"/>
              <a:t>12/05/2020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5DF003B-5B22-4D24-9B02-852D5F7B84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EF645E8-8EAE-4ACD-BE46-96DB3603B0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23B0F-EB08-4A8C-A09B-34F141C6C7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578251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C0CBDA-669B-4BC9-878C-6FC12EE0B6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7B866BF-BBD9-45EB-A45E-89D8B7960F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57717-35EB-4784-9571-69D9F8E37C5C}" type="datetimeFigureOut">
              <a:rPr lang="en-GB" smtClean="0"/>
              <a:t>12/05/2020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139846-2F4D-427C-8D8C-53F210B69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74090FD-BED5-4368-897E-32011DE17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23B0F-EB08-4A8C-A09B-34F141C6C7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23947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-1" y="3218656"/>
            <a:ext cx="8040029" cy="985352"/>
          </a:xfrm>
          <a:prstGeom prst="rect">
            <a:avLst/>
          </a:prstGeom>
        </p:spPr>
        <p:txBody>
          <a:bodyPr lIns="396000"/>
          <a:lstStyle>
            <a:lvl1pPr>
              <a:defRPr sz="8000" b="1">
                <a:solidFill>
                  <a:srgbClr val="179FDB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5" hasCustomPrompt="1"/>
          </p:nvPr>
        </p:nvSpPr>
        <p:spPr>
          <a:xfrm>
            <a:off x="0" y="4278122"/>
            <a:ext cx="8040029" cy="1096963"/>
          </a:xfrm>
          <a:prstGeom prst="rect">
            <a:avLst/>
          </a:prstGeom>
        </p:spPr>
        <p:txBody>
          <a:bodyPr lIns="396000"/>
          <a:lstStyle>
            <a:lvl1pPr>
              <a:defRPr sz="2800">
                <a:solidFill>
                  <a:srgbClr val="179FDB"/>
                </a:solidFill>
              </a:defRPr>
            </a:lvl1pPr>
          </a:lstStyle>
          <a:p>
            <a:pPr lvl="0"/>
            <a:r>
              <a:rPr lang="en-US" dirty="0"/>
              <a:t>SUB HEADING IF NEEDED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15040" y="580867"/>
            <a:ext cx="1249680" cy="61063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" y="74129"/>
            <a:ext cx="3319272" cy="127664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54B84F1-38AB-4D8C-B8CE-A1106B5A60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57717-35EB-4784-9571-69D9F8E37C5C}" type="datetimeFigureOut">
              <a:rPr lang="en-GB" smtClean="0"/>
              <a:t>12/05/2020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18BE08A-1608-41B0-A495-5541DACD2E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BD70D8-CC34-4294-AA16-673B2D1F35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23B0F-EB08-4A8C-A09B-34F141C6C7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496077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29D57E-87A1-4B56-B497-A7D8348A78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D8ADAD-3EBA-42A0-81A2-25A0527503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72D860-FC14-4D4D-BF24-9B17D1EF2B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729049-920A-471A-8084-C2C52DB385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57717-35EB-4784-9571-69D9F8E37C5C}" type="datetimeFigureOut">
              <a:rPr lang="en-GB" smtClean="0"/>
              <a:t>12/05/2020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3A7C49-46E6-4714-ADBE-81AE90A564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7B7C49-A693-44CD-BC75-DDEDA7FD8C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23B0F-EB08-4A8C-A09B-34F141C6C7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297836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64CC22-D92E-40AC-8BA6-20C42F67C0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D02C834-3723-4A4F-8588-80EA503CF9D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A3CAB7-E524-42AA-B483-485FB77593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B0FD4D-2827-493B-89B2-FD9990E693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57717-35EB-4784-9571-69D9F8E37C5C}" type="datetimeFigureOut">
              <a:rPr lang="en-GB" smtClean="0"/>
              <a:t>12/05/2020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D4770E-961A-4858-9EEB-641BBD97A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2A52FB4-7871-4A87-B861-3C6C182EF2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23B0F-EB08-4A8C-A09B-34F141C6C7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505268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3CB1AD-7E44-4673-8E17-170723E286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A71448A-7374-4036-8673-14846431CA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06C1A4-FB21-4795-92B6-05DF79FECE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57717-35EB-4784-9571-69D9F8E37C5C}" type="datetimeFigureOut">
              <a:rPr lang="en-GB" smtClean="0"/>
              <a:t>12/05/2020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365094-B545-488F-8F1F-A2BBA5412B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C7E37D-CE48-498D-B328-6614005FF4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23B0F-EB08-4A8C-A09B-34F141C6C7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113673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AFD7B4B-72F6-4DAF-AD42-C6DEF612538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BE468E6-87CF-4386-A634-70D922325A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665136-5620-40A3-841B-C382D9CD8B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57717-35EB-4784-9571-69D9F8E37C5C}" type="datetimeFigureOut">
              <a:rPr lang="en-GB" smtClean="0"/>
              <a:t>12/05/2020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9F9599-87E0-42FD-BFAB-D8A857707B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0D54B6-6760-43F7-BBBC-9A5EAA370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23B0F-EB08-4A8C-A09B-34F141C6C7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7013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AU"/>
              <a:t>Click to edit Master title style</a:t>
            </a:r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8564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53685" y="0"/>
            <a:ext cx="12291208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103120"/>
            <a:ext cx="10972800" cy="863600"/>
          </a:xfrm>
          <a:prstGeom prst="rect">
            <a:avLst/>
          </a:prstGeom>
        </p:spPr>
        <p:txBody>
          <a:bodyPr vert="horz"/>
          <a:lstStyle/>
          <a:p>
            <a:r>
              <a:rPr lang="en-AU" dirty="0"/>
              <a:t>Click to edit Master title style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786354" y="515620"/>
            <a:ext cx="1287304" cy="7772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645" y="340803"/>
            <a:ext cx="3411470" cy="1126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3907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2" y="2695577"/>
            <a:ext cx="7432767" cy="1070756"/>
          </a:xfrm>
          <a:prstGeom prst="rect">
            <a:avLst/>
          </a:prstGeom>
        </p:spPr>
        <p:txBody>
          <a:bodyPr vert="horz" wrap="square" lIns="396000" tIns="0" rIns="91440" bIns="45720" rtlCol="0" anchor="ctr">
            <a:noAutofit/>
          </a:bodyPr>
          <a:lstStyle/>
          <a:p>
            <a:r>
              <a:rPr lang="en-US" dirty="0"/>
              <a:t>TITLE PAGE</a:t>
            </a:r>
            <a:br>
              <a:rPr lang="en-US" dirty="0"/>
            </a:br>
            <a:r>
              <a:rPr lang="en-US" dirty="0"/>
              <a:t>(34PT ARIAL NARROW: BOLD)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2" y="4698719"/>
            <a:ext cx="7432767" cy="469900"/>
          </a:xfrm>
          <a:prstGeom prst="rect">
            <a:avLst/>
          </a:prstGeom>
        </p:spPr>
        <p:txBody>
          <a:bodyPr lIns="396000"/>
          <a:lstStyle>
            <a:lvl2pPr>
              <a:defRPr sz="1800">
                <a:latin typeface="Arial Narrow" charset="0"/>
                <a:ea typeface="Arial Narrow" charset="0"/>
                <a:cs typeface="Arial Narrow" charset="0"/>
              </a:defRPr>
            </a:lvl2pPr>
          </a:lstStyle>
          <a:p>
            <a:pPr lvl="1"/>
            <a:r>
              <a:rPr lang="en-US" dirty="0"/>
              <a:t>LOCATION (18PT ARIAL NARROW)</a:t>
            </a:r>
          </a:p>
        </p:txBody>
      </p:sp>
      <p:sp>
        <p:nvSpPr>
          <p:cNvPr id="24" name="Text Placeholder 21"/>
          <p:cNvSpPr>
            <a:spLocks noGrp="1"/>
          </p:cNvSpPr>
          <p:nvPr>
            <p:ph type="body" sz="quarter" idx="15" hasCustomPrompt="1"/>
          </p:nvPr>
        </p:nvSpPr>
        <p:spPr>
          <a:xfrm>
            <a:off x="3" y="5174713"/>
            <a:ext cx="7432767" cy="469900"/>
          </a:xfrm>
          <a:prstGeom prst="rect">
            <a:avLst/>
          </a:prstGeom>
        </p:spPr>
        <p:txBody>
          <a:bodyPr lIns="396000"/>
          <a:lstStyle>
            <a:lvl2pPr>
              <a:defRPr sz="1800">
                <a:latin typeface="Arial Narrow" charset="0"/>
                <a:ea typeface="Arial Narrow" charset="0"/>
                <a:cs typeface="Arial Narrow" charset="0"/>
              </a:defRPr>
            </a:lvl2pPr>
          </a:lstStyle>
          <a:p>
            <a:pPr lvl="1"/>
            <a:r>
              <a:rPr lang="en-US" dirty="0"/>
              <a:t>EXTRA LINE (18PT ARIAL NARROW)</a:t>
            </a:r>
          </a:p>
        </p:txBody>
      </p:sp>
      <p:sp>
        <p:nvSpPr>
          <p:cNvPr id="30" name="Text Placeholder 62"/>
          <p:cNvSpPr>
            <a:spLocks noGrp="1"/>
          </p:cNvSpPr>
          <p:nvPr>
            <p:ph type="body" sz="quarter" idx="13" hasCustomPrompt="1"/>
          </p:nvPr>
        </p:nvSpPr>
        <p:spPr>
          <a:xfrm>
            <a:off x="2" y="3876745"/>
            <a:ext cx="7432767" cy="469900"/>
          </a:xfrm>
          <a:prstGeom prst="rect">
            <a:avLst/>
          </a:prstGeom>
        </p:spPr>
        <p:txBody>
          <a:bodyPr lIns="396000"/>
          <a:lstStyle>
            <a:lvl1pPr>
              <a:defRPr sz="2200" baseline="0"/>
            </a:lvl1pPr>
          </a:lstStyle>
          <a:p>
            <a:r>
              <a:rPr lang="en-US" sz="2400" dirty="0"/>
              <a:t>SUB HEADLINE / PRESENTER (24pt Arial Narrow)</a:t>
            </a:r>
          </a:p>
        </p:txBody>
      </p:sp>
    </p:spTree>
    <p:extLst>
      <p:ext uri="{BB962C8B-B14F-4D97-AF65-F5344CB8AC3E}">
        <p14:creationId xmlns:p14="http://schemas.microsoft.com/office/powerpoint/2010/main" val="117756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2" y="333379"/>
            <a:ext cx="9746167" cy="603327"/>
          </a:xfrm>
          <a:prstGeom prst="rect">
            <a:avLst/>
          </a:prstGeom>
        </p:spPr>
        <p:txBody>
          <a:bodyPr vert="horz" wrap="square" lIns="396000" tIns="0" rIns="91440" bIns="45720" rtlCol="0" anchor="ctr">
            <a:noAutofit/>
          </a:bodyPr>
          <a:lstStyle/>
          <a:p>
            <a:r>
              <a:rPr lang="en-US" dirty="0"/>
              <a:t>TITLE HEADING</a:t>
            </a:r>
          </a:p>
        </p:txBody>
      </p:sp>
      <p:sp>
        <p:nvSpPr>
          <p:cNvPr id="10" name="Text Placeholder 62"/>
          <p:cNvSpPr>
            <a:spLocks noGrp="1"/>
          </p:cNvSpPr>
          <p:nvPr>
            <p:ph type="body" sz="quarter" idx="13" hasCustomPrompt="1"/>
          </p:nvPr>
        </p:nvSpPr>
        <p:spPr>
          <a:xfrm>
            <a:off x="-1" y="936702"/>
            <a:ext cx="9746168" cy="469900"/>
          </a:xfrm>
          <a:prstGeom prst="rect">
            <a:avLst/>
          </a:prstGeom>
        </p:spPr>
        <p:txBody>
          <a:bodyPr lIns="396000"/>
          <a:lstStyle>
            <a:lvl1pPr>
              <a:defRPr sz="2200" baseline="0"/>
            </a:lvl1pPr>
          </a:lstStyle>
          <a:p>
            <a:r>
              <a:rPr lang="en-US" sz="2400" dirty="0"/>
              <a:t>SUB HEADLINE (24pt Arial Narrow)</a:t>
            </a:r>
          </a:p>
        </p:txBody>
      </p:sp>
      <p:sp>
        <p:nvSpPr>
          <p:cNvPr id="12" name="Text Placeholder 19"/>
          <p:cNvSpPr>
            <a:spLocks noGrp="1"/>
          </p:cNvSpPr>
          <p:nvPr>
            <p:ph type="body" sz="quarter" idx="15" hasCustomPrompt="1"/>
          </p:nvPr>
        </p:nvSpPr>
        <p:spPr>
          <a:xfrm>
            <a:off x="407988" y="1806498"/>
            <a:ext cx="2700000" cy="4647864"/>
          </a:xfrm>
          <a:prstGeom prst="rect">
            <a:avLst/>
          </a:prstGeom>
        </p:spPr>
        <p:txBody>
          <a:bodyPr lIns="0" tIns="180000">
            <a:noAutofit/>
          </a:bodyPr>
          <a:lstStyle>
            <a:lvl1pPr marL="355600" indent="-355600">
              <a:buFont typeface="Wingdings" charset="2"/>
              <a:buChar char="§"/>
              <a:tabLst/>
              <a:defRPr sz="2000">
                <a:solidFill>
                  <a:srgbClr val="4579B0"/>
                </a:solidFill>
              </a:defRPr>
            </a:lvl1pPr>
          </a:lstStyle>
          <a:p>
            <a:pPr lvl="0"/>
            <a:r>
              <a:rPr lang="en-US" dirty="0"/>
              <a:t>Click to edit Master text styles Warwick Sky blue</a:t>
            </a:r>
          </a:p>
        </p:txBody>
      </p:sp>
      <p:sp>
        <p:nvSpPr>
          <p:cNvPr id="17" name="Text Placeholder 19"/>
          <p:cNvSpPr>
            <a:spLocks noGrp="1"/>
          </p:cNvSpPr>
          <p:nvPr>
            <p:ph type="body" sz="quarter" idx="18" hasCustomPrompt="1"/>
          </p:nvPr>
        </p:nvSpPr>
        <p:spPr>
          <a:xfrm>
            <a:off x="3300885" y="1806498"/>
            <a:ext cx="2700000" cy="4647864"/>
          </a:xfrm>
          <a:prstGeom prst="rect">
            <a:avLst/>
          </a:prstGeom>
        </p:spPr>
        <p:txBody>
          <a:bodyPr lIns="0" tIns="180000">
            <a:noAutofit/>
          </a:bodyPr>
          <a:lstStyle>
            <a:lvl1pPr marL="355600" indent="-355600">
              <a:buFont typeface="Wingdings" charset="2"/>
              <a:buChar char="§"/>
              <a:tabLst/>
              <a:defRPr sz="2000">
                <a:solidFill>
                  <a:srgbClr val="4579B0"/>
                </a:solidFill>
              </a:defRPr>
            </a:lvl1pPr>
          </a:lstStyle>
          <a:p>
            <a:pPr lvl="0"/>
            <a:r>
              <a:rPr lang="en-US" dirty="0"/>
              <a:t>Click to edit Master text styles Warwick Sky blue</a:t>
            </a:r>
          </a:p>
        </p:txBody>
      </p:sp>
      <p:sp>
        <p:nvSpPr>
          <p:cNvPr id="18" name="Text Placeholder 19"/>
          <p:cNvSpPr>
            <a:spLocks noGrp="1"/>
          </p:cNvSpPr>
          <p:nvPr>
            <p:ph type="body" sz="quarter" idx="19" hasCustomPrompt="1"/>
          </p:nvPr>
        </p:nvSpPr>
        <p:spPr>
          <a:xfrm>
            <a:off x="6193783" y="1821162"/>
            <a:ext cx="2700000" cy="4633200"/>
          </a:xfrm>
          <a:prstGeom prst="rect">
            <a:avLst/>
          </a:prstGeom>
        </p:spPr>
        <p:txBody>
          <a:bodyPr lIns="0" tIns="180000">
            <a:noAutofit/>
          </a:bodyPr>
          <a:lstStyle>
            <a:lvl1pPr marL="355600" indent="-355600">
              <a:buFont typeface="Wingdings" charset="2"/>
              <a:buChar char="§"/>
              <a:tabLst/>
              <a:defRPr sz="2000">
                <a:solidFill>
                  <a:srgbClr val="4579B0"/>
                </a:solidFill>
              </a:defRPr>
            </a:lvl1pPr>
          </a:lstStyle>
          <a:p>
            <a:pPr lvl="0"/>
            <a:r>
              <a:rPr lang="en-US" dirty="0"/>
              <a:t>Click to edit Master text styles Warwick Sky blue</a:t>
            </a:r>
          </a:p>
        </p:txBody>
      </p:sp>
      <p:sp>
        <p:nvSpPr>
          <p:cNvPr id="19" name="Text Placeholder 19"/>
          <p:cNvSpPr>
            <a:spLocks noGrp="1"/>
          </p:cNvSpPr>
          <p:nvPr>
            <p:ph type="body" sz="quarter" idx="20" hasCustomPrompt="1"/>
          </p:nvPr>
        </p:nvSpPr>
        <p:spPr>
          <a:xfrm>
            <a:off x="9086680" y="1806498"/>
            <a:ext cx="2700000" cy="4647864"/>
          </a:xfrm>
          <a:prstGeom prst="rect">
            <a:avLst/>
          </a:prstGeom>
        </p:spPr>
        <p:txBody>
          <a:bodyPr lIns="0" tIns="180000">
            <a:noAutofit/>
          </a:bodyPr>
          <a:lstStyle>
            <a:lvl1pPr marL="355600" indent="-355600">
              <a:buFont typeface="Wingdings" charset="2"/>
              <a:buChar char="§"/>
              <a:tabLst/>
              <a:defRPr sz="2000">
                <a:solidFill>
                  <a:srgbClr val="4579B0"/>
                </a:solidFill>
              </a:defRPr>
            </a:lvl1pPr>
          </a:lstStyle>
          <a:p>
            <a:pPr lvl="0"/>
            <a:r>
              <a:rPr lang="en-US" dirty="0"/>
              <a:t>Click to edit Master text styles Warwick Sky blue</a:t>
            </a:r>
          </a:p>
        </p:txBody>
      </p:sp>
    </p:spTree>
    <p:extLst>
      <p:ext uri="{BB962C8B-B14F-4D97-AF65-F5344CB8AC3E}">
        <p14:creationId xmlns:p14="http://schemas.microsoft.com/office/powerpoint/2010/main" val="1300501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4300282"/>
            <a:ext cx="12192000" cy="2557718"/>
          </a:xfrm>
          <a:prstGeom prst="rect">
            <a:avLst/>
          </a:prstGeom>
        </p:spPr>
      </p:pic>
      <p:sp>
        <p:nvSpPr>
          <p:cNvPr id="11" name="Text Placeholder 19"/>
          <p:cNvSpPr>
            <a:spLocks noGrp="1"/>
          </p:cNvSpPr>
          <p:nvPr>
            <p:ph type="body" sz="quarter" idx="15"/>
          </p:nvPr>
        </p:nvSpPr>
        <p:spPr>
          <a:xfrm>
            <a:off x="407988" y="1806498"/>
            <a:ext cx="2700000" cy="4647864"/>
          </a:xfrm>
          <a:prstGeom prst="rect">
            <a:avLst/>
          </a:prstGeom>
        </p:spPr>
        <p:txBody>
          <a:bodyPr lIns="0" tIns="180000">
            <a:noAutofit/>
          </a:bodyPr>
          <a:lstStyle>
            <a:lvl1pPr marL="355600" indent="-355600">
              <a:buFont typeface="Wingdings" charset="2"/>
              <a:buChar char="§"/>
              <a:tabLst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Text Placeholder 19"/>
          <p:cNvSpPr>
            <a:spLocks noGrp="1"/>
          </p:cNvSpPr>
          <p:nvPr>
            <p:ph type="body" sz="quarter" idx="18"/>
          </p:nvPr>
        </p:nvSpPr>
        <p:spPr>
          <a:xfrm>
            <a:off x="3300885" y="1806498"/>
            <a:ext cx="2700000" cy="4647864"/>
          </a:xfrm>
          <a:prstGeom prst="rect">
            <a:avLst/>
          </a:prstGeom>
        </p:spPr>
        <p:txBody>
          <a:bodyPr lIns="0" tIns="180000">
            <a:noAutofit/>
          </a:bodyPr>
          <a:lstStyle>
            <a:lvl1pPr marL="355600" indent="-355600">
              <a:buFont typeface="Wingdings" charset="2"/>
              <a:buChar char="§"/>
              <a:tabLst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Text Placeholder 19"/>
          <p:cNvSpPr>
            <a:spLocks noGrp="1"/>
          </p:cNvSpPr>
          <p:nvPr>
            <p:ph type="body" sz="quarter" idx="19"/>
          </p:nvPr>
        </p:nvSpPr>
        <p:spPr>
          <a:xfrm>
            <a:off x="6193783" y="1821162"/>
            <a:ext cx="2700000" cy="4633200"/>
          </a:xfrm>
          <a:prstGeom prst="rect">
            <a:avLst/>
          </a:prstGeom>
        </p:spPr>
        <p:txBody>
          <a:bodyPr lIns="0" tIns="180000">
            <a:noAutofit/>
          </a:bodyPr>
          <a:lstStyle>
            <a:lvl1pPr marL="355600" indent="-355600">
              <a:buFont typeface="Wingdings" charset="2"/>
              <a:buChar char="§"/>
              <a:tabLst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Text Placeholder 19"/>
          <p:cNvSpPr>
            <a:spLocks noGrp="1"/>
          </p:cNvSpPr>
          <p:nvPr>
            <p:ph type="body" sz="quarter" idx="20"/>
          </p:nvPr>
        </p:nvSpPr>
        <p:spPr>
          <a:xfrm>
            <a:off x="9086680" y="1806498"/>
            <a:ext cx="2700000" cy="4647864"/>
          </a:xfrm>
          <a:prstGeom prst="rect">
            <a:avLst/>
          </a:prstGeom>
        </p:spPr>
        <p:txBody>
          <a:bodyPr lIns="0" tIns="180000">
            <a:noAutofit/>
          </a:bodyPr>
          <a:lstStyle>
            <a:lvl1pPr marL="355600" indent="-355600">
              <a:buFont typeface="Wingdings" charset="2"/>
              <a:buChar char="§"/>
              <a:tabLst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2" y="333379"/>
            <a:ext cx="9746167" cy="603327"/>
          </a:xfrm>
          <a:prstGeom prst="rect">
            <a:avLst/>
          </a:prstGeom>
        </p:spPr>
        <p:txBody>
          <a:bodyPr vert="horz" wrap="square" lIns="396000" tIns="0" rIns="91440" bIns="45720" rtlCol="0" anchor="ctr">
            <a:noAutofit/>
          </a:bodyPr>
          <a:lstStyle/>
          <a:p>
            <a:r>
              <a:rPr lang="en-US" dirty="0"/>
              <a:t>TITLE HEADING</a:t>
            </a:r>
          </a:p>
        </p:txBody>
      </p:sp>
      <p:sp>
        <p:nvSpPr>
          <p:cNvPr id="9" name="Text Placeholder 62"/>
          <p:cNvSpPr>
            <a:spLocks noGrp="1"/>
          </p:cNvSpPr>
          <p:nvPr>
            <p:ph type="body" sz="quarter" idx="13" hasCustomPrompt="1"/>
          </p:nvPr>
        </p:nvSpPr>
        <p:spPr>
          <a:xfrm>
            <a:off x="-1" y="936702"/>
            <a:ext cx="9746168" cy="469900"/>
          </a:xfrm>
          <a:prstGeom prst="rect">
            <a:avLst/>
          </a:prstGeom>
        </p:spPr>
        <p:txBody>
          <a:bodyPr lIns="396000"/>
          <a:lstStyle>
            <a:lvl1pPr>
              <a:defRPr sz="2200" baseline="0"/>
            </a:lvl1pPr>
          </a:lstStyle>
          <a:p>
            <a:r>
              <a:rPr lang="en-US" sz="2400" dirty="0"/>
              <a:t>SUB HEADLINE (24pt Arial Narrow)</a:t>
            </a:r>
          </a:p>
        </p:txBody>
      </p:sp>
    </p:spTree>
    <p:extLst>
      <p:ext uri="{BB962C8B-B14F-4D97-AF65-F5344CB8AC3E}">
        <p14:creationId xmlns:p14="http://schemas.microsoft.com/office/powerpoint/2010/main" val="403906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3A2C599C-890E-A741-AB70-FC4279B0E0AE}" type="datetimeFigureOut">
              <a:rPr lang="en-US" smtClean="0"/>
              <a:t>5/12/2020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1E8FEC7E-ABB6-CE48-8318-64F21BA762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23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5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13.jp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6136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667" r:id="rId2"/>
    <p:sldLayoutId id="2147483802" r:id="rId3"/>
    <p:sldLayoutId id="2147483799" r:id="rId4"/>
    <p:sldLayoutId id="2147483800" r:id="rId5"/>
    <p:sldLayoutId id="2147483661" r:id="rId6"/>
    <p:sldLayoutId id="2147483662" r:id="rId7"/>
    <p:sldLayoutId id="2147483664" r:id="rId8"/>
    <p:sldLayoutId id="2147483665" r:id="rId9"/>
    <p:sldLayoutId id="2147483666" r:id="rId10"/>
    <p:sldLayoutId id="2147483668" r:id="rId11"/>
    <p:sldLayoutId id="2147483798" r:id="rId12"/>
    <p:sldLayoutId id="2147483669" r:id="rId13"/>
    <p:sldLayoutId id="2147483670" r:id="rId14"/>
    <p:sldLayoutId id="2147483816" r:id="rId15"/>
    <p:sldLayoutId id="2147483671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>
          <a:solidFill>
            <a:schemeClr val="tx1"/>
          </a:solidFill>
          <a:latin typeface="Arial Narrow" charset="0"/>
          <a:ea typeface="Arial Narrow" charset="0"/>
          <a:cs typeface="Arial Narrow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200" kern="1200">
          <a:solidFill>
            <a:schemeClr val="tx1"/>
          </a:solidFill>
          <a:latin typeface="Arial Narrow" charset="0"/>
          <a:ea typeface="Arial Narrow" charset="0"/>
          <a:cs typeface="Arial Narrow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0" userDrawn="1">
          <p15:clr>
            <a:srgbClr val="F26B43"/>
          </p15:clr>
        </p15:guide>
        <p15:guide id="2" pos="257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/>
          </p:nvPr>
        </p:nvSpPr>
        <p:spPr>
          <a:xfrm>
            <a:off x="540071" y="432000"/>
            <a:ext cx="11111046" cy="1080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"/>
          <p:cNvSpPr>
            <a:spLocks noGrp="1"/>
          </p:cNvSpPr>
          <p:nvPr>
            <p:ph type="body" idx="1"/>
          </p:nvPr>
        </p:nvSpPr>
        <p:spPr>
          <a:xfrm>
            <a:off x="540071" y="1512000"/>
            <a:ext cx="11111046" cy="42984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"/>
          <p:cNvSpPr>
            <a:spLocks noGrp="1"/>
          </p:cNvSpPr>
          <p:nvPr>
            <p:ph type="dt" sz="half" idx="2"/>
          </p:nvPr>
        </p:nvSpPr>
        <p:spPr>
          <a:xfrm>
            <a:off x="10211505" y="6084000"/>
            <a:ext cx="1440188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defTabSz="875823"/>
            <a:fld id="{27FC3DAB-407D-4279-8EB6-232635B61438}" type="datetimeFigureOut">
              <a:rPr lang="en-US" smtClean="0">
                <a:solidFill>
                  <a:prstClr val="white">
                    <a:lumMod val="50000"/>
                  </a:prstClr>
                </a:solidFill>
              </a:rPr>
              <a:pPr defTabSz="875823"/>
              <a:t>5/12/2020</a:t>
            </a:fld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5" name="Footer"/>
          <p:cNvSpPr>
            <a:spLocks noGrp="1"/>
          </p:cNvSpPr>
          <p:nvPr>
            <p:ph type="ftr" sz="quarter" idx="3"/>
          </p:nvPr>
        </p:nvSpPr>
        <p:spPr>
          <a:xfrm>
            <a:off x="3935312" y="6084000"/>
            <a:ext cx="4320562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defTabSz="875823"/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6" name="Slide Number"/>
          <p:cNvSpPr>
            <a:spLocks noGrp="1"/>
          </p:cNvSpPr>
          <p:nvPr>
            <p:ph type="sldNum" sz="quarter" idx="4"/>
          </p:nvPr>
        </p:nvSpPr>
        <p:spPr>
          <a:xfrm>
            <a:off x="540070" y="6084000"/>
            <a:ext cx="900117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defTabSz="875823"/>
            <a:fld id="{02CEFE82-39F2-4F47-8A0C-D5AB3496FA5C}" type="slidenum">
              <a:rPr lang="en-US" smtClean="0">
                <a:solidFill>
                  <a:prstClr val="white">
                    <a:lumMod val="50000"/>
                  </a:prstClr>
                </a:solidFill>
              </a:rPr>
              <a:pPr defTabSz="875823"/>
              <a:t>‹#›</a:t>
            </a:fld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3841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21" r:id="rId2"/>
    <p:sldLayoutId id="2147483824" r:id="rId3"/>
    <p:sldLayoutId id="2147483822" r:id="rId4"/>
    <p:sldLayoutId id="2147483823" r:id="rId5"/>
    <p:sldLayoutId id="2147483819" r:id="rId6"/>
    <p:sldLayoutId id="2147483820" r:id="rId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875823" rtl="0" eaLnBrk="1" latinLnBrk="0" hangingPunct="1">
        <a:lnSpc>
          <a:spcPct val="90000"/>
        </a:lnSpc>
        <a:spcBef>
          <a:spcPct val="0"/>
        </a:spcBef>
        <a:buNone/>
        <a:defRPr sz="3600" b="1" kern="1200" spc="-15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8643" indent="-258643" algn="l" defTabSz="875823" rtl="0" eaLnBrk="1" latinLnBrk="0" hangingPunct="1">
        <a:lnSpc>
          <a:spcPct val="90000"/>
        </a:lnSpc>
        <a:spcBef>
          <a:spcPts val="0"/>
        </a:spcBef>
        <a:spcAft>
          <a:spcPts val="1000"/>
        </a:spcAft>
        <a:buFont typeface="Wingdings" panose="05000000000000000000" pitchFamily="2" charset="2"/>
        <a:buChar char="§"/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689590" indent="-258643" algn="l" defTabSz="875823" rtl="0" eaLnBrk="1" latinLnBrk="0" hangingPunct="1">
        <a:lnSpc>
          <a:spcPct val="90000"/>
        </a:lnSpc>
        <a:spcBef>
          <a:spcPts val="0"/>
        </a:spcBef>
        <a:spcAft>
          <a:spcPts val="1000"/>
        </a:spcAft>
        <a:buFont typeface="Calibri Light" panose="020F030202020403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34387" indent="-258643" algn="l" defTabSz="875823" rtl="0" eaLnBrk="1" latinLnBrk="0" hangingPunct="1">
        <a:lnSpc>
          <a:spcPct val="90000"/>
        </a:lnSpc>
        <a:spcBef>
          <a:spcPts val="0"/>
        </a:spcBef>
        <a:spcAft>
          <a:spcPts val="1000"/>
        </a:spcAft>
        <a:buFont typeface="Calibri Light" panose="020F0302020204030204" pitchFamily="34" charset="0"/>
        <a:buChar char="–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9155" indent="-258643" algn="l" defTabSz="875823" rtl="0" eaLnBrk="1" latinLnBrk="0" hangingPunct="1">
        <a:lnSpc>
          <a:spcPct val="90000"/>
        </a:lnSpc>
        <a:spcBef>
          <a:spcPts val="0"/>
        </a:spcBef>
        <a:spcAft>
          <a:spcPts val="1000"/>
        </a:spcAft>
        <a:buFont typeface="Calibri Light" panose="020F0302020204030204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723962" indent="-258643" algn="l" defTabSz="875823" rtl="0" eaLnBrk="1" latinLnBrk="0" hangingPunct="1">
        <a:lnSpc>
          <a:spcPct val="90000"/>
        </a:lnSpc>
        <a:spcBef>
          <a:spcPts val="0"/>
        </a:spcBef>
        <a:spcAft>
          <a:spcPts val="1000"/>
        </a:spcAft>
        <a:buFont typeface="Calibri Light" panose="020F0302020204030204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408346" indent="-218991" algn="l" defTabSz="875823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846226" indent="-218991" algn="l" defTabSz="875823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284094" indent="-218991" algn="l" defTabSz="875823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721950" indent="-218991" algn="l" defTabSz="875823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75823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38027" algn="l" defTabSz="875823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875823" algn="l" defTabSz="875823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13687" algn="l" defTabSz="875823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751539" algn="l" defTabSz="875823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189396" algn="l" defTabSz="875823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627280" algn="l" defTabSz="875823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065135" algn="l" defTabSz="875823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503014" algn="l" defTabSz="875823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A9ED3F2-E519-4189-8B8D-1DB5D8DA9A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EF9562-1FDA-4693-9B71-2FF5325990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034A47-EAA4-43A3-8D72-F1705BCD1D2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E57717-35EB-4784-9571-69D9F8E37C5C}" type="datetimeFigureOut">
              <a:rPr lang="en-GB" smtClean="0"/>
              <a:t>12/05/2020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9DD7A2-EE96-43A6-9C68-A3180979F7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DFB0AE-A2C7-4D6E-BC20-DDB5084C2C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C23B0F-EB08-4A8C-A09B-34F141C6C7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3565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5" Type="http://schemas.openxmlformats.org/officeDocument/2006/relationships/image" Target="../media/image30.png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26A4109-3DE5-4377-BBA9-C34258856B02}"/>
              </a:ext>
            </a:extLst>
          </p:cNvPr>
          <p:cNvSpPr/>
          <p:nvPr/>
        </p:nvSpPr>
        <p:spPr>
          <a:xfrm>
            <a:off x="190500" y="1985921"/>
            <a:ext cx="4787900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500" b="1" spc="-15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TEL FRAMEWORK FOR THE CO-DESIGN OF AN ONLINE COURSE:</a:t>
            </a:r>
            <a:endParaRPr lang="en-GB" sz="3500" spc="-150" dirty="0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0146494-1E5B-4BB5-8591-DAF33DAAA86A}"/>
              </a:ext>
            </a:extLst>
          </p:cNvPr>
          <p:cNvSpPr txBox="1"/>
          <p:nvPr/>
        </p:nvSpPr>
        <p:spPr>
          <a:xfrm>
            <a:off x="190500" y="3697837"/>
            <a:ext cx="5449784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sz="2800" spc="-150" dirty="0">
                <a:solidFill>
                  <a:schemeClr val="bg1"/>
                </a:solidFill>
              </a:rPr>
              <a:t>Experiences from a Monash-Warwick Alliance project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F24FF68-312E-4423-9DD5-9ED29A4E4A8E}"/>
              </a:ext>
            </a:extLst>
          </p:cNvPr>
          <p:cNvSpPr/>
          <p:nvPr/>
        </p:nvSpPr>
        <p:spPr>
          <a:xfrm>
            <a:off x="4013200" y="558800"/>
            <a:ext cx="1460500" cy="1358900"/>
          </a:xfrm>
          <a:prstGeom prst="rect">
            <a:avLst/>
          </a:prstGeom>
          <a:solidFill>
            <a:srgbClr val="179F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id="{56E99E9B-11CD-4019-B49E-B1B9586A9E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99288" y="5093433"/>
            <a:ext cx="1269640" cy="1276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4186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956493F5-A0F7-4A15-9D6E-7ACAA4CA4AF6}"/>
              </a:ext>
            </a:extLst>
          </p:cNvPr>
          <p:cNvSpPr/>
          <p:nvPr/>
        </p:nvSpPr>
        <p:spPr>
          <a:xfrm>
            <a:off x="1743169" y="2517047"/>
            <a:ext cx="1419131" cy="26919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en-GB" dirty="0" err="1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BF686F0-3888-4BC5-BED8-243592861FB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-1868" y="-22833"/>
            <a:ext cx="12181506" cy="5228591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FFD144D-BA3F-47D1-9E33-4459136294C8}"/>
              </a:ext>
            </a:extLst>
          </p:cNvPr>
          <p:cNvCxnSpPr>
            <a:cxnSpLocks/>
          </p:cNvCxnSpPr>
          <p:nvPr/>
        </p:nvCxnSpPr>
        <p:spPr>
          <a:xfrm>
            <a:off x="362139" y="796194"/>
            <a:ext cx="11334561" cy="0"/>
          </a:xfrm>
          <a:prstGeom prst="line">
            <a:avLst/>
          </a:prstGeom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A6B329C0-FDD0-4588-A960-C76C1FA971A8}"/>
              </a:ext>
            </a:extLst>
          </p:cNvPr>
          <p:cNvSpPr/>
          <p:nvPr/>
        </p:nvSpPr>
        <p:spPr>
          <a:xfrm>
            <a:off x="-10494" y="5727700"/>
            <a:ext cx="12212987" cy="11811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en-GB" dirty="0" err="1"/>
          </a:p>
        </p:txBody>
      </p:sp>
      <p:sp>
        <p:nvSpPr>
          <p:cNvPr id="16" name="Rectangular Callout 5">
            <a:extLst>
              <a:ext uri="{FF2B5EF4-FFF2-40B4-BE49-F238E27FC236}">
                <a16:creationId xmlns:a16="http://schemas.microsoft.com/office/drawing/2014/main" id="{42D55295-B22D-4D87-AF72-B53C18983697}"/>
              </a:ext>
            </a:extLst>
          </p:cNvPr>
          <p:cNvSpPr/>
          <p:nvPr/>
        </p:nvSpPr>
        <p:spPr>
          <a:xfrm>
            <a:off x="-12700" y="5309744"/>
            <a:ext cx="12212987" cy="533400"/>
          </a:xfrm>
          <a:prstGeom prst="wedgeRectCallout">
            <a:avLst>
              <a:gd name="adj1" fmla="val -20833"/>
              <a:gd name="adj2" fmla="val 76443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3498DB"/>
              </a:solidFill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EFF7A8A4-CDB9-4509-9BBD-2D2CAB54ECF1}"/>
              </a:ext>
            </a:extLst>
          </p:cNvPr>
          <p:cNvSpPr txBox="1">
            <a:spLocks/>
          </p:cNvSpPr>
          <p:nvPr/>
        </p:nvSpPr>
        <p:spPr>
          <a:xfrm>
            <a:off x="282669" y="5258742"/>
            <a:ext cx="11493500" cy="458049"/>
          </a:xfrm>
          <a:prstGeom prst="rect">
            <a:avLst/>
          </a:prstGeom>
        </p:spPr>
        <p:txBody>
          <a:bodyPr/>
          <a:lstStyle>
            <a:lvl1pPr algn="l" defTabSz="87582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 spc="-15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0" dirty="0">
                <a:solidFill>
                  <a:schemeClr val="bg1"/>
                </a:solidFill>
              </a:rPr>
              <a:t>Phase 2: Use of Teams during the visit (18/01/20 - 25/01/20</a:t>
            </a:r>
            <a:r>
              <a:rPr lang="en-GB" b="0" dirty="0">
                <a:solidFill>
                  <a:schemeClr val="bg1"/>
                </a:solidFill>
              </a:rPr>
              <a:t>)</a:t>
            </a:r>
          </a:p>
        </p:txBody>
      </p:sp>
      <p:pic>
        <p:nvPicPr>
          <p:cNvPr id="12" name="Picture 11" descr="A picture containing drawing&#10;&#10;Description automatically generated">
            <a:extLst>
              <a:ext uri="{FF2B5EF4-FFF2-40B4-BE49-F238E27FC236}">
                <a16:creationId xmlns:a16="http://schemas.microsoft.com/office/drawing/2014/main" id="{2094D2EC-8885-4CBF-9003-403B76FAD8B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00" t="6779" r="69220" b="76109"/>
          <a:stretch/>
        </p:blipFill>
        <p:spPr>
          <a:xfrm>
            <a:off x="165100" y="323049"/>
            <a:ext cx="3594100" cy="89548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CE334F72-81B2-4418-9AD1-3CACA1FA5F81}"/>
              </a:ext>
            </a:extLst>
          </p:cNvPr>
          <p:cNvSpPr txBox="1"/>
          <p:nvPr/>
        </p:nvSpPr>
        <p:spPr>
          <a:xfrm>
            <a:off x="362139" y="1438985"/>
            <a:ext cx="6610161" cy="350748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285750" indent="-1800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chemeClr val="bg1"/>
                </a:solidFill>
                <a:latin typeface="+mj-lt"/>
              </a:rPr>
              <a:t>Useful to follow up on and group daily activities and communicate when not together</a:t>
            </a:r>
          </a:p>
          <a:p>
            <a:pPr marL="285750" indent="-1800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chemeClr val="bg1"/>
                </a:solidFill>
                <a:latin typeface="+mj-lt"/>
              </a:rPr>
              <a:t>Working collaboratively on documents and the co-design of storyboards</a:t>
            </a:r>
          </a:p>
          <a:p>
            <a:pPr marL="285750" indent="-1800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chemeClr val="bg1"/>
                </a:solidFill>
                <a:latin typeface="+mj-lt"/>
              </a:rPr>
              <a:t>Assigning tasks using the planner tool</a:t>
            </a:r>
          </a:p>
          <a:p>
            <a:pPr marL="285750" indent="-1800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chemeClr val="bg1"/>
                </a:solidFill>
                <a:latin typeface="+mj-lt"/>
              </a:rPr>
              <a:t>Hands on group training workshop with Teams:</a:t>
            </a:r>
          </a:p>
          <a:p>
            <a:pPr marL="742950" lvl="1" indent="-1800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chemeClr val="bg1"/>
                </a:solidFill>
                <a:latin typeface="+mj-lt"/>
              </a:rPr>
              <a:t>Effective and potential use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358367EF-1BC5-4A2A-BB9A-3CAFCE9613AD}"/>
              </a:ext>
            </a:extLst>
          </p:cNvPr>
          <p:cNvSpPr txBox="1">
            <a:spLocks/>
          </p:cNvSpPr>
          <p:nvPr/>
        </p:nvSpPr>
        <p:spPr>
          <a:xfrm>
            <a:off x="362139" y="6077523"/>
            <a:ext cx="11493500" cy="746685"/>
          </a:xfrm>
          <a:prstGeom prst="rect">
            <a:avLst/>
          </a:prstGeom>
        </p:spPr>
        <p:txBody>
          <a:bodyPr/>
          <a:lstStyle>
            <a:lvl1pPr marL="258643" indent="-258643" algn="l" defTabSz="875823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9590" indent="-258643" algn="l" defTabSz="875823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Calibri Light" panose="020F030202020403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34387" indent="-258643" algn="l" defTabSz="875823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Calibri Light" panose="020F0302020204030204" pitchFamily="34" charset="0"/>
              <a:buChar char="–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9155" indent="-258643" algn="l" defTabSz="875823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Calibri Light" panose="020F030202020403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23962" indent="-258643" algn="l" defTabSz="875823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Calibri Light" panose="020F030202020403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8346" indent="-218991" algn="l" defTabSz="87582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46226" indent="-218991" algn="l" defTabSz="87582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84094" indent="-218991" algn="l" defTabSz="87582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21950" indent="-218991" algn="l" defTabSz="87582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Use of Teams whilst at Monash</a:t>
            </a:r>
          </a:p>
        </p:txBody>
      </p:sp>
    </p:spTree>
    <p:extLst>
      <p:ext uri="{BB962C8B-B14F-4D97-AF65-F5344CB8AC3E}">
        <p14:creationId xmlns:p14="http://schemas.microsoft.com/office/powerpoint/2010/main" val="3574339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B5A3CA-F2BE-45BD-BBD5-CB62F004A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>
                <a:solidFill>
                  <a:schemeClr val="tx1">
                    <a:lumMod val="75000"/>
                    <a:lumOff val="25000"/>
                  </a:schemeClr>
                </a:solidFill>
              </a:rPr>
              <a:t>Perspectives on the use of Teams</a:t>
            </a:r>
            <a:endParaRPr lang="en-GB" b="0" cap="none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3" name="Megan (teams)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370330" y="967740"/>
            <a:ext cx="9387840" cy="5280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8101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ular Callout 5">
            <a:extLst>
              <a:ext uri="{FF2B5EF4-FFF2-40B4-BE49-F238E27FC236}">
                <a16:creationId xmlns:a16="http://schemas.microsoft.com/office/drawing/2014/main" id="{0B44D1A0-1C88-444F-A990-7B63EE44FF53}"/>
              </a:ext>
            </a:extLst>
          </p:cNvPr>
          <p:cNvSpPr/>
          <p:nvPr/>
        </p:nvSpPr>
        <p:spPr>
          <a:xfrm>
            <a:off x="317500" y="904316"/>
            <a:ext cx="4622800" cy="5369484"/>
          </a:xfrm>
          <a:prstGeom prst="wedgeRectCallout">
            <a:avLst>
              <a:gd name="adj1" fmla="val -20335"/>
              <a:gd name="adj2" fmla="val 56251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3498DB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FB5A3CA-F2BE-45BD-BBD5-CB62F004A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cap="none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ADDIE Model</a:t>
            </a: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88821573-8B3E-463C-B9B2-2FBC440048F3}"/>
              </a:ext>
            </a:extLst>
          </p:cNvPr>
          <p:cNvSpPr txBox="1">
            <a:spLocks/>
          </p:cNvSpPr>
          <p:nvPr/>
        </p:nvSpPr>
        <p:spPr>
          <a:xfrm>
            <a:off x="9093199" y="5811786"/>
            <a:ext cx="2349501" cy="38366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875823" rtl="0" eaLnBrk="1" latinLnBrk="0" hangingPunct="1">
              <a:lnSpc>
                <a:spcPct val="8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None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37983" indent="0" algn="l" defTabSz="875823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Calibri Light" panose="020F0302020204030204" pitchFamily="34" charset="0"/>
              <a:buNone/>
              <a:defRPr sz="1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75735" indent="0" algn="l" defTabSz="875823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Calibri Light" panose="020F030202020403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13555" indent="0" algn="l" defTabSz="875823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Calibri Light" panose="020F0302020204030204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751364" indent="0" algn="l" defTabSz="875823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Calibri Light" panose="020F0302020204030204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89177" indent="0" algn="l" defTabSz="875823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627017" indent="0" algn="l" defTabSz="875823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064828" indent="0" algn="l" defTabSz="875823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502664" indent="0" algn="l" defTabSz="875823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000" b="1" dirty="0">
                <a:solidFill>
                  <a:srgbClr val="179FDB"/>
                </a:solidFill>
              </a:rPr>
              <a:t>Dr Lucy Hammond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75BB4B5-0004-4983-BB15-C239439997DF}"/>
              </a:ext>
            </a:extLst>
          </p:cNvPr>
          <p:cNvSpPr txBox="1">
            <a:spLocks/>
          </p:cNvSpPr>
          <p:nvPr/>
        </p:nvSpPr>
        <p:spPr>
          <a:xfrm>
            <a:off x="9105898" y="2892921"/>
            <a:ext cx="2349501" cy="38366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875823" rtl="0" eaLnBrk="1" latinLnBrk="0" hangingPunct="1">
              <a:lnSpc>
                <a:spcPct val="8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None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37983" indent="0" algn="l" defTabSz="875823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Calibri Light" panose="020F0302020204030204" pitchFamily="34" charset="0"/>
              <a:buNone/>
              <a:defRPr sz="1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75735" indent="0" algn="l" defTabSz="875823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Calibri Light" panose="020F030202020403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13555" indent="0" algn="l" defTabSz="875823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Calibri Light" panose="020F0302020204030204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751364" indent="0" algn="l" defTabSz="875823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Calibri Light" panose="020F0302020204030204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89177" indent="0" algn="l" defTabSz="875823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627017" indent="0" algn="l" defTabSz="875823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064828" indent="0" algn="l" defTabSz="875823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502664" indent="0" algn="l" defTabSz="875823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000" b="1" dirty="0">
                <a:solidFill>
                  <a:srgbClr val="179FDB"/>
                </a:solidFill>
              </a:rPr>
              <a:t>Richard Clay</a:t>
            </a:r>
          </a:p>
        </p:txBody>
      </p:sp>
      <p:pic>
        <p:nvPicPr>
          <p:cNvPr id="5" name="Picture 4" descr="A picture containing newspaper&#10;&#10;Description automatically generated">
            <a:extLst>
              <a:ext uri="{FF2B5EF4-FFF2-40B4-BE49-F238E27FC236}">
                <a16:creationId xmlns:a16="http://schemas.microsoft.com/office/drawing/2014/main" id="{DB11E91B-9119-40D7-B3B5-35EBB1CC22C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7222"/>
          <a:stretch/>
        </p:blipFill>
        <p:spPr>
          <a:xfrm>
            <a:off x="5252278" y="255304"/>
            <a:ext cx="6361043" cy="63627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BDCC9FB8-8113-45CF-91DA-586CBBFF06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08189" y="1082116"/>
            <a:ext cx="4444811" cy="5191684"/>
          </a:xfrm>
        </p:spPr>
        <p:txBody>
          <a:bodyPr/>
          <a:lstStyle/>
          <a:p>
            <a:r>
              <a:rPr lang="en-GB" sz="2100" dirty="0">
                <a:solidFill>
                  <a:schemeClr val="bg1"/>
                </a:solidFill>
                <a:latin typeface="+mj-lt"/>
              </a:rPr>
              <a:t>An instructional design model used to help organize and streamline the production of course content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100" dirty="0">
                <a:solidFill>
                  <a:schemeClr val="bg1"/>
                </a:solidFill>
                <a:latin typeface="+mj-lt"/>
              </a:rPr>
              <a:t>An acronym for the five stages of a development process: Analysis, Design, Development, Implementation, and Evaluation.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100" dirty="0">
                <a:solidFill>
                  <a:schemeClr val="bg1"/>
                </a:solidFill>
                <a:latin typeface="+mj-lt"/>
              </a:rPr>
              <a:t>Provides a logical, step-by-step “roadmap” for building a course.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100" dirty="0">
                <a:solidFill>
                  <a:schemeClr val="bg1"/>
                </a:solidFill>
                <a:latin typeface="+mj-lt"/>
              </a:rPr>
              <a:t>Recognised and established Model that has been proven to work (in use for 30+ years.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100" dirty="0">
                <a:solidFill>
                  <a:schemeClr val="bg1"/>
                </a:solidFill>
                <a:latin typeface="+mj-lt"/>
              </a:rPr>
              <a:t>Aimed to reach the design phase during the visit, tackling other phases later in the project</a:t>
            </a:r>
          </a:p>
        </p:txBody>
      </p:sp>
    </p:spTree>
    <p:extLst>
      <p:ext uri="{BB962C8B-B14F-4D97-AF65-F5344CB8AC3E}">
        <p14:creationId xmlns:p14="http://schemas.microsoft.com/office/powerpoint/2010/main" val="1248219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B5A3CA-F2BE-45BD-BBD5-CB62F004A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Perspectives on the use of ADDIE</a:t>
            </a:r>
            <a:endParaRPr lang="en-GB" b="0" cap="none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EAD0B1-AAF7-4FE7-A83D-5749F17D81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04989" y="960620"/>
            <a:ext cx="2560131" cy="746685"/>
          </a:xfrm>
        </p:spPr>
        <p:txBody>
          <a:bodyPr/>
          <a:lstStyle/>
          <a:p>
            <a:r>
              <a:rPr lang="en-GB" dirty="0"/>
              <a:t>Learning technologist</a:t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5" name="Rectangular Callout 5">
            <a:extLst>
              <a:ext uri="{FF2B5EF4-FFF2-40B4-BE49-F238E27FC236}">
                <a16:creationId xmlns:a16="http://schemas.microsoft.com/office/drawing/2014/main" id="{BEB3E831-32ED-4397-99B6-68692BA7205C}"/>
              </a:ext>
            </a:extLst>
          </p:cNvPr>
          <p:cNvSpPr/>
          <p:nvPr/>
        </p:nvSpPr>
        <p:spPr>
          <a:xfrm>
            <a:off x="333563" y="1426442"/>
            <a:ext cx="5292173" cy="4656858"/>
          </a:xfrm>
          <a:prstGeom prst="wedgeRectCallout">
            <a:avLst>
              <a:gd name="adj1" fmla="val -20335"/>
              <a:gd name="adj2" fmla="val 56251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3498DB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1C25703-80CA-4BD4-85F3-742CBABFC668}"/>
              </a:ext>
            </a:extLst>
          </p:cNvPr>
          <p:cNvSpPr txBox="1"/>
          <p:nvPr/>
        </p:nvSpPr>
        <p:spPr>
          <a:xfrm>
            <a:off x="330011" y="1606279"/>
            <a:ext cx="4737289" cy="4360477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lvl="1"/>
            <a:r>
              <a:rPr lang="en-GB" sz="2000" dirty="0">
                <a:solidFill>
                  <a:schemeClr val="bg1"/>
                </a:solidFill>
                <a:latin typeface="Calibri"/>
                <a:ea typeface="+mn-lt"/>
                <a:cs typeface="+mn-lt"/>
              </a:rPr>
              <a:t>A framework help organize the workflow and streamline the production of course content.</a:t>
            </a:r>
            <a:endParaRPr lang="en-US" sz="2000" dirty="0">
              <a:solidFill>
                <a:schemeClr val="bg1"/>
              </a:solidFill>
              <a:latin typeface="Calibri"/>
              <a:ea typeface="+mn-lt"/>
              <a:cs typeface="+mn-lt"/>
            </a:endParaRPr>
          </a:p>
          <a:p>
            <a:pPr lvl="1"/>
            <a:endParaRPr lang="en-GB" sz="2000" dirty="0">
              <a:solidFill>
                <a:schemeClr val="bg1"/>
              </a:solidFill>
              <a:latin typeface="Calibri"/>
              <a:ea typeface="+mn-lt"/>
              <a:cs typeface="+mn-lt"/>
            </a:endParaRPr>
          </a:p>
          <a:p>
            <a:pPr lvl="1"/>
            <a:r>
              <a:rPr lang="en-GB" sz="2000" dirty="0">
                <a:solidFill>
                  <a:schemeClr val="bg1"/>
                </a:solidFill>
                <a:latin typeface="Calibri"/>
                <a:ea typeface="+mn-lt"/>
                <a:cs typeface="+mn-lt"/>
              </a:rPr>
              <a:t>Good to help to keep academics on track by focusing on clearly defines stages. </a:t>
            </a:r>
            <a:endParaRPr lang="en-US" sz="2000" dirty="0">
              <a:solidFill>
                <a:schemeClr val="bg1"/>
              </a:solidFill>
              <a:latin typeface="Calibri"/>
              <a:ea typeface="+mn-lt"/>
              <a:cs typeface="+mn-lt"/>
            </a:endParaRPr>
          </a:p>
          <a:p>
            <a:pPr lvl="1"/>
            <a:endParaRPr lang="en-GB" sz="2000" dirty="0">
              <a:solidFill>
                <a:schemeClr val="bg1"/>
              </a:solidFill>
              <a:latin typeface="Calibri"/>
              <a:ea typeface="+mn-lt"/>
              <a:cs typeface="+mn-lt"/>
            </a:endParaRPr>
          </a:p>
          <a:p>
            <a:pPr lvl="1"/>
            <a:r>
              <a:rPr lang="en-GB" sz="2000" dirty="0">
                <a:solidFill>
                  <a:schemeClr val="bg1"/>
                </a:solidFill>
                <a:latin typeface="Calibri"/>
                <a:ea typeface="+mn-lt"/>
                <a:cs typeface="+mn-lt"/>
              </a:rPr>
              <a:t>Ties in nicely with Teams and Planner tool </a:t>
            </a:r>
            <a:endParaRPr lang="en-US" sz="2000" dirty="0">
              <a:solidFill>
                <a:schemeClr val="bg1"/>
              </a:solidFill>
              <a:latin typeface="Calibri"/>
              <a:ea typeface="+mn-lt"/>
              <a:cs typeface="+mn-lt"/>
            </a:endParaRPr>
          </a:p>
          <a:p>
            <a:pPr lvl="1"/>
            <a:endParaRPr lang="en-GB" sz="2000" dirty="0">
              <a:solidFill>
                <a:schemeClr val="bg1"/>
              </a:solidFill>
              <a:latin typeface="Calibri"/>
              <a:ea typeface="+mn-lt"/>
              <a:cs typeface="+mn-lt"/>
            </a:endParaRPr>
          </a:p>
          <a:p>
            <a:pPr lvl="1"/>
            <a:r>
              <a:rPr lang="en-GB" sz="2000" dirty="0">
                <a:solidFill>
                  <a:schemeClr val="bg1"/>
                </a:solidFill>
                <a:latin typeface="Calibri"/>
                <a:ea typeface="+mn-lt"/>
                <a:cs typeface="+mn-lt"/>
              </a:rPr>
              <a:t>Co-design – managing people at different stages of the </a:t>
            </a:r>
            <a:r>
              <a:rPr lang="en-GB" sz="2000" dirty="0" smtClean="0">
                <a:solidFill>
                  <a:schemeClr val="bg1"/>
                </a:solidFill>
                <a:latin typeface="Calibri"/>
                <a:ea typeface="+mn-lt"/>
                <a:cs typeface="+mn-lt"/>
              </a:rPr>
              <a:t>project</a:t>
            </a:r>
          </a:p>
          <a:p>
            <a:pPr lvl="1"/>
            <a:r>
              <a:rPr lang="en-GB" sz="2000" dirty="0">
                <a:solidFill>
                  <a:schemeClr val="bg1"/>
                </a:solidFill>
                <a:latin typeface="Calibri"/>
                <a:ea typeface="+mn-lt"/>
                <a:cs typeface="+mn-lt"/>
              </a:rPr>
              <a:t> – not all progressing together</a:t>
            </a:r>
            <a:endParaRPr lang="en-GB" sz="2000" dirty="0">
              <a:solidFill>
                <a:schemeClr val="bg1"/>
              </a:solidFill>
              <a:latin typeface="Calibri"/>
              <a:cs typeface="Calibri Light"/>
            </a:endParaRPr>
          </a:p>
          <a:p>
            <a:pPr>
              <a:spcAft>
                <a:spcPts val="1000"/>
              </a:spcAft>
            </a:pPr>
            <a:endParaRPr lang="en-GB" sz="2000" dirty="0">
              <a:solidFill>
                <a:schemeClr val="bg1"/>
              </a:solidFill>
              <a:latin typeface="+mj-lt"/>
              <a:cs typeface="Calibri"/>
            </a:endParaRP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A8EAD0B1-AAF7-4FE7-A83D-5749F17D8199}"/>
              </a:ext>
            </a:extLst>
          </p:cNvPr>
          <p:cNvSpPr txBox="1">
            <a:spLocks/>
          </p:cNvSpPr>
          <p:nvPr/>
        </p:nvSpPr>
        <p:spPr>
          <a:xfrm>
            <a:off x="6170219" y="960619"/>
            <a:ext cx="2560131" cy="32906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875823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None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9590" indent="-258643" algn="l" defTabSz="875823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Calibri Light" panose="020F030202020403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34387" indent="-258643" algn="l" defTabSz="875823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Calibri Light" panose="020F0302020204030204" pitchFamily="34" charset="0"/>
              <a:buChar char="–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9155" indent="-258643" algn="l" defTabSz="875823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Calibri Light" panose="020F030202020403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23962" indent="-258643" algn="l" defTabSz="875823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Calibri Light" panose="020F030202020403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8346" indent="-218991" algn="l" defTabSz="87582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46226" indent="-218991" algn="l" defTabSz="87582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84094" indent="-218991" algn="l" defTabSz="87582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21950" indent="-218991" algn="l" defTabSz="87582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Academic</a:t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11" name="Rectangular Callout 5">
            <a:extLst>
              <a:ext uri="{FF2B5EF4-FFF2-40B4-BE49-F238E27FC236}">
                <a16:creationId xmlns:a16="http://schemas.microsoft.com/office/drawing/2014/main" id="{BEB3E831-32ED-4397-99B6-68692BA7205C}"/>
              </a:ext>
            </a:extLst>
          </p:cNvPr>
          <p:cNvSpPr/>
          <p:nvPr/>
        </p:nvSpPr>
        <p:spPr>
          <a:xfrm>
            <a:off x="6172660" y="1358061"/>
            <a:ext cx="5505533" cy="4656858"/>
          </a:xfrm>
          <a:prstGeom prst="wedgeRectCallout">
            <a:avLst>
              <a:gd name="adj1" fmla="val -20335"/>
              <a:gd name="adj2" fmla="val 56251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3498DB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1C25703-80CA-4BD4-85F3-742CBABFC668}"/>
              </a:ext>
            </a:extLst>
          </p:cNvPr>
          <p:cNvSpPr txBox="1"/>
          <p:nvPr/>
        </p:nvSpPr>
        <p:spPr>
          <a:xfrm>
            <a:off x="6385197" y="1779688"/>
            <a:ext cx="4521200" cy="4303612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GB" sz="2000" dirty="0">
                <a:solidFill>
                  <a:schemeClr val="bg1"/>
                </a:solidFill>
                <a:latin typeface="+mj-lt"/>
                <a:cs typeface="Calibri Light"/>
              </a:rPr>
              <a:t>Keen</a:t>
            </a:r>
            <a:r>
              <a:rPr lang="en-GB" sz="2000" dirty="0">
                <a:solidFill>
                  <a:schemeClr val="bg1"/>
                </a:solidFill>
                <a:latin typeface="Calibri"/>
                <a:ea typeface="+mn-lt"/>
                <a:cs typeface="+mn-lt"/>
              </a:rPr>
              <a:t> to use an established model so a have a theoretical framework when comes to writing up/dissemination </a:t>
            </a:r>
            <a:endParaRPr lang="en-GB" sz="2000" dirty="0">
              <a:solidFill>
                <a:schemeClr val="bg1"/>
              </a:solidFill>
              <a:latin typeface="Calibri"/>
              <a:ea typeface="+mn-lt"/>
              <a:cs typeface="Calibri"/>
            </a:endParaRPr>
          </a:p>
          <a:p>
            <a:endParaRPr lang="en-GB" sz="2000" dirty="0">
              <a:solidFill>
                <a:schemeClr val="bg1"/>
              </a:solidFill>
              <a:latin typeface="Calibri"/>
              <a:ea typeface="+mn-lt"/>
              <a:cs typeface="+mn-lt"/>
            </a:endParaRPr>
          </a:p>
          <a:p>
            <a:r>
              <a:rPr lang="en-GB" sz="2000" dirty="0">
                <a:solidFill>
                  <a:schemeClr val="bg1"/>
                </a:solidFill>
                <a:latin typeface="Calibri"/>
                <a:ea typeface="+mn-lt"/>
                <a:cs typeface="+mn-lt"/>
              </a:rPr>
              <a:t>Provided a structure for a large and potentially unwieldy overarching project, enabling identification of smaller and more manageable tasks</a:t>
            </a:r>
          </a:p>
          <a:p>
            <a:endParaRPr lang="en-GB" sz="2000" dirty="0">
              <a:solidFill>
                <a:schemeClr val="bg1"/>
              </a:solidFill>
              <a:latin typeface="Calibri"/>
              <a:ea typeface="+mn-lt"/>
              <a:cs typeface="+mn-lt"/>
            </a:endParaRPr>
          </a:p>
          <a:p>
            <a:r>
              <a:rPr lang="en-GB" sz="2000" dirty="0">
                <a:solidFill>
                  <a:schemeClr val="bg1"/>
                </a:solidFill>
                <a:latin typeface="Calibri"/>
                <a:ea typeface="+mn-lt"/>
                <a:cs typeface="+mn-lt"/>
              </a:rPr>
              <a:t>Associated </a:t>
            </a:r>
            <a:r>
              <a:rPr lang="en-GB" sz="2000" dirty="0" err="1">
                <a:solidFill>
                  <a:schemeClr val="bg1"/>
                </a:solidFill>
                <a:latin typeface="Calibri"/>
                <a:ea typeface="+mn-lt"/>
                <a:cs typeface="+mn-lt"/>
              </a:rPr>
              <a:t>kanban</a:t>
            </a:r>
            <a:r>
              <a:rPr lang="en-GB" sz="2000" dirty="0">
                <a:solidFill>
                  <a:schemeClr val="bg1"/>
                </a:solidFill>
                <a:latin typeface="Calibri"/>
                <a:ea typeface="+mn-lt"/>
                <a:cs typeface="+mn-lt"/>
              </a:rPr>
              <a:t> board enabled us to keep a list of tasks and accountability </a:t>
            </a:r>
            <a:endParaRPr lang="en-GB" sz="2000" dirty="0">
              <a:solidFill>
                <a:schemeClr val="bg1"/>
              </a:solidFill>
              <a:cs typeface="Calibri Light"/>
            </a:endParaRPr>
          </a:p>
        </p:txBody>
      </p:sp>
      <p:sp>
        <p:nvSpPr>
          <p:cNvPr id="9" name="Oval 8"/>
          <p:cNvSpPr/>
          <p:nvPr/>
        </p:nvSpPr>
        <p:spPr>
          <a:xfrm>
            <a:off x="10216726" y="4893311"/>
            <a:ext cx="1804416" cy="1804416"/>
          </a:xfrm>
          <a:prstGeom prst="ellipse">
            <a:avLst/>
          </a:prstGeom>
          <a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22000" r="-22000"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3" name="Oval 12"/>
          <p:cNvSpPr/>
          <p:nvPr/>
        </p:nvSpPr>
        <p:spPr>
          <a:xfrm>
            <a:off x="4201051" y="4807999"/>
            <a:ext cx="1804416" cy="1804416"/>
          </a:xfrm>
          <a:prstGeom prst="ellipse">
            <a:avLst/>
          </a:prstGeom>
          <a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6000" r="-6000"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4228511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ular Callout 5">
            <a:extLst>
              <a:ext uri="{FF2B5EF4-FFF2-40B4-BE49-F238E27FC236}">
                <a16:creationId xmlns:a16="http://schemas.microsoft.com/office/drawing/2014/main" id="{D22C7AE9-DF34-4AC2-B736-64A29295C29A}"/>
              </a:ext>
            </a:extLst>
          </p:cNvPr>
          <p:cNvSpPr/>
          <p:nvPr/>
        </p:nvSpPr>
        <p:spPr>
          <a:xfrm>
            <a:off x="317500" y="904316"/>
            <a:ext cx="4622800" cy="5369484"/>
          </a:xfrm>
          <a:prstGeom prst="wedgeRectCallout">
            <a:avLst>
              <a:gd name="adj1" fmla="val -20335"/>
              <a:gd name="adj2" fmla="val 56251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3498DB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FB5A3CA-F2BE-45BD-BBD5-CB62F004A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b="0" dirty="0" err="1"/>
              <a:t>Gagné’s</a:t>
            </a:r>
            <a:r>
              <a:rPr lang="en-GB" b="0" dirty="0"/>
              <a:t> 9 events of instruction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EAD0B1-AAF7-4FE7-A83D-5749F17D81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6100" y="1117600"/>
            <a:ext cx="4191000" cy="4770386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  <a:latin typeface="+mj-lt"/>
              </a:rPr>
              <a:t>A systematic instructional design process based on the information processing model, which shares a behaviourist approach to learning.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  <a:latin typeface="+mj-lt"/>
              </a:rPr>
              <a:t>A series of nine events that are associated with and address the mental conditions for learning.</a:t>
            </a:r>
          </a:p>
          <a:p>
            <a:pPr marL="720000" lvl="1" indent="-1800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  <a:latin typeface="+mj-lt"/>
              </a:rPr>
              <a:t>Each element is required for effective learning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  <a:latin typeface="+mj-lt"/>
              </a:rPr>
              <a:t>A framework to prepare and deliver learning content and to design engaging and meaningful instruction.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1032490" lvl="1" indent="-342900">
              <a:buFont typeface="Arial" panose="020B0604020202020204" pitchFamily="34" charset="0"/>
              <a:buChar char="•"/>
            </a:pP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88821573-8B3E-463C-B9B2-2FBC440048F3}"/>
              </a:ext>
            </a:extLst>
          </p:cNvPr>
          <p:cNvSpPr txBox="1">
            <a:spLocks/>
          </p:cNvSpPr>
          <p:nvPr/>
        </p:nvSpPr>
        <p:spPr>
          <a:xfrm>
            <a:off x="9093199" y="5811786"/>
            <a:ext cx="2349501" cy="38366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875823" rtl="0" eaLnBrk="1" latinLnBrk="0" hangingPunct="1">
              <a:lnSpc>
                <a:spcPct val="8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None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37983" indent="0" algn="l" defTabSz="875823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Calibri Light" panose="020F0302020204030204" pitchFamily="34" charset="0"/>
              <a:buNone/>
              <a:defRPr sz="1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75735" indent="0" algn="l" defTabSz="875823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Calibri Light" panose="020F030202020403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13555" indent="0" algn="l" defTabSz="875823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Calibri Light" panose="020F0302020204030204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751364" indent="0" algn="l" defTabSz="875823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Calibri Light" panose="020F0302020204030204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89177" indent="0" algn="l" defTabSz="875823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627017" indent="0" algn="l" defTabSz="875823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064828" indent="0" algn="l" defTabSz="875823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502664" indent="0" algn="l" defTabSz="875823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000" b="1" dirty="0">
                <a:solidFill>
                  <a:srgbClr val="179FDB"/>
                </a:solidFill>
              </a:rPr>
              <a:t>Dr Lucy Hammond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75BB4B5-0004-4983-BB15-C239439997DF}"/>
              </a:ext>
            </a:extLst>
          </p:cNvPr>
          <p:cNvSpPr txBox="1">
            <a:spLocks/>
          </p:cNvSpPr>
          <p:nvPr/>
        </p:nvSpPr>
        <p:spPr>
          <a:xfrm>
            <a:off x="9105898" y="2892921"/>
            <a:ext cx="2349501" cy="38366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875823" rtl="0" eaLnBrk="1" latinLnBrk="0" hangingPunct="1">
              <a:lnSpc>
                <a:spcPct val="8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None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37983" indent="0" algn="l" defTabSz="875823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Calibri Light" panose="020F0302020204030204" pitchFamily="34" charset="0"/>
              <a:buNone/>
              <a:defRPr sz="1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75735" indent="0" algn="l" defTabSz="875823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Calibri Light" panose="020F030202020403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13555" indent="0" algn="l" defTabSz="875823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Calibri Light" panose="020F0302020204030204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751364" indent="0" algn="l" defTabSz="875823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Calibri Light" panose="020F0302020204030204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89177" indent="0" algn="l" defTabSz="875823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627017" indent="0" algn="l" defTabSz="875823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064828" indent="0" algn="l" defTabSz="875823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502664" indent="0" algn="l" defTabSz="875823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000" b="1" dirty="0">
                <a:solidFill>
                  <a:srgbClr val="179FDB"/>
                </a:solidFill>
              </a:rPr>
              <a:t>Richard Clay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B11E91B-9119-40D7-B3B5-35EBB1CC22C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566" t="24629" r="15953" b="-1741"/>
          <a:stretch/>
        </p:blipFill>
        <p:spPr>
          <a:xfrm>
            <a:off x="5556791" y="1190695"/>
            <a:ext cx="6089109" cy="4963972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99578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B5A3CA-F2BE-45BD-BBD5-CB62F004A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Gagné’s</a:t>
            </a:r>
            <a:r>
              <a:rPr lang="en-GB" b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9 events of instruction </a:t>
            </a:r>
            <a:endParaRPr lang="en-GB" b="0" cap="none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0CFA41F-BBBC-4668-BFE8-4268BF69E6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12985"/>
            <a:ext cx="12192000" cy="4254230"/>
          </a:xfrm>
          <a:prstGeom prst="rect">
            <a:avLst/>
          </a:prstGeom>
        </p:spPr>
      </p:pic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1019EDC3-0705-4FBB-A3CF-D3A411A61D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04989" y="5878484"/>
            <a:ext cx="11493500" cy="513851"/>
          </a:xfrm>
        </p:spPr>
        <p:txBody>
          <a:bodyPr/>
          <a:lstStyle/>
          <a:p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 typical, linear order of events. In reality some are likely to overlap or intermingle.</a:t>
            </a:r>
          </a:p>
        </p:txBody>
      </p:sp>
    </p:spTree>
    <p:extLst>
      <p:ext uri="{BB962C8B-B14F-4D97-AF65-F5344CB8AC3E}">
        <p14:creationId xmlns:p14="http://schemas.microsoft.com/office/powerpoint/2010/main" val="1104418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B5A3CA-F2BE-45BD-BBD5-CB62F004A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>
                <a:solidFill>
                  <a:schemeClr val="tx1">
                    <a:lumMod val="75000"/>
                    <a:lumOff val="25000"/>
                  </a:schemeClr>
                </a:solidFill>
              </a:rPr>
              <a:t>Perspectives on the use of Gagné's 9 events</a:t>
            </a:r>
            <a:endParaRPr lang="en-GB" b="0" cap="none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EAD0B1-AAF7-4FE7-A83D-5749F17D81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04989" y="960620"/>
            <a:ext cx="2560131" cy="746685"/>
          </a:xfrm>
        </p:spPr>
        <p:txBody>
          <a:bodyPr/>
          <a:lstStyle/>
          <a:p>
            <a:r>
              <a:rPr lang="en-GB" dirty="0"/>
              <a:t>Learning technologist</a:t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5" name="Rectangular Callout 5">
            <a:extLst>
              <a:ext uri="{FF2B5EF4-FFF2-40B4-BE49-F238E27FC236}">
                <a16:creationId xmlns:a16="http://schemas.microsoft.com/office/drawing/2014/main" id="{BEB3E831-32ED-4397-99B6-68692BA7205C}"/>
              </a:ext>
            </a:extLst>
          </p:cNvPr>
          <p:cNvSpPr/>
          <p:nvPr/>
        </p:nvSpPr>
        <p:spPr>
          <a:xfrm>
            <a:off x="333563" y="1426442"/>
            <a:ext cx="5292173" cy="4656858"/>
          </a:xfrm>
          <a:prstGeom prst="wedgeRectCallout">
            <a:avLst>
              <a:gd name="adj1" fmla="val -20335"/>
              <a:gd name="adj2" fmla="val 56251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3498DB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1C25703-80CA-4BD4-85F3-742CBABFC668}"/>
              </a:ext>
            </a:extLst>
          </p:cNvPr>
          <p:cNvSpPr txBox="1"/>
          <p:nvPr/>
        </p:nvSpPr>
        <p:spPr>
          <a:xfrm>
            <a:off x="295892" y="1490955"/>
            <a:ext cx="4771408" cy="4303612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lvl="1"/>
            <a:r>
              <a:rPr lang="en-GB" sz="2000" dirty="0" smtClean="0">
                <a:solidFill>
                  <a:schemeClr val="bg1"/>
                </a:solidFill>
                <a:latin typeface="Calibri"/>
                <a:ea typeface="+mn-lt"/>
                <a:cs typeface="+mn-lt"/>
              </a:rPr>
              <a:t>Provide </a:t>
            </a:r>
            <a:r>
              <a:rPr lang="en-GB" sz="2000" dirty="0">
                <a:solidFill>
                  <a:schemeClr val="bg1"/>
                </a:solidFill>
                <a:latin typeface="Calibri"/>
                <a:ea typeface="+mn-lt"/>
                <a:cs typeface="+mn-lt"/>
              </a:rPr>
              <a:t>a step-by-step checklist that helps you ensure that you present a comprehensive and successful learning experience</a:t>
            </a:r>
          </a:p>
          <a:p>
            <a:pPr lvl="1"/>
            <a:endParaRPr lang="en-GB" sz="2000" dirty="0">
              <a:solidFill>
                <a:schemeClr val="bg1"/>
              </a:solidFill>
              <a:latin typeface="Calibri"/>
              <a:ea typeface="+mn-lt"/>
              <a:cs typeface="+mn-lt"/>
            </a:endParaRPr>
          </a:p>
          <a:p>
            <a:pPr lvl="1"/>
            <a:r>
              <a:rPr lang="en-GB" sz="2000" dirty="0">
                <a:solidFill>
                  <a:schemeClr val="bg1"/>
                </a:solidFill>
                <a:latin typeface="Calibri"/>
                <a:ea typeface="+mn-lt"/>
                <a:cs typeface="+mn-lt"/>
              </a:rPr>
              <a:t>Each step is designed to help trainees understand and retain information effectively</a:t>
            </a:r>
            <a:r>
              <a:rPr lang="en-GB" sz="2000" b="1" dirty="0" smtClean="0">
                <a:solidFill>
                  <a:schemeClr val="bg1"/>
                </a:solidFill>
                <a:latin typeface="Calibri"/>
                <a:ea typeface="+mn-lt"/>
                <a:cs typeface="+mn-lt"/>
              </a:rPr>
              <a:t>.</a:t>
            </a:r>
          </a:p>
          <a:p>
            <a:pPr lvl="1"/>
            <a:endParaRPr lang="en-GB" sz="2000" b="1" dirty="0">
              <a:solidFill>
                <a:schemeClr val="bg1"/>
              </a:solidFill>
              <a:latin typeface="Calibri"/>
              <a:ea typeface="+mn-lt"/>
              <a:cs typeface="+mn-lt"/>
            </a:endParaRPr>
          </a:p>
          <a:p>
            <a:pPr lvl="1"/>
            <a:r>
              <a:rPr lang="en-GB" sz="2000" dirty="0">
                <a:solidFill>
                  <a:schemeClr val="bg1"/>
                </a:solidFill>
                <a:latin typeface="Calibri"/>
                <a:ea typeface="+mn-lt"/>
                <a:cs typeface="+mn-lt"/>
              </a:rPr>
              <a:t>When is it appropriate to offer feedback, or ask for a demonstration of skills, to ensure that trainees understand your message?</a:t>
            </a:r>
            <a:endParaRPr lang="en-US" sz="2000" dirty="0"/>
          </a:p>
          <a:p>
            <a:pPr lvl="1"/>
            <a:endParaRPr lang="en-GB" sz="2000" b="1" dirty="0">
              <a:solidFill>
                <a:schemeClr val="bg1"/>
              </a:solidFill>
              <a:latin typeface="Calibri"/>
              <a:ea typeface="+mn-lt"/>
              <a:cs typeface="+mn-lt"/>
            </a:endParaRPr>
          </a:p>
          <a:p>
            <a:pPr>
              <a:spcAft>
                <a:spcPts val="1000"/>
              </a:spcAft>
            </a:pPr>
            <a:endParaRPr lang="en-GB" sz="2200" dirty="0">
              <a:solidFill>
                <a:schemeClr val="bg1"/>
              </a:solidFill>
              <a:latin typeface="+mj-lt"/>
              <a:cs typeface="Calibri"/>
            </a:endParaRP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A8EAD0B1-AAF7-4FE7-A83D-5749F17D8199}"/>
              </a:ext>
            </a:extLst>
          </p:cNvPr>
          <p:cNvSpPr txBox="1">
            <a:spLocks/>
          </p:cNvSpPr>
          <p:nvPr/>
        </p:nvSpPr>
        <p:spPr>
          <a:xfrm>
            <a:off x="6170219" y="960619"/>
            <a:ext cx="2560131" cy="32906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875823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None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9590" indent="-258643" algn="l" defTabSz="875823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Calibri Light" panose="020F030202020403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34387" indent="-258643" algn="l" defTabSz="875823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Calibri Light" panose="020F0302020204030204" pitchFamily="34" charset="0"/>
              <a:buChar char="–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9155" indent="-258643" algn="l" defTabSz="875823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Calibri Light" panose="020F030202020403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23962" indent="-258643" algn="l" defTabSz="875823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Calibri Light" panose="020F030202020403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8346" indent="-218991" algn="l" defTabSz="87582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46226" indent="-218991" algn="l" defTabSz="87582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84094" indent="-218991" algn="l" defTabSz="87582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21950" indent="-218991" algn="l" defTabSz="87582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Academic</a:t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11" name="Rectangular Callout 5">
            <a:extLst>
              <a:ext uri="{FF2B5EF4-FFF2-40B4-BE49-F238E27FC236}">
                <a16:creationId xmlns:a16="http://schemas.microsoft.com/office/drawing/2014/main" id="{BEB3E831-32ED-4397-99B6-68692BA7205C}"/>
              </a:ext>
            </a:extLst>
          </p:cNvPr>
          <p:cNvSpPr/>
          <p:nvPr/>
        </p:nvSpPr>
        <p:spPr>
          <a:xfrm>
            <a:off x="6172660" y="1358061"/>
            <a:ext cx="5505533" cy="4656858"/>
          </a:xfrm>
          <a:prstGeom prst="wedgeRectCallout">
            <a:avLst>
              <a:gd name="adj1" fmla="val -20335"/>
              <a:gd name="adj2" fmla="val 56251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3498DB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4368244" y="4904232"/>
            <a:ext cx="1804416" cy="1804416"/>
          </a:xfrm>
          <a:prstGeom prst="ellipse">
            <a:avLst/>
          </a:prstGeom>
          <a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6000" r="-6000"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6" name="Tina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680961" y="1498846"/>
            <a:ext cx="2504748" cy="4425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8970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Check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0B2041C-8AD8-45F6-9DEC-5C14999A122A}"/>
              </a:ext>
            </a:extLst>
          </p:cNvPr>
          <p:cNvSpPr/>
          <p:nvPr/>
        </p:nvSpPr>
        <p:spPr>
          <a:xfrm>
            <a:off x="0" y="0"/>
            <a:ext cx="12202493" cy="5236633"/>
          </a:xfrm>
          <a:prstGeom prst="rect">
            <a:avLst/>
          </a:prstGeom>
          <a:pattFill prst="pct70">
            <a:fgClr>
              <a:schemeClr val="accent1">
                <a:lumMod val="20000"/>
                <a:lumOff val="8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en-GB" dirty="0" err="1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C3E3BEB-FE2C-4FE2-B65D-3ADC9F0496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917" r="6691"/>
          <a:stretch/>
        </p:blipFill>
        <p:spPr>
          <a:xfrm>
            <a:off x="0" y="-64761"/>
            <a:ext cx="12192000" cy="5273668"/>
          </a:xfrm>
          <a:prstGeom prst="rect">
            <a:avLst/>
          </a:prstGeom>
          <a:effectLst/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6B329C0-FDD0-4588-A960-C76C1FA971A8}"/>
              </a:ext>
            </a:extLst>
          </p:cNvPr>
          <p:cNvSpPr/>
          <p:nvPr/>
        </p:nvSpPr>
        <p:spPr>
          <a:xfrm>
            <a:off x="0" y="5727700"/>
            <a:ext cx="12202493" cy="11811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en-GB" dirty="0" err="1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CDD3BC5F-BDDA-4898-9A58-A75AA2F9D555}"/>
              </a:ext>
            </a:extLst>
          </p:cNvPr>
          <p:cNvSpPr txBox="1">
            <a:spLocks/>
          </p:cNvSpPr>
          <p:nvPr/>
        </p:nvSpPr>
        <p:spPr>
          <a:xfrm>
            <a:off x="362139" y="6052123"/>
            <a:ext cx="11493500" cy="746685"/>
          </a:xfrm>
          <a:prstGeom prst="rect">
            <a:avLst/>
          </a:prstGeom>
        </p:spPr>
        <p:txBody>
          <a:bodyPr/>
          <a:lstStyle>
            <a:lvl1pPr marL="258643" indent="-258643" algn="l" defTabSz="875823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9590" indent="-258643" algn="l" defTabSz="875823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Calibri Light" panose="020F030202020403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34387" indent="-258643" algn="l" defTabSz="875823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Calibri Light" panose="020F0302020204030204" pitchFamily="34" charset="0"/>
              <a:buChar char="–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9155" indent="-258643" algn="l" defTabSz="875823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Calibri Light" panose="020F030202020403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23962" indent="-258643" algn="l" defTabSz="875823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Calibri Light" panose="020F030202020403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8346" indent="-218991" algn="l" defTabSz="87582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46226" indent="-218991" algn="l" defTabSz="87582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84094" indent="-218991" algn="l" defTabSz="87582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21950" indent="-218991" algn="l" defTabSz="87582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Continued use of the framework and supporting TEL tools to progress with the design and development phases of the project.</a:t>
            </a:r>
          </a:p>
        </p:txBody>
      </p:sp>
      <p:sp>
        <p:nvSpPr>
          <p:cNvPr id="9" name="Rectangular Callout 5">
            <a:extLst>
              <a:ext uri="{FF2B5EF4-FFF2-40B4-BE49-F238E27FC236}">
                <a16:creationId xmlns:a16="http://schemas.microsoft.com/office/drawing/2014/main" id="{A3DFA47E-9DCF-4E6C-9299-91ED4238C1C6}"/>
              </a:ext>
            </a:extLst>
          </p:cNvPr>
          <p:cNvSpPr/>
          <p:nvPr/>
        </p:nvSpPr>
        <p:spPr>
          <a:xfrm>
            <a:off x="0" y="5208907"/>
            <a:ext cx="12202493" cy="620393"/>
          </a:xfrm>
          <a:prstGeom prst="wedgeRectCallout">
            <a:avLst>
              <a:gd name="adj1" fmla="val -20833"/>
              <a:gd name="adj2" fmla="val 76443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3498DB"/>
              </a:solidFill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EFF7A8A4-CDB9-4509-9BBD-2D2CAB54ECF1}"/>
              </a:ext>
            </a:extLst>
          </p:cNvPr>
          <p:cNvSpPr txBox="1">
            <a:spLocks/>
          </p:cNvSpPr>
          <p:nvPr/>
        </p:nvSpPr>
        <p:spPr>
          <a:xfrm>
            <a:off x="282669" y="5258742"/>
            <a:ext cx="11493500" cy="458049"/>
          </a:xfrm>
          <a:prstGeom prst="rect">
            <a:avLst/>
          </a:prstGeom>
        </p:spPr>
        <p:txBody>
          <a:bodyPr/>
          <a:lstStyle>
            <a:lvl1pPr algn="l" defTabSz="87582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 spc="-15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0" dirty="0">
                <a:solidFill>
                  <a:schemeClr val="bg1"/>
                </a:solidFill>
              </a:rPr>
              <a:t>Phase 3: after the visit</a:t>
            </a:r>
          </a:p>
        </p:txBody>
      </p:sp>
    </p:spTree>
    <p:extLst>
      <p:ext uri="{BB962C8B-B14F-4D97-AF65-F5344CB8AC3E}">
        <p14:creationId xmlns:p14="http://schemas.microsoft.com/office/powerpoint/2010/main" val="738429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956493F5-A0F7-4A15-9D6E-7ACAA4CA4AF6}"/>
              </a:ext>
            </a:extLst>
          </p:cNvPr>
          <p:cNvSpPr/>
          <p:nvPr/>
        </p:nvSpPr>
        <p:spPr>
          <a:xfrm>
            <a:off x="1743169" y="2517047"/>
            <a:ext cx="1419131" cy="26919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en-GB" dirty="0" err="1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BF686F0-3888-4BC5-BED8-243592861FB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-1868" y="-22833"/>
            <a:ext cx="12181506" cy="5228591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FFD144D-BA3F-47D1-9E33-4459136294C8}"/>
              </a:ext>
            </a:extLst>
          </p:cNvPr>
          <p:cNvCxnSpPr>
            <a:cxnSpLocks/>
          </p:cNvCxnSpPr>
          <p:nvPr/>
        </p:nvCxnSpPr>
        <p:spPr>
          <a:xfrm>
            <a:off x="362139" y="796194"/>
            <a:ext cx="11334561" cy="0"/>
          </a:xfrm>
          <a:prstGeom prst="line">
            <a:avLst/>
          </a:prstGeom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A6B329C0-FDD0-4588-A960-C76C1FA971A8}"/>
              </a:ext>
            </a:extLst>
          </p:cNvPr>
          <p:cNvSpPr/>
          <p:nvPr/>
        </p:nvSpPr>
        <p:spPr>
          <a:xfrm>
            <a:off x="-10494" y="5727700"/>
            <a:ext cx="12212987" cy="11811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en-GB" dirty="0" err="1"/>
          </a:p>
        </p:txBody>
      </p:sp>
      <p:sp>
        <p:nvSpPr>
          <p:cNvPr id="16" name="Rectangular Callout 5">
            <a:extLst>
              <a:ext uri="{FF2B5EF4-FFF2-40B4-BE49-F238E27FC236}">
                <a16:creationId xmlns:a16="http://schemas.microsoft.com/office/drawing/2014/main" id="{42D55295-B22D-4D87-AF72-B53C18983697}"/>
              </a:ext>
            </a:extLst>
          </p:cNvPr>
          <p:cNvSpPr/>
          <p:nvPr/>
        </p:nvSpPr>
        <p:spPr>
          <a:xfrm>
            <a:off x="-12700" y="5309744"/>
            <a:ext cx="12212987" cy="533400"/>
          </a:xfrm>
          <a:prstGeom prst="wedgeRectCallout">
            <a:avLst>
              <a:gd name="adj1" fmla="val -20833"/>
              <a:gd name="adj2" fmla="val 76443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3498DB"/>
              </a:solidFill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EFF7A8A4-CDB9-4509-9BBD-2D2CAB54ECF1}"/>
              </a:ext>
            </a:extLst>
          </p:cNvPr>
          <p:cNvSpPr txBox="1">
            <a:spLocks/>
          </p:cNvSpPr>
          <p:nvPr/>
        </p:nvSpPr>
        <p:spPr>
          <a:xfrm>
            <a:off x="282669" y="5258742"/>
            <a:ext cx="11493500" cy="458049"/>
          </a:xfrm>
          <a:prstGeom prst="rect">
            <a:avLst/>
          </a:prstGeom>
        </p:spPr>
        <p:txBody>
          <a:bodyPr/>
          <a:lstStyle>
            <a:lvl1pPr algn="l" defTabSz="87582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 spc="-15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0" dirty="0">
                <a:solidFill>
                  <a:schemeClr val="bg1"/>
                </a:solidFill>
              </a:rPr>
              <a:t>Phase 3: Use of Teams after the visit (02/20 – now)</a:t>
            </a:r>
          </a:p>
        </p:txBody>
      </p:sp>
      <p:pic>
        <p:nvPicPr>
          <p:cNvPr id="12" name="Picture 11" descr="A picture containing drawing&#10;&#10;Description automatically generated">
            <a:extLst>
              <a:ext uri="{FF2B5EF4-FFF2-40B4-BE49-F238E27FC236}">
                <a16:creationId xmlns:a16="http://schemas.microsoft.com/office/drawing/2014/main" id="{2094D2EC-8885-4CBF-9003-403B76FAD8B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00" t="6779" r="69220" b="76109"/>
          <a:stretch/>
        </p:blipFill>
        <p:spPr>
          <a:xfrm>
            <a:off x="165100" y="323049"/>
            <a:ext cx="3594100" cy="89548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CE334F72-81B2-4418-9AD1-3CACA1FA5F81}"/>
              </a:ext>
            </a:extLst>
          </p:cNvPr>
          <p:cNvSpPr txBox="1"/>
          <p:nvPr/>
        </p:nvSpPr>
        <p:spPr>
          <a:xfrm>
            <a:off x="362139" y="1477086"/>
            <a:ext cx="6737161" cy="277671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285750" indent="-1800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chemeClr val="bg1"/>
                </a:solidFill>
                <a:latin typeface="+mj-lt"/>
              </a:rPr>
              <a:t>Developing storyboards and discussing ideas for content</a:t>
            </a:r>
          </a:p>
          <a:p>
            <a:pPr marL="285750" indent="-1800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chemeClr val="bg1"/>
                </a:solidFill>
                <a:latin typeface="+mj-lt"/>
              </a:rPr>
              <a:t>Task management using Planner</a:t>
            </a:r>
          </a:p>
          <a:p>
            <a:pPr marL="285750" indent="-1800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chemeClr val="bg1"/>
                </a:solidFill>
                <a:latin typeface="+mj-lt"/>
              </a:rPr>
              <a:t>Continued communication between the project team and the co-design of content</a:t>
            </a:r>
          </a:p>
          <a:p>
            <a:pPr marL="285750" indent="-1800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chemeClr val="bg1"/>
                </a:solidFill>
                <a:latin typeface="+mj-lt"/>
              </a:rPr>
              <a:t>Specific instructions and advice (e.g. use of media)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CC1121F-6123-44B5-B2A5-93AC2B8BF179}"/>
              </a:ext>
            </a:extLst>
          </p:cNvPr>
          <p:cNvSpPr txBox="1">
            <a:spLocks/>
          </p:cNvSpPr>
          <p:nvPr/>
        </p:nvSpPr>
        <p:spPr>
          <a:xfrm>
            <a:off x="362139" y="6077523"/>
            <a:ext cx="11493500" cy="746685"/>
          </a:xfrm>
          <a:prstGeom prst="rect">
            <a:avLst/>
          </a:prstGeom>
        </p:spPr>
        <p:txBody>
          <a:bodyPr/>
          <a:lstStyle>
            <a:lvl1pPr marL="258643" indent="-258643" algn="l" defTabSz="875823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9590" indent="-258643" algn="l" defTabSz="875823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Calibri Light" panose="020F030202020403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34387" indent="-258643" algn="l" defTabSz="875823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Calibri Light" panose="020F0302020204030204" pitchFamily="34" charset="0"/>
              <a:buChar char="–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9155" indent="-258643" algn="l" defTabSz="875823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Calibri Light" panose="020F030202020403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23962" indent="-258643" algn="l" defTabSz="875823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Calibri Light" panose="020F030202020403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8346" indent="-218991" algn="l" defTabSz="87582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46226" indent="-218991" algn="l" defTabSz="87582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84094" indent="-218991" algn="l" defTabSz="87582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21950" indent="-218991" algn="l" defTabSz="87582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Use of Teams when back in the UK</a:t>
            </a:r>
          </a:p>
        </p:txBody>
      </p:sp>
    </p:spTree>
    <p:extLst>
      <p:ext uri="{BB962C8B-B14F-4D97-AF65-F5344CB8AC3E}">
        <p14:creationId xmlns:p14="http://schemas.microsoft.com/office/powerpoint/2010/main" val="569730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Check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0B2041C-8AD8-45F6-9DEC-5C14999A122A}"/>
              </a:ext>
            </a:extLst>
          </p:cNvPr>
          <p:cNvSpPr/>
          <p:nvPr/>
        </p:nvSpPr>
        <p:spPr>
          <a:xfrm>
            <a:off x="0" y="0"/>
            <a:ext cx="12202493" cy="5236633"/>
          </a:xfrm>
          <a:prstGeom prst="rect">
            <a:avLst/>
          </a:prstGeom>
          <a:solidFill>
            <a:srgbClr val="FA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en-GB" dirty="0" err="1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52B4A8F-B025-44AD-B443-3B51C86FC4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043" b="7470"/>
          <a:stretch/>
        </p:blipFill>
        <p:spPr>
          <a:xfrm>
            <a:off x="0" y="0"/>
            <a:ext cx="12193853" cy="64135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6B329C0-FDD0-4588-A960-C76C1FA971A8}"/>
              </a:ext>
            </a:extLst>
          </p:cNvPr>
          <p:cNvSpPr/>
          <p:nvPr/>
        </p:nvSpPr>
        <p:spPr>
          <a:xfrm>
            <a:off x="0" y="5727700"/>
            <a:ext cx="12202493" cy="11811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en-GB" dirty="0" err="1"/>
          </a:p>
        </p:txBody>
      </p:sp>
      <p:sp>
        <p:nvSpPr>
          <p:cNvPr id="9" name="Rectangular Callout 5">
            <a:extLst>
              <a:ext uri="{FF2B5EF4-FFF2-40B4-BE49-F238E27FC236}">
                <a16:creationId xmlns:a16="http://schemas.microsoft.com/office/drawing/2014/main" id="{A3DFA47E-9DCF-4E6C-9299-91ED4238C1C6}"/>
              </a:ext>
            </a:extLst>
          </p:cNvPr>
          <p:cNvSpPr/>
          <p:nvPr/>
        </p:nvSpPr>
        <p:spPr>
          <a:xfrm>
            <a:off x="0" y="5208907"/>
            <a:ext cx="12202493" cy="620393"/>
          </a:xfrm>
          <a:prstGeom prst="wedgeRectCallout">
            <a:avLst>
              <a:gd name="adj1" fmla="val -20833"/>
              <a:gd name="adj2" fmla="val 76443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3498DB"/>
              </a:solidFill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EFF7A8A4-CDB9-4509-9BBD-2D2CAB54ECF1}"/>
              </a:ext>
            </a:extLst>
          </p:cNvPr>
          <p:cNvSpPr txBox="1">
            <a:spLocks/>
          </p:cNvSpPr>
          <p:nvPr/>
        </p:nvSpPr>
        <p:spPr>
          <a:xfrm>
            <a:off x="282669" y="5258742"/>
            <a:ext cx="11493500" cy="458049"/>
          </a:xfrm>
          <a:prstGeom prst="rect">
            <a:avLst/>
          </a:prstGeom>
        </p:spPr>
        <p:txBody>
          <a:bodyPr/>
          <a:lstStyle>
            <a:lvl1pPr algn="l" defTabSz="87582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 spc="-15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0" dirty="0">
                <a:solidFill>
                  <a:schemeClr val="bg1"/>
                </a:solidFill>
              </a:rPr>
              <a:t>Developing the content in Moodle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549A88A9-B306-49EE-A995-0D660EA139CC}"/>
              </a:ext>
            </a:extLst>
          </p:cNvPr>
          <p:cNvSpPr txBox="1">
            <a:spLocks/>
          </p:cNvSpPr>
          <p:nvPr/>
        </p:nvSpPr>
        <p:spPr>
          <a:xfrm>
            <a:off x="362139" y="6052123"/>
            <a:ext cx="11493500" cy="746685"/>
          </a:xfrm>
          <a:prstGeom prst="rect">
            <a:avLst/>
          </a:prstGeom>
        </p:spPr>
        <p:txBody>
          <a:bodyPr/>
          <a:lstStyle>
            <a:lvl1pPr marL="258643" indent="-258643" algn="l" defTabSz="875823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9590" indent="-258643" algn="l" defTabSz="875823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Calibri Light" panose="020F030202020403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34387" indent="-258643" algn="l" defTabSz="875823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Calibri Light" panose="020F0302020204030204" pitchFamily="34" charset="0"/>
              <a:buChar char="–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9155" indent="-258643" algn="l" defTabSz="875823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Calibri Light" panose="020F030202020403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23962" indent="-258643" algn="l" defTabSz="875823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Calibri Light" panose="020F030202020403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8346" indent="-218991" algn="l" defTabSz="87582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46226" indent="-218991" algn="l" defTabSz="87582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84094" indent="-218991" algn="l" defTabSz="87582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21950" indent="-218991" algn="l" defTabSz="87582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Authoring learning content in the Monash VLE </a:t>
            </a:r>
          </a:p>
        </p:txBody>
      </p:sp>
    </p:spTree>
    <p:extLst>
      <p:ext uri="{BB962C8B-B14F-4D97-AF65-F5344CB8AC3E}">
        <p14:creationId xmlns:p14="http://schemas.microsoft.com/office/powerpoint/2010/main" val="4284515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B5A3CA-F2BE-45BD-BBD5-CB62F004A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cap="none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About the presenters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EAD0B1-AAF7-4FE7-A83D-5749F17D819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Staff from Warwick Medical School</a:t>
            </a:r>
          </a:p>
        </p:txBody>
      </p:sp>
      <p:pic>
        <p:nvPicPr>
          <p:cNvPr id="14" name="Picture 13" descr="A person smiling in front of a window&#10;&#10;Description automatically generated">
            <a:extLst>
              <a:ext uri="{FF2B5EF4-FFF2-40B4-BE49-F238E27FC236}">
                <a16:creationId xmlns:a16="http://schemas.microsoft.com/office/drawing/2014/main" id="{F2D72666-BA54-4900-88AE-504F1D6ADF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86968" y="3530600"/>
            <a:ext cx="2562598" cy="2741875"/>
          </a:xfrm>
          <a:prstGeom prst="rect">
            <a:avLst/>
          </a:prstGeom>
        </p:spPr>
      </p:pic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88821573-8B3E-463C-B9B2-2FBC440048F3}"/>
              </a:ext>
            </a:extLst>
          </p:cNvPr>
          <p:cNvSpPr txBox="1">
            <a:spLocks/>
          </p:cNvSpPr>
          <p:nvPr/>
        </p:nvSpPr>
        <p:spPr>
          <a:xfrm>
            <a:off x="9093199" y="5811786"/>
            <a:ext cx="2349501" cy="38366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875823" rtl="0" eaLnBrk="1" latinLnBrk="0" hangingPunct="1">
              <a:lnSpc>
                <a:spcPct val="8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None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37983" indent="0" algn="l" defTabSz="875823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Calibri Light" panose="020F0302020204030204" pitchFamily="34" charset="0"/>
              <a:buNone/>
              <a:defRPr sz="1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75735" indent="0" algn="l" defTabSz="875823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Calibri Light" panose="020F030202020403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13555" indent="0" algn="l" defTabSz="875823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Calibri Light" panose="020F0302020204030204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751364" indent="0" algn="l" defTabSz="875823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Calibri Light" panose="020F0302020204030204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89177" indent="0" algn="l" defTabSz="875823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627017" indent="0" algn="l" defTabSz="875823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064828" indent="0" algn="l" defTabSz="875823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502664" indent="0" algn="l" defTabSz="875823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000" b="1" dirty="0">
                <a:solidFill>
                  <a:srgbClr val="179FDB"/>
                </a:solidFill>
              </a:rPr>
              <a:t>Dr Lucy Hammond</a:t>
            </a:r>
          </a:p>
        </p:txBody>
      </p:sp>
      <p:pic>
        <p:nvPicPr>
          <p:cNvPr id="11" name="Picture 10" descr="A person smiling for the camera&#10;&#10;Description automatically generated">
            <a:extLst>
              <a:ext uri="{FF2B5EF4-FFF2-40B4-BE49-F238E27FC236}">
                <a16:creationId xmlns:a16="http://schemas.microsoft.com/office/drawing/2014/main" id="{95C9F3F3-172F-4A2C-B02F-53AB18871A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9665" y="599053"/>
            <a:ext cx="2562601" cy="2741876"/>
          </a:xfrm>
          <a:prstGeom prst="rect">
            <a:avLst/>
          </a:prstGeom>
        </p:spPr>
      </p:pic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75BB4B5-0004-4983-BB15-C239439997DF}"/>
              </a:ext>
            </a:extLst>
          </p:cNvPr>
          <p:cNvSpPr txBox="1">
            <a:spLocks/>
          </p:cNvSpPr>
          <p:nvPr/>
        </p:nvSpPr>
        <p:spPr>
          <a:xfrm>
            <a:off x="9105898" y="2892921"/>
            <a:ext cx="2349501" cy="38366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875823" rtl="0" eaLnBrk="1" latinLnBrk="0" hangingPunct="1">
              <a:lnSpc>
                <a:spcPct val="8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None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37983" indent="0" algn="l" defTabSz="875823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Calibri Light" panose="020F0302020204030204" pitchFamily="34" charset="0"/>
              <a:buNone/>
              <a:defRPr sz="1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75735" indent="0" algn="l" defTabSz="875823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Calibri Light" panose="020F030202020403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13555" indent="0" algn="l" defTabSz="875823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Calibri Light" panose="020F0302020204030204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751364" indent="0" algn="l" defTabSz="875823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Calibri Light" panose="020F0302020204030204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89177" indent="0" algn="l" defTabSz="875823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627017" indent="0" algn="l" defTabSz="875823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064828" indent="0" algn="l" defTabSz="875823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502664" indent="0" algn="l" defTabSz="875823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000" b="1" dirty="0">
                <a:solidFill>
                  <a:srgbClr val="179FDB"/>
                </a:solidFill>
              </a:rPr>
              <a:t>Richard Clay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BD12D9CC-BC3C-48EC-92FB-701A8A9EF3D7}"/>
              </a:ext>
            </a:extLst>
          </p:cNvPr>
          <p:cNvSpPr txBox="1">
            <a:spLocks/>
          </p:cNvSpPr>
          <p:nvPr/>
        </p:nvSpPr>
        <p:spPr>
          <a:xfrm>
            <a:off x="317500" y="1496247"/>
            <a:ext cx="7848411" cy="259538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875823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None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9590" indent="-258643" algn="l" defTabSz="875823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Calibri Light" panose="020F030202020403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34387" indent="-258643" algn="l" defTabSz="875823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Calibri Light" panose="020F0302020204030204" pitchFamily="34" charset="0"/>
              <a:buChar char="–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9155" indent="-258643" algn="l" defTabSz="875823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Calibri Light" panose="020F030202020403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23962" indent="-258643" algn="l" defTabSz="875823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Calibri Light" panose="020F030202020403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8346" indent="-218991" algn="l" defTabSz="87582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46226" indent="-218991" algn="l" defTabSz="87582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84094" indent="-218991" algn="l" defTabSz="87582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21950" indent="-218991" algn="l" defTabSz="87582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200" b="1" dirty="0">
                <a:solidFill>
                  <a:srgbClr val="3498DB"/>
                </a:solidFill>
              </a:rPr>
              <a:t>Richard Clay</a:t>
            </a:r>
            <a:br>
              <a:rPr lang="en-GB" sz="3200" b="1" dirty="0">
                <a:solidFill>
                  <a:srgbClr val="3498DB"/>
                </a:solidFill>
              </a:rPr>
            </a:br>
            <a:r>
              <a:rPr lang="en-GB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Senior Academic Technologist</a:t>
            </a:r>
            <a:br>
              <a:rPr lang="en-GB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en-GB" sz="2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GB" sz="3200" b="1" dirty="0">
                <a:solidFill>
                  <a:srgbClr val="3498DB"/>
                </a:solidFill>
              </a:rPr>
              <a:t>Dr Lucy Hammond</a:t>
            </a:r>
            <a:br>
              <a:rPr lang="en-GB" sz="3200" b="1" dirty="0">
                <a:solidFill>
                  <a:srgbClr val="3498DB"/>
                </a:solidFill>
              </a:rPr>
            </a:br>
            <a:r>
              <a:rPr lang="en-GB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Associate Professor </a:t>
            </a:r>
            <a:br>
              <a:rPr lang="en-GB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GB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Deputy Pro Dean Education and Director of Undergraduate Studies</a:t>
            </a:r>
          </a:p>
          <a:p>
            <a:endParaRPr lang="en-GB" sz="3200" b="1" dirty="0">
              <a:solidFill>
                <a:srgbClr val="3498DB"/>
              </a:solidFill>
            </a:endParaRPr>
          </a:p>
          <a:p>
            <a:endParaRPr lang="en-GB" sz="2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GB" sz="2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0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42598F77-019C-43A6-8B15-2D648E1F94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989" y="4225509"/>
            <a:ext cx="2171700" cy="218261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26408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B5A3CA-F2BE-45BD-BBD5-CB62F004A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>
                <a:solidFill>
                  <a:schemeClr val="tx1">
                    <a:lumMod val="75000"/>
                    <a:lumOff val="25000"/>
                  </a:schemeClr>
                </a:solidFill>
                <a:ea typeface="+mj-lt"/>
                <a:cs typeface="+mj-lt"/>
              </a:rPr>
              <a:t>Current academic perspectives on the use of Teams</a:t>
            </a:r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A8EAD0B1-AAF7-4FE7-A83D-5749F17D8199}"/>
              </a:ext>
            </a:extLst>
          </p:cNvPr>
          <p:cNvSpPr txBox="1">
            <a:spLocks/>
          </p:cNvSpPr>
          <p:nvPr/>
        </p:nvSpPr>
        <p:spPr>
          <a:xfrm>
            <a:off x="317500" y="1029000"/>
            <a:ext cx="2560131" cy="32906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875823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None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9590" indent="-258643" algn="l" defTabSz="875823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Calibri Light" panose="020F030202020403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34387" indent="-258643" algn="l" defTabSz="875823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Calibri Light" panose="020F0302020204030204" pitchFamily="34" charset="0"/>
              <a:buChar char="–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9155" indent="-258643" algn="l" defTabSz="875823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Calibri Light" panose="020F030202020403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23962" indent="-258643" algn="l" defTabSz="875823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Calibri Light" panose="020F030202020403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8346" indent="-218991" algn="l" defTabSz="87582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46226" indent="-218991" algn="l" defTabSz="87582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84094" indent="-218991" algn="l" defTabSz="87582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21950" indent="-218991" algn="l" defTabSz="87582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Academic</a:t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11" name="Rectangular Callout 5">
            <a:extLst>
              <a:ext uri="{FF2B5EF4-FFF2-40B4-BE49-F238E27FC236}">
                <a16:creationId xmlns:a16="http://schemas.microsoft.com/office/drawing/2014/main" id="{BEB3E831-32ED-4397-99B6-68692BA7205C}"/>
              </a:ext>
            </a:extLst>
          </p:cNvPr>
          <p:cNvSpPr/>
          <p:nvPr/>
        </p:nvSpPr>
        <p:spPr>
          <a:xfrm>
            <a:off x="1463500" y="1399848"/>
            <a:ext cx="8823500" cy="4656858"/>
          </a:xfrm>
          <a:prstGeom prst="wedgeRectCallout">
            <a:avLst>
              <a:gd name="adj1" fmla="val -20335"/>
              <a:gd name="adj2" fmla="val 56251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3498DB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1C25703-80CA-4BD4-85F3-742CBABFC668}"/>
              </a:ext>
            </a:extLst>
          </p:cNvPr>
          <p:cNvSpPr txBox="1"/>
          <p:nvPr/>
        </p:nvSpPr>
        <p:spPr>
          <a:xfrm>
            <a:off x="1853908" y="1576471"/>
            <a:ext cx="8042684" cy="4303612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>
              <a:spcAft>
                <a:spcPts val="1000"/>
              </a:spcAft>
            </a:pPr>
            <a:r>
              <a:rPr lang="en-GB" sz="2800" dirty="0">
                <a:solidFill>
                  <a:schemeClr val="bg1"/>
                </a:solidFill>
                <a:latin typeface="Calibri"/>
                <a:ea typeface="+mn-lt"/>
                <a:cs typeface="+mn-lt"/>
              </a:rPr>
              <a:t>"Even when we were not physically in the same space, Teams allowed us to communicate and progress the work. The "posts" are not only a great way to communicate in our different time zones, but they also remain on the site for future reference. The planner works well to let colleagues know when I have finished my tasks and I am ready to move a job on to them. You can use Teams for teleconferencing as well so there are many ways for us to keep in touch!"</a:t>
            </a:r>
            <a:endParaRPr lang="en-US" sz="2400" dirty="0">
              <a:solidFill>
                <a:schemeClr val="bg1"/>
              </a:solidFill>
              <a:latin typeface="Calibri"/>
            </a:endParaRPr>
          </a:p>
        </p:txBody>
      </p:sp>
      <p:sp>
        <p:nvSpPr>
          <p:cNvPr id="9" name="Oval 8"/>
          <p:cNvSpPr/>
          <p:nvPr/>
        </p:nvSpPr>
        <p:spPr>
          <a:xfrm>
            <a:off x="9384792" y="4843272"/>
            <a:ext cx="1804416" cy="1804416"/>
          </a:xfrm>
          <a:prstGeom prst="ellipse">
            <a:avLst/>
          </a:prstGeom>
          <a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5000" r="-5000"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2148708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B5A3CA-F2BE-45BD-BBD5-CB62F004A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Summary of our TEL framework</a:t>
            </a:r>
            <a:endParaRPr lang="en-GB" b="0" cap="none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8" name="Picture 9" descr="A screenshot of a cell phone&#10;&#10;Description generated with high confidence">
            <a:extLst>
              <a:ext uri="{FF2B5EF4-FFF2-40B4-BE49-F238E27FC236}">
                <a16:creationId xmlns:a16="http://schemas.microsoft.com/office/drawing/2014/main" id="{0C6F4BF0-3F4E-4A24-B53A-01F656A5BF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534" y="823191"/>
            <a:ext cx="8671786" cy="5671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6181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B5A3CA-F2BE-45BD-BBD5-CB62F004A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Final thoughts</a:t>
            </a:r>
            <a:endParaRPr lang="en-GB" b="0" cap="none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Rectangular Callout 5">
            <a:extLst>
              <a:ext uri="{FF2B5EF4-FFF2-40B4-BE49-F238E27FC236}">
                <a16:creationId xmlns:a16="http://schemas.microsoft.com/office/drawing/2014/main" id="{185694A6-61FB-486C-97E6-DC82D994377C}"/>
              </a:ext>
            </a:extLst>
          </p:cNvPr>
          <p:cNvSpPr/>
          <p:nvPr/>
        </p:nvSpPr>
        <p:spPr>
          <a:xfrm>
            <a:off x="1844041" y="914508"/>
            <a:ext cx="9010510" cy="4893026"/>
          </a:xfrm>
          <a:prstGeom prst="wedgeRectCallout">
            <a:avLst>
              <a:gd name="adj1" fmla="val -20335"/>
              <a:gd name="adj2" fmla="val 56251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3498DB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5464A39-6831-48C1-B7D1-06B3E00BF01C}"/>
              </a:ext>
            </a:extLst>
          </p:cNvPr>
          <p:cNvSpPr txBox="1"/>
          <p:nvPr/>
        </p:nvSpPr>
        <p:spPr>
          <a:xfrm>
            <a:off x="2380088" y="980757"/>
            <a:ext cx="8474463" cy="4826777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/>
                <a:cs typeface="Calibri"/>
              </a:rPr>
              <a:t>"The tools we are using give a structure to the project and ensure we are all working together to the same outcome - even when we are very far apart.</a:t>
            </a:r>
          </a:p>
          <a:p>
            <a:r>
              <a:rPr lang="en-US" sz="2400" dirty="0">
                <a:solidFill>
                  <a:schemeClr val="bg1"/>
                </a:solidFill>
                <a:latin typeface="Calibri"/>
                <a:cs typeface="Calibri"/>
              </a:rPr>
              <a:t>This is especially important as Richard has to "translate" each contribution into a usable teaching resource on the </a:t>
            </a:r>
            <a:r>
              <a:rPr lang="en-US" sz="2400" dirty="0" err="1">
                <a:solidFill>
                  <a:schemeClr val="bg1"/>
                </a:solidFill>
                <a:latin typeface="Calibri"/>
                <a:cs typeface="Calibri"/>
              </a:rPr>
              <a:t>moodle</a:t>
            </a:r>
            <a:r>
              <a:rPr lang="en-US" sz="2400" dirty="0">
                <a:solidFill>
                  <a:schemeClr val="bg1"/>
                </a:solidFill>
                <a:latin typeface="Calibri"/>
                <a:cs typeface="Calibri"/>
              </a:rPr>
              <a:t> platform. </a:t>
            </a:r>
          </a:p>
          <a:p>
            <a:r>
              <a:rPr lang="en-US" sz="2400" dirty="0">
                <a:solidFill>
                  <a:schemeClr val="bg1"/>
                </a:solidFill>
                <a:latin typeface="Calibri"/>
                <a:cs typeface="Calibri"/>
              </a:rPr>
              <a:t>I had not previously worked in this type of team model and so was pretty daunting. However as soon as we completed the first story board and saw it come together I certainly felt more comfortable.</a:t>
            </a:r>
          </a:p>
          <a:p>
            <a:r>
              <a:rPr lang="en-US" sz="2400" dirty="0">
                <a:solidFill>
                  <a:schemeClr val="bg1"/>
                </a:solidFill>
                <a:latin typeface="Calibri"/>
                <a:cs typeface="Calibri"/>
              </a:rPr>
              <a:t>As a team I think this early success allowed us to dream and think big - challenging what was possible (or what Richard could hack to make happen) in an online educational resource."</a:t>
            </a:r>
            <a:endParaRPr lang="en-GB" sz="2400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6" name="Oval 5"/>
          <p:cNvSpPr/>
          <p:nvPr/>
        </p:nvSpPr>
        <p:spPr>
          <a:xfrm>
            <a:off x="9952343" y="4971575"/>
            <a:ext cx="1804416" cy="1804416"/>
          </a:xfrm>
          <a:prstGeom prst="ellipse">
            <a:avLst/>
          </a:prstGeom>
          <a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8000" r="-8000"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3204705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B5A3CA-F2BE-45BD-BBD5-CB62F004A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Final thoughts</a:t>
            </a:r>
            <a:endParaRPr lang="en-GB" b="0" cap="none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Rectangular Callout 5">
            <a:extLst>
              <a:ext uri="{FF2B5EF4-FFF2-40B4-BE49-F238E27FC236}">
                <a16:creationId xmlns:a16="http://schemas.microsoft.com/office/drawing/2014/main" id="{185694A6-61FB-486C-97E6-DC82D994377C}"/>
              </a:ext>
            </a:extLst>
          </p:cNvPr>
          <p:cNvSpPr/>
          <p:nvPr/>
        </p:nvSpPr>
        <p:spPr>
          <a:xfrm>
            <a:off x="2560319" y="1420763"/>
            <a:ext cx="6694031" cy="3852278"/>
          </a:xfrm>
          <a:prstGeom prst="wedgeRectCallout">
            <a:avLst>
              <a:gd name="adj1" fmla="val -20335"/>
              <a:gd name="adj2" fmla="val 56251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3498DB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5464A39-6831-48C1-B7D1-06B3E00BF01C}"/>
              </a:ext>
            </a:extLst>
          </p:cNvPr>
          <p:cNvSpPr txBox="1"/>
          <p:nvPr/>
        </p:nvSpPr>
        <p:spPr>
          <a:xfrm>
            <a:off x="2380089" y="1687764"/>
            <a:ext cx="6657232" cy="3177132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lvl="1"/>
            <a:r>
              <a:rPr lang="en-GB" sz="2000" dirty="0">
                <a:solidFill>
                  <a:schemeClr val="bg1"/>
                </a:solidFill>
                <a:latin typeface="+mj-lt"/>
              </a:rPr>
              <a:t>It was a bit </a:t>
            </a:r>
            <a:r>
              <a:rPr lang="en-GB" sz="2000" dirty="0" smtClean="0">
                <a:solidFill>
                  <a:schemeClr val="bg1"/>
                </a:solidFill>
                <a:latin typeface="+mj-lt"/>
              </a:rPr>
              <a:t>daunting </a:t>
            </a:r>
            <a:r>
              <a:rPr lang="en-GB" sz="2000" dirty="0">
                <a:solidFill>
                  <a:schemeClr val="bg1"/>
                </a:solidFill>
                <a:latin typeface="+mj-lt"/>
              </a:rPr>
              <a:t>going out to Australia and being the only LT amongst 7 </a:t>
            </a:r>
            <a:r>
              <a:rPr lang="en-GB" sz="2000" dirty="0" smtClean="0">
                <a:solidFill>
                  <a:schemeClr val="bg1"/>
                </a:solidFill>
                <a:latin typeface="+mj-lt"/>
              </a:rPr>
              <a:t>academics.</a:t>
            </a:r>
          </a:p>
          <a:p>
            <a:pPr lvl="1"/>
            <a:endParaRPr lang="en-GB" sz="2000" dirty="0">
              <a:solidFill>
                <a:schemeClr val="bg1"/>
              </a:solidFill>
              <a:latin typeface="+mj-lt"/>
            </a:endParaRPr>
          </a:p>
          <a:p>
            <a:pPr lvl="1"/>
            <a:r>
              <a:rPr lang="en-GB" sz="2000" dirty="0" smtClean="0">
                <a:solidFill>
                  <a:schemeClr val="bg1"/>
                </a:solidFill>
                <a:latin typeface="+mj-lt"/>
              </a:rPr>
              <a:t>The </a:t>
            </a:r>
            <a:r>
              <a:rPr lang="en-GB" sz="2000" dirty="0">
                <a:solidFill>
                  <a:schemeClr val="bg1"/>
                </a:solidFill>
                <a:latin typeface="+mj-lt"/>
              </a:rPr>
              <a:t>use of recognised instructional design techniques gave me the confidence that I was working in the right way and leading others in the right direction</a:t>
            </a:r>
            <a:r>
              <a:rPr lang="en-GB" sz="2000" dirty="0" smtClean="0">
                <a:solidFill>
                  <a:schemeClr val="bg1"/>
                </a:solidFill>
                <a:latin typeface="+mj-lt"/>
              </a:rPr>
              <a:t>.</a:t>
            </a:r>
          </a:p>
          <a:p>
            <a:pPr lvl="1"/>
            <a:endParaRPr lang="en-GB" sz="2000" dirty="0">
              <a:solidFill>
                <a:schemeClr val="bg1"/>
              </a:solidFill>
              <a:latin typeface="+mj-lt"/>
            </a:endParaRPr>
          </a:p>
          <a:p>
            <a:pPr lvl="1"/>
            <a:r>
              <a:rPr lang="en-GB" sz="2000" dirty="0">
                <a:solidFill>
                  <a:schemeClr val="bg1"/>
                </a:solidFill>
                <a:latin typeface="+mj-lt"/>
              </a:rPr>
              <a:t>I think framework we have used helped massively to keep people on track and on task and in producing content that is pedagogically sound. Without it I don’t think the team would have worked so efficiently together. </a:t>
            </a:r>
          </a:p>
        </p:txBody>
      </p:sp>
      <p:sp>
        <p:nvSpPr>
          <p:cNvPr id="7" name="Oval 6"/>
          <p:cNvSpPr/>
          <p:nvPr/>
        </p:nvSpPr>
        <p:spPr>
          <a:xfrm>
            <a:off x="8532372" y="4481136"/>
            <a:ext cx="1804416" cy="1804416"/>
          </a:xfrm>
          <a:prstGeom prst="ellipse">
            <a:avLst/>
          </a:prstGeom>
          <a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6000" r="-6000"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408446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312B716-832F-4273-B498-948DF85AA250}"/>
              </a:ext>
            </a:extLst>
          </p:cNvPr>
          <p:cNvSpPr/>
          <p:nvPr/>
        </p:nvSpPr>
        <p:spPr>
          <a:xfrm>
            <a:off x="203200" y="482600"/>
            <a:ext cx="11726333" cy="10583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en-GB" dirty="0" err="1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F242E80-4498-44EA-A676-663B77B3E6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663" y="6232578"/>
            <a:ext cx="11493500" cy="458049"/>
          </a:xfrm>
        </p:spPr>
        <p:txBody>
          <a:bodyPr/>
          <a:lstStyle/>
          <a:p>
            <a:r>
              <a:rPr lang="en-GB" b="0" dirty="0">
                <a:solidFill>
                  <a:schemeClr val="bg1"/>
                </a:solidFill>
              </a:rPr>
              <a:t>Any Questions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3" name="Picture Placeholder 30">
            <a:extLst>
              <a:ext uri="{FF2B5EF4-FFF2-40B4-BE49-F238E27FC236}">
                <a16:creationId xmlns:a16="http://schemas.microsoft.com/office/drawing/2014/main" id="{8D076891-A4CA-4EB4-9711-E2DC9324481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57" r="2757"/>
          <a:stretch/>
        </p:blipFill>
        <p:spPr>
          <a:xfrm>
            <a:off x="1327680" y="482600"/>
            <a:ext cx="9536639" cy="5126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226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B5A3CA-F2BE-45BD-BBD5-CB62F004A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cap="none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About the presentation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EAD0B1-AAF7-4FE7-A83D-5749F17D81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49250" y="1129191"/>
            <a:ext cx="11493500" cy="999991"/>
          </a:xfrm>
        </p:spPr>
        <p:txBody>
          <a:bodyPr/>
          <a:lstStyle/>
          <a:p>
            <a:r>
              <a:rPr lang="en-GB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We will reflect on the experiences of Monash-Warwick Alliance project, which involves the co-design of online course for use in healthcare programmes, which will be used at both Warwick and Monash. Universities.</a:t>
            </a:r>
          </a:p>
        </p:txBody>
      </p:sp>
      <p:sp>
        <p:nvSpPr>
          <p:cNvPr id="5" name="Rectangular Callout 5">
            <a:extLst>
              <a:ext uri="{FF2B5EF4-FFF2-40B4-BE49-F238E27FC236}">
                <a16:creationId xmlns:a16="http://schemas.microsoft.com/office/drawing/2014/main" id="{BEB3E831-32ED-4397-99B6-68692BA7205C}"/>
              </a:ext>
            </a:extLst>
          </p:cNvPr>
          <p:cNvSpPr/>
          <p:nvPr/>
        </p:nvSpPr>
        <p:spPr>
          <a:xfrm>
            <a:off x="333564" y="2266869"/>
            <a:ext cx="11436350" cy="2646648"/>
          </a:xfrm>
          <a:prstGeom prst="wedgeRectCallou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3498DB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1C25703-80CA-4BD4-85F3-742CBABFC668}"/>
              </a:ext>
            </a:extLst>
          </p:cNvPr>
          <p:cNvSpPr txBox="1"/>
          <p:nvPr/>
        </p:nvSpPr>
        <p:spPr>
          <a:xfrm>
            <a:off x="762000" y="2482768"/>
            <a:ext cx="10680700" cy="229306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spcAft>
                <a:spcPts val="1000"/>
              </a:spcAft>
            </a:pPr>
            <a:r>
              <a:rPr lang="en-GB" sz="2200" dirty="0">
                <a:solidFill>
                  <a:schemeClr val="bg1"/>
                </a:solidFill>
                <a:latin typeface="+mj-lt"/>
              </a:rPr>
              <a:t>The presentation will demonstrate how a TEL framework and supporting technologies can be used to help the development of an online course and will focus on the use of: </a:t>
            </a:r>
          </a:p>
          <a:p>
            <a:pPr marL="285750" indent="-1800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chemeClr val="bg1"/>
                </a:solidFill>
                <a:latin typeface="+mj-lt"/>
              </a:rPr>
              <a:t>Microsoft Teams for collaboration, communication and project management.  </a:t>
            </a:r>
          </a:p>
          <a:p>
            <a:pPr marL="285750" indent="-1800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chemeClr val="bg1"/>
                </a:solidFill>
                <a:latin typeface="+mj-lt"/>
              </a:rPr>
              <a:t>The ADDIE model to help organise and streamline the course development process. </a:t>
            </a:r>
          </a:p>
          <a:p>
            <a:pPr marL="285750" indent="-1800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200" dirty="0" err="1">
                <a:solidFill>
                  <a:schemeClr val="bg1"/>
                </a:solidFill>
                <a:latin typeface="+mj-lt"/>
              </a:rPr>
              <a:t>Gagné's</a:t>
            </a:r>
            <a:r>
              <a:rPr lang="en-GB" sz="2200" dirty="0">
                <a:solidFill>
                  <a:schemeClr val="bg1"/>
                </a:solidFill>
                <a:latin typeface="+mj-lt"/>
              </a:rPr>
              <a:t> 9 Events of Instruction to design and create effective learning content</a:t>
            </a:r>
            <a:r>
              <a:rPr lang="en-GB" sz="2000" dirty="0">
                <a:solidFill>
                  <a:schemeClr val="bg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8833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B5A3CA-F2BE-45BD-BBD5-CB62F004A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cap="none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About the presentation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EAD0B1-AAF7-4FE7-A83D-5749F17D81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04989" y="1011067"/>
            <a:ext cx="11493500" cy="1278130"/>
          </a:xfrm>
        </p:spPr>
        <p:txBody>
          <a:bodyPr/>
          <a:lstStyle/>
          <a:p>
            <a:pPr marL="342900" indent="-1800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Perspectives from the learning technologist and academics who are part of the project team.</a:t>
            </a:r>
          </a:p>
          <a:p>
            <a:pPr marL="342900" indent="-1800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presentation will is divided into three sections examining how TEL has been used during different phases of the project – </a:t>
            </a:r>
            <a:r>
              <a:rPr lang="en-GB" sz="2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before, during and after the visit to Australia</a:t>
            </a:r>
            <a:r>
              <a:rPr lang="en-GB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C2C5C4E-6376-4601-A824-63B1E63CA39A}"/>
              </a:ext>
            </a:extLst>
          </p:cNvPr>
          <p:cNvGrpSpPr/>
          <p:nvPr/>
        </p:nvGrpSpPr>
        <p:grpSpPr>
          <a:xfrm>
            <a:off x="1429160" y="2353303"/>
            <a:ext cx="9333680" cy="3595790"/>
            <a:chOff x="1429160" y="2607306"/>
            <a:chExt cx="9333680" cy="3595790"/>
          </a:xfrm>
        </p:grpSpPr>
        <p:pic>
          <p:nvPicPr>
            <p:cNvPr id="8" name="Picture 7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12249291-1489-4C47-A221-F6FAAAC687F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429160" y="2980867"/>
              <a:ext cx="9333680" cy="2611362"/>
            </a:xfrm>
            <a:prstGeom prst="rect">
              <a:avLst/>
            </a:prstGeom>
          </p:spPr>
        </p:pic>
        <p:pic>
          <p:nvPicPr>
            <p:cNvPr id="11" name="Picture 10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DB1AC688-D05C-4786-BE08-5B6670AFE74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549239" y="5656335"/>
              <a:ext cx="1093521" cy="546761"/>
            </a:xfrm>
            <a:prstGeom prst="rect">
              <a:avLst/>
            </a:prstGeom>
          </p:spPr>
        </p:pic>
        <p:sp>
          <p:nvSpPr>
            <p:cNvPr id="12" name="Text Placeholder 2">
              <a:extLst>
                <a:ext uri="{FF2B5EF4-FFF2-40B4-BE49-F238E27FC236}">
                  <a16:creationId xmlns:a16="http://schemas.microsoft.com/office/drawing/2014/main" id="{426B6A04-60C7-426D-956B-6A71E9CAAEB0}"/>
                </a:ext>
              </a:extLst>
            </p:cNvPr>
            <p:cNvSpPr txBox="1">
              <a:spLocks/>
            </p:cNvSpPr>
            <p:nvPr/>
          </p:nvSpPr>
          <p:spPr>
            <a:xfrm>
              <a:off x="2781489" y="2607306"/>
              <a:ext cx="1295211" cy="458049"/>
            </a:xfrm>
            <a:prstGeom prst="rect">
              <a:avLst/>
            </a:prstGeom>
          </p:spPr>
          <p:txBody>
            <a:bodyPr/>
            <a:lstStyle>
              <a:lvl1pPr marL="258643" indent="-258643" algn="l" defTabSz="875823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Wingdings" panose="05000000000000000000" pitchFamily="2" charset="2"/>
                <a:buChar char="§"/>
                <a:defRPr sz="2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9590" indent="-258643" algn="l" defTabSz="875823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Calibri Light" panose="020F030202020403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34387" indent="-258643" algn="l" defTabSz="875823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Calibri Light" panose="020F0302020204030204" pitchFamily="34" charset="0"/>
                <a:buChar char="–"/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9155" indent="-258643" algn="l" defTabSz="875823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Calibri Light" panose="020F0302020204030204" pitchFamily="34" charset="0"/>
                <a:buChar char="–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723962" indent="-258643" algn="l" defTabSz="875823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Calibri Light" panose="020F0302020204030204" pitchFamily="34" charset="0"/>
                <a:buChar char="–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408346" indent="-218991" algn="l" defTabSz="87582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846226" indent="-218991" algn="l" defTabSz="87582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84094" indent="-218991" algn="l" defTabSz="87582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721950" indent="-218991" algn="l" defTabSz="87582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GB" b="1" dirty="0"/>
                <a:t>Phase 1</a:t>
              </a:r>
            </a:p>
          </p:txBody>
        </p:sp>
        <p:sp>
          <p:nvSpPr>
            <p:cNvPr id="13" name="Text Placeholder 2">
              <a:extLst>
                <a:ext uri="{FF2B5EF4-FFF2-40B4-BE49-F238E27FC236}">
                  <a16:creationId xmlns:a16="http://schemas.microsoft.com/office/drawing/2014/main" id="{37F4928A-94E9-4547-B2EA-70AD4A59F1DD}"/>
                </a:ext>
              </a:extLst>
            </p:cNvPr>
            <p:cNvSpPr txBox="1">
              <a:spLocks/>
            </p:cNvSpPr>
            <p:nvPr/>
          </p:nvSpPr>
          <p:spPr>
            <a:xfrm>
              <a:off x="5384894" y="2607306"/>
              <a:ext cx="1295211" cy="458049"/>
            </a:xfrm>
            <a:prstGeom prst="rect">
              <a:avLst/>
            </a:prstGeom>
          </p:spPr>
          <p:txBody>
            <a:bodyPr/>
            <a:lstStyle>
              <a:lvl1pPr marL="258643" indent="-258643" algn="l" defTabSz="875823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Wingdings" panose="05000000000000000000" pitchFamily="2" charset="2"/>
                <a:buChar char="§"/>
                <a:defRPr sz="2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9590" indent="-258643" algn="l" defTabSz="875823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Calibri Light" panose="020F030202020403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34387" indent="-258643" algn="l" defTabSz="875823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Calibri Light" panose="020F0302020204030204" pitchFamily="34" charset="0"/>
                <a:buChar char="–"/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9155" indent="-258643" algn="l" defTabSz="875823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Calibri Light" panose="020F0302020204030204" pitchFamily="34" charset="0"/>
                <a:buChar char="–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723962" indent="-258643" algn="l" defTabSz="875823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Calibri Light" panose="020F0302020204030204" pitchFamily="34" charset="0"/>
                <a:buChar char="–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408346" indent="-218991" algn="l" defTabSz="87582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846226" indent="-218991" algn="l" defTabSz="87582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84094" indent="-218991" algn="l" defTabSz="87582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721950" indent="-218991" algn="l" defTabSz="87582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GB" b="1" dirty="0"/>
                <a:t>Phase 2</a:t>
              </a:r>
            </a:p>
          </p:txBody>
        </p:sp>
        <p:sp>
          <p:nvSpPr>
            <p:cNvPr id="14" name="Text Placeholder 2">
              <a:extLst>
                <a:ext uri="{FF2B5EF4-FFF2-40B4-BE49-F238E27FC236}">
                  <a16:creationId xmlns:a16="http://schemas.microsoft.com/office/drawing/2014/main" id="{906DE17D-238A-4AAE-B149-0C5BA7E09EEB}"/>
                </a:ext>
              </a:extLst>
            </p:cNvPr>
            <p:cNvSpPr txBox="1">
              <a:spLocks/>
            </p:cNvSpPr>
            <p:nvPr/>
          </p:nvSpPr>
          <p:spPr>
            <a:xfrm>
              <a:off x="8077294" y="2607306"/>
              <a:ext cx="1295211" cy="458049"/>
            </a:xfrm>
            <a:prstGeom prst="rect">
              <a:avLst/>
            </a:prstGeom>
          </p:spPr>
          <p:txBody>
            <a:bodyPr/>
            <a:lstStyle>
              <a:lvl1pPr marL="258643" indent="-258643" algn="l" defTabSz="875823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Wingdings" panose="05000000000000000000" pitchFamily="2" charset="2"/>
                <a:buChar char="§"/>
                <a:defRPr sz="2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9590" indent="-258643" algn="l" defTabSz="875823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Calibri Light" panose="020F030202020403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34387" indent="-258643" algn="l" defTabSz="875823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Calibri Light" panose="020F0302020204030204" pitchFamily="34" charset="0"/>
                <a:buChar char="–"/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9155" indent="-258643" algn="l" defTabSz="875823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Calibri Light" panose="020F0302020204030204" pitchFamily="34" charset="0"/>
                <a:buChar char="–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723962" indent="-258643" algn="l" defTabSz="875823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Calibri Light" panose="020F0302020204030204" pitchFamily="34" charset="0"/>
                <a:buChar char="–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408346" indent="-218991" algn="l" defTabSz="87582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846226" indent="-218991" algn="l" defTabSz="87582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84094" indent="-218991" algn="l" defTabSz="87582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721950" indent="-218991" algn="l" defTabSz="87582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GB" b="1" dirty="0"/>
                <a:t>Phase 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20230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B5A3CA-F2BE-45BD-BBD5-CB62F004A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cap="none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Background to the project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EAD0B1-AAF7-4FE7-A83D-5749F17D81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04989" y="960620"/>
            <a:ext cx="11493500" cy="746685"/>
          </a:xfrm>
        </p:spPr>
        <p:txBody>
          <a:bodyPr/>
          <a:lstStyle/>
          <a:p>
            <a:r>
              <a:rPr lang="en-GB" dirty="0"/>
              <a:t>Developing Novel Tools for </a:t>
            </a:r>
            <a:r>
              <a:rPr lang="en-GB" dirty="0" err="1"/>
              <a:t>QUality</a:t>
            </a:r>
            <a:r>
              <a:rPr lang="en-GB" dirty="0"/>
              <a:t> Improvement Training (</a:t>
            </a:r>
            <a:r>
              <a:rPr lang="en-GB" b="1" dirty="0" err="1"/>
              <a:t>DoNTQUIT</a:t>
            </a:r>
            <a:r>
              <a:rPr lang="en-GB" dirty="0"/>
              <a:t>)</a:t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5" name="Rectangular Callout 5">
            <a:extLst>
              <a:ext uri="{FF2B5EF4-FFF2-40B4-BE49-F238E27FC236}">
                <a16:creationId xmlns:a16="http://schemas.microsoft.com/office/drawing/2014/main" id="{BEB3E831-32ED-4397-99B6-68692BA7205C}"/>
              </a:ext>
            </a:extLst>
          </p:cNvPr>
          <p:cNvSpPr/>
          <p:nvPr/>
        </p:nvSpPr>
        <p:spPr>
          <a:xfrm>
            <a:off x="333564" y="1426442"/>
            <a:ext cx="4949636" cy="4656858"/>
          </a:xfrm>
          <a:prstGeom prst="wedgeRectCallout">
            <a:avLst>
              <a:gd name="adj1" fmla="val -20335"/>
              <a:gd name="adj2" fmla="val 56251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3498DB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1C25703-80CA-4BD4-85F3-742CBABFC668}"/>
              </a:ext>
            </a:extLst>
          </p:cNvPr>
          <p:cNvSpPr txBox="1"/>
          <p:nvPr/>
        </p:nvSpPr>
        <p:spPr>
          <a:xfrm>
            <a:off x="546100" y="1503920"/>
            <a:ext cx="4521200" cy="4303612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>
              <a:spcAft>
                <a:spcPts val="1000"/>
              </a:spcAft>
            </a:pPr>
            <a:r>
              <a:rPr lang="en-GB" sz="2200" dirty="0">
                <a:solidFill>
                  <a:schemeClr val="bg1"/>
                </a:solidFill>
                <a:latin typeface="+mj-lt"/>
              </a:rPr>
              <a:t>Aim: Create internationally oriented and inter-disciplinary focused learning objects to support a range of clinical and allied health professions operating in different healthcare systems.</a:t>
            </a:r>
          </a:p>
          <a:p>
            <a:pPr>
              <a:spcAft>
                <a:spcPts val="1000"/>
              </a:spcAft>
            </a:pPr>
            <a:endParaRPr lang="en-GB" sz="2200" dirty="0">
              <a:solidFill>
                <a:schemeClr val="bg1"/>
              </a:solidFill>
              <a:latin typeface="+mj-lt"/>
              <a:cs typeface="Calibri"/>
            </a:endParaRPr>
          </a:p>
          <a:p>
            <a:pPr marL="342900" indent="-342900">
              <a:spcAft>
                <a:spcPts val="1000"/>
              </a:spcAft>
              <a:buFont typeface="Arial"/>
              <a:buChar char="•"/>
            </a:pPr>
            <a:r>
              <a:rPr lang="en-GB" sz="2200">
                <a:solidFill>
                  <a:schemeClr val="bg1"/>
                </a:solidFill>
                <a:latin typeface="+mj-lt"/>
                <a:cs typeface="Calibri"/>
              </a:rPr>
              <a:t>Medicine</a:t>
            </a:r>
          </a:p>
          <a:p>
            <a:pPr marL="342900" indent="-342900">
              <a:spcAft>
                <a:spcPts val="1000"/>
              </a:spcAft>
              <a:buFont typeface="Arial"/>
              <a:buChar char="•"/>
            </a:pPr>
            <a:r>
              <a:rPr lang="en-GB" sz="2200">
                <a:solidFill>
                  <a:schemeClr val="bg1"/>
                </a:solidFill>
                <a:latin typeface="+mj-lt"/>
                <a:cs typeface="Calibri"/>
              </a:rPr>
              <a:t>Pharmacy</a:t>
            </a:r>
          </a:p>
          <a:p>
            <a:pPr marL="342900" indent="-342900">
              <a:spcAft>
                <a:spcPts val="1000"/>
              </a:spcAft>
              <a:buFont typeface="Arial"/>
              <a:buChar char="•"/>
            </a:pPr>
            <a:r>
              <a:rPr lang="en-GB" sz="2200">
                <a:solidFill>
                  <a:schemeClr val="bg1"/>
                </a:solidFill>
                <a:latin typeface="+mj-lt"/>
                <a:cs typeface="Calibri"/>
              </a:rPr>
              <a:t>Paramedic</a:t>
            </a:r>
          </a:p>
          <a:p>
            <a:pPr marL="342900" indent="-342900">
              <a:spcAft>
                <a:spcPts val="1000"/>
              </a:spcAft>
              <a:buFont typeface="Arial"/>
              <a:buChar char="•"/>
            </a:pPr>
            <a:r>
              <a:rPr lang="en-GB" sz="2200">
                <a:solidFill>
                  <a:schemeClr val="bg1"/>
                </a:solidFill>
                <a:latin typeface="+mj-lt"/>
                <a:cs typeface="Calibri"/>
              </a:rPr>
              <a:t>Dentistry</a:t>
            </a:r>
          </a:p>
          <a:p>
            <a:pPr marL="342900" indent="-342900">
              <a:spcAft>
                <a:spcPts val="1000"/>
              </a:spcAft>
              <a:buFont typeface="Arial"/>
              <a:buChar char="•"/>
            </a:pPr>
            <a:r>
              <a:rPr lang="en-GB" sz="2200">
                <a:solidFill>
                  <a:schemeClr val="bg1"/>
                </a:solidFill>
                <a:latin typeface="+mj-lt"/>
                <a:cs typeface="Calibri"/>
              </a:rPr>
              <a:t>Advanced Clinical Practice</a:t>
            </a:r>
            <a:endParaRPr lang="en-GB" sz="2200" dirty="0">
              <a:solidFill>
                <a:schemeClr val="bg1"/>
              </a:solidFill>
              <a:latin typeface="+mj-lt"/>
              <a:cs typeface="Calibri"/>
            </a:endParaRPr>
          </a:p>
          <a:p>
            <a:pPr marL="342900" indent="-342900">
              <a:spcAft>
                <a:spcPts val="1000"/>
              </a:spcAft>
              <a:buFont typeface="Arial"/>
              <a:buChar char="•"/>
            </a:pPr>
            <a:endParaRPr lang="en-GB" sz="2200" dirty="0">
              <a:solidFill>
                <a:schemeClr val="bg1"/>
              </a:solidFill>
              <a:latin typeface="+mj-lt"/>
              <a:cs typeface="Calibri"/>
            </a:endParaRPr>
          </a:p>
        </p:txBody>
      </p:sp>
      <p:pic>
        <p:nvPicPr>
          <p:cNvPr id="8" name="Picture 7" descr="A group of people posing for the camera&#10;&#10;Description automatically generated">
            <a:extLst>
              <a:ext uri="{FF2B5EF4-FFF2-40B4-BE49-F238E27FC236}">
                <a16:creationId xmlns:a16="http://schemas.microsoft.com/office/drawing/2014/main" id="{413260DE-3010-40D8-8B3F-8BC2FD4A37E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0634"/>
          <a:stretch/>
        </p:blipFill>
        <p:spPr>
          <a:xfrm>
            <a:off x="5567209" y="1426442"/>
            <a:ext cx="6231280" cy="4656858"/>
          </a:xfrm>
          <a:prstGeom prst="rect">
            <a:avLst/>
          </a:prstGeom>
        </p:spPr>
      </p:pic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4D0E1789-1EDB-4D5A-AFA1-6E5B08F71D7E}"/>
              </a:ext>
            </a:extLst>
          </p:cNvPr>
          <p:cNvSpPr txBox="1">
            <a:spLocks/>
          </p:cNvSpPr>
          <p:nvPr/>
        </p:nvSpPr>
        <p:spPr>
          <a:xfrm>
            <a:off x="8953499" y="6165120"/>
            <a:ext cx="2857501" cy="45804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875823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None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9590" indent="-258643" algn="l" defTabSz="875823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Calibri Light" panose="020F030202020403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34387" indent="-258643" algn="l" defTabSz="875823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Calibri Light" panose="020F0302020204030204" pitchFamily="34" charset="0"/>
              <a:buChar char="–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9155" indent="-258643" algn="l" defTabSz="875823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Calibri Light" panose="020F030202020403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23962" indent="-258643" algn="l" defTabSz="875823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Calibri Light" panose="020F030202020403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8346" indent="-218991" algn="l" defTabSz="87582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46226" indent="-218991" algn="l" defTabSz="87582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84094" indent="-218991" algn="l" defTabSz="87582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21950" indent="-218991" algn="l" defTabSz="87582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</a:t>
            </a:r>
            <a:r>
              <a:rPr lang="en-GB" sz="18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DoNTQUIT</a:t>
            </a:r>
            <a: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project team</a:t>
            </a:r>
          </a:p>
        </p:txBody>
      </p:sp>
    </p:spTree>
    <p:extLst>
      <p:ext uri="{BB962C8B-B14F-4D97-AF65-F5344CB8AC3E}">
        <p14:creationId xmlns:p14="http://schemas.microsoft.com/office/powerpoint/2010/main" val="4078220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FFD144D-BA3F-47D1-9E33-4459136294C8}"/>
              </a:ext>
            </a:extLst>
          </p:cNvPr>
          <p:cNvCxnSpPr>
            <a:cxnSpLocks/>
          </p:cNvCxnSpPr>
          <p:nvPr/>
        </p:nvCxnSpPr>
        <p:spPr>
          <a:xfrm>
            <a:off x="362139" y="796194"/>
            <a:ext cx="11334561" cy="0"/>
          </a:xfrm>
          <a:prstGeom prst="line">
            <a:avLst/>
          </a:prstGeom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A6B329C0-FDD0-4588-A960-C76C1FA971A8}"/>
              </a:ext>
            </a:extLst>
          </p:cNvPr>
          <p:cNvSpPr/>
          <p:nvPr/>
        </p:nvSpPr>
        <p:spPr>
          <a:xfrm>
            <a:off x="-10494" y="5727700"/>
            <a:ext cx="12212987" cy="11811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en-GB" dirty="0" err="1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CDD3BC5F-BDDA-4898-9A58-A75AA2F9D555}"/>
              </a:ext>
            </a:extLst>
          </p:cNvPr>
          <p:cNvSpPr txBox="1">
            <a:spLocks/>
          </p:cNvSpPr>
          <p:nvPr/>
        </p:nvSpPr>
        <p:spPr>
          <a:xfrm>
            <a:off x="362139" y="6077523"/>
            <a:ext cx="11493500" cy="746685"/>
          </a:xfrm>
          <a:prstGeom prst="rect">
            <a:avLst/>
          </a:prstGeom>
        </p:spPr>
        <p:txBody>
          <a:bodyPr/>
          <a:lstStyle>
            <a:lvl1pPr marL="258643" indent="-258643" algn="l" defTabSz="875823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9590" indent="-258643" algn="l" defTabSz="875823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Calibri Light" panose="020F030202020403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34387" indent="-258643" algn="l" defTabSz="875823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Calibri Light" panose="020F0302020204030204" pitchFamily="34" charset="0"/>
              <a:buChar char="–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9155" indent="-258643" algn="l" defTabSz="875823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Calibri Light" panose="020F030202020403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23962" indent="-258643" algn="l" defTabSz="875823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Calibri Light" panose="020F030202020403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8346" indent="-218991" algn="l" defTabSz="87582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46226" indent="-218991" algn="l" defTabSz="87582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84094" indent="-218991" algn="l" defTabSz="87582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21950" indent="-218991" algn="l" defTabSz="87582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Needed a platform to enable team members at Monash and Warwick to work together on the project and collaborate remotely.</a:t>
            </a:r>
          </a:p>
        </p:txBody>
      </p:sp>
      <p:pic>
        <p:nvPicPr>
          <p:cNvPr id="13" name="Picture 12" descr="A picture containing drawing&#10;&#10;Description automatically generated">
            <a:extLst>
              <a:ext uri="{FF2B5EF4-FFF2-40B4-BE49-F238E27FC236}">
                <a16:creationId xmlns:a16="http://schemas.microsoft.com/office/drawing/2014/main" id="{6C3E3BEB-FE2C-4FE2-B65D-3ADC9F0496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43233"/>
            <a:ext cx="12181506" cy="5252140"/>
          </a:xfrm>
          <a:prstGeom prst="rect">
            <a:avLst/>
          </a:prstGeom>
        </p:spPr>
      </p:pic>
      <p:sp>
        <p:nvSpPr>
          <p:cNvPr id="10" name="Rectangular Callout 5">
            <a:extLst>
              <a:ext uri="{FF2B5EF4-FFF2-40B4-BE49-F238E27FC236}">
                <a16:creationId xmlns:a16="http://schemas.microsoft.com/office/drawing/2014/main" id="{C874C6DA-CB3A-49A1-86F9-9B1D7AD80441}"/>
              </a:ext>
            </a:extLst>
          </p:cNvPr>
          <p:cNvSpPr/>
          <p:nvPr/>
        </p:nvSpPr>
        <p:spPr>
          <a:xfrm>
            <a:off x="-12700" y="5309744"/>
            <a:ext cx="12212987" cy="533400"/>
          </a:xfrm>
          <a:prstGeom prst="wedgeRectCallout">
            <a:avLst>
              <a:gd name="adj1" fmla="val -20833"/>
              <a:gd name="adj2" fmla="val 76443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3498DB"/>
              </a:solidFill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EFF7A8A4-CDB9-4509-9BBD-2D2CAB54ECF1}"/>
              </a:ext>
            </a:extLst>
          </p:cNvPr>
          <p:cNvSpPr txBox="1">
            <a:spLocks/>
          </p:cNvSpPr>
          <p:nvPr/>
        </p:nvSpPr>
        <p:spPr>
          <a:xfrm>
            <a:off x="282669" y="5258742"/>
            <a:ext cx="11493500" cy="458049"/>
          </a:xfrm>
          <a:prstGeom prst="rect">
            <a:avLst/>
          </a:prstGeom>
        </p:spPr>
        <p:txBody>
          <a:bodyPr/>
          <a:lstStyle>
            <a:lvl1pPr algn="l" defTabSz="87582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 spc="-15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0" dirty="0">
                <a:solidFill>
                  <a:schemeClr val="bg1"/>
                </a:solidFill>
              </a:rPr>
              <a:t>Phase 1: before the visit</a:t>
            </a:r>
          </a:p>
        </p:txBody>
      </p:sp>
      <p:pic>
        <p:nvPicPr>
          <p:cNvPr id="14" name="Picture 13" descr="A screenshot of a computer&#10;&#10;Description automatically generated">
            <a:extLst>
              <a:ext uri="{FF2B5EF4-FFF2-40B4-BE49-F238E27FC236}">
                <a16:creationId xmlns:a16="http://schemas.microsoft.com/office/drawing/2014/main" id="{651A4785-A5DA-4CAA-B342-70FC8EF0C6B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813" t="44340" r="3098"/>
          <a:stretch/>
        </p:blipFill>
        <p:spPr>
          <a:xfrm>
            <a:off x="282669" y="1290351"/>
            <a:ext cx="6514620" cy="2214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9892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956493F5-A0F7-4A15-9D6E-7ACAA4CA4AF6}"/>
              </a:ext>
            </a:extLst>
          </p:cNvPr>
          <p:cNvSpPr/>
          <p:nvPr/>
        </p:nvSpPr>
        <p:spPr>
          <a:xfrm>
            <a:off x="1743169" y="2517047"/>
            <a:ext cx="1419131" cy="26919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en-GB" dirty="0" err="1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BF686F0-3888-4BC5-BED8-243592861FB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-1868" y="-22833"/>
            <a:ext cx="12181506" cy="5228591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FFD144D-BA3F-47D1-9E33-4459136294C8}"/>
              </a:ext>
            </a:extLst>
          </p:cNvPr>
          <p:cNvCxnSpPr>
            <a:cxnSpLocks/>
          </p:cNvCxnSpPr>
          <p:nvPr/>
        </p:nvCxnSpPr>
        <p:spPr>
          <a:xfrm>
            <a:off x="362139" y="796194"/>
            <a:ext cx="11334561" cy="0"/>
          </a:xfrm>
          <a:prstGeom prst="line">
            <a:avLst/>
          </a:prstGeom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A6B329C0-FDD0-4588-A960-C76C1FA971A8}"/>
              </a:ext>
            </a:extLst>
          </p:cNvPr>
          <p:cNvSpPr/>
          <p:nvPr/>
        </p:nvSpPr>
        <p:spPr>
          <a:xfrm>
            <a:off x="-10494" y="5727700"/>
            <a:ext cx="12212987" cy="11811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en-GB" dirty="0" err="1"/>
          </a:p>
        </p:txBody>
      </p:sp>
      <p:sp>
        <p:nvSpPr>
          <p:cNvPr id="16" name="Rectangular Callout 5">
            <a:extLst>
              <a:ext uri="{FF2B5EF4-FFF2-40B4-BE49-F238E27FC236}">
                <a16:creationId xmlns:a16="http://schemas.microsoft.com/office/drawing/2014/main" id="{42D55295-B22D-4D87-AF72-B53C18983697}"/>
              </a:ext>
            </a:extLst>
          </p:cNvPr>
          <p:cNvSpPr/>
          <p:nvPr/>
        </p:nvSpPr>
        <p:spPr>
          <a:xfrm>
            <a:off x="-12700" y="5309744"/>
            <a:ext cx="12212987" cy="533400"/>
          </a:xfrm>
          <a:prstGeom prst="wedgeRectCallout">
            <a:avLst>
              <a:gd name="adj1" fmla="val -20833"/>
              <a:gd name="adj2" fmla="val 76443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3498DB"/>
              </a:solidFill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EFF7A8A4-CDB9-4509-9BBD-2D2CAB54ECF1}"/>
              </a:ext>
            </a:extLst>
          </p:cNvPr>
          <p:cNvSpPr txBox="1">
            <a:spLocks/>
          </p:cNvSpPr>
          <p:nvPr/>
        </p:nvSpPr>
        <p:spPr>
          <a:xfrm>
            <a:off x="282669" y="5258742"/>
            <a:ext cx="11493500" cy="458049"/>
          </a:xfrm>
          <a:prstGeom prst="rect">
            <a:avLst/>
          </a:prstGeom>
        </p:spPr>
        <p:txBody>
          <a:bodyPr/>
          <a:lstStyle>
            <a:lvl1pPr algn="l" defTabSz="87582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 spc="-15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0" dirty="0">
                <a:solidFill>
                  <a:schemeClr val="bg1"/>
                </a:solidFill>
              </a:rPr>
              <a:t>Phase 1: Use of Teams before the visit (04/19 – 01/20)</a:t>
            </a:r>
          </a:p>
        </p:txBody>
      </p:sp>
      <p:pic>
        <p:nvPicPr>
          <p:cNvPr id="12" name="Picture 11" descr="A picture containing drawing&#10;&#10;Description automatically generated">
            <a:extLst>
              <a:ext uri="{FF2B5EF4-FFF2-40B4-BE49-F238E27FC236}">
                <a16:creationId xmlns:a16="http://schemas.microsoft.com/office/drawing/2014/main" id="{2094D2EC-8885-4CBF-9003-403B76FAD8B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00" t="6779" r="69220" b="76109"/>
          <a:stretch/>
        </p:blipFill>
        <p:spPr>
          <a:xfrm>
            <a:off x="165100" y="323049"/>
            <a:ext cx="3594100" cy="89548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CE334F72-81B2-4418-9AD1-3CACA1FA5F81}"/>
              </a:ext>
            </a:extLst>
          </p:cNvPr>
          <p:cNvSpPr txBox="1"/>
          <p:nvPr/>
        </p:nvSpPr>
        <p:spPr>
          <a:xfrm>
            <a:off x="362139" y="1261186"/>
            <a:ext cx="8477061" cy="277671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105750">
              <a:spcAft>
                <a:spcPts val="1000"/>
              </a:spcAft>
            </a:pPr>
            <a:r>
              <a:rPr lang="en-GB" sz="2200" dirty="0">
                <a:solidFill>
                  <a:schemeClr val="bg1"/>
                </a:solidFill>
                <a:latin typeface="+mj-lt"/>
              </a:rPr>
              <a:t>Microsoft Teams is a unified communication and collaboration platform that combines workplace chat, video meetings and file storage</a:t>
            </a:r>
          </a:p>
          <a:p>
            <a:pPr marL="285750" indent="-1800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chemeClr val="bg1"/>
                </a:solidFill>
                <a:latin typeface="+mj-lt"/>
              </a:rPr>
              <a:t>Enabled guest access (Monash Staff)</a:t>
            </a:r>
          </a:p>
          <a:p>
            <a:pPr marL="285750" indent="-1800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chemeClr val="bg1"/>
                </a:solidFill>
                <a:latin typeface="+mj-lt"/>
              </a:rPr>
              <a:t>Files sharing and collaborative working on documents</a:t>
            </a:r>
          </a:p>
          <a:p>
            <a:pPr marL="285750" indent="-1800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chemeClr val="bg1"/>
                </a:solidFill>
                <a:latin typeface="+mj-lt"/>
              </a:rPr>
              <a:t>Asynchronous chat (different time zones)</a:t>
            </a:r>
          </a:p>
          <a:p>
            <a:pPr marL="285750" indent="-1800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chemeClr val="bg1"/>
                </a:solidFill>
                <a:latin typeface="+mj-lt"/>
              </a:rPr>
              <a:t>Safe and secure storage within Warwick systems</a:t>
            </a:r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5EA7FE9E-718B-4125-A25F-CF6DA80033EF}"/>
              </a:ext>
            </a:extLst>
          </p:cNvPr>
          <p:cNvSpPr txBox="1">
            <a:spLocks/>
          </p:cNvSpPr>
          <p:nvPr/>
        </p:nvSpPr>
        <p:spPr>
          <a:xfrm>
            <a:off x="362139" y="6077523"/>
            <a:ext cx="11493500" cy="746685"/>
          </a:xfrm>
          <a:prstGeom prst="rect">
            <a:avLst/>
          </a:prstGeom>
        </p:spPr>
        <p:txBody>
          <a:bodyPr/>
          <a:lstStyle>
            <a:lvl1pPr marL="258643" indent="-258643" algn="l" defTabSz="875823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9590" indent="-258643" algn="l" defTabSz="875823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Calibri Light" panose="020F030202020403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34387" indent="-258643" algn="l" defTabSz="875823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Calibri Light" panose="020F0302020204030204" pitchFamily="34" charset="0"/>
              <a:buChar char="–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9155" indent="-258643" algn="l" defTabSz="875823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Calibri Light" panose="020F030202020403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23962" indent="-258643" algn="l" defTabSz="875823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Calibri Light" panose="020F030202020403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8346" indent="-218991" algn="l" defTabSz="87582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46226" indent="-218991" algn="l" defTabSz="87582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84094" indent="-218991" algn="l" defTabSz="87582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21950" indent="-218991" algn="l" defTabSz="87582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Initial use of Teams.</a:t>
            </a:r>
          </a:p>
        </p:txBody>
      </p:sp>
    </p:spTree>
    <p:extLst>
      <p:ext uri="{BB962C8B-B14F-4D97-AF65-F5344CB8AC3E}">
        <p14:creationId xmlns:p14="http://schemas.microsoft.com/office/powerpoint/2010/main" val="135784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B5A3CA-F2BE-45BD-BBD5-CB62F004A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>
                <a:solidFill>
                  <a:schemeClr val="tx1">
                    <a:lumMod val="75000"/>
                    <a:lumOff val="25000"/>
                  </a:schemeClr>
                </a:solidFill>
              </a:rPr>
              <a:t>Initial perspectives on the use of Teams</a:t>
            </a:r>
            <a:endParaRPr lang="en-GB" b="0" cap="none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EAD0B1-AAF7-4FE7-A83D-5749F17D81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04989" y="960620"/>
            <a:ext cx="2560131" cy="746685"/>
          </a:xfrm>
        </p:spPr>
        <p:txBody>
          <a:bodyPr/>
          <a:lstStyle/>
          <a:p>
            <a:r>
              <a:rPr lang="en-GB" dirty="0"/>
              <a:t>Learning technologist</a:t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5" name="Rectangular Callout 5">
            <a:extLst>
              <a:ext uri="{FF2B5EF4-FFF2-40B4-BE49-F238E27FC236}">
                <a16:creationId xmlns:a16="http://schemas.microsoft.com/office/drawing/2014/main" id="{BEB3E831-32ED-4397-99B6-68692BA7205C}"/>
              </a:ext>
            </a:extLst>
          </p:cNvPr>
          <p:cNvSpPr/>
          <p:nvPr/>
        </p:nvSpPr>
        <p:spPr>
          <a:xfrm>
            <a:off x="333564" y="1426442"/>
            <a:ext cx="4949636" cy="4656858"/>
          </a:xfrm>
          <a:prstGeom prst="wedgeRectCallout">
            <a:avLst>
              <a:gd name="adj1" fmla="val -20335"/>
              <a:gd name="adj2" fmla="val 56251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3498DB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1C25703-80CA-4BD4-85F3-742CBABFC668}"/>
              </a:ext>
            </a:extLst>
          </p:cNvPr>
          <p:cNvSpPr txBox="1"/>
          <p:nvPr/>
        </p:nvSpPr>
        <p:spPr>
          <a:xfrm>
            <a:off x="80087" y="1620124"/>
            <a:ext cx="4737289" cy="4269493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lvl="1"/>
            <a:r>
              <a:rPr lang="en-GB" sz="2000" dirty="0">
                <a:solidFill>
                  <a:schemeClr val="bg1"/>
                </a:solidFill>
                <a:latin typeface="Calibri"/>
                <a:ea typeface="+mn-lt"/>
                <a:cs typeface="+mn-lt"/>
              </a:rPr>
              <a:t>Useful to start organising the application process and to start getting to know the Team </a:t>
            </a:r>
            <a:endParaRPr lang="en-US" sz="2000" dirty="0">
              <a:solidFill>
                <a:schemeClr val="bg1"/>
              </a:solidFill>
              <a:latin typeface="Calibri"/>
              <a:cs typeface="Calibri"/>
            </a:endParaRPr>
          </a:p>
          <a:p>
            <a:pPr lvl="1"/>
            <a:endParaRPr lang="en-GB" sz="2000" dirty="0">
              <a:solidFill>
                <a:schemeClr val="bg1"/>
              </a:solidFill>
              <a:latin typeface="Calibri"/>
              <a:ea typeface="+mn-lt"/>
              <a:cs typeface="+mn-lt"/>
            </a:endParaRPr>
          </a:p>
          <a:p>
            <a:pPr lvl="1"/>
            <a:r>
              <a:rPr lang="en-GB" sz="2000" dirty="0">
                <a:solidFill>
                  <a:schemeClr val="bg1"/>
                </a:solidFill>
                <a:latin typeface="Calibri"/>
                <a:ea typeface="+mn-lt"/>
                <a:cs typeface="+mn-lt"/>
              </a:rPr>
              <a:t>Take up was quite slow – hard move away from email</a:t>
            </a:r>
            <a:endParaRPr lang="en-GB" dirty="0">
              <a:solidFill>
                <a:schemeClr val="bg1"/>
              </a:solidFill>
              <a:latin typeface="Calibri Light"/>
              <a:ea typeface="+mn-lt"/>
              <a:cs typeface="+mn-lt"/>
            </a:endParaRPr>
          </a:p>
          <a:p>
            <a:pPr lvl="1"/>
            <a:endParaRPr lang="en-GB" sz="2000" dirty="0">
              <a:solidFill>
                <a:schemeClr val="bg1"/>
              </a:solidFill>
              <a:latin typeface="Calibri"/>
              <a:ea typeface="+mn-lt"/>
              <a:cs typeface="+mn-lt"/>
            </a:endParaRPr>
          </a:p>
          <a:p>
            <a:pPr lvl="1"/>
            <a:r>
              <a:rPr lang="en-GB" sz="2000" dirty="0">
                <a:solidFill>
                  <a:schemeClr val="bg1"/>
                </a:solidFill>
                <a:latin typeface="Calibri"/>
                <a:ea typeface="+mn-lt"/>
                <a:cs typeface="+mn-lt"/>
              </a:rPr>
              <a:t>Helped to get together with the Warwick team and to offer practical tips. e.g. notification settings, using the app, channels, mentioning people in chat </a:t>
            </a:r>
          </a:p>
          <a:p>
            <a:pPr lvl="1"/>
            <a:endParaRPr lang="en-GB" sz="2000" dirty="0">
              <a:solidFill>
                <a:schemeClr val="bg1"/>
              </a:solidFill>
              <a:latin typeface="Calibri"/>
              <a:ea typeface="+mn-lt"/>
              <a:cs typeface="+mn-lt"/>
            </a:endParaRPr>
          </a:p>
          <a:p>
            <a:pPr>
              <a:spcAft>
                <a:spcPts val="1000"/>
              </a:spcAft>
            </a:pPr>
            <a:endParaRPr lang="en-GB" sz="2000" dirty="0">
              <a:solidFill>
                <a:schemeClr val="bg1"/>
              </a:solidFill>
              <a:latin typeface="+mj-lt"/>
              <a:cs typeface="Calibri"/>
            </a:endParaRP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A8EAD0B1-AAF7-4FE7-A83D-5749F17D8199}"/>
              </a:ext>
            </a:extLst>
          </p:cNvPr>
          <p:cNvSpPr txBox="1">
            <a:spLocks/>
          </p:cNvSpPr>
          <p:nvPr/>
        </p:nvSpPr>
        <p:spPr>
          <a:xfrm>
            <a:off x="6022170" y="960619"/>
            <a:ext cx="2560131" cy="74668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875823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None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9590" indent="-258643" algn="l" defTabSz="875823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Calibri Light" panose="020F030202020403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34387" indent="-258643" algn="l" defTabSz="875823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Calibri Light" panose="020F0302020204030204" pitchFamily="34" charset="0"/>
              <a:buChar char="–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9155" indent="-258643" algn="l" defTabSz="875823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Calibri Light" panose="020F030202020403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23962" indent="-258643" algn="l" defTabSz="875823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Calibri Light" panose="020F030202020403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8346" indent="-218991" algn="l" defTabSz="87582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46226" indent="-218991" algn="l" defTabSz="87582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84094" indent="-218991" algn="l" defTabSz="87582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21950" indent="-218991" algn="l" defTabSz="87582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Academic</a:t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11" name="Rectangular Callout 5">
            <a:extLst>
              <a:ext uri="{FF2B5EF4-FFF2-40B4-BE49-F238E27FC236}">
                <a16:creationId xmlns:a16="http://schemas.microsoft.com/office/drawing/2014/main" id="{BEB3E831-32ED-4397-99B6-68692BA7205C}"/>
              </a:ext>
            </a:extLst>
          </p:cNvPr>
          <p:cNvSpPr/>
          <p:nvPr/>
        </p:nvSpPr>
        <p:spPr>
          <a:xfrm>
            <a:off x="6172661" y="1358061"/>
            <a:ext cx="4949636" cy="4656858"/>
          </a:xfrm>
          <a:prstGeom prst="wedgeRectCallout">
            <a:avLst>
              <a:gd name="adj1" fmla="val -20335"/>
              <a:gd name="adj2" fmla="val 56251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3498DB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1C25703-80CA-4BD4-85F3-742CBABFC668}"/>
              </a:ext>
            </a:extLst>
          </p:cNvPr>
          <p:cNvSpPr txBox="1"/>
          <p:nvPr/>
        </p:nvSpPr>
        <p:spPr>
          <a:xfrm>
            <a:off x="6385197" y="1753987"/>
            <a:ext cx="4521200" cy="4303612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r>
              <a:rPr lang="en-GB" sz="2000">
                <a:solidFill>
                  <a:schemeClr val="bg1"/>
                </a:solidFill>
                <a:latin typeface="Calibri"/>
                <a:ea typeface="+mn-lt"/>
                <a:cs typeface="+mn-lt"/>
              </a:rPr>
              <a:t>Some familiarity with Teams but limited exposure</a:t>
            </a:r>
            <a:endParaRPr lang="en-US" sz="2000">
              <a:solidFill>
                <a:schemeClr val="bg1"/>
              </a:solidFill>
              <a:latin typeface="Calibri"/>
              <a:cs typeface="Calibri"/>
            </a:endParaRPr>
          </a:p>
          <a:p>
            <a:endParaRPr lang="en-GB" sz="2000" dirty="0">
              <a:solidFill>
                <a:schemeClr val="bg1"/>
              </a:solidFill>
              <a:latin typeface="Calibri"/>
              <a:ea typeface="+mn-lt"/>
              <a:cs typeface="+mn-lt"/>
            </a:endParaRPr>
          </a:p>
          <a:p>
            <a:r>
              <a:rPr lang="en-GB" sz="2000">
                <a:solidFill>
                  <a:schemeClr val="bg1"/>
                </a:solidFill>
                <a:latin typeface="Calibri"/>
                <a:ea typeface="+mn-lt"/>
                <a:cs typeface="+mn-lt"/>
              </a:rPr>
              <a:t>Lack of awareness of functionality &amp; potential</a:t>
            </a:r>
            <a:endParaRPr lang="en-GB" sz="2000" dirty="0">
              <a:solidFill>
                <a:schemeClr val="bg1"/>
              </a:solidFill>
              <a:latin typeface="Calibri"/>
              <a:ea typeface="+mn-lt"/>
              <a:cs typeface="+mn-lt"/>
            </a:endParaRPr>
          </a:p>
          <a:p>
            <a:endParaRPr lang="en-GB" sz="2000" dirty="0">
              <a:solidFill>
                <a:schemeClr val="bg1"/>
              </a:solidFill>
              <a:latin typeface="Calibri"/>
              <a:ea typeface="+mn-lt"/>
              <a:cs typeface="+mn-lt"/>
            </a:endParaRPr>
          </a:p>
          <a:p>
            <a:r>
              <a:rPr lang="en-GB" sz="2000">
                <a:solidFill>
                  <a:schemeClr val="bg1"/>
                </a:solidFill>
                <a:latin typeface="Calibri"/>
                <a:ea typeface="+mn-lt"/>
                <a:cs typeface="+mn-lt"/>
              </a:rPr>
              <a:t>Issue with receiving notifications </a:t>
            </a:r>
            <a:endParaRPr lang="en-GB" sz="2000" dirty="0">
              <a:solidFill>
                <a:schemeClr val="bg1"/>
              </a:solidFill>
              <a:latin typeface="Calibri"/>
              <a:cs typeface="Calibri Light"/>
            </a:endParaRPr>
          </a:p>
          <a:p>
            <a:endParaRPr lang="en-GB" sz="2000" dirty="0">
              <a:solidFill>
                <a:schemeClr val="bg1"/>
              </a:solidFill>
              <a:latin typeface="Calibri"/>
              <a:ea typeface="+mn-lt"/>
              <a:cs typeface="+mn-lt"/>
            </a:endParaRPr>
          </a:p>
          <a:p>
            <a:pPr>
              <a:spcAft>
                <a:spcPts val="1000"/>
              </a:spcAft>
            </a:pPr>
            <a:r>
              <a:rPr lang="en-GB" sz="2000" dirty="0">
                <a:solidFill>
                  <a:schemeClr val="bg1"/>
                </a:solidFill>
                <a:latin typeface="Calibri"/>
                <a:ea typeface="+mn-lt"/>
                <a:cs typeface="+mn-lt"/>
              </a:rPr>
              <a:t>Teams not used widely at Monash so </a:t>
            </a:r>
            <a:r>
              <a:rPr lang="en-GB" sz="2000">
                <a:solidFill>
                  <a:schemeClr val="bg1"/>
                </a:solidFill>
                <a:latin typeface="Calibri"/>
                <a:ea typeface="+mn-lt"/>
                <a:cs typeface="+mn-lt"/>
              </a:rPr>
              <a:t>unfamiliar to Monash side of the team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10127609" y="4927748"/>
            <a:ext cx="1804416" cy="1804416"/>
          </a:xfrm>
          <a:prstGeom prst="ellipse">
            <a:avLst/>
          </a:prstGeom>
          <a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22000" r="-22000"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6" name="Oval 15"/>
          <p:cNvSpPr/>
          <p:nvPr/>
        </p:nvSpPr>
        <p:spPr>
          <a:xfrm>
            <a:off x="4293000" y="4938388"/>
            <a:ext cx="1804416" cy="1804416"/>
          </a:xfrm>
          <a:prstGeom prst="ellipse">
            <a:avLst/>
          </a:prstGeom>
          <a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6000" r="-6000"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679520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6C3E3BEB-FE2C-4FE2-B65D-3ADC9F0496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5146" b="312"/>
          <a:stretch/>
        </p:blipFill>
        <p:spPr>
          <a:xfrm>
            <a:off x="188" y="0"/>
            <a:ext cx="12212987" cy="68834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6B329C0-FDD0-4588-A960-C76C1FA971A8}"/>
              </a:ext>
            </a:extLst>
          </p:cNvPr>
          <p:cNvSpPr/>
          <p:nvPr/>
        </p:nvSpPr>
        <p:spPr>
          <a:xfrm>
            <a:off x="-10494" y="5727700"/>
            <a:ext cx="12223669" cy="11811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  <a:spcAft>
                <a:spcPts val="1000"/>
              </a:spcAft>
            </a:pPr>
            <a:endParaRPr lang="en-GB" dirty="0" err="1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CDD3BC5F-BDDA-4898-9A58-A75AA2F9D555}"/>
              </a:ext>
            </a:extLst>
          </p:cNvPr>
          <p:cNvSpPr txBox="1">
            <a:spLocks/>
          </p:cNvSpPr>
          <p:nvPr/>
        </p:nvSpPr>
        <p:spPr>
          <a:xfrm>
            <a:off x="362139" y="6077523"/>
            <a:ext cx="11493500" cy="746685"/>
          </a:xfrm>
          <a:prstGeom prst="rect">
            <a:avLst/>
          </a:prstGeom>
        </p:spPr>
        <p:txBody>
          <a:bodyPr/>
          <a:lstStyle>
            <a:lvl1pPr marL="258643" indent="-258643" algn="l" defTabSz="875823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9590" indent="-258643" algn="l" defTabSz="875823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Calibri Light" panose="020F030202020403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34387" indent="-258643" algn="l" defTabSz="875823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Calibri Light" panose="020F0302020204030204" pitchFamily="34" charset="0"/>
              <a:buChar char="–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9155" indent="-258643" algn="l" defTabSz="875823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Calibri Light" panose="020F030202020403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23962" indent="-258643" algn="l" defTabSz="875823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Calibri Light" panose="020F030202020403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8346" indent="-218991" algn="l" defTabSz="87582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46226" indent="-218991" algn="l" defTabSz="87582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84094" indent="-218991" algn="l" defTabSz="87582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21950" indent="-218991" algn="l" defTabSz="87582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During the visit to Monash, Teams continued to be a key technology and a TEL framework helped to guide the co-design of learning content.</a:t>
            </a:r>
          </a:p>
        </p:txBody>
      </p:sp>
      <p:sp>
        <p:nvSpPr>
          <p:cNvPr id="9" name="Rectangular Callout 5">
            <a:extLst>
              <a:ext uri="{FF2B5EF4-FFF2-40B4-BE49-F238E27FC236}">
                <a16:creationId xmlns:a16="http://schemas.microsoft.com/office/drawing/2014/main" id="{A3DFA47E-9DCF-4E6C-9299-91ED4238C1C6}"/>
              </a:ext>
            </a:extLst>
          </p:cNvPr>
          <p:cNvSpPr/>
          <p:nvPr/>
        </p:nvSpPr>
        <p:spPr>
          <a:xfrm>
            <a:off x="-10494" y="5208907"/>
            <a:ext cx="12234351" cy="620393"/>
          </a:xfrm>
          <a:prstGeom prst="wedgeRectCallout">
            <a:avLst>
              <a:gd name="adj1" fmla="val -20833"/>
              <a:gd name="adj2" fmla="val 76443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3498DB"/>
              </a:solidFill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EFF7A8A4-CDB9-4509-9BBD-2D2CAB54ECF1}"/>
              </a:ext>
            </a:extLst>
          </p:cNvPr>
          <p:cNvSpPr txBox="1">
            <a:spLocks/>
          </p:cNvSpPr>
          <p:nvPr/>
        </p:nvSpPr>
        <p:spPr>
          <a:xfrm>
            <a:off x="282669" y="5258742"/>
            <a:ext cx="11493500" cy="458049"/>
          </a:xfrm>
          <a:prstGeom prst="rect">
            <a:avLst/>
          </a:prstGeom>
        </p:spPr>
        <p:txBody>
          <a:bodyPr/>
          <a:lstStyle>
            <a:lvl1pPr algn="l" defTabSz="87582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 spc="-15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0" dirty="0">
                <a:solidFill>
                  <a:schemeClr val="bg1"/>
                </a:solidFill>
              </a:rPr>
              <a:t>Phase 2: during the visit</a:t>
            </a:r>
          </a:p>
        </p:txBody>
      </p:sp>
    </p:spTree>
    <p:extLst>
      <p:ext uri="{BB962C8B-B14F-4D97-AF65-F5344CB8AC3E}">
        <p14:creationId xmlns:p14="http://schemas.microsoft.com/office/powerpoint/2010/main" val="1934833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Warwick Aubergine">
      <a:dk1>
        <a:srgbClr val="331244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FC6128"/>
      </a:accent2>
      <a:accent3>
        <a:srgbClr val="EEF1F2"/>
      </a:accent3>
      <a:accent4>
        <a:srgbClr val="829350"/>
      </a:accent4>
      <a:accent5>
        <a:srgbClr val="009FD9"/>
      </a:accent5>
      <a:accent6>
        <a:srgbClr val="8177B3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PRESENTATIONLOAD">
  <a:themeElements>
    <a:clrScheme name="PL Styleguide">
      <a:dk1>
        <a:sysClr val="windowText" lastClr="000000"/>
      </a:dk1>
      <a:lt1>
        <a:sysClr val="window" lastClr="FFFFFF"/>
      </a:lt1>
      <a:dk2>
        <a:srgbClr val="2C3E50"/>
      </a:dk2>
      <a:lt2>
        <a:srgbClr val="FFFFFF"/>
      </a:lt2>
      <a:accent1>
        <a:srgbClr val="3498DB"/>
      </a:accent1>
      <a:accent2>
        <a:srgbClr val="C8303F"/>
      </a:accent2>
      <a:accent3>
        <a:srgbClr val="9BBB59"/>
      </a:accent3>
      <a:accent4>
        <a:srgbClr val="FFC000"/>
      </a:accent4>
      <a:accent5>
        <a:srgbClr val="814993"/>
      </a:accent5>
      <a:accent6>
        <a:srgbClr val="45B1CB"/>
      </a:accent6>
      <a:hlink>
        <a:srgbClr val="7F7F7F"/>
      </a:hlink>
      <a:folHlink>
        <a:srgbClr val="7F7F7F"/>
      </a:folHlink>
    </a:clrScheme>
    <a:fontScheme name="PL Styleguide">
      <a:majorFont>
        <a:latin typeface="Calibri"/>
        <a:ea typeface=""/>
        <a:cs typeface=""/>
      </a:majorFont>
      <a:minorFont>
        <a:latin typeface="Calibr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lIns="36000" tIns="36000" rIns="36000" bIns="36000" rtlCol="0" anchor="ctr"/>
      <a:lstStyle>
        <a:defPPr algn="ctr">
          <a:lnSpc>
            <a:spcPct val="90000"/>
          </a:lnSpc>
          <a:spcAft>
            <a:spcPts val="1000"/>
          </a:spcAft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bg1">
              <a:lumMod val="65000"/>
            </a:schemeClr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solidFill>
          <a:schemeClr val="bg1"/>
        </a:solidFill>
      </a:spPr>
      <a:bodyPr wrap="square" lIns="0" tIns="0" rIns="0" bIns="0" rtlCol="0">
        <a:noAutofit/>
      </a:bodyPr>
      <a:lstStyle>
        <a:defPPr>
          <a:lnSpc>
            <a:spcPct val="90000"/>
          </a:lnSpc>
          <a:spcAft>
            <a:spcPts val="1000"/>
          </a:spcAft>
          <a:defRPr dirty="0" err="1" smtClean="0"/>
        </a:defPPr>
      </a:lstStyle>
    </a:txDef>
  </a:objectDefaults>
  <a:extraClrSchemeLst/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7943B69D30434380191E66DC00FB37" ma:contentTypeVersion="9" ma:contentTypeDescription="Create a new document." ma:contentTypeScope="" ma:versionID="d7c462a900fb86724b1293e6512a102e">
  <xsd:schema xmlns:xsd="http://www.w3.org/2001/XMLSchema" xmlns:xs="http://www.w3.org/2001/XMLSchema" xmlns:p="http://schemas.microsoft.com/office/2006/metadata/properties" xmlns:ns2="0c7990de-ac66-4e0c-8684-86179f1f9736" xmlns:ns3="a09fd4e1-a9df-4d38-8c08-333f5dc13f31" targetNamespace="http://schemas.microsoft.com/office/2006/metadata/properties" ma:root="true" ma:fieldsID="61b8619f8e85d330a09dde2fc2fa0d15" ns2:_="" ns3:_="">
    <xsd:import namespace="0c7990de-ac66-4e0c-8684-86179f1f9736"/>
    <xsd:import namespace="a09fd4e1-a9df-4d38-8c08-333f5dc13f3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c7990de-ac66-4e0c-8684-86179f1f973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9fd4e1-a9df-4d38-8c08-333f5dc13f31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E1F9937-0708-4000-BD97-5B6E2F30FB9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7E09394-769E-4517-A2C9-C6F169F5BC16}"/>
</file>

<file path=customXml/itemProps3.xml><?xml version="1.0" encoding="utf-8"?>
<ds:datastoreItem xmlns:ds="http://schemas.openxmlformats.org/officeDocument/2006/customXml" ds:itemID="{CC41D08F-E209-46FD-A8C5-E52B3D179257}">
  <ds:schemaRefs>
    <ds:schemaRef ds:uri="http://purl.org/dc/elements/1.1/"/>
    <ds:schemaRef ds:uri="http://purl.org/dc/dcmitype/"/>
    <ds:schemaRef ds:uri="afe4a3ca-8f93-4b3c-a1e2-adbbd72dc0a8"/>
    <ds:schemaRef ds:uri="http://schemas.microsoft.com/office/2006/metadata/properties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befa783e-4df4-4c8f-8046-7c189412210f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18199</TotalTime>
  <Words>1400</Words>
  <Application>Microsoft Office PowerPoint</Application>
  <PresentationFormat>Widescreen</PresentationFormat>
  <Paragraphs>133</Paragraphs>
  <Slides>24</Slides>
  <Notes>1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24</vt:i4>
      </vt:variant>
    </vt:vector>
  </HeadingPairs>
  <TitlesOfParts>
    <vt:vector size="32" baseType="lpstr">
      <vt:lpstr>Arial</vt:lpstr>
      <vt:lpstr>Arial Narrow</vt:lpstr>
      <vt:lpstr>Calibri</vt:lpstr>
      <vt:lpstr>Calibri Light</vt:lpstr>
      <vt:lpstr>Wingdings</vt:lpstr>
      <vt:lpstr>Custom Design</vt:lpstr>
      <vt:lpstr>3_PRESENTATIONLOAD</vt:lpstr>
      <vt:lpstr>1_Custom Design</vt:lpstr>
      <vt:lpstr>PowerPoint Presentation</vt:lpstr>
      <vt:lpstr>About the presenters</vt:lpstr>
      <vt:lpstr>About the presentation</vt:lpstr>
      <vt:lpstr>About the presentation</vt:lpstr>
      <vt:lpstr>Background to the project</vt:lpstr>
      <vt:lpstr>PowerPoint Presentation</vt:lpstr>
      <vt:lpstr>PowerPoint Presentation</vt:lpstr>
      <vt:lpstr>Initial perspectives on the use of Teams</vt:lpstr>
      <vt:lpstr>PowerPoint Presentation</vt:lpstr>
      <vt:lpstr>PowerPoint Presentation</vt:lpstr>
      <vt:lpstr>Perspectives on the use of Teams</vt:lpstr>
      <vt:lpstr>The ADDIE Model</vt:lpstr>
      <vt:lpstr>Perspectives on the use of ADDIE</vt:lpstr>
      <vt:lpstr>Gagné’s 9 events of instruction </vt:lpstr>
      <vt:lpstr>Gagné’s 9 events of instruction </vt:lpstr>
      <vt:lpstr>Perspectives on the use of Gagné's 9 events</vt:lpstr>
      <vt:lpstr>PowerPoint Presentation</vt:lpstr>
      <vt:lpstr>PowerPoint Presentation</vt:lpstr>
      <vt:lpstr>PowerPoint Presentation</vt:lpstr>
      <vt:lpstr>Current academic perspectives on the use of Teams</vt:lpstr>
      <vt:lpstr>Summary of our TEL framework</vt:lpstr>
      <vt:lpstr>Final thoughts</vt:lpstr>
      <vt:lpstr>Final thoughts</vt:lpstr>
      <vt:lpstr>Any Questions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Timothy Burnett</dc:creator>
  <cp:lastModifiedBy>Hammond, Lucy</cp:lastModifiedBy>
  <cp:revision>421</cp:revision>
  <cp:lastPrinted>2017-06-07T05:21:52Z</cp:lastPrinted>
  <dcterms:created xsi:type="dcterms:W3CDTF">2017-05-31T01:24:04Z</dcterms:created>
  <dcterms:modified xsi:type="dcterms:W3CDTF">2020-05-12T11:23:08Z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0x010100AA7943B69D30434380191E66DC00FB37</vt:lpwstr>
  </property>
</Properties>
</file>