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4.xml" ContentType="application/inkml+xml"/>
  <Override PartName="/ppt/notesSlides/notesSlide10.xml" ContentType="application/vnd.openxmlformats-officedocument.presentationml.notesSlide+xml"/>
  <Override PartName="/ppt/ink/ink5.xml" ContentType="application/inkml+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7"/>
  </p:notesMasterIdLst>
  <p:sldIdLst>
    <p:sldId id="327" r:id="rId5"/>
    <p:sldId id="346" r:id="rId6"/>
    <p:sldId id="332" r:id="rId7"/>
    <p:sldId id="350" r:id="rId8"/>
    <p:sldId id="348" r:id="rId9"/>
    <p:sldId id="331" r:id="rId10"/>
    <p:sldId id="325" r:id="rId11"/>
    <p:sldId id="333" r:id="rId12"/>
    <p:sldId id="326" r:id="rId13"/>
    <p:sldId id="329" r:id="rId14"/>
    <p:sldId id="356" r:id="rId15"/>
    <p:sldId id="347" r:id="rId16"/>
    <p:sldId id="349" r:id="rId17"/>
    <p:sldId id="328" r:id="rId18"/>
    <p:sldId id="335" r:id="rId19"/>
    <p:sldId id="324" r:id="rId20"/>
    <p:sldId id="351" r:id="rId21"/>
    <p:sldId id="352" r:id="rId22"/>
    <p:sldId id="353" r:id="rId23"/>
    <p:sldId id="355" r:id="rId24"/>
    <p:sldId id="354" r:id="rId25"/>
    <p:sldId id="334" r:id="rId26"/>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1C6C"/>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994F27-461C-5F4F-AD7A-CCF6261778C4}" v="77" dt="2020-05-14T19:07:47.7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3"/>
  </p:normalViewPr>
  <p:slideViewPr>
    <p:cSldViewPr snapToGrid="0" snapToObjects="1">
      <p:cViewPr varScale="1">
        <p:scale>
          <a:sx n="154" d="100"/>
          <a:sy n="154" d="100"/>
        </p:scale>
        <p:origin x="440" y="192"/>
      </p:cViewPr>
      <p:guideLst>
        <p:guide orient="horz" pos="305"/>
        <p:guide pos="612"/>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846B0A-0973-5A43-A1A8-6F86123B1835}" type="doc">
      <dgm:prSet loTypeId="urn:microsoft.com/office/officeart/2005/8/layout/pyramid1" loCatId="" qsTypeId="urn:microsoft.com/office/officeart/2005/8/quickstyle/simple2" qsCatId="simple" csTypeId="urn:microsoft.com/office/officeart/2005/8/colors/colorful4" csCatId="colorful" phldr="1"/>
      <dgm:spPr/>
    </dgm:pt>
    <dgm:pt modelId="{166BF227-6588-B94B-9400-E12E2D0833D8}">
      <dgm:prSet phldrT="[Text]" custT="1"/>
      <dgm:spPr>
        <a:solidFill>
          <a:schemeClr val="accent6">
            <a:lumMod val="75000"/>
          </a:schemeClr>
        </a:solidFill>
        <a:ln>
          <a:solidFill>
            <a:srgbClr val="002060"/>
          </a:solidFill>
        </a:ln>
      </dgm:spPr>
      <dgm:t>
        <a:bodyPr/>
        <a:lstStyle/>
        <a:p>
          <a:r>
            <a:rPr lang="en-GB" sz="1400">
              <a:solidFill>
                <a:schemeClr val="bg1"/>
              </a:solidFill>
            </a:rPr>
            <a:t>Create</a:t>
          </a:r>
          <a:endParaRPr lang="en-GB" sz="1800">
            <a:solidFill>
              <a:schemeClr val="bg1"/>
            </a:solidFill>
          </a:endParaRPr>
        </a:p>
      </dgm:t>
    </dgm:pt>
    <dgm:pt modelId="{3374EA98-EEF7-8E46-AF3D-77F2843D4219}" type="parTrans" cxnId="{E93367B0-B45D-574A-AE9F-7F5CF643EFC4}">
      <dgm:prSet/>
      <dgm:spPr/>
      <dgm:t>
        <a:bodyPr/>
        <a:lstStyle/>
        <a:p>
          <a:endParaRPr lang="en-GB"/>
        </a:p>
      </dgm:t>
    </dgm:pt>
    <dgm:pt modelId="{02F6C981-B0D3-C246-91E7-34F1B8D162EC}" type="sibTrans" cxnId="{E93367B0-B45D-574A-AE9F-7F5CF643EFC4}">
      <dgm:prSet/>
      <dgm:spPr/>
      <dgm:t>
        <a:bodyPr/>
        <a:lstStyle/>
        <a:p>
          <a:endParaRPr lang="en-GB"/>
        </a:p>
      </dgm:t>
    </dgm:pt>
    <dgm:pt modelId="{6321F066-04F8-8C4C-AD77-DE7B99D8CAB8}">
      <dgm:prSet phldrT="[Text]" custT="1"/>
      <dgm:spPr>
        <a:solidFill>
          <a:schemeClr val="accent6">
            <a:lumMod val="75000"/>
          </a:schemeClr>
        </a:solidFill>
        <a:ln>
          <a:solidFill>
            <a:srgbClr val="002060"/>
          </a:solidFill>
        </a:ln>
      </dgm:spPr>
      <dgm:t>
        <a:bodyPr/>
        <a:lstStyle/>
        <a:p>
          <a:r>
            <a:rPr lang="en-GB" sz="1600">
              <a:solidFill>
                <a:schemeClr val="bg1"/>
              </a:solidFill>
            </a:rPr>
            <a:t>Evaluate</a:t>
          </a:r>
          <a:endParaRPr lang="en-GB" sz="1800">
            <a:solidFill>
              <a:schemeClr val="bg1"/>
            </a:solidFill>
          </a:endParaRPr>
        </a:p>
      </dgm:t>
    </dgm:pt>
    <dgm:pt modelId="{CE14A321-CD90-9948-89F5-C86DEC441ACF}" type="parTrans" cxnId="{2AEA8014-CE37-374B-B4F8-4BF19AD798AD}">
      <dgm:prSet/>
      <dgm:spPr/>
      <dgm:t>
        <a:bodyPr/>
        <a:lstStyle/>
        <a:p>
          <a:endParaRPr lang="en-GB"/>
        </a:p>
      </dgm:t>
    </dgm:pt>
    <dgm:pt modelId="{68DD7878-17B2-A844-8B03-88D1AD1528C2}" type="sibTrans" cxnId="{2AEA8014-CE37-374B-B4F8-4BF19AD798AD}">
      <dgm:prSet/>
      <dgm:spPr/>
      <dgm:t>
        <a:bodyPr/>
        <a:lstStyle/>
        <a:p>
          <a:endParaRPr lang="en-GB"/>
        </a:p>
      </dgm:t>
    </dgm:pt>
    <dgm:pt modelId="{635843EF-088B-064F-88BB-181E0E4483E5}">
      <dgm:prSet phldrT="[Text]" custT="1"/>
      <dgm:spPr>
        <a:solidFill>
          <a:schemeClr val="accent6">
            <a:lumMod val="75000"/>
          </a:schemeClr>
        </a:solidFill>
        <a:ln>
          <a:solidFill>
            <a:srgbClr val="002060"/>
          </a:solidFill>
        </a:ln>
      </dgm:spPr>
      <dgm:t>
        <a:bodyPr/>
        <a:lstStyle/>
        <a:p>
          <a:r>
            <a:rPr lang="en-GB" sz="1600">
              <a:solidFill>
                <a:schemeClr val="bg1"/>
              </a:solidFill>
            </a:rPr>
            <a:t>Analyse</a:t>
          </a:r>
          <a:endParaRPr lang="en-GB" sz="1800">
            <a:solidFill>
              <a:schemeClr val="bg1"/>
            </a:solidFill>
          </a:endParaRPr>
        </a:p>
      </dgm:t>
    </dgm:pt>
    <dgm:pt modelId="{D4E4C911-1288-DD47-913B-6609B2B40594}" type="parTrans" cxnId="{9CE599A7-6D7E-0B43-B029-07EA763E44F7}">
      <dgm:prSet/>
      <dgm:spPr/>
      <dgm:t>
        <a:bodyPr/>
        <a:lstStyle/>
        <a:p>
          <a:endParaRPr lang="en-GB"/>
        </a:p>
      </dgm:t>
    </dgm:pt>
    <dgm:pt modelId="{7000E01B-1E7B-254A-ABD9-D016B0A23F39}" type="sibTrans" cxnId="{9CE599A7-6D7E-0B43-B029-07EA763E44F7}">
      <dgm:prSet/>
      <dgm:spPr/>
      <dgm:t>
        <a:bodyPr/>
        <a:lstStyle/>
        <a:p>
          <a:endParaRPr lang="en-GB"/>
        </a:p>
      </dgm:t>
    </dgm:pt>
    <dgm:pt modelId="{3A46FEC1-9878-5F45-8DC0-8902EA0C859F}">
      <dgm:prSet custT="1"/>
      <dgm:spPr>
        <a:solidFill>
          <a:schemeClr val="accent6">
            <a:lumMod val="60000"/>
            <a:lumOff val="40000"/>
          </a:schemeClr>
        </a:solidFill>
        <a:ln>
          <a:solidFill>
            <a:srgbClr val="002060"/>
          </a:solidFill>
        </a:ln>
      </dgm:spPr>
      <dgm:t>
        <a:bodyPr/>
        <a:lstStyle/>
        <a:p>
          <a:r>
            <a:rPr lang="en-GB" sz="1800">
              <a:solidFill>
                <a:schemeClr val="accent6">
                  <a:lumMod val="50000"/>
                </a:schemeClr>
              </a:solidFill>
            </a:rPr>
            <a:t>Apply</a:t>
          </a:r>
        </a:p>
      </dgm:t>
    </dgm:pt>
    <dgm:pt modelId="{2546339E-3529-814C-B600-A5C927379B16}" type="parTrans" cxnId="{5E2A62BC-047D-6140-8940-B1AA304300D6}">
      <dgm:prSet/>
      <dgm:spPr/>
      <dgm:t>
        <a:bodyPr/>
        <a:lstStyle/>
        <a:p>
          <a:endParaRPr lang="en-GB"/>
        </a:p>
      </dgm:t>
    </dgm:pt>
    <dgm:pt modelId="{0BF4E978-7C82-8540-93A3-C9E3382FA48E}" type="sibTrans" cxnId="{5E2A62BC-047D-6140-8940-B1AA304300D6}">
      <dgm:prSet/>
      <dgm:spPr/>
      <dgm:t>
        <a:bodyPr/>
        <a:lstStyle/>
        <a:p>
          <a:endParaRPr lang="en-GB"/>
        </a:p>
      </dgm:t>
    </dgm:pt>
    <dgm:pt modelId="{B5E5C29F-ADAC-3748-8E79-8FF595EBF36A}">
      <dgm:prSet custT="1"/>
      <dgm:spPr>
        <a:solidFill>
          <a:schemeClr val="accent6">
            <a:lumMod val="40000"/>
            <a:lumOff val="60000"/>
          </a:schemeClr>
        </a:solidFill>
        <a:ln>
          <a:solidFill>
            <a:srgbClr val="002060"/>
          </a:solidFill>
        </a:ln>
      </dgm:spPr>
      <dgm:t>
        <a:bodyPr/>
        <a:lstStyle/>
        <a:p>
          <a:r>
            <a:rPr lang="en-GB" sz="1800">
              <a:solidFill>
                <a:schemeClr val="accent6">
                  <a:lumMod val="50000"/>
                </a:schemeClr>
              </a:solidFill>
            </a:rPr>
            <a:t>Understand</a:t>
          </a:r>
        </a:p>
      </dgm:t>
    </dgm:pt>
    <dgm:pt modelId="{30E65999-76E9-5F4B-9674-5EF178A0C1B4}" type="parTrans" cxnId="{1F04E72B-88DB-0D4C-8A7F-8D14682C14DC}">
      <dgm:prSet/>
      <dgm:spPr/>
      <dgm:t>
        <a:bodyPr/>
        <a:lstStyle/>
        <a:p>
          <a:endParaRPr lang="en-GB"/>
        </a:p>
      </dgm:t>
    </dgm:pt>
    <dgm:pt modelId="{7AC1A63E-5337-9243-B636-375BBBC6B502}" type="sibTrans" cxnId="{1F04E72B-88DB-0D4C-8A7F-8D14682C14DC}">
      <dgm:prSet/>
      <dgm:spPr/>
      <dgm:t>
        <a:bodyPr/>
        <a:lstStyle/>
        <a:p>
          <a:endParaRPr lang="en-GB"/>
        </a:p>
      </dgm:t>
    </dgm:pt>
    <dgm:pt modelId="{0BC5180D-A8DC-B94B-B506-1F83E953737F}">
      <dgm:prSet custT="1"/>
      <dgm:spPr>
        <a:solidFill>
          <a:schemeClr val="accent6">
            <a:lumMod val="20000"/>
            <a:lumOff val="80000"/>
          </a:schemeClr>
        </a:solidFill>
        <a:ln>
          <a:solidFill>
            <a:schemeClr val="accent6">
              <a:lumMod val="50000"/>
            </a:schemeClr>
          </a:solidFill>
        </a:ln>
      </dgm:spPr>
      <dgm:t>
        <a:bodyPr/>
        <a:lstStyle/>
        <a:p>
          <a:r>
            <a:rPr lang="en-GB" sz="1800">
              <a:solidFill>
                <a:schemeClr val="accent6">
                  <a:lumMod val="50000"/>
                </a:schemeClr>
              </a:solidFill>
            </a:rPr>
            <a:t>Remember</a:t>
          </a:r>
        </a:p>
      </dgm:t>
    </dgm:pt>
    <dgm:pt modelId="{A26C68FC-115E-3E44-ADA5-066B2D59B44E}" type="parTrans" cxnId="{6286DF2B-D0BA-C64A-86C1-F200DD2EB998}">
      <dgm:prSet/>
      <dgm:spPr/>
      <dgm:t>
        <a:bodyPr/>
        <a:lstStyle/>
        <a:p>
          <a:endParaRPr lang="en-GB"/>
        </a:p>
      </dgm:t>
    </dgm:pt>
    <dgm:pt modelId="{F0A306FF-E4CB-2048-8929-A16DA96788E5}" type="sibTrans" cxnId="{6286DF2B-D0BA-C64A-86C1-F200DD2EB998}">
      <dgm:prSet/>
      <dgm:spPr/>
      <dgm:t>
        <a:bodyPr/>
        <a:lstStyle/>
        <a:p>
          <a:endParaRPr lang="en-GB"/>
        </a:p>
      </dgm:t>
    </dgm:pt>
    <dgm:pt modelId="{5BAC647F-4581-3F48-96B5-0F77FCDC60ED}" type="pres">
      <dgm:prSet presAssocID="{53846B0A-0973-5A43-A1A8-6F86123B1835}" presName="Name0" presStyleCnt="0">
        <dgm:presLayoutVars>
          <dgm:dir/>
          <dgm:animLvl val="lvl"/>
          <dgm:resizeHandles val="exact"/>
        </dgm:presLayoutVars>
      </dgm:prSet>
      <dgm:spPr/>
    </dgm:pt>
    <dgm:pt modelId="{0B8956E4-F620-C248-BF3F-B149D8B1F9BB}" type="pres">
      <dgm:prSet presAssocID="{166BF227-6588-B94B-9400-E12E2D0833D8}" presName="Name8" presStyleCnt="0"/>
      <dgm:spPr/>
    </dgm:pt>
    <dgm:pt modelId="{898CE3B8-96C0-F845-B069-345AB372F788}" type="pres">
      <dgm:prSet presAssocID="{166BF227-6588-B94B-9400-E12E2D0833D8}" presName="level" presStyleLbl="node1" presStyleIdx="0" presStyleCnt="6" custAng="0" custScaleY="170676">
        <dgm:presLayoutVars>
          <dgm:chMax val="1"/>
          <dgm:bulletEnabled val="1"/>
        </dgm:presLayoutVars>
      </dgm:prSet>
      <dgm:spPr/>
    </dgm:pt>
    <dgm:pt modelId="{62E7B8E0-AF08-5E43-A397-279896920D20}" type="pres">
      <dgm:prSet presAssocID="{166BF227-6588-B94B-9400-E12E2D0833D8}" presName="levelTx" presStyleLbl="revTx" presStyleIdx="0" presStyleCnt="0">
        <dgm:presLayoutVars>
          <dgm:chMax val="1"/>
          <dgm:bulletEnabled val="1"/>
        </dgm:presLayoutVars>
      </dgm:prSet>
      <dgm:spPr/>
    </dgm:pt>
    <dgm:pt modelId="{5710AA90-326D-9E42-B327-7E992027742D}" type="pres">
      <dgm:prSet presAssocID="{6321F066-04F8-8C4C-AD77-DE7B99D8CAB8}" presName="Name8" presStyleCnt="0"/>
      <dgm:spPr/>
    </dgm:pt>
    <dgm:pt modelId="{B1A1748A-73F9-0A4D-94A1-BCFA4B283CBF}" type="pres">
      <dgm:prSet presAssocID="{6321F066-04F8-8C4C-AD77-DE7B99D8CAB8}" presName="level" presStyleLbl="node1" presStyleIdx="1" presStyleCnt="6">
        <dgm:presLayoutVars>
          <dgm:chMax val="1"/>
          <dgm:bulletEnabled val="1"/>
        </dgm:presLayoutVars>
      </dgm:prSet>
      <dgm:spPr/>
    </dgm:pt>
    <dgm:pt modelId="{3F3B96E6-DA4F-9143-B4DC-D914CE45279F}" type="pres">
      <dgm:prSet presAssocID="{6321F066-04F8-8C4C-AD77-DE7B99D8CAB8}" presName="levelTx" presStyleLbl="revTx" presStyleIdx="0" presStyleCnt="0">
        <dgm:presLayoutVars>
          <dgm:chMax val="1"/>
          <dgm:bulletEnabled val="1"/>
        </dgm:presLayoutVars>
      </dgm:prSet>
      <dgm:spPr/>
    </dgm:pt>
    <dgm:pt modelId="{AA18D8CC-E7C3-414E-ADFF-461478EB3B6B}" type="pres">
      <dgm:prSet presAssocID="{635843EF-088B-064F-88BB-181E0E4483E5}" presName="Name8" presStyleCnt="0"/>
      <dgm:spPr/>
    </dgm:pt>
    <dgm:pt modelId="{12BB2FEA-6199-9549-B290-9D37F2D46537}" type="pres">
      <dgm:prSet presAssocID="{635843EF-088B-064F-88BB-181E0E4483E5}" presName="level" presStyleLbl="node1" presStyleIdx="2" presStyleCnt="6">
        <dgm:presLayoutVars>
          <dgm:chMax val="1"/>
          <dgm:bulletEnabled val="1"/>
        </dgm:presLayoutVars>
      </dgm:prSet>
      <dgm:spPr/>
    </dgm:pt>
    <dgm:pt modelId="{E8523BB9-1F42-A342-A863-533EA76B774A}" type="pres">
      <dgm:prSet presAssocID="{635843EF-088B-064F-88BB-181E0E4483E5}" presName="levelTx" presStyleLbl="revTx" presStyleIdx="0" presStyleCnt="0">
        <dgm:presLayoutVars>
          <dgm:chMax val="1"/>
          <dgm:bulletEnabled val="1"/>
        </dgm:presLayoutVars>
      </dgm:prSet>
      <dgm:spPr/>
    </dgm:pt>
    <dgm:pt modelId="{7A5A682A-12EA-974D-B811-0C2718C8C78A}" type="pres">
      <dgm:prSet presAssocID="{3A46FEC1-9878-5F45-8DC0-8902EA0C859F}" presName="Name8" presStyleCnt="0"/>
      <dgm:spPr/>
    </dgm:pt>
    <dgm:pt modelId="{39809837-2CDF-3F43-A43C-8BA6ADEEAC6D}" type="pres">
      <dgm:prSet presAssocID="{3A46FEC1-9878-5F45-8DC0-8902EA0C859F}" presName="level" presStyleLbl="node1" presStyleIdx="3" presStyleCnt="6">
        <dgm:presLayoutVars>
          <dgm:chMax val="1"/>
          <dgm:bulletEnabled val="1"/>
        </dgm:presLayoutVars>
      </dgm:prSet>
      <dgm:spPr/>
    </dgm:pt>
    <dgm:pt modelId="{97EADE28-4E27-5741-9742-2435088CDFA5}" type="pres">
      <dgm:prSet presAssocID="{3A46FEC1-9878-5F45-8DC0-8902EA0C859F}" presName="levelTx" presStyleLbl="revTx" presStyleIdx="0" presStyleCnt="0">
        <dgm:presLayoutVars>
          <dgm:chMax val="1"/>
          <dgm:bulletEnabled val="1"/>
        </dgm:presLayoutVars>
      </dgm:prSet>
      <dgm:spPr/>
    </dgm:pt>
    <dgm:pt modelId="{1DA7143E-6217-FD47-A14B-19678B3599B1}" type="pres">
      <dgm:prSet presAssocID="{B5E5C29F-ADAC-3748-8E79-8FF595EBF36A}" presName="Name8" presStyleCnt="0"/>
      <dgm:spPr/>
    </dgm:pt>
    <dgm:pt modelId="{AEFBF8D9-DE6B-A649-965F-29D3BDAAC591}" type="pres">
      <dgm:prSet presAssocID="{B5E5C29F-ADAC-3748-8E79-8FF595EBF36A}" presName="level" presStyleLbl="node1" presStyleIdx="4" presStyleCnt="6">
        <dgm:presLayoutVars>
          <dgm:chMax val="1"/>
          <dgm:bulletEnabled val="1"/>
        </dgm:presLayoutVars>
      </dgm:prSet>
      <dgm:spPr/>
    </dgm:pt>
    <dgm:pt modelId="{8A0BB958-70A9-4140-84A8-A30E782FC90F}" type="pres">
      <dgm:prSet presAssocID="{B5E5C29F-ADAC-3748-8E79-8FF595EBF36A}" presName="levelTx" presStyleLbl="revTx" presStyleIdx="0" presStyleCnt="0">
        <dgm:presLayoutVars>
          <dgm:chMax val="1"/>
          <dgm:bulletEnabled val="1"/>
        </dgm:presLayoutVars>
      </dgm:prSet>
      <dgm:spPr/>
    </dgm:pt>
    <dgm:pt modelId="{D7582DD9-D6E4-CC4C-8CB1-ECC52D0D48A6}" type="pres">
      <dgm:prSet presAssocID="{0BC5180D-A8DC-B94B-B506-1F83E953737F}" presName="Name8" presStyleCnt="0"/>
      <dgm:spPr/>
    </dgm:pt>
    <dgm:pt modelId="{198E0890-1E57-4B4B-B95E-8A2AF0E1A39A}" type="pres">
      <dgm:prSet presAssocID="{0BC5180D-A8DC-B94B-B506-1F83E953737F}" presName="level" presStyleLbl="node1" presStyleIdx="5" presStyleCnt="6">
        <dgm:presLayoutVars>
          <dgm:chMax val="1"/>
          <dgm:bulletEnabled val="1"/>
        </dgm:presLayoutVars>
      </dgm:prSet>
      <dgm:spPr/>
    </dgm:pt>
    <dgm:pt modelId="{4CEC010A-0E35-2E4D-92AE-280B09AA3E4C}" type="pres">
      <dgm:prSet presAssocID="{0BC5180D-A8DC-B94B-B506-1F83E953737F}" presName="levelTx" presStyleLbl="revTx" presStyleIdx="0" presStyleCnt="0">
        <dgm:presLayoutVars>
          <dgm:chMax val="1"/>
          <dgm:bulletEnabled val="1"/>
        </dgm:presLayoutVars>
      </dgm:prSet>
      <dgm:spPr/>
    </dgm:pt>
  </dgm:ptLst>
  <dgm:cxnLst>
    <dgm:cxn modelId="{242BF006-3F8E-A640-B168-08FF8977F494}" type="presOf" srcId="{B5E5C29F-ADAC-3748-8E79-8FF595EBF36A}" destId="{AEFBF8D9-DE6B-A649-965F-29D3BDAAC591}" srcOrd="0" destOrd="0" presId="urn:microsoft.com/office/officeart/2005/8/layout/pyramid1"/>
    <dgm:cxn modelId="{8E3B8F0F-4F14-D94F-86F6-7DC07B1C1504}" type="presOf" srcId="{166BF227-6588-B94B-9400-E12E2D0833D8}" destId="{898CE3B8-96C0-F845-B069-345AB372F788}" srcOrd="0" destOrd="0" presId="urn:microsoft.com/office/officeart/2005/8/layout/pyramid1"/>
    <dgm:cxn modelId="{2AEA8014-CE37-374B-B4F8-4BF19AD798AD}" srcId="{53846B0A-0973-5A43-A1A8-6F86123B1835}" destId="{6321F066-04F8-8C4C-AD77-DE7B99D8CAB8}" srcOrd="1" destOrd="0" parTransId="{CE14A321-CD90-9948-89F5-C86DEC441ACF}" sibTransId="{68DD7878-17B2-A844-8B03-88D1AD1528C2}"/>
    <dgm:cxn modelId="{09AB1A15-AACE-2945-A257-B4A34E9AF72E}" type="presOf" srcId="{0BC5180D-A8DC-B94B-B506-1F83E953737F}" destId="{4CEC010A-0E35-2E4D-92AE-280B09AA3E4C}" srcOrd="1" destOrd="0" presId="urn:microsoft.com/office/officeart/2005/8/layout/pyramid1"/>
    <dgm:cxn modelId="{0582141E-0FA1-2941-9784-BDA060BE718F}" type="presOf" srcId="{166BF227-6588-B94B-9400-E12E2D0833D8}" destId="{62E7B8E0-AF08-5E43-A397-279896920D20}" srcOrd="1" destOrd="0" presId="urn:microsoft.com/office/officeart/2005/8/layout/pyramid1"/>
    <dgm:cxn modelId="{6E629822-6F1F-4844-B930-9EF322DA51AB}" type="presOf" srcId="{3A46FEC1-9878-5F45-8DC0-8902EA0C859F}" destId="{97EADE28-4E27-5741-9742-2435088CDFA5}" srcOrd="1" destOrd="0" presId="urn:microsoft.com/office/officeart/2005/8/layout/pyramid1"/>
    <dgm:cxn modelId="{6286DF2B-D0BA-C64A-86C1-F200DD2EB998}" srcId="{53846B0A-0973-5A43-A1A8-6F86123B1835}" destId="{0BC5180D-A8DC-B94B-B506-1F83E953737F}" srcOrd="5" destOrd="0" parTransId="{A26C68FC-115E-3E44-ADA5-066B2D59B44E}" sibTransId="{F0A306FF-E4CB-2048-8929-A16DA96788E5}"/>
    <dgm:cxn modelId="{1F04E72B-88DB-0D4C-8A7F-8D14682C14DC}" srcId="{53846B0A-0973-5A43-A1A8-6F86123B1835}" destId="{B5E5C29F-ADAC-3748-8E79-8FF595EBF36A}" srcOrd="4" destOrd="0" parTransId="{30E65999-76E9-5F4B-9674-5EF178A0C1B4}" sibTransId="{7AC1A63E-5337-9243-B636-375BBBC6B502}"/>
    <dgm:cxn modelId="{33F06F46-40CB-B049-829E-73548CC63E2F}" type="presOf" srcId="{635843EF-088B-064F-88BB-181E0E4483E5}" destId="{E8523BB9-1F42-A342-A863-533EA76B774A}" srcOrd="1" destOrd="0" presId="urn:microsoft.com/office/officeart/2005/8/layout/pyramid1"/>
    <dgm:cxn modelId="{275AF74F-B5A5-CD40-A3BF-AD2590D1EEBB}" type="presOf" srcId="{6321F066-04F8-8C4C-AD77-DE7B99D8CAB8}" destId="{3F3B96E6-DA4F-9143-B4DC-D914CE45279F}" srcOrd="1" destOrd="0" presId="urn:microsoft.com/office/officeart/2005/8/layout/pyramid1"/>
    <dgm:cxn modelId="{53FB976B-6EC2-0540-AEF1-055D46453EBC}" type="presOf" srcId="{635843EF-088B-064F-88BB-181E0E4483E5}" destId="{12BB2FEA-6199-9549-B290-9D37F2D46537}" srcOrd="0" destOrd="0" presId="urn:microsoft.com/office/officeart/2005/8/layout/pyramid1"/>
    <dgm:cxn modelId="{F506DD88-6D30-7E43-B630-FB1B157A875A}" type="presOf" srcId="{3A46FEC1-9878-5F45-8DC0-8902EA0C859F}" destId="{39809837-2CDF-3F43-A43C-8BA6ADEEAC6D}" srcOrd="0" destOrd="0" presId="urn:microsoft.com/office/officeart/2005/8/layout/pyramid1"/>
    <dgm:cxn modelId="{F30A5B9D-0EFA-104D-8374-7CBB5D13B85E}" type="presOf" srcId="{B5E5C29F-ADAC-3748-8E79-8FF595EBF36A}" destId="{8A0BB958-70A9-4140-84A8-A30E782FC90F}" srcOrd="1" destOrd="0" presId="urn:microsoft.com/office/officeart/2005/8/layout/pyramid1"/>
    <dgm:cxn modelId="{9CE599A7-6D7E-0B43-B029-07EA763E44F7}" srcId="{53846B0A-0973-5A43-A1A8-6F86123B1835}" destId="{635843EF-088B-064F-88BB-181E0E4483E5}" srcOrd="2" destOrd="0" parTransId="{D4E4C911-1288-DD47-913B-6609B2B40594}" sibTransId="{7000E01B-1E7B-254A-ABD9-D016B0A23F39}"/>
    <dgm:cxn modelId="{E93367B0-B45D-574A-AE9F-7F5CF643EFC4}" srcId="{53846B0A-0973-5A43-A1A8-6F86123B1835}" destId="{166BF227-6588-B94B-9400-E12E2D0833D8}" srcOrd="0" destOrd="0" parTransId="{3374EA98-EEF7-8E46-AF3D-77F2843D4219}" sibTransId="{02F6C981-B0D3-C246-91E7-34F1B8D162EC}"/>
    <dgm:cxn modelId="{5E2A62BC-047D-6140-8940-B1AA304300D6}" srcId="{53846B0A-0973-5A43-A1A8-6F86123B1835}" destId="{3A46FEC1-9878-5F45-8DC0-8902EA0C859F}" srcOrd="3" destOrd="0" parTransId="{2546339E-3529-814C-B600-A5C927379B16}" sibTransId="{0BF4E978-7C82-8540-93A3-C9E3382FA48E}"/>
    <dgm:cxn modelId="{515D15CC-9C0C-B44F-91DE-C9191F183056}" type="presOf" srcId="{53846B0A-0973-5A43-A1A8-6F86123B1835}" destId="{5BAC647F-4581-3F48-96B5-0F77FCDC60ED}" srcOrd="0" destOrd="0" presId="urn:microsoft.com/office/officeart/2005/8/layout/pyramid1"/>
    <dgm:cxn modelId="{65C5D4CE-073D-244F-B93B-FFD30C95532A}" type="presOf" srcId="{0BC5180D-A8DC-B94B-B506-1F83E953737F}" destId="{198E0890-1E57-4B4B-B95E-8A2AF0E1A39A}" srcOrd="0" destOrd="0" presId="urn:microsoft.com/office/officeart/2005/8/layout/pyramid1"/>
    <dgm:cxn modelId="{9B2427D3-D26E-314D-98FA-A3BB0B6CC2A9}" type="presOf" srcId="{6321F066-04F8-8C4C-AD77-DE7B99D8CAB8}" destId="{B1A1748A-73F9-0A4D-94A1-BCFA4B283CBF}" srcOrd="0" destOrd="0" presId="urn:microsoft.com/office/officeart/2005/8/layout/pyramid1"/>
    <dgm:cxn modelId="{B020020B-6A7E-EA4E-9BD8-C0E180BE6B76}" type="presParOf" srcId="{5BAC647F-4581-3F48-96B5-0F77FCDC60ED}" destId="{0B8956E4-F620-C248-BF3F-B149D8B1F9BB}" srcOrd="0" destOrd="0" presId="urn:microsoft.com/office/officeart/2005/8/layout/pyramid1"/>
    <dgm:cxn modelId="{4F451DD1-3E68-2F46-B537-195401855FA3}" type="presParOf" srcId="{0B8956E4-F620-C248-BF3F-B149D8B1F9BB}" destId="{898CE3B8-96C0-F845-B069-345AB372F788}" srcOrd="0" destOrd="0" presId="urn:microsoft.com/office/officeart/2005/8/layout/pyramid1"/>
    <dgm:cxn modelId="{1B26576C-9349-624E-8009-246C3AC7F0E8}" type="presParOf" srcId="{0B8956E4-F620-C248-BF3F-B149D8B1F9BB}" destId="{62E7B8E0-AF08-5E43-A397-279896920D20}" srcOrd="1" destOrd="0" presId="urn:microsoft.com/office/officeart/2005/8/layout/pyramid1"/>
    <dgm:cxn modelId="{D0DB4D6C-4BAB-8F46-894D-7FCE0B20C26E}" type="presParOf" srcId="{5BAC647F-4581-3F48-96B5-0F77FCDC60ED}" destId="{5710AA90-326D-9E42-B327-7E992027742D}" srcOrd="1" destOrd="0" presId="urn:microsoft.com/office/officeart/2005/8/layout/pyramid1"/>
    <dgm:cxn modelId="{C0C99302-4897-C640-BE0E-6FEC9D6E52D7}" type="presParOf" srcId="{5710AA90-326D-9E42-B327-7E992027742D}" destId="{B1A1748A-73F9-0A4D-94A1-BCFA4B283CBF}" srcOrd="0" destOrd="0" presId="urn:microsoft.com/office/officeart/2005/8/layout/pyramid1"/>
    <dgm:cxn modelId="{049A68BF-D6C6-124B-94C1-0D04771D89DE}" type="presParOf" srcId="{5710AA90-326D-9E42-B327-7E992027742D}" destId="{3F3B96E6-DA4F-9143-B4DC-D914CE45279F}" srcOrd="1" destOrd="0" presId="urn:microsoft.com/office/officeart/2005/8/layout/pyramid1"/>
    <dgm:cxn modelId="{F90F66A5-3098-644D-9709-485BE6E98023}" type="presParOf" srcId="{5BAC647F-4581-3F48-96B5-0F77FCDC60ED}" destId="{AA18D8CC-E7C3-414E-ADFF-461478EB3B6B}" srcOrd="2" destOrd="0" presId="urn:microsoft.com/office/officeart/2005/8/layout/pyramid1"/>
    <dgm:cxn modelId="{29022041-4733-4846-95E7-C0746066B844}" type="presParOf" srcId="{AA18D8CC-E7C3-414E-ADFF-461478EB3B6B}" destId="{12BB2FEA-6199-9549-B290-9D37F2D46537}" srcOrd="0" destOrd="0" presId="urn:microsoft.com/office/officeart/2005/8/layout/pyramid1"/>
    <dgm:cxn modelId="{08B44341-044B-B042-AE97-585DD9EF925A}" type="presParOf" srcId="{AA18D8CC-E7C3-414E-ADFF-461478EB3B6B}" destId="{E8523BB9-1F42-A342-A863-533EA76B774A}" srcOrd="1" destOrd="0" presId="urn:microsoft.com/office/officeart/2005/8/layout/pyramid1"/>
    <dgm:cxn modelId="{3812E3A9-E313-3242-9BAC-AEFB5DD0340F}" type="presParOf" srcId="{5BAC647F-4581-3F48-96B5-0F77FCDC60ED}" destId="{7A5A682A-12EA-974D-B811-0C2718C8C78A}" srcOrd="3" destOrd="0" presId="urn:microsoft.com/office/officeart/2005/8/layout/pyramid1"/>
    <dgm:cxn modelId="{4F47BA7E-B05D-8E47-A575-33477136AB2D}" type="presParOf" srcId="{7A5A682A-12EA-974D-B811-0C2718C8C78A}" destId="{39809837-2CDF-3F43-A43C-8BA6ADEEAC6D}" srcOrd="0" destOrd="0" presId="urn:microsoft.com/office/officeart/2005/8/layout/pyramid1"/>
    <dgm:cxn modelId="{B386053E-E272-6E4F-84F8-860110D3A3D8}" type="presParOf" srcId="{7A5A682A-12EA-974D-B811-0C2718C8C78A}" destId="{97EADE28-4E27-5741-9742-2435088CDFA5}" srcOrd="1" destOrd="0" presId="urn:microsoft.com/office/officeart/2005/8/layout/pyramid1"/>
    <dgm:cxn modelId="{4D826C5C-8238-7D42-B63D-F0004B77D723}" type="presParOf" srcId="{5BAC647F-4581-3F48-96B5-0F77FCDC60ED}" destId="{1DA7143E-6217-FD47-A14B-19678B3599B1}" srcOrd="4" destOrd="0" presId="urn:microsoft.com/office/officeart/2005/8/layout/pyramid1"/>
    <dgm:cxn modelId="{4A9E2782-80DD-A846-9633-A27BB667A6A3}" type="presParOf" srcId="{1DA7143E-6217-FD47-A14B-19678B3599B1}" destId="{AEFBF8D9-DE6B-A649-965F-29D3BDAAC591}" srcOrd="0" destOrd="0" presId="urn:microsoft.com/office/officeart/2005/8/layout/pyramid1"/>
    <dgm:cxn modelId="{E8A76349-E717-3D41-8071-436429103E10}" type="presParOf" srcId="{1DA7143E-6217-FD47-A14B-19678B3599B1}" destId="{8A0BB958-70A9-4140-84A8-A30E782FC90F}" srcOrd="1" destOrd="0" presId="urn:microsoft.com/office/officeart/2005/8/layout/pyramid1"/>
    <dgm:cxn modelId="{ADE141DD-EF24-4345-90FF-B3600C0F610C}" type="presParOf" srcId="{5BAC647F-4581-3F48-96B5-0F77FCDC60ED}" destId="{D7582DD9-D6E4-CC4C-8CB1-ECC52D0D48A6}" srcOrd="5" destOrd="0" presId="urn:microsoft.com/office/officeart/2005/8/layout/pyramid1"/>
    <dgm:cxn modelId="{E72831C0-ED9F-AF49-87AE-369696F25CF6}" type="presParOf" srcId="{D7582DD9-D6E4-CC4C-8CB1-ECC52D0D48A6}" destId="{198E0890-1E57-4B4B-B95E-8A2AF0E1A39A}" srcOrd="0" destOrd="0" presId="urn:microsoft.com/office/officeart/2005/8/layout/pyramid1"/>
    <dgm:cxn modelId="{DC632AB2-2566-DF4D-B9DA-E098D4B02D62}" type="presParOf" srcId="{D7582DD9-D6E4-CC4C-8CB1-ECC52D0D48A6}" destId="{4CEC010A-0E35-2E4D-92AE-280B09AA3E4C}"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883BCCAD-2335-A544-942F-230B8CA3E31B}" type="doc">
      <dgm:prSet loTypeId="urn:microsoft.com/office/officeart/2005/8/layout/cycle1" loCatId="" qsTypeId="urn:microsoft.com/office/officeart/2005/8/quickstyle/simple2" qsCatId="simple" csTypeId="urn:microsoft.com/office/officeart/2005/8/colors/accent1_2" csCatId="accent1" phldr="1"/>
      <dgm:spPr/>
      <dgm:t>
        <a:bodyPr/>
        <a:lstStyle/>
        <a:p>
          <a:endParaRPr lang="en-GB"/>
        </a:p>
      </dgm:t>
    </dgm:pt>
    <dgm:pt modelId="{3215D3CE-D506-BB4B-AF87-1975CD2BA794}">
      <dgm:prSet phldrT="[Text]"/>
      <dgm:spPr/>
      <dgm:t>
        <a:bodyPr/>
        <a:lstStyle/>
        <a:p>
          <a:r>
            <a:rPr lang="en-GB"/>
            <a:t>Develop</a:t>
          </a:r>
        </a:p>
      </dgm:t>
    </dgm:pt>
    <dgm:pt modelId="{CBE891CC-7BD8-8B4F-932E-E7177641A931}" type="parTrans" cxnId="{D0CF7D3E-6804-CF48-964D-E02507551ECA}">
      <dgm:prSet/>
      <dgm:spPr/>
      <dgm:t>
        <a:bodyPr/>
        <a:lstStyle/>
        <a:p>
          <a:endParaRPr lang="en-GB"/>
        </a:p>
      </dgm:t>
    </dgm:pt>
    <dgm:pt modelId="{9FDBC969-0718-D746-BEBB-40D9FF7E9AD2}" type="sibTrans" cxnId="{D0CF7D3E-6804-CF48-964D-E02507551ECA}">
      <dgm:prSet/>
      <dgm:spPr>
        <a:solidFill>
          <a:srgbClr val="7030A0"/>
        </a:solidFill>
        <a:ln>
          <a:solidFill>
            <a:srgbClr val="511C6C"/>
          </a:solidFill>
        </a:ln>
      </dgm:spPr>
      <dgm:t>
        <a:bodyPr/>
        <a:lstStyle/>
        <a:p>
          <a:endParaRPr lang="en-GB"/>
        </a:p>
      </dgm:t>
    </dgm:pt>
    <dgm:pt modelId="{B0F36D5B-E5C3-4140-B15D-CA97C73CD4A6}">
      <dgm:prSet phldrT="[Text]"/>
      <dgm:spPr/>
      <dgm:t>
        <a:bodyPr/>
        <a:lstStyle/>
        <a:p>
          <a:r>
            <a:rPr lang="en-GB"/>
            <a:t>Evaluate</a:t>
          </a:r>
        </a:p>
      </dgm:t>
    </dgm:pt>
    <dgm:pt modelId="{37437544-CC52-3D4C-9DD1-825898DF639E}" type="parTrans" cxnId="{0BC66B44-B77D-CC48-BC51-F3C7535F4325}">
      <dgm:prSet/>
      <dgm:spPr/>
      <dgm:t>
        <a:bodyPr/>
        <a:lstStyle/>
        <a:p>
          <a:endParaRPr lang="en-GB"/>
        </a:p>
      </dgm:t>
    </dgm:pt>
    <dgm:pt modelId="{D92E1E62-8FD2-8647-8B3C-2042D9EE3348}" type="sibTrans" cxnId="{0BC66B44-B77D-CC48-BC51-F3C7535F4325}">
      <dgm:prSet/>
      <dgm:spPr>
        <a:solidFill>
          <a:srgbClr val="7030A0"/>
        </a:solidFill>
        <a:ln>
          <a:solidFill>
            <a:srgbClr val="511C6C"/>
          </a:solidFill>
        </a:ln>
      </dgm:spPr>
      <dgm:t>
        <a:bodyPr/>
        <a:lstStyle/>
        <a:p>
          <a:endParaRPr lang="en-GB"/>
        </a:p>
      </dgm:t>
    </dgm:pt>
    <dgm:pt modelId="{5EA45D2C-5B9A-8040-ADA9-9E947AFA2306}">
      <dgm:prSet phldrT="[Text]"/>
      <dgm:spPr/>
      <dgm:t>
        <a:bodyPr/>
        <a:lstStyle/>
        <a:p>
          <a:r>
            <a:rPr lang="en-GB"/>
            <a:t>Design</a:t>
          </a:r>
        </a:p>
      </dgm:t>
    </dgm:pt>
    <dgm:pt modelId="{E87A9FC7-2A29-924C-B23A-E0943731A6D2}" type="parTrans" cxnId="{16EC0AB1-80ED-1540-A34F-CDE6160AE05D}">
      <dgm:prSet/>
      <dgm:spPr/>
      <dgm:t>
        <a:bodyPr/>
        <a:lstStyle/>
        <a:p>
          <a:endParaRPr lang="en-GB"/>
        </a:p>
      </dgm:t>
    </dgm:pt>
    <dgm:pt modelId="{AF766AA0-94EF-6D40-A214-615E62620BDE}" type="sibTrans" cxnId="{16EC0AB1-80ED-1540-A34F-CDE6160AE05D}">
      <dgm:prSet/>
      <dgm:spPr>
        <a:solidFill>
          <a:srgbClr val="7030A0"/>
        </a:solidFill>
        <a:ln>
          <a:solidFill>
            <a:srgbClr val="511C6C"/>
          </a:solidFill>
        </a:ln>
      </dgm:spPr>
      <dgm:t>
        <a:bodyPr/>
        <a:lstStyle/>
        <a:p>
          <a:endParaRPr lang="en-GB"/>
        </a:p>
      </dgm:t>
    </dgm:pt>
    <dgm:pt modelId="{AB691E76-49DA-A749-8984-9E096902B2E9}" type="pres">
      <dgm:prSet presAssocID="{883BCCAD-2335-A544-942F-230B8CA3E31B}" presName="cycle" presStyleCnt="0">
        <dgm:presLayoutVars>
          <dgm:dir/>
          <dgm:resizeHandles val="exact"/>
        </dgm:presLayoutVars>
      </dgm:prSet>
      <dgm:spPr/>
    </dgm:pt>
    <dgm:pt modelId="{0ECB6889-4578-8D48-8EEF-73F9B48AACEB}" type="pres">
      <dgm:prSet presAssocID="{3215D3CE-D506-BB4B-AF87-1975CD2BA794}" presName="dummy" presStyleCnt="0"/>
      <dgm:spPr/>
    </dgm:pt>
    <dgm:pt modelId="{C171802D-2209-4742-A222-395BAED26432}" type="pres">
      <dgm:prSet presAssocID="{3215D3CE-D506-BB4B-AF87-1975CD2BA794}" presName="node" presStyleLbl="revTx" presStyleIdx="0" presStyleCnt="3">
        <dgm:presLayoutVars>
          <dgm:bulletEnabled val="1"/>
        </dgm:presLayoutVars>
      </dgm:prSet>
      <dgm:spPr/>
    </dgm:pt>
    <dgm:pt modelId="{532724BE-5484-A14C-B758-8F63D7776AAE}" type="pres">
      <dgm:prSet presAssocID="{9FDBC969-0718-D746-BEBB-40D9FF7E9AD2}" presName="sibTrans" presStyleLbl="node1" presStyleIdx="0" presStyleCnt="3"/>
      <dgm:spPr/>
    </dgm:pt>
    <dgm:pt modelId="{61CF3888-B342-B549-9FF8-B9A86B03B825}" type="pres">
      <dgm:prSet presAssocID="{B0F36D5B-E5C3-4140-B15D-CA97C73CD4A6}" presName="dummy" presStyleCnt="0"/>
      <dgm:spPr/>
    </dgm:pt>
    <dgm:pt modelId="{D3F5849D-C0AC-664E-A735-5D3E8D753736}" type="pres">
      <dgm:prSet presAssocID="{B0F36D5B-E5C3-4140-B15D-CA97C73CD4A6}" presName="node" presStyleLbl="revTx" presStyleIdx="1" presStyleCnt="3">
        <dgm:presLayoutVars>
          <dgm:bulletEnabled val="1"/>
        </dgm:presLayoutVars>
      </dgm:prSet>
      <dgm:spPr/>
    </dgm:pt>
    <dgm:pt modelId="{9E8EC14D-F901-4B41-A09E-3D83A3A48155}" type="pres">
      <dgm:prSet presAssocID="{D92E1E62-8FD2-8647-8B3C-2042D9EE3348}" presName="sibTrans" presStyleLbl="node1" presStyleIdx="1" presStyleCnt="3"/>
      <dgm:spPr/>
    </dgm:pt>
    <dgm:pt modelId="{57AD29EB-22D4-0D4E-B595-B6D9F8CC7E6E}" type="pres">
      <dgm:prSet presAssocID="{5EA45D2C-5B9A-8040-ADA9-9E947AFA2306}" presName="dummy" presStyleCnt="0"/>
      <dgm:spPr/>
    </dgm:pt>
    <dgm:pt modelId="{27BE414F-F6D0-6E41-9570-37B2A4EEDC45}" type="pres">
      <dgm:prSet presAssocID="{5EA45D2C-5B9A-8040-ADA9-9E947AFA2306}" presName="node" presStyleLbl="revTx" presStyleIdx="2" presStyleCnt="3">
        <dgm:presLayoutVars>
          <dgm:bulletEnabled val="1"/>
        </dgm:presLayoutVars>
      </dgm:prSet>
      <dgm:spPr/>
    </dgm:pt>
    <dgm:pt modelId="{CBB72525-298C-EF48-A994-3CA21358F17B}" type="pres">
      <dgm:prSet presAssocID="{AF766AA0-94EF-6D40-A214-615E62620BDE}" presName="sibTrans" presStyleLbl="node1" presStyleIdx="2" presStyleCnt="3"/>
      <dgm:spPr/>
    </dgm:pt>
  </dgm:ptLst>
  <dgm:cxnLst>
    <dgm:cxn modelId="{DCBBC11D-AFAC-2345-9187-D8F82ED8826A}" type="presOf" srcId="{3215D3CE-D506-BB4B-AF87-1975CD2BA794}" destId="{C171802D-2209-4742-A222-395BAED26432}" srcOrd="0" destOrd="0" presId="urn:microsoft.com/office/officeart/2005/8/layout/cycle1"/>
    <dgm:cxn modelId="{D0CF7D3E-6804-CF48-964D-E02507551ECA}" srcId="{883BCCAD-2335-A544-942F-230B8CA3E31B}" destId="{3215D3CE-D506-BB4B-AF87-1975CD2BA794}" srcOrd="0" destOrd="0" parTransId="{CBE891CC-7BD8-8B4F-932E-E7177641A931}" sibTransId="{9FDBC969-0718-D746-BEBB-40D9FF7E9AD2}"/>
    <dgm:cxn modelId="{0BC66B44-B77D-CC48-BC51-F3C7535F4325}" srcId="{883BCCAD-2335-A544-942F-230B8CA3E31B}" destId="{B0F36D5B-E5C3-4140-B15D-CA97C73CD4A6}" srcOrd="1" destOrd="0" parTransId="{37437544-CC52-3D4C-9DD1-825898DF639E}" sibTransId="{D92E1E62-8FD2-8647-8B3C-2042D9EE3348}"/>
    <dgm:cxn modelId="{928B0149-FDFA-B047-9B58-85057D41C342}" type="presOf" srcId="{9FDBC969-0718-D746-BEBB-40D9FF7E9AD2}" destId="{532724BE-5484-A14C-B758-8F63D7776AAE}" srcOrd="0" destOrd="0" presId="urn:microsoft.com/office/officeart/2005/8/layout/cycle1"/>
    <dgm:cxn modelId="{C1BDB87E-AB64-FE45-8A73-D06E08D72F9C}" type="presOf" srcId="{5EA45D2C-5B9A-8040-ADA9-9E947AFA2306}" destId="{27BE414F-F6D0-6E41-9570-37B2A4EEDC45}" srcOrd="0" destOrd="0" presId="urn:microsoft.com/office/officeart/2005/8/layout/cycle1"/>
    <dgm:cxn modelId="{7CF1FDA7-30A9-834B-BA56-7ACB1D57BD32}" type="presOf" srcId="{B0F36D5B-E5C3-4140-B15D-CA97C73CD4A6}" destId="{D3F5849D-C0AC-664E-A735-5D3E8D753736}" srcOrd="0" destOrd="0" presId="urn:microsoft.com/office/officeart/2005/8/layout/cycle1"/>
    <dgm:cxn modelId="{16EC0AB1-80ED-1540-A34F-CDE6160AE05D}" srcId="{883BCCAD-2335-A544-942F-230B8CA3E31B}" destId="{5EA45D2C-5B9A-8040-ADA9-9E947AFA2306}" srcOrd="2" destOrd="0" parTransId="{E87A9FC7-2A29-924C-B23A-E0943731A6D2}" sibTransId="{AF766AA0-94EF-6D40-A214-615E62620BDE}"/>
    <dgm:cxn modelId="{CAB73FC0-7D11-5446-A2A0-D1543D6772D5}" type="presOf" srcId="{883BCCAD-2335-A544-942F-230B8CA3E31B}" destId="{AB691E76-49DA-A749-8984-9E096902B2E9}" srcOrd="0" destOrd="0" presId="urn:microsoft.com/office/officeart/2005/8/layout/cycle1"/>
    <dgm:cxn modelId="{F0E278F1-5D81-8E49-8D3F-975671F53540}" type="presOf" srcId="{D92E1E62-8FD2-8647-8B3C-2042D9EE3348}" destId="{9E8EC14D-F901-4B41-A09E-3D83A3A48155}" srcOrd="0" destOrd="0" presId="urn:microsoft.com/office/officeart/2005/8/layout/cycle1"/>
    <dgm:cxn modelId="{5A95D2F8-36CC-F043-A6A2-BE09EAA3E668}" type="presOf" srcId="{AF766AA0-94EF-6D40-A214-615E62620BDE}" destId="{CBB72525-298C-EF48-A994-3CA21358F17B}" srcOrd="0" destOrd="0" presId="urn:microsoft.com/office/officeart/2005/8/layout/cycle1"/>
    <dgm:cxn modelId="{088C61B5-4AD1-5E43-A0F4-302C1FCFF727}" type="presParOf" srcId="{AB691E76-49DA-A749-8984-9E096902B2E9}" destId="{0ECB6889-4578-8D48-8EEF-73F9B48AACEB}" srcOrd="0" destOrd="0" presId="urn:microsoft.com/office/officeart/2005/8/layout/cycle1"/>
    <dgm:cxn modelId="{FBE5E0DA-89DF-D444-9097-DEDA7A233953}" type="presParOf" srcId="{AB691E76-49DA-A749-8984-9E096902B2E9}" destId="{C171802D-2209-4742-A222-395BAED26432}" srcOrd="1" destOrd="0" presId="urn:microsoft.com/office/officeart/2005/8/layout/cycle1"/>
    <dgm:cxn modelId="{68C04C86-25D9-0841-A0B6-4EC117DA6AB4}" type="presParOf" srcId="{AB691E76-49DA-A749-8984-9E096902B2E9}" destId="{532724BE-5484-A14C-B758-8F63D7776AAE}" srcOrd="2" destOrd="0" presId="urn:microsoft.com/office/officeart/2005/8/layout/cycle1"/>
    <dgm:cxn modelId="{5CFF77DA-40AE-9948-829C-79AC0CD33364}" type="presParOf" srcId="{AB691E76-49DA-A749-8984-9E096902B2E9}" destId="{61CF3888-B342-B549-9FF8-B9A86B03B825}" srcOrd="3" destOrd="0" presId="urn:microsoft.com/office/officeart/2005/8/layout/cycle1"/>
    <dgm:cxn modelId="{83C6AE25-3445-6449-BA63-F11C53CD390F}" type="presParOf" srcId="{AB691E76-49DA-A749-8984-9E096902B2E9}" destId="{D3F5849D-C0AC-664E-A735-5D3E8D753736}" srcOrd="4" destOrd="0" presId="urn:microsoft.com/office/officeart/2005/8/layout/cycle1"/>
    <dgm:cxn modelId="{1978A462-8AE7-7A40-AEC1-1DAF48C50767}" type="presParOf" srcId="{AB691E76-49DA-A749-8984-9E096902B2E9}" destId="{9E8EC14D-F901-4B41-A09E-3D83A3A48155}" srcOrd="5" destOrd="0" presId="urn:microsoft.com/office/officeart/2005/8/layout/cycle1"/>
    <dgm:cxn modelId="{13E94C49-14D7-224D-B647-C854C9F0CBF8}" type="presParOf" srcId="{AB691E76-49DA-A749-8984-9E096902B2E9}" destId="{57AD29EB-22D4-0D4E-B595-B6D9F8CC7E6E}" srcOrd="6" destOrd="0" presId="urn:microsoft.com/office/officeart/2005/8/layout/cycle1"/>
    <dgm:cxn modelId="{7264167B-86F2-6149-9F33-9F932912A96D}" type="presParOf" srcId="{AB691E76-49DA-A749-8984-9E096902B2E9}" destId="{27BE414F-F6D0-6E41-9570-37B2A4EEDC45}" srcOrd="7" destOrd="0" presId="urn:microsoft.com/office/officeart/2005/8/layout/cycle1"/>
    <dgm:cxn modelId="{6FEF5423-5E75-BF45-8E6D-77F0D9A814B5}" type="presParOf" srcId="{AB691E76-49DA-A749-8984-9E096902B2E9}" destId="{CBB72525-298C-EF48-A994-3CA21358F17B}"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CE3B8-96C0-F845-B069-345AB372F788}">
      <dsp:nvSpPr>
        <dsp:cNvPr id="0" name=""/>
        <dsp:cNvSpPr/>
      </dsp:nvSpPr>
      <dsp:spPr>
        <a:xfrm>
          <a:off x="1495670" y="0"/>
          <a:ext cx="1021100" cy="1000347"/>
        </a:xfrm>
        <a:prstGeom prst="trapezoid">
          <a:avLst>
            <a:gd name="adj" fmla="val 51037"/>
          </a:avLst>
        </a:prstGeom>
        <a:solidFill>
          <a:schemeClr val="accent6">
            <a:lumMod val="75000"/>
          </a:schemeClr>
        </a:solidFill>
        <a:ln w="19050" cap="flat" cmpd="sng" algn="ctr">
          <a:solidFill>
            <a:srgbClr val="00206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solidFill>
                <a:schemeClr val="bg1"/>
              </a:solidFill>
            </a:rPr>
            <a:t>Create</a:t>
          </a:r>
          <a:endParaRPr lang="en-GB" sz="1800" kern="1200">
            <a:solidFill>
              <a:schemeClr val="bg1"/>
            </a:solidFill>
          </a:endParaRPr>
        </a:p>
      </dsp:txBody>
      <dsp:txXfrm>
        <a:off x="1495670" y="0"/>
        <a:ext cx="1021100" cy="1000347"/>
      </dsp:txXfrm>
    </dsp:sp>
    <dsp:sp modelId="{B1A1748A-73F9-0A4D-94A1-BCFA4B283CBF}">
      <dsp:nvSpPr>
        <dsp:cNvPr id="0" name=""/>
        <dsp:cNvSpPr/>
      </dsp:nvSpPr>
      <dsp:spPr>
        <a:xfrm>
          <a:off x="1196536" y="1000347"/>
          <a:ext cx="1619368" cy="586109"/>
        </a:xfrm>
        <a:prstGeom prst="trapezoid">
          <a:avLst>
            <a:gd name="adj" fmla="val 51037"/>
          </a:avLst>
        </a:prstGeom>
        <a:solidFill>
          <a:schemeClr val="accent6">
            <a:lumMod val="75000"/>
          </a:schemeClr>
        </a:solidFill>
        <a:ln w="19050" cap="flat" cmpd="sng" algn="ctr">
          <a:solidFill>
            <a:srgbClr val="00206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a:solidFill>
                <a:schemeClr val="bg1"/>
              </a:solidFill>
            </a:rPr>
            <a:t>Evaluate</a:t>
          </a:r>
          <a:endParaRPr lang="en-GB" sz="1800" kern="1200">
            <a:solidFill>
              <a:schemeClr val="bg1"/>
            </a:solidFill>
          </a:endParaRPr>
        </a:p>
      </dsp:txBody>
      <dsp:txXfrm>
        <a:off x="1479926" y="1000347"/>
        <a:ext cx="1052589" cy="586109"/>
      </dsp:txXfrm>
    </dsp:sp>
    <dsp:sp modelId="{12BB2FEA-6199-9549-B290-9D37F2D46537}">
      <dsp:nvSpPr>
        <dsp:cNvPr id="0" name=""/>
        <dsp:cNvSpPr/>
      </dsp:nvSpPr>
      <dsp:spPr>
        <a:xfrm>
          <a:off x="897402" y="1586456"/>
          <a:ext cx="2217637" cy="586109"/>
        </a:xfrm>
        <a:prstGeom prst="trapezoid">
          <a:avLst>
            <a:gd name="adj" fmla="val 51037"/>
          </a:avLst>
        </a:prstGeom>
        <a:solidFill>
          <a:schemeClr val="accent6">
            <a:lumMod val="75000"/>
          </a:schemeClr>
        </a:solidFill>
        <a:ln w="19050" cap="flat" cmpd="sng" algn="ctr">
          <a:solidFill>
            <a:srgbClr val="00206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a:solidFill>
                <a:schemeClr val="bg1"/>
              </a:solidFill>
            </a:rPr>
            <a:t>Analyse</a:t>
          </a:r>
          <a:endParaRPr lang="en-GB" sz="1800" kern="1200">
            <a:solidFill>
              <a:schemeClr val="bg1"/>
            </a:solidFill>
          </a:endParaRPr>
        </a:p>
      </dsp:txBody>
      <dsp:txXfrm>
        <a:off x="1285488" y="1586456"/>
        <a:ext cx="1441464" cy="586109"/>
      </dsp:txXfrm>
    </dsp:sp>
    <dsp:sp modelId="{39809837-2CDF-3F43-A43C-8BA6ADEEAC6D}">
      <dsp:nvSpPr>
        <dsp:cNvPr id="0" name=""/>
        <dsp:cNvSpPr/>
      </dsp:nvSpPr>
      <dsp:spPr>
        <a:xfrm>
          <a:off x="598268" y="2172565"/>
          <a:ext cx="2815905" cy="586109"/>
        </a:xfrm>
        <a:prstGeom prst="trapezoid">
          <a:avLst>
            <a:gd name="adj" fmla="val 51037"/>
          </a:avLst>
        </a:prstGeom>
        <a:solidFill>
          <a:schemeClr val="accent6">
            <a:lumMod val="60000"/>
            <a:lumOff val="40000"/>
          </a:schemeClr>
        </a:solidFill>
        <a:ln w="19050" cap="flat" cmpd="sng" algn="ctr">
          <a:solidFill>
            <a:srgbClr val="00206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a:solidFill>
                <a:schemeClr val="accent6">
                  <a:lumMod val="50000"/>
                </a:schemeClr>
              </a:solidFill>
            </a:rPr>
            <a:t>Apply</a:t>
          </a:r>
        </a:p>
      </dsp:txBody>
      <dsp:txXfrm>
        <a:off x="1091051" y="2172565"/>
        <a:ext cx="1830338" cy="586109"/>
      </dsp:txXfrm>
    </dsp:sp>
    <dsp:sp modelId="{AEFBF8D9-DE6B-A649-965F-29D3BDAAC591}">
      <dsp:nvSpPr>
        <dsp:cNvPr id="0" name=""/>
        <dsp:cNvSpPr/>
      </dsp:nvSpPr>
      <dsp:spPr>
        <a:xfrm>
          <a:off x="299134" y="2758674"/>
          <a:ext cx="3414173" cy="586109"/>
        </a:xfrm>
        <a:prstGeom prst="trapezoid">
          <a:avLst>
            <a:gd name="adj" fmla="val 51037"/>
          </a:avLst>
        </a:prstGeom>
        <a:solidFill>
          <a:schemeClr val="accent6">
            <a:lumMod val="40000"/>
            <a:lumOff val="60000"/>
          </a:schemeClr>
        </a:solidFill>
        <a:ln w="19050" cap="flat" cmpd="sng" algn="ctr">
          <a:solidFill>
            <a:srgbClr val="00206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a:solidFill>
                <a:schemeClr val="accent6">
                  <a:lumMod val="50000"/>
                </a:schemeClr>
              </a:solidFill>
            </a:rPr>
            <a:t>Understand</a:t>
          </a:r>
        </a:p>
      </dsp:txBody>
      <dsp:txXfrm>
        <a:off x="896614" y="2758674"/>
        <a:ext cx="2219212" cy="586109"/>
      </dsp:txXfrm>
    </dsp:sp>
    <dsp:sp modelId="{198E0890-1E57-4B4B-B95E-8A2AF0E1A39A}">
      <dsp:nvSpPr>
        <dsp:cNvPr id="0" name=""/>
        <dsp:cNvSpPr/>
      </dsp:nvSpPr>
      <dsp:spPr>
        <a:xfrm>
          <a:off x="0" y="3344783"/>
          <a:ext cx="4012441" cy="586109"/>
        </a:xfrm>
        <a:prstGeom prst="trapezoid">
          <a:avLst>
            <a:gd name="adj" fmla="val 51037"/>
          </a:avLst>
        </a:prstGeom>
        <a:solidFill>
          <a:schemeClr val="accent6">
            <a:lumMod val="20000"/>
            <a:lumOff val="80000"/>
          </a:schemeClr>
        </a:solidFill>
        <a:ln w="19050" cap="flat" cmpd="sng" algn="ctr">
          <a:solidFill>
            <a:schemeClr val="accent6">
              <a:lumMod val="50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a:solidFill>
                <a:schemeClr val="accent6">
                  <a:lumMod val="50000"/>
                </a:schemeClr>
              </a:solidFill>
            </a:rPr>
            <a:t>Remember</a:t>
          </a:r>
        </a:p>
      </dsp:txBody>
      <dsp:txXfrm>
        <a:off x="702177" y="3344783"/>
        <a:ext cx="2608087" cy="5861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71802D-2209-4742-A222-395BAED26432}">
      <dsp:nvSpPr>
        <dsp:cNvPr id="0" name=""/>
        <dsp:cNvSpPr/>
      </dsp:nvSpPr>
      <dsp:spPr>
        <a:xfrm>
          <a:off x="2351080" y="269941"/>
          <a:ext cx="1377387" cy="1377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GB" sz="2900" kern="1200"/>
            <a:t>Develop</a:t>
          </a:r>
        </a:p>
      </dsp:txBody>
      <dsp:txXfrm>
        <a:off x="2351080" y="269941"/>
        <a:ext cx="1377387" cy="1377387"/>
      </dsp:txXfrm>
    </dsp:sp>
    <dsp:sp modelId="{532724BE-5484-A14C-B758-8F63D7776AAE}">
      <dsp:nvSpPr>
        <dsp:cNvPr id="0" name=""/>
        <dsp:cNvSpPr/>
      </dsp:nvSpPr>
      <dsp:spPr>
        <a:xfrm>
          <a:off x="251112" y="-1591"/>
          <a:ext cx="3258960" cy="3258960"/>
        </a:xfrm>
        <a:prstGeom prst="circularArrow">
          <a:avLst>
            <a:gd name="adj1" fmla="val 8242"/>
            <a:gd name="adj2" fmla="val 575532"/>
            <a:gd name="adj3" fmla="val 2966531"/>
            <a:gd name="adj4" fmla="val 49930"/>
            <a:gd name="adj5" fmla="val 9615"/>
          </a:avLst>
        </a:prstGeom>
        <a:solidFill>
          <a:srgbClr val="7030A0"/>
        </a:solidFill>
        <a:ln w="19050" cap="flat" cmpd="sng" algn="ctr">
          <a:solidFill>
            <a:srgbClr val="511C6C"/>
          </a:solidFill>
          <a:prstDash val="solid"/>
          <a:miter lim="800000"/>
        </a:ln>
        <a:effectLst/>
      </dsp:spPr>
      <dsp:style>
        <a:lnRef idx="3">
          <a:scrgbClr r="0" g="0" b="0"/>
        </a:lnRef>
        <a:fillRef idx="1">
          <a:scrgbClr r="0" g="0" b="0"/>
        </a:fillRef>
        <a:effectRef idx="1">
          <a:scrgbClr r="0" g="0" b="0"/>
        </a:effectRef>
        <a:fontRef idx="minor">
          <a:schemeClr val="lt1"/>
        </a:fontRef>
      </dsp:style>
    </dsp:sp>
    <dsp:sp modelId="{D3F5849D-C0AC-664E-A735-5D3E8D753736}">
      <dsp:nvSpPr>
        <dsp:cNvPr id="0" name=""/>
        <dsp:cNvSpPr/>
      </dsp:nvSpPr>
      <dsp:spPr>
        <a:xfrm>
          <a:off x="1191898" y="2277702"/>
          <a:ext cx="1377387" cy="1377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GB" sz="2900" kern="1200"/>
            <a:t>Evaluate</a:t>
          </a:r>
        </a:p>
      </dsp:txBody>
      <dsp:txXfrm>
        <a:off x="1191898" y="2277702"/>
        <a:ext cx="1377387" cy="1377387"/>
      </dsp:txXfrm>
    </dsp:sp>
    <dsp:sp modelId="{9E8EC14D-F901-4B41-A09E-3D83A3A48155}">
      <dsp:nvSpPr>
        <dsp:cNvPr id="0" name=""/>
        <dsp:cNvSpPr/>
      </dsp:nvSpPr>
      <dsp:spPr>
        <a:xfrm>
          <a:off x="251112" y="-1591"/>
          <a:ext cx="3258960" cy="3258960"/>
        </a:xfrm>
        <a:prstGeom prst="circularArrow">
          <a:avLst>
            <a:gd name="adj1" fmla="val 8242"/>
            <a:gd name="adj2" fmla="val 575532"/>
            <a:gd name="adj3" fmla="val 10174537"/>
            <a:gd name="adj4" fmla="val 7257937"/>
            <a:gd name="adj5" fmla="val 9615"/>
          </a:avLst>
        </a:prstGeom>
        <a:solidFill>
          <a:srgbClr val="7030A0"/>
        </a:solidFill>
        <a:ln w="19050" cap="flat" cmpd="sng" algn="ctr">
          <a:solidFill>
            <a:srgbClr val="511C6C"/>
          </a:solidFill>
          <a:prstDash val="solid"/>
          <a:miter lim="800000"/>
        </a:ln>
        <a:effectLst/>
      </dsp:spPr>
      <dsp:style>
        <a:lnRef idx="3">
          <a:scrgbClr r="0" g="0" b="0"/>
        </a:lnRef>
        <a:fillRef idx="1">
          <a:scrgbClr r="0" g="0" b="0"/>
        </a:fillRef>
        <a:effectRef idx="1">
          <a:scrgbClr r="0" g="0" b="0"/>
        </a:effectRef>
        <a:fontRef idx="minor">
          <a:schemeClr val="lt1"/>
        </a:fontRef>
      </dsp:style>
    </dsp:sp>
    <dsp:sp modelId="{27BE414F-F6D0-6E41-9570-37B2A4EEDC45}">
      <dsp:nvSpPr>
        <dsp:cNvPr id="0" name=""/>
        <dsp:cNvSpPr/>
      </dsp:nvSpPr>
      <dsp:spPr>
        <a:xfrm>
          <a:off x="32717" y="269941"/>
          <a:ext cx="1377387" cy="1377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GB" sz="2900" kern="1200"/>
            <a:t>Design</a:t>
          </a:r>
        </a:p>
      </dsp:txBody>
      <dsp:txXfrm>
        <a:off x="32717" y="269941"/>
        <a:ext cx="1377387" cy="1377387"/>
      </dsp:txXfrm>
    </dsp:sp>
    <dsp:sp modelId="{CBB72525-298C-EF48-A994-3CA21358F17B}">
      <dsp:nvSpPr>
        <dsp:cNvPr id="0" name=""/>
        <dsp:cNvSpPr/>
      </dsp:nvSpPr>
      <dsp:spPr>
        <a:xfrm>
          <a:off x="251112" y="-1591"/>
          <a:ext cx="3258960" cy="3258960"/>
        </a:xfrm>
        <a:prstGeom prst="circularArrow">
          <a:avLst>
            <a:gd name="adj1" fmla="val 8242"/>
            <a:gd name="adj2" fmla="val 575532"/>
            <a:gd name="adj3" fmla="val 16859220"/>
            <a:gd name="adj4" fmla="val 14965248"/>
            <a:gd name="adj5" fmla="val 9615"/>
          </a:avLst>
        </a:prstGeom>
        <a:solidFill>
          <a:srgbClr val="7030A0"/>
        </a:solidFill>
        <a:ln w="19050" cap="flat" cmpd="sng" algn="ctr">
          <a:solidFill>
            <a:srgbClr val="511C6C"/>
          </a:solidFill>
          <a:prstDash val="solid"/>
          <a:miter lim="800000"/>
        </a:ln>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1T16:13:17.584"/>
    </inkml:context>
    <inkml:brush xml:id="br0">
      <inkml:brushProperty name="width" value="0.1" units="cm"/>
      <inkml:brushProperty name="height" value="0.6" units="cm"/>
      <inkml:brushProperty name="color" value="#849398"/>
      <inkml:brushProperty name="inkEffects" value="pencil"/>
    </inkml:brush>
  </inkml:definitions>
  <inkml:trace contextRef="#ctx0" brushRef="#br0">0 1 16383,'0'0'0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4:38.589"/>
    </inkml:context>
    <inkml:brush xml:id="br0">
      <inkml:brushProperty name="width" value="0.05" units="cm"/>
      <inkml:brushProperty name="height" value="0.05" units="cm"/>
      <inkml:brushProperty name="color" value="#E71224"/>
    </inkml:brush>
  </inkml:definitions>
  <inkml:trace contextRef="#ctx0" brushRef="#br0">12 41 24575,'6'3'0,"1"0"0,-3 4 0,2-3 0,-5 3 0,5-4 0,-2 5 0,3-1 0,0-1 0,-1 1 0,-1 1 0,1-5 0,-2 4 0,0-3 0,3 0 0,-3 2 0,2-2 0,-1 4 0,1-5 0,-5 3 0,5-5 0,-5 6 0,2-3 0,0 0 0,-2 2 0,6-5 0,-10 2 0,3-6 0,-4-2 0,-3-1 0,3-2 0,-3 1 0,-1-1 0,5 1 0,-4 0 0,2 2 0,2-1 0,-4 2 0,3-4 0,-3 1 0,-1 0 0,4 0 0,-2 3 0,6-2 0,-6 2 0,2 0 0,-1-2 0,-1 2 0,6-4 0,-7 1 0,6-1 0,-6 5 0,4-4 0,-2 2 0,2-1 0,3 1 0,0 2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4:55.886"/>
    </inkml:context>
    <inkml:brush xml:id="br0">
      <inkml:brushProperty name="width" value="0.05" units="cm"/>
      <inkml:brushProperty name="height" value="0.05" units="cm"/>
      <inkml:brushProperty name="color" value="#E71224"/>
    </inkml:brush>
  </inkml:definitions>
  <inkml:trace contextRef="#ctx0" brushRef="#br0">1 0 24575,'0'7'0,"0"0"0,3 0 0,-2 1 0,6-1 0,-7 1 0,7-2 0,-6 2 0,5-1 0,-2 4 0,0-3 0,3 0 0,-6-2 0,2-2 0,0 3 0,1 0 0,0 1 0,2-1 0,-5 0 0,5 0 0,-5 0 0,6 0 0,-6 1 0,2-1 0,0-3 0,-3 3 0,4-4 0,-1 5 0,-2-1 0,6 0 0,-4 1 0,1-2 0,2 1 0,-5 0 0,2-3 0,-3-1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5:04.401"/>
    </inkml:context>
    <inkml:brush xml:id="br0">
      <inkml:brushProperty name="width" value="0.05" units="cm"/>
      <inkml:brushProperty name="height" value="0.05" units="cm"/>
      <inkml:brushProperty name="color" value="#E71224"/>
    </inkml:brush>
  </inkml:definitions>
  <inkml:trace contextRef="#ctx0" brushRef="#br0">338 0 24575,'-7'0'0,"0"0"0,-5 0 0,4 0 0,-3 0 0,0 0 0,2 0 0,-3 0 0,5 0 0,-1 0 0,1 0 0,-1 0 0,2 0 0,-2 0 0,1 0 0,-1 0 0,1 0 0,-1 0 0,1 0 0,0 0 0,0 0 0,0 0 0,0 0 0,0 0 0,0 0 0,-1 0 0,1 0 0,1 0 0,-4 0 0,-1 0 0,1 0 0,0 0 0,3 0 0,0 0 0,0 0 0,0 0 0,1 0 0,-4 0 0,2 0 0,-1 0 0,2 0 0,3 0 0,1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5:16.808"/>
    </inkml:context>
    <inkml:brush xml:id="br0">
      <inkml:brushProperty name="width" value="0.05" units="cm"/>
      <inkml:brushProperty name="height" value="0.05" units="cm"/>
      <inkml:brushProperty name="color" value="#E71224"/>
    </inkml:brush>
  </inkml:definitions>
  <inkml:trace contextRef="#ctx0" brushRef="#br0">117 0 24575,'-3'7'0,"2"0"0,-2 0 0,0 1 0,-1-1 0,-1 1 0,-1-2 0,5 2 0,-6-1 0,3 0 0,1 1 0,-4-1 0,6 0 0,-3 0 0,1 1 0,0-1 0,-2 0 0,2 1 0,0-1 0,2 0 0,-5 0 0,5 0 0,-3 1 0,1-5 0,2 4 0,-2-3 0,3 3 0,-3 0 0,2 1 0,-2-2 0,3 2 0,-3-1 0,2 0 0,-3 0 0,1 0 0,3 0 0,-4 1 0,4-2 0,-3-2 0,2-1 0,-2-3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5:25.358"/>
    </inkml:context>
    <inkml:brush xml:id="br0">
      <inkml:brushProperty name="width" value="0.05" units="cm"/>
      <inkml:brushProperty name="height" value="0.05" units="cm"/>
      <inkml:brushProperty name="color" value="#E71224"/>
    </inkml:brush>
  </inkml:definitions>
  <inkml:trace contextRef="#ctx0" brushRef="#br0">0 399 24575,'11'0'0,"-2"0"0,6 0 0,-3-7 0,4 5 0,-4-5 0,3 3 0,-2 3 0,3-6 0,0 5 0,-4-4 0,4 5 0,-1-6 0,-2 3 0,6 0 0,-11 1 0,7-1 0,-3 3 0,5-2 0,-1-1 0,0 3 0,1-3 0,-2 4 0,-2-3 0,2 2 0,-7-2 0,7 3 0,-6 0 0,6-4 0,-3 3 0,0-2 0,3 3 0,-2-4 0,3 3 0,-3-3 0,2 4 0,0-3 0,-2 3 0,6-8 0,-11 7 0,7-2 0,-7 0 0,8 2 0,-8-6 0,7 6 0,-6-2 0,6 3 0,-7-3 0,8 2 0,-8-3 0,3 1 0,0 2 0,-2-2 0,6 0 0,-7 1 0,3-1 0,4-1 0,-6 3 0,10-2 0,-11-1 0,7 3 0,-7-2 0,4 0 0,-1 2 0,-3-2 0,8-1 0,-8 3 0,7-2 0,-7-1 0,4 3 0,-1-6 0,-3 7 0,3-4 0,-3 1 0,3 1 0,-3-4 0,4 6 0,-5-7 0,4 6 0,-2-3 0,6 1 0,-8 3 0,4-7 0,1 6 0,-4-3 0,3 1 0,0 3 0,-2-7 0,2 6 0,-4-3 0,5 1 0,-4 2 0,3-2 0,0 3 0,-2-4 0,2 3 0,-4-2 0,5 3 0,-4-3 0,3 2 0,3-6 0,0 6 0,1-5 0,1 5 0,-8-2 0,7-1 0,-7 3 0,7-6 0,-6 6 0,6-6 0,-7 6 0,4-6 0,-1 6 0,-3-2 0,3 0 0,-3 2 0,-1-3 0,0 4 0,1-3 0,-1 2 0,1-2 0,-1 3 0,0-3 0,0 2 0,1-3 0,-1 4 0,0 0 0,1-3 0,-2 2 0,2-2 0,-1 3 0,0 0 0,1 0 0,-5-3 0,4 2 0,-3-2 0,3 3 0,1 0 0,-1 0 0,0-4 0,1 3 0,-2-2 0,2 0 0,-1 2 0,0-2 0,1 3 0,-2 0 0,-2-3 0,3 2 0,-3-3 0,3 4 0,1 0 0,-1 0 0,0-3 0,0 3 0,0-3 0,1 3 0,-2 0 0,1 0 0,1 0 0,-2-3 0,1 2 0,1-2 0,-2 0 0,1 2 0,0-2 0,0 3 0,0 0 0,0 0 0,0 0 0,0 0 0,1 0 0,-2 0 0,-2 0 0,-1 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5:27.850"/>
    </inkml:context>
    <inkml:brush xml:id="br0">
      <inkml:brushProperty name="width" value="0.05" units="cm"/>
      <inkml:brushProperty name="height" value="0.05" units="cm"/>
      <inkml:brushProperty name="color" value="#E71224"/>
    </inkml:brush>
  </inkml:definitions>
  <inkml:trace contextRef="#ctx0" brushRef="#br0">0 1 24575,'8'0'0,"-2"0"0,6 0 0,-4 0 0,3 0 0,0 0 0,1 3 0,5 1 0,-4 8 0,-2-3 0,1 3 0,0-1 0,4-2 0,-4 2 0,0-3 0,-1 0 0,-3-1 0,7 1 0,-7-1 0,4 2 0,0-2 0,-4 1 0,10-1 0,-5 1 0,7 1 0,-4-2 0,0 1 0,1 1 0,-2-1 0,2 3 0,-1-2 0,0 3 0,1-4 0,-2 4 0,-2-3 0,2 2 0,-3 1 0,0-4 0,4 4 0,-4-1 0,4-2 0,-3 6 0,2-6 0,-2 7 0,3-7 0,0 2 0,-3 1 0,2-3 0,-6 3 0,2-5 0,0 4 0,1-2 0,0 1 0,-1-5 0,-4 1 0,0-2 0,1 0 0,-1 3 0,0-7 0,0 7 0,1-6 0,-1 5 0,0-2 0,1 4 0,-1-4 0,1 2 0,-2-5 0,2 5 0,-1-1 0,1-2 0,-1 4 0,0-6 0,1 6 0,-1-7 0,4 3 0,-3 1 0,2-3 0,-2 5 0,3-5 0,-3 2 0,4 0 0,-5-2 0,0 3 0,0-4 0,5 3 0,-4-2 0,8 2 0,-8 1 0,3-3 0,0 2 0,-2 0 0,2-2 0,0 6 0,-3-6 0,4 3 0,-5-1 0,1-3 0,-2 4 0,6-1 0,-5-2 0,4 6 0,-4-7 0,1 6 0,-1-5 0,0 5 0,0-5 0,-4 5 0,3-5 0,-5 5 0,5-6 0,-2 6 0,3-5 0,-3 6 0,2-6 0,-1 5 0,1-5 0,2 5 0,-1-5 0,-4 5 0,4-5 0,-6 5 0,5-5 0,-5 6 0,5-6 0,-5 5 0,6-6 0,-3 7 0,2-6 0,-2 5 0,-1-2 0,0-1 0,-2 0 0,2-3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5:30.631"/>
    </inkml:context>
    <inkml:brush xml:id="br0">
      <inkml:brushProperty name="width" value="0.05" units="cm"/>
      <inkml:brushProperty name="height" value="0.05" units="cm"/>
      <inkml:brushProperty name="color" value="#E71224"/>
    </inkml:brush>
  </inkml:definitions>
  <inkml:trace contextRef="#ctx0" brushRef="#br0">1 0 24575,'0'8'0,"0"2"0,0 3 0,0 3 0,0 5 0,0-4 0,0 4 0,0-5 0,0 5 0,0-3 0,0 2 0,0-7 0,0 2 0,0-3 0,0 0 0,0 3 0,0-3 0,0 1 0,0 2 0,0-3 0,0 1 0,0 2 0,0-3 0,0 4 0,0-4 0,0 4 0,0-4 0,0 0 0,0 4 0,0-4 0,0 4 0,0 0 0,0 1 0,0-2 0,0 2 0,0-1 0,0-4 0,0 3 0,0-2 0,0-1 0,0-1 0,0 4 0,0-6 0,0 6 0,0-8 0,0 1 0,0 3 0,0-3 0,0 3 0,0 1 0,0-4 0,0 3 0,0 0 0,0-2 0,0 2 0,0 0 0,0-3 0,0 4 0,0-1 0,0-3 0,0 3 0,0 1 0,0-3 0,0 2 0,0 0 0,0 0 0,0 1 0,0 3 0,0-6 0,0 6 0,0-7 0,0 3 0,0 0 0,0-2 0,0 2 0,0-4 0,0 1 0,0-1 0,0 0 0,0 1 0,0-1 0,0 0 0,0 0 0,0 0 0,0 1 0,0-1 0,0 0 0,0 0 0,0 0 0,0 1 0,0-2 0,0 1 0,0 0 0,0 0 0,0 0 0,0 1 0,0-2 0,0 2 0,0-1 0,0 0 0,0 1 0,0-1 0,0 1 0,0-2 0,0 2 0,0-1 0,0 0 0,0 1 0,0-2 0,0 2 0,0-1 0,3-4 0,-2 4 0,3-3 0,-4 3 0,0 0 0,0 0 0,0 0 0,0 0 0,0 0 0,3-3 0,-3 2 0,3-6 0,-3 4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5:33.053"/>
    </inkml:context>
    <inkml:brush xml:id="br0">
      <inkml:brushProperty name="width" value="0.05" units="cm"/>
      <inkml:brushProperty name="height" value="0.05" units="cm"/>
      <inkml:brushProperty name="color" value="#E71224"/>
    </inkml:brush>
  </inkml:definitions>
  <inkml:trace contextRef="#ctx0" brushRef="#br0">993 0 24575,'-15'0'0,"-4"0"0,1 0 0,-7 4 0,-3 6 0,0 4 0,-11 11 0,5-6 0,-2 10 0,-20 6 0,22-9 0,-17 6 0,19-13 0,4-1 0,-4 0 0,5 0 0,5-1 0,-4 1 0,4-5 0,-1 3 0,2-6 0,1 2 0,2-4 0,-3 0 0,5 0 0,-5 1 0,3-1 0,-3 0 0,5 0 0,4 1 0,-3-6 0,2 5 0,-3-7 0,-1 2 0,1 0 0,4-1 0,-3 5 0,6-7 0,-6 4 0,6 0 0,-2-3 0,4 2 0,-1-3 0,1 0 0,3 3 0,-3-3 0,3 4 0,-3-4 0,3 3 0,-3-2 0,4 3 0,-2-4 0,2 0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5:35.197"/>
    </inkml:context>
    <inkml:brush xml:id="br0">
      <inkml:brushProperty name="width" value="0.05" units="cm"/>
      <inkml:brushProperty name="height" value="0.05" units="cm"/>
      <inkml:brushProperty name="color" value="#E71224"/>
    </inkml:brush>
  </inkml:definitions>
  <inkml:trace contextRef="#ctx0" brushRef="#br0">1191 539 24575,'-12'0'0,"-4"0"0,-7 0 0,-9 0 0,4 0 0,-4 0 0,-6 0 0,9 0 0,-15 0 0,4 0 0,0 0 0,-5 0 0,6 0 0,6 0 0,-5 0 0,10-4 0,-4 3 0,5-3 0,0 0 0,0-1 0,1 0 0,4-3 0,1 3 0,0-3 0,3 0 0,-3-1 0,5 4 0,-5-2 0,4-1 0,-4-2 0,-8-6 0,5 7 0,-5-4 0,8 5 0,4 4 0,2-4 0,2 4 0,-2-5 0,6 2 0,-6-1 0,7 1 0,-8-1 0,8 0 0,-4 0 0,5 4 0,-1-3 0,1 3 0,-1-3 0,1 3 0,-1-3 0,1 3 0,-1 0 0,2-6 0,-6 2 0,5-1 0,-1 0 0,5 4 0,3-2 0,-3 4 0,2-4 0,-6 3 0,6-3 0,-2-1 0,0 4 0,3-2 0,-4 3 0,4-5 0,0 1 0,0 0 0,0 0 0,0 0 0,0 0 0,0 0 0,0-6 0,0 4 0,0-5 0,0 7 0,0 1 0,0-2 0,0 1 0,0 0 0,0 0 0,0 0 0,0-1 0,0 1 0,0 0 0,0-1 0,0 2 0,0-2 0,-3 4 0,2-2 0,-2 3 0,3-2 0,0 2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5:38.320"/>
    </inkml:context>
    <inkml:brush xml:id="br0">
      <inkml:brushProperty name="width" value="0.05" units="cm"/>
      <inkml:brushProperty name="height" value="0.05" units="cm"/>
      <inkml:brushProperty name="color" value="#E71224"/>
    </inkml:brush>
  </inkml:definitions>
  <inkml:trace contextRef="#ctx0" brushRef="#br0">0 1 24575,'0'7'0,"0"0"0,0 4 0,0-3 0,0 8 0,0-4 0,4 4 0,0 5 0,5-3 0,-4 2 0,2-4 0,-2 5 0,-1-3 0,4 3 0,-7-6 0,6 6 0,-2-3 0,0 3 0,2-5 0,-3 1 0,1-2 0,2 2 0,-2-1 0,3 5 0,0-4 0,1 8 0,-1-7 0,1 8 0,0-9 0,-1 9 0,0-9 0,0 4 0,1-1 0,-1-6 0,0 6 0,3-4 0,-2 0 0,3 4 0,-5-8 0,1 3 0,-3-6 0,2 6 0,-3-3 0,4 4 0,1 1 0,-1 4 0,4-4 0,-3 4 0,3-5 0,-4 5 0,0-4 0,1 0 0,-1-2 0,-1-3 0,1 1 0,0 2 0,0-7 0,-1 3 0,-2 1 0,1-4 0,-6 3 0,7-3 0,-6 3 0,2 0 0,1 6 0,-4-6 0,4 5 0,0-8 0,-3 7 0,2-7 0,-3 7 0,3-6 0,-3 6 0,4-7 0,-4 7 0,0-2 0,0 3 0,3-3 0,-2 2 0,3-7 0,-4 7 0,3-2 0,-2-1 0,6 10 0,-3-8 0,1 6 0,2-5 0,-6-3 0,6 1 0,-6-2 0,5-4 0,-5 0 0,2 1 0,1-1 0,-3 0 0,5 0 0,-2 1 0,0-1 0,3 0 0,-3 4 0,0-2 0,3 2 0,-3 1 0,1-4 0,1 3 0,2 4 0,-3-6 0,6 6 0,-8-4 0,5-3 0,0 7 0,-3-7 0,1 4 0,-1-1 0,-1-3 0,2 3 0,-5-3 0,6-1 0,-6 0 0,5 1 0,-5-1 0,2 1 0,1-2 0,-3 6 0,2-5 0,0 4 0,-3-4 0,4 1 0,-1-1 0,-2 0 0,2 0 0,-3 0 0,3-3 0,-2 2 0,2-2 0,-3 2 0,0 1 0,0 1 0,0-1 0,0 1 0,0-1 0,0 0 0,0 0 0,0-3 0,0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1T16:13:46.003"/>
    </inkml:context>
    <inkml:brush xml:id="br0">
      <inkml:brushProperty name="width" value="0.1" units="cm"/>
      <inkml:brushProperty name="height" value="0.6" units="cm"/>
      <inkml:brushProperty name="color" value="#849398"/>
      <inkml:brushProperty name="inkEffects" value="pencil"/>
    </inkml:brush>
  </inkml:definitions>
  <inkml:trace contextRef="#ctx0" brushRef="#br0">0 0 16383,'0'0'0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1T16:14:43.866"/>
    </inkml:context>
    <inkml:brush xml:id="br0">
      <inkml:brushProperty name="width" value="0.1" units="cm"/>
      <inkml:brushProperty name="height" value="0.6" units="cm"/>
      <inkml:brushProperty name="color" value="#849398"/>
      <inkml:brushProperty name="inkEffects" value="pencil"/>
    </inkml:brush>
  </inkml:definitions>
  <inkml:trace contextRef="#ctx0" brushRef="#br0">0 1 16383,'0'0'0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7:20:43.984"/>
    </inkml:context>
    <inkml:brush xml:id="br0">
      <inkml:brushProperty name="width" value="0.05" units="cm"/>
      <inkml:brushProperty name="height" value="0.05" units="cm"/>
      <inkml:brushProperty name="color" value="#E71224"/>
    </inkml:brush>
  </inkml:definitions>
  <inkml:trace contextRef="#ctx0" brushRef="#br0">1 1 24575,'4'0'0,"0"0"0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1T18:05:59.714"/>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1T18:05:12.051"/>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1T18:05:14.664"/>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4:19.247"/>
    </inkml:context>
    <inkml:brush xml:id="br0">
      <inkml:brushProperty name="width" value="0.05" units="cm"/>
      <inkml:brushProperty name="height" value="0.05" units="cm"/>
      <inkml:brushProperty name="color" value="#E71224"/>
    </inkml:brush>
  </inkml:definitions>
  <inkml:trace contextRef="#ctx0" brushRef="#br0">125 31 24575,'6'0'0,"1"0"0,1 0 0,-1 0 0,0 0 0,0 0 0,0 0 0,0 0 0,-6 0 0,-5 0 0,-8 0 0,1-3 0,-1 2 0,5-6 0,-4 3 0,2-1 0,-3 2 0,9 0 0,-4 2 0,2-3 0,-1 4 0,-2 0 0,1 0 0,1 0 0,-2 0 0,1 0 0,-5 0 0,4 0 0,-3 0 0,3 0 0,2 0 0,4 0 0,7 0 0,2 4 0,4-3 0,-4 2 0,-3 0 0,3-2 0,-4 2 0,5-3 0,-1 0 0,0 0 0,0 0 0,0 0 0,0 0 0,1 0 0,-2 0 0,1 0 0,0 0 0,0 3 0,0-2 0,0 3 0,0-4 0,0 0 0,0 0 0,0 0 0,-1 0 0,1 0 0,0 0 0,0 0 0,-1 0 0,1 0 0,0 0 0,0 0 0,0 0 0,0 0 0,-6 0 0,-4 0 0,-6 0 0,0 0 0,1 0 0,1 0 0,-1 0 0,1 0 0,-1 0 0,1 0 0,-1 0 0,1 0 0,0 0 0,0 0 0,0 3 0,-1-3 0,1 3 0,0-3 0,2 4 0,-1-3 0,5 2 0,-2-3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2T16:14:29.435"/>
    </inkml:context>
    <inkml:brush xml:id="br0">
      <inkml:brushProperty name="width" value="0.05" units="cm"/>
      <inkml:brushProperty name="height" value="0.05" units="cm"/>
      <inkml:brushProperty name="color" value="#E71224"/>
    </inkml:brush>
  </inkml:definitions>
  <inkml:trace contextRef="#ctx0" brushRef="#br0">46 48 24575,'0'6'0,"0"2"0,0-1 0,0 0 0,-4 1 0,4-2 0,-3 1 0,3 1 0,0-2 0,0 2 0,-4-4 0,3 2 0,-2-2 0,3 4 0,-7 8 0,6-6 0,-6 6 0,7-9 0,0 1 0,-4-5 0,4 3 0,-3-2 0,3 4 0,0-2 0,-4-2 0,3 3 0,-2-3 0,3 3 0,0 0 0,0-6 0,0-6 0,0-7 0,3 1 0,-2 0 0,3 3 0,-1 1 0,-3-1 0,7 1 0,-6-1 0,2 1 0,1 3 0,-4-3 0,3 3 0,0-3 0,-1 0 0,4 0 0,-2 0 0,0-1 0,2 1 0,-5-1 0,6 1 0,-7 0 0,6 0 0,-5-1 0,6 1 0,-6 0 0,2-1 0,0 5 0,-2-4 0,2 3 0,0 0 0,-2-2 0,6 5 0,-7-5 0,6 4 0,-5-4 0,2 2 0,0 0 0,-1-2 0,1 8 0,-3-1 0,0 5 0,0 1 0,0 0 0,0 0 0,0 0 0,0 0 0,0 0 0,-4-2 0,3 1 0,-2-3 0,0 5 0,2-1 0,-2 0 0,0-3 0,2 2 0,-2-5 0,3 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5/15/20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34461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26079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Tried and tested, here is an example output from the face to face version of the ABC workshop.</a:t>
            </a:r>
          </a:p>
          <a:p>
            <a:endParaRPr lang="en-US"/>
          </a:p>
          <a:p>
            <a:r>
              <a:rPr lang="en-US"/>
              <a:t>Sunil </a:t>
            </a:r>
            <a:r>
              <a:rPr lang="en-US" err="1"/>
              <a:t>Chudasama</a:t>
            </a:r>
            <a:r>
              <a:rPr lang="en-US"/>
              <a:t> (Law School) to share his experience of this session.</a:t>
            </a:r>
          </a:p>
        </p:txBody>
      </p:sp>
    </p:spTree>
    <p:extLst>
      <p:ext uri="{BB962C8B-B14F-4D97-AF65-F5344CB8AC3E}">
        <p14:creationId xmlns:p14="http://schemas.microsoft.com/office/powerpoint/2010/main" val="23023886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Overview of the balance of learning types based on the peer to peer learning board.</a:t>
            </a:r>
          </a:p>
        </p:txBody>
      </p:sp>
      <p:sp>
        <p:nvSpPr>
          <p:cNvPr id="4" name="Slide Number Placeholder 3"/>
          <p:cNvSpPr>
            <a:spLocks noGrp="1"/>
          </p:cNvSpPr>
          <p:nvPr>
            <p:ph type="sldNum" sz="quarter" idx="5"/>
          </p:nvPr>
        </p:nvSpPr>
        <p:spPr/>
        <p:txBody>
          <a:bodyPr/>
          <a:lstStyle/>
          <a:p>
            <a:fld id="{008B6ED8-9D91-5E4C-8236-27D5494AAD9C}" type="slidenum">
              <a:rPr lang="en-US" smtClean="0"/>
              <a:t>16</a:t>
            </a:fld>
            <a:endParaRPr lang="en-US"/>
          </a:p>
        </p:txBody>
      </p:sp>
    </p:spTree>
    <p:extLst>
      <p:ext uri="{BB962C8B-B14F-4D97-AF65-F5344CB8AC3E}">
        <p14:creationId xmlns:p14="http://schemas.microsoft.com/office/powerpoint/2010/main" val="262891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Breakout rooms - </a:t>
            </a:r>
          </a:p>
        </p:txBody>
      </p:sp>
      <p:sp>
        <p:nvSpPr>
          <p:cNvPr id="4" name="Slide Number Placeholder 3"/>
          <p:cNvSpPr>
            <a:spLocks noGrp="1"/>
          </p:cNvSpPr>
          <p:nvPr>
            <p:ph type="sldNum" sz="quarter" idx="5"/>
          </p:nvPr>
        </p:nvSpPr>
        <p:spPr/>
        <p:txBody>
          <a:bodyPr/>
          <a:lstStyle/>
          <a:p>
            <a:fld id="{008B6ED8-9D91-5E4C-8236-27D5494AAD9C}" type="slidenum">
              <a:rPr lang="en-US" smtClean="0"/>
              <a:t>18</a:t>
            </a:fld>
            <a:endParaRPr lang="en-US"/>
          </a:p>
        </p:txBody>
      </p:sp>
    </p:spTree>
    <p:extLst>
      <p:ext uri="{BB962C8B-B14F-4D97-AF65-F5344CB8AC3E}">
        <p14:creationId xmlns:p14="http://schemas.microsoft.com/office/powerpoint/2010/main" val="1586327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Sketch out your action plan during the workshop.</a:t>
            </a:r>
          </a:p>
          <a:p>
            <a:endParaRPr lang="en-US"/>
          </a:p>
          <a:p>
            <a:r>
              <a:rPr lang="en-US"/>
              <a:t>Consider using tools such as Microsoft Planner or Trello both really useful for collaborative development.</a:t>
            </a:r>
          </a:p>
        </p:txBody>
      </p:sp>
      <p:sp>
        <p:nvSpPr>
          <p:cNvPr id="4" name="Slide Number Placeholder 3"/>
          <p:cNvSpPr>
            <a:spLocks noGrp="1"/>
          </p:cNvSpPr>
          <p:nvPr>
            <p:ph type="sldNum" sz="quarter" idx="5"/>
          </p:nvPr>
        </p:nvSpPr>
        <p:spPr/>
        <p:txBody>
          <a:bodyPr/>
          <a:lstStyle/>
          <a:p>
            <a:fld id="{008B6ED8-9D91-5E4C-8236-27D5494AAD9C}" type="slidenum">
              <a:rPr lang="en-US" smtClean="0"/>
              <a:t>20</a:t>
            </a:fld>
            <a:endParaRPr lang="en-US"/>
          </a:p>
        </p:txBody>
      </p:sp>
    </p:spTree>
    <p:extLst>
      <p:ext uri="{BB962C8B-B14F-4D97-AF65-F5344CB8AC3E}">
        <p14:creationId xmlns:p14="http://schemas.microsoft.com/office/powerpoint/2010/main" val="4648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154" rtl="0" eaLnBrk="1" fontAlgn="auto" latinLnBrk="0" hangingPunct="1">
              <a:lnSpc>
                <a:spcPct val="100000"/>
              </a:lnSpc>
              <a:spcBef>
                <a:spcPts val="0"/>
              </a:spcBef>
              <a:spcAft>
                <a:spcPts val="0"/>
              </a:spcAft>
              <a:buClrTx/>
              <a:buSzTx/>
              <a:buFontTx/>
              <a:buNone/>
              <a:tabLst/>
              <a:defRPr/>
            </a:pPr>
            <a:r>
              <a:rPr lang="en-GB"/>
              <a:t>Starting as I usually do with the provocative question, followed by some key things to consider before you get started.</a:t>
            </a:r>
          </a:p>
          <a:p>
            <a:pPr marL="0" marR="0" lvl="0" indent="0" algn="l" defTabSz="684154" rtl="0" eaLnBrk="1" fontAlgn="auto" latinLnBrk="0" hangingPunct="1">
              <a:lnSpc>
                <a:spcPct val="100000"/>
              </a:lnSpc>
              <a:spcBef>
                <a:spcPts val="0"/>
              </a:spcBef>
              <a:spcAft>
                <a:spcPts val="0"/>
              </a:spcAft>
              <a:buClrTx/>
              <a:buSzTx/>
              <a:buFontTx/>
              <a:buNone/>
              <a:tabLst/>
              <a:defRPr/>
            </a:pPr>
            <a:endParaRPr lang="en-GB"/>
          </a:p>
          <a:p>
            <a:pPr marL="0" marR="0" lvl="0" indent="0" algn="l" defTabSz="684154" rtl="0" eaLnBrk="1" fontAlgn="auto" latinLnBrk="0" hangingPunct="1">
              <a:lnSpc>
                <a:spcPct val="100000"/>
              </a:lnSpc>
              <a:spcBef>
                <a:spcPts val="0"/>
              </a:spcBef>
              <a:spcAft>
                <a:spcPts val="0"/>
              </a:spcAft>
              <a:buClrTx/>
              <a:buSzTx/>
              <a:buFontTx/>
              <a:buNone/>
              <a:tabLst/>
              <a:defRPr/>
            </a:pPr>
            <a:r>
              <a:rPr lang="en-GB"/>
              <a:t>Consider your motivations for reimagining your teaching and designing new activities. Also consider what will motivate your students to engage with these activities.</a:t>
            </a:r>
          </a:p>
          <a:p>
            <a:endParaRPr lang="en-US"/>
          </a:p>
        </p:txBody>
      </p:sp>
    </p:spTree>
    <p:extLst>
      <p:ext uri="{BB962C8B-B14F-4D97-AF65-F5344CB8AC3E}">
        <p14:creationId xmlns:p14="http://schemas.microsoft.com/office/powerpoint/2010/main" val="3508784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Visual created by Kate Owen, Deputy Head of MB ChB.</a:t>
            </a:r>
          </a:p>
          <a:p>
            <a:endParaRPr lang="en-US"/>
          </a:p>
        </p:txBody>
      </p:sp>
      <p:sp>
        <p:nvSpPr>
          <p:cNvPr id="4" name="Slide Number Placeholder 3"/>
          <p:cNvSpPr>
            <a:spLocks noGrp="1"/>
          </p:cNvSpPr>
          <p:nvPr>
            <p:ph type="sldNum" sz="quarter" idx="5"/>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2577843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How does this fit within wider academic practice?</a:t>
            </a:r>
          </a:p>
        </p:txBody>
      </p:sp>
    </p:spTree>
    <p:extLst>
      <p:ext uri="{BB962C8B-B14F-4D97-AF65-F5344CB8AC3E}">
        <p14:creationId xmlns:p14="http://schemas.microsoft.com/office/powerpoint/2010/main" val="291648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154" rtl="0" eaLnBrk="1" fontAlgn="auto" latinLnBrk="0" hangingPunct="1">
              <a:lnSpc>
                <a:spcPct val="100000"/>
              </a:lnSpc>
              <a:spcBef>
                <a:spcPts val="0"/>
              </a:spcBef>
              <a:spcAft>
                <a:spcPts val="0"/>
              </a:spcAft>
              <a:buClrTx/>
              <a:buSzTx/>
              <a:buFontTx/>
              <a:buNone/>
              <a:tabLst/>
              <a:defRPr/>
            </a:pPr>
            <a:r>
              <a:rPr lang="en-US" sz="900"/>
              <a:t>Familiar hierarchical model. (c.1956)</a:t>
            </a:r>
          </a:p>
          <a:p>
            <a:pPr marL="0" marR="0" lvl="0" indent="0" algn="l" defTabSz="684154" rtl="0" eaLnBrk="1" fontAlgn="auto" latinLnBrk="0" hangingPunct="1">
              <a:lnSpc>
                <a:spcPct val="100000"/>
              </a:lnSpc>
              <a:spcBef>
                <a:spcPts val="0"/>
              </a:spcBef>
              <a:spcAft>
                <a:spcPts val="0"/>
              </a:spcAft>
              <a:buClrTx/>
              <a:buSzTx/>
              <a:buFontTx/>
              <a:buNone/>
              <a:tabLst/>
              <a:defRPr/>
            </a:pPr>
            <a:endParaRPr lang="en-US" sz="900"/>
          </a:p>
          <a:p>
            <a:pPr marL="0" marR="0" lvl="0" indent="0" algn="l" defTabSz="684154" rtl="0" eaLnBrk="1" fontAlgn="auto" latinLnBrk="0" hangingPunct="1">
              <a:lnSpc>
                <a:spcPct val="100000"/>
              </a:lnSpc>
              <a:spcBef>
                <a:spcPts val="0"/>
              </a:spcBef>
              <a:spcAft>
                <a:spcPts val="0"/>
              </a:spcAft>
              <a:buClrTx/>
              <a:buSzTx/>
              <a:buFontTx/>
              <a:buNone/>
              <a:tabLst/>
              <a:defRPr/>
            </a:pPr>
            <a:r>
              <a:rPr lang="en-US" sz="900"/>
              <a:t>Go back to basics. A reminder of basic </a:t>
            </a:r>
            <a:r>
              <a:rPr lang="en-US" sz="900" err="1"/>
              <a:t>fundementals</a:t>
            </a:r>
            <a:r>
              <a:rPr lang="en-US" sz="900"/>
              <a:t>.</a:t>
            </a:r>
          </a:p>
          <a:p>
            <a:endParaRPr lang="en-US" sz="900"/>
          </a:p>
          <a:p>
            <a:r>
              <a:rPr lang="en-US" sz="900"/>
              <a:t>Seeks to describe the differences between the kinds and levels of learning.</a:t>
            </a:r>
          </a:p>
          <a:p>
            <a:r>
              <a:rPr lang="en-US" sz="900"/>
              <a:t>More recent representations look like this pyramid.</a:t>
            </a:r>
          </a:p>
        </p:txBody>
      </p:sp>
    </p:spTree>
    <p:extLst>
      <p:ext uri="{BB962C8B-B14F-4D97-AF65-F5344CB8AC3E}">
        <p14:creationId xmlns:p14="http://schemas.microsoft.com/office/powerpoint/2010/main" val="3925001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Skills for independent learning.</a:t>
            </a:r>
          </a:p>
          <a:p>
            <a:endParaRPr lang="en-GB"/>
          </a:p>
          <a:p>
            <a:r>
              <a:rPr lang="en-GB"/>
              <a:t>Remember: remote learning has a much greater reliance on independent learner. Really useful lifelong skills. Support and nurturing required to develop these skills.</a:t>
            </a:r>
          </a:p>
          <a:p>
            <a:endParaRPr lang="en-GB"/>
          </a:p>
          <a:p>
            <a:r>
              <a:rPr lang="en-GB"/>
              <a:t>An exciting aspect of adopting or incorporating online learning is that it can offer opportunities for students to engage with content and people more flexibly. It can help you provide choices that support students’ </a:t>
            </a:r>
            <a:r>
              <a:rPr lang="en-GB" b="1"/>
              <a:t>self-regulation</a:t>
            </a:r>
            <a:r>
              <a:rPr lang="en-GB"/>
              <a:t> and </a:t>
            </a:r>
            <a:r>
              <a:rPr lang="en-GB" b="1"/>
              <a:t>decision-making</a:t>
            </a:r>
            <a:r>
              <a:rPr lang="en-GB"/>
              <a:t>.</a:t>
            </a:r>
          </a:p>
          <a:p>
            <a:r>
              <a:rPr lang="en-GB"/>
              <a:t>Online learning can encourage independent learning as well as provide support that would not be possible in a traditional classroom-based course.</a:t>
            </a:r>
          </a:p>
          <a:p>
            <a:r>
              <a:rPr lang="en-GB"/>
              <a:t>Consider which aspects of the curriculum you are working with could benefit from the promotion of </a:t>
            </a:r>
            <a:r>
              <a:rPr lang="en-GB" b="1"/>
              <a:t>self-regulation</a:t>
            </a:r>
            <a:r>
              <a:rPr lang="en-GB"/>
              <a:t> and </a:t>
            </a:r>
            <a:r>
              <a:rPr lang="en-GB" b="1"/>
              <a:t>decision-making</a:t>
            </a:r>
            <a:r>
              <a:rPr lang="en-GB"/>
              <a:t> skills.</a:t>
            </a:r>
          </a:p>
          <a:p>
            <a:endParaRPr lang="en-GB"/>
          </a:p>
          <a:p>
            <a:r>
              <a:rPr lang="en-GB"/>
              <a:t>You could find there are aspects of the curriculum that work better with remote and online delivery!</a:t>
            </a:r>
          </a:p>
          <a:p>
            <a:endParaRPr lang="en-US"/>
          </a:p>
          <a:p>
            <a:endParaRPr lang="en-US"/>
          </a:p>
        </p:txBody>
      </p:sp>
    </p:spTree>
    <p:extLst>
      <p:ext uri="{BB962C8B-B14F-4D97-AF65-F5344CB8AC3E}">
        <p14:creationId xmlns:p14="http://schemas.microsoft.com/office/powerpoint/2010/main" val="113687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154" rtl="0" eaLnBrk="1" fontAlgn="auto" latinLnBrk="0" hangingPunct="1">
              <a:lnSpc>
                <a:spcPct val="100000"/>
              </a:lnSpc>
              <a:spcBef>
                <a:spcPts val="0"/>
              </a:spcBef>
              <a:spcAft>
                <a:spcPts val="0"/>
              </a:spcAft>
              <a:buClrTx/>
              <a:buSzTx/>
              <a:buFontTx/>
              <a:buNone/>
              <a:tabLst/>
              <a:defRPr/>
            </a:pPr>
            <a:r>
              <a:rPr lang="en-US" sz="900"/>
              <a:t>Where to start.</a:t>
            </a:r>
          </a:p>
          <a:p>
            <a:pPr marL="0" marR="0" lvl="0" indent="0" algn="l" defTabSz="684154" rtl="0" eaLnBrk="1" fontAlgn="auto" latinLnBrk="0" hangingPunct="1">
              <a:lnSpc>
                <a:spcPct val="100000"/>
              </a:lnSpc>
              <a:spcBef>
                <a:spcPts val="0"/>
              </a:spcBef>
              <a:spcAft>
                <a:spcPts val="0"/>
              </a:spcAft>
              <a:buClrTx/>
              <a:buSzTx/>
              <a:buFontTx/>
              <a:buNone/>
              <a:tabLst/>
              <a:defRPr/>
            </a:pPr>
            <a:endParaRPr lang="en-US" sz="900"/>
          </a:p>
          <a:p>
            <a:pPr marL="0" marR="0" lvl="0" indent="0" algn="l" defTabSz="684154" rtl="0" eaLnBrk="1" fontAlgn="auto" latinLnBrk="0" hangingPunct="1">
              <a:lnSpc>
                <a:spcPct val="100000"/>
              </a:lnSpc>
              <a:spcBef>
                <a:spcPts val="0"/>
              </a:spcBef>
              <a:spcAft>
                <a:spcPts val="0"/>
              </a:spcAft>
              <a:buClrTx/>
              <a:buSzTx/>
              <a:buFontTx/>
              <a:buNone/>
              <a:tabLst/>
              <a:defRPr/>
            </a:pPr>
            <a:r>
              <a:rPr lang="en-US" sz="900"/>
              <a:t>Suggest this is not a solitary activity, teamwork and collegiality important factors.</a:t>
            </a:r>
          </a:p>
          <a:p>
            <a:pPr marL="0" marR="0" lvl="0" indent="0" algn="l" defTabSz="684154" rtl="0" eaLnBrk="1" fontAlgn="auto" latinLnBrk="0" hangingPunct="1">
              <a:lnSpc>
                <a:spcPct val="100000"/>
              </a:lnSpc>
              <a:spcBef>
                <a:spcPts val="0"/>
              </a:spcBef>
              <a:spcAft>
                <a:spcPts val="0"/>
              </a:spcAft>
              <a:buClrTx/>
              <a:buSzTx/>
              <a:buFontTx/>
              <a:buNone/>
              <a:tabLst/>
              <a:defRPr/>
            </a:pPr>
            <a:endParaRPr lang="en-US" sz="900"/>
          </a:p>
          <a:p>
            <a:pPr marL="0" marR="0" lvl="0" indent="0" algn="l" defTabSz="684154" rtl="0" eaLnBrk="1" fontAlgn="auto" latinLnBrk="0" hangingPunct="1">
              <a:lnSpc>
                <a:spcPct val="100000"/>
              </a:lnSpc>
              <a:spcBef>
                <a:spcPts val="0"/>
              </a:spcBef>
              <a:spcAft>
                <a:spcPts val="0"/>
              </a:spcAft>
              <a:buClrTx/>
              <a:buSzTx/>
              <a:buFontTx/>
              <a:buNone/>
              <a:tabLst/>
              <a:defRPr/>
            </a:pPr>
            <a:r>
              <a:rPr lang="en-US" sz="900"/>
              <a:t>Systematic should not equate to </a:t>
            </a:r>
            <a:r>
              <a:rPr lang="en-US" sz="900" err="1"/>
              <a:t>dehumanising</a:t>
            </a:r>
            <a:r>
              <a:rPr lang="en-US" sz="900"/>
              <a:t> the experience on either the development or delivery side.</a:t>
            </a:r>
          </a:p>
          <a:p>
            <a:pPr marL="0" marR="0" lvl="0" indent="0" algn="l" defTabSz="684154" rtl="0" eaLnBrk="1" fontAlgn="auto" latinLnBrk="0" hangingPunct="1">
              <a:lnSpc>
                <a:spcPct val="100000"/>
              </a:lnSpc>
              <a:spcBef>
                <a:spcPts val="0"/>
              </a:spcBef>
              <a:spcAft>
                <a:spcPts val="0"/>
              </a:spcAft>
              <a:buClrTx/>
              <a:buSzTx/>
              <a:buFontTx/>
              <a:buNone/>
              <a:tabLst/>
              <a:defRPr/>
            </a:pPr>
            <a:endParaRPr lang="en-US" sz="900"/>
          </a:p>
          <a:p>
            <a:pPr marL="0" marR="0" lvl="0" indent="0" algn="l" defTabSz="684154" rtl="0" eaLnBrk="1" fontAlgn="auto" latinLnBrk="0" hangingPunct="1">
              <a:lnSpc>
                <a:spcPct val="100000"/>
              </a:lnSpc>
              <a:spcBef>
                <a:spcPts val="0"/>
              </a:spcBef>
              <a:spcAft>
                <a:spcPts val="0"/>
              </a:spcAft>
              <a:buClrTx/>
              <a:buSzTx/>
              <a:buFontTx/>
              <a:buNone/>
              <a:tabLst/>
              <a:defRPr/>
            </a:pPr>
            <a:r>
              <a:rPr lang="en-US" sz="900"/>
              <a:t>It would be easy to become overwhelmed by the prospect of taking on any level of redesign for a block of teaching. It is more of a challenge if much of this introduces changes to practice and other aspects which pull you out of your comfort zone.</a:t>
            </a:r>
          </a:p>
          <a:p>
            <a:pPr marL="0" marR="0" lvl="0" indent="0" algn="l" defTabSz="684154" rtl="0" eaLnBrk="1" fontAlgn="auto" latinLnBrk="0" hangingPunct="1">
              <a:lnSpc>
                <a:spcPct val="100000"/>
              </a:lnSpc>
              <a:spcBef>
                <a:spcPts val="0"/>
              </a:spcBef>
              <a:spcAft>
                <a:spcPts val="0"/>
              </a:spcAft>
              <a:buClrTx/>
              <a:buSzTx/>
              <a:buFontTx/>
              <a:buNone/>
              <a:tabLst/>
              <a:defRPr/>
            </a:pPr>
            <a:endParaRPr lang="en-US" sz="900"/>
          </a:p>
          <a:p>
            <a:pPr marL="0" marR="0" lvl="0" indent="0" algn="l" defTabSz="684154" rtl="0" eaLnBrk="1" fontAlgn="auto" latinLnBrk="0" hangingPunct="1">
              <a:lnSpc>
                <a:spcPct val="100000"/>
              </a:lnSpc>
              <a:spcBef>
                <a:spcPts val="0"/>
              </a:spcBef>
              <a:spcAft>
                <a:spcPts val="0"/>
              </a:spcAft>
              <a:buClrTx/>
              <a:buSzTx/>
              <a:buFontTx/>
              <a:buNone/>
              <a:tabLst/>
              <a:defRPr/>
            </a:pPr>
            <a:r>
              <a:rPr lang="en-US" sz="900"/>
              <a:t>Taking a systematic approach and selecting a learning design model that fits your purpose helps to keep you on track.</a:t>
            </a:r>
          </a:p>
          <a:p>
            <a:pPr marL="0" marR="0" lvl="0" indent="0" algn="l" defTabSz="684154" rtl="0" eaLnBrk="1" fontAlgn="auto" latinLnBrk="0" hangingPunct="1">
              <a:lnSpc>
                <a:spcPct val="100000"/>
              </a:lnSpc>
              <a:spcBef>
                <a:spcPts val="0"/>
              </a:spcBef>
              <a:spcAft>
                <a:spcPts val="0"/>
              </a:spcAft>
              <a:buClrTx/>
              <a:buSzTx/>
              <a:buFontTx/>
              <a:buNone/>
              <a:tabLst/>
              <a:defRPr/>
            </a:pPr>
            <a:endParaRPr lang="en-US" sz="900"/>
          </a:p>
          <a:p>
            <a:pPr marL="0" marR="0" lvl="0" indent="0" algn="l" defTabSz="684154" rtl="0" eaLnBrk="1" fontAlgn="auto" latinLnBrk="0" hangingPunct="1">
              <a:lnSpc>
                <a:spcPct val="100000"/>
              </a:lnSpc>
              <a:spcBef>
                <a:spcPts val="0"/>
              </a:spcBef>
              <a:spcAft>
                <a:spcPts val="0"/>
              </a:spcAft>
              <a:buClrTx/>
              <a:buSzTx/>
              <a:buFontTx/>
              <a:buNone/>
              <a:tabLst/>
              <a:defRPr/>
            </a:pPr>
            <a:r>
              <a:rPr lang="en-US" sz="900"/>
              <a:t>LD = the entire process whereby the analysis of gaps knowledge and identification of intended learning outcomes supports the design and development of learning experiences.</a:t>
            </a:r>
          </a:p>
          <a:p>
            <a:endParaRPr lang="en-GB" sz="898" b="0" i="0" kern="1200">
              <a:solidFill>
                <a:schemeClr val="tx1"/>
              </a:solidFill>
              <a:effectLst/>
              <a:latin typeface="+mn-lt"/>
              <a:ea typeface="+mn-ea"/>
              <a:cs typeface="+mn-cs"/>
            </a:endParaRPr>
          </a:p>
          <a:p>
            <a:r>
              <a:rPr lang="en-GB" sz="898" b="0" i="0" kern="1200">
                <a:solidFill>
                  <a:schemeClr val="tx1"/>
                </a:solidFill>
                <a:effectLst/>
                <a:latin typeface="+mn-lt"/>
                <a:ea typeface="+mn-ea"/>
                <a:cs typeface="+mn-cs"/>
              </a:rPr>
              <a:t>There are a range of models discussed in the literature. On a small project chose a model and keep it simple. Examples in further reading on final slide.</a:t>
            </a:r>
          </a:p>
        </p:txBody>
      </p:sp>
    </p:spTree>
    <p:extLst>
      <p:ext uri="{BB962C8B-B14F-4D97-AF65-F5344CB8AC3E}">
        <p14:creationId xmlns:p14="http://schemas.microsoft.com/office/powerpoint/2010/main" val="27931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what does the ABC model have that could help us?</a:t>
            </a:r>
          </a:p>
          <a:p>
            <a:endParaRPr lang="en-US"/>
          </a:p>
          <a:p>
            <a:r>
              <a:rPr lang="en-GB" sz="1200" b="0" i="0" kern="1200">
                <a:solidFill>
                  <a:schemeClr val="tx1"/>
                </a:solidFill>
                <a:effectLst/>
                <a:latin typeface="+mn-lt"/>
                <a:ea typeface="+mn-ea"/>
                <a:cs typeface="+mn-cs"/>
              </a:rPr>
              <a:t>ABC is based on the pedagogic theory of Professor Diana </a:t>
            </a:r>
            <a:r>
              <a:rPr lang="en-GB" sz="1200" b="0" i="0" kern="1200" err="1">
                <a:solidFill>
                  <a:schemeClr val="tx1"/>
                </a:solidFill>
                <a:effectLst/>
                <a:latin typeface="+mn-lt"/>
                <a:ea typeface="+mn-ea"/>
                <a:cs typeface="+mn-cs"/>
              </a:rPr>
              <a:t>Laurillard’s</a:t>
            </a:r>
            <a:r>
              <a:rPr lang="en-GB" sz="1200" b="0" i="0" kern="1200">
                <a:solidFill>
                  <a:schemeClr val="tx1"/>
                </a:solidFill>
                <a:effectLst/>
                <a:latin typeface="+mn-lt"/>
                <a:ea typeface="+mn-ea"/>
                <a:cs typeface="+mn-cs"/>
              </a:rPr>
              <a:t> Conversational Framework. The six learning types have proved to be a very effective method to helping teachers describe and discuss the student learning process.  Students and non-teaching staff also find the learning types intuitive and easy to use and can produce innovative and creative storyboards with no prior experience of learning design.</a:t>
            </a:r>
            <a:endParaRPr lang="en-US"/>
          </a:p>
        </p:txBody>
      </p:sp>
      <p:sp>
        <p:nvSpPr>
          <p:cNvPr id="4" name="Slide Number Placeholder 3"/>
          <p:cNvSpPr>
            <a:spLocks noGrp="1"/>
          </p:cNvSpPr>
          <p:nvPr>
            <p:ph type="sldNum" sz="quarter" idx="5"/>
          </p:nvPr>
        </p:nvSpPr>
        <p:spPr/>
        <p:txBody>
          <a:bodyPr/>
          <a:lstStyle/>
          <a:p>
            <a:fld id="{008B6ED8-9D91-5E4C-8236-27D5494AAD9C}" type="slidenum">
              <a:rPr lang="en-US" smtClean="0"/>
              <a:t>10</a:t>
            </a:fld>
            <a:endParaRPr lang="en-US"/>
          </a:p>
        </p:txBody>
      </p:sp>
    </p:spTree>
    <p:extLst>
      <p:ext uri="{BB962C8B-B14F-4D97-AF65-F5344CB8AC3E}">
        <p14:creationId xmlns:p14="http://schemas.microsoft.com/office/powerpoint/2010/main" val="2650614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how does this come together in a workshop format?</a:t>
            </a:r>
          </a:p>
        </p:txBody>
      </p:sp>
      <p:sp>
        <p:nvSpPr>
          <p:cNvPr id="4" name="Slide Number Placeholder 3"/>
          <p:cNvSpPr>
            <a:spLocks noGrp="1"/>
          </p:cNvSpPr>
          <p:nvPr>
            <p:ph type="sldNum" sz="quarter" idx="5"/>
          </p:nvPr>
        </p:nvSpPr>
        <p:spPr/>
        <p:txBody>
          <a:bodyPr/>
          <a:lstStyle/>
          <a:p>
            <a:fld id="{008B6ED8-9D91-5E4C-8236-27D5494AAD9C}" type="slidenum">
              <a:rPr lang="en-US" smtClean="0"/>
              <a:t>12</a:t>
            </a:fld>
            <a:endParaRPr lang="en-US"/>
          </a:p>
        </p:txBody>
      </p:sp>
    </p:spTree>
    <p:extLst>
      <p:ext uri="{BB962C8B-B14F-4D97-AF65-F5344CB8AC3E}">
        <p14:creationId xmlns:p14="http://schemas.microsoft.com/office/powerpoint/2010/main" val="6924104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r>
              <a:rPr lang="en-GB"/>
              <a:t>Click icon to add picture</a:t>
            </a:r>
            <a:endParaRPr lang="en-US"/>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r>
              <a:rPr lang="en-GB"/>
              <a:t>Click icon to add picture</a:t>
            </a:r>
            <a:endParaRPr lang="en-US"/>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22" name="Text Placeholder 21"/>
          <p:cNvSpPr>
            <a:spLocks noGrp="1"/>
          </p:cNvSpPr>
          <p:nvPr>
            <p:ph type="body" sz="quarter" idx="13" hasCustomPrompt="1"/>
          </p:nvPr>
        </p:nvSpPr>
        <p:spPr>
          <a:xfrm>
            <a:off x="884241" y="2324358"/>
            <a:ext cx="7642141"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884242" y="1641014"/>
            <a:ext cx="5030784" cy="380867"/>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926412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2" y="342900"/>
            <a:ext cx="2949178" cy="120015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740571"/>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2"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E00F22B-3485-4AF1-8FCA-0E9C24AA54C2}" type="datetime7">
              <a:rPr lang="en-GB" smtClean="0"/>
              <a:pPr/>
              <a:t>May-20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702FF6-C3CA-4071-A46A-383B9E73E6E5}" type="slidenum">
              <a:rPr lang="en-GB" smtClean="0"/>
              <a:pPr/>
              <a:t>‹#›</a:t>
            </a:fld>
            <a:endParaRPr lang="en-GB"/>
          </a:p>
        </p:txBody>
      </p:sp>
    </p:spTree>
    <p:extLst>
      <p:ext uri="{BB962C8B-B14F-4D97-AF65-F5344CB8AC3E}">
        <p14:creationId xmlns:p14="http://schemas.microsoft.com/office/powerpoint/2010/main" val="3292071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A336FF9-4DBB-4444-90D6-F8C13AFD3E02}" type="datetime7">
              <a:rPr lang="en-GB" smtClean="0"/>
              <a:pPr/>
              <a:t>May-20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702FF6-C3CA-4071-A46A-383B9E73E6E5}" type="slidenum">
              <a:rPr lang="en-GB" smtClean="0"/>
              <a:pPr/>
              <a:t>‹#›</a:t>
            </a:fld>
            <a:endParaRPr lang="en-GB"/>
          </a:p>
        </p:txBody>
      </p:sp>
    </p:spTree>
    <p:extLst>
      <p:ext uri="{BB962C8B-B14F-4D97-AF65-F5344CB8AC3E}">
        <p14:creationId xmlns:p14="http://schemas.microsoft.com/office/powerpoint/2010/main" val="34492137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1" r:id="rId4"/>
    <p:sldLayoutId id="2147483694" r:id="rId5"/>
    <p:sldLayoutId id="2147483695"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customXml" Target="../ink/ink2.xml"/><Relationship Id="rId4" Type="http://schemas.openxmlformats.org/officeDocument/2006/relationships/image" Target="../media/image3.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ideo" Target="https://www.youtube.com/embed/wnERkQBqSGM?feature=oembed" TargetMode="External"/><Relationship Id="rId5" Type="http://schemas.openxmlformats.org/officeDocument/2006/relationships/image" Target="../media/image14.png"/><Relationship Id="rId4" Type="http://schemas.openxmlformats.org/officeDocument/2006/relationships/hyperlink" Target="https://youtu.be/wnERkQBqSG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5.jpe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customXml" Target="../ink/ink11.xml"/><Relationship Id="rId18" Type="http://schemas.openxmlformats.org/officeDocument/2006/relationships/image" Target="../media/image25.png"/><Relationship Id="rId26" Type="http://schemas.openxmlformats.org/officeDocument/2006/relationships/image" Target="../media/image29.png"/><Relationship Id="rId3" Type="http://schemas.openxmlformats.org/officeDocument/2006/relationships/image" Target="../media/image17.png"/><Relationship Id="rId21" Type="http://schemas.openxmlformats.org/officeDocument/2006/relationships/customXml" Target="../ink/ink15.xml"/><Relationship Id="rId7" Type="http://schemas.openxmlformats.org/officeDocument/2006/relationships/customXml" Target="../ink/ink8.xml"/><Relationship Id="rId12" Type="http://schemas.openxmlformats.org/officeDocument/2006/relationships/image" Target="../media/image22.png"/><Relationship Id="rId17" Type="http://schemas.openxmlformats.org/officeDocument/2006/relationships/customXml" Target="../ink/ink13.xml"/><Relationship Id="rId25" Type="http://schemas.openxmlformats.org/officeDocument/2006/relationships/customXml" Target="../ink/ink17.xml"/><Relationship Id="rId2" Type="http://schemas.openxmlformats.org/officeDocument/2006/relationships/notesSlide" Target="../notesSlides/notesSlide12.xml"/><Relationship Id="rId16" Type="http://schemas.openxmlformats.org/officeDocument/2006/relationships/image" Target="../media/image24.png"/><Relationship Id="rId20" Type="http://schemas.openxmlformats.org/officeDocument/2006/relationships/image" Target="../media/image26.png"/><Relationship Id="rId29" Type="http://schemas.openxmlformats.org/officeDocument/2006/relationships/customXml" Target="../ink/ink19.xml"/><Relationship Id="rId1" Type="http://schemas.openxmlformats.org/officeDocument/2006/relationships/slideLayout" Target="../slideLayouts/slideLayout3.xml"/><Relationship Id="rId6" Type="http://schemas.openxmlformats.org/officeDocument/2006/relationships/customXml" Target="../ink/ink7.xml"/><Relationship Id="rId11" Type="http://schemas.openxmlformats.org/officeDocument/2006/relationships/customXml" Target="../ink/ink10.xml"/><Relationship Id="rId24" Type="http://schemas.openxmlformats.org/officeDocument/2006/relationships/image" Target="../media/image28.png"/><Relationship Id="rId5" Type="http://schemas.openxmlformats.org/officeDocument/2006/relationships/image" Target="../media/image16.png"/><Relationship Id="rId15" Type="http://schemas.openxmlformats.org/officeDocument/2006/relationships/customXml" Target="../ink/ink12.xml"/><Relationship Id="rId23" Type="http://schemas.openxmlformats.org/officeDocument/2006/relationships/customXml" Target="../ink/ink16.xml"/><Relationship Id="rId28" Type="http://schemas.openxmlformats.org/officeDocument/2006/relationships/image" Target="../media/image30.png"/><Relationship Id="rId10" Type="http://schemas.openxmlformats.org/officeDocument/2006/relationships/image" Target="../media/image21.png"/><Relationship Id="rId19" Type="http://schemas.openxmlformats.org/officeDocument/2006/relationships/customXml" Target="../ink/ink14.xml"/><Relationship Id="rId4" Type="http://schemas.openxmlformats.org/officeDocument/2006/relationships/customXml" Target="../ink/ink6.xml"/><Relationship Id="rId9" Type="http://schemas.openxmlformats.org/officeDocument/2006/relationships/customXml" Target="../ink/ink9.xml"/><Relationship Id="rId14" Type="http://schemas.openxmlformats.org/officeDocument/2006/relationships/image" Target="../media/image23.png"/><Relationship Id="rId22" Type="http://schemas.openxmlformats.org/officeDocument/2006/relationships/image" Target="../media/image27.png"/><Relationship Id="rId27" Type="http://schemas.openxmlformats.org/officeDocument/2006/relationships/customXml" Target="../ink/ink18.xml"/><Relationship Id="rId30"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padlet.com/wmsdigitalage/k6j7a4vw44vu"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padlet.com/wmsdigitalage/k6j7a4vw44vu" TargetMode="Externa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hyperlink" Target="https://www.networkedlearningconference.org.uk/past/nlc2014/abstracts/pdf/conole.pdf" TargetMode="External"/><Relationship Id="rId13" Type="http://schemas.openxmlformats.org/officeDocument/2006/relationships/hyperlink" Target="https://www.associationforpsychologyteachers.com/uploads/4/5/6/6/4566919/independence_learning_lit_review.pdf" TargetMode="External"/><Relationship Id="rId3" Type="http://schemas.openxmlformats.org/officeDocument/2006/relationships/hyperlink" Target="https://www.jisc.ac.uk/guides" TargetMode="External"/><Relationship Id="rId7" Type="http://schemas.openxmlformats.org/officeDocument/2006/relationships/hyperlink" Target="https://opennetworkedlearning.files.wordpress.com/2015/05/the-7cs-of-learning-design.pdf" TargetMode="External"/><Relationship Id="rId12" Type="http://schemas.openxmlformats.org/officeDocument/2006/relationships/hyperlink" Target="https://teche.mq.edu.au/2018/04/wtf-is-tbl/" TargetMode="External"/><Relationship Id="rId2" Type="http://schemas.openxmlformats.org/officeDocument/2006/relationships/hyperlink" Target="https://blogs.ucl.ac.uk/abc-ld/home/abc-ld-toolkit/" TargetMode="External"/><Relationship Id="rId1" Type="http://schemas.openxmlformats.org/officeDocument/2006/relationships/slideLayout" Target="../slideLayouts/slideLayout3.xml"/><Relationship Id="rId6" Type="http://schemas.openxmlformats.org/officeDocument/2006/relationships/hyperlink" Target="https://moodle.warwick.ac.uk/mod/glossary/showentry.php?eid=18866&amp;displayformat=dictionary" TargetMode="External"/><Relationship Id="rId11" Type="http://schemas.openxmlformats.org/officeDocument/2006/relationships/hyperlink" Target="https://sites.google.com/site/learningdesignsig/home" TargetMode="External"/><Relationship Id="rId5" Type="http://schemas.openxmlformats.org/officeDocument/2006/relationships/hyperlink" Target="https://www.jisc.ac.uk/guides/curriculum-design-and-support-for-online-learning" TargetMode="External"/><Relationship Id="rId10" Type="http://schemas.openxmlformats.org/officeDocument/2006/relationships/hyperlink" Target="https://www.futurelearn.com/courses/e-learning-health/0/steps/17158" TargetMode="External"/><Relationship Id="rId4" Type="http://schemas.openxmlformats.org/officeDocument/2006/relationships/hyperlink" Target="https://www.jisc.ac.uk/guides/creating-blended-learning-content" TargetMode="External"/><Relationship Id="rId9" Type="http://schemas.openxmlformats.org/officeDocument/2006/relationships/hyperlink" Target="https://www.futurelearn.com/courses/e-learning-health/0/steps/17130" TargetMode="External"/><Relationship Id="rId14" Type="http://schemas.openxmlformats.org/officeDocument/2006/relationships/hyperlink" Target="https://learningapps.co.uk/futureteacher/play_3#resume=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tiff"/><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video" Target="https://player.vimeo.com/video/149159489?app_id=122963" TargetMode="External"/><Relationship Id="rId5" Type="http://schemas.openxmlformats.org/officeDocument/2006/relationships/image" Target="../media/image12.png"/><Relationship Id="rId4" Type="http://schemas.openxmlformats.org/officeDocument/2006/relationships/hyperlink" Target="https://vimeo.com/149159489" TargetMode="Externa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174D8D1-78EC-F242-92EA-53E227074C34}"/>
              </a:ext>
            </a:extLst>
          </p:cNvPr>
          <p:cNvSpPr>
            <a:spLocks noGrp="1"/>
          </p:cNvSpPr>
          <p:nvPr>
            <p:ph type="body" sz="quarter" idx="13"/>
          </p:nvPr>
        </p:nvSpPr>
        <p:spPr>
          <a:xfrm>
            <a:off x="774513" y="3992585"/>
            <a:ext cx="3861495" cy="530352"/>
          </a:xfrm>
        </p:spPr>
        <p:txBody>
          <a:bodyPr>
            <a:normAutofit fontScale="55000" lnSpcReduction="20000"/>
          </a:bodyPr>
          <a:lstStyle/>
          <a:p>
            <a:pPr marL="0" indent="0">
              <a:buNone/>
            </a:pPr>
            <a:r>
              <a:rPr lang="en-US"/>
              <a:t>Cath Fenn</a:t>
            </a:r>
          </a:p>
          <a:p>
            <a:pPr marL="0" indent="0">
              <a:buNone/>
            </a:pPr>
            <a:r>
              <a:rPr lang="en-US"/>
              <a:t>Senior Academic Technologist | MB ChB</a:t>
            </a:r>
          </a:p>
        </p:txBody>
      </p:sp>
      <p:sp>
        <p:nvSpPr>
          <p:cNvPr id="7" name="Text Placeholder 6">
            <a:extLst>
              <a:ext uri="{FF2B5EF4-FFF2-40B4-BE49-F238E27FC236}">
                <a16:creationId xmlns:a16="http://schemas.microsoft.com/office/drawing/2014/main" id="{458A74C6-0289-204F-94FE-4FD39DB6DF4F}"/>
              </a:ext>
            </a:extLst>
          </p:cNvPr>
          <p:cNvSpPr>
            <a:spLocks noGrp="1"/>
          </p:cNvSpPr>
          <p:nvPr>
            <p:ph type="body" sz="quarter" idx="14"/>
          </p:nvPr>
        </p:nvSpPr>
        <p:spPr>
          <a:xfrm>
            <a:off x="774513" y="1463847"/>
            <a:ext cx="5030784" cy="380867"/>
          </a:xfrm>
        </p:spPr>
        <p:txBody>
          <a:bodyPr/>
          <a:lstStyle/>
          <a:p>
            <a:r>
              <a:rPr lang="en-US"/>
              <a:t>ABC workshops</a:t>
            </a:r>
          </a:p>
        </p:txBody>
      </p:sp>
      <p:sp>
        <p:nvSpPr>
          <p:cNvPr id="2" name="Title 1">
            <a:extLst>
              <a:ext uri="{FF2B5EF4-FFF2-40B4-BE49-F238E27FC236}">
                <a16:creationId xmlns:a16="http://schemas.microsoft.com/office/drawing/2014/main" id="{F6AB5B32-F334-AC4E-B34B-9A57EE9707AD}"/>
              </a:ext>
            </a:extLst>
          </p:cNvPr>
          <p:cNvSpPr>
            <a:spLocks noGrp="1"/>
          </p:cNvSpPr>
          <p:nvPr>
            <p:ph type="title" idx="4294967295"/>
          </p:nvPr>
        </p:nvSpPr>
        <p:spPr>
          <a:xfrm>
            <a:off x="0" y="342900"/>
            <a:ext cx="2949575" cy="1200150"/>
          </a:xfrm>
        </p:spPr>
        <p:txBody>
          <a:bodyPr>
            <a:normAutofit/>
          </a:bodyPr>
          <a:lstStyle/>
          <a:p>
            <a:r>
              <a:rPr lang="en-US" sz="4500"/>
              <a:t>ABC</a:t>
            </a: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25" name="Ink 24">
                <a:extLst>
                  <a:ext uri="{FF2B5EF4-FFF2-40B4-BE49-F238E27FC236}">
                    <a16:creationId xmlns:a16="http://schemas.microsoft.com/office/drawing/2014/main" id="{05B126D1-E1BB-A548-8352-37B4865E3BD1}"/>
                  </a:ext>
                </a:extLst>
              </p14:cNvPr>
              <p14:cNvContentPartPr/>
              <p14:nvPr/>
            </p14:nvContentPartPr>
            <p14:xfrm>
              <a:off x="2377310" y="1959946"/>
              <a:ext cx="270" cy="270"/>
            </p14:xfrm>
          </p:contentPart>
        </mc:Choice>
        <mc:Fallback xmlns="">
          <p:pic>
            <p:nvPicPr>
              <p:cNvPr id="25" name="Ink 24">
                <a:extLst>
                  <a:ext uri="{FF2B5EF4-FFF2-40B4-BE49-F238E27FC236}">
                    <a16:creationId xmlns:a16="http://schemas.microsoft.com/office/drawing/2014/main" id="{05B126D1-E1BB-A548-8352-37B4865E3BD1}"/>
                  </a:ext>
                </a:extLst>
              </p:cNvPr>
              <p:cNvPicPr/>
              <p:nvPr/>
            </p:nvPicPr>
            <p:blipFill>
              <a:blip r:embed="rId4"/>
              <a:stretch>
                <a:fillRect/>
              </a:stretch>
            </p:blipFill>
            <p:spPr>
              <a:xfrm>
                <a:off x="2363810" y="1878946"/>
                <a:ext cx="27000" cy="16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26" name="Ink 25">
                <a:extLst>
                  <a:ext uri="{FF2B5EF4-FFF2-40B4-BE49-F238E27FC236}">
                    <a16:creationId xmlns:a16="http://schemas.microsoft.com/office/drawing/2014/main" id="{B52D3BC1-D7E0-6B40-B023-39665DF9261A}"/>
                  </a:ext>
                </a:extLst>
              </p14:cNvPr>
              <p14:cNvContentPartPr/>
              <p14:nvPr/>
            </p14:nvContentPartPr>
            <p14:xfrm>
              <a:off x="1693670" y="1799026"/>
              <a:ext cx="270" cy="270"/>
            </p14:xfrm>
          </p:contentPart>
        </mc:Choice>
        <mc:Fallback xmlns="">
          <p:pic>
            <p:nvPicPr>
              <p:cNvPr id="26" name="Ink 25">
                <a:extLst>
                  <a:ext uri="{FF2B5EF4-FFF2-40B4-BE49-F238E27FC236}">
                    <a16:creationId xmlns:a16="http://schemas.microsoft.com/office/drawing/2014/main" id="{B52D3BC1-D7E0-6B40-B023-39665DF9261A}"/>
                  </a:ext>
                </a:extLst>
              </p:cNvPr>
              <p:cNvPicPr/>
              <p:nvPr/>
            </p:nvPicPr>
            <p:blipFill>
              <a:blip r:embed="rId6"/>
              <a:stretch>
                <a:fillRect/>
              </a:stretch>
            </p:blipFill>
            <p:spPr>
              <a:xfrm>
                <a:off x="1680170" y="1718026"/>
                <a:ext cx="27000" cy="16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27" name="Ink 26">
                <a:extLst>
                  <a:ext uri="{FF2B5EF4-FFF2-40B4-BE49-F238E27FC236}">
                    <a16:creationId xmlns:a16="http://schemas.microsoft.com/office/drawing/2014/main" id="{9EB30109-30BC-AA4F-9C12-6771B0608E40}"/>
                  </a:ext>
                </a:extLst>
              </p14:cNvPr>
              <p14:cNvContentPartPr/>
              <p14:nvPr/>
            </p14:nvContentPartPr>
            <p14:xfrm>
              <a:off x="10454090" y="5021476"/>
              <a:ext cx="270" cy="270"/>
            </p14:xfrm>
          </p:contentPart>
        </mc:Choice>
        <mc:Fallback xmlns="">
          <p:pic>
            <p:nvPicPr>
              <p:cNvPr id="27" name="Ink 26">
                <a:extLst>
                  <a:ext uri="{FF2B5EF4-FFF2-40B4-BE49-F238E27FC236}">
                    <a16:creationId xmlns:a16="http://schemas.microsoft.com/office/drawing/2014/main" id="{9EB30109-30BC-AA4F-9C12-6771B0608E40}"/>
                  </a:ext>
                </a:extLst>
              </p:cNvPr>
              <p:cNvPicPr/>
              <p:nvPr/>
            </p:nvPicPr>
            <p:blipFill>
              <a:blip r:embed="rId8"/>
              <a:stretch>
                <a:fillRect/>
              </a:stretch>
            </p:blipFill>
            <p:spPr>
              <a:xfrm>
                <a:off x="10440590" y="4940476"/>
                <a:ext cx="27000" cy="162000"/>
              </a:xfrm>
              <a:prstGeom prst="rect">
                <a:avLst/>
              </a:prstGeom>
            </p:spPr>
          </p:pic>
        </mc:Fallback>
      </mc:AlternateContent>
      <p:pic>
        <p:nvPicPr>
          <p:cNvPr id="28" name="Picture 27" descr="A close up of text on a black background&#10;&#10;Description automatically generated">
            <a:extLst>
              <a:ext uri="{FF2B5EF4-FFF2-40B4-BE49-F238E27FC236}">
                <a16:creationId xmlns:a16="http://schemas.microsoft.com/office/drawing/2014/main" id="{33A81EB9-D0FC-0E46-BE84-EC194C62E3B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45612" y="2803189"/>
            <a:ext cx="3686175" cy="1914525"/>
          </a:xfrm>
          <a:prstGeom prst="rect">
            <a:avLst/>
          </a:prstGeom>
        </p:spPr>
      </p:pic>
      <p:sp>
        <p:nvSpPr>
          <p:cNvPr id="9" name="TextBox 8">
            <a:extLst>
              <a:ext uri="{FF2B5EF4-FFF2-40B4-BE49-F238E27FC236}">
                <a16:creationId xmlns:a16="http://schemas.microsoft.com/office/drawing/2014/main" id="{CCA22DFC-C34C-9248-B186-238F949C8DEF}"/>
              </a:ext>
            </a:extLst>
          </p:cNvPr>
          <p:cNvSpPr txBox="1"/>
          <p:nvPr/>
        </p:nvSpPr>
        <p:spPr>
          <a:xfrm>
            <a:off x="774513" y="1844714"/>
            <a:ext cx="4138633" cy="300082"/>
          </a:xfrm>
          <a:prstGeom prst="rect">
            <a:avLst/>
          </a:prstGeom>
          <a:noFill/>
        </p:spPr>
        <p:txBody>
          <a:bodyPr wrap="none" rtlCol="0">
            <a:spAutoFit/>
          </a:bodyPr>
          <a:lstStyle/>
          <a:p>
            <a:r>
              <a:rPr lang="en-US"/>
              <a:t>An exploration of the moving staff CPD online challenge.</a:t>
            </a:r>
          </a:p>
        </p:txBody>
      </p:sp>
    </p:spTree>
    <p:extLst>
      <p:ext uri="{BB962C8B-B14F-4D97-AF65-F5344CB8AC3E}">
        <p14:creationId xmlns:p14="http://schemas.microsoft.com/office/powerpoint/2010/main" val="1779561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860CA2-F817-0E47-A120-C180E223C252}"/>
              </a:ext>
            </a:extLst>
          </p:cNvPr>
          <p:cNvSpPr txBox="1"/>
          <p:nvPr/>
        </p:nvSpPr>
        <p:spPr>
          <a:xfrm>
            <a:off x="478008" y="912470"/>
            <a:ext cx="3078087" cy="248209"/>
          </a:xfrm>
          <a:prstGeom prst="rect">
            <a:avLst/>
          </a:prstGeom>
          <a:noFill/>
        </p:spPr>
        <p:txBody>
          <a:bodyPr wrap="none" rtlCol="0">
            <a:spAutoFit/>
          </a:bodyPr>
          <a:lstStyle/>
          <a:p>
            <a:r>
              <a:rPr lang="en-GB" sz="1013"/>
              <a:t>The 6 learning types </a:t>
            </a:r>
            <a:r>
              <a:rPr lang="en-GB" sz="1013">
                <a:hlinkClick r:id="rId4"/>
              </a:rPr>
              <a:t>https://youtu.be/wnERkQBqSGM</a:t>
            </a:r>
            <a:r>
              <a:rPr lang="en-GB" sz="1013"/>
              <a:t> </a:t>
            </a:r>
            <a:endParaRPr lang="en-US" sz="1013"/>
          </a:p>
        </p:txBody>
      </p:sp>
      <p:pic>
        <p:nvPicPr>
          <p:cNvPr id="3" name="Online Media 2" descr="Diana Laurillard introduces the six learning types 2m">
            <a:hlinkClick r:id="" action="ppaction://media"/>
            <a:extLst>
              <a:ext uri="{FF2B5EF4-FFF2-40B4-BE49-F238E27FC236}">
                <a16:creationId xmlns:a16="http://schemas.microsoft.com/office/drawing/2014/main" id="{D8A73696-19E4-6545-886F-94901D59803F}"/>
              </a:ext>
            </a:extLst>
          </p:cNvPr>
          <p:cNvPicPr>
            <a:picLocks noRot="1" noChangeAspect="1"/>
          </p:cNvPicPr>
          <p:nvPr>
            <a:videoFile r:link="rId1"/>
          </p:nvPr>
        </p:nvPicPr>
        <p:blipFill>
          <a:blip r:embed="rId5"/>
          <a:stretch>
            <a:fillRect/>
          </a:stretch>
        </p:blipFill>
        <p:spPr>
          <a:xfrm>
            <a:off x="2286000" y="1285875"/>
            <a:ext cx="4572000" cy="2571750"/>
          </a:xfrm>
          <a:prstGeom prst="rect">
            <a:avLst/>
          </a:prstGeom>
        </p:spPr>
      </p:pic>
      <p:sp>
        <p:nvSpPr>
          <p:cNvPr id="4" name="Title 1">
            <a:extLst>
              <a:ext uri="{FF2B5EF4-FFF2-40B4-BE49-F238E27FC236}">
                <a16:creationId xmlns:a16="http://schemas.microsoft.com/office/drawing/2014/main" id="{3632AB51-474F-404A-B86B-AF89EB7A0621}"/>
              </a:ext>
            </a:extLst>
          </p:cNvPr>
          <p:cNvSpPr txBox="1">
            <a:spLocks/>
          </p:cNvSpPr>
          <p:nvPr/>
        </p:nvSpPr>
        <p:spPr>
          <a:xfrm>
            <a:off x="454596" y="470848"/>
            <a:ext cx="3101499" cy="398859"/>
          </a:xfr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2000" b="1">
                <a:solidFill>
                  <a:srgbClr val="511C6C"/>
                </a:solidFill>
                <a:latin typeface="+mn-lt"/>
              </a:rPr>
              <a:t>Learning types</a:t>
            </a:r>
          </a:p>
        </p:txBody>
      </p:sp>
    </p:spTree>
    <p:extLst>
      <p:ext uri="{BB962C8B-B14F-4D97-AF65-F5344CB8AC3E}">
        <p14:creationId xmlns:p14="http://schemas.microsoft.com/office/powerpoint/2010/main" val="414946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FED1BB9-BDA5-EA40-B647-816F22A26BD7}"/>
              </a:ext>
            </a:extLst>
          </p:cNvPr>
          <p:cNvSpPr>
            <a:spLocks noGrp="1"/>
          </p:cNvSpPr>
          <p:nvPr>
            <p:ph type="body" sz="quarter" idx="13"/>
          </p:nvPr>
        </p:nvSpPr>
        <p:spPr/>
        <p:txBody>
          <a:bodyPr/>
          <a:lstStyle/>
          <a:p>
            <a:r>
              <a:rPr lang="en-US"/>
              <a:t>Consider each learning type.</a:t>
            </a:r>
          </a:p>
          <a:p>
            <a:r>
              <a:rPr lang="en-US"/>
              <a:t>Edit the PowerPoint slides to list activities that you feel fall into each of these learning types.</a:t>
            </a:r>
          </a:p>
        </p:txBody>
      </p:sp>
      <p:sp>
        <p:nvSpPr>
          <p:cNvPr id="3" name="Text Placeholder 2">
            <a:extLst>
              <a:ext uri="{FF2B5EF4-FFF2-40B4-BE49-F238E27FC236}">
                <a16:creationId xmlns:a16="http://schemas.microsoft.com/office/drawing/2014/main" id="{FC353010-C524-7849-9AB9-46BEE700AF83}"/>
              </a:ext>
            </a:extLst>
          </p:cNvPr>
          <p:cNvSpPr>
            <a:spLocks noGrp="1"/>
          </p:cNvSpPr>
          <p:nvPr>
            <p:ph type="body" sz="quarter" idx="14"/>
          </p:nvPr>
        </p:nvSpPr>
        <p:spPr/>
        <p:txBody>
          <a:bodyPr/>
          <a:lstStyle/>
          <a:p>
            <a:r>
              <a:rPr lang="en-US"/>
              <a:t>Task 1 – learning types</a:t>
            </a:r>
          </a:p>
        </p:txBody>
      </p:sp>
    </p:spTree>
    <p:extLst>
      <p:ext uri="{BB962C8B-B14F-4D97-AF65-F5344CB8AC3E}">
        <p14:creationId xmlns:p14="http://schemas.microsoft.com/office/powerpoint/2010/main" val="2931483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B28298D6-D20B-124C-AB93-4F9FA253FD05}"/>
                  </a:ext>
                </a:extLst>
              </p14:cNvPr>
              <p14:cNvContentPartPr/>
              <p14:nvPr/>
            </p14:nvContentPartPr>
            <p14:xfrm>
              <a:off x="2417270" y="2563936"/>
              <a:ext cx="2970" cy="270"/>
            </p14:xfrm>
          </p:contentPart>
        </mc:Choice>
        <mc:Fallback xmlns="">
          <p:pic>
            <p:nvPicPr>
              <p:cNvPr id="2" name="Ink 1">
                <a:extLst>
                  <a:ext uri="{FF2B5EF4-FFF2-40B4-BE49-F238E27FC236}">
                    <a16:creationId xmlns:a16="http://schemas.microsoft.com/office/drawing/2014/main" id="{B28298D6-D20B-124C-AB93-4F9FA253FD05}"/>
                  </a:ext>
                </a:extLst>
              </p:cNvPr>
              <p:cNvPicPr/>
              <p:nvPr/>
            </p:nvPicPr>
            <p:blipFill>
              <a:blip r:embed="rId4"/>
              <a:stretch>
                <a:fillRect/>
              </a:stretch>
            </p:blipFill>
            <p:spPr>
              <a:xfrm>
                <a:off x="2409020" y="2557186"/>
                <a:ext cx="19140" cy="13500"/>
              </a:xfrm>
              <a:prstGeom prst="rect">
                <a:avLst/>
              </a:prstGeom>
            </p:spPr>
          </p:pic>
        </mc:Fallback>
      </mc:AlternateContent>
      <p:sp>
        <p:nvSpPr>
          <p:cNvPr id="3" name="Rectangle 2">
            <a:extLst>
              <a:ext uri="{FF2B5EF4-FFF2-40B4-BE49-F238E27FC236}">
                <a16:creationId xmlns:a16="http://schemas.microsoft.com/office/drawing/2014/main" id="{CD54E199-C83A-2740-A470-01437C975A0E}"/>
              </a:ext>
            </a:extLst>
          </p:cNvPr>
          <p:cNvSpPr/>
          <p:nvPr/>
        </p:nvSpPr>
        <p:spPr>
          <a:xfrm>
            <a:off x="584432" y="1019488"/>
            <a:ext cx="7672600" cy="1477328"/>
          </a:xfrm>
          <a:prstGeom prst="rect">
            <a:avLst/>
          </a:prstGeom>
        </p:spPr>
        <p:txBody>
          <a:bodyPr wrap="square">
            <a:spAutoFit/>
          </a:bodyPr>
          <a:lstStyle/>
          <a:p>
            <a:pPr marL="285750" indent="-285750" fontAlgn="base">
              <a:buFont typeface="Arial" panose="020B0604020202020204" pitchFamily="34" charset="0"/>
              <a:buChar char="•"/>
            </a:pPr>
            <a:r>
              <a:rPr lang="en-US" sz="1800">
                <a:solidFill>
                  <a:srgbClr val="404040"/>
                </a:solidFill>
              </a:rPr>
              <a:t>Participants work in groups to create a visual storyboard outlining the principle and sequence of learning activities (both on and offline) required to meet the module’s learning outcomes</a:t>
            </a:r>
            <a:r>
              <a:rPr lang="en-US" sz="1800">
                <a:solidFill>
                  <a:srgbClr val="000000"/>
                </a:solidFill>
              </a:rPr>
              <a:t>​</a:t>
            </a:r>
          </a:p>
          <a:p>
            <a:pPr marL="285750" indent="-285750" fontAlgn="base">
              <a:buFont typeface="Arial" panose="020B0604020202020204" pitchFamily="34" charset="0"/>
              <a:buChar char="•"/>
            </a:pPr>
            <a:r>
              <a:rPr lang="en-US" sz="1800">
                <a:solidFill>
                  <a:srgbClr val="404040"/>
                </a:solidFill>
              </a:rPr>
              <a:t>Participants look for opportunities for formative and summative assessment throughout the module</a:t>
            </a:r>
            <a:r>
              <a:rPr lang="en-US" sz="1800">
                <a:solidFill>
                  <a:srgbClr val="000000"/>
                </a:solidFill>
              </a:rPr>
              <a:t>​</a:t>
            </a:r>
          </a:p>
        </p:txBody>
      </p:sp>
      <p:pic>
        <p:nvPicPr>
          <p:cNvPr id="4" name="Picture 3" descr="A close up of text on a black background&#10;&#10;Description automatically generated">
            <a:extLst>
              <a:ext uri="{FF2B5EF4-FFF2-40B4-BE49-F238E27FC236}">
                <a16:creationId xmlns:a16="http://schemas.microsoft.com/office/drawing/2014/main" id="{815B82CA-103C-E948-A88E-9CB8ED7996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3107" y="3029590"/>
            <a:ext cx="3686175" cy="1914525"/>
          </a:xfrm>
          <a:prstGeom prst="rect">
            <a:avLst/>
          </a:prstGeom>
        </p:spPr>
      </p:pic>
      <p:sp>
        <p:nvSpPr>
          <p:cNvPr id="5" name="Title 1">
            <a:extLst>
              <a:ext uri="{FF2B5EF4-FFF2-40B4-BE49-F238E27FC236}">
                <a16:creationId xmlns:a16="http://schemas.microsoft.com/office/drawing/2014/main" id="{0218C96B-BBB0-4E44-9011-BECEAED4EB6C}"/>
              </a:ext>
            </a:extLst>
          </p:cNvPr>
          <p:cNvSpPr txBox="1">
            <a:spLocks/>
          </p:cNvSpPr>
          <p:nvPr/>
        </p:nvSpPr>
        <p:spPr>
          <a:xfrm>
            <a:off x="454596" y="470848"/>
            <a:ext cx="3101499" cy="398859"/>
          </a:xfr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2000" b="1">
                <a:solidFill>
                  <a:srgbClr val="511C6C"/>
                </a:solidFill>
                <a:latin typeface="+mn-lt"/>
              </a:rPr>
              <a:t>ABC workshop format</a:t>
            </a:r>
          </a:p>
        </p:txBody>
      </p:sp>
    </p:spTree>
    <p:extLst>
      <p:ext uri="{BB962C8B-B14F-4D97-AF65-F5344CB8AC3E}">
        <p14:creationId xmlns:p14="http://schemas.microsoft.com/office/powerpoint/2010/main" val="1923307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F12A02B-7DFD-E145-8979-21170C83EE35}"/>
              </a:ext>
            </a:extLst>
          </p:cNvPr>
          <p:cNvSpPr>
            <a:spLocks noGrp="1"/>
          </p:cNvSpPr>
          <p:nvPr>
            <p:ph type="body" sz="quarter" idx="14"/>
          </p:nvPr>
        </p:nvSpPr>
        <p:spPr>
          <a:xfrm>
            <a:off x="884241" y="1641014"/>
            <a:ext cx="5718689" cy="380867"/>
          </a:xfrm>
        </p:spPr>
        <p:txBody>
          <a:bodyPr/>
          <a:lstStyle/>
          <a:p>
            <a:r>
              <a:rPr lang="en-US"/>
              <a:t>Workshop activities in face to face environment</a:t>
            </a:r>
          </a:p>
        </p:txBody>
      </p:sp>
      <p:graphicFrame>
        <p:nvGraphicFramePr>
          <p:cNvPr id="4" name="Table 3">
            <a:extLst>
              <a:ext uri="{FF2B5EF4-FFF2-40B4-BE49-F238E27FC236}">
                <a16:creationId xmlns:a16="http://schemas.microsoft.com/office/drawing/2014/main" id="{A14A3D2B-0DC7-0240-8A1D-1B5BB6C6492A}"/>
              </a:ext>
            </a:extLst>
          </p:cNvPr>
          <p:cNvGraphicFramePr>
            <a:graphicFrameLocks noGrp="1"/>
          </p:cNvGraphicFramePr>
          <p:nvPr>
            <p:extLst>
              <p:ext uri="{D42A27DB-BD31-4B8C-83A1-F6EECF244321}">
                <p14:modId xmlns:p14="http://schemas.microsoft.com/office/powerpoint/2010/main" val="971995544"/>
              </p:ext>
            </p:extLst>
          </p:nvPr>
        </p:nvGraphicFramePr>
        <p:xfrm>
          <a:off x="884242" y="2211497"/>
          <a:ext cx="7865121" cy="2603677"/>
        </p:xfrm>
        <a:graphic>
          <a:graphicData uri="http://schemas.openxmlformats.org/drawingml/2006/table">
            <a:tbl>
              <a:tblPr/>
              <a:tblGrid>
                <a:gridCol w="1741460">
                  <a:extLst>
                    <a:ext uri="{9D8B030D-6E8A-4147-A177-3AD203B41FA5}">
                      <a16:colId xmlns:a16="http://schemas.microsoft.com/office/drawing/2014/main" val="3986460251"/>
                    </a:ext>
                  </a:extLst>
                </a:gridCol>
                <a:gridCol w="4310829">
                  <a:extLst>
                    <a:ext uri="{9D8B030D-6E8A-4147-A177-3AD203B41FA5}">
                      <a16:colId xmlns:a16="http://schemas.microsoft.com/office/drawing/2014/main" val="1726342031"/>
                    </a:ext>
                  </a:extLst>
                </a:gridCol>
                <a:gridCol w="1812832">
                  <a:extLst>
                    <a:ext uri="{9D8B030D-6E8A-4147-A177-3AD203B41FA5}">
                      <a16:colId xmlns:a16="http://schemas.microsoft.com/office/drawing/2014/main" val="1232466209"/>
                    </a:ext>
                  </a:extLst>
                </a:gridCol>
              </a:tblGrid>
              <a:tr h="569859">
                <a:tc>
                  <a:txBody>
                    <a:bodyPr/>
                    <a:lstStyle/>
                    <a:p>
                      <a:pPr algn="l" rtl="0" fontAlgn="base"/>
                      <a:r>
                        <a:rPr lang="en-GB" sz="1100" b="0" i="0">
                          <a:solidFill>
                            <a:srgbClr val="1F497D"/>
                          </a:solidFill>
                          <a:effectLst/>
                          <a:latin typeface="Calibri" panose="020F0502020204030204" pitchFamily="34" charset="0"/>
                        </a:rPr>
                        <a:t>Activity 1</a:t>
                      </a:r>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ase"/>
                      <a:r>
                        <a:rPr lang="en-GB" sz="1100" b="0" i="0">
                          <a:solidFill>
                            <a:srgbClr val="1F497D"/>
                          </a:solidFill>
                          <a:effectLst/>
                          <a:latin typeface="Calibri" panose="020F0502020204030204" pitchFamily="34" charset="0"/>
                        </a:rPr>
                        <a:t>Module summary – agree a brief description of your chosen module and an overview of envisaged activities.</a:t>
                      </a:r>
                      <a:r>
                        <a:rPr lang="en-GB" sz="1100" b="0" i="0">
                          <a:effectLst/>
                          <a:latin typeface="Calibri" panose="020F0502020204030204" pitchFamily="34" charset="0"/>
                        </a:rPr>
                        <a:t> </a:t>
                      </a:r>
                      <a:endParaRPr lang="en-GB" b="0" i="0">
                        <a:effectLst/>
                      </a:endParaRPr>
                    </a:p>
                    <a:p>
                      <a:pPr algn="l" rtl="0" fontAlgn="base"/>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ase"/>
                      <a:r>
                        <a:rPr lang="en-GB" sz="1100" b="0" i="0">
                          <a:solidFill>
                            <a:srgbClr val="1F497D"/>
                          </a:solidFill>
                          <a:effectLst/>
                          <a:latin typeface="Calibri" panose="020F0502020204030204" pitchFamily="34" charset="0"/>
                        </a:rPr>
                        <a:t>15 minutes</a:t>
                      </a:r>
                      <a:r>
                        <a:rPr lang="en-GB" sz="1100" b="0" i="0">
                          <a:effectLst/>
                          <a:latin typeface="Calibri" panose="020F0502020204030204" pitchFamily="34" charset="0"/>
                        </a:rPr>
                        <a:t> </a:t>
                      </a:r>
                      <a:endParaRPr lang="en-GB" b="0" i="0">
                        <a:effectLst/>
                      </a:endParaRPr>
                    </a:p>
                    <a:p>
                      <a:pPr algn="l" rtl="0" fontAlgn="base"/>
                      <a:r>
                        <a:rPr lang="en-GB" sz="1100" b="0" i="0">
                          <a:solidFill>
                            <a:srgbClr val="1F497D"/>
                          </a:solidFill>
                          <a:effectLst/>
                          <a:latin typeface="Calibri" panose="020F0502020204030204" pitchFamily="34" charset="0"/>
                        </a:rPr>
                        <a:t>(groups)</a:t>
                      </a:r>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2172984"/>
                  </a:ext>
                </a:extLst>
              </a:tr>
              <a:tr h="444490">
                <a:tc>
                  <a:txBody>
                    <a:bodyPr/>
                    <a:lstStyle/>
                    <a:p>
                      <a:pPr algn="l" rtl="0" fontAlgn="base"/>
                      <a:r>
                        <a:rPr lang="en-GB" sz="1100" b="0" i="0">
                          <a:solidFill>
                            <a:srgbClr val="1F497D"/>
                          </a:solidFill>
                          <a:effectLst/>
                          <a:latin typeface="Calibri" panose="020F0502020204030204" pitchFamily="34" charset="0"/>
                        </a:rPr>
                        <a:t>Activity 2</a:t>
                      </a:r>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ase"/>
                      <a:r>
                        <a:rPr lang="en-GB" sz="1100" b="0" i="0">
                          <a:solidFill>
                            <a:srgbClr val="1F497D"/>
                          </a:solidFill>
                          <a:effectLst/>
                          <a:latin typeface="Calibri" panose="020F0502020204030204" pitchFamily="34" charset="0"/>
                        </a:rPr>
                        <a:t>Groups select the learning types cards and arrange them in sequences on the timeline.</a:t>
                      </a:r>
                      <a:r>
                        <a:rPr lang="en-GB" sz="1100" b="0" i="0">
                          <a:effectLst/>
                          <a:latin typeface="Calibri" panose="020F0502020204030204" pitchFamily="34" charset="0"/>
                        </a:rPr>
                        <a:t> </a:t>
                      </a:r>
                      <a:endParaRPr lang="en-GB" b="0" i="0">
                        <a:effectLst/>
                      </a:endParaRPr>
                    </a:p>
                    <a:p>
                      <a:pPr algn="l" rtl="0" fontAlgn="base"/>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ase"/>
                      <a:r>
                        <a:rPr lang="en-GB" sz="1100" b="0" i="0">
                          <a:solidFill>
                            <a:srgbClr val="1F497D"/>
                          </a:solidFill>
                          <a:effectLst/>
                          <a:latin typeface="Calibri" panose="020F0502020204030204" pitchFamily="34" charset="0"/>
                        </a:rPr>
                        <a:t>20 minutes</a:t>
                      </a:r>
                      <a:r>
                        <a:rPr lang="en-GB" sz="1100" b="0" i="0">
                          <a:effectLst/>
                          <a:latin typeface="Calibri" panose="020F0502020204030204" pitchFamily="34" charset="0"/>
                        </a:rPr>
                        <a:t> </a:t>
                      </a:r>
                      <a:endParaRPr lang="en-GB" b="0" i="0">
                        <a:effectLst/>
                      </a:endParaRPr>
                    </a:p>
                    <a:p>
                      <a:pPr algn="l" rtl="0" fontAlgn="base"/>
                      <a:r>
                        <a:rPr lang="en-GB" sz="1100" b="0" i="0">
                          <a:solidFill>
                            <a:srgbClr val="1F497D"/>
                          </a:solidFill>
                          <a:effectLst/>
                          <a:latin typeface="Calibri" panose="020F0502020204030204" pitchFamily="34" charset="0"/>
                        </a:rPr>
                        <a:t>(groups)</a:t>
                      </a:r>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47770020"/>
                  </a:ext>
                </a:extLst>
              </a:tr>
              <a:tr h="820597">
                <a:tc>
                  <a:txBody>
                    <a:bodyPr/>
                    <a:lstStyle/>
                    <a:p>
                      <a:pPr algn="l" rtl="0" fontAlgn="base"/>
                      <a:r>
                        <a:rPr lang="en-GB" sz="1100" b="0" i="0">
                          <a:solidFill>
                            <a:srgbClr val="1F497D"/>
                          </a:solidFill>
                          <a:effectLst/>
                          <a:latin typeface="Calibri" panose="020F0502020204030204" pitchFamily="34" charset="0"/>
                        </a:rPr>
                        <a:t>Activity 3</a:t>
                      </a:r>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ase"/>
                      <a:r>
                        <a:rPr lang="en-GB" sz="1100" b="0" i="0">
                          <a:solidFill>
                            <a:srgbClr val="1F497D"/>
                          </a:solidFill>
                          <a:effectLst/>
                          <a:latin typeface="Calibri" panose="020F0502020204030204" pitchFamily="34" charset="0"/>
                        </a:rPr>
                        <a:t>Cards are turned over and learning activities selected from (or added to) the cards. Points of assessment/feedback are then highlighted. The storyboard is agreed as a representation with an action plan.</a:t>
                      </a:r>
                      <a:r>
                        <a:rPr lang="en-GB" sz="1100" b="0" i="0">
                          <a:effectLst/>
                          <a:latin typeface="Calibri" panose="020F0502020204030204" pitchFamily="34" charset="0"/>
                        </a:rPr>
                        <a:t> </a:t>
                      </a:r>
                      <a:endParaRPr lang="en-GB" b="0" i="0">
                        <a:effectLst/>
                      </a:endParaRPr>
                    </a:p>
                    <a:p>
                      <a:pPr algn="l" rtl="0" fontAlgn="base"/>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ase"/>
                      <a:r>
                        <a:rPr lang="en-GB" sz="1100" b="0" i="0">
                          <a:solidFill>
                            <a:srgbClr val="1F497D"/>
                          </a:solidFill>
                          <a:effectLst/>
                          <a:latin typeface="Calibri" panose="020F0502020204030204" pitchFamily="34" charset="0"/>
                        </a:rPr>
                        <a:t>20 minutes</a:t>
                      </a:r>
                      <a:r>
                        <a:rPr lang="en-GB" sz="1100" b="0" i="0">
                          <a:effectLst/>
                          <a:latin typeface="Calibri" panose="020F0502020204030204" pitchFamily="34" charset="0"/>
                        </a:rPr>
                        <a:t> </a:t>
                      </a:r>
                      <a:endParaRPr lang="en-GB" b="0" i="0">
                        <a:effectLst/>
                      </a:endParaRPr>
                    </a:p>
                    <a:p>
                      <a:pPr algn="l" rtl="0" fontAlgn="base"/>
                      <a:r>
                        <a:rPr lang="en-GB" sz="1100" b="0" i="0">
                          <a:solidFill>
                            <a:srgbClr val="1F497D"/>
                          </a:solidFill>
                          <a:effectLst/>
                          <a:latin typeface="Calibri" panose="020F0502020204030204" pitchFamily="34" charset="0"/>
                        </a:rPr>
                        <a:t>(groups)</a:t>
                      </a:r>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82841081"/>
                  </a:ext>
                </a:extLst>
              </a:tr>
              <a:tr h="569859">
                <a:tc>
                  <a:txBody>
                    <a:bodyPr/>
                    <a:lstStyle/>
                    <a:p>
                      <a:pPr algn="l" rtl="0" fontAlgn="base"/>
                      <a:r>
                        <a:rPr lang="en-GB" sz="1100" b="0" i="0">
                          <a:solidFill>
                            <a:srgbClr val="1F497D"/>
                          </a:solidFill>
                          <a:effectLst/>
                          <a:latin typeface="Calibri" panose="020F0502020204030204" pitchFamily="34" charset="0"/>
                        </a:rPr>
                        <a:t>Activity 4</a:t>
                      </a:r>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ase"/>
                      <a:r>
                        <a:rPr lang="en-GB" sz="1100" b="0" i="0">
                          <a:solidFill>
                            <a:srgbClr val="1F497D"/>
                          </a:solidFill>
                          <a:effectLst/>
                          <a:latin typeface="Calibri" panose="020F0502020204030204" pitchFamily="34" charset="0"/>
                        </a:rPr>
                        <a:t>Each group pitches module to the room. Vote on which modules sound like the best to sign up for.</a:t>
                      </a:r>
                      <a:r>
                        <a:rPr lang="en-GB" sz="1100" b="0" i="0">
                          <a:effectLst/>
                          <a:latin typeface="Calibri" panose="020F0502020204030204" pitchFamily="34" charset="0"/>
                        </a:rPr>
                        <a:t> </a:t>
                      </a:r>
                      <a:endParaRPr lang="en-GB" b="0" i="0">
                        <a:effectLst/>
                      </a:endParaRPr>
                    </a:p>
                    <a:p>
                      <a:pPr algn="l" rtl="0" fontAlgn="base"/>
                      <a:r>
                        <a:rPr lang="en-GB" sz="1100" b="0" i="0">
                          <a:solidFill>
                            <a:srgbClr val="1F497D"/>
                          </a:solidFill>
                          <a:effectLst/>
                          <a:latin typeface="Calibri" panose="020F0502020204030204" pitchFamily="34" charset="0"/>
                        </a:rPr>
                        <a:t> </a:t>
                      </a:r>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ase"/>
                      <a:r>
                        <a:rPr lang="en-GB" sz="1100" b="0" i="0">
                          <a:solidFill>
                            <a:srgbClr val="1F497D"/>
                          </a:solidFill>
                          <a:effectLst/>
                          <a:latin typeface="Calibri" panose="020F0502020204030204" pitchFamily="34" charset="0"/>
                        </a:rPr>
                        <a:t>20 minutes</a:t>
                      </a:r>
                      <a:r>
                        <a:rPr lang="en-GB" sz="1100" b="0" i="0">
                          <a:effectLst/>
                          <a:latin typeface="Calibri" panose="020F0502020204030204" pitchFamily="34" charset="0"/>
                        </a:rPr>
                        <a:t> </a:t>
                      </a:r>
                      <a:endParaRPr lang="en-GB" b="0" i="0">
                        <a:effectLst/>
                      </a:endParaRPr>
                    </a:p>
                    <a:p>
                      <a:pPr algn="l" rtl="0" fontAlgn="base"/>
                      <a:r>
                        <a:rPr lang="en-GB" sz="1100" b="0" i="0">
                          <a:solidFill>
                            <a:srgbClr val="1F497D"/>
                          </a:solidFill>
                          <a:effectLst/>
                          <a:latin typeface="Calibri" panose="020F0502020204030204" pitchFamily="34" charset="0"/>
                        </a:rPr>
                        <a:t>(groups)</a:t>
                      </a:r>
                      <a:r>
                        <a:rPr lang="en-GB" sz="1100" b="0" i="0">
                          <a:effectLst/>
                          <a:latin typeface="Calibri" panose="020F0502020204030204" pitchFamily="34" charset="0"/>
                        </a:rPr>
                        <a:t> </a:t>
                      </a:r>
                      <a:endParaRPr lang="en-GB"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73914454"/>
                  </a:ext>
                </a:extLst>
              </a:tr>
            </a:tbl>
          </a:graphicData>
        </a:graphic>
      </p:graphicFrame>
    </p:spTree>
    <p:extLst>
      <p:ext uri="{BB962C8B-B14F-4D97-AF65-F5344CB8AC3E}">
        <p14:creationId xmlns:p14="http://schemas.microsoft.com/office/powerpoint/2010/main" val="3397320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25469460-E94A-0648-925F-D9C79B6FD6F5}"/>
                  </a:ext>
                </a:extLst>
              </p14:cNvPr>
              <p14:cNvContentPartPr/>
              <p14:nvPr/>
            </p14:nvContentPartPr>
            <p14:xfrm>
              <a:off x="2948360" y="2264236"/>
              <a:ext cx="270" cy="270"/>
            </p14:xfrm>
          </p:contentPart>
        </mc:Choice>
        <mc:Fallback xmlns="">
          <p:pic>
            <p:nvPicPr>
              <p:cNvPr id="2" name="Ink 1">
                <a:extLst>
                  <a:ext uri="{FF2B5EF4-FFF2-40B4-BE49-F238E27FC236}">
                    <a16:creationId xmlns:a16="http://schemas.microsoft.com/office/drawing/2014/main" id="{25469460-E94A-0648-925F-D9C79B6FD6F5}"/>
                  </a:ext>
                </a:extLst>
              </p:cNvPr>
              <p:cNvPicPr/>
              <p:nvPr/>
            </p:nvPicPr>
            <p:blipFill>
              <a:blip r:embed="rId4"/>
              <a:stretch>
                <a:fillRect/>
              </a:stretch>
            </p:blipFill>
            <p:spPr>
              <a:xfrm>
                <a:off x="2941610" y="2257486"/>
                <a:ext cx="13500" cy="13500"/>
              </a:xfrm>
              <a:prstGeom prst="rect">
                <a:avLst/>
              </a:prstGeom>
            </p:spPr>
          </p:pic>
        </mc:Fallback>
      </mc:AlternateContent>
      <p:pic>
        <p:nvPicPr>
          <p:cNvPr id="1026" name="Picture 2">
            <a:extLst>
              <a:ext uri="{FF2B5EF4-FFF2-40B4-BE49-F238E27FC236}">
                <a16:creationId xmlns:a16="http://schemas.microsoft.com/office/drawing/2014/main" id="{B3604769-1F17-5A4A-9DEB-20203C9903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9536" y="411841"/>
            <a:ext cx="7095744" cy="4558788"/>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B0495CB0-279C-A64C-8252-0BAB323F0F25}"/>
              </a:ext>
            </a:extLst>
          </p:cNvPr>
          <p:cNvSpPr>
            <a:spLocks noGrp="1"/>
          </p:cNvSpPr>
          <p:nvPr>
            <p:ph type="title"/>
          </p:nvPr>
        </p:nvSpPr>
        <p:spPr/>
        <p:txBody>
          <a:bodyPr/>
          <a:lstStyle/>
          <a:p>
            <a:r>
              <a:rPr lang="en-US" sz="2000" b="1">
                <a:solidFill>
                  <a:srgbClr val="511C6C"/>
                </a:solidFill>
                <a:latin typeface="+mn-lt"/>
              </a:rPr>
              <a:t>Timeline sheet</a:t>
            </a:r>
          </a:p>
        </p:txBody>
      </p:sp>
    </p:spTree>
    <p:extLst>
      <p:ext uri="{BB962C8B-B14F-4D97-AF65-F5344CB8AC3E}">
        <p14:creationId xmlns:p14="http://schemas.microsoft.com/office/powerpoint/2010/main" val="1844252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5795F8-F3DE-8E42-818E-CDA628C10287}"/>
              </a:ext>
            </a:extLst>
          </p:cNvPr>
          <p:cNvPicPr>
            <a:picLocks noChangeAspect="1"/>
          </p:cNvPicPr>
          <p:nvPr/>
        </p:nvPicPr>
        <p:blipFill>
          <a:blip r:embed="rId3"/>
          <a:stretch>
            <a:fillRect/>
          </a:stretch>
        </p:blipFill>
        <p:spPr>
          <a:xfrm>
            <a:off x="2079492" y="737168"/>
            <a:ext cx="4654065" cy="4321633"/>
          </a:xfrm>
          <a:prstGeom prst="rect">
            <a:avLst/>
          </a:prstGeom>
        </p:spPr>
      </p:pic>
      <p:sp>
        <p:nvSpPr>
          <p:cNvPr id="4" name="Title 3">
            <a:extLst>
              <a:ext uri="{FF2B5EF4-FFF2-40B4-BE49-F238E27FC236}">
                <a16:creationId xmlns:a16="http://schemas.microsoft.com/office/drawing/2014/main" id="{2963BCC6-8E6A-5246-8C18-C0ABD3E648FE}"/>
              </a:ext>
            </a:extLst>
          </p:cNvPr>
          <p:cNvSpPr>
            <a:spLocks noGrp="1"/>
          </p:cNvSpPr>
          <p:nvPr>
            <p:ph type="title"/>
          </p:nvPr>
        </p:nvSpPr>
        <p:spPr>
          <a:xfrm>
            <a:off x="325613" y="351647"/>
            <a:ext cx="6407944" cy="452898"/>
          </a:xfrm>
        </p:spPr>
        <p:txBody>
          <a:bodyPr>
            <a:normAutofit/>
          </a:bodyPr>
          <a:lstStyle/>
          <a:p>
            <a:r>
              <a:rPr lang="en-US" sz="2000" b="1">
                <a:solidFill>
                  <a:srgbClr val="511C6C"/>
                </a:solidFill>
                <a:latin typeface="+mn-lt"/>
              </a:rPr>
              <a:t>Paper based face to face version</a:t>
            </a:r>
          </a:p>
        </p:txBody>
      </p:sp>
    </p:spTree>
    <p:extLst>
      <p:ext uri="{BB962C8B-B14F-4D97-AF65-F5344CB8AC3E}">
        <p14:creationId xmlns:p14="http://schemas.microsoft.com/office/powerpoint/2010/main" val="1929281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ar/folders/s9/5_tlcq9j3cg0wrmy71j2nc200000gq/T/com.microsoft.Powerpoint/WebArchiveCopyPasteTempFiles/IaL6PA3w6dIAAAAASUVORK5CYII=">
            <a:extLst>
              <a:ext uri="{FF2B5EF4-FFF2-40B4-BE49-F238E27FC236}">
                <a16:creationId xmlns:a16="http://schemas.microsoft.com/office/drawing/2014/main" id="{D161F737-93F5-6543-AAB3-169E71AEAE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1525" y="1185990"/>
            <a:ext cx="2320950" cy="2640347"/>
          </a:xfrm>
          <a:prstGeom prst="rect">
            <a:avLst/>
          </a:prstGeom>
          <a:noFill/>
          <a:extLst>
            <a:ext uri="{909E8E84-426E-40DD-AFC4-6F175D3DCCD1}">
              <a14:hiddenFill xmlns:a14="http://schemas.microsoft.com/office/drawing/2010/main">
                <a:solidFill>
                  <a:srgbClr val="FFFFFF"/>
                </a:solidFill>
              </a14:hiddenFill>
            </a:ext>
          </a:extLst>
        </p:spPr>
      </p:pic>
      <p:sp>
        <p:nvSpPr>
          <p:cNvPr id="10" name="Rounded Rectangle 9">
            <a:extLst>
              <a:ext uri="{FF2B5EF4-FFF2-40B4-BE49-F238E27FC236}">
                <a16:creationId xmlns:a16="http://schemas.microsoft.com/office/drawing/2014/main" id="{7FDD8D7A-7743-7547-835D-28EED7471F5A}"/>
              </a:ext>
            </a:extLst>
          </p:cNvPr>
          <p:cNvSpPr/>
          <p:nvPr/>
        </p:nvSpPr>
        <p:spPr>
          <a:xfrm>
            <a:off x="3693070" y="390372"/>
            <a:ext cx="1737815" cy="558800"/>
          </a:xfrm>
          <a:prstGeom prst="roundRect">
            <a:avLst/>
          </a:prstGeom>
          <a:solidFill>
            <a:srgbClr val="A1F5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a:solidFill>
                  <a:schemeClr val="tx1"/>
                </a:solidFill>
              </a:rPr>
              <a:t>Acquisition</a:t>
            </a:r>
          </a:p>
        </p:txBody>
      </p:sp>
      <p:sp>
        <p:nvSpPr>
          <p:cNvPr id="11" name="Rounded Rectangle 10">
            <a:extLst>
              <a:ext uri="{FF2B5EF4-FFF2-40B4-BE49-F238E27FC236}">
                <a16:creationId xmlns:a16="http://schemas.microsoft.com/office/drawing/2014/main" id="{1849CAE4-FFEA-B649-8CF0-E185910C38AF}"/>
              </a:ext>
            </a:extLst>
          </p:cNvPr>
          <p:cNvSpPr/>
          <p:nvPr/>
        </p:nvSpPr>
        <p:spPr>
          <a:xfrm>
            <a:off x="6058246" y="1185990"/>
            <a:ext cx="1737815" cy="558800"/>
          </a:xfrm>
          <a:prstGeom prst="roundRect">
            <a:avLst/>
          </a:prstGeom>
          <a:solidFill>
            <a:srgbClr val="FED21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a:solidFill>
                  <a:schemeClr val="tx1"/>
                </a:solidFill>
              </a:rPr>
              <a:t>Collaboration</a:t>
            </a:r>
          </a:p>
        </p:txBody>
      </p:sp>
      <p:sp>
        <p:nvSpPr>
          <p:cNvPr id="12" name="Rounded Rectangle 11">
            <a:extLst>
              <a:ext uri="{FF2B5EF4-FFF2-40B4-BE49-F238E27FC236}">
                <a16:creationId xmlns:a16="http://schemas.microsoft.com/office/drawing/2014/main" id="{8FC5BA53-9C5A-104A-9DE8-0C2189C05364}"/>
              </a:ext>
            </a:extLst>
          </p:cNvPr>
          <p:cNvSpPr/>
          <p:nvPr/>
        </p:nvSpPr>
        <p:spPr>
          <a:xfrm>
            <a:off x="6058246" y="3267537"/>
            <a:ext cx="1737815" cy="558800"/>
          </a:xfrm>
          <a:prstGeom prst="roundRect">
            <a:avLst/>
          </a:prstGeom>
          <a:solidFill>
            <a:srgbClr val="7AAE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a:solidFill>
                  <a:schemeClr val="tx1"/>
                </a:solidFill>
              </a:rPr>
              <a:t>Discussion</a:t>
            </a:r>
          </a:p>
        </p:txBody>
      </p:sp>
      <p:sp>
        <p:nvSpPr>
          <p:cNvPr id="13" name="Rounded Rectangle 12">
            <a:extLst>
              <a:ext uri="{FF2B5EF4-FFF2-40B4-BE49-F238E27FC236}">
                <a16:creationId xmlns:a16="http://schemas.microsoft.com/office/drawing/2014/main" id="{E8A13325-BF11-3A41-A2B2-2C46A606E6C5}"/>
              </a:ext>
            </a:extLst>
          </p:cNvPr>
          <p:cNvSpPr/>
          <p:nvPr/>
        </p:nvSpPr>
        <p:spPr>
          <a:xfrm>
            <a:off x="3703093" y="4127500"/>
            <a:ext cx="1737815" cy="558800"/>
          </a:xfrm>
          <a:prstGeom prst="roundRect">
            <a:avLst/>
          </a:prstGeom>
          <a:solidFill>
            <a:srgbClr val="F8807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a:solidFill>
                  <a:schemeClr val="tx1"/>
                </a:solidFill>
              </a:rPr>
              <a:t>Inquiry</a:t>
            </a:r>
          </a:p>
          <a:p>
            <a:pPr algn="ctr"/>
            <a:r>
              <a:rPr lang="en-US" sz="1013">
                <a:solidFill>
                  <a:schemeClr val="tx1"/>
                </a:solidFill>
              </a:rPr>
              <a:t>(Investigation)</a:t>
            </a:r>
          </a:p>
        </p:txBody>
      </p:sp>
      <p:sp>
        <p:nvSpPr>
          <p:cNvPr id="14" name="Rounded Rectangle 13">
            <a:extLst>
              <a:ext uri="{FF2B5EF4-FFF2-40B4-BE49-F238E27FC236}">
                <a16:creationId xmlns:a16="http://schemas.microsoft.com/office/drawing/2014/main" id="{18CD0E4C-2AD2-8342-BBF2-4107070494B5}"/>
              </a:ext>
            </a:extLst>
          </p:cNvPr>
          <p:cNvSpPr/>
          <p:nvPr/>
        </p:nvSpPr>
        <p:spPr>
          <a:xfrm>
            <a:off x="1347940" y="3267537"/>
            <a:ext cx="1737815" cy="558800"/>
          </a:xfrm>
          <a:prstGeom prst="roundRect">
            <a:avLst/>
          </a:prstGeom>
          <a:solidFill>
            <a:srgbClr val="BB98D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a:solidFill>
                  <a:schemeClr val="tx1"/>
                </a:solidFill>
              </a:rPr>
              <a:t>Practice</a:t>
            </a:r>
          </a:p>
        </p:txBody>
      </p:sp>
      <p:sp>
        <p:nvSpPr>
          <p:cNvPr id="15" name="Rounded Rectangle 14">
            <a:extLst>
              <a:ext uri="{FF2B5EF4-FFF2-40B4-BE49-F238E27FC236}">
                <a16:creationId xmlns:a16="http://schemas.microsoft.com/office/drawing/2014/main" id="{D34ED165-8B23-2043-B480-07FBEC77BF2E}"/>
              </a:ext>
            </a:extLst>
          </p:cNvPr>
          <p:cNvSpPr/>
          <p:nvPr/>
        </p:nvSpPr>
        <p:spPr>
          <a:xfrm>
            <a:off x="1347939" y="1185990"/>
            <a:ext cx="1737815" cy="558800"/>
          </a:xfrm>
          <a:prstGeom prst="roundRect">
            <a:avLst/>
          </a:prstGeom>
          <a:solidFill>
            <a:srgbClr val="BDEA7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a:solidFill>
                  <a:schemeClr val="tx1"/>
                </a:solidFill>
              </a:rPr>
              <a:t>Production</a:t>
            </a:r>
          </a:p>
        </p:txBody>
      </p:sp>
      <mc:AlternateContent xmlns:mc="http://schemas.openxmlformats.org/markup-compatibility/2006" xmlns:p14="http://schemas.microsoft.com/office/powerpoint/2010/main">
        <mc:Choice Requires="p14">
          <p:contentPart p14:bwMode="auto" r:id="rId4">
            <p14:nvContentPartPr>
              <p14:cNvPr id="20" name="Ink 19">
                <a:extLst>
                  <a:ext uri="{FF2B5EF4-FFF2-40B4-BE49-F238E27FC236}">
                    <a16:creationId xmlns:a16="http://schemas.microsoft.com/office/drawing/2014/main" id="{DF42AB06-D2EA-B442-8075-C747FD86B203}"/>
                  </a:ext>
                </a:extLst>
              </p14:cNvPr>
              <p14:cNvContentPartPr/>
              <p14:nvPr/>
            </p14:nvContentPartPr>
            <p14:xfrm>
              <a:off x="3053660" y="3546196"/>
              <a:ext cx="270" cy="270"/>
            </p14:xfrm>
          </p:contentPart>
        </mc:Choice>
        <mc:Fallback xmlns="">
          <p:pic>
            <p:nvPicPr>
              <p:cNvPr id="20" name="Ink 19">
                <a:extLst>
                  <a:ext uri="{FF2B5EF4-FFF2-40B4-BE49-F238E27FC236}">
                    <a16:creationId xmlns:a16="http://schemas.microsoft.com/office/drawing/2014/main" id="{DF42AB06-D2EA-B442-8075-C747FD86B203}"/>
                  </a:ext>
                </a:extLst>
              </p:cNvPr>
              <p:cNvPicPr/>
              <p:nvPr/>
            </p:nvPicPr>
            <p:blipFill>
              <a:blip r:embed="rId5"/>
              <a:stretch>
                <a:fillRect/>
              </a:stretch>
            </p:blipFill>
            <p:spPr>
              <a:xfrm>
                <a:off x="3046910" y="3539446"/>
                <a:ext cx="13500" cy="135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1" name="Ink 20">
                <a:extLst>
                  <a:ext uri="{FF2B5EF4-FFF2-40B4-BE49-F238E27FC236}">
                    <a16:creationId xmlns:a16="http://schemas.microsoft.com/office/drawing/2014/main" id="{19DC5087-BF22-3A4F-9DA0-F460EC319CFE}"/>
                  </a:ext>
                </a:extLst>
              </p14:cNvPr>
              <p14:cNvContentPartPr/>
              <p14:nvPr/>
            </p14:nvContentPartPr>
            <p14:xfrm>
              <a:off x="3324740" y="3709276"/>
              <a:ext cx="270" cy="270"/>
            </p14:xfrm>
          </p:contentPart>
        </mc:Choice>
        <mc:Fallback xmlns="">
          <p:pic>
            <p:nvPicPr>
              <p:cNvPr id="21" name="Ink 20">
                <a:extLst>
                  <a:ext uri="{FF2B5EF4-FFF2-40B4-BE49-F238E27FC236}">
                    <a16:creationId xmlns:a16="http://schemas.microsoft.com/office/drawing/2014/main" id="{19DC5087-BF22-3A4F-9DA0-F460EC319CFE}"/>
                  </a:ext>
                </a:extLst>
              </p:cNvPr>
              <p:cNvPicPr/>
              <p:nvPr/>
            </p:nvPicPr>
            <p:blipFill>
              <a:blip r:embed="rId5"/>
              <a:stretch>
                <a:fillRect/>
              </a:stretch>
            </p:blipFill>
            <p:spPr>
              <a:xfrm>
                <a:off x="3317990" y="3702526"/>
                <a:ext cx="13500" cy="135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 name="Ink 1">
                <a:extLst>
                  <a:ext uri="{FF2B5EF4-FFF2-40B4-BE49-F238E27FC236}">
                    <a16:creationId xmlns:a16="http://schemas.microsoft.com/office/drawing/2014/main" id="{C5122B5D-2597-7242-A3E9-B1E1F0278176}"/>
                  </a:ext>
                </a:extLst>
              </p14:cNvPr>
              <p14:cNvContentPartPr/>
              <p14:nvPr/>
            </p14:nvContentPartPr>
            <p14:xfrm>
              <a:off x="4524080" y="1972366"/>
              <a:ext cx="84240" cy="13500"/>
            </p14:xfrm>
          </p:contentPart>
        </mc:Choice>
        <mc:Fallback xmlns="">
          <p:pic>
            <p:nvPicPr>
              <p:cNvPr id="2" name="Ink 1">
                <a:extLst>
                  <a:ext uri="{FF2B5EF4-FFF2-40B4-BE49-F238E27FC236}">
                    <a16:creationId xmlns:a16="http://schemas.microsoft.com/office/drawing/2014/main" id="{C5122B5D-2597-7242-A3E9-B1E1F0278176}"/>
                  </a:ext>
                </a:extLst>
              </p:cNvPr>
              <p:cNvPicPr/>
              <p:nvPr/>
            </p:nvPicPr>
            <p:blipFill>
              <a:blip r:embed="rId8"/>
              <a:stretch>
                <a:fillRect/>
              </a:stretch>
            </p:blipFill>
            <p:spPr>
              <a:xfrm>
                <a:off x="4515080" y="1963484"/>
                <a:ext cx="101880" cy="30908"/>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743A9C44-93D3-F04C-BA16-DB3437A2BF3E}"/>
                  </a:ext>
                </a:extLst>
              </p14:cNvPr>
              <p14:cNvContentPartPr/>
              <p14:nvPr/>
            </p14:nvContentPartPr>
            <p14:xfrm>
              <a:off x="3882830" y="2098726"/>
              <a:ext cx="41850" cy="91530"/>
            </p14:xfrm>
          </p:contentPart>
        </mc:Choice>
        <mc:Fallback xmlns="">
          <p:pic>
            <p:nvPicPr>
              <p:cNvPr id="8" name="Ink 7">
                <a:extLst>
                  <a:ext uri="{FF2B5EF4-FFF2-40B4-BE49-F238E27FC236}">
                    <a16:creationId xmlns:a16="http://schemas.microsoft.com/office/drawing/2014/main" id="{743A9C44-93D3-F04C-BA16-DB3437A2BF3E}"/>
                  </a:ext>
                </a:extLst>
              </p:cNvPr>
              <p:cNvPicPr/>
              <p:nvPr/>
            </p:nvPicPr>
            <p:blipFill>
              <a:blip r:embed="rId10"/>
              <a:stretch>
                <a:fillRect/>
              </a:stretch>
            </p:blipFill>
            <p:spPr>
              <a:xfrm>
                <a:off x="3873888" y="2089752"/>
                <a:ext cx="59377" cy="109118"/>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A3A4C511-D74A-1F4C-BD60-3954DF0D6AD0}"/>
                  </a:ext>
                </a:extLst>
              </p14:cNvPr>
              <p14:cNvContentPartPr/>
              <p14:nvPr/>
            </p14:nvContentPartPr>
            <p14:xfrm>
              <a:off x="4998740" y="2222386"/>
              <a:ext cx="48330" cy="63180"/>
            </p14:xfrm>
          </p:contentPart>
        </mc:Choice>
        <mc:Fallback xmlns="">
          <p:pic>
            <p:nvPicPr>
              <p:cNvPr id="18" name="Ink 17">
                <a:extLst>
                  <a:ext uri="{FF2B5EF4-FFF2-40B4-BE49-F238E27FC236}">
                    <a16:creationId xmlns:a16="http://schemas.microsoft.com/office/drawing/2014/main" id="{A3A4C511-D74A-1F4C-BD60-3954DF0D6AD0}"/>
                  </a:ext>
                </a:extLst>
              </p:cNvPr>
              <p:cNvPicPr/>
              <p:nvPr/>
            </p:nvPicPr>
            <p:blipFill>
              <a:blip r:embed="rId12"/>
              <a:stretch>
                <a:fillRect/>
              </a:stretch>
            </p:blipFill>
            <p:spPr>
              <a:xfrm>
                <a:off x="4989790" y="2213412"/>
                <a:ext cx="65872" cy="8077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2" name="Ink 21">
                <a:extLst>
                  <a:ext uri="{FF2B5EF4-FFF2-40B4-BE49-F238E27FC236}">
                    <a16:creationId xmlns:a16="http://schemas.microsoft.com/office/drawing/2014/main" id="{BEEC71E9-A4B3-D04B-AF8C-0AD31E0336D0}"/>
                  </a:ext>
                </a:extLst>
              </p14:cNvPr>
              <p14:cNvContentPartPr/>
              <p14:nvPr/>
            </p14:nvContentPartPr>
            <p14:xfrm>
              <a:off x="4098560" y="2738086"/>
              <a:ext cx="41580" cy="88290"/>
            </p14:xfrm>
          </p:contentPart>
        </mc:Choice>
        <mc:Fallback xmlns="">
          <p:pic>
            <p:nvPicPr>
              <p:cNvPr id="22" name="Ink 21">
                <a:extLst>
                  <a:ext uri="{FF2B5EF4-FFF2-40B4-BE49-F238E27FC236}">
                    <a16:creationId xmlns:a16="http://schemas.microsoft.com/office/drawing/2014/main" id="{BEEC71E9-A4B3-D04B-AF8C-0AD31E0336D0}"/>
                  </a:ext>
                </a:extLst>
              </p:cNvPr>
              <p:cNvPicPr/>
              <p:nvPr/>
            </p:nvPicPr>
            <p:blipFill>
              <a:blip r:embed="rId14"/>
              <a:stretch>
                <a:fillRect/>
              </a:stretch>
            </p:blipFill>
            <p:spPr>
              <a:xfrm>
                <a:off x="4089599" y="2729113"/>
                <a:ext cx="59144" cy="105876"/>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3" name="Ink 22">
                <a:extLst>
                  <a:ext uri="{FF2B5EF4-FFF2-40B4-BE49-F238E27FC236}">
                    <a16:creationId xmlns:a16="http://schemas.microsoft.com/office/drawing/2014/main" id="{3D5E0373-AD67-8941-8D26-997EA68DB1D4}"/>
                  </a:ext>
                </a:extLst>
              </p14:cNvPr>
              <p14:cNvContentPartPr/>
              <p14:nvPr/>
            </p14:nvContentPartPr>
            <p14:xfrm>
              <a:off x="4535150" y="2998366"/>
              <a:ext cx="121500" cy="270"/>
            </p14:xfrm>
          </p:contentPart>
        </mc:Choice>
        <mc:Fallback xmlns="">
          <p:pic>
            <p:nvPicPr>
              <p:cNvPr id="23" name="Ink 22">
                <a:extLst>
                  <a:ext uri="{FF2B5EF4-FFF2-40B4-BE49-F238E27FC236}">
                    <a16:creationId xmlns:a16="http://schemas.microsoft.com/office/drawing/2014/main" id="{3D5E0373-AD67-8941-8D26-997EA68DB1D4}"/>
                  </a:ext>
                </a:extLst>
              </p:cNvPr>
              <p:cNvPicPr/>
              <p:nvPr/>
            </p:nvPicPr>
            <p:blipFill>
              <a:blip r:embed="rId16"/>
              <a:stretch>
                <a:fillRect/>
              </a:stretch>
            </p:blipFill>
            <p:spPr>
              <a:xfrm>
                <a:off x="4526163" y="2991616"/>
                <a:ext cx="139114" cy="135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4" name="Ink 23">
                <a:extLst>
                  <a:ext uri="{FF2B5EF4-FFF2-40B4-BE49-F238E27FC236}">
                    <a16:creationId xmlns:a16="http://schemas.microsoft.com/office/drawing/2014/main" id="{E6EE2586-C928-6E4F-B827-ABDF3BDA2555}"/>
                  </a:ext>
                </a:extLst>
              </p14:cNvPr>
              <p14:cNvContentPartPr/>
              <p14:nvPr/>
            </p14:nvContentPartPr>
            <p14:xfrm>
              <a:off x="5012240" y="2731876"/>
              <a:ext cx="42390" cy="98550"/>
            </p14:xfrm>
          </p:contentPart>
        </mc:Choice>
        <mc:Fallback xmlns="">
          <p:pic>
            <p:nvPicPr>
              <p:cNvPr id="24" name="Ink 23">
                <a:extLst>
                  <a:ext uri="{FF2B5EF4-FFF2-40B4-BE49-F238E27FC236}">
                    <a16:creationId xmlns:a16="http://schemas.microsoft.com/office/drawing/2014/main" id="{E6EE2586-C928-6E4F-B827-ABDF3BDA2555}"/>
                  </a:ext>
                </a:extLst>
              </p:cNvPr>
              <p:cNvPicPr/>
              <p:nvPr/>
            </p:nvPicPr>
            <p:blipFill>
              <a:blip r:embed="rId18"/>
              <a:stretch>
                <a:fillRect/>
              </a:stretch>
            </p:blipFill>
            <p:spPr>
              <a:xfrm>
                <a:off x="5003259" y="2722884"/>
                <a:ext cx="59993" cy="116174"/>
              </a:xfrm>
              <a:prstGeom prst="rect">
                <a:avLst/>
              </a:prstGeom>
            </p:spPr>
          </p:pic>
        </mc:Fallback>
      </mc:AlternateContent>
      <p:grpSp>
        <p:nvGrpSpPr>
          <p:cNvPr id="33" name="Group 32">
            <a:extLst>
              <a:ext uri="{FF2B5EF4-FFF2-40B4-BE49-F238E27FC236}">
                <a16:creationId xmlns:a16="http://schemas.microsoft.com/office/drawing/2014/main" id="{C8544E66-0232-954D-AE37-35E859C9C073}"/>
              </a:ext>
            </a:extLst>
          </p:cNvPr>
          <p:cNvGrpSpPr/>
          <p:nvPr/>
        </p:nvGrpSpPr>
        <p:grpSpPr>
          <a:xfrm>
            <a:off x="3917120" y="1985596"/>
            <a:ext cx="1130760" cy="1008720"/>
            <a:chOff x="4079826" y="2647461"/>
            <a:chExt cx="1507680" cy="1344960"/>
          </a:xfrm>
        </p:grpSpPr>
        <mc:AlternateContent xmlns:mc="http://schemas.openxmlformats.org/markup-compatibility/2006" xmlns:p14="http://schemas.microsoft.com/office/powerpoint/2010/main">
          <mc:Choice Requires="p14">
            <p:contentPart p14:bwMode="auto" r:id="rId19">
              <p14:nvContentPartPr>
                <p14:cNvPr id="25" name="Ink 24">
                  <a:extLst>
                    <a:ext uri="{FF2B5EF4-FFF2-40B4-BE49-F238E27FC236}">
                      <a16:creationId xmlns:a16="http://schemas.microsoft.com/office/drawing/2014/main" id="{D281F5B7-6CA3-D44D-9245-80F641200038}"/>
                    </a:ext>
                  </a:extLst>
                </p14:cNvPr>
                <p14:cNvContentPartPr/>
                <p14:nvPr/>
              </p14:nvContentPartPr>
              <p14:xfrm>
                <a:off x="4079826" y="2647461"/>
                <a:ext cx="857160" cy="191520"/>
              </p14:xfrm>
            </p:contentPart>
          </mc:Choice>
          <mc:Fallback xmlns="">
            <p:pic>
              <p:nvPicPr>
                <p:cNvPr id="25" name="Ink 24">
                  <a:extLst>
                    <a:ext uri="{FF2B5EF4-FFF2-40B4-BE49-F238E27FC236}">
                      <a16:creationId xmlns:a16="http://schemas.microsoft.com/office/drawing/2014/main" id="{D281F5B7-6CA3-D44D-9245-80F641200038}"/>
                    </a:ext>
                  </a:extLst>
                </p:cNvPr>
                <p:cNvPicPr/>
                <p:nvPr/>
              </p:nvPicPr>
              <p:blipFill>
                <a:blip r:embed="rId20"/>
                <a:stretch>
                  <a:fillRect/>
                </a:stretch>
              </p:blipFill>
              <p:spPr>
                <a:xfrm>
                  <a:off x="4067828" y="2635461"/>
                  <a:ext cx="880677" cy="21504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6" name="Ink 25">
                  <a:extLst>
                    <a:ext uri="{FF2B5EF4-FFF2-40B4-BE49-F238E27FC236}">
                      <a16:creationId xmlns:a16="http://schemas.microsoft.com/office/drawing/2014/main" id="{7E344CCE-97B1-3648-AACB-90C103F380BF}"/>
                    </a:ext>
                  </a:extLst>
                </p14:cNvPr>
                <p14:cNvContentPartPr/>
                <p14:nvPr/>
              </p14:nvContentPartPr>
              <p14:xfrm>
                <a:off x="4936626" y="2647461"/>
                <a:ext cx="606960" cy="345600"/>
              </p14:xfrm>
            </p:contentPart>
          </mc:Choice>
          <mc:Fallback xmlns="">
            <p:pic>
              <p:nvPicPr>
                <p:cNvPr id="26" name="Ink 25">
                  <a:extLst>
                    <a:ext uri="{FF2B5EF4-FFF2-40B4-BE49-F238E27FC236}">
                      <a16:creationId xmlns:a16="http://schemas.microsoft.com/office/drawing/2014/main" id="{7E344CCE-97B1-3648-AACB-90C103F380BF}"/>
                    </a:ext>
                  </a:extLst>
                </p:cNvPr>
                <p:cNvPicPr/>
                <p:nvPr/>
              </p:nvPicPr>
              <p:blipFill>
                <a:blip r:embed="rId22"/>
                <a:stretch>
                  <a:fillRect/>
                </a:stretch>
              </p:blipFill>
              <p:spPr>
                <a:xfrm>
                  <a:off x="4924631" y="2635444"/>
                  <a:ext cx="630471" cy="369153"/>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8" name="Ink 27">
                  <a:extLst>
                    <a:ext uri="{FF2B5EF4-FFF2-40B4-BE49-F238E27FC236}">
                      <a16:creationId xmlns:a16="http://schemas.microsoft.com/office/drawing/2014/main" id="{343A931A-61A1-C149-A220-08D26E038C53}"/>
                    </a:ext>
                  </a:extLst>
                </p14:cNvPr>
                <p14:cNvContentPartPr/>
                <p14:nvPr/>
              </p14:nvContentPartPr>
              <p14:xfrm>
                <a:off x="5580306" y="3052101"/>
                <a:ext cx="7200" cy="617760"/>
              </p14:xfrm>
            </p:contentPart>
          </mc:Choice>
          <mc:Fallback xmlns="">
            <p:pic>
              <p:nvPicPr>
                <p:cNvPr id="28" name="Ink 27">
                  <a:extLst>
                    <a:ext uri="{FF2B5EF4-FFF2-40B4-BE49-F238E27FC236}">
                      <a16:creationId xmlns:a16="http://schemas.microsoft.com/office/drawing/2014/main" id="{343A931A-61A1-C149-A220-08D26E038C53}"/>
                    </a:ext>
                  </a:extLst>
                </p:cNvPr>
                <p:cNvPicPr/>
                <p:nvPr/>
              </p:nvPicPr>
              <p:blipFill>
                <a:blip r:embed="rId24"/>
                <a:stretch>
                  <a:fillRect/>
                </a:stretch>
              </p:blipFill>
              <p:spPr>
                <a:xfrm>
                  <a:off x="5568306" y="3040110"/>
                  <a:ext cx="30720" cy="641262"/>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0" name="Ink 29">
                  <a:extLst>
                    <a:ext uri="{FF2B5EF4-FFF2-40B4-BE49-F238E27FC236}">
                      <a16:creationId xmlns:a16="http://schemas.microsoft.com/office/drawing/2014/main" id="{DB28E560-4330-BD41-B8A2-287BFF99D327}"/>
                    </a:ext>
                  </a:extLst>
                </p14:cNvPr>
                <p14:cNvContentPartPr/>
                <p14:nvPr/>
              </p14:nvContentPartPr>
              <p14:xfrm>
                <a:off x="5066586" y="3757341"/>
                <a:ext cx="476640" cy="226800"/>
              </p14:xfrm>
            </p:contentPart>
          </mc:Choice>
          <mc:Fallback xmlns="">
            <p:pic>
              <p:nvPicPr>
                <p:cNvPr id="30" name="Ink 29">
                  <a:extLst>
                    <a:ext uri="{FF2B5EF4-FFF2-40B4-BE49-F238E27FC236}">
                      <a16:creationId xmlns:a16="http://schemas.microsoft.com/office/drawing/2014/main" id="{DB28E560-4330-BD41-B8A2-287BFF99D327}"/>
                    </a:ext>
                  </a:extLst>
                </p:cNvPr>
                <p:cNvPicPr/>
                <p:nvPr/>
              </p:nvPicPr>
              <p:blipFill>
                <a:blip r:embed="rId26"/>
                <a:stretch>
                  <a:fillRect/>
                </a:stretch>
              </p:blipFill>
              <p:spPr>
                <a:xfrm>
                  <a:off x="5054598" y="3745379"/>
                  <a:ext cx="500136" cy="250246"/>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2" name="Ink 31">
                  <a:extLst>
                    <a:ext uri="{FF2B5EF4-FFF2-40B4-BE49-F238E27FC236}">
                      <a16:creationId xmlns:a16="http://schemas.microsoft.com/office/drawing/2014/main" id="{E17522CC-CEB7-3B45-9667-8FE56E53EBB8}"/>
                    </a:ext>
                  </a:extLst>
                </p14:cNvPr>
                <p14:cNvContentPartPr/>
                <p14:nvPr/>
              </p14:nvContentPartPr>
              <p14:xfrm>
                <a:off x="4333986" y="3733581"/>
                <a:ext cx="571320" cy="258840"/>
              </p14:xfrm>
            </p:contentPart>
          </mc:Choice>
          <mc:Fallback xmlns="">
            <p:pic>
              <p:nvPicPr>
                <p:cNvPr id="32" name="Ink 31">
                  <a:extLst>
                    <a:ext uri="{FF2B5EF4-FFF2-40B4-BE49-F238E27FC236}">
                      <a16:creationId xmlns:a16="http://schemas.microsoft.com/office/drawing/2014/main" id="{E17522CC-CEB7-3B45-9667-8FE56E53EBB8}"/>
                    </a:ext>
                  </a:extLst>
                </p:cNvPr>
                <p:cNvPicPr/>
                <p:nvPr/>
              </p:nvPicPr>
              <p:blipFill>
                <a:blip r:embed="rId28"/>
                <a:stretch>
                  <a:fillRect/>
                </a:stretch>
              </p:blipFill>
              <p:spPr>
                <a:xfrm>
                  <a:off x="4321994" y="3721598"/>
                  <a:ext cx="594825" cy="282327"/>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9">
            <p14:nvContentPartPr>
              <p14:cNvPr id="34" name="Ink 33">
                <a:extLst>
                  <a:ext uri="{FF2B5EF4-FFF2-40B4-BE49-F238E27FC236}">
                    <a16:creationId xmlns:a16="http://schemas.microsoft.com/office/drawing/2014/main" id="{ACCA97D9-F840-AD40-BB47-F8B7C3A7FC92}"/>
                  </a:ext>
                </a:extLst>
              </p14:cNvPr>
              <p14:cNvContentPartPr/>
              <p14:nvPr/>
            </p14:nvContentPartPr>
            <p14:xfrm>
              <a:off x="3875810" y="2131126"/>
              <a:ext cx="236520" cy="657180"/>
            </p14:xfrm>
          </p:contentPart>
        </mc:Choice>
        <mc:Fallback xmlns="">
          <p:pic>
            <p:nvPicPr>
              <p:cNvPr id="34" name="Ink 33">
                <a:extLst>
                  <a:ext uri="{FF2B5EF4-FFF2-40B4-BE49-F238E27FC236}">
                    <a16:creationId xmlns:a16="http://schemas.microsoft.com/office/drawing/2014/main" id="{ACCA97D9-F840-AD40-BB47-F8B7C3A7FC92}"/>
                  </a:ext>
                </a:extLst>
              </p:cNvPr>
              <p:cNvPicPr/>
              <p:nvPr/>
            </p:nvPicPr>
            <p:blipFill>
              <a:blip r:embed="rId30"/>
              <a:stretch>
                <a:fillRect/>
              </a:stretch>
            </p:blipFill>
            <p:spPr>
              <a:xfrm>
                <a:off x="3866810" y="2122128"/>
                <a:ext cx="254160" cy="674815"/>
              </a:xfrm>
              <a:prstGeom prst="rect">
                <a:avLst/>
              </a:prstGeom>
            </p:spPr>
          </p:pic>
        </mc:Fallback>
      </mc:AlternateContent>
    </p:spTree>
    <p:extLst>
      <p:ext uri="{BB962C8B-B14F-4D97-AF65-F5344CB8AC3E}">
        <p14:creationId xmlns:p14="http://schemas.microsoft.com/office/powerpoint/2010/main" val="435075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A443E3-1971-5C41-B002-B8122A49D6EA}"/>
              </a:ext>
            </a:extLst>
          </p:cNvPr>
          <p:cNvSpPr>
            <a:spLocks noGrp="1"/>
          </p:cNvSpPr>
          <p:nvPr>
            <p:ph type="body" sz="quarter" idx="13"/>
          </p:nvPr>
        </p:nvSpPr>
        <p:spPr>
          <a:xfrm>
            <a:off x="884241" y="2680542"/>
            <a:ext cx="7642141" cy="1762249"/>
          </a:xfrm>
        </p:spPr>
        <p:txBody>
          <a:bodyPr/>
          <a:lstStyle/>
          <a:p>
            <a:pPr marL="457200" indent="-457200">
              <a:buFont typeface="+mj-lt"/>
              <a:buAutoNum type="arabicPeriod"/>
            </a:pPr>
            <a:r>
              <a:rPr lang="en-US" sz="1800"/>
              <a:t>What will you call it?</a:t>
            </a:r>
          </a:p>
          <a:p>
            <a:pPr marL="457200" indent="-457200">
              <a:buFont typeface="+mj-lt"/>
              <a:buAutoNum type="arabicPeriod"/>
            </a:pPr>
            <a:r>
              <a:rPr lang="en-US" sz="1800"/>
              <a:t>What are your key learning outcomes?</a:t>
            </a:r>
          </a:p>
          <a:p>
            <a:pPr marL="457200" indent="-457200">
              <a:buFont typeface="+mj-lt"/>
              <a:buAutoNum type="arabicPeriod"/>
            </a:pPr>
            <a:r>
              <a:rPr lang="en-US" sz="1800"/>
              <a:t>Create a summary suitable to “sell” this block of learning to the incoming/returning students.</a:t>
            </a:r>
          </a:p>
          <a:p>
            <a:pPr marL="457200" indent="-457200">
              <a:buFont typeface="+mj-lt"/>
              <a:buAutoNum type="arabicPeriod"/>
            </a:pPr>
            <a:endParaRPr lang="en-US" sz="1800"/>
          </a:p>
          <a:p>
            <a:pPr marL="457200" indent="-457200">
              <a:buFont typeface="+mj-lt"/>
              <a:buAutoNum type="arabicPeriod"/>
            </a:pPr>
            <a:endParaRPr lang="en-US" sz="1800"/>
          </a:p>
        </p:txBody>
      </p:sp>
      <p:sp>
        <p:nvSpPr>
          <p:cNvPr id="3" name="Text Placeholder 2">
            <a:extLst>
              <a:ext uri="{FF2B5EF4-FFF2-40B4-BE49-F238E27FC236}">
                <a16:creationId xmlns:a16="http://schemas.microsoft.com/office/drawing/2014/main" id="{DD4E8C66-AD5C-364C-882A-CF7428A10A52}"/>
              </a:ext>
            </a:extLst>
          </p:cNvPr>
          <p:cNvSpPr>
            <a:spLocks noGrp="1"/>
          </p:cNvSpPr>
          <p:nvPr>
            <p:ph type="body" sz="quarter" idx="14"/>
          </p:nvPr>
        </p:nvSpPr>
        <p:spPr>
          <a:xfrm>
            <a:off x="884241" y="1641014"/>
            <a:ext cx="5963819" cy="380867"/>
          </a:xfrm>
        </p:spPr>
        <p:txBody>
          <a:bodyPr/>
          <a:lstStyle/>
          <a:p>
            <a:r>
              <a:rPr lang="en-US"/>
              <a:t>Task 2</a:t>
            </a:r>
          </a:p>
          <a:p>
            <a:r>
              <a:rPr lang="en-US" sz="1800" b="0"/>
              <a:t>The block of learning you producing a learning design for is for a pre-induction/induction/transition period.</a:t>
            </a:r>
          </a:p>
        </p:txBody>
      </p:sp>
    </p:spTree>
    <p:extLst>
      <p:ext uri="{BB962C8B-B14F-4D97-AF65-F5344CB8AC3E}">
        <p14:creationId xmlns:p14="http://schemas.microsoft.com/office/powerpoint/2010/main" val="1557972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A443E3-1971-5C41-B002-B8122A49D6EA}"/>
              </a:ext>
            </a:extLst>
          </p:cNvPr>
          <p:cNvSpPr>
            <a:spLocks noGrp="1"/>
          </p:cNvSpPr>
          <p:nvPr>
            <p:ph type="body" sz="quarter" idx="13"/>
          </p:nvPr>
        </p:nvSpPr>
        <p:spPr/>
        <p:txBody>
          <a:bodyPr/>
          <a:lstStyle/>
          <a:p>
            <a:pPr fontAlgn="base"/>
            <a:r>
              <a:rPr lang="en-GB">
                <a:solidFill>
                  <a:srgbClr val="1F497D"/>
                </a:solidFill>
                <a:latin typeface="Calibri" panose="020F0502020204030204" pitchFamily="34" charset="0"/>
              </a:rPr>
              <a:t>Select the learning types cards that match the activities that will support students to cover the learning outcomes.</a:t>
            </a:r>
          </a:p>
          <a:p>
            <a:pPr fontAlgn="base"/>
            <a:r>
              <a:rPr lang="en-GB">
                <a:solidFill>
                  <a:srgbClr val="1F497D"/>
                </a:solidFill>
                <a:latin typeface="Calibri" panose="020F0502020204030204" pitchFamily="34" charset="0"/>
              </a:rPr>
              <a:t> Arrange them in sequences on the timeline </a:t>
            </a:r>
            <a:r>
              <a:rPr lang="en-GB">
                <a:solidFill>
                  <a:srgbClr val="1F497D"/>
                </a:solidFill>
                <a:latin typeface="Calibri" panose="020F0502020204030204" pitchFamily="34" charset="0"/>
                <a:hlinkClick r:id="rId3"/>
              </a:rPr>
              <a:t>https://padlet.com/wmsdigitalage/k6j7a4vw44vu</a:t>
            </a:r>
            <a:r>
              <a:rPr lang="en-GB">
                <a:solidFill>
                  <a:srgbClr val="1F497D"/>
                </a:solidFill>
                <a:latin typeface="Calibri" panose="020F0502020204030204" pitchFamily="34" charset="0"/>
              </a:rPr>
              <a:t> </a:t>
            </a:r>
          </a:p>
          <a:p>
            <a:pPr fontAlgn="base"/>
            <a:endParaRPr lang="en-US"/>
          </a:p>
          <a:p>
            <a:pPr marL="457200" indent="-457200">
              <a:buFont typeface="+mj-lt"/>
              <a:buAutoNum type="arabicPeriod"/>
            </a:pPr>
            <a:endParaRPr lang="en-US"/>
          </a:p>
        </p:txBody>
      </p:sp>
      <p:sp>
        <p:nvSpPr>
          <p:cNvPr id="3" name="Text Placeholder 2">
            <a:extLst>
              <a:ext uri="{FF2B5EF4-FFF2-40B4-BE49-F238E27FC236}">
                <a16:creationId xmlns:a16="http://schemas.microsoft.com/office/drawing/2014/main" id="{DD4E8C66-AD5C-364C-882A-CF7428A10A52}"/>
              </a:ext>
            </a:extLst>
          </p:cNvPr>
          <p:cNvSpPr>
            <a:spLocks noGrp="1"/>
          </p:cNvSpPr>
          <p:nvPr>
            <p:ph type="body" sz="quarter" idx="14"/>
          </p:nvPr>
        </p:nvSpPr>
        <p:spPr/>
        <p:txBody>
          <a:bodyPr/>
          <a:lstStyle/>
          <a:p>
            <a:r>
              <a:rPr lang="en-US"/>
              <a:t>Task 3</a:t>
            </a:r>
          </a:p>
        </p:txBody>
      </p:sp>
    </p:spTree>
    <p:extLst>
      <p:ext uri="{BB962C8B-B14F-4D97-AF65-F5344CB8AC3E}">
        <p14:creationId xmlns:p14="http://schemas.microsoft.com/office/powerpoint/2010/main" val="3411388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A443E3-1971-5C41-B002-B8122A49D6EA}"/>
              </a:ext>
            </a:extLst>
          </p:cNvPr>
          <p:cNvSpPr>
            <a:spLocks noGrp="1"/>
          </p:cNvSpPr>
          <p:nvPr>
            <p:ph type="body" sz="quarter" idx="13"/>
          </p:nvPr>
        </p:nvSpPr>
        <p:spPr>
          <a:xfrm>
            <a:off x="884242" y="2324358"/>
            <a:ext cx="4403376" cy="2462958"/>
          </a:xfrm>
        </p:spPr>
        <p:txBody>
          <a:bodyPr/>
          <a:lstStyle/>
          <a:p>
            <a:pPr marL="457200" indent="-457200">
              <a:buFont typeface="+mj-lt"/>
              <a:buAutoNum type="arabicPeriod"/>
            </a:pPr>
            <a:r>
              <a:rPr lang="en-US"/>
              <a:t>Cards are edited and learning activities added to them </a:t>
            </a:r>
            <a:r>
              <a:rPr lang="en-GB">
                <a:solidFill>
                  <a:srgbClr val="1F497D"/>
                </a:solidFill>
                <a:latin typeface="Calibri" panose="020F0502020204030204" pitchFamily="34" charset="0"/>
                <a:hlinkClick r:id="rId2"/>
              </a:rPr>
              <a:t>https://padlet.com/wmsdigitalage/k6j7a4vw44vu</a:t>
            </a:r>
            <a:r>
              <a:rPr lang="en-GB">
                <a:solidFill>
                  <a:srgbClr val="1F497D"/>
                </a:solidFill>
                <a:latin typeface="Calibri" panose="020F0502020204030204" pitchFamily="34" charset="0"/>
              </a:rPr>
              <a:t> </a:t>
            </a:r>
            <a:endParaRPr lang="en-US"/>
          </a:p>
          <a:p>
            <a:pPr marL="457200" indent="-457200">
              <a:buFont typeface="+mj-lt"/>
              <a:buAutoNum type="arabicPeriod"/>
            </a:pPr>
            <a:r>
              <a:rPr lang="en-US"/>
              <a:t>Points of assessment/feedback are then highlighted. Gold star for summative, Silver star for formative.</a:t>
            </a:r>
          </a:p>
          <a:p>
            <a:pPr marL="457200" indent="-457200">
              <a:buFont typeface="+mj-lt"/>
              <a:buAutoNum type="arabicPeriod"/>
            </a:pPr>
            <a:endParaRPr lang="en-US"/>
          </a:p>
        </p:txBody>
      </p:sp>
      <p:sp>
        <p:nvSpPr>
          <p:cNvPr id="3" name="Text Placeholder 2">
            <a:extLst>
              <a:ext uri="{FF2B5EF4-FFF2-40B4-BE49-F238E27FC236}">
                <a16:creationId xmlns:a16="http://schemas.microsoft.com/office/drawing/2014/main" id="{DD4E8C66-AD5C-364C-882A-CF7428A10A52}"/>
              </a:ext>
            </a:extLst>
          </p:cNvPr>
          <p:cNvSpPr>
            <a:spLocks noGrp="1"/>
          </p:cNvSpPr>
          <p:nvPr>
            <p:ph type="body" sz="quarter" idx="14"/>
          </p:nvPr>
        </p:nvSpPr>
        <p:spPr/>
        <p:txBody>
          <a:bodyPr/>
          <a:lstStyle/>
          <a:p>
            <a:r>
              <a:rPr lang="en-US"/>
              <a:t>Task 4</a:t>
            </a:r>
          </a:p>
        </p:txBody>
      </p:sp>
      <p:pic>
        <p:nvPicPr>
          <p:cNvPr id="5" name="Picture 4" descr="A screenshot of a cell phone&#10;&#10;Description automatically generated">
            <a:extLst>
              <a:ext uri="{FF2B5EF4-FFF2-40B4-BE49-F238E27FC236}">
                <a16:creationId xmlns:a16="http://schemas.microsoft.com/office/drawing/2014/main" id="{E473EA8C-545B-C946-B048-4D9DC3B04BBD}"/>
              </a:ext>
            </a:extLst>
          </p:cNvPr>
          <p:cNvPicPr>
            <a:picLocks noChangeAspect="1"/>
          </p:cNvPicPr>
          <p:nvPr/>
        </p:nvPicPr>
        <p:blipFill>
          <a:blip r:embed="rId3"/>
          <a:stretch>
            <a:fillRect/>
          </a:stretch>
        </p:blipFill>
        <p:spPr>
          <a:xfrm>
            <a:off x="5643860" y="2021881"/>
            <a:ext cx="1374463" cy="1645658"/>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6F3182F6-30F8-2A44-8C35-F7DB8EAC194B}"/>
              </a:ext>
            </a:extLst>
          </p:cNvPr>
          <p:cNvPicPr>
            <a:picLocks noChangeAspect="1"/>
          </p:cNvPicPr>
          <p:nvPr/>
        </p:nvPicPr>
        <p:blipFill>
          <a:blip r:embed="rId4"/>
          <a:stretch>
            <a:fillRect/>
          </a:stretch>
        </p:blipFill>
        <p:spPr>
          <a:xfrm>
            <a:off x="7215809" y="2021881"/>
            <a:ext cx="1236216" cy="1648287"/>
          </a:xfrm>
          <a:prstGeom prst="rect">
            <a:avLst/>
          </a:prstGeom>
        </p:spPr>
      </p:pic>
      <p:pic>
        <p:nvPicPr>
          <p:cNvPr id="10" name="Picture 9" descr="A close up of a sign&#10;&#10;Description automatically generated">
            <a:extLst>
              <a:ext uri="{FF2B5EF4-FFF2-40B4-BE49-F238E27FC236}">
                <a16:creationId xmlns:a16="http://schemas.microsoft.com/office/drawing/2014/main" id="{9D68F902-05A9-F740-A9AD-ED02A29EC008}"/>
              </a:ext>
            </a:extLst>
          </p:cNvPr>
          <p:cNvPicPr>
            <a:picLocks noChangeAspect="1"/>
          </p:cNvPicPr>
          <p:nvPr/>
        </p:nvPicPr>
        <p:blipFill>
          <a:blip r:embed="rId5"/>
          <a:stretch>
            <a:fillRect/>
          </a:stretch>
        </p:blipFill>
        <p:spPr>
          <a:xfrm>
            <a:off x="6494759" y="3818638"/>
            <a:ext cx="1236217" cy="968678"/>
          </a:xfrm>
          <a:prstGeom prst="rect">
            <a:avLst/>
          </a:prstGeom>
        </p:spPr>
      </p:pic>
    </p:spTree>
    <p:extLst>
      <p:ext uri="{BB962C8B-B14F-4D97-AF65-F5344CB8AC3E}">
        <p14:creationId xmlns:p14="http://schemas.microsoft.com/office/powerpoint/2010/main" val="4245220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259DAC3-9E24-E040-8A25-D7FADEF10242}"/>
              </a:ext>
            </a:extLst>
          </p:cNvPr>
          <p:cNvSpPr>
            <a:spLocks noGrp="1"/>
          </p:cNvSpPr>
          <p:nvPr>
            <p:ph type="body" sz="quarter" idx="13"/>
          </p:nvPr>
        </p:nvSpPr>
        <p:spPr/>
        <p:txBody>
          <a:bodyPr/>
          <a:lstStyle/>
          <a:p>
            <a:pPr marL="285750" indent="-285750">
              <a:buFont typeface="Arial" panose="020B0604020202020204" pitchFamily="34" charset="0"/>
              <a:buChar char="•"/>
            </a:pPr>
            <a:r>
              <a:rPr lang="en-US"/>
              <a:t>Exploring the potential affordances of the ABC workshops to support student-centered rapid curriculum development.</a:t>
            </a:r>
          </a:p>
          <a:p>
            <a:pPr marL="285750" indent="-285750">
              <a:buFont typeface="Arial" panose="020B0604020202020204" pitchFamily="34" charset="0"/>
              <a:buChar char="•"/>
            </a:pPr>
            <a:r>
              <a:rPr lang="en-US"/>
              <a:t>Could we support our education teams with remote workshops through an adapted version of the ABC workshop?</a:t>
            </a:r>
          </a:p>
        </p:txBody>
      </p:sp>
      <p:sp>
        <p:nvSpPr>
          <p:cNvPr id="4" name="Text Placeholder 3">
            <a:extLst>
              <a:ext uri="{FF2B5EF4-FFF2-40B4-BE49-F238E27FC236}">
                <a16:creationId xmlns:a16="http://schemas.microsoft.com/office/drawing/2014/main" id="{20BE8C2B-A2F1-6C41-9F67-716297D680E2}"/>
              </a:ext>
            </a:extLst>
          </p:cNvPr>
          <p:cNvSpPr>
            <a:spLocks noGrp="1"/>
          </p:cNvSpPr>
          <p:nvPr>
            <p:ph type="body" sz="quarter" idx="14"/>
          </p:nvPr>
        </p:nvSpPr>
        <p:spPr/>
        <p:txBody>
          <a:bodyPr/>
          <a:lstStyle/>
          <a:p>
            <a:r>
              <a:rPr lang="en-US"/>
              <a:t>Aims</a:t>
            </a:r>
          </a:p>
        </p:txBody>
      </p:sp>
    </p:spTree>
    <p:extLst>
      <p:ext uri="{BB962C8B-B14F-4D97-AF65-F5344CB8AC3E}">
        <p14:creationId xmlns:p14="http://schemas.microsoft.com/office/powerpoint/2010/main" val="14266751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B3C9FA0-96CE-474D-87E0-B7A7BDE24EC4}"/>
              </a:ext>
            </a:extLst>
          </p:cNvPr>
          <p:cNvGraphicFramePr>
            <a:graphicFrameLocks noGrp="1"/>
          </p:cNvGraphicFramePr>
          <p:nvPr>
            <p:extLst>
              <p:ext uri="{D42A27DB-BD31-4B8C-83A1-F6EECF244321}">
                <p14:modId xmlns:p14="http://schemas.microsoft.com/office/powerpoint/2010/main" val="822277528"/>
              </p:ext>
            </p:extLst>
          </p:nvPr>
        </p:nvGraphicFramePr>
        <p:xfrm>
          <a:off x="780798" y="1013791"/>
          <a:ext cx="7582404" cy="3803538"/>
        </p:xfrm>
        <a:graphic>
          <a:graphicData uri="http://schemas.openxmlformats.org/drawingml/2006/table">
            <a:tbl>
              <a:tblPr/>
              <a:tblGrid>
                <a:gridCol w="1700079">
                  <a:extLst>
                    <a:ext uri="{9D8B030D-6E8A-4147-A177-3AD203B41FA5}">
                      <a16:colId xmlns:a16="http://schemas.microsoft.com/office/drawing/2014/main" val="548657853"/>
                    </a:ext>
                  </a:extLst>
                </a:gridCol>
                <a:gridCol w="5882325">
                  <a:extLst>
                    <a:ext uri="{9D8B030D-6E8A-4147-A177-3AD203B41FA5}">
                      <a16:colId xmlns:a16="http://schemas.microsoft.com/office/drawing/2014/main" val="2149230843"/>
                    </a:ext>
                  </a:extLst>
                </a:gridCol>
              </a:tblGrid>
              <a:tr h="213937">
                <a:tc>
                  <a:txBody>
                    <a:bodyPr/>
                    <a:lstStyle/>
                    <a:p>
                      <a:pPr algn="l" rtl="0" fontAlgn="base"/>
                      <a:r>
                        <a:rPr lang="en-GB" sz="600" b="0" i="0">
                          <a:effectLst/>
                          <a:latin typeface="Calibri" panose="020F0502020204030204" pitchFamily="34" charset="0"/>
                        </a:rPr>
                        <a:t>Objectives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r>
                        <a:rPr lang="en-GB" sz="600" b="0" i="0">
                          <a:effectLst/>
                          <a:latin typeface="Calibri" panose="020F0502020204030204" pitchFamily="34" charset="0"/>
                        </a:rPr>
                        <a:t> </a:t>
                      </a: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8809337"/>
                  </a:ext>
                </a:extLst>
              </a:tr>
              <a:tr h="748453">
                <a:tc>
                  <a:txBody>
                    <a:bodyPr/>
                    <a:lstStyle/>
                    <a:p>
                      <a:pPr algn="l" rtl="0" fontAlgn="base"/>
                      <a:r>
                        <a:rPr lang="en-GB" sz="500" b="0" i="0">
                          <a:effectLst/>
                          <a:latin typeface="Calibri" panose="020F0502020204030204" pitchFamily="34" charset="0"/>
                        </a:rPr>
                        <a:t>E.g. pre requisites / induction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r>
                        <a:rPr lang="en-GB" sz="500" b="0" i="0">
                          <a:effectLst/>
                          <a:latin typeface="Calibri" panose="020F0502020204030204" pitchFamily="34" charset="0"/>
                        </a:rPr>
                        <a:t> </a:t>
                      </a: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511C6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2596378"/>
                  </a:ext>
                </a:extLst>
              </a:tr>
              <a:tr h="748453">
                <a:tc>
                  <a:txBody>
                    <a:bodyPr/>
                    <a:lstStyle/>
                    <a:p>
                      <a:pPr algn="l" rtl="0" fontAlgn="base"/>
                      <a:r>
                        <a:rPr lang="en-GB" sz="500" b="0" i="0">
                          <a:effectLst/>
                          <a:latin typeface="Calibri" panose="020F0502020204030204" pitchFamily="34" charset="0"/>
                        </a:rPr>
                        <a:t>E.g. Early module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r>
                        <a:rPr lang="en-GB" sz="500" b="0" i="0">
                          <a:effectLst/>
                          <a:latin typeface="Calibri" panose="020F0502020204030204" pitchFamily="34" charset="0"/>
                        </a:rPr>
                        <a:t> </a:t>
                      </a: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511C6C"/>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25739995"/>
                  </a:ext>
                </a:extLst>
              </a:tr>
              <a:tr h="688506">
                <a:tc>
                  <a:txBody>
                    <a:bodyPr/>
                    <a:lstStyle/>
                    <a:p>
                      <a:pPr algn="l" rtl="0" fontAlgn="base"/>
                      <a:r>
                        <a:rPr lang="en-GB" sz="500" b="0" i="0">
                          <a:effectLst/>
                          <a:latin typeface="Calibri" panose="020F0502020204030204" pitchFamily="34" charset="0"/>
                        </a:rPr>
                        <a:t>E.g. Mid module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r>
                        <a:rPr lang="en-GB" sz="500" b="0" i="0">
                          <a:effectLst/>
                          <a:latin typeface="Calibri" panose="020F0502020204030204" pitchFamily="34" charset="0"/>
                        </a:rPr>
                        <a:t> </a:t>
                      </a: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9690020"/>
                  </a:ext>
                </a:extLst>
              </a:tr>
              <a:tr h="748453">
                <a:tc>
                  <a:txBody>
                    <a:bodyPr/>
                    <a:lstStyle/>
                    <a:p>
                      <a:pPr algn="l" rtl="0" fontAlgn="base"/>
                      <a:r>
                        <a:rPr lang="en-GB" sz="500" b="0" i="0">
                          <a:effectLst/>
                          <a:latin typeface="Calibri" panose="020F0502020204030204" pitchFamily="34" charset="0"/>
                        </a:rPr>
                        <a:t>E.g. End of module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r>
                        <a:rPr lang="en-GB" sz="500" b="0" i="0">
                          <a:effectLst/>
                          <a:latin typeface="Calibri" panose="020F0502020204030204" pitchFamily="34" charset="0"/>
                        </a:rPr>
                        <a:t> </a:t>
                      </a: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2376634"/>
                  </a:ext>
                </a:extLst>
              </a:tr>
              <a:tr h="655736">
                <a:tc>
                  <a:txBody>
                    <a:bodyPr/>
                    <a:lstStyle/>
                    <a:p>
                      <a:pPr algn="l" rtl="0" fontAlgn="base"/>
                      <a:r>
                        <a:rPr lang="en-GB" sz="500" b="0" i="0">
                          <a:effectLst/>
                          <a:latin typeface="Calibri" panose="020F0502020204030204" pitchFamily="34" charset="0"/>
                        </a:rPr>
                        <a:t>Action points / reflections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base"/>
                      <a:r>
                        <a:rPr lang="en-GB" sz="500" b="0" i="0">
                          <a:effectLst/>
                          <a:latin typeface="Calibri" panose="020F0502020204030204" pitchFamily="34" charset="0"/>
                        </a:rPr>
                        <a:t> </a:t>
                      </a: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p>
                      <a:pPr algn="l" rtl="0" fontAlgn="base"/>
                      <a:r>
                        <a:rPr lang="en-GB" sz="500" b="0" i="0">
                          <a:effectLst/>
                          <a:latin typeface="Calibri" panose="020F0502020204030204" pitchFamily="34" charset="0"/>
                        </a:rPr>
                        <a:t> </a:t>
                      </a:r>
                      <a:endParaRPr lang="en-GB" sz="600" b="0" i="0">
                        <a:effectLst/>
                      </a:endParaRPr>
                    </a:p>
                  </a:txBody>
                  <a:tcPr marL="37815" marR="37815" marT="18907" marB="189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59268858"/>
                  </a:ext>
                </a:extLst>
              </a:tr>
            </a:tbl>
          </a:graphicData>
        </a:graphic>
      </p:graphicFrame>
      <p:sp>
        <p:nvSpPr>
          <p:cNvPr id="3" name="Rectangle 1">
            <a:extLst>
              <a:ext uri="{FF2B5EF4-FFF2-40B4-BE49-F238E27FC236}">
                <a16:creationId xmlns:a16="http://schemas.microsoft.com/office/drawing/2014/main" id="{C0607A63-F4EC-F24E-9E8C-57898A748336}"/>
              </a:ext>
            </a:extLst>
          </p:cNvPr>
          <p:cNvSpPr>
            <a:spLocks noChangeArrowheads="1"/>
          </p:cNvSpPr>
          <p:nvPr/>
        </p:nvSpPr>
        <p:spPr bwMode="auto">
          <a:xfrm>
            <a:off x="335549" y="274267"/>
            <a:ext cx="7582403" cy="70788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b="1">
                <a:solidFill>
                  <a:srgbClr val="511C6C"/>
                </a:solidFill>
                <a:latin typeface="+mn-lt"/>
              </a:rPr>
              <a:t>ABC curriculum design Workshop action plan</a:t>
            </a:r>
          </a:p>
          <a:p>
            <a:pPr defTabSz="914400"/>
            <a:r>
              <a:rPr lang="en-US" sz="1800"/>
              <a:t>The storyboard is agreed as a representation with an action plan.</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endParaRPr>
          </a:p>
        </p:txBody>
      </p:sp>
    </p:spTree>
    <p:extLst>
      <p:ext uri="{BB962C8B-B14F-4D97-AF65-F5344CB8AC3E}">
        <p14:creationId xmlns:p14="http://schemas.microsoft.com/office/powerpoint/2010/main" val="1745145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A443E3-1971-5C41-B002-B8122A49D6EA}"/>
              </a:ext>
            </a:extLst>
          </p:cNvPr>
          <p:cNvSpPr>
            <a:spLocks noGrp="1"/>
          </p:cNvSpPr>
          <p:nvPr>
            <p:ph type="body" sz="quarter" idx="13"/>
          </p:nvPr>
        </p:nvSpPr>
        <p:spPr/>
        <p:txBody>
          <a:bodyPr/>
          <a:lstStyle/>
          <a:p>
            <a:pPr marL="0" indent="0">
              <a:buNone/>
            </a:pPr>
            <a:r>
              <a:rPr lang="en-US"/>
              <a:t>Could we support our education teams with remote workshops through an adapted version of the ABC workshop?</a:t>
            </a:r>
          </a:p>
        </p:txBody>
      </p:sp>
      <p:sp>
        <p:nvSpPr>
          <p:cNvPr id="3" name="Text Placeholder 2">
            <a:extLst>
              <a:ext uri="{FF2B5EF4-FFF2-40B4-BE49-F238E27FC236}">
                <a16:creationId xmlns:a16="http://schemas.microsoft.com/office/drawing/2014/main" id="{DD4E8C66-AD5C-364C-882A-CF7428A10A52}"/>
              </a:ext>
            </a:extLst>
          </p:cNvPr>
          <p:cNvSpPr>
            <a:spLocks noGrp="1"/>
          </p:cNvSpPr>
          <p:nvPr>
            <p:ph type="body" sz="quarter" idx="14"/>
          </p:nvPr>
        </p:nvSpPr>
        <p:spPr/>
        <p:txBody>
          <a:bodyPr/>
          <a:lstStyle/>
          <a:p>
            <a:r>
              <a:rPr lang="en-US"/>
              <a:t>Task 5 - Group discussion</a:t>
            </a:r>
          </a:p>
          <a:p>
            <a:endParaRPr lang="en-US"/>
          </a:p>
        </p:txBody>
      </p:sp>
    </p:spTree>
    <p:extLst>
      <p:ext uri="{BB962C8B-B14F-4D97-AF65-F5344CB8AC3E}">
        <p14:creationId xmlns:p14="http://schemas.microsoft.com/office/powerpoint/2010/main" val="3042166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7AD7A3-8E08-5E42-BEFB-06B8B62235F1}"/>
              </a:ext>
            </a:extLst>
          </p:cNvPr>
          <p:cNvSpPr txBox="1"/>
          <p:nvPr/>
        </p:nvSpPr>
        <p:spPr>
          <a:xfrm>
            <a:off x="268421" y="158422"/>
            <a:ext cx="8711950" cy="5001369"/>
          </a:xfrm>
          <a:prstGeom prst="rect">
            <a:avLst/>
          </a:prstGeom>
          <a:noFill/>
        </p:spPr>
        <p:txBody>
          <a:bodyPr wrap="square" rtlCol="0">
            <a:spAutoFit/>
          </a:bodyPr>
          <a:lstStyle/>
          <a:p>
            <a:r>
              <a:rPr lang="en-GB" sz="1100" b="1"/>
              <a:t>Suggested further reading</a:t>
            </a:r>
          </a:p>
          <a:p>
            <a:r>
              <a:rPr lang="en-GB" sz="1100">
                <a:hlinkClick r:id="rId2"/>
              </a:rPr>
              <a:t>ABC Learning Design Toolkit</a:t>
            </a:r>
            <a:r>
              <a:rPr lang="en-GB" sz="1100"/>
              <a:t> - UCL Digital Education</a:t>
            </a:r>
          </a:p>
          <a:p>
            <a:endParaRPr lang="en-GB" sz="1100" b="1"/>
          </a:p>
          <a:p>
            <a:r>
              <a:rPr lang="en-GB" sz="1100">
                <a:hlinkClick r:id="rId3"/>
              </a:rPr>
              <a:t>JISC Guides</a:t>
            </a:r>
            <a:r>
              <a:rPr lang="en-GB" sz="1100"/>
              <a:t> including:</a:t>
            </a:r>
          </a:p>
          <a:p>
            <a:pPr fontAlgn="ctr"/>
            <a:r>
              <a:rPr lang="en-GB" sz="1100">
                <a:hlinkClick r:id="rId4"/>
              </a:rPr>
              <a:t>Developing blended learning content approaches</a:t>
            </a:r>
            <a:r>
              <a:rPr lang="en-GB" sz="1100"/>
              <a:t> | </a:t>
            </a:r>
            <a:r>
              <a:rPr lang="en-GB" sz="1100">
                <a:hlinkClick r:id="rId5"/>
              </a:rPr>
              <a:t>Curriculum design and support for online learning</a:t>
            </a:r>
            <a:endParaRPr lang="en-GB" sz="1100"/>
          </a:p>
          <a:p>
            <a:endParaRPr lang="en-GB" sz="1100"/>
          </a:p>
          <a:p>
            <a:r>
              <a:rPr lang="en-GB" sz="1100"/>
              <a:t>The 7Cs of Learning Design - rethinking design </a:t>
            </a:r>
            <a:r>
              <a:rPr lang="en-GB" sz="1100">
                <a:hlinkClick r:id="rId6"/>
              </a:rPr>
              <a:t>practice</a:t>
            </a:r>
            <a:endParaRPr lang="en-GB" sz="1100"/>
          </a:p>
          <a:p>
            <a:pPr fontAlgn="ctr"/>
            <a:r>
              <a:rPr lang="en-GB" sz="1100">
                <a:hlinkClick r:id="rId7"/>
              </a:rPr>
              <a:t>7Cs of learning design (pdf)</a:t>
            </a:r>
            <a:endParaRPr lang="en-GB" sz="1100"/>
          </a:p>
          <a:p>
            <a:pPr fontAlgn="ctr"/>
            <a:r>
              <a:rPr lang="en-GB" sz="1100">
                <a:hlinkClick r:id="rId8"/>
              </a:rPr>
              <a:t>Paper from Networked Learning Conference 2014</a:t>
            </a:r>
            <a:endParaRPr lang="en-GB" sz="1100"/>
          </a:p>
          <a:p>
            <a:endParaRPr lang="en-GB" sz="1100"/>
          </a:p>
          <a:p>
            <a:r>
              <a:rPr lang="en-GB" sz="1100"/>
              <a:t>As part of Designing e-learning for Health - </a:t>
            </a:r>
            <a:r>
              <a:rPr lang="en-GB" sz="1100" err="1"/>
              <a:t>FutureLearn</a:t>
            </a:r>
            <a:r>
              <a:rPr lang="en-GB" sz="1100"/>
              <a:t> MOOC</a:t>
            </a:r>
          </a:p>
          <a:p>
            <a:pPr fontAlgn="ctr"/>
            <a:r>
              <a:rPr lang="en-GB" sz="1100">
                <a:hlinkClick r:id="rId9"/>
              </a:rPr>
              <a:t>ASPIRE Framework - University of Nottingham</a:t>
            </a:r>
            <a:r>
              <a:rPr lang="en-GB" sz="1100"/>
              <a:t> | </a:t>
            </a:r>
            <a:r>
              <a:rPr lang="en-GB" sz="1100">
                <a:hlinkClick r:id="rId10"/>
              </a:rPr>
              <a:t>Using a quality framework tool</a:t>
            </a:r>
            <a:endParaRPr lang="en-GB" sz="1100"/>
          </a:p>
          <a:p>
            <a:endParaRPr lang="en-GB" sz="1100"/>
          </a:p>
          <a:p>
            <a:r>
              <a:rPr lang="en-GB" sz="1100"/>
              <a:t>ADDIE Model - Analysis, Design, Development, Implementation, and Evaluation. Origin obscure but widely used so plenty available on Google search.</a:t>
            </a:r>
          </a:p>
          <a:p>
            <a:endParaRPr lang="en-GB" sz="1100"/>
          </a:p>
          <a:p>
            <a:r>
              <a:rPr lang="en-GB" sz="1100"/>
              <a:t>The </a:t>
            </a:r>
            <a:r>
              <a:rPr lang="en-GB" sz="1100">
                <a:hlinkClick r:id="rId11"/>
              </a:rPr>
              <a:t>International Learning Design Cross-Institutional Network (ILD-CIN)</a:t>
            </a:r>
            <a:r>
              <a:rPr lang="en-GB" sz="1100"/>
              <a:t> is an international special interest group, focusing on the research and practice of Learning Design and allied fields such as Learning Analytics.</a:t>
            </a:r>
          </a:p>
          <a:p>
            <a:r>
              <a:rPr lang="en-GB" sz="1100"/>
              <a:t>How might a series of interactive learning resources be pulled together for an integrated learning experience? Take a look at the team-based learning implementation at Macquarie University.</a:t>
            </a:r>
          </a:p>
          <a:p>
            <a:endParaRPr lang="en-GB" sz="1100"/>
          </a:p>
          <a:p>
            <a:r>
              <a:rPr lang="en-GB" sz="1100"/>
              <a:t>At Macquarie University they have started implementing Team-Based Learning in the Faculties of Arts and Medicine and Health Sciences. They have developed a set of resources available to everyone, including videos and guides for educators and students. </a:t>
            </a:r>
          </a:p>
          <a:p>
            <a:r>
              <a:rPr lang="en-GB" sz="1100"/>
              <a:t>You can access them through MQ's learning and teaching blog: </a:t>
            </a:r>
            <a:r>
              <a:rPr lang="en-GB" sz="1100">
                <a:hlinkClick r:id="rId12"/>
              </a:rPr>
              <a:t>http://teche.mq.edu.au/2018/04/wtf-is-tbl/</a:t>
            </a:r>
            <a:endParaRPr lang="en-GB" sz="1100"/>
          </a:p>
          <a:p>
            <a:endParaRPr lang="en-GB" sz="1100">
              <a:hlinkClick r:id="rId13"/>
            </a:endParaRPr>
          </a:p>
          <a:p>
            <a:r>
              <a:rPr lang="en-GB" sz="1100">
                <a:hlinkClick r:id="rId13"/>
              </a:rPr>
              <a:t>What is independent learning and what are the benefits for students?</a:t>
            </a:r>
            <a:r>
              <a:rPr lang="en-GB" sz="1100"/>
              <a:t> Author(s): Bill Meyer, Naomi Haywood, Darshan Sachdev and Sally Faraday Publisher: London: Department for Children, Schools and Families Research Report 051, 2008 [Original title: Independent Learning: Literature Review]</a:t>
            </a:r>
          </a:p>
          <a:p>
            <a:endParaRPr lang="en-GB" sz="1100">
              <a:hlinkClick r:id="rId14"/>
            </a:endParaRPr>
          </a:p>
          <a:p>
            <a:r>
              <a:rPr lang="en-GB" sz="1100">
                <a:hlinkClick r:id="rId14"/>
              </a:rPr>
              <a:t>Future Teacher 3.0</a:t>
            </a:r>
            <a:r>
              <a:rPr lang="en-GB" sz="1100"/>
              <a:t> EU funded project</a:t>
            </a:r>
          </a:p>
          <a:p>
            <a:endParaRPr lang="en-US" sz="1100"/>
          </a:p>
        </p:txBody>
      </p:sp>
    </p:spTree>
    <p:extLst>
      <p:ext uri="{BB962C8B-B14F-4D97-AF65-F5344CB8AC3E}">
        <p14:creationId xmlns:p14="http://schemas.microsoft.com/office/powerpoint/2010/main" val="1768208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278D66-961F-274F-A71A-AD8C86C9A2EC}"/>
              </a:ext>
            </a:extLst>
          </p:cNvPr>
          <p:cNvSpPr>
            <a:spLocks noGrp="1"/>
          </p:cNvSpPr>
          <p:nvPr>
            <p:ph type="body" sz="quarter" idx="13"/>
          </p:nvPr>
        </p:nvSpPr>
        <p:spPr/>
        <p:txBody>
          <a:bodyPr>
            <a:normAutofit/>
          </a:bodyPr>
          <a:lstStyle/>
          <a:p>
            <a:pPr fontAlgn="ctr"/>
            <a:r>
              <a:rPr lang="en-GB" sz="1800"/>
              <a:t>Is there a pedagogic argument for delivering an area of the curriculum with support of digital technology or fully online?</a:t>
            </a:r>
          </a:p>
          <a:p>
            <a:pPr fontAlgn="ctr"/>
            <a:r>
              <a:rPr lang="en-GB" sz="1800"/>
              <a:t>Which pedagogic approaches and models in your current curriculum could benefit from embracing the affordances of digital technology?</a:t>
            </a:r>
          </a:p>
          <a:p>
            <a:pPr fontAlgn="ctr"/>
            <a:r>
              <a:rPr lang="en-GB" sz="1800"/>
              <a:t>Do you need to change your current pedagogic approaches when adapting to a digital context?</a:t>
            </a:r>
          </a:p>
        </p:txBody>
      </p:sp>
      <p:sp>
        <p:nvSpPr>
          <p:cNvPr id="4" name="Text Placeholder 3">
            <a:extLst>
              <a:ext uri="{FF2B5EF4-FFF2-40B4-BE49-F238E27FC236}">
                <a16:creationId xmlns:a16="http://schemas.microsoft.com/office/drawing/2014/main" id="{15A6431E-7D12-AD4E-AE89-949D857DB9E1}"/>
              </a:ext>
            </a:extLst>
          </p:cNvPr>
          <p:cNvSpPr>
            <a:spLocks noGrp="1"/>
          </p:cNvSpPr>
          <p:nvPr>
            <p:ph type="body" sz="quarter" idx="14"/>
          </p:nvPr>
        </p:nvSpPr>
        <p:spPr/>
        <p:txBody>
          <a:bodyPr/>
          <a:lstStyle/>
          <a:p>
            <a:r>
              <a:rPr lang="en-US"/>
              <a:t>So what?</a:t>
            </a:r>
          </a:p>
        </p:txBody>
      </p:sp>
      <p:sp>
        <p:nvSpPr>
          <p:cNvPr id="2" name="Title 1">
            <a:extLst>
              <a:ext uri="{FF2B5EF4-FFF2-40B4-BE49-F238E27FC236}">
                <a16:creationId xmlns:a16="http://schemas.microsoft.com/office/drawing/2014/main" id="{04778AAE-E040-1540-992D-3E342F87A2A4}"/>
              </a:ext>
            </a:extLst>
          </p:cNvPr>
          <p:cNvSpPr>
            <a:spLocks noGrp="1"/>
          </p:cNvSpPr>
          <p:nvPr>
            <p:ph type="title" idx="4294967295"/>
          </p:nvPr>
        </p:nvSpPr>
        <p:spPr>
          <a:xfrm>
            <a:off x="0" y="342900"/>
            <a:ext cx="2397125" cy="398463"/>
          </a:xfrm>
        </p:spPr>
        <p:txBody>
          <a:bodyPr>
            <a:normAutofit fontScale="90000"/>
          </a:bodyPr>
          <a:lstStyle/>
          <a:p>
            <a:r>
              <a:rPr lang="en-US"/>
              <a:t>Why bother?</a:t>
            </a:r>
          </a:p>
        </p:txBody>
      </p:sp>
      <p:pic>
        <p:nvPicPr>
          <p:cNvPr id="7" name="Picture 6" descr="A picture containing sitting, bright, light, kite&#10;&#10;Description automatically generated">
            <a:extLst>
              <a:ext uri="{FF2B5EF4-FFF2-40B4-BE49-F238E27FC236}">
                <a16:creationId xmlns:a16="http://schemas.microsoft.com/office/drawing/2014/main" id="{CB3801C2-632E-5B4B-97A9-DE48420659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10216">
            <a:off x="2176022" y="815790"/>
            <a:ext cx="4496471" cy="3056425"/>
          </a:xfrm>
          <a:prstGeom prst="rect">
            <a:avLst/>
          </a:prstGeom>
        </p:spPr>
      </p:pic>
    </p:spTree>
    <p:extLst>
      <p:ext uri="{BB962C8B-B14F-4D97-AF65-F5344CB8AC3E}">
        <p14:creationId xmlns:p14="http://schemas.microsoft.com/office/powerpoint/2010/main" val="7590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500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500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500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50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3755EB-9963-2949-A8BE-FB68D25AE20A}"/>
              </a:ext>
            </a:extLst>
          </p:cNvPr>
          <p:cNvPicPr>
            <a:picLocks noChangeAspect="1"/>
          </p:cNvPicPr>
          <p:nvPr/>
        </p:nvPicPr>
        <p:blipFill rotWithShape="1">
          <a:blip r:embed="rId2"/>
          <a:srcRect t="276" b="29934"/>
          <a:stretch/>
        </p:blipFill>
        <p:spPr>
          <a:xfrm>
            <a:off x="20" y="10"/>
            <a:ext cx="5527522" cy="5143490"/>
          </a:xfrm>
          <a:prstGeom prst="rect">
            <a:avLst/>
          </a:prstGeom>
        </p:spPr>
      </p:pic>
      <p:pic>
        <p:nvPicPr>
          <p:cNvPr id="7" name="Picture 6" descr="A room with a wooden floor&#10;&#10;Description automatically generated">
            <a:extLst>
              <a:ext uri="{FF2B5EF4-FFF2-40B4-BE49-F238E27FC236}">
                <a16:creationId xmlns:a16="http://schemas.microsoft.com/office/drawing/2014/main" id="{747D944A-37DB-B942-884B-072473064FFE}"/>
              </a:ext>
            </a:extLst>
          </p:cNvPr>
          <p:cNvPicPr>
            <a:picLocks noChangeAspect="1"/>
          </p:cNvPicPr>
          <p:nvPr/>
        </p:nvPicPr>
        <p:blipFill rotWithShape="1">
          <a:blip r:embed="rId3"/>
          <a:srcRect t="13758" r="-3" b="32347"/>
          <a:stretch/>
        </p:blipFill>
        <p:spPr>
          <a:xfrm>
            <a:off x="5650992" y="10"/>
            <a:ext cx="3493008" cy="2510018"/>
          </a:xfrm>
          <a:prstGeom prst="rect">
            <a:avLst/>
          </a:prstGeom>
        </p:spPr>
      </p:pic>
      <p:pic>
        <p:nvPicPr>
          <p:cNvPr id="5" name="Picture 4" descr="A picture containing indoor, building, table, kitchen&#10;&#10;Description automatically generated">
            <a:extLst>
              <a:ext uri="{FF2B5EF4-FFF2-40B4-BE49-F238E27FC236}">
                <a16:creationId xmlns:a16="http://schemas.microsoft.com/office/drawing/2014/main" id="{8DA43A4E-FDAD-BB45-8F28-F577CE6A8B5D}"/>
              </a:ext>
            </a:extLst>
          </p:cNvPr>
          <p:cNvPicPr>
            <a:picLocks noChangeAspect="1"/>
          </p:cNvPicPr>
          <p:nvPr/>
        </p:nvPicPr>
        <p:blipFill rotWithShape="1">
          <a:blip r:embed="rId4"/>
          <a:srcRect t="39670" r="-3" b="6434"/>
          <a:stretch/>
        </p:blipFill>
        <p:spPr>
          <a:xfrm>
            <a:off x="5650990" y="2633472"/>
            <a:ext cx="3493010" cy="2510028"/>
          </a:xfrm>
          <a:prstGeom prst="rect">
            <a:avLst/>
          </a:prstGeom>
        </p:spPr>
      </p:pic>
    </p:spTree>
    <p:extLst>
      <p:ext uri="{BB962C8B-B14F-4D97-AF65-F5344CB8AC3E}">
        <p14:creationId xmlns:p14="http://schemas.microsoft.com/office/powerpoint/2010/main" val="2882019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7E167DC-8E18-DD4B-9607-EE797C6105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319" y="1145197"/>
            <a:ext cx="6249176" cy="3679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769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D1CB43-AAD0-584E-A764-FC8CBC627BE5}"/>
              </a:ext>
            </a:extLst>
          </p:cNvPr>
          <p:cNvSpPr txBox="1"/>
          <p:nvPr/>
        </p:nvSpPr>
        <p:spPr>
          <a:xfrm>
            <a:off x="487533" y="892155"/>
            <a:ext cx="7970667" cy="559961"/>
          </a:xfrm>
          <a:prstGeom prst="rect">
            <a:avLst/>
          </a:prstGeom>
          <a:noFill/>
        </p:spPr>
        <p:txBody>
          <a:bodyPr wrap="square" rtlCol="0">
            <a:spAutoFit/>
          </a:bodyPr>
          <a:lstStyle/>
          <a:p>
            <a:r>
              <a:rPr lang="en-GB" sz="1013" err="1"/>
              <a:t>Dr.</a:t>
            </a:r>
            <a:r>
              <a:rPr lang="en-GB" sz="1013"/>
              <a:t> Diana </a:t>
            </a:r>
            <a:r>
              <a:rPr lang="en-GB" sz="1013" err="1"/>
              <a:t>Laurillard</a:t>
            </a:r>
            <a:r>
              <a:rPr lang="en-GB" sz="1013"/>
              <a:t>, Professor of Learning with Digital Technologies @ University College London, shares why faculty with a research focus should take those same skills and apply them to their teaching.</a:t>
            </a:r>
          </a:p>
          <a:p>
            <a:r>
              <a:rPr lang="en-GB" sz="1013">
                <a:hlinkClick r:id="rId4"/>
              </a:rPr>
              <a:t>https://vimeo.com/149159489</a:t>
            </a:r>
            <a:endParaRPr lang="en-US" sz="1013"/>
          </a:p>
        </p:txBody>
      </p:sp>
      <p:pic>
        <p:nvPicPr>
          <p:cNvPr id="3" name="Online Media 2" descr="Why should faculty think about teaching as a Design Science?">
            <a:hlinkClick r:id="" action="ppaction://media"/>
            <a:extLst>
              <a:ext uri="{FF2B5EF4-FFF2-40B4-BE49-F238E27FC236}">
                <a16:creationId xmlns:a16="http://schemas.microsoft.com/office/drawing/2014/main" id="{36DAB033-7B22-D74B-B500-054D2F17C5AC}"/>
              </a:ext>
            </a:extLst>
          </p:cNvPr>
          <p:cNvPicPr>
            <a:picLocks noRot="1" noChangeAspect="1"/>
          </p:cNvPicPr>
          <p:nvPr>
            <a:videoFile r:link="rId1"/>
          </p:nvPr>
        </p:nvPicPr>
        <p:blipFill>
          <a:blip r:embed="rId5"/>
          <a:stretch>
            <a:fillRect/>
          </a:stretch>
        </p:blipFill>
        <p:spPr>
          <a:xfrm>
            <a:off x="1595365" y="1546412"/>
            <a:ext cx="6096000" cy="3429000"/>
          </a:xfrm>
          <a:prstGeom prst="rect">
            <a:avLst/>
          </a:prstGeom>
        </p:spPr>
      </p:pic>
      <p:sp>
        <p:nvSpPr>
          <p:cNvPr id="4" name="TextBox 3">
            <a:extLst>
              <a:ext uri="{FF2B5EF4-FFF2-40B4-BE49-F238E27FC236}">
                <a16:creationId xmlns:a16="http://schemas.microsoft.com/office/drawing/2014/main" id="{428D9C90-555A-C247-A165-FCB7B0D93AED}"/>
              </a:ext>
            </a:extLst>
          </p:cNvPr>
          <p:cNvSpPr txBox="1"/>
          <p:nvPr/>
        </p:nvSpPr>
        <p:spPr>
          <a:xfrm>
            <a:off x="484632" y="484632"/>
            <a:ext cx="790794" cy="400110"/>
          </a:xfrm>
          <a:prstGeom prst="rect">
            <a:avLst/>
          </a:prstGeom>
          <a:noFill/>
        </p:spPr>
        <p:txBody>
          <a:bodyPr wrap="none" rtlCol="0">
            <a:spAutoFit/>
          </a:bodyPr>
          <a:lstStyle/>
          <a:p>
            <a:r>
              <a:rPr lang="en-US" sz="2000" b="1">
                <a:solidFill>
                  <a:srgbClr val="511C6C"/>
                </a:solidFill>
                <a:ea typeface="+mj-ea"/>
                <a:cs typeface="+mj-cs"/>
              </a:rPr>
              <a:t>Why?</a:t>
            </a:r>
          </a:p>
        </p:txBody>
      </p:sp>
    </p:spTree>
    <p:extLst>
      <p:ext uri="{BB962C8B-B14F-4D97-AF65-F5344CB8AC3E}">
        <p14:creationId xmlns:p14="http://schemas.microsoft.com/office/powerpoint/2010/main" val="88469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95160-91E7-AE49-BC7F-7363597D9F41}"/>
              </a:ext>
            </a:extLst>
          </p:cNvPr>
          <p:cNvSpPr>
            <a:spLocks noGrp="1"/>
          </p:cNvSpPr>
          <p:nvPr>
            <p:ph type="title"/>
          </p:nvPr>
        </p:nvSpPr>
        <p:spPr>
          <a:xfrm>
            <a:off x="454596" y="470848"/>
            <a:ext cx="3101499" cy="398859"/>
          </a:xfrm>
        </p:spPr>
        <p:txBody>
          <a:bodyPr/>
          <a:lstStyle/>
          <a:p>
            <a:r>
              <a:rPr lang="en-US" sz="2000" b="1">
                <a:solidFill>
                  <a:srgbClr val="511C6C"/>
                </a:solidFill>
                <a:latin typeface="+mn-lt"/>
              </a:rPr>
              <a:t>Blooms taxonomy</a:t>
            </a:r>
          </a:p>
        </p:txBody>
      </p:sp>
      <p:graphicFrame>
        <p:nvGraphicFramePr>
          <p:cNvPr id="5" name="Content Placeholder 4">
            <a:extLst>
              <a:ext uri="{FF2B5EF4-FFF2-40B4-BE49-F238E27FC236}">
                <a16:creationId xmlns:a16="http://schemas.microsoft.com/office/drawing/2014/main" id="{A748EF95-49E8-874F-B7BD-69DCCFD933CC}"/>
              </a:ext>
            </a:extLst>
          </p:cNvPr>
          <p:cNvGraphicFramePr>
            <a:graphicFrameLocks noGrp="1"/>
          </p:cNvGraphicFramePr>
          <p:nvPr>
            <p:ph idx="1"/>
            <p:extLst>
              <p:ext uri="{D42A27DB-BD31-4B8C-83A1-F6EECF244321}">
                <p14:modId xmlns:p14="http://schemas.microsoft.com/office/powerpoint/2010/main" val="3787383939"/>
              </p:ext>
            </p:extLst>
          </p:nvPr>
        </p:nvGraphicFramePr>
        <p:xfrm>
          <a:off x="3968939" y="470848"/>
          <a:ext cx="4012442" cy="39308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Placeholder 3">
            <a:extLst>
              <a:ext uri="{FF2B5EF4-FFF2-40B4-BE49-F238E27FC236}">
                <a16:creationId xmlns:a16="http://schemas.microsoft.com/office/drawing/2014/main" id="{32DFC1A4-34FC-CD4C-8F18-570A43C11C39}"/>
              </a:ext>
            </a:extLst>
          </p:cNvPr>
          <p:cNvSpPr>
            <a:spLocks noGrp="1"/>
          </p:cNvSpPr>
          <p:nvPr>
            <p:ph type="body" sz="half" idx="2"/>
          </p:nvPr>
        </p:nvSpPr>
        <p:spPr>
          <a:xfrm>
            <a:off x="454596" y="1006867"/>
            <a:ext cx="3326687" cy="1702043"/>
          </a:xfrm>
        </p:spPr>
        <p:txBody>
          <a:bodyPr>
            <a:normAutofit/>
          </a:bodyPr>
          <a:lstStyle/>
          <a:p>
            <a:r>
              <a:rPr lang="en-US" sz="1350"/>
              <a:t>Why is it important in instructional design?</a:t>
            </a:r>
          </a:p>
        </p:txBody>
      </p:sp>
    </p:spTree>
    <p:extLst>
      <p:ext uri="{BB962C8B-B14F-4D97-AF65-F5344CB8AC3E}">
        <p14:creationId xmlns:p14="http://schemas.microsoft.com/office/powerpoint/2010/main" val="777207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0B311-C657-BC44-BFAD-16AA47A37EEF}"/>
              </a:ext>
            </a:extLst>
          </p:cNvPr>
          <p:cNvSpPr>
            <a:spLocks noGrp="1"/>
          </p:cNvSpPr>
          <p:nvPr>
            <p:ph type="title"/>
          </p:nvPr>
        </p:nvSpPr>
        <p:spPr>
          <a:xfrm>
            <a:off x="444069" y="474499"/>
            <a:ext cx="3203004" cy="398859"/>
          </a:xfrm>
        </p:spPr>
        <p:txBody>
          <a:bodyPr/>
          <a:lstStyle/>
          <a:p>
            <a:pPr>
              <a:spcBef>
                <a:spcPts val="750"/>
              </a:spcBef>
            </a:pPr>
            <a:r>
              <a:rPr lang="en-US" sz="2000" b="1">
                <a:solidFill>
                  <a:srgbClr val="511C6C"/>
                </a:solidFill>
                <a:latin typeface="+mn-lt"/>
              </a:rPr>
              <a:t>Independent learning</a:t>
            </a:r>
          </a:p>
        </p:txBody>
      </p:sp>
      <p:pic>
        <p:nvPicPr>
          <p:cNvPr id="5" name="Content Placeholder 4">
            <a:extLst>
              <a:ext uri="{FF2B5EF4-FFF2-40B4-BE49-F238E27FC236}">
                <a16:creationId xmlns:a16="http://schemas.microsoft.com/office/drawing/2014/main" id="{BFA8C8FA-16C5-8246-94DF-7CBA50D01001}"/>
              </a:ext>
            </a:extLst>
          </p:cNvPr>
          <p:cNvPicPr>
            <a:picLocks noGrp="1" noChangeAspect="1"/>
          </p:cNvPicPr>
          <p:nvPr>
            <p:ph idx="1"/>
          </p:nvPr>
        </p:nvPicPr>
        <p:blipFill>
          <a:blip r:embed="rId3"/>
          <a:stretch>
            <a:fillRect/>
          </a:stretch>
        </p:blipFill>
        <p:spPr>
          <a:xfrm>
            <a:off x="2276857" y="1012764"/>
            <a:ext cx="4849002" cy="3456807"/>
          </a:xfrm>
          <a:prstGeom prst="rect">
            <a:avLst/>
          </a:prstGeom>
        </p:spPr>
      </p:pic>
    </p:spTree>
    <p:extLst>
      <p:ext uri="{BB962C8B-B14F-4D97-AF65-F5344CB8AC3E}">
        <p14:creationId xmlns:p14="http://schemas.microsoft.com/office/powerpoint/2010/main" val="4246794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A52BD-4F65-E144-B555-B2F82F02389F}"/>
              </a:ext>
            </a:extLst>
          </p:cNvPr>
          <p:cNvSpPr>
            <a:spLocks noGrp="1"/>
          </p:cNvSpPr>
          <p:nvPr>
            <p:ph type="title"/>
          </p:nvPr>
        </p:nvSpPr>
        <p:spPr>
          <a:xfrm>
            <a:off x="454596" y="342899"/>
            <a:ext cx="2640887" cy="398859"/>
          </a:xfrm>
        </p:spPr>
        <p:txBody>
          <a:bodyPr/>
          <a:lstStyle/>
          <a:p>
            <a:r>
              <a:rPr lang="en-US" sz="2000" b="1">
                <a:solidFill>
                  <a:srgbClr val="511C6C"/>
                </a:solidFill>
                <a:latin typeface="+mn-lt"/>
              </a:rPr>
              <a:t>Instructional design</a:t>
            </a:r>
          </a:p>
        </p:txBody>
      </p:sp>
      <p:graphicFrame>
        <p:nvGraphicFramePr>
          <p:cNvPr id="5" name="Content Placeholder 4">
            <a:extLst>
              <a:ext uri="{FF2B5EF4-FFF2-40B4-BE49-F238E27FC236}">
                <a16:creationId xmlns:a16="http://schemas.microsoft.com/office/drawing/2014/main" id="{2EA55ED6-9D52-FC46-B2A4-34162DCCE997}"/>
              </a:ext>
            </a:extLst>
          </p:cNvPr>
          <p:cNvGraphicFramePr>
            <a:graphicFrameLocks noGrp="1"/>
          </p:cNvGraphicFramePr>
          <p:nvPr>
            <p:ph idx="1"/>
            <p:extLst>
              <p:ext uri="{D42A27DB-BD31-4B8C-83A1-F6EECF244321}">
                <p14:modId xmlns:p14="http://schemas.microsoft.com/office/powerpoint/2010/main" val="18368337"/>
              </p:ext>
            </p:extLst>
          </p:nvPr>
        </p:nvGraphicFramePr>
        <p:xfrm>
          <a:off x="4189827" y="1155955"/>
          <a:ext cx="3761185" cy="36552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Placeholder 3">
            <a:extLst>
              <a:ext uri="{FF2B5EF4-FFF2-40B4-BE49-F238E27FC236}">
                <a16:creationId xmlns:a16="http://schemas.microsoft.com/office/drawing/2014/main" id="{DE9942A0-03F5-C443-9CDA-6700D3A8066C}"/>
              </a:ext>
            </a:extLst>
          </p:cNvPr>
          <p:cNvSpPr>
            <a:spLocks noGrp="1"/>
          </p:cNvSpPr>
          <p:nvPr>
            <p:ph type="body" sz="half" idx="2"/>
          </p:nvPr>
        </p:nvSpPr>
        <p:spPr>
          <a:xfrm>
            <a:off x="518604" y="911115"/>
            <a:ext cx="4933711" cy="1027413"/>
          </a:xfrm>
        </p:spPr>
        <p:txBody>
          <a:bodyPr>
            <a:normAutofit/>
          </a:bodyPr>
          <a:lstStyle/>
          <a:p>
            <a:r>
              <a:rPr lang="en-US" sz="1350"/>
              <a:t>A systematic approach using learning and instructional theory.</a:t>
            </a:r>
          </a:p>
          <a:p>
            <a:r>
              <a:rPr lang="en-US" sz="1350"/>
              <a:t>3 basic elements.</a:t>
            </a:r>
          </a:p>
        </p:txBody>
      </p:sp>
    </p:spTree>
    <p:extLst>
      <p:ext uri="{BB962C8B-B14F-4D97-AF65-F5344CB8AC3E}">
        <p14:creationId xmlns:p14="http://schemas.microsoft.com/office/powerpoint/2010/main" val="19222390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w_powerpoint_template_-_purple1" id="{F57E41F1-0630-264D-B09B-6090AFCB9218}" vid="{9F572701-740B-4646-BDDA-159A062697A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943B69D30434380191E66DC00FB37" ma:contentTypeVersion="9" ma:contentTypeDescription="Create a new document." ma:contentTypeScope="" ma:versionID="d7c462a900fb86724b1293e6512a102e">
  <xsd:schema xmlns:xsd="http://www.w3.org/2001/XMLSchema" xmlns:xs="http://www.w3.org/2001/XMLSchema" xmlns:p="http://schemas.microsoft.com/office/2006/metadata/properties" xmlns:ns2="0c7990de-ac66-4e0c-8684-86179f1f9736" xmlns:ns3="a09fd4e1-a9df-4d38-8c08-333f5dc13f31" targetNamespace="http://schemas.microsoft.com/office/2006/metadata/properties" ma:root="true" ma:fieldsID="61b8619f8e85d330a09dde2fc2fa0d15" ns2:_="" ns3:_="">
    <xsd:import namespace="0c7990de-ac66-4e0c-8684-86179f1f9736"/>
    <xsd:import namespace="a09fd4e1-a9df-4d38-8c08-333f5dc13f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7990de-ac66-4e0c-8684-86179f1f973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9fd4e1-a9df-4d38-8c08-333f5dc13f31"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AE59186-7A03-4B66-B5F4-791574036EE1}"/>
</file>

<file path=customXml/itemProps2.xml><?xml version="1.0" encoding="utf-8"?>
<ds:datastoreItem xmlns:ds="http://schemas.openxmlformats.org/officeDocument/2006/customXml" ds:itemID="{887519B5-592B-42F0-A716-E376EC6607DF}">
  <ds:schemaRefs>
    <ds:schemaRef ds:uri="http://purl.org/dc/terms/"/>
    <ds:schemaRef ds:uri="http://purl.org/dc/elements/1.1/"/>
    <ds:schemaRef ds:uri="http://purl.org/dc/dcmitype/"/>
    <ds:schemaRef ds:uri="http://schemas.microsoft.com/office/infopath/2007/PartnerControls"/>
    <ds:schemaRef ds:uri="http://schemas.microsoft.com/office/2006/documentManagement/types"/>
    <ds:schemaRef ds:uri="http://schemas.microsoft.com/office/2006/metadata/properties"/>
    <ds:schemaRef ds:uri="eaf06c12-ca49-4da7-b775-55c13c0905e1"/>
    <ds:schemaRef ds:uri="http://www.w3.org/XML/1998/namespace"/>
    <ds:schemaRef ds:uri="c1d94d01-9913-4462-8fce-1f220c60e991"/>
    <ds:schemaRef ds:uri="http://schemas.openxmlformats.org/package/2006/metadata/core-properties"/>
  </ds:schemaRefs>
</ds:datastoreItem>
</file>

<file path=customXml/itemProps3.xml><?xml version="1.0" encoding="utf-8"?>
<ds:datastoreItem xmlns:ds="http://schemas.openxmlformats.org/officeDocument/2006/customXml" ds:itemID="{3C10925D-66B6-4BF8-8CE4-89DC74BC799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1534</Words>
  <Application>Microsoft Macintosh PowerPoint</Application>
  <PresentationFormat>On-screen Show (16:9)</PresentationFormat>
  <Paragraphs>203</Paragraphs>
  <Slides>22</Slides>
  <Notes>14</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Avenir Next Demi Bold</vt:lpstr>
      <vt:lpstr>Calibri</vt:lpstr>
      <vt:lpstr>Calibri Light</vt:lpstr>
      <vt:lpstr>Office Theme</vt:lpstr>
      <vt:lpstr>ABC</vt:lpstr>
      <vt:lpstr>PowerPoint Presentation</vt:lpstr>
      <vt:lpstr>Why bother?</vt:lpstr>
      <vt:lpstr>PowerPoint Presentation</vt:lpstr>
      <vt:lpstr>PowerPoint Presentation</vt:lpstr>
      <vt:lpstr>PowerPoint Presentation</vt:lpstr>
      <vt:lpstr>Blooms taxonomy</vt:lpstr>
      <vt:lpstr>Independent learning</vt:lpstr>
      <vt:lpstr>Instructional design</vt:lpstr>
      <vt:lpstr>PowerPoint Presentation</vt:lpstr>
      <vt:lpstr>PowerPoint Presentation</vt:lpstr>
      <vt:lpstr>PowerPoint Presentation</vt:lpstr>
      <vt:lpstr>PowerPoint Presentation</vt:lpstr>
      <vt:lpstr>Timeline sheet</vt:lpstr>
      <vt:lpstr>Paper based face to face version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ABC</dc:title>
  <dc:subject/>
  <dc:creator>Fenn, Catherine</dc:creator>
  <cp:keywords/>
  <dc:description/>
  <cp:lastModifiedBy>Fenn, Catherine</cp:lastModifiedBy>
  <cp:revision>1</cp:revision>
  <dcterms:created xsi:type="dcterms:W3CDTF">2020-05-14T10:07:33Z</dcterms:created>
  <dcterms:modified xsi:type="dcterms:W3CDTF">2020-05-15T08:27:58Z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0x010100AA7943B69D30434380191E66DC00FB37</vt:lpwstr>
  </property>
</Properties>
</file>