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5"/>
  </p:notesMasterIdLst>
  <p:sldIdLst>
    <p:sldId id="317" r:id="rId5"/>
    <p:sldId id="297" r:id="rId6"/>
    <p:sldId id="298" r:id="rId7"/>
    <p:sldId id="328" r:id="rId8"/>
    <p:sldId id="329" r:id="rId9"/>
    <p:sldId id="316" r:id="rId10"/>
    <p:sldId id="319" r:id="rId11"/>
    <p:sldId id="321" r:id="rId12"/>
    <p:sldId id="318" r:id="rId13"/>
    <p:sldId id="322" r:id="rId14"/>
    <p:sldId id="323" r:id="rId15"/>
    <p:sldId id="324" r:id="rId16"/>
    <p:sldId id="325" r:id="rId17"/>
    <p:sldId id="299" r:id="rId18"/>
    <p:sldId id="314" r:id="rId19"/>
    <p:sldId id="311" r:id="rId20"/>
    <p:sldId id="315" r:id="rId21"/>
    <p:sldId id="326" r:id="rId22"/>
    <p:sldId id="313" r:id="rId23"/>
    <p:sldId id="327" r:id="rId24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674"/>
  </p:normalViewPr>
  <p:slideViewPr>
    <p:cSldViewPr snapToGrid="0" snapToObjects="1">
      <p:cViewPr varScale="1">
        <p:scale>
          <a:sx n="139" d="100"/>
          <a:sy n="139" d="100"/>
        </p:scale>
        <p:origin x="810" y="12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93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Important parts of the bullet can be highlighted in a bold weight for added impact.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Important parts of the bullet can be highlighted in a bold weight for added impact.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2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4.xml"/><Relationship Id="rId7" Type="http://schemas.openxmlformats.org/officeDocument/2006/relationships/hyperlink" Target="https://support.office.com/en-gb/article/export-a-presentation-6ee4272e-8f64-47f6-bd32-12fe50eef477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support.office.com/en-gb/article/record-your-screen-in-powerpoint-0b4c3f65-534c-4cf1-9c59-402b6e9d79d0" TargetMode="External"/><Relationship Id="rId5" Type="http://schemas.openxmlformats.org/officeDocument/2006/relationships/hyperlink" Target="https://support.office.com/en-gb/article/record-a-slide-show-with-narration-and-slide-timings-0b9502c6-5f6c-40ae-b1e7-e47d8741161c#OfficeVersion=Windows" TargetMode="External"/><Relationship Id="rId4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echo360.com/hc/en-us/articles/360035035812-Editing-Videos" TargetMode="External"/><Relationship Id="rId2" Type="http://schemas.openxmlformats.org/officeDocument/2006/relationships/hyperlink" Target="https://warwick.ac.uk/services/its/servicessupport/networkservices/vpn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dmin.echo360.com/hc/en-us/articles/360035035332-Universal-Capture-Specification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its/servicessupport/academictechnology/support/guides/echo360-guides/ech-09" TargetMode="External"/><Relationship Id="rId2" Type="http://schemas.openxmlformats.org/officeDocument/2006/relationships/hyperlink" Target="https://warwick.ac.uk/services/its/servicessupport/academictechnology/support/guides/echo360-guides/ech-10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its/servicessupport/academictechnology/support/guides/echo360-guides/ech-17/" TargetMode="External"/><Relationship Id="rId2" Type="http://schemas.openxmlformats.org/officeDocument/2006/relationships/hyperlink" Target="https://www.microsoft.com/en-gb/microsoft-365/onedrive/download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tmp"/><Relationship Id="rId4" Type="http://schemas.openxmlformats.org/officeDocument/2006/relationships/hyperlink" Target="https://twitter.com/dave2809/status/1242157473244553218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creencast-o-matic.com/screen-recorder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chsmith.com/video-editor.html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apple.com/en-gb/HT208721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ple.com/uk/imovie/" TargetMode="External"/><Relationship Id="rId2" Type="http://schemas.openxmlformats.org/officeDocument/2006/relationships/hyperlink" Target="https://support.microsoft.com/en-gb/help/4051785/windows-10-create-or-edit-video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lackmagicdesign.com/uk/products/davinciresolve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academictechnologyguides" TargetMode="External"/><Relationship Id="rId7" Type="http://schemas.openxmlformats.org/officeDocument/2006/relationships/hyperlink" Target="https://warwick.ac.uk/services/od/academic-development/resources/tlacontinuity" TargetMode="External"/><Relationship Id="rId2" Type="http://schemas.openxmlformats.org/officeDocument/2006/relationships/hyperlink" Target="https://warwick.ac.uk/covid19-teachonline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arwick.ac.uk/itstraining" TargetMode="External"/><Relationship Id="rId5" Type="http://schemas.openxmlformats.org/officeDocument/2006/relationships/hyperlink" Target="https://warwick.ac.uk/av" TargetMode="External"/><Relationship Id="rId4" Type="http://schemas.openxmlformats.org/officeDocument/2006/relationships/hyperlink" Target="mailto:academictech@warwick.ac.uk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Mh4f9AYRCZ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en-gb/article/record-a-meeting-in-teams-34dfbe7f-b07d-4a27-b4c6-de62f1348c24" TargetMode="External"/><Relationship Id="rId7" Type="http://schemas.openxmlformats.org/officeDocument/2006/relationships/hyperlink" Target="https://docs.microsoft.com/en-us/stream/portal-edit-trim" TargetMode="External"/><Relationship Id="rId2" Type="http://schemas.openxmlformats.org/officeDocument/2006/relationships/hyperlink" Target="https://support.microsoft.com/en-ie/office/meetings-in-teams-e0b0ae21-53ee-4462-a50d-ca9b9e217b67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eb.microsoftstream.com/" TargetMode="External"/><Relationship Id="rId5" Type="http://schemas.openxmlformats.org/officeDocument/2006/relationships/hyperlink" Target="https://support.microsoft.com/en-gb/office/whiteboard-in-a-teams-meeting-d9210aa2-876a-40f0-8ca0-5deb2fc11ca6" TargetMode="External"/><Relationship Id="rId4" Type="http://schemas.openxmlformats.org/officeDocument/2006/relationships/hyperlink" Target="https://support.office.com/en-gb/article/share-content-in-a-meeting-in-teams-fcc2bf59-aecd-4481-8f99-ce55dd836ce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eb.microsoftstream.com/video/2980d65d-5342-4551-94bd-2a80e6dd56d6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stream/portal-edit-trim" TargetMode="External"/><Relationship Id="rId7" Type="http://schemas.openxmlformats.org/officeDocument/2006/relationships/hyperlink" Target="https://docs.microsoft.com/en-GB/stream/portal-get-started?culture=en-gb&amp;country=GB" TargetMode="External"/><Relationship Id="rId2" Type="http://schemas.openxmlformats.org/officeDocument/2006/relationships/hyperlink" Target="https://youtu.be/4ziDlm3oyt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cs.microsoft.com/en-us/stream/portal-permissions" TargetMode="External"/><Relationship Id="rId5" Type="http://schemas.openxmlformats.org/officeDocument/2006/relationships/hyperlink" Target="https://support.microsoft.com/en-gb/office/microsoft-stream-automatically-creates-closed-captions-for-videos-8d6ac353-9ff2-4e2b-bca1-329499455308" TargetMode="External"/><Relationship Id="rId4" Type="http://schemas.openxmlformats.org/officeDocument/2006/relationships/hyperlink" Target="https://docs.microsoft.com/en-us/stream/portal-share-vide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15" y="-54184"/>
            <a:ext cx="9332431" cy="525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4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Use content you already have</a:t>
            </a:r>
          </a:p>
          <a:p>
            <a:r>
              <a:rPr lang="en-GB" dirty="0" smtClean="0"/>
              <a:t>Built-in to PowerPoint</a:t>
            </a:r>
          </a:p>
          <a:p>
            <a:r>
              <a:rPr lang="en-GB" dirty="0" smtClean="0">
                <a:hlinkClick r:id="rId5"/>
              </a:rPr>
              <a:t>Record audio narration</a:t>
            </a:r>
            <a:endParaRPr lang="en-GB" dirty="0" smtClean="0"/>
          </a:p>
          <a:p>
            <a:r>
              <a:rPr lang="en-GB" dirty="0" smtClean="0">
                <a:hlinkClick r:id="rId6"/>
              </a:rPr>
              <a:t>Record your screen</a:t>
            </a:r>
            <a:endParaRPr lang="en-GB" dirty="0" smtClean="0"/>
          </a:p>
          <a:p>
            <a:r>
              <a:rPr lang="en-GB" dirty="0" smtClean="0">
                <a:hlinkClick r:id="rId7"/>
              </a:rPr>
              <a:t>Export as video</a:t>
            </a:r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PowerPoint</a:t>
            </a:r>
            <a:endParaRPr lang="en-GB" dirty="0"/>
          </a:p>
        </p:txBody>
      </p:sp>
      <p:pic>
        <p:nvPicPr>
          <p:cNvPr id="4" name="500AA6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05311" y="2385391"/>
            <a:ext cx="3897314" cy="169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5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40226"/>
            <a:ext cx="7642141" cy="2647090"/>
          </a:xfrm>
        </p:spPr>
        <p:txBody>
          <a:bodyPr/>
          <a:lstStyle/>
          <a:p>
            <a:r>
              <a:rPr lang="en-GB" dirty="0" smtClean="0"/>
              <a:t>Echo360 product available on the software centre (</a:t>
            </a:r>
            <a:r>
              <a:rPr lang="en-GB" dirty="0" smtClean="0">
                <a:hlinkClick r:id="rId2"/>
              </a:rPr>
              <a:t>update via VPN</a:t>
            </a:r>
            <a:r>
              <a:rPr lang="en-GB" dirty="0" smtClean="0"/>
              <a:t>)</a:t>
            </a:r>
          </a:p>
          <a:p>
            <a:r>
              <a:rPr lang="en-GB" dirty="0" smtClean="0"/>
              <a:t>Need to make sure you have an account and sections set up</a:t>
            </a:r>
          </a:p>
          <a:p>
            <a:r>
              <a:rPr lang="en-GB" dirty="0"/>
              <a:t>Record 2 video streams and audio</a:t>
            </a:r>
          </a:p>
          <a:p>
            <a:r>
              <a:rPr lang="en-GB" dirty="0"/>
              <a:t>Publish to your sections to access via </a:t>
            </a:r>
            <a:r>
              <a:rPr lang="en-GB" dirty="0" smtClean="0"/>
              <a:t>Moodle</a:t>
            </a:r>
          </a:p>
          <a:p>
            <a:r>
              <a:rPr lang="en-GB" dirty="0" smtClean="0">
                <a:hlinkClick r:id="rId3"/>
              </a:rPr>
              <a:t>Edit in Echo360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Universal Capture system requirements 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Universal Capture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3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How to install Universal Capture</a:t>
            </a:r>
          </a:p>
          <a:p>
            <a:pPr lvl="1"/>
            <a:r>
              <a:rPr lang="en-GB" b="0" dirty="0">
                <a:hlinkClick r:id="rId2"/>
              </a:rPr>
              <a:t>https://</a:t>
            </a:r>
            <a:r>
              <a:rPr lang="en-GB" b="0" dirty="0" smtClean="0">
                <a:hlinkClick r:id="rId2"/>
              </a:rPr>
              <a:t>warwick.ac.uk/services/its/servicessupport/academictechnology/support/guides/echo360-guides/ech-10</a:t>
            </a:r>
            <a:endParaRPr lang="en-GB" b="0" dirty="0" smtClean="0"/>
          </a:p>
          <a:p>
            <a:r>
              <a:rPr lang="en-GB" dirty="0" smtClean="0"/>
              <a:t>Using Universal Capture</a:t>
            </a:r>
          </a:p>
          <a:p>
            <a:pPr lvl="1"/>
            <a:r>
              <a:rPr lang="en-GB" b="0" dirty="0">
                <a:hlinkClick r:id="rId3"/>
              </a:rPr>
              <a:t>https://</a:t>
            </a:r>
            <a:r>
              <a:rPr lang="en-GB" b="0" dirty="0" smtClean="0">
                <a:hlinkClick r:id="rId3"/>
              </a:rPr>
              <a:t>warwick.ac.uk/services/its/servicessupport/academictechnology/support/guides/echo360-guides/ech-09</a:t>
            </a:r>
            <a:r>
              <a:rPr lang="en-GB" b="0" dirty="0" smtClean="0"/>
              <a:t> </a:t>
            </a:r>
            <a:endParaRPr lang="en-GB" b="0" dirty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Universal Capture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25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3528733" cy="2462958"/>
          </a:xfrm>
        </p:spPr>
        <p:txBody>
          <a:bodyPr/>
          <a:lstStyle/>
          <a:p>
            <a:r>
              <a:rPr lang="en-GB" dirty="0" smtClean="0"/>
              <a:t>Record using your mobile device</a:t>
            </a:r>
          </a:p>
          <a:p>
            <a:r>
              <a:rPr lang="en-GB" dirty="0" smtClean="0"/>
              <a:t>Use the </a:t>
            </a:r>
            <a:r>
              <a:rPr lang="en-GB" dirty="0" smtClean="0">
                <a:hlinkClick r:id="rId2"/>
              </a:rPr>
              <a:t>OneDrive mobile </a:t>
            </a:r>
            <a:r>
              <a:rPr lang="en-GB" dirty="0" smtClean="0"/>
              <a:t>app to move the file between devices</a:t>
            </a:r>
          </a:p>
          <a:p>
            <a:r>
              <a:rPr lang="en-GB" dirty="0" smtClean="0">
                <a:hlinkClick r:id="rId3"/>
              </a:rPr>
              <a:t>Echo360 mobile app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Mobile device</a:t>
            </a:r>
            <a:endParaRPr lang="en-GB" dirty="0"/>
          </a:p>
        </p:txBody>
      </p:sp>
      <p:pic>
        <p:nvPicPr>
          <p:cNvPr id="4" name="Picture 3" descr="Screen Clippi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82" y="1225826"/>
            <a:ext cx="2322706" cy="376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29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Screencast-O-</a:t>
            </a:r>
            <a:r>
              <a:rPr lang="en-US" dirty="0" err="1" smtClean="0"/>
              <a:t>Matic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7642141" cy="2462958"/>
          </a:xfrm>
        </p:spPr>
        <p:txBody>
          <a:bodyPr/>
          <a:lstStyle/>
          <a:p>
            <a:r>
              <a:rPr lang="en-US" dirty="0" smtClean="0"/>
              <a:t>Launch it from their website</a:t>
            </a:r>
          </a:p>
          <a:p>
            <a:pPr lvl="1"/>
            <a:r>
              <a:rPr lang="en-GB" b="0" dirty="0">
                <a:hlinkClick r:id="rId2"/>
              </a:rPr>
              <a:t>https://</a:t>
            </a:r>
            <a:r>
              <a:rPr lang="en-GB" b="0" dirty="0" smtClean="0">
                <a:hlinkClick r:id="rId2"/>
              </a:rPr>
              <a:t>screencast-o-matic.com/screen-recorder</a:t>
            </a:r>
            <a:endParaRPr lang="en-GB" b="0" dirty="0" smtClean="0"/>
          </a:p>
          <a:p>
            <a:r>
              <a:rPr lang="en-US" dirty="0" smtClean="0"/>
              <a:t>Picture in picture</a:t>
            </a:r>
          </a:p>
          <a:p>
            <a:r>
              <a:rPr lang="en-US" dirty="0" smtClean="0"/>
              <a:t>Resize the capture window to record specific parts of your screen</a:t>
            </a:r>
          </a:p>
          <a:p>
            <a:r>
              <a:rPr lang="en-US" dirty="0" smtClean="0"/>
              <a:t>Up to 15 </a:t>
            </a:r>
            <a:r>
              <a:rPr lang="en-US" dirty="0" err="1" smtClean="0"/>
              <a:t>mins</a:t>
            </a:r>
            <a:r>
              <a:rPr lang="en-US" dirty="0" smtClean="0"/>
              <a:t> (free version)</a:t>
            </a:r>
          </a:p>
        </p:txBody>
      </p:sp>
    </p:spTree>
    <p:extLst>
      <p:ext uri="{BB962C8B-B14F-4D97-AF65-F5344CB8AC3E}">
        <p14:creationId xmlns:p14="http://schemas.microsoft.com/office/powerpoint/2010/main" val="73862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889"/>
          <a:stretch/>
        </p:blipFill>
        <p:spPr>
          <a:xfrm>
            <a:off x="-38403" y="85725"/>
            <a:ext cx="9220806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0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Camtasia Studio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2" y="2324358"/>
            <a:ext cx="7642141" cy="2462958"/>
          </a:xfrm>
        </p:spPr>
        <p:txBody>
          <a:bodyPr/>
          <a:lstStyle/>
          <a:p>
            <a:r>
              <a:rPr lang="en-GB" dirty="0"/>
              <a:t>£</a:t>
            </a:r>
            <a:r>
              <a:rPr lang="en-GB" dirty="0" smtClean="0"/>
              <a:t>163.86 (2 machines)</a:t>
            </a:r>
            <a:endParaRPr lang="en-GB" dirty="0"/>
          </a:p>
          <a:p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www.techsmith.com/video-editor.html</a:t>
            </a:r>
            <a:endParaRPr lang="en-GB" dirty="0" smtClean="0"/>
          </a:p>
          <a:p>
            <a:r>
              <a:rPr lang="en-GB" dirty="0" smtClean="0"/>
              <a:t>Video editor</a:t>
            </a:r>
          </a:p>
          <a:p>
            <a:r>
              <a:rPr lang="en-GB" dirty="0" smtClean="0"/>
              <a:t>Zoom, pan and animate</a:t>
            </a:r>
          </a:p>
          <a:p>
            <a:r>
              <a:rPr lang="en-GB" dirty="0" smtClean="0"/>
              <a:t>Titles, annotations and callouts</a:t>
            </a:r>
          </a:p>
          <a:p>
            <a:r>
              <a:rPr lang="en-GB" dirty="0" smtClean="0"/>
              <a:t>Transitions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3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QuickTime Player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7642141" cy="2462958"/>
          </a:xfrm>
        </p:spPr>
        <p:txBody>
          <a:bodyPr/>
          <a:lstStyle/>
          <a:p>
            <a:r>
              <a:rPr lang="en-US" dirty="0" smtClean="0"/>
              <a:t>Mac</a:t>
            </a:r>
          </a:p>
          <a:p>
            <a:r>
              <a:rPr lang="en-US" dirty="0" smtClean="0"/>
              <a:t>Screen recording function</a:t>
            </a:r>
          </a:p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support.apple.com/en-gb/HT208721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10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Editing Tools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7642141" cy="246295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Video Editor for Windows 10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iMovie for iOS</a:t>
            </a:r>
            <a:endParaRPr lang="en-US" dirty="0" smtClean="0"/>
          </a:p>
          <a:p>
            <a:r>
              <a:rPr lang="en-US" dirty="0" err="1" smtClean="0"/>
              <a:t>DaVinci</a:t>
            </a:r>
            <a:r>
              <a:rPr lang="en-US" dirty="0" smtClean="0"/>
              <a:t> Resolve</a:t>
            </a:r>
          </a:p>
        </p:txBody>
      </p:sp>
    </p:spTree>
    <p:extLst>
      <p:ext uri="{BB962C8B-B14F-4D97-AF65-F5344CB8AC3E}">
        <p14:creationId xmlns:p14="http://schemas.microsoft.com/office/powerpoint/2010/main" val="71738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DaVinci</a:t>
            </a:r>
            <a:r>
              <a:rPr lang="en-US" dirty="0" smtClean="0"/>
              <a:t> Resolve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7642141" cy="2462958"/>
          </a:xfrm>
        </p:spPr>
        <p:txBody>
          <a:bodyPr/>
          <a:lstStyle/>
          <a:p>
            <a:r>
              <a:rPr lang="en-GB" b="0" dirty="0" smtClean="0">
                <a:hlinkClick r:id="rId2"/>
              </a:rPr>
              <a:t>https</a:t>
            </a:r>
            <a:r>
              <a:rPr lang="en-GB" b="0" dirty="0">
                <a:hlinkClick r:id="rId2"/>
              </a:rPr>
              <a:t>://www.blackmagicdesign.com/uk/products/davinciresolve/</a:t>
            </a:r>
            <a:endParaRPr lang="en-GB" b="0" dirty="0"/>
          </a:p>
          <a:p>
            <a:r>
              <a:rPr lang="en-US" dirty="0" smtClean="0"/>
              <a:t>Fully featured v</a:t>
            </a:r>
            <a:r>
              <a:rPr lang="en-US" b="0" dirty="0" smtClean="0"/>
              <a:t>ideo editing software</a:t>
            </a:r>
          </a:p>
          <a:p>
            <a:r>
              <a:rPr lang="en-US" dirty="0" smtClean="0"/>
              <a:t>Mac OS X, Windows and Linux</a:t>
            </a:r>
          </a:p>
          <a:p>
            <a:r>
              <a:rPr lang="en-US" dirty="0" smtClean="0"/>
              <a:t>Managed machines will need assistance to install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05965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3503" y="3573912"/>
            <a:ext cx="5717783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sz="2800" dirty="0" smtClean="0">
                <a:solidFill>
                  <a:srgbClr val="511C6C"/>
                </a:solidFill>
                <a:latin typeface="+mn-lt"/>
              </a:rPr>
              <a:t>Creating asynchronous video content</a:t>
            </a:r>
            <a:endParaRPr lang="en-US" sz="2800" dirty="0">
              <a:solidFill>
                <a:srgbClr val="511C6C"/>
              </a:solidFill>
              <a:latin typeface="+mn-l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3504" y="3968736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511C6C"/>
                </a:solidFill>
                <a:latin typeface="+mn-lt"/>
              </a:rPr>
              <a:t>Kerry Pinny, Senior Academic Technologist</a:t>
            </a:r>
            <a:endParaRPr lang="en-US" sz="1800" dirty="0">
              <a:solidFill>
                <a:srgbClr val="511C6C"/>
              </a:solidFill>
              <a:latin typeface="+mn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3504" y="457660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12</a:t>
            </a:r>
            <a:r>
              <a:rPr lang="en-US" sz="1200" b="0" i="0" baseline="30000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sz="1200" b="0" i="0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 May 2020 | </a:t>
            </a:r>
            <a:r>
              <a:rPr lang="en-US" sz="1200" b="0" i="0" dirty="0" err="1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TEALfest</a:t>
            </a:r>
            <a:r>
              <a:rPr lang="en-US" sz="1200" b="0" i="0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 | @</a:t>
            </a:r>
            <a:r>
              <a:rPr lang="en-US" sz="1200" b="0" i="0" dirty="0" err="1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warwicktealfest</a:t>
            </a:r>
            <a:r>
              <a:rPr lang="en-US" sz="1200" b="0" i="0" dirty="0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 | #</a:t>
            </a:r>
            <a:r>
              <a:rPr lang="en-US" sz="1200" b="0" i="0" dirty="0" err="1" smtClean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WarwickTEALfest</a:t>
            </a:r>
            <a:endParaRPr lang="en-US" sz="1200" b="0" i="0" dirty="0">
              <a:solidFill>
                <a:srgbClr val="511C6C"/>
              </a:solidFill>
              <a:latin typeface="+mn-lt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7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Help and further resources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62433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sz="1600" b="0" dirty="0" smtClean="0">
                <a:hlinkClick r:id="rId2"/>
              </a:rPr>
              <a:t>warwick.ac.uk/covid19-teachonline</a:t>
            </a:r>
            <a:endParaRPr lang="en-GB" sz="1600" b="0" dirty="0" smtClean="0"/>
          </a:p>
          <a:p>
            <a:pPr marL="0" indent="0">
              <a:buNone/>
            </a:pPr>
            <a:r>
              <a:rPr lang="en-GB" sz="1600" dirty="0" smtClean="0">
                <a:hlinkClick r:id="rId3"/>
              </a:rPr>
              <a:t>warwick.ac.uk/</a:t>
            </a:r>
            <a:r>
              <a:rPr lang="en-GB" sz="1600" dirty="0" err="1" smtClean="0">
                <a:hlinkClick r:id="rId3"/>
              </a:rPr>
              <a:t>academictechnology</a:t>
            </a:r>
            <a:endParaRPr lang="en-GB" sz="1600" b="0" dirty="0" smtClean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w</a:t>
            </a:r>
            <a:r>
              <a:rPr lang="en-US" sz="1600" b="0" dirty="0" smtClean="0">
                <a:hlinkClick r:id="rId3"/>
              </a:rPr>
              <a:t>arwick.ac.uk/</a:t>
            </a:r>
            <a:r>
              <a:rPr lang="en-GB" sz="1600" dirty="0" err="1" smtClean="0">
                <a:hlinkClick r:id="rId3"/>
              </a:rPr>
              <a:t>academictechnologyguides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b="0" dirty="0" smtClean="0">
                <a:hlinkClick r:id="rId4"/>
              </a:rPr>
              <a:t>academictech@warwick.ac.uk</a:t>
            </a:r>
            <a:r>
              <a:rPr lang="en-GB" sz="1600" b="0" dirty="0" smtClean="0"/>
              <a:t> </a:t>
            </a:r>
          </a:p>
          <a:p>
            <a:pPr marL="0" indent="0">
              <a:buNone/>
            </a:pPr>
            <a:r>
              <a:rPr lang="en-GB" sz="1600" dirty="0" smtClean="0">
                <a:hlinkClick r:id="rId5"/>
              </a:rPr>
              <a:t>warwick.ac.uk/</a:t>
            </a:r>
            <a:r>
              <a:rPr lang="en-GB" sz="1600" dirty="0" err="1" smtClean="0">
                <a:hlinkClick r:id="rId5"/>
              </a:rPr>
              <a:t>av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b="0" dirty="0" smtClean="0">
                <a:hlinkClick r:id="rId6"/>
              </a:rPr>
              <a:t>warwick.ac.uk/</a:t>
            </a:r>
            <a:r>
              <a:rPr lang="en-GB" sz="1600" b="0" dirty="0" err="1" smtClean="0">
                <a:hlinkClick r:id="rId6"/>
              </a:rPr>
              <a:t>itstraining</a:t>
            </a:r>
            <a:endParaRPr lang="en-GB" sz="1600" b="0" dirty="0" smtClean="0"/>
          </a:p>
          <a:p>
            <a:pPr marL="0" indent="0">
              <a:buNone/>
            </a:pPr>
            <a:r>
              <a:rPr lang="en-GB" sz="1600" dirty="0" smtClean="0">
                <a:hlinkClick r:id="rId7"/>
              </a:rPr>
              <a:t>Academic Development Centre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9932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06275" y="2152908"/>
            <a:ext cx="7642141" cy="2462958"/>
          </a:xfrm>
        </p:spPr>
        <p:txBody>
          <a:bodyPr/>
          <a:lstStyle/>
          <a:p>
            <a:r>
              <a:rPr lang="en-US" dirty="0" smtClean="0"/>
              <a:t>Recording video with </a:t>
            </a:r>
            <a:r>
              <a:rPr lang="en-US" b="1" dirty="0" smtClean="0"/>
              <a:t>Teams</a:t>
            </a:r>
          </a:p>
          <a:p>
            <a:r>
              <a:rPr lang="en-US" dirty="0" smtClean="0"/>
              <a:t>Recording video with </a:t>
            </a:r>
            <a:r>
              <a:rPr lang="en-US" b="1" dirty="0" smtClean="0"/>
              <a:t>PowerPoint</a:t>
            </a:r>
          </a:p>
          <a:p>
            <a:r>
              <a:rPr lang="en-US" dirty="0" smtClean="0"/>
              <a:t>Recording video with </a:t>
            </a:r>
            <a:r>
              <a:rPr lang="en-US" b="1" dirty="0" smtClean="0"/>
              <a:t>Stream</a:t>
            </a:r>
          </a:p>
          <a:p>
            <a:r>
              <a:rPr lang="en-US" dirty="0" smtClean="0"/>
              <a:t>Recording video with </a:t>
            </a:r>
            <a:r>
              <a:rPr lang="en-US" b="1" dirty="0" smtClean="0"/>
              <a:t>Universal Capture</a:t>
            </a:r>
          </a:p>
          <a:p>
            <a:r>
              <a:rPr lang="en-US" dirty="0" smtClean="0"/>
              <a:t>Recording video with your </a:t>
            </a:r>
            <a:r>
              <a:rPr lang="en-US" b="1" dirty="0" smtClean="0"/>
              <a:t>mobile device</a:t>
            </a:r>
          </a:p>
          <a:p>
            <a:r>
              <a:rPr lang="en-US" dirty="0" smtClean="0"/>
              <a:t>and lots more… (well, a few)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Today we’ll explore: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46852"/>
            <a:ext cx="7642141" cy="2640464"/>
          </a:xfrm>
        </p:spPr>
        <p:txBody>
          <a:bodyPr numCol="2"/>
          <a:lstStyle/>
          <a:p>
            <a:pPr marL="0" indent="0" algn="ctr">
              <a:buNone/>
            </a:pPr>
            <a:r>
              <a:rPr lang="en-GB" sz="1200" b="1" dirty="0" smtClean="0"/>
              <a:t>Synchronous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200" dirty="0" smtClean="0"/>
              <a:t>Interaction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200" dirty="0" smtClean="0"/>
              <a:t>Presence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200" dirty="0" smtClean="0"/>
              <a:t>Instant feedback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200" dirty="0" smtClean="0"/>
              <a:t>Stressful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200" dirty="0" smtClean="0"/>
              <a:t>Technical difficulties likely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200" dirty="0" smtClean="0"/>
              <a:t>No interaction, what’s the advantage?</a:t>
            </a:r>
          </a:p>
          <a:p>
            <a:pPr>
              <a:buFont typeface="Calibri" panose="020F0502020204030204" pitchFamily="34" charset="0"/>
              <a:buChar char="↓"/>
            </a:pPr>
            <a:r>
              <a:rPr lang="en-GB" sz="1200" dirty="0" smtClean="0"/>
              <a:t>Exclusive</a:t>
            </a:r>
          </a:p>
          <a:p>
            <a:pPr marL="0" indent="0" algn="ctr">
              <a:buNone/>
            </a:pPr>
            <a:r>
              <a:rPr lang="en-GB" sz="1200" b="1" dirty="0" smtClean="0"/>
              <a:t>Asynchronous</a:t>
            </a:r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200" dirty="0" smtClean="0"/>
              <a:t>Flexible</a:t>
            </a:r>
            <a:endParaRPr lang="en-GB" sz="1200" dirty="0"/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200" dirty="0" smtClean="0"/>
              <a:t>Self-paced</a:t>
            </a:r>
            <a:endParaRPr lang="en-GB" sz="1200" dirty="0"/>
          </a:p>
          <a:p>
            <a:pPr>
              <a:buClr>
                <a:srgbClr val="00B050"/>
              </a:buClr>
              <a:buFont typeface="Calibri" panose="020F0502020204030204" pitchFamily="34" charset="0"/>
              <a:buChar char="↑"/>
            </a:pPr>
            <a:r>
              <a:rPr lang="en-GB" sz="1200" dirty="0" smtClean="0"/>
              <a:t>Inclusive</a:t>
            </a:r>
            <a:endParaRPr lang="en-GB" sz="1200" dirty="0"/>
          </a:p>
          <a:p>
            <a:pPr>
              <a:buFont typeface="Calibri" panose="020F0502020204030204" pitchFamily="34" charset="0"/>
              <a:buChar char="↓"/>
            </a:pPr>
            <a:r>
              <a:rPr lang="en-GB" sz="1200" dirty="0" smtClean="0"/>
              <a:t>Lacks presence</a:t>
            </a:r>
            <a:endParaRPr lang="en-GB" sz="1200" dirty="0"/>
          </a:p>
          <a:p>
            <a:pPr>
              <a:buFont typeface="Calibri" panose="020F0502020204030204" pitchFamily="34" charset="0"/>
              <a:buChar char="↓"/>
            </a:pPr>
            <a:r>
              <a:rPr lang="en-GB" sz="1200" dirty="0" smtClean="0"/>
              <a:t>Risk of apathy/disengagement</a:t>
            </a:r>
            <a:endParaRPr lang="en-GB" sz="1200" dirty="0"/>
          </a:p>
          <a:p>
            <a:pPr marL="0" indent="0">
              <a:buNone/>
            </a:pPr>
            <a:endParaRPr lang="en-GB" sz="16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Synchronous vs. Asynchronous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27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93845"/>
            <a:ext cx="7642141" cy="2574203"/>
          </a:xfrm>
        </p:spPr>
        <p:txBody>
          <a:bodyPr numCol="2"/>
          <a:lstStyle/>
          <a:p>
            <a:r>
              <a:rPr lang="en-GB" sz="1800" dirty="0" smtClean="0"/>
              <a:t>It doesn’t have to be perfect!</a:t>
            </a:r>
          </a:p>
          <a:p>
            <a:r>
              <a:rPr lang="en-GB" sz="1800" dirty="0"/>
              <a:t>Keep it short</a:t>
            </a:r>
          </a:p>
          <a:p>
            <a:r>
              <a:rPr lang="en-GB" sz="1800" dirty="0" smtClean="0"/>
              <a:t>Use a headset or webcam mic</a:t>
            </a:r>
          </a:p>
          <a:p>
            <a:r>
              <a:rPr lang="en-GB" sz="1800" dirty="0"/>
              <a:t>Try to find somewhere </a:t>
            </a:r>
            <a:r>
              <a:rPr lang="en-GB" sz="1800" dirty="0" smtClean="0"/>
              <a:t>quiet</a:t>
            </a:r>
          </a:p>
          <a:p>
            <a:r>
              <a:rPr lang="en-GB" sz="1800" dirty="0" smtClean="0"/>
              <a:t>Outline/script your video content</a:t>
            </a:r>
          </a:p>
          <a:p>
            <a:r>
              <a:rPr lang="en-GB" sz="1800" dirty="0" smtClean="0"/>
              <a:t>Rehearse</a:t>
            </a:r>
          </a:p>
          <a:p>
            <a:r>
              <a:rPr lang="en-GB" sz="1800" dirty="0" smtClean="0"/>
              <a:t>Position the camera above you</a:t>
            </a:r>
          </a:p>
          <a:p>
            <a:r>
              <a:rPr lang="en-GB" dirty="0" smtClean="0"/>
              <a:t>Have everything you need to hand</a:t>
            </a:r>
          </a:p>
          <a:p>
            <a:r>
              <a:rPr lang="en-GB" dirty="0" smtClean="0"/>
              <a:t>Interruptions can liven up a video…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Top tips</a:t>
            </a:r>
            <a:endParaRPr lang="en-GB" dirty="0"/>
          </a:p>
        </p:txBody>
      </p:sp>
      <p:pic>
        <p:nvPicPr>
          <p:cNvPr id="4" name="Mh4f9AYRCZY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5999" y="3562225"/>
            <a:ext cx="2372140" cy="133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1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Hold a meeting on your own or with others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Record the meeting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Share your screen</a:t>
            </a:r>
            <a:r>
              <a:rPr lang="en-GB" dirty="0" smtClean="0"/>
              <a:t>, use </a:t>
            </a:r>
            <a:r>
              <a:rPr lang="en-GB" dirty="0" smtClean="0">
                <a:hlinkClick r:id="rId5"/>
              </a:rPr>
              <a:t>MS Whiteboard </a:t>
            </a:r>
            <a:r>
              <a:rPr lang="en-GB" dirty="0" smtClean="0"/>
              <a:t>etc.</a:t>
            </a:r>
          </a:p>
          <a:p>
            <a:r>
              <a:rPr lang="en-GB" dirty="0" smtClean="0"/>
              <a:t>The video is stored in </a:t>
            </a:r>
            <a:r>
              <a:rPr lang="en-GB" dirty="0" smtClean="0">
                <a:hlinkClick r:id="rId6"/>
              </a:rPr>
              <a:t>Stream</a:t>
            </a:r>
            <a:r>
              <a:rPr lang="en-GB" dirty="0" smtClean="0"/>
              <a:t> (shared only with those in the meeting)</a:t>
            </a:r>
          </a:p>
          <a:p>
            <a:r>
              <a:rPr lang="en-GB" dirty="0" smtClean="0">
                <a:hlinkClick r:id="rId7"/>
              </a:rPr>
              <a:t>Trim the video</a:t>
            </a:r>
            <a:endParaRPr lang="en-GB" dirty="0" smtClean="0"/>
          </a:p>
          <a:p>
            <a:r>
              <a:rPr lang="en-GB" dirty="0" smtClean="0"/>
              <a:t>Download or share the video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Teams Recordings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88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714"/>
          <a:stretch/>
        </p:blipFill>
        <p:spPr>
          <a:xfrm>
            <a:off x="2686050" y="1552575"/>
            <a:ext cx="3771900" cy="31108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6650" y="3505200"/>
            <a:ext cx="2638425" cy="34290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733926" y="4190985"/>
            <a:ext cx="400050" cy="34290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06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Dr Robert O’Toole and Dr Bo Kelestyn shared this example with us</a:t>
            </a:r>
          </a:p>
          <a:p>
            <a:endParaRPr lang="en-GB" dirty="0"/>
          </a:p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web.microsoftstream.com/video/2980d65d-5342-4551-94bd-2a80e6dd56d6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200533"/>
            <a:ext cx="7642141" cy="2462958"/>
          </a:xfrm>
        </p:spPr>
        <p:txBody>
          <a:bodyPr/>
          <a:lstStyle/>
          <a:p>
            <a:r>
              <a:rPr lang="en-GB" sz="1600" dirty="0" smtClean="0"/>
              <a:t>Microsoft video hosting </a:t>
            </a:r>
            <a:r>
              <a:rPr lang="en-GB" sz="1600" dirty="0" smtClean="0"/>
              <a:t>platform</a:t>
            </a:r>
          </a:p>
          <a:p>
            <a:r>
              <a:rPr lang="en-GB" sz="1600" dirty="0" smtClean="0">
                <a:hlinkClick r:id="rId2"/>
              </a:rPr>
              <a:t>Record your screen (new feature)</a:t>
            </a:r>
            <a:endParaRPr lang="en-GB" sz="1600" dirty="0" smtClean="0"/>
          </a:p>
          <a:p>
            <a:r>
              <a:rPr lang="en-GB" sz="1600" dirty="0" smtClean="0">
                <a:hlinkClick r:id="rId3"/>
              </a:rPr>
              <a:t>Limited video editing options</a:t>
            </a:r>
            <a:endParaRPr lang="en-GB" sz="1600" dirty="0" smtClean="0"/>
          </a:p>
          <a:p>
            <a:r>
              <a:rPr lang="en-GB" sz="1600" dirty="0" smtClean="0">
                <a:hlinkClick r:id="rId4"/>
              </a:rPr>
              <a:t>Share by link, email, embed code and Teams groups/channels</a:t>
            </a:r>
            <a:endParaRPr lang="en-GB" sz="1600" dirty="0" smtClean="0"/>
          </a:p>
          <a:p>
            <a:r>
              <a:rPr lang="en-GB" sz="1600" dirty="0" smtClean="0">
                <a:hlinkClick r:id="rId5"/>
              </a:rPr>
              <a:t>Automated closed captions</a:t>
            </a:r>
            <a:r>
              <a:rPr lang="en-GB" sz="1600" dirty="0" smtClean="0"/>
              <a:t> (will need checking!)</a:t>
            </a:r>
          </a:p>
          <a:p>
            <a:r>
              <a:rPr lang="en-GB" sz="1600" dirty="0" smtClean="0">
                <a:hlinkClick r:id="rId6"/>
              </a:rPr>
              <a:t>Be careful of this setting on upload </a:t>
            </a:r>
            <a:r>
              <a:rPr lang="en-GB" sz="1600" dirty="0" smtClean="0"/>
              <a:t>- Allow </a:t>
            </a:r>
            <a:r>
              <a:rPr lang="en-GB" sz="1600" dirty="0"/>
              <a:t>everyone in your company to view this </a:t>
            </a:r>
            <a:r>
              <a:rPr lang="en-GB" sz="1600" dirty="0" smtClean="0"/>
              <a:t>video</a:t>
            </a:r>
          </a:p>
          <a:p>
            <a:r>
              <a:rPr lang="en-GB" sz="1600" dirty="0" smtClean="0">
                <a:hlinkClick r:id="rId7"/>
              </a:rPr>
              <a:t>Get started with Microsoft Stream</a:t>
            </a:r>
            <a:endParaRPr lang="en-GB" sz="16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Stream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5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b50b713-73f1-45d2-bf1b-05626d6327f7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F656AF-5039-4062-9664-72EEEF84B8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C2E89A-594D-4E55-96AD-FB7DFBAAD2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990de-ac66-4e0c-8684-86179f1f9736"/>
    <ds:schemaRef ds:uri="a09fd4e1-a9df-4d38-8c08-333f5dc13f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4C8B112-7026-4163-9C0D-E5ED917AD7F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981</TotalTime>
  <Words>471</Words>
  <Application>Microsoft Office PowerPoint</Application>
  <PresentationFormat>On-screen Show (16:9)</PresentationFormat>
  <Paragraphs>111</Paragraphs>
  <Slides>20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Avenir Next</vt:lpstr>
      <vt:lpstr>Avenir Next Demi Bold</vt:lpstr>
      <vt:lpstr>Avenir Next Medium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Pinny, Kerry</cp:lastModifiedBy>
  <cp:revision>195</cp:revision>
  <dcterms:created xsi:type="dcterms:W3CDTF">2017-04-05T11:04:35Z</dcterms:created>
  <dcterms:modified xsi:type="dcterms:W3CDTF">2020-05-15T09:41:11Z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