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28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4" r:id="rId22"/>
    <p:sldId id="273" r:id="rId23"/>
    <p:sldId id="275" r:id="rId24"/>
    <p:sldId id="276" r:id="rId25"/>
    <p:sldId id="277" r:id="rId26"/>
    <p:sldId id="278" r:id="rId27"/>
  </p:sldIdLst>
  <p:sldSz cx="12192000" cy="6858000"/>
  <p:notesSz cx="6858000" cy="9144000"/>
  <p:embeddedFontLst>
    <p:embeddedFont>
      <p:font typeface="Assistant" panose="020B0604020202020204" charset="0"/>
      <p:regular r:id="rId29"/>
      <p:bold r:id="rId30"/>
    </p:embeddedFont>
    <p:embeddedFont>
      <p:font typeface="Assistant Light" panose="00000400000000000000" charset="-79"/>
      <p:regular r:id="rId31"/>
      <p:bold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Georgia" panose="02040502050405020303" pitchFamily="18" charset="0"/>
      <p:regular r:id="rId37"/>
      <p:bold r:id="rId38"/>
      <p:italic r:id="rId39"/>
      <p:boldItalic r:id="rId40"/>
    </p:embeddedFont>
    <p:embeddedFont>
      <p:font typeface="Lexend Deca" panose="020B0604020202020204" charset="0"/>
      <p:regular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2" roundtripDataSignature="AMtx7mgq391VYiWkjELy4fPP08c3+q7bg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0F667E-4F50-40E3-9CBB-BB64048C5ED3}" v="1" dt="2020-05-15T08:57:25.546"/>
    <p1510:client id="{FC702ED5-3737-4FEA-9202-0A42E541C858}" v="3" dt="2020-05-15T08:32:18.254"/>
  </p1510:revLst>
</p1510:revInfo>
</file>

<file path=ppt/tableStyles.xml><?xml version="1.0" encoding="utf-8"?>
<a:tblStyleLst xmlns:a="http://schemas.openxmlformats.org/drawingml/2006/main" def="{232C138A-3B3B-4F4B-9E08-A9221CD2EDB0}">
  <a:tblStyle styleId="{232C138A-3B3B-4F4B-9E08-A9221CD2EDB0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E0F71DEA-D3C4-4DB7-87A8-B6EF15087EF6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32"/>
    <p:restoredTop sz="94664"/>
  </p:normalViewPr>
  <p:slideViewPr>
    <p:cSldViewPr snapToGrid="0" snapToObjects="1">
      <p:cViewPr varScale="1">
        <p:scale>
          <a:sx n="85" d="100"/>
          <a:sy n="85" d="100"/>
        </p:scale>
        <p:origin x="200" y="1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11.fntdata"/><Relationship Id="rId21" Type="http://schemas.openxmlformats.org/officeDocument/2006/relationships/slide" Target="slides/slide17.xml"/><Relationship Id="rId34" Type="http://schemas.openxmlformats.org/officeDocument/2006/relationships/font" Target="fonts/font6.fntdata"/><Relationship Id="rId42" Type="http://customschemas.google.com/relationships/presentationmetadata" Target="metadata"/><Relationship Id="rId47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font" Target="fonts/font13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le Maclaine, Thomas" userId="S::u1806745@live.warwick.ac.uk::41f9e806-3232-491d-a7e8-67ebb27af325" providerId="AD" clId="Web-{FC702ED5-3737-4FEA-9202-0A42E541C858}"/>
    <pc:docChg chg="modSld">
      <pc:chgData name="Dale Maclaine, Thomas" userId="S::u1806745@live.warwick.ac.uk::41f9e806-3232-491d-a7e8-67ebb27af325" providerId="AD" clId="Web-{FC702ED5-3737-4FEA-9202-0A42E541C858}" dt="2020-05-15T08:32:18.254" v="2" actId="20577"/>
      <pc:docMkLst>
        <pc:docMk/>
      </pc:docMkLst>
      <pc:sldChg chg="modSp">
        <pc:chgData name="Dale Maclaine, Thomas" userId="S::u1806745@live.warwick.ac.uk::41f9e806-3232-491d-a7e8-67ebb27af325" providerId="AD" clId="Web-{FC702ED5-3737-4FEA-9202-0A42E541C858}" dt="2020-05-15T08:32:18.254" v="2" actId="20577"/>
        <pc:sldMkLst>
          <pc:docMk/>
          <pc:sldMk cId="0" sldId="267"/>
        </pc:sldMkLst>
        <pc:spChg chg="mod">
          <ac:chgData name="Dale Maclaine, Thomas" userId="S::u1806745@live.warwick.ac.uk::41f9e806-3232-491d-a7e8-67ebb27af325" providerId="AD" clId="Web-{FC702ED5-3737-4FEA-9202-0A42E541C858}" dt="2020-05-15T08:32:18.254" v="2" actId="20577"/>
          <ac:spMkLst>
            <pc:docMk/>
            <pc:sldMk cId="0" sldId="267"/>
            <ac:spMk id="258" creationId="{00000000-0000-0000-0000-000000000000}"/>
          </ac:spMkLst>
        </pc:spChg>
      </pc:sldChg>
    </pc:docChg>
  </pc:docChgLst>
  <pc:docChgLst>
    <pc:chgData name="Dale Maclaine, Thomas" userId="S::u1806745@live.warwick.ac.uk::41f9e806-3232-491d-a7e8-67ebb27af325" providerId="AD" clId="Web-{F00F667E-4F50-40E3-9CBB-BB64048C5ED3}"/>
    <pc:docChg chg="sldOrd">
      <pc:chgData name="Dale Maclaine, Thomas" userId="S::u1806745@live.warwick.ac.uk::41f9e806-3232-491d-a7e8-67ebb27af325" providerId="AD" clId="Web-{F00F667E-4F50-40E3-9CBB-BB64048C5ED3}" dt="2020-05-15T08:57:25.546" v="0"/>
      <pc:docMkLst>
        <pc:docMk/>
      </pc:docMkLst>
      <pc:sldChg chg="ord">
        <pc:chgData name="Dale Maclaine, Thomas" userId="S::u1806745@live.warwick.ac.uk::41f9e806-3232-491d-a7e8-67ebb27af325" providerId="AD" clId="Web-{F00F667E-4F50-40E3-9CBB-BB64048C5ED3}" dt="2020-05-15T08:57:25.546" v="0"/>
        <pc:sldMkLst>
          <pc:docMk/>
          <pc:sldMk cId="0" sldId="27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3" name="Google Shape;14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42" name="Google Shape;24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49" name="Google Shape;24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77d24e48ab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77d24e48ab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77d24e48ab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77d24e48ab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77d24e48ab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68" name="Google Shape;268;g77d24e48ab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75" name="Google Shape;27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82" name="Google Shape;28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0" name="Google Shape;29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03" name="Google Shape;30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6" name="Google Shape;29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1" name="Google Shape;15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11" name="Google Shape;311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18" name="Google Shape;318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28" name="Google Shape;32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39" name="Google Shape;339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84f4530299_0_17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7" name="Google Shape;167;g84f4530299_0_17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3" name="Google Shape;17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8" name="Google Shape;1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2" name="Google Shape;21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21" name="Google Shape;22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27" name="Google Shape;22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3" name="Google Shape;23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_HEADER_1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g84f4530299_0_176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g84f4530299_0_176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210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g84f4530299_0_17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g84f4530299_0_176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g84f4530299_0_176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CUSTOM_1_1_1_1_1_1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84f4530299_0_1689"/>
          <p:cNvSpPr txBox="1">
            <a:spLocks noGrp="1"/>
          </p:cNvSpPr>
          <p:nvPr>
            <p:ph type="title"/>
          </p:nvPr>
        </p:nvSpPr>
        <p:spPr>
          <a:xfrm>
            <a:off x="827619" y="573483"/>
            <a:ext cx="3487500" cy="11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columns 1">
  <p:cSld name="CUSTOM_1_1_1_1_1_1_2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84f4530299_0_1691"/>
          <p:cNvSpPr txBox="1">
            <a:spLocks noGrp="1"/>
          </p:cNvSpPr>
          <p:nvPr>
            <p:ph type="title"/>
          </p:nvPr>
        </p:nvSpPr>
        <p:spPr>
          <a:xfrm>
            <a:off x="827633" y="573467"/>
            <a:ext cx="2360100" cy="11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3" name="Google Shape;73;g84f4530299_0_1691"/>
          <p:cNvSpPr txBox="1">
            <a:spLocks noGrp="1"/>
          </p:cNvSpPr>
          <p:nvPr>
            <p:ph type="ctrTitle" idx="2"/>
          </p:nvPr>
        </p:nvSpPr>
        <p:spPr>
          <a:xfrm>
            <a:off x="4558808" y="1830385"/>
            <a:ext cx="25083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g84f4530299_0_1691"/>
          <p:cNvSpPr txBox="1">
            <a:spLocks noGrp="1"/>
          </p:cNvSpPr>
          <p:nvPr>
            <p:ph type="subTitle" idx="1"/>
          </p:nvPr>
        </p:nvSpPr>
        <p:spPr>
          <a:xfrm>
            <a:off x="4558800" y="2513132"/>
            <a:ext cx="2508300" cy="10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75" name="Google Shape;75;g84f4530299_0_1691"/>
          <p:cNvSpPr txBox="1">
            <a:spLocks noGrp="1"/>
          </p:cNvSpPr>
          <p:nvPr>
            <p:ph type="ctrTitle" idx="3"/>
          </p:nvPr>
        </p:nvSpPr>
        <p:spPr>
          <a:xfrm>
            <a:off x="7894374" y="1830385"/>
            <a:ext cx="25083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g84f4530299_0_1691"/>
          <p:cNvSpPr txBox="1">
            <a:spLocks noGrp="1"/>
          </p:cNvSpPr>
          <p:nvPr>
            <p:ph type="subTitle" idx="4"/>
          </p:nvPr>
        </p:nvSpPr>
        <p:spPr>
          <a:xfrm>
            <a:off x="7894367" y="2513132"/>
            <a:ext cx="2508300" cy="10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77" name="Google Shape;77;g84f4530299_0_1691"/>
          <p:cNvSpPr txBox="1">
            <a:spLocks noGrp="1"/>
          </p:cNvSpPr>
          <p:nvPr>
            <p:ph type="ctrTitle" idx="5"/>
          </p:nvPr>
        </p:nvSpPr>
        <p:spPr>
          <a:xfrm>
            <a:off x="7894374" y="4365585"/>
            <a:ext cx="25083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g84f4530299_0_1691"/>
          <p:cNvSpPr txBox="1">
            <a:spLocks noGrp="1"/>
          </p:cNvSpPr>
          <p:nvPr>
            <p:ph type="subTitle" idx="6"/>
          </p:nvPr>
        </p:nvSpPr>
        <p:spPr>
          <a:xfrm>
            <a:off x="7894373" y="5048332"/>
            <a:ext cx="2508300" cy="10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79" name="Google Shape;79;g84f4530299_0_1691"/>
          <p:cNvSpPr txBox="1">
            <a:spLocks noGrp="1"/>
          </p:cNvSpPr>
          <p:nvPr>
            <p:ph type="ctrTitle" idx="7"/>
          </p:nvPr>
        </p:nvSpPr>
        <p:spPr>
          <a:xfrm>
            <a:off x="4558826" y="4365585"/>
            <a:ext cx="25083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0" name="Google Shape;80;g84f4530299_0_1691"/>
          <p:cNvSpPr txBox="1">
            <a:spLocks noGrp="1"/>
          </p:cNvSpPr>
          <p:nvPr>
            <p:ph type="subTitle" idx="8"/>
          </p:nvPr>
        </p:nvSpPr>
        <p:spPr>
          <a:xfrm>
            <a:off x="4558833" y="5048332"/>
            <a:ext cx="2508300" cy="10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81" name="Google Shape;81;g84f4530299_0_1691"/>
          <p:cNvSpPr txBox="1">
            <a:spLocks noGrp="1"/>
          </p:cNvSpPr>
          <p:nvPr>
            <p:ph type="ctrTitle" idx="9"/>
          </p:nvPr>
        </p:nvSpPr>
        <p:spPr>
          <a:xfrm>
            <a:off x="832065" y="2769643"/>
            <a:ext cx="25083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columns 2">
  <p:cSld name="CUSTOM_1_1_1_1_1_1_2_1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84f4530299_0_1702"/>
          <p:cNvSpPr txBox="1">
            <a:spLocks noGrp="1"/>
          </p:cNvSpPr>
          <p:nvPr>
            <p:ph type="title"/>
          </p:nvPr>
        </p:nvSpPr>
        <p:spPr>
          <a:xfrm>
            <a:off x="827633" y="573467"/>
            <a:ext cx="2360100" cy="11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84" name="Google Shape;84;g84f4530299_0_1702"/>
          <p:cNvSpPr txBox="1">
            <a:spLocks noGrp="1"/>
          </p:cNvSpPr>
          <p:nvPr>
            <p:ph type="ctrTitle" idx="2"/>
          </p:nvPr>
        </p:nvSpPr>
        <p:spPr>
          <a:xfrm>
            <a:off x="960008" y="3970352"/>
            <a:ext cx="25083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5" name="Google Shape;85;g84f4530299_0_1702"/>
          <p:cNvSpPr txBox="1">
            <a:spLocks noGrp="1"/>
          </p:cNvSpPr>
          <p:nvPr>
            <p:ph type="subTitle" idx="1"/>
          </p:nvPr>
        </p:nvSpPr>
        <p:spPr>
          <a:xfrm>
            <a:off x="960000" y="4653098"/>
            <a:ext cx="2508300" cy="10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86" name="Google Shape;86;g84f4530299_0_1702"/>
          <p:cNvSpPr txBox="1">
            <a:spLocks noGrp="1"/>
          </p:cNvSpPr>
          <p:nvPr>
            <p:ph type="ctrTitle" idx="3"/>
          </p:nvPr>
        </p:nvSpPr>
        <p:spPr>
          <a:xfrm>
            <a:off x="6278541" y="3970352"/>
            <a:ext cx="25083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g84f4530299_0_1702"/>
          <p:cNvSpPr txBox="1">
            <a:spLocks noGrp="1"/>
          </p:cNvSpPr>
          <p:nvPr>
            <p:ph type="subTitle" idx="4"/>
          </p:nvPr>
        </p:nvSpPr>
        <p:spPr>
          <a:xfrm>
            <a:off x="6278533" y="4653098"/>
            <a:ext cx="2508300" cy="10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88" name="Google Shape;88;g84f4530299_0_1702"/>
          <p:cNvSpPr txBox="1">
            <a:spLocks noGrp="1"/>
          </p:cNvSpPr>
          <p:nvPr>
            <p:ph type="ctrTitle" idx="5"/>
          </p:nvPr>
        </p:nvSpPr>
        <p:spPr>
          <a:xfrm>
            <a:off x="8937808" y="2954352"/>
            <a:ext cx="25083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g84f4530299_0_1702"/>
          <p:cNvSpPr txBox="1">
            <a:spLocks noGrp="1"/>
          </p:cNvSpPr>
          <p:nvPr>
            <p:ph type="subTitle" idx="6"/>
          </p:nvPr>
        </p:nvSpPr>
        <p:spPr>
          <a:xfrm>
            <a:off x="8937806" y="3637099"/>
            <a:ext cx="2508300" cy="10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90" name="Google Shape;90;g84f4530299_0_1702"/>
          <p:cNvSpPr txBox="1">
            <a:spLocks noGrp="1"/>
          </p:cNvSpPr>
          <p:nvPr>
            <p:ph type="ctrTitle" idx="7"/>
          </p:nvPr>
        </p:nvSpPr>
        <p:spPr>
          <a:xfrm>
            <a:off x="3619259" y="2954352"/>
            <a:ext cx="25083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1" name="Google Shape;91;g84f4530299_0_1702"/>
          <p:cNvSpPr txBox="1">
            <a:spLocks noGrp="1"/>
          </p:cNvSpPr>
          <p:nvPr>
            <p:ph type="subTitle" idx="8"/>
          </p:nvPr>
        </p:nvSpPr>
        <p:spPr>
          <a:xfrm>
            <a:off x="3619267" y="3637099"/>
            <a:ext cx="2508300" cy="10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x columns">
  <p:cSld name="CUSTOM_1_1_1_1_1_1_1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84f4530299_0_1712"/>
          <p:cNvSpPr txBox="1">
            <a:spLocks noGrp="1"/>
          </p:cNvSpPr>
          <p:nvPr>
            <p:ph type="title"/>
          </p:nvPr>
        </p:nvSpPr>
        <p:spPr>
          <a:xfrm>
            <a:off x="827619" y="573483"/>
            <a:ext cx="3487500" cy="11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94" name="Google Shape;94;g84f4530299_0_1712"/>
          <p:cNvSpPr txBox="1">
            <a:spLocks noGrp="1"/>
          </p:cNvSpPr>
          <p:nvPr>
            <p:ph type="ctrTitle" idx="2"/>
          </p:nvPr>
        </p:nvSpPr>
        <p:spPr>
          <a:xfrm>
            <a:off x="55028" y="1742667"/>
            <a:ext cx="34875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5" name="Google Shape;95;g84f4530299_0_1712"/>
          <p:cNvSpPr txBox="1">
            <a:spLocks noGrp="1"/>
          </p:cNvSpPr>
          <p:nvPr>
            <p:ph type="subTitle" idx="1"/>
          </p:nvPr>
        </p:nvSpPr>
        <p:spPr>
          <a:xfrm>
            <a:off x="1034228" y="2151967"/>
            <a:ext cx="25083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96" name="Google Shape;96;g84f4530299_0_1712"/>
          <p:cNvSpPr txBox="1">
            <a:spLocks noGrp="1"/>
          </p:cNvSpPr>
          <p:nvPr>
            <p:ph type="ctrTitle" idx="3"/>
          </p:nvPr>
        </p:nvSpPr>
        <p:spPr>
          <a:xfrm>
            <a:off x="55028" y="3231045"/>
            <a:ext cx="34875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7" name="Google Shape;97;g84f4530299_0_1712"/>
          <p:cNvSpPr txBox="1">
            <a:spLocks noGrp="1"/>
          </p:cNvSpPr>
          <p:nvPr>
            <p:ph type="subTitle" idx="4"/>
          </p:nvPr>
        </p:nvSpPr>
        <p:spPr>
          <a:xfrm>
            <a:off x="1034228" y="3675469"/>
            <a:ext cx="25083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98" name="Google Shape;98;g84f4530299_0_1712"/>
          <p:cNvSpPr txBox="1">
            <a:spLocks noGrp="1"/>
          </p:cNvSpPr>
          <p:nvPr>
            <p:ph type="ctrTitle" idx="5"/>
          </p:nvPr>
        </p:nvSpPr>
        <p:spPr>
          <a:xfrm>
            <a:off x="55028" y="4763328"/>
            <a:ext cx="34875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9" name="Google Shape;99;g84f4530299_0_1712"/>
          <p:cNvSpPr txBox="1">
            <a:spLocks noGrp="1"/>
          </p:cNvSpPr>
          <p:nvPr>
            <p:ph type="subTitle" idx="6"/>
          </p:nvPr>
        </p:nvSpPr>
        <p:spPr>
          <a:xfrm>
            <a:off x="1034228" y="5207752"/>
            <a:ext cx="25083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00" name="Google Shape;100;g84f4530299_0_1712"/>
          <p:cNvSpPr txBox="1">
            <a:spLocks noGrp="1"/>
          </p:cNvSpPr>
          <p:nvPr>
            <p:ph type="ctrTitle" idx="7"/>
          </p:nvPr>
        </p:nvSpPr>
        <p:spPr>
          <a:xfrm>
            <a:off x="8647757" y="1742667"/>
            <a:ext cx="34875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01" name="Google Shape;101;g84f4530299_0_1712"/>
          <p:cNvSpPr txBox="1">
            <a:spLocks noGrp="1"/>
          </p:cNvSpPr>
          <p:nvPr>
            <p:ph type="subTitle" idx="8"/>
          </p:nvPr>
        </p:nvSpPr>
        <p:spPr>
          <a:xfrm>
            <a:off x="8647757" y="2151967"/>
            <a:ext cx="25083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02" name="Google Shape;102;g84f4530299_0_1712"/>
          <p:cNvSpPr txBox="1">
            <a:spLocks noGrp="1"/>
          </p:cNvSpPr>
          <p:nvPr>
            <p:ph type="ctrTitle" idx="9"/>
          </p:nvPr>
        </p:nvSpPr>
        <p:spPr>
          <a:xfrm>
            <a:off x="8647757" y="3274951"/>
            <a:ext cx="34875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03" name="Google Shape;103;g84f4530299_0_1712"/>
          <p:cNvSpPr txBox="1">
            <a:spLocks noGrp="1"/>
          </p:cNvSpPr>
          <p:nvPr>
            <p:ph type="subTitle" idx="13"/>
          </p:nvPr>
        </p:nvSpPr>
        <p:spPr>
          <a:xfrm>
            <a:off x="8647757" y="3684251"/>
            <a:ext cx="25083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04" name="Google Shape;104;g84f4530299_0_1712"/>
          <p:cNvSpPr txBox="1">
            <a:spLocks noGrp="1"/>
          </p:cNvSpPr>
          <p:nvPr>
            <p:ph type="ctrTitle" idx="14"/>
          </p:nvPr>
        </p:nvSpPr>
        <p:spPr>
          <a:xfrm>
            <a:off x="8647757" y="4807233"/>
            <a:ext cx="34875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05" name="Google Shape;105;g84f4530299_0_1712"/>
          <p:cNvSpPr txBox="1">
            <a:spLocks noGrp="1"/>
          </p:cNvSpPr>
          <p:nvPr>
            <p:ph type="subTitle" idx="15"/>
          </p:nvPr>
        </p:nvSpPr>
        <p:spPr>
          <a:xfrm>
            <a:off x="8647757" y="5216533"/>
            <a:ext cx="25083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ive columns">
  <p:cSld name="CUSTOM_1_1_1_1_1_1_1_1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84f4530299_0_1726"/>
          <p:cNvSpPr txBox="1">
            <a:spLocks noGrp="1"/>
          </p:cNvSpPr>
          <p:nvPr>
            <p:ph type="ctrTitle"/>
          </p:nvPr>
        </p:nvSpPr>
        <p:spPr>
          <a:xfrm>
            <a:off x="1578665" y="2305435"/>
            <a:ext cx="29259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g84f4530299_0_1726"/>
          <p:cNvSpPr txBox="1">
            <a:spLocks noGrp="1"/>
          </p:cNvSpPr>
          <p:nvPr>
            <p:ph type="subTitle" idx="1"/>
          </p:nvPr>
        </p:nvSpPr>
        <p:spPr>
          <a:xfrm>
            <a:off x="1710300" y="2830132"/>
            <a:ext cx="26628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09" name="Google Shape;109;g84f4530299_0_1726"/>
          <p:cNvSpPr txBox="1">
            <a:spLocks noGrp="1"/>
          </p:cNvSpPr>
          <p:nvPr>
            <p:ph type="title" idx="2"/>
          </p:nvPr>
        </p:nvSpPr>
        <p:spPr>
          <a:xfrm>
            <a:off x="827619" y="573483"/>
            <a:ext cx="3487500" cy="11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10" name="Google Shape;110;g84f4530299_0_1726"/>
          <p:cNvSpPr txBox="1">
            <a:spLocks noGrp="1"/>
          </p:cNvSpPr>
          <p:nvPr>
            <p:ph type="ctrTitle" idx="3"/>
          </p:nvPr>
        </p:nvSpPr>
        <p:spPr>
          <a:xfrm>
            <a:off x="4632998" y="2305435"/>
            <a:ext cx="29259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g84f4530299_0_1726"/>
          <p:cNvSpPr txBox="1">
            <a:spLocks noGrp="1"/>
          </p:cNvSpPr>
          <p:nvPr>
            <p:ph type="subTitle" idx="4"/>
          </p:nvPr>
        </p:nvSpPr>
        <p:spPr>
          <a:xfrm>
            <a:off x="4764633" y="2830132"/>
            <a:ext cx="26628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12" name="Google Shape;112;g84f4530299_0_1726"/>
          <p:cNvSpPr txBox="1">
            <a:spLocks noGrp="1"/>
          </p:cNvSpPr>
          <p:nvPr>
            <p:ph type="ctrTitle" idx="5"/>
          </p:nvPr>
        </p:nvSpPr>
        <p:spPr>
          <a:xfrm>
            <a:off x="7687332" y="2305435"/>
            <a:ext cx="29259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g84f4530299_0_1726"/>
          <p:cNvSpPr txBox="1">
            <a:spLocks noGrp="1"/>
          </p:cNvSpPr>
          <p:nvPr>
            <p:ph type="subTitle" idx="6"/>
          </p:nvPr>
        </p:nvSpPr>
        <p:spPr>
          <a:xfrm>
            <a:off x="7818967" y="2830132"/>
            <a:ext cx="26628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14" name="Google Shape;114;g84f4530299_0_1726"/>
          <p:cNvSpPr txBox="1">
            <a:spLocks noGrp="1"/>
          </p:cNvSpPr>
          <p:nvPr>
            <p:ph type="ctrTitle" idx="7"/>
          </p:nvPr>
        </p:nvSpPr>
        <p:spPr>
          <a:xfrm>
            <a:off x="3113871" y="4555848"/>
            <a:ext cx="29259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g84f4530299_0_1726"/>
          <p:cNvSpPr txBox="1">
            <a:spLocks noGrp="1"/>
          </p:cNvSpPr>
          <p:nvPr>
            <p:ph type="subTitle" idx="8"/>
          </p:nvPr>
        </p:nvSpPr>
        <p:spPr>
          <a:xfrm>
            <a:off x="3245505" y="5080547"/>
            <a:ext cx="26628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16" name="Google Shape;116;g84f4530299_0_1726"/>
          <p:cNvSpPr txBox="1">
            <a:spLocks noGrp="1"/>
          </p:cNvSpPr>
          <p:nvPr>
            <p:ph type="ctrTitle" idx="9"/>
          </p:nvPr>
        </p:nvSpPr>
        <p:spPr>
          <a:xfrm>
            <a:off x="6163427" y="4555848"/>
            <a:ext cx="29259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g84f4530299_0_1726"/>
          <p:cNvSpPr txBox="1">
            <a:spLocks noGrp="1"/>
          </p:cNvSpPr>
          <p:nvPr>
            <p:ph type="subTitle" idx="13"/>
          </p:nvPr>
        </p:nvSpPr>
        <p:spPr>
          <a:xfrm>
            <a:off x="6295061" y="5080547"/>
            <a:ext cx="26628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list">
  <p:cSld name="CUSTOM_13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84f4530299_0_1738"/>
          <p:cNvSpPr txBox="1">
            <a:spLocks noGrp="1"/>
          </p:cNvSpPr>
          <p:nvPr>
            <p:ph type="title"/>
          </p:nvPr>
        </p:nvSpPr>
        <p:spPr>
          <a:xfrm>
            <a:off x="827633" y="573467"/>
            <a:ext cx="2360100" cy="11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20" name="Google Shape;120;g84f4530299_0_1738"/>
          <p:cNvSpPr txBox="1">
            <a:spLocks noGrp="1"/>
          </p:cNvSpPr>
          <p:nvPr>
            <p:ph type="body" idx="1"/>
          </p:nvPr>
        </p:nvSpPr>
        <p:spPr>
          <a:xfrm>
            <a:off x="983467" y="2809933"/>
            <a:ext cx="6164400" cy="20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●"/>
              <a:defRPr>
                <a:solidFill>
                  <a:schemeClr val="accent1"/>
                </a:solidFill>
              </a:defRPr>
            </a:lvl1pPr>
            <a:lvl2pPr marL="914400" lvl="1" indent="-330200" algn="l">
              <a:lnSpc>
                <a:spcPct val="150000"/>
              </a:lnSpc>
              <a:spcBef>
                <a:spcPts val="210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○"/>
              <a:defRPr>
                <a:solidFill>
                  <a:schemeClr val="accent1"/>
                </a:solidFill>
              </a:defRPr>
            </a:lvl2pPr>
            <a:lvl3pPr marL="1371600" lvl="2" indent="-330200" algn="l">
              <a:lnSpc>
                <a:spcPct val="150000"/>
              </a:lnSpc>
              <a:spcBef>
                <a:spcPts val="210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■"/>
              <a:defRPr>
                <a:solidFill>
                  <a:schemeClr val="accent1"/>
                </a:solidFill>
              </a:defRPr>
            </a:lvl3pPr>
            <a:lvl4pPr marL="1828800" lvl="3" indent="-330200" algn="l">
              <a:lnSpc>
                <a:spcPct val="150000"/>
              </a:lnSpc>
              <a:spcBef>
                <a:spcPts val="210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●"/>
              <a:defRPr>
                <a:solidFill>
                  <a:schemeClr val="accent1"/>
                </a:solidFill>
              </a:defRPr>
            </a:lvl4pPr>
            <a:lvl5pPr marL="2286000" lvl="4" indent="-330200" algn="l">
              <a:lnSpc>
                <a:spcPct val="150000"/>
              </a:lnSpc>
              <a:spcBef>
                <a:spcPts val="210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○"/>
              <a:defRPr>
                <a:solidFill>
                  <a:schemeClr val="accent1"/>
                </a:solidFill>
              </a:defRPr>
            </a:lvl5pPr>
            <a:lvl6pPr marL="2743200" lvl="5" indent="-330200" algn="l">
              <a:lnSpc>
                <a:spcPct val="150000"/>
              </a:lnSpc>
              <a:spcBef>
                <a:spcPts val="210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■"/>
              <a:defRPr>
                <a:solidFill>
                  <a:schemeClr val="accent1"/>
                </a:solidFill>
              </a:defRPr>
            </a:lvl6pPr>
            <a:lvl7pPr marL="3200400" lvl="6" indent="-330200" algn="l">
              <a:lnSpc>
                <a:spcPct val="150000"/>
              </a:lnSpc>
              <a:spcBef>
                <a:spcPts val="210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●"/>
              <a:defRPr>
                <a:solidFill>
                  <a:schemeClr val="accent1"/>
                </a:solidFill>
              </a:defRPr>
            </a:lvl7pPr>
            <a:lvl8pPr marL="3657600" lvl="7" indent="-330200" algn="l">
              <a:lnSpc>
                <a:spcPct val="150000"/>
              </a:lnSpc>
              <a:spcBef>
                <a:spcPts val="210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○"/>
              <a:defRPr>
                <a:solidFill>
                  <a:schemeClr val="accent1"/>
                </a:solidFill>
              </a:defRPr>
            </a:lvl8pPr>
            <a:lvl9pPr marL="4114800" lvl="8" indent="-330200" algn="l">
              <a:lnSpc>
                <a:spcPct val="150000"/>
              </a:lnSpc>
              <a:spcBef>
                <a:spcPts val="2100"/>
              </a:spcBef>
              <a:spcAft>
                <a:spcPts val="2100"/>
              </a:spcAft>
              <a:buClr>
                <a:schemeClr val="accent1"/>
              </a:buClr>
              <a:buSzPts val="1600"/>
              <a:buChar char="■"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CUSTOM_11_1_2_1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84f4530299_0_1741"/>
          <p:cNvSpPr txBox="1">
            <a:spLocks noGrp="1"/>
          </p:cNvSpPr>
          <p:nvPr>
            <p:ph type="ctrTitle"/>
          </p:nvPr>
        </p:nvSpPr>
        <p:spPr>
          <a:xfrm>
            <a:off x="803636" y="486963"/>
            <a:ext cx="5156400" cy="27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None/>
              <a:defRPr sz="21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None/>
              <a:defRPr sz="21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None/>
              <a:defRPr sz="21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None/>
              <a:defRPr sz="21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None/>
              <a:defRPr sz="21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None/>
              <a:defRPr sz="21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None/>
              <a:defRPr sz="21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None/>
              <a:defRPr sz="21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g84f4530299_0_1741"/>
          <p:cNvSpPr txBox="1">
            <a:spLocks noGrp="1"/>
          </p:cNvSpPr>
          <p:nvPr>
            <p:ph type="subTitle" idx="1"/>
          </p:nvPr>
        </p:nvSpPr>
        <p:spPr>
          <a:xfrm>
            <a:off x="821948" y="3070597"/>
            <a:ext cx="4108800" cy="23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CUSTOM_12_1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84f4530299_0_1747"/>
          <p:cNvSpPr txBox="1">
            <a:spLocks noGrp="1"/>
          </p:cNvSpPr>
          <p:nvPr>
            <p:ph type="title"/>
          </p:nvPr>
        </p:nvSpPr>
        <p:spPr>
          <a:xfrm>
            <a:off x="827619" y="573483"/>
            <a:ext cx="3487500" cy="11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26" name="Google Shape;126;g84f4530299_0_1747"/>
          <p:cNvSpPr txBox="1">
            <a:spLocks noGrp="1"/>
          </p:cNvSpPr>
          <p:nvPr>
            <p:ph type="subTitle" idx="1"/>
          </p:nvPr>
        </p:nvSpPr>
        <p:spPr>
          <a:xfrm>
            <a:off x="3843233" y="1059967"/>
            <a:ext cx="3681900" cy="534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None/>
              <a:defRPr sz="13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None/>
              <a:defRPr sz="1300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None/>
              <a:defRPr sz="1300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None/>
              <a:defRPr sz="1300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None/>
              <a:defRPr sz="1300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None/>
              <a:defRPr sz="1300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None/>
              <a:defRPr sz="1300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None/>
              <a:defRPr sz="1300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None/>
              <a:defRPr sz="13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g84f4530299_0_1747"/>
          <p:cNvSpPr txBox="1">
            <a:spLocks noGrp="1"/>
          </p:cNvSpPr>
          <p:nvPr>
            <p:ph type="subTitle" idx="2"/>
          </p:nvPr>
        </p:nvSpPr>
        <p:spPr>
          <a:xfrm>
            <a:off x="832057" y="2859935"/>
            <a:ext cx="2543700" cy="23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 type="blank">
  <p:cSld name="BLANK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0" name="Google Shape;130;g84f4530299_0_1753"/>
          <p:cNvCxnSpPr/>
          <p:nvPr/>
        </p:nvCxnSpPr>
        <p:spPr>
          <a:xfrm>
            <a:off x="9343647" y="4235850"/>
            <a:ext cx="7497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1" name="Google Shape;131;g84f4530299_0_1753"/>
          <p:cNvCxnSpPr/>
          <p:nvPr/>
        </p:nvCxnSpPr>
        <p:spPr>
          <a:xfrm>
            <a:off x="2100047" y="4211002"/>
            <a:ext cx="7497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32" name="Google Shape;132;g84f4530299_0_1753"/>
          <p:cNvGrpSpPr/>
          <p:nvPr/>
        </p:nvGrpSpPr>
        <p:grpSpPr>
          <a:xfrm>
            <a:off x="1338858" y="1362666"/>
            <a:ext cx="9515557" cy="203195"/>
            <a:chOff x="1346429" y="1011300"/>
            <a:chExt cx="6452100" cy="152400"/>
          </a:xfrm>
        </p:grpSpPr>
        <p:cxnSp>
          <p:nvCxnSpPr>
            <p:cNvPr id="133" name="Google Shape;133;g84f4530299_0_1753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4" name="Google Shape;134;g84f4530299_0_1753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35" name="Google Shape;135;g84f4530299_0_1753"/>
          <p:cNvGrpSpPr/>
          <p:nvPr/>
        </p:nvGrpSpPr>
        <p:grpSpPr>
          <a:xfrm>
            <a:off x="1338868" y="5292001"/>
            <a:ext cx="9515557" cy="203195"/>
            <a:chOff x="1346435" y="3969088"/>
            <a:chExt cx="6452100" cy="152400"/>
          </a:xfrm>
        </p:grpSpPr>
        <p:cxnSp>
          <p:nvCxnSpPr>
            <p:cNvPr id="136" name="Google Shape;136;g84f4530299_0_1753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7" name="Google Shape;137;g84f4530299_0_1753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38" name="Google Shape;138;g84f4530299_0_1753"/>
          <p:cNvSpPr txBox="1">
            <a:spLocks noGrp="1"/>
          </p:cNvSpPr>
          <p:nvPr>
            <p:ph type="ctrTitle"/>
          </p:nvPr>
        </p:nvSpPr>
        <p:spPr>
          <a:xfrm>
            <a:off x="1338867" y="2335685"/>
            <a:ext cx="9515700" cy="13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  <p:sp>
        <p:nvSpPr>
          <p:cNvPr id="139" name="Google Shape;139;g84f4530299_0_1753"/>
          <p:cNvSpPr txBox="1">
            <a:spLocks noGrp="1"/>
          </p:cNvSpPr>
          <p:nvPr>
            <p:ph type="subTitle" idx="1"/>
          </p:nvPr>
        </p:nvSpPr>
        <p:spPr>
          <a:xfrm>
            <a:off x="2849633" y="3800052"/>
            <a:ext cx="64941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140" name="Google Shape;140;g84f4530299_0_175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g84f4530299_0_177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g84f4530299_0_177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21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g84f4530299_0_17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g84f4530299_0_177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g84f4530299_0_177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_1">
    <p:bg>
      <p:bgPr>
        <a:noFill/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g84f4530299_0_177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g84f4530299_0_177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210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4" name="Google Shape;24;g84f4530299_0_177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21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g84f4530299_0_177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210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6" name="Google Shape;26;g84f4530299_0_177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21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7" name="Google Shape;27;g84f4530299_0_177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g84f4530299_0_177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g84f4530299_0_177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redits">
  <p:cSld name="CUSTOM_12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84f4530299_0_1744"/>
          <p:cNvSpPr txBox="1">
            <a:spLocks noGrp="1"/>
          </p:cNvSpPr>
          <p:nvPr>
            <p:ph type="title"/>
          </p:nvPr>
        </p:nvSpPr>
        <p:spPr>
          <a:xfrm>
            <a:off x="827619" y="573483"/>
            <a:ext cx="3487500" cy="11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32" name="Google Shape;32;g84f4530299_0_1744"/>
          <p:cNvSpPr txBox="1">
            <a:spLocks noGrp="1"/>
          </p:cNvSpPr>
          <p:nvPr>
            <p:ph type="subTitle" idx="1"/>
          </p:nvPr>
        </p:nvSpPr>
        <p:spPr>
          <a:xfrm>
            <a:off x="3024000" y="2552600"/>
            <a:ext cx="6144000" cy="23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slide">
  <p:cSld name="CUSTOM_7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84f4530299_0_1653"/>
          <p:cNvSpPr txBox="1">
            <a:spLocks noGrp="1"/>
          </p:cNvSpPr>
          <p:nvPr>
            <p:ph type="ctrTitle"/>
          </p:nvPr>
        </p:nvSpPr>
        <p:spPr>
          <a:xfrm>
            <a:off x="5951173" y="2471500"/>
            <a:ext cx="5476500" cy="23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8000"/>
              <a:buFont typeface="Lexend Deca"/>
              <a:buNone/>
              <a:defRPr sz="8000"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900"/>
              <a:buNone/>
              <a:defRPr sz="6900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900"/>
              <a:buNone/>
              <a:defRPr sz="6900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900"/>
              <a:buNone/>
              <a:defRPr sz="6900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900"/>
              <a:buNone/>
              <a:defRPr sz="6900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900"/>
              <a:buNone/>
              <a:defRPr sz="6900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900"/>
              <a:buNone/>
              <a:defRPr sz="6900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900"/>
              <a:buNone/>
              <a:defRPr sz="6900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900"/>
              <a:buNone/>
              <a:defRPr sz="69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g84f4530299_0_1653"/>
          <p:cNvSpPr txBox="1">
            <a:spLocks noGrp="1"/>
          </p:cNvSpPr>
          <p:nvPr>
            <p:ph type="subTitle" idx="1"/>
          </p:nvPr>
        </p:nvSpPr>
        <p:spPr>
          <a:xfrm>
            <a:off x="6074428" y="4681600"/>
            <a:ext cx="5271900" cy="95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ssistant Light"/>
              <a:buNone/>
              <a:defRPr>
                <a:solidFill>
                  <a:schemeClr val="lt1"/>
                </a:solidFill>
                <a:latin typeface="Assistant Light"/>
                <a:ea typeface="Assistant Light"/>
                <a:cs typeface="Assistant Light"/>
                <a:sym typeface="Assistant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 sz="37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 sz="37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 sz="37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 sz="37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 sz="37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 sz="37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 sz="37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 sz="37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_1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84f4530299_0_1656"/>
          <p:cNvSpPr txBox="1">
            <a:spLocks noGrp="1"/>
          </p:cNvSpPr>
          <p:nvPr>
            <p:ph type="subTitle" idx="1"/>
          </p:nvPr>
        </p:nvSpPr>
        <p:spPr>
          <a:xfrm>
            <a:off x="8360532" y="2038659"/>
            <a:ext cx="2825100" cy="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2100"/>
              </a:spcBef>
              <a:spcAft>
                <a:spcPts val="2100"/>
              </a:spcAft>
              <a:buSzPts val="16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g84f4530299_0_1656"/>
          <p:cNvSpPr txBox="1">
            <a:spLocks noGrp="1"/>
          </p:cNvSpPr>
          <p:nvPr>
            <p:ph type="subTitle" idx="2"/>
          </p:nvPr>
        </p:nvSpPr>
        <p:spPr>
          <a:xfrm>
            <a:off x="6980608" y="3992191"/>
            <a:ext cx="2825100" cy="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2pPr>
            <a:lvl3pPr lvl="2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3pPr>
            <a:lvl4pPr lvl="3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4pPr>
            <a:lvl5pPr lvl="4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5pPr>
            <a:lvl6pPr lvl="5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6pPr>
            <a:lvl7pPr lvl="6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7pPr>
            <a:lvl8pPr lvl="7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8pPr>
            <a:lvl9pPr lvl="8" algn="r">
              <a:lnSpc>
                <a:spcPct val="100000"/>
              </a:lnSpc>
              <a:spcBef>
                <a:spcPts val="2100"/>
              </a:spcBef>
              <a:spcAft>
                <a:spcPts val="2100"/>
              </a:spcAft>
              <a:buSzPts val="16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g84f4530299_0_1656"/>
          <p:cNvSpPr txBox="1">
            <a:spLocks noGrp="1"/>
          </p:cNvSpPr>
          <p:nvPr>
            <p:ph type="subTitle" idx="3"/>
          </p:nvPr>
        </p:nvSpPr>
        <p:spPr>
          <a:xfrm>
            <a:off x="1034635" y="3992169"/>
            <a:ext cx="2825100" cy="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2pPr>
            <a:lvl3pPr lvl="2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3pPr>
            <a:lvl4pPr lvl="3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4pPr>
            <a:lvl5pPr lvl="4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5pPr>
            <a:lvl6pPr lvl="5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6pPr>
            <a:lvl7pPr lvl="6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7pPr>
            <a:lvl8pPr lvl="7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8pPr>
            <a:lvl9pPr lvl="8" algn="r">
              <a:lnSpc>
                <a:spcPct val="100000"/>
              </a:lnSpc>
              <a:spcBef>
                <a:spcPts val="2100"/>
              </a:spcBef>
              <a:spcAft>
                <a:spcPts val="2100"/>
              </a:spcAft>
              <a:buSzPts val="1600"/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9pPr>
          </a:lstStyle>
          <a:p>
            <a:endParaRPr/>
          </a:p>
        </p:txBody>
      </p:sp>
      <p:sp>
        <p:nvSpPr>
          <p:cNvPr id="40" name="Google Shape;40;g84f4530299_0_1656"/>
          <p:cNvSpPr txBox="1">
            <a:spLocks noGrp="1"/>
          </p:cNvSpPr>
          <p:nvPr>
            <p:ph type="subTitle" idx="4"/>
          </p:nvPr>
        </p:nvSpPr>
        <p:spPr>
          <a:xfrm>
            <a:off x="2390471" y="2038651"/>
            <a:ext cx="2825100" cy="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2100"/>
              </a:spcBef>
              <a:spcAft>
                <a:spcPts val="2100"/>
              </a:spcAft>
              <a:buSzPts val="16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g84f4530299_0_1656"/>
          <p:cNvSpPr txBox="1">
            <a:spLocks noGrp="1"/>
          </p:cNvSpPr>
          <p:nvPr>
            <p:ph type="subTitle" idx="5"/>
          </p:nvPr>
        </p:nvSpPr>
        <p:spPr>
          <a:xfrm>
            <a:off x="1034635" y="4264269"/>
            <a:ext cx="2756700" cy="4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300"/>
            </a:lvl1pPr>
            <a:lvl2pPr lvl="1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2pPr>
            <a:lvl3pPr lvl="2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3pPr>
            <a:lvl4pPr lvl="3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4pPr>
            <a:lvl5pPr lvl="4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5pPr>
            <a:lvl6pPr lvl="5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6pPr>
            <a:lvl7pPr lvl="6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7pPr>
            <a:lvl8pPr lvl="7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8pPr>
            <a:lvl9pPr lvl="8" algn="r">
              <a:lnSpc>
                <a:spcPct val="100000"/>
              </a:lnSpc>
              <a:spcBef>
                <a:spcPts val="2100"/>
              </a:spcBef>
              <a:spcAft>
                <a:spcPts val="2100"/>
              </a:spcAft>
              <a:buSzPts val="1600"/>
              <a:buNone/>
              <a:defRPr/>
            </a:lvl9pPr>
          </a:lstStyle>
          <a:p>
            <a:endParaRPr/>
          </a:p>
        </p:txBody>
      </p:sp>
      <p:cxnSp>
        <p:nvCxnSpPr>
          <p:cNvPr id="42" name="Google Shape;42;g84f4530299_0_1656"/>
          <p:cNvCxnSpPr/>
          <p:nvPr/>
        </p:nvCxnSpPr>
        <p:spPr>
          <a:xfrm rot="10800000">
            <a:off x="6910733" y="4928902"/>
            <a:ext cx="35844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oval" w="med" len="med"/>
          </a:ln>
        </p:spPr>
      </p:cxnSp>
      <p:sp>
        <p:nvSpPr>
          <p:cNvPr id="43" name="Google Shape;43;g84f4530299_0_1656"/>
          <p:cNvSpPr txBox="1">
            <a:spLocks noGrp="1"/>
          </p:cNvSpPr>
          <p:nvPr>
            <p:ph type="subTitle" idx="6"/>
          </p:nvPr>
        </p:nvSpPr>
        <p:spPr>
          <a:xfrm>
            <a:off x="2390471" y="2310751"/>
            <a:ext cx="2756700" cy="4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300"/>
            </a:lvl1pPr>
            <a:lvl2pPr lvl="1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2100"/>
              </a:spcBef>
              <a:spcAft>
                <a:spcPts val="21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g84f4530299_0_1656"/>
          <p:cNvSpPr txBox="1">
            <a:spLocks noGrp="1"/>
          </p:cNvSpPr>
          <p:nvPr>
            <p:ph type="subTitle" idx="7"/>
          </p:nvPr>
        </p:nvSpPr>
        <p:spPr>
          <a:xfrm>
            <a:off x="8360532" y="2310759"/>
            <a:ext cx="2756700" cy="4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300"/>
            </a:lvl1pPr>
            <a:lvl2pPr lvl="1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2100"/>
              </a:spcBef>
              <a:spcAft>
                <a:spcPts val="21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g84f4530299_0_1656"/>
          <p:cNvSpPr txBox="1">
            <a:spLocks noGrp="1"/>
          </p:cNvSpPr>
          <p:nvPr>
            <p:ph type="subTitle" idx="8"/>
          </p:nvPr>
        </p:nvSpPr>
        <p:spPr>
          <a:xfrm>
            <a:off x="6980608" y="4264291"/>
            <a:ext cx="2756700" cy="4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300"/>
            </a:lvl1pPr>
            <a:lvl2pPr lvl="1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2pPr>
            <a:lvl3pPr lvl="2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3pPr>
            <a:lvl4pPr lvl="3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4pPr>
            <a:lvl5pPr lvl="4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5pPr>
            <a:lvl6pPr lvl="5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6pPr>
            <a:lvl7pPr lvl="6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7pPr>
            <a:lvl8pPr lvl="7" algn="r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600"/>
              <a:buNone/>
              <a:defRPr/>
            </a:lvl8pPr>
            <a:lvl9pPr lvl="8" algn="r">
              <a:lnSpc>
                <a:spcPct val="100000"/>
              </a:lnSpc>
              <a:spcBef>
                <a:spcPts val="2100"/>
              </a:spcBef>
              <a:spcAft>
                <a:spcPts val="21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g84f4530299_0_1656"/>
          <p:cNvSpPr/>
          <p:nvPr/>
        </p:nvSpPr>
        <p:spPr>
          <a:xfrm>
            <a:off x="971989" y="2246300"/>
            <a:ext cx="1335300" cy="13353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g84f4530299_0_1656"/>
          <p:cNvSpPr/>
          <p:nvPr/>
        </p:nvSpPr>
        <p:spPr>
          <a:xfrm>
            <a:off x="3943655" y="4199833"/>
            <a:ext cx="1335300" cy="13353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g84f4530299_0_1656"/>
          <p:cNvSpPr/>
          <p:nvPr/>
        </p:nvSpPr>
        <p:spPr>
          <a:xfrm>
            <a:off x="9886986" y="4199833"/>
            <a:ext cx="1335300" cy="13353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g84f4530299_0_1656"/>
          <p:cNvSpPr/>
          <p:nvPr/>
        </p:nvSpPr>
        <p:spPr>
          <a:xfrm>
            <a:off x="6915321" y="2246300"/>
            <a:ext cx="1335300" cy="13353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g84f4530299_0_1656"/>
          <p:cNvSpPr txBox="1">
            <a:spLocks noGrp="1"/>
          </p:cNvSpPr>
          <p:nvPr>
            <p:ph type="title"/>
          </p:nvPr>
        </p:nvSpPr>
        <p:spPr>
          <a:xfrm flipH="1">
            <a:off x="869881" y="2555299"/>
            <a:ext cx="1539300" cy="7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400"/>
              <a:buNone/>
              <a:defRPr sz="64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endParaRPr/>
          </a:p>
        </p:txBody>
      </p:sp>
      <p:sp>
        <p:nvSpPr>
          <p:cNvPr id="51" name="Google Shape;51;g84f4530299_0_1656"/>
          <p:cNvSpPr txBox="1">
            <a:spLocks noGrp="1"/>
          </p:cNvSpPr>
          <p:nvPr>
            <p:ph type="title" idx="9"/>
          </p:nvPr>
        </p:nvSpPr>
        <p:spPr>
          <a:xfrm flipH="1">
            <a:off x="3841568" y="4508826"/>
            <a:ext cx="1539300" cy="7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400"/>
              <a:buNone/>
              <a:defRPr sz="64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endParaRPr/>
          </a:p>
        </p:txBody>
      </p:sp>
      <p:sp>
        <p:nvSpPr>
          <p:cNvPr id="52" name="Google Shape;52;g84f4530299_0_1656"/>
          <p:cNvSpPr txBox="1">
            <a:spLocks noGrp="1"/>
          </p:cNvSpPr>
          <p:nvPr>
            <p:ph type="title" idx="13"/>
          </p:nvPr>
        </p:nvSpPr>
        <p:spPr>
          <a:xfrm flipH="1">
            <a:off x="6813235" y="2563100"/>
            <a:ext cx="1539300" cy="7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400"/>
              <a:buNone/>
              <a:defRPr sz="64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endParaRPr/>
          </a:p>
        </p:txBody>
      </p:sp>
      <p:sp>
        <p:nvSpPr>
          <p:cNvPr id="53" name="Google Shape;53;g84f4530299_0_1656"/>
          <p:cNvSpPr txBox="1">
            <a:spLocks noGrp="1"/>
          </p:cNvSpPr>
          <p:nvPr>
            <p:ph type="title" idx="14"/>
          </p:nvPr>
        </p:nvSpPr>
        <p:spPr>
          <a:xfrm flipH="1">
            <a:off x="9784879" y="4508832"/>
            <a:ext cx="1539300" cy="7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400"/>
              <a:buNone/>
              <a:defRPr sz="64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Font typeface="Fira Sans Extra Condensed Medium"/>
              <a:buNone/>
              <a:defRPr sz="80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endParaRPr/>
          </a:p>
        </p:txBody>
      </p:sp>
      <p:sp>
        <p:nvSpPr>
          <p:cNvPr id="54" name="Google Shape;54;g84f4530299_0_1656"/>
          <p:cNvSpPr txBox="1">
            <a:spLocks noGrp="1"/>
          </p:cNvSpPr>
          <p:nvPr>
            <p:ph type="title" idx="15"/>
          </p:nvPr>
        </p:nvSpPr>
        <p:spPr>
          <a:xfrm>
            <a:off x="827619" y="573483"/>
            <a:ext cx="3487500" cy="11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cxnSp>
        <p:nvCxnSpPr>
          <p:cNvPr id="55" name="Google Shape;55;g84f4530299_0_1656"/>
          <p:cNvCxnSpPr/>
          <p:nvPr/>
        </p:nvCxnSpPr>
        <p:spPr>
          <a:xfrm>
            <a:off x="1475200" y="2981233"/>
            <a:ext cx="382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oval" w="med" len="med"/>
          </a:ln>
        </p:spPr>
      </p:cxnSp>
      <p:cxnSp>
        <p:nvCxnSpPr>
          <p:cNvPr id="56" name="Google Shape;56;g84f4530299_0_1656"/>
          <p:cNvCxnSpPr/>
          <p:nvPr/>
        </p:nvCxnSpPr>
        <p:spPr>
          <a:xfrm rot="10800000">
            <a:off x="939733" y="4928902"/>
            <a:ext cx="35316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oval" w="med" len="med"/>
          </a:ln>
        </p:spPr>
      </p:cxnSp>
      <p:cxnSp>
        <p:nvCxnSpPr>
          <p:cNvPr id="57" name="Google Shape;57;g84f4530299_0_1656"/>
          <p:cNvCxnSpPr/>
          <p:nvPr/>
        </p:nvCxnSpPr>
        <p:spPr>
          <a:xfrm>
            <a:off x="7430567" y="2981233"/>
            <a:ext cx="37827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oval" w="med" len="med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53">
          <p15:clr>
            <a:srgbClr val="FA7B17"/>
          </p15:clr>
        </p15:guide>
        <p15:guide id="2" pos="4356">
          <p15:clr>
            <a:srgbClr val="FA7B17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CUSTOM_11_1_2_1_1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84f4530299_0_1678"/>
          <p:cNvSpPr txBox="1">
            <a:spLocks noGrp="1"/>
          </p:cNvSpPr>
          <p:nvPr>
            <p:ph type="ctrTitle"/>
          </p:nvPr>
        </p:nvSpPr>
        <p:spPr>
          <a:xfrm>
            <a:off x="1108267" y="-514003"/>
            <a:ext cx="5156400" cy="27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None/>
              <a:defRPr sz="21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None/>
              <a:defRPr sz="21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None/>
              <a:defRPr sz="21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None/>
              <a:defRPr sz="21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None/>
              <a:defRPr sz="21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None/>
              <a:defRPr sz="21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None/>
              <a:defRPr sz="21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None/>
              <a:defRPr sz="21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g84f4530299_0_1678"/>
          <p:cNvSpPr txBox="1">
            <a:spLocks noGrp="1"/>
          </p:cNvSpPr>
          <p:nvPr>
            <p:ph type="subTitle" idx="1"/>
          </p:nvPr>
        </p:nvSpPr>
        <p:spPr>
          <a:xfrm>
            <a:off x="1108267" y="2069633"/>
            <a:ext cx="4108800" cy="23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1">
  <p:cSld name="TITLE_ONLY_1_1_1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84f4530299_0_1681"/>
          <p:cNvSpPr txBox="1">
            <a:spLocks noGrp="1"/>
          </p:cNvSpPr>
          <p:nvPr>
            <p:ph type="ctrTitle"/>
          </p:nvPr>
        </p:nvSpPr>
        <p:spPr>
          <a:xfrm>
            <a:off x="1299792" y="1991076"/>
            <a:ext cx="25083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3" name="Google Shape;63;g84f4530299_0_1681"/>
          <p:cNvSpPr txBox="1">
            <a:spLocks noGrp="1"/>
          </p:cNvSpPr>
          <p:nvPr>
            <p:ph type="subTitle" idx="1"/>
          </p:nvPr>
        </p:nvSpPr>
        <p:spPr>
          <a:xfrm>
            <a:off x="1299792" y="4878284"/>
            <a:ext cx="2508300" cy="14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64" name="Google Shape;64;g84f4530299_0_1681"/>
          <p:cNvSpPr txBox="1">
            <a:spLocks noGrp="1"/>
          </p:cNvSpPr>
          <p:nvPr>
            <p:ph type="ctrTitle" idx="2"/>
          </p:nvPr>
        </p:nvSpPr>
        <p:spPr>
          <a:xfrm>
            <a:off x="4849932" y="1991076"/>
            <a:ext cx="25083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5" name="Google Shape;65;g84f4530299_0_1681"/>
          <p:cNvSpPr txBox="1">
            <a:spLocks noGrp="1"/>
          </p:cNvSpPr>
          <p:nvPr>
            <p:ph type="subTitle" idx="3"/>
          </p:nvPr>
        </p:nvSpPr>
        <p:spPr>
          <a:xfrm>
            <a:off x="4849932" y="4878284"/>
            <a:ext cx="2508300" cy="14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66" name="Google Shape;66;g84f4530299_0_1681"/>
          <p:cNvSpPr txBox="1">
            <a:spLocks noGrp="1"/>
          </p:cNvSpPr>
          <p:nvPr>
            <p:ph type="ctrTitle" idx="4"/>
          </p:nvPr>
        </p:nvSpPr>
        <p:spPr>
          <a:xfrm>
            <a:off x="8400072" y="1991076"/>
            <a:ext cx="25083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" name="Google Shape;67;g84f4530299_0_1681"/>
          <p:cNvSpPr txBox="1">
            <a:spLocks noGrp="1"/>
          </p:cNvSpPr>
          <p:nvPr>
            <p:ph type="subTitle" idx="5"/>
          </p:nvPr>
        </p:nvSpPr>
        <p:spPr>
          <a:xfrm>
            <a:off x="8400072" y="4878284"/>
            <a:ext cx="2508300" cy="14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68" name="Google Shape;68;g84f4530299_0_1681"/>
          <p:cNvSpPr txBox="1">
            <a:spLocks noGrp="1"/>
          </p:cNvSpPr>
          <p:nvPr>
            <p:ph type="title" idx="6"/>
          </p:nvPr>
        </p:nvSpPr>
        <p:spPr>
          <a:xfrm>
            <a:off x="827619" y="573483"/>
            <a:ext cx="3487500" cy="11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84f4530299_0_165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700"/>
              <a:buFont typeface="Lexend Deca"/>
              <a:buNone/>
              <a:defRPr sz="3700" b="0" i="0" u="none" strike="noStrike" cap="none"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700"/>
              <a:buFont typeface="Lexend Deca"/>
              <a:buNone/>
              <a:defRPr sz="3700" b="0" i="0" u="none" strike="noStrike" cap="none"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700"/>
              <a:buFont typeface="Lexend Deca"/>
              <a:buNone/>
              <a:defRPr sz="3700" b="0" i="0" u="none" strike="noStrike" cap="none"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700"/>
              <a:buFont typeface="Lexend Deca"/>
              <a:buNone/>
              <a:defRPr sz="3700" b="0" i="0" u="none" strike="noStrike" cap="none"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700"/>
              <a:buFont typeface="Lexend Deca"/>
              <a:buNone/>
              <a:defRPr sz="3700" b="0" i="0" u="none" strike="noStrike" cap="none"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700"/>
              <a:buFont typeface="Lexend Deca"/>
              <a:buNone/>
              <a:defRPr sz="3700" b="0" i="0" u="none" strike="noStrike" cap="none"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700"/>
              <a:buFont typeface="Lexend Deca"/>
              <a:buNone/>
              <a:defRPr sz="3700" b="0" i="0" u="none" strike="noStrike" cap="none"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700"/>
              <a:buFont typeface="Lexend Deca"/>
              <a:buNone/>
              <a:defRPr sz="3700" b="0" i="0" u="none" strike="noStrike" cap="none"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700"/>
              <a:buFont typeface="Lexend Deca"/>
              <a:buNone/>
              <a:defRPr sz="3700" b="0" i="0" u="none" strike="noStrike" cap="none">
                <a:solidFill>
                  <a:schemeClr val="accent1"/>
                </a:solidFill>
                <a:latin typeface="Lexend Deca"/>
                <a:ea typeface="Lexend Deca"/>
                <a:cs typeface="Lexend Deca"/>
                <a:sym typeface="Lexend Deca"/>
              </a:defRPr>
            </a:lvl9pPr>
          </a:lstStyle>
          <a:p>
            <a:endParaRPr/>
          </a:p>
        </p:txBody>
      </p:sp>
      <p:sp>
        <p:nvSpPr>
          <p:cNvPr id="7" name="Google Shape;7;g84f4530299_0_165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ssistant Light"/>
              <a:buChar char="●"/>
              <a:defRPr sz="1600" b="0" i="0" u="none" strike="noStrike" cap="none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ssistant Light"/>
              <a:buChar char="○"/>
              <a:defRPr sz="1600" b="0" i="0" u="none" strike="noStrike" cap="none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ssistant Light"/>
              <a:buChar char="■"/>
              <a:defRPr sz="1600" b="0" i="0" u="none" strike="noStrike" cap="none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ssistant Light"/>
              <a:buChar char="●"/>
              <a:defRPr sz="1600" b="0" i="0" u="none" strike="noStrike" cap="none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ssistant Light"/>
              <a:buChar char="○"/>
              <a:defRPr sz="1600" b="0" i="0" u="none" strike="noStrike" cap="none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ssistant Light"/>
              <a:buChar char="■"/>
              <a:defRPr sz="1600" b="0" i="0" u="none" strike="noStrike" cap="none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ssistant Light"/>
              <a:buChar char="●"/>
              <a:defRPr sz="1600" b="0" i="0" u="none" strike="noStrike" cap="none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ssistant Light"/>
              <a:buChar char="○"/>
              <a:defRPr sz="1600" b="0" i="0" u="none" strike="noStrike" cap="none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600"/>
              <a:buFont typeface="Assistant Light"/>
              <a:buChar char="■"/>
              <a:defRPr sz="1600" b="0" i="0" u="none" strike="noStrike" cap="none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605">
          <p15:clr>
            <a:srgbClr val="EA4335"/>
          </p15:clr>
        </p15:guide>
        <p15:guide id="2" orient="horz" pos="476">
          <p15:clr>
            <a:srgbClr val="EA4335"/>
          </p15:clr>
        </p15:guide>
        <p15:guide id="3" pos="7075">
          <p15:clr>
            <a:srgbClr val="EA4335"/>
          </p15:clr>
        </p15:guide>
        <p15:guide id="4" orient="horz" pos="3844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moodle.warwick.ac.uk/course/view.php?id=31003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6" Type="http://schemas.openxmlformats.org/officeDocument/2006/relationships/hyperlink" Target="mailto:David.J.Harris@warwick.ac.uk" TargetMode="External"/><Relationship Id="rId5" Type="http://schemas.openxmlformats.org/officeDocument/2006/relationships/hyperlink" Target="mailto:Thomas.Dale-MacLaine@warwick.ac.uk" TargetMode="Externa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"/>
          <p:cNvSpPr txBox="1">
            <a:spLocks noGrp="1"/>
          </p:cNvSpPr>
          <p:nvPr>
            <p:ph type="title"/>
          </p:nvPr>
        </p:nvSpPr>
        <p:spPr>
          <a:xfrm>
            <a:off x="4682800" y="122175"/>
            <a:ext cx="7252800" cy="46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en-GB" sz="5400"/>
              <a:t>Building a longitudinal virtual patient to provide TEL for medical students </a:t>
            </a:r>
            <a:endParaRPr sz="72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146" name="Google Shape;146;p2"/>
          <p:cNvSpPr txBox="1">
            <a:spLocks noGrp="1"/>
          </p:cNvSpPr>
          <p:nvPr>
            <p:ph type="body" idx="1"/>
          </p:nvPr>
        </p:nvSpPr>
        <p:spPr>
          <a:xfrm>
            <a:off x="1420000" y="3885961"/>
            <a:ext cx="10515600" cy="28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2700">
                <a:solidFill>
                  <a:schemeClr val="dk2"/>
                </a:solidFill>
              </a:rPr>
              <a:t>Dr Thomas Dale MacLaine – Medical Student</a:t>
            </a:r>
            <a:endParaRPr sz="2700">
              <a:solidFill>
                <a:schemeClr val="dk2"/>
              </a:solidFill>
            </a:endParaRPr>
          </a:p>
          <a:p>
            <a:pPr marL="0" lvl="0" indent="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2700">
                <a:solidFill>
                  <a:schemeClr val="dk2"/>
                </a:solidFill>
              </a:rPr>
              <a:t>Dr David Harris – Senior Clinical Fellow</a:t>
            </a:r>
            <a:endParaRPr sz="2700">
              <a:solidFill>
                <a:schemeClr val="dk2"/>
              </a:solidFill>
            </a:endParaRPr>
          </a:p>
          <a:p>
            <a:pPr marL="0" lvl="0" indent="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2700">
                <a:solidFill>
                  <a:schemeClr val="dk2"/>
                </a:solidFill>
              </a:rPr>
              <a:t>Dr Cornelia Juengst - Clinical Education Fellow</a:t>
            </a:r>
            <a:endParaRPr sz="2700">
              <a:solidFill>
                <a:schemeClr val="dk2"/>
              </a:solidFill>
            </a:endParaRPr>
          </a:p>
          <a:p>
            <a:pPr marL="0" lvl="0" indent="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2700">
                <a:solidFill>
                  <a:schemeClr val="dk2"/>
                </a:solidFill>
              </a:rPr>
              <a:t>Catherine Fenn – Senior Academic Technologist</a:t>
            </a:r>
            <a:endParaRPr sz="2700">
              <a:solidFill>
                <a:schemeClr val="dk2"/>
              </a:solidFill>
            </a:endParaRPr>
          </a:p>
          <a:p>
            <a:pPr marL="0" lvl="0" indent="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2700">
                <a:solidFill>
                  <a:schemeClr val="dk2"/>
                </a:solidFill>
              </a:rPr>
              <a:t>Dr Helen Gabathuler – Associate Clinical Professor</a:t>
            </a:r>
            <a:endParaRPr sz="2700">
              <a:solidFill>
                <a:schemeClr val="dk2"/>
              </a:solidFill>
            </a:endParaRPr>
          </a:p>
          <a:p>
            <a:pPr marL="0" lvl="0" indent="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2700">
                <a:solidFill>
                  <a:schemeClr val="dk2"/>
                </a:solidFill>
              </a:rPr>
              <a:t>Dr Sue Davies - Associate Clinical Professor</a:t>
            </a:r>
            <a:endParaRPr sz="2700">
              <a:solidFill>
                <a:schemeClr val="dk2"/>
              </a:solidFill>
            </a:endParaRPr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 sz="2300"/>
          </a:p>
        </p:txBody>
      </p:sp>
      <p:pic>
        <p:nvPicPr>
          <p:cNvPr id="147" name="Google Shape;147;p2"/>
          <p:cNvPicPr preferRelativeResize="0"/>
          <p:nvPr/>
        </p:nvPicPr>
        <p:blipFill rotWithShape="1">
          <a:blip r:embed="rId3">
            <a:alphaModFix/>
          </a:blip>
          <a:srcRect l="7525" t="5900" r="10674" b="13160"/>
          <a:stretch/>
        </p:blipFill>
        <p:spPr>
          <a:xfrm>
            <a:off x="1413025" y="152400"/>
            <a:ext cx="4142700" cy="40992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48" name="Google Shape;148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2577600"/>
            <a:ext cx="3357600" cy="42804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0"/>
          <p:cNvSpPr txBox="1">
            <a:spLocks noGrp="1"/>
          </p:cNvSpPr>
          <p:nvPr>
            <p:ph type="title"/>
          </p:nvPr>
        </p:nvSpPr>
        <p:spPr>
          <a:xfrm>
            <a:off x="838200" y="-1587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Longitudinal virtual patients</a:t>
            </a:r>
            <a:endParaRPr/>
          </a:p>
        </p:txBody>
      </p:sp>
      <p:sp>
        <p:nvSpPr>
          <p:cNvPr id="245" name="Google Shape;245;p10"/>
          <p:cNvSpPr txBox="1">
            <a:spLocks noGrp="1"/>
          </p:cNvSpPr>
          <p:nvPr>
            <p:ph type="body" idx="1"/>
          </p:nvPr>
        </p:nvSpPr>
        <p:spPr>
          <a:xfrm>
            <a:off x="838200" y="1253400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-GB" sz="2600"/>
              <a:t>Little literature on longitudinal virtual patients; allows pioneering research in the field. </a:t>
            </a:r>
            <a:endParaRPr sz="2600"/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/>
          </a:p>
          <a:p>
            <a:pPr marL="457200" lvl="0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-GB" sz="2600"/>
              <a:t>Mimics general practice, with continued encounters - no spot encounters.</a:t>
            </a:r>
            <a:endParaRPr sz="2600"/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600"/>
          </a:p>
          <a:p>
            <a:pPr marL="457200" lvl="0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-GB" sz="2600"/>
              <a:t>VP can experience several health conditions, allowing for novel education on management of emerging comorbidities </a:t>
            </a:r>
            <a:endParaRPr sz="26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/>
          </a:p>
          <a:p>
            <a:pPr marL="457200" lvl="0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-GB" sz="2600"/>
              <a:t>Ideal for curriculum integration from different themes and phases</a:t>
            </a:r>
            <a:endParaRPr sz="26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600"/>
          </a:p>
          <a:p>
            <a:pPr marL="457200" lvl="0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-GB" sz="2600"/>
              <a:t>Iterative - can act on feedback before next academic year engages with the patient during that phase</a:t>
            </a:r>
            <a:endParaRPr sz="26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600"/>
          </a:p>
          <a:p>
            <a:pPr marL="457200" lvl="0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-GB" sz="2600"/>
              <a:t>Increases likelihood of engagement with the VP, with increased opportunity to cover difficult areas of learning </a:t>
            </a:r>
            <a:endParaRPr sz="2600"/>
          </a:p>
        </p:txBody>
      </p:sp>
      <p:pic>
        <p:nvPicPr>
          <p:cNvPr id="246" name="Google Shape;246;p10"/>
          <p:cNvPicPr preferRelativeResize="0"/>
          <p:nvPr/>
        </p:nvPicPr>
        <p:blipFill rotWithShape="1">
          <a:blip r:embed="rId3">
            <a:alphaModFix/>
          </a:blip>
          <a:srcRect b="10402"/>
          <a:stretch/>
        </p:blipFill>
        <p:spPr>
          <a:xfrm>
            <a:off x="916850" y="-27837"/>
            <a:ext cx="10360750" cy="6962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From an Idea to a Virtual Patient</a:t>
            </a:r>
            <a:endParaRPr/>
          </a:p>
        </p:txBody>
      </p:sp>
      <p:sp>
        <p:nvSpPr>
          <p:cNvPr id="252" name="Google Shape;252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3844800" cy="43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 sz="2800"/>
              <a:t>I</a:t>
            </a:r>
            <a:r>
              <a:rPr lang="en-GB" sz="2800"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deas session</a:t>
            </a:r>
            <a:endParaRPr sz="2800"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</a:ext>
              </a:extLst>
            </a:endParaRPr>
          </a:p>
          <a:p>
            <a:pPr marL="45720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</a:ext>
              </a:extLst>
            </a:endParaRPr>
          </a:p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 sz="2800"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Planning sessions</a:t>
            </a:r>
            <a:endParaRPr sz="2800"/>
          </a:p>
          <a:p>
            <a:pPr marL="45720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/>
          </a:p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 sz="2800"/>
              <a:t>Using Moodle</a:t>
            </a:r>
            <a:endParaRPr sz="2800"/>
          </a:p>
          <a:p>
            <a:pPr marL="45720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/>
          </a:p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 sz="2800"/>
              <a:t>H5P elements</a:t>
            </a:r>
            <a:endParaRPr sz="2800"/>
          </a:p>
          <a:p>
            <a:pPr marL="45720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/>
          </a:p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 sz="2800"/>
              <a:t>Release to students</a:t>
            </a:r>
            <a:endParaRPr sz="280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/>
          </a:p>
        </p:txBody>
      </p:sp>
      <p:pic>
        <p:nvPicPr>
          <p:cNvPr id="253" name="Google Shape;25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5488" y="2001125"/>
            <a:ext cx="7572375" cy="400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77d24e48ab_0_4"/>
          <p:cNvSpPr txBox="1">
            <a:spLocks noGrp="1"/>
          </p:cNvSpPr>
          <p:nvPr>
            <p:ph type="body" idx="1"/>
          </p:nvPr>
        </p:nvSpPr>
        <p:spPr>
          <a:xfrm>
            <a:off x="838200" y="1063625"/>
            <a:ext cx="5067300" cy="511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 sz="2800" dirty="0"/>
              <a:t>Used Decision Simulation sheets to aid planning</a:t>
            </a:r>
            <a:endParaRPr lang="en-US" sz="2800"/>
          </a:p>
          <a:p>
            <a:pPr marL="914400" marR="0" lvl="1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</a:pPr>
            <a:r>
              <a:rPr lang="en-GB" sz="2800" dirty="0"/>
              <a:t>Colour coded for type of slide</a:t>
            </a:r>
            <a:endParaRPr sz="2800"/>
          </a:p>
          <a:p>
            <a:pPr marL="914400" marR="0" lvl="1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</a:pPr>
            <a:r>
              <a:rPr lang="en-GB" sz="2800" dirty="0"/>
              <a:t>Allowed a case to be built and start thought process of flow through the case</a:t>
            </a:r>
            <a:endParaRPr sz="2800"/>
          </a:p>
          <a:p>
            <a:pPr indent="-406400">
              <a:spcBef>
                <a:spcPts val="0"/>
              </a:spcBef>
              <a:buSzPts val="2800"/>
            </a:pPr>
            <a:r>
              <a:rPr lang="en-GB" sz="2800" dirty="0"/>
              <a:t>Brainstormed on paper, then converted to PowerPoint before moving to Moodl</a:t>
            </a:r>
            <a:r>
              <a:rPr lang="en-GB" sz="2800" dirty="0">
                <a:solidFill>
                  <a:srgbClr val="000000"/>
                </a:solidFill>
                <a:latin typeface="Assistant"/>
                <a:ea typeface="Assistant"/>
                <a:cs typeface="Assistant"/>
                <a:sym typeface="Assistant"/>
              </a:rPr>
              <a:t>e </a:t>
            </a:r>
            <a:endParaRPr sz="2800">
              <a:solidFill>
                <a:srgbClr val="000000"/>
              </a:solidFill>
              <a:latin typeface="Assistant"/>
              <a:ea typeface="Assistant"/>
              <a:cs typeface="Assistant"/>
              <a:sym typeface="Assistant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59" name="Google Shape;259;g77d24e48ab_0_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000" y="901700"/>
            <a:ext cx="6019799" cy="451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77d24e48ab_0_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27495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Episode 1 Plan</a:t>
            </a:r>
            <a:endParaRPr/>
          </a:p>
        </p:txBody>
      </p:sp>
      <p:pic>
        <p:nvPicPr>
          <p:cNvPr id="265" name="Google Shape;265;g77d24e48ab_0_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7700" y="365125"/>
            <a:ext cx="7985174" cy="5988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77d24e48ab_0_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Moodle</a:t>
            </a:r>
            <a:endParaRPr/>
          </a:p>
        </p:txBody>
      </p:sp>
      <p:sp>
        <p:nvSpPr>
          <p:cNvPr id="271" name="Google Shape;271;g77d24e48ab_0_21"/>
          <p:cNvSpPr txBox="1">
            <a:spLocks noGrp="1"/>
          </p:cNvSpPr>
          <p:nvPr>
            <p:ph type="body" idx="1"/>
          </p:nvPr>
        </p:nvSpPr>
        <p:spPr>
          <a:xfrm>
            <a:off x="838200" y="1690825"/>
            <a:ext cx="9067800" cy="43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 sz="2800"/>
              <a:t>Once in Moodle H5P elements were added for student interactivity</a:t>
            </a:r>
            <a:endParaRPr sz="2800"/>
          </a:p>
          <a:p>
            <a:pPr marL="45720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/>
          </a:p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 sz="2800"/>
              <a:t>Quality assurance for content and flow before...</a:t>
            </a:r>
            <a:endParaRPr sz="2800"/>
          </a:p>
          <a:p>
            <a:pPr marL="45720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/>
          </a:p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 sz="2800"/>
              <a:t>Episode 1 release to students on 27th March 2020</a:t>
            </a:r>
            <a:endParaRPr sz="2800"/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800" u="sng">
              <a:solidFill>
                <a:schemeClr val="hlink"/>
              </a:solidFill>
              <a:latin typeface="Assistant"/>
              <a:ea typeface="Assistant"/>
              <a:cs typeface="Assistant"/>
              <a:sym typeface="Assistant"/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800">
              <a:solidFill>
                <a:srgbClr val="000000"/>
              </a:solidFill>
              <a:latin typeface="Assistant"/>
              <a:ea typeface="Assistant"/>
              <a:cs typeface="Assistant"/>
              <a:sym typeface="Assistant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272" name="Google Shape;272;g77d24e48ab_0_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48875" y="1000125"/>
            <a:ext cx="1857375" cy="185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1"/>
          <p:cNvSpPr txBox="1">
            <a:spLocks noGrp="1"/>
          </p:cNvSpPr>
          <p:nvPr>
            <p:ph type="title"/>
          </p:nvPr>
        </p:nvSpPr>
        <p:spPr>
          <a:xfrm>
            <a:off x="831850" y="1709750"/>
            <a:ext cx="72363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GB"/>
              <a:t>Meet our GP VP: Mr Clinton Jones</a:t>
            </a:r>
            <a:endParaRPr/>
          </a:p>
        </p:txBody>
      </p:sp>
      <p:pic>
        <p:nvPicPr>
          <p:cNvPr id="278" name="Google Shape;278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95825" y="1288800"/>
            <a:ext cx="3357600" cy="42804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79" name="Google Shape;279;p11"/>
          <p:cNvSpPr txBox="1"/>
          <p:nvPr/>
        </p:nvSpPr>
        <p:spPr>
          <a:xfrm>
            <a:off x="635000" y="5599100"/>
            <a:ext cx="10183800" cy="10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800" u="sng">
                <a:solidFill>
                  <a:schemeClr val="dk2"/>
                </a:solidFill>
                <a:latin typeface="Assistant"/>
                <a:ea typeface="Assistant"/>
                <a:cs typeface="Assistant"/>
                <a:sym typeface="Assistant"/>
                <a:hlinkClick r:id="rId4"/>
              </a:rPr>
              <a:t>https://moodle.warwick.ac.uk/course/view.php?id=31003</a:t>
            </a:r>
            <a:endParaRPr>
              <a:latin typeface="Assistant Light"/>
              <a:ea typeface="Assistant Light"/>
              <a:cs typeface="Assistant Light"/>
              <a:sym typeface="Assistant Ligh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2"/>
          <p:cNvSpPr txBox="1">
            <a:spLocks noGrp="1"/>
          </p:cNvSpPr>
          <p:nvPr>
            <p:ph type="title"/>
          </p:nvPr>
        </p:nvSpPr>
        <p:spPr>
          <a:xfrm>
            <a:off x="609600" y="-1587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Pre-VP questionnaire</a:t>
            </a:r>
            <a:endParaRPr/>
          </a:p>
        </p:txBody>
      </p:sp>
      <p:sp>
        <p:nvSpPr>
          <p:cNvPr id="285" name="Google Shape;285;p12"/>
          <p:cNvSpPr txBox="1">
            <a:spLocks noGrp="1"/>
          </p:cNvSpPr>
          <p:nvPr>
            <p:ph type="body" idx="1"/>
          </p:nvPr>
        </p:nvSpPr>
        <p:spPr>
          <a:xfrm>
            <a:off x="609600" y="12160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-GB"/>
              <a:t>BSREC approved – questionnaire prior to launching GP VP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-GB"/>
              <a:t>Previous use of VPs: 2/119 (1.7%) had, 114/119 (95.8%) had not.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286" name="Google Shape;286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64525" y="2477251"/>
            <a:ext cx="6462950" cy="431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46837" y="3549775"/>
            <a:ext cx="7498325" cy="2994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GB"/>
              <a:t>Results from the first two episodes</a:t>
            </a:r>
            <a:endParaRPr/>
          </a:p>
        </p:txBody>
      </p:sp>
      <p:sp>
        <p:nvSpPr>
          <p:cNvPr id="293" name="Google Shape;293;p1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Progress to date</a:t>
            </a:r>
            <a:endParaRPr/>
          </a:p>
        </p:txBody>
      </p:sp>
      <p:sp>
        <p:nvSpPr>
          <p:cNvPr id="306" name="Google Shape;306;p15"/>
          <p:cNvSpPr txBox="1">
            <a:spLocks noGrp="1"/>
          </p:cNvSpPr>
          <p:nvPr>
            <p:ph type="body" idx="1"/>
          </p:nvPr>
        </p:nvSpPr>
        <p:spPr>
          <a:xfrm>
            <a:off x="838200" y="13684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-GB"/>
              <a:t>Anonymised, individual student data recorded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-GB"/>
              <a:t>Session release dates: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-GB"/>
              <a:t>24/03/2020		- Episode 1</a:t>
            </a:r>
            <a:endParaRPr/>
          </a:p>
          <a:p>
            <a: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○"/>
            </a:pPr>
            <a:r>
              <a:rPr lang="en-GB"/>
              <a:t>08/04/2020 	- Episode 1 test results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-GB"/>
              <a:t>21/04/2020		- Episode 2</a:t>
            </a:r>
            <a:endParaRPr/>
          </a:p>
          <a:p>
            <a:pPr marL="685800" lvl="1" indent="-76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graphicFrame>
        <p:nvGraphicFramePr>
          <p:cNvPr id="307" name="Google Shape;307;p15"/>
          <p:cNvGraphicFramePr/>
          <p:nvPr/>
        </p:nvGraphicFramePr>
        <p:xfrm>
          <a:off x="838202" y="3747678"/>
          <a:ext cx="5307750" cy="2698050"/>
        </p:xfrm>
        <a:graphic>
          <a:graphicData uri="http://schemas.openxmlformats.org/drawingml/2006/table">
            <a:tbl>
              <a:tblPr firstRow="1" bandRow="1">
                <a:noFill/>
                <a:tableStyleId>{E0F71DEA-D3C4-4DB7-87A8-B6EF15087EF6}</a:tableStyleId>
              </a:tblPr>
              <a:tblGrid>
                <a:gridCol w="1769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9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9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1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% of GP VP completed?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Number  (/142)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Percentage (%)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0≤ X ≤25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5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4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25&lt; X ≤50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14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10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4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50&lt; X ≤ 75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48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34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4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75&lt; X ≤100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75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53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08" name="Google Shape;308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36884" y="2625271"/>
            <a:ext cx="5664200" cy="382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General feedback</a:t>
            </a:r>
            <a:endParaRPr/>
          </a:p>
        </p:txBody>
      </p:sp>
      <p:sp>
        <p:nvSpPr>
          <p:cNvPr id="299" name="Google Shape;299;p16"/>
          <p:cNvSpPr txBox="1">
            <a:spLocks noGrp="1"/>
          </p:cNvSpPr>
          <p:nvPr>
            <p:ph type="body" idx="1"/>
          </p:nvPr>
        </p:nvSpPr>
        <p:spPr>
          <a:xfrm>
            <a:off x="533400" y="16732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-GB" sz="2800"/>
              <a:t>Accessibility: </a:t>
            </a:r>
            <a:endParaRPr sz="2800"/>
          </a:p>
          <a:p>
            <a:pPr marL="685800" lvl="1" indent="-2921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○"/>
            </a:pPr>
            <a:r>
              <a:rPr lang="en-GB" sz="2800"/>
              <a:t>Including back button to view </a:t>
            </a:r>
            <a:endParaRPr sz="2800"/>
          </a:p>
          <a:p>
            <a:pPr marL="68580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2800"/>
              <a:t>the previous pages.</a:t>
            </a:r>
            <a:endParaRPr sz="280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endParaRPr sz="2800"/>
          </a:p>
          <a:p>
            <a:pPr marL="22860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-GB" sz="2800"/>
              <a:t>Learning and development: </a:t>
            </a:r>
            <a:endParaRPr sz="2800"/>
          </a:p>
          <a:p>
            <a:pPr marL="685800" lvl="1" indent="-2921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○"/>
            </a:pPr>
            <a:r>
              <a:rPr lang="en-GB" sz="2800"/>
              <a:t>Thank you for the VP exercise. It has really tested my knowledge on hypertension!</a:t>
            </a:r>
            <a:endParaRPr sz="280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endParaRPr sz="2800"/>
          </a:p>
          <a:p>
            <a:pPr marL="22860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-GB" sz="2800"/>
              <a:t>Engagement:</a:t>
            </a:r>
            <a:endParaRPr sz="2800"/>
          </a:p>
          <a:p>
            <a:pPr marL="685800" lvl="1" indent="-2921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○"/>
            </a:pPr>
            <a:r>
              <a:rPr lang="en-GB" sz="2800"/>
              <a:t>Is the GP VP is part of our engagement criteria for the course, or is it optional? There is some confusion amongst students.</a:t>
            </a:r>
            <a:endParaRPr sz="2800"/>
          </a:p>
          <a:p>
            <a:pPr marL="685800" lvl="1" indent="-2921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○"/>
            </a:pPr>
            <a:r>
              <a:rPr lang="en-GB" sz="2800"/>
              <a:t>Am I too late to do the Clinton Jones case? I missed the two-week window to complete it.</a:t>
            </a:r>
            <a:endParaRPr sz="2800"/>
          </a:p>
        </p:txBody>
      </p:sp>
      <p:pic>
        <p:nvPicPr>
          <p:cNvPr id="300" name="Google Shape;300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158913">
            <a:off x="6332590" y="534968"/>
            <a:ext cx="5634472" cy="28993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Discussed in this presentation</a:t>
            </a:r>
            <a:endParaRPr/>
          </a:p>
        </p:txBody>
      </p:sp>
      <p:pic>
        <p:nvPicPr>
          <p:cNvPr id="154" name="Google Shape;154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8125" y="1742680"/>
            <a:ext cx="7918500" cy="47511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sp>
        <p:nvSpPr>
          <p:cNvPr id="155" name="Google Shape;155;p3"/>
          <p:cNvSpPr txBox="1">
            <a:spLocks noGrp="1"/>
          </p:cNvSpPr>
          <p:nvPr>
            <p:ph type="body" idx="1"/>
          </p:nvPr>
        </p:nvSpPr>
        <p:spPr>
          <a:xfrm>
            <a:off x="7069825" y="1742675"/>
            <a:ext cx="4830900" cy="704700"/>
          </a:xfrm>
          <a:prstGeom prst="rect">
            <a:avLst/>
          </a:prstGeom>
          <a:gradFill>
            <a:gsLst>
              <a:gs pos="0">
                <a:srgbClr val="F2F2F2"/>
              </a:gs>
              <a:gs pos="100000">
                <a:srgbClr val="A6A6A6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28600" lvl="0" indent="-5080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sz="2600"/>
              <a:t>Warwick  MBChB Curriculum</a:t>
            </a:r>
            <a:endParaRPr sz="2600"/>
          </a:p>
        </p:txBody>
      </p:sp>
      <p:sp>
        <p:nvSpPr>
          <p:cNvPr id="156" name="Google Shape;156;p3"/>
          <p:cNvSpPr txBox="1">
            <a:spLocks noGrp="1"/>
          </p:cNvSpPr>
          <p:nvPr>
            <p:ph type="body" idx="1"/>
          </p:nvPr>
        </p:nvSpPr>
        <p:spPr>
          <a:xfrm>
            <a:off x="7069825" y="2791375"/>
            <a:ext cx="4830900" cy="704700"/>
          </a:xfrm>
          <a:prstGeom prst="rect">
            <a:avLst/>
          </a:prstGeom>
          <a:gradFill>
            <a:gsLst>
              <a:gs pos="0">
                <a:srgbClr val="F2F2F2"/>
              </a:gs>
              <a:gs pos="100000">
                <a:srgbClr val="A6A6A6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28600" lvl="0" indent="-5080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sz="2600"/>
              <a:t>Virtual patients</a:t>
            </a:r>
            <a:endParaRPr sz="2600"/>
          </a:p>
        </p:txBody>
      </p:sp>
      <p:sp>
        <p:nvSpPr>
          <p:cNvPr id="157" name="Google Shape;157;p3"/>
          <p:cNvSpPr txBox="1">
            <a:spLocks noGrp="1"/>
          </p:cNvSpPr>
          <p:nvPr>
            <p:ph type="body" idx="1"/>
          </p:nvPr>
        </p:nvSpPr>
        <p:spPr>
          <a:xfrm>
            <a:off x="7069825" y="3763875"/>
            <a:ext cx="4830900" cy="704700"/>
          </a:xfrm>
          <a:prstGeom prst="rect">
            <a:avLst/>
          </a:prstGeom>
          <a:gradFill>
            <a:gsLst>
              <a:gs pos="0">
                <a:srgbClr val="F2F2F2"/>
              </a:gs>
              <a:gs pos="100000">
                <a:srgbClr val="A6A6A6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28600" lvl="0" indent="-5080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sz="2600"/>
              <a:t>Meet our patient: Mr C. Jones</a:t>
            </a:r>
            <a:endParaRPr sz="2600"/>
          </a:p>
        </p:txBody>
      </p:sp>
      <p:sp>
        <p:nvSpPr>
          <p:cNvPr id="158" name="Google Shape;158;p3"/>
          <p:cNvSpPr txBox="1">
            <a:spLocks noGrp="1"/>
          </p:cNvSpPr>
          <p:nvPr>
            <p:ph type="body" idx="1"/>
          </p:nvPr>
        </p:nvSpPr>
        <p:spPr>
          <a:xfrm>
            <a:off x="7069825" y="4771100"/>
            <a:ext cx="4830900" cy="704700"/>
          </a:xfrm>
          <a:prstGeom prst="rect">
            <a:avLst/>
          </a:prstGeom>
          <a:gradFill>
            <a:gsLst>
              <a:gs pos="0">
                <a:srgbClr val="F2F2F2"/>
              </a:gs>
              <a:gs pos="100000">
                <a:srgbClr val="A6A6A6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28600" lvl="0" indent="-5080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sz="2600"/>
              <a:t>Results from current work</a:t>
            </a:r>
            <a:endParaRPr sz="2600"/>
          </a:p>
        </p:txBody>
      </p:sp>
      <p:sp>
        <p:nvSpPr>
          <p:cNvPr id="159" name="Google Shape;159;p3"/>
          <p:cNvSpPr txBox="1">
            <a:spLocks noGrp="1"/>
          </p:cNvSpPr>
          <p:nvPr>
            <p:ph type="body" idx="1"/>
          </p:nvPr>
        </p:nvSpPr>
        <p:spPr>
          <a:xfrm>
            <a:off x="7069825" y="5750025"/>
            <a:ext cx="4830900" cy="704700"/>
          </a:xfrm>
          <a:prstGeom prst="rect">
            <a:avLst/>
          </a:prstGeom>
          <a:gradFill>
            <a:gsLst>
              <a:gs pos="0">
                <a:srgbClr val="F2F2F2"/>
              </a:gs>
              <a:gs pos="100000">
                <a:srgbClr val="A6A6A6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28600" lvl="0" indent="-5080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sz="2600"/>
              <a:t>Future of virtual Patients</a:t>
            </a:r>
            <a:endParaRPr sz="2600"/>
          </a:p>
        </p:txBody>
      </p:sp>
      <p:cxnSp>
        <p:nvCxnSpPr>
          <p:cNvPr id="160" name="Google Shape;160;p3"/>
          <p:cNvCxnSpPr>
            <a:endCxn id="155" idx="1"/>
          </p:cNvCxnSpPr>
          <p:nvPr/>
        </p:nvCxnSpPr>
        <p:spPr>
          <a:xfrm rot="10800000" flipH="1">
            <a:off x="3804025" y="2095025"/>
            <a:ext cx="3265800" cy="1110600"/>
          </a:xfrm>
          <a:prstGeom prst="bentConnector3">
            <a:avLst>
              <a:gd name="adj1" fmla="val 43013"/>
            </a:avLst>
          </a:prstGeom>
          <a:noFill/>
          <a:ln w="19050" cap="flat" cmpd="sng">
            <a:solidFill>
              <a:srgbClr val="4A86E8"/>
            </a:solidFill>
            <a:prstDash val="solid"/>
            <a:round/>
            <a:headEnd type="diamond" w="med" len="med"/>
            <a:tailEnd type="triangle" w="med" len="med"/>
          </a:ln>
        </p:spPr>
      </p:cxnSp>
      <p:cxnSp>
        <p:nvCxnSpPr>
          <p:cNvPr id="161" name="Google Shape;161;p3"/>
          <p:cNvCxnSpPr>
            <a:endCxn id="156" idx="1"/>
          </p:cNvCxnSpPr>
          <p:nvPr/>
        </p:nvCxnSpPr>
        <p:spPr>
          <a:xfrm rot="10800000" flipH="1">
            <a:off x="3804025" y="3143725"/>
            <a:ext cx="3265800" cy="61800"/>
          </a:xfrm>
          <a:prstGeom prst="bentConnector3">
            <a:avLst>
              <a:gd name="adj1" fmla="val 42861"/>
            </a:avLst>
          </a:prstGeom>
          <a:noFill/>
          <a:ln w="19050" cap="flat" cmpd="sng">
            <a:solidFill>
              <a:srgbClr val="4A86E8"/>
            </a:solidFill>
            <a:prstDash val="solid"/>
            <a:round/>
            <a:headEnd type="diamond" w="med" len="med"/>
            <a:tailEnd type="triangle" w="med" len="med"/>
          </a:ln>
        </p:spPr>
      </p:cxnSp>
      <p:cxnSp>
        <p:nvCxnSpPr>
          <p:cNvPr id="162" name="Google Shape;162;p3"/>
          <p:cNvCxnSpPr>
            <a:endCxn id="157" idx="1"/>
          </p:cNvCxnSpPr>
          <p:nvPr/>
        </p:nvCxnSpPr>
        <p:spPr>
          <a:xfrm>
            <a:off x="3804025" y="3205725"/>
            <a:ext cx="3265800" cy="910500"/>
          </a:xfrm>
          <a:prstGeom prst="bentConnector3">
            <a:avLst>
              <a:gd name="adj1" fmla="val 43013"/>
            </a:avLst>
          </a:prstGeom>
          <a:noFill/>
          <a:ln w="19050" cap="flat" cmpd="sng">
            <a:solidFill>
              <a:srgbClr val="4A86E8"/>
            </a:solidFill>
            <a:prstDash val="solid"/>
            <a:round/>
            <a:headEnd type="diamond" w="med" len="med"/>
            <a:tailEnd type="triangle" w="med" len="med"/>
          </a:ln>
        </p:spPr>
      </p:cxnSp>
      <p:cxnSp>
        <p:nvCxnSpPr>
          <p:cNvPr id="163" name="Google Shape;163;p3"/>
          <p:cNvCxnSpPr>
            <a:endCxn id="158" idx="1"/>
          </p:cNvCxnSpPr>
          <p:nvPr/>
        </p:nvCxnSpPr>
        <p:spPr>
          <a:xfrm>
            <a:off x="3804025" y="3205550"/>
            <a:ext cx="3265800" cy="1917900"/>
          </a:xfrm>
          <a:prstGeom prst="bentConnector3">
            <a:avLst>
              <a:gd name="adj1" fmla="val 43188"/>
            </a:avLst>
          </a:prstGeom>
          <a:noFill/>
          <a:ln w="19050" cap="flat" cmpd="sng">
            <a:solidFill>
              <a:srgbClr val="4A86E8"/>
            </a:solidFill>
            <a:prstDash val="solid"/>
            <a:round/>
            <a:headEnd type="diamond" w="med" len="med"/>
            <a:tailEnd type="triangle" w="med" len="med"/>
          </a:ln>
        </p:spPr>
      </p:cxnSp>
      <p:cxnSp>
        <p:nvCxnSpPr>
          <p:cNvPr id="164" name="Google Shape;164;p3"/>
          <p:cNvCxnSpPr>
            <a:endCxn id="159" idx="1"/>
          </p:cNvCxnSpPr>
          <p:nvPr/>
        </p:nvCxnSpPr>
        <p:spPr>
          <a:xfrm>
            <a:off x="3804025" y="3205575"/>
            <a:ext cx="3265800" cy="2896800"/>
          </a:xfrm>
          <a:prstGeom prst="bentConnector3">
            <a:avLst>
              <a:gd name="adj1" fmla="val 42861"/>
            </a:avLst>
          </a:prstGeom>
          <a:noFill/>
          <a:ln w="19050" cap="flat" cmpd="sng">
            <a:solidFill>
              <a:srgbClr val="4A86E8"/>
            </a:solidFill>
            <a:prstDash val="solid"/>
            <a:round/>
            <a:headEnd type="diamond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Episode feedback</a:t>
            </a:r>
            <a:endParaRPr/>
          </a:p>
        </p:txBody>
      </p:sp>
      <p:sp>
        <p:nvSpPr>
          <p:cNvPr id="314" name="Google Shape;314;p18"/>
          <p:cNvSpPr txBox="1">
            <a:spLocks noGrp="1"/>
          </p:cNvSpPr>
          <p:nvPr>
            <p:ph type="body" idx="1"/>
          </p:nvPr>
        </p:nvSpPr>
        <p:spPr>
          <a:xfrm>
            <a:off x="715425" y="1384875"/>
            <a:ext cx="10515600" cy="51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 sz="2800"/>
              <a:t>General:</a:t>
            </a:r>
            <a:endParaRPr sz="2800"/>
          </a:p>
          <a:p>
            <a:pPr marL="685800" lvl="1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</a:pPr>
            <a:r>
              <a:rPr lang="en-GB" sz="2800"/>
              <a:t>It was a great episode!</a:t>
            </a:r>
            <a:endParaRPr sz="28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80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en-GB" sz="2800"/>
              <a:t>Accessibility:</a:t>
            </a:r>
            <a:endParaRPr sz="2800"/>
          </a:p>
          <a:p>
            <a:pPr marL="685800" lvl="1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○"/>
            </a:pPr>
            <a:r>
              <a:rPr lang="en-GB" sz="2800"/>
              <a:t>I like being able to type my answers before viewing the answers</a:t>
            </a:r>
            <a:endParaRPr sz="2800"/>
          </a:p>
          <a:p>
            <a:pPr marL="685800" lvl="1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</a:pPr>
            <a:r>
              <a:rPr lang="en-GB" sz="2800"/>
              <a:t>Sometimes I give ‘a’ right answer, but don’t get ‘the’ right answer</a:t>
            </a:r>
            <a:endParaRPr sz="2800"/>
          </a:p>
          <a:p>
            <a:pPr marL="685800" lvl="1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</a:pPr>
            <a:r>
              <a:rPr lang="en-GB" sz="2800"/>
              <a:t>It would be useful to have an electronic summary care record where we can refer to, to get relevant information for the work</a:t>
            </a:r>
            <a:endParaRPr sz="2800"/>
          </a:p>
          <a:p>
            <a:pPr marL="2286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80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 sz="2800"/>
              <a:t>Content:</a:t>
            </a:r>
            <a:endParaRPr sz="2800"/>
          </a:p>
          <a:p>
            <a:pPr marL="685800" lvl="1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</a:pPr>
            <a:r>
              <a:rPr lang="en-GB" sz="2800"/>
              <a:t>I selected an answer based on NICE guidelines, though the checkbox told me I was wrong. </a:t>
            </a:r>
            <a:endParaRPr sz="2800"/>
          </a:p>
          <a:p>
            <a:pPr marL="685800" lvl="1" indent="-292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</a:pPr>
            <a:r>
              <a:rPr lang="en-GB" sz="2800"/>
              <a:t>I am confused by the ECG. Please could you explain?</a:t>
            </a:r>
            <a:endParaRPr sz="2800"/>
          </a:p>
          <a:p>
            <a:pPr marL="6858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8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80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800"/>
          </a:p>
        </p:txBody>
      </p:sp>
      <p:pic>
        <p:nvPicPr>
          <p:cNvPr id="315" name="Google Shape;315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158913">
            <a:off x="6595465" y="310218"/>
            <a:ext cx="5634472" cy="28993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9"/>
          <p:cNvSpPr txBox="1">
            <a:spLocks noGrp="1"/>
          </p:cNvSpPr>
          <p:nvPr>
            <p:ph type="title"/>
          </p:nvPr>
        </p:nvSpPr>
        <p:spPr>
          <a:xfrm>
            <a:off x="458788" y="603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Our immediate developments</a:t>
            </a:r>
            <a:endParaRPr/>
          </a:p>
        </p:txBody>
      </p:sp>
      <p:sp>
        <p:nvSpPr>
          <p:cNvPr id="321" name="Google Shape;321;p19"/>
          <p:cNvSpPr txBox="1">
            <a:spLocks noGrp="1"/>
          </p:cNvSpPr>
          <p:nvPr>
            <p:ph type="body" idx="1"/>
          </p:nvPr>
        </p:nvSpPr>
        <p:spPr>
          <a:xfrm>
            <a:off x="6202388" y="1944988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sz="2600"/>
              <a:t>Revise current episodes</a:t>
            </a:r>
            <a:endParaRPr sz="2600"/>
          </a:p>
        </p:txBody>
      </p:sp>
      <p:sp>
        <p:nvSpPr>
          <p:cNvPr id="322" name="Google Shape;322;p19"/>
          <p:cNvSpPr txBox="1">
            <a:spLocks noGrp="1"/>
          </p:cNvSpPr>
          <p:nvPr>
            <p:ph type="body" idx="2"/>
          </p:nvPr>
        </p:nvSpPr>
        <p:spPr>
          <a:xfrm>
            <a:off x="6202400" y="2768800"/>
            <a:ext cx="55062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-GB" sz="2600"/>
              <a:t>Made content amendments following feedback</a:t>
            </a:r>
            <a:endParaRPr sz="26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600"/>
          </a:p>
          <a:p>
            <a:pPr marL="457200" lvl="0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-GB" sz="2600"/>
              <a:t>Exploring a healthcare summary record for Mr Jones</a:t>
            </a:r>
            <a:endParaRPr sz="26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600"/>
          </a:p>
          <a:p>
            <a:pPr marL="457200" lvl="0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-GB" sz="2600"/>
              <a:t>Encourage more students to engage with the content</a:t>
            </a:r>
            <a:endParaRPr sz="2600"/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/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-GB" sz="2600"/>
              <a:t>Incorporating more text-entry boxes before answers</a:t>
            </a:r>
            <a:endParaRPr sz="2600"/>
          </a:p>
        </p:txBody>
      </p:sp>
      <p:sp>
        <p:nvSpPr>
          <p:cNvPr id="323" name="Google Shape;323;p19"/>
          <p:cNvSpPr txBox="1">
            <a:spLocks noGrp="1"/>
          </p:cNvSpPr>
          <p:nvPr>
            <p:ph type="body" idx="3"/>
          </p:nvPr>
        </p:nvSpPr>
        <p:spPr>
          <a:xfrm>
            <a:off x="437600" y="932688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sz="2600"/>
              <a:t>Produce further episodes</a:t>
            </a:r>
            <a:endParaRPr sz="2600"/>
          </a:p>
        </p:txBody>
      </p:sp>
      <p:sp>
        <p:nvSpPr>
          <p:cNvPr id="324" name="Google Shape;324;p19"/>
          <p:cNvSpPr txBox="1">
            <a:spLocks noGrp="1"/>
          </p:cNvSpPr>
          <p:nvPr>
            <p:ph type="body" idx="4"/>
          </p:nvPr>
        </p:nvSpPr>
        <p:spPr>
          <a:xfrm>
            <a:off x="437600" y="1756500"/>
            <a:ext cx="5654100" cy="48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-GB" sz="2600"/>
              <a:t>Currently piloted in Phase 2. Launching in other phases.</a:t>
            </a:r>
            <a:endParaRPr sz="2600"/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/>
          </a:p>
          <a:p>
            <a:pPr marL="457200" lvl="0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-GB" sz="2600"/>
              <a:t>Allow for different decision -making options</a:t>
            </a:r>
            <a:endParaRPr sz="2600"/>
          </a:p>
          <a:p>
            <a:pPr marL="9144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/>
          </a:p>
          <a:p>
            <a:pPr marL="457200" lvl="0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-GB" sz="2600"/>
              <a:t>Include videos of consultations to review for critiques</a:t>
            </a:r>
            <a:endParaRPr sz="2600"/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/>
          </a:p>
          <a:p>
            <a:pPr marL="457200" lvl="0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-GB" sz="2600"/>
              <a:t>Explore options to allow students to ‘perform’ history taking/ exams</a:t>
            </a:r>
            <a:endParaRPr sz="2600"/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/>
          </a:p>
          <a:p>
            <a:pPr marL="457200" lvl="0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-GB" sz="2600"/>
              <a:t>Strengthen the student voice involved in this work</a:t>
            </a:r>
            <a:endParaRPr sz="2600"/>
          </a:p>
        </p:txBody>
      </p:sp>
      <p:pic>
        <p:nvPicPr>
          <p:cNvPr id="325" name="Google Shape;325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72650" y="130000"/>
            <a:ext cx="3405900" cy="20436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7131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Where could GP VP go from here?</a:t>
            </a:r>
            <a:endParaRPr/>
          </a:p>
        </p:txBody>
      </p:sp>
      <p:sp>
        <p:nvSpPr>
          <p:cNvPr id="331" name="Google Shape;331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131600" cy="8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 sz="2800"/>
              <a:t>Gamebook-style branching - d</a:t>
            </a:r>
            <a:r>
              <a:rPr lang="en-GB" sz="2800"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ifferent outcomes and consequences for different clinical decisions</a:t>
            </a:r>
            <a:endParaRPr sz="2800"/>
          </a:p>
        </p:txBody>
      </p:sp>
      <p:pic>
        <p:nvPicPr>
          <p:cNvPr id="332" name="Google Shape;332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69700" y="0"/>
            <a:ext cx="4222300" cy="68579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3" name="Google Shape;333;p20"/>
          <p:cNvGrpSpPr/>
          <p:nvPr/>
        </p:nvGrpSpPr>
        <p:grpSpPr>
          <a:xfrm>
            <a:off x="960975" y="4096088"/>
            <a:ext cx="9265079" cy="2638437"/>
            <a:chOff x="982675" y="3648238"/>
            <a:chExt cx="9265079" cy="2638437"/>
          </a:xfrm>
        </p:grpSpPr>
        <p:pic>
          <p:nvPicPr>
            <p:cNvPr id="334" name="Google Shape;334;p20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982675" y="3648238"/>
              <a:ext cx="7048500" cy="2638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5" name="Google Shape;335;p2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8031175" y="3648250"/>
              <a:ext cx="2216579" cy="26384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36" name="Google Shape;336;p20"/>
          <p:cNvSpPr txBox="1"/>
          <p:nvPr/>
        </p:nvSpPr>
        <p:spPr>
          <a:xfrm>
            <a:off x="838200" y="3022925"/>
            <a:ext cx="7131600" cy="8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ssistant Light"/>
              <a:buChar char="●"/>
            </a:pPr>
            <a:r>
              <a:rPr lang="en-GB" sz="2800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rPr>
              <a:t>Virtual reality</a:t>
            </a:r>
            <a:r>
              <a:rPr lang="en-GB" sz="2800" b="0" i="0" u="none" strike="noStrike" cap="none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rPr>
              <a:t> history taking and examinations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1"/>
          <p:cNvSpPr txBox="1">
            <a:spLocks noGrp="1"/>
          </p:cNvSpPr>
          <p:nvPr>
            <p:ph type="title"/>
          </p:nvPr>
        </p:nvSpPr>
        <p:spPr>
          <a:xfrm>
            <a:off x="180725" y="192475"/>
            <a:ext cx="5169000" cy="18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sz="2800"/>
              <a:t>With thanks to all who have helped create our GP VP, those who have engaged with the work, and yourselves for listening.</a:t>
            </a:r>
            <a:endParaRPr sz="2800"/>
          </a:p>
        </p:txBody>
      </p:sp>
      <p:sp>
        <p:nvSpPr>
          <p:cNvPr id="342" name="Google Shape;342;p21"/>
          <p:cNvSpPr txBox="1">
            <a:spLocks noGrp="1"/>
          </p:cNvSpPr>
          <p:nvPr>
            <p:ph type="subTitle" idx="1"/>
          </p:nvPr>
        </p:nvSpPr>
        <p:spPr>
          <a:xfrm>
            <a:off x="5857325" y="5108000"/>
            <a:ext cx="6144000" cy="14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sz="2000"/>
              <a:t>Dr Thomas Dale MacLaine</a:t>
            </a:r>
            <a:endParaRPr sz="2000"/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sz="2000"/>
              <a:t>Dr David Harris</a:t>
            </a:r>
            <a:endParaRPr sz="2000"/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sz="2000"/>
              <a:t>Dr Cornelia Juengst</a:t>
            </a:r>
            <a:endParaRPr sz="2000"/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sz="2000"/>
              <a:t>Catherine Fenn</a:t>
            </a:r>
            <a:endParaRPr sz="2000"/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sz="2000"/>
              <a:t>Dr Helen Gabathuler</a:t>
            </a:r>
            <a:endParaRPr sz="2000"/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sz="2000"/>
              <a:t>Dr Sue Davies</a:t>
            </a:r>
            <a:endParaRPr sz="2000"/>
          </a:p>
        </p:txBody>
      </p:sp>
      <p:pic>
        <p:nvPicPr>
          <p:cNvPr id="343" name="Google Shape;343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04825" y="382875"/>
            <a:ext cx="2220300" cy="28305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344" name="Google Shape;344;p21"/>
          <p:cNvPicPr preferRelativeResize="0"/>
          <p:nvPr/>
        </p:nvPicPr>
        <p:blipFill rotWithShape="1">
          <a:blip r:embed="rId4">
            <a:alphaModFix/>
          </a:blip>
          <a:srcRect l="20672" r="47871"/>
          <a:stretch/>
        </p:blipFill>
        <p:spPr>
          <a:xfrm flipH="1">
            <a:off x="5169300" y="1661250"/>
            <a:ext cx="1853400" cy="3535500"/>
          </a:xfrm>
          <a:prstGeom prst="roundRect">
            <a:avLst>
              <a:gd name="adj" fmla="val 44321"/>
            </a:avLst>
          </a:prstGeom>
          <a:noFill/>
          <a:ln>
            <a:noFill/>
          </a:ln>
        </p:spPr>
      </p:pic>
      <p:sp>
        <p:nvSpPr>
          <p:cNvPr id="345" name="Google Shape;345;p21"/>
          <p:cNvSpPr txBox="1">
            <a:spLocks noGrp="1"/>
          </p:cNvSpPr>
          <p:nvPr>
            <p:ph type="subTitle" idx="1"/>
          </p:nvPr>
        </p:nvSpPr>
        <p:spPr>
          <a:xfrm>
            <a:off x="3561150" y="5247425"/>
            <a:ext cx="5069700" cy="14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sz="2000"/>
              <a:t>If you would prefer to email your questions about our presentation, please contact:</a:t>
            </a:r>
            <a:endParaRPr sz="200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00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sz="2000" u="sng">
                <a:solidFill>
                  <a:schemeClr val="hlink"/>
                </a:solidFill>
                <a:hlinkClick r:id="rId5"/>
              </a:rPr>
              <a:t>Thomas.Dale-MacLaine@warwick.ac.uk</a:t>
            </a:r>
            <a:endParaRPr sz="200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sz="2000" u="sng">
                <a:solidFill>
                  <a:schemeClr val="hlink"/>
                </a:solidFill>
                <a:hlinkClick r:id="rId6"/>
              </a:rPr>
              <a:t>David.J.Harris@warwick.ac.uk</a:t>
            </a:r>
            <a:r>
              <a:rPr lang="en-GB" sz="2000"/>
              <a:t> </a:t>
            </a:r>
            <a:endParaRPr sz="2000"/>
          </a:p>
        </p:txBody>
      </p:sp>
      <p:pic>
        <p:nvPicPr>
          <p:cNvPr id="346" name="Google Shape;346;p21"/>
          <p:cNvPicPr preferRelativeResize="0"/>
          <p:nvPr/>
        </p:nvPicPr>
        <p:blipFill rotWithShape="1">
          <a:blip r:embed="rId7">
            <a:alphaModFix/>
          </a:blip>
          <a:srcRect l="7525" t="5900" r="10674" b="13160"/>
          <a:stretch/>
        </p:blipFill>
        <p:spPr>
          <a:xfrm>
            <a:off x="180725" y="3954500"/>
            <a:ext cx="2726700" cy="26979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84f4530299_0_178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GB"/>
              <a:t>Warwick MBChB Curriculum</a:t>
            </a:r>
            <a:endParaRPr/>
          </a:p>
        </p:txBody>
      </p:sp>
      <p:sp>
        <p:nvSpPr>
          <p:cNvPr id="170" name="Google Shape;170;g84f4530299_0_178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4"/>
          <p:cNvSpPr txBox="1">
            <a:spLocks noGrp="1"/>
          </p:cNvSpPr>
          <p:nvPr>
            <p:ph type="title"/>
          </p:nvPr>
        </p:nvSpPr>
        <p:spPr>
          <a:xfrm>
            <a:off x="152400" y="2127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A Warwick Doctor: Spiral Curriculum</a:t>
            </a:r>
            <a:endParaRPr/>
          </a:p>
        </p:txBody>
      </p:sp>
      <p:sp>
        <p:nvSpPr>
          <p:cNvPr id="176" name="Google Shape;176;p4"/>
          <p:cNvSpPr txBox="1">
            <a:spLocks noGrp="1"/>
          </p:cNvSpPr>
          <p:nvPr>
            <p:ph type="body" idx="1"/>
          </p:nvPr>
        </p:nvSpPr>
        <p:spPr>
          <a:xfrm>
            <a:off x="705950" y="4184325"/>
            <a:ext cx="3313800" cy="5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sz="2800"/>
              <a:t>Year 2/ Phase II</a:t>
            </a:r>
            <a:endParaRPr sz="2800"/>
          </a:p>
        </p:txBody>
      </p:sp>
      <p:pic>
        <p:nvPicPr>
          <p:cNvPr id="177" name="Google Shape;177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77013" y="1383138"/>
            <a:ext cx="3666375" cy="4931525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4"/>
          <p:cNvSpPr txBox="1">
            <a:spLocks noGrp="1"/>
          </p:cNvSpPr>
          <p:nvPr>
            <p:ph type="body" idx="1"/>
          </p:nvPr>
        </p:nvSpPr>
        <p:spPr>
          <a:xfrm>
            <a:off x="705950" y="5372475"/>
            <a:ext cx="3313800" cy="5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sz="2800"/>
              <a:t>Year 1/ Phase I</a:t>
            </a:r>
            <a:endParaRPr sz="2800"/>
          </a:p>
        </p:txBody>
      </p:sp>
      <p:sp>
        <p:nvSpPr>
          <p:cNvPr id="179" name="Google Shape;179;p4"/>
          <p:cNvSpPr txBox="1">
            <a:spLocks noGrp="1"/>
          </p:cNvSpPr>
          <p:nvPr>
            <p:ph type="body" idx="1"/>
          </p:nvPr>
        </p:nvSpPr>
        <p:spPr>
          <a:xfrm>
            <a:off x="705925" y="2936025"/>
            <a:ext cx="3313800" cy="5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sz="2800"/>
              <a:t>Years 3&amp;4/ Phase III</a:t>
            </a:r>
            <a:endParaRPr sz="2800"/>
          </a:p>
        </p:txBody>
      </p:sp>
      <p:cxnSp>
        <p:nvCxnSpPr>
          <p:cNvPr id="180" name="Google Shape;180;p4"/>
          <p:cNvCxnSpPr/>
          <p:nvPr/>
        </p:nvCxnSpPr>
        <p:spPr>
          <a:xfrm>
            <a:off x="431275" y="5949975"/>
            <a:ext cx="11431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1" name="Google Shape;181;p4"/>
          <p:cNvSpPr txBox="1">
            <a:spLocks noGrp="1"/>
          </p:cNvSpPr>
          <p:nvPr>
            <p:ph type="body" idx="1"/>
          </p:nvPr>
        </p:nvSpPr>
        <p:spPr>
          <a:xfrm>
            <a:off x="6891525" y="5105550"/>
            <a:ext cx="4919700" cy="43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sz="2800"/>
              <a:t>Introduction of theory</a:t>
            </a:r>
            <a:endParaRPr sz="28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sz="2800"/>
              <a:t>Early clinical/ bedside teaching</a:t>
            </a:r>
            <a:endParaRPr sz="2800"/>
          </a:p>
        </p:txBody>
      </p:sp>
      <p:sp>
        <p:nvSpPr>
          <p:cNvPr id="182" name="Google Shape;182;p4"/>
          <p:cNvSpPr txBox="1">
            <a:spLocks noGrp="1"/>
          </p:cNvSpPr>
          <p:nvPr>
            <p:ph type="body" idx="1"/>
          </p:nvPr>
        </p:nvSpPr>
        <p:spPr>
          <a:xfrm>
            <a:off x="6891525" y="3945950"/>
            <a:ext cx="4919700" cy="7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sz="2800"/>
              <a:t>Revision and mastery of theory</a:t>
            </a:r>
            <a:endParaRPr sz="28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sz="2800"/>
              <a:t>Continued clinical introduction</a:t>
            </a:r>
            <a:endParaRPr sz="2800"/>
          </a:p>
        </p:txBody>
      </p:sp>
      <p:sp>
        <p:nvSpPr>
          <p:cNvPr id="183" name="Google Shape;183;p4"/>
          <p:cNvSpPr txBox="1">
            <a:spLocks noGrp="1"/>
          </p:cNvSpPr>
          <p:nvPr>
            <p:ph type="body" idx="1"/>
          </p:nvPr>
        </p:nvSpPr>
        <p:spPr>
          <a:xfrm>
            <a:off x="6891525" y="3001425"/>
            <a:ext cx="4919700" cy="43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sz="2800"/>
              <a:t>Revision and mastery of clinical </a:t>
            </a:r>
            <a:endParaRPr sz="2800"/>
          </a:p>
        </p:txBody>
      </p:sp>
      <p:cxnSp>
        <p:nvCxnSpPr>
          <p:cNvPr id="184" name="Google Shape;184;p4"/>
          <p:cNvCxnSpPr/>
          <p:nvPr/>
        </p:nvCxnSpPr>
        <p:spPr>
          <a:xfrm>
            <a:off x="431275" y="4761825"/>
            <a:ext cx="11431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5" name="Google Shape;185;p4"/>
          <p:cNvCxnSpPr/>
          <p:nvPr/>
        </p:nvCxnSpPr>
        <p:spPr>
          <a:xfrm>
            <a:off x="431275" y="3573675"/>
            <a:ext cx="11431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5"/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Warwick MBChB Curriculum: four dimensions</a:t>
            </a:r>
            <a:endParaRPr/>
          </a:p>
        </p:txBody>
      </p:sp>
      <p:grpSp>
        <p:nvGrpSpPr>
          <p:cNvPr id="191" name="Google Shape;191;p5"/>
          <p:cNvGrpSpPr/>
          <p:nvPr/>
        </p:nvGrpSpPr>
        <p:grpSpPr>
          <a:xfrm>
            <a:off x="4970725" y="1390550"/>
            <a:ext cx="2181600" cy="5075275"/>
            <a:chOff x="5005200" y="1394575"/>
            <a:chExt cx="2181600" cy="5075275"/>
          </a:xfrm>
        </p:grpSpPr>
        <p:sp>
          <p:nvSpPr>
            <p:cNvPr id="192" name="Google Shape;192;p5"/>
            <p:cNvSpPr/>
            <p:nvPr/>
          </p:nvSpPr>
          <p:spPr>
            <a:xfrm>
              <a:off x="5005200" y="1394575"/>
              <a:ext cx="2181600" cy="129450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D9D9D9"/>
                </a:gs>
                <a:gs pos="100000">
                  <a:srgbClr val="919191"/>
                </a:gs>
              </a:gsLst>
              <a:lin ang="16200038" scaled="0"/>
            </a:gra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GB" sz="20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Vertical integration</a:t>
              </a:r>
              <a:endParaRPr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5"/>
            <p:cNvSpPr/>
            <p:nvPr/>
          </p:nvSpPr>
          <p:spPr>
            <a:xfrm>
              <a:off x="5005200" y="5175350"/>
              <a:ext cx="2181600" cy="129450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D9D9D9"/>
                </a:gs>
                <a:gs pos="100000">
                  <a:srgbClr val="919191"/>
                </a:gs>
              </a:gsLst>
              <a:lin ang="2700006" scaled="0"/>
            </a:gra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E.g. themes integrating scientific principles with clinical practice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4" name="Google Shape;194;p5"/>
            <p:cNvCxnSpPr>
              <a:stCxn id="192" idx="2"/>
              <a:endCxn id="193" idx="0"/>
            </p:cNvCxnSpPr>
            <p:nvPr/>
          </p:nvCxnSpPr>
          <p:spPr>
            <a:xfrm>
              <a:off x="6096000" y="2689075"/>
              <a:ext cx="0" cy="24864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95" name="Google Shape;195;p5"/>
          <p:cNvGrpSpPr/>
          <p:nvPr/>
        </p:nvGrpSpPr>
        <p:grpSpPr>
          <a:xfrm>
            <a:off x="553225" y="1394575"/>
            <a:ext cx="11016650" cy="5067225"/>
            <a:chOff x="553225" y="1394575"/>
            <a:chExt cx="11016650" cy="5067225"/>
          </a:xfrm>
        </p:grpSpPr>
        <p:sp>
          <p:nvSpPr>
            <p:cNvPr id="196" name="Google Shape;196;p5"/>
            <p:cNvSpPr/>
            <p:nvPr/>
          </p:nvSpPr>
          <p:spPr>
            <a:xfrm>
              <a:off x="553225" y="1394575"/>
              <a:ext cx="2181600" cy="129450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D9D9D9"/>
                </a:gs>
                <a:gs pos="100000">
                  <a:srgbClr val="919191"/>
                </a:gs>
              </a:gsLst>
              <a:lin ang="13500032" scaled="0"/>
            </a:gra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GB" sz="20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Spiral curriculum</a:t>
              </a:r>
              <a:endParaRPr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5"/>
            <p:cNvSpPr/>
            <p:nvPr/>
          </p:nvSpPr>
          <p:spPr>
            <a:xfrm>
              <a:off x="9388275" y="5167300"/>
              <a:ext cx="2181600" cy="129450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D9D9D9"/>
                </a:gs>
                <a:gs pos="100000">
                  <a:srgbClr val="919191"/>
                </a:gs>
              </a:gsLst>
              <a:lin ang="0" scaled="0"/>
            </a:gra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E.g. phases revisit increasingly complex material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8" name="Google Shape;198;p5"/>
            <p:cNvCxnSpPr>
              <a:stCxn id="196" idx="3"/>
              <a:endCxn id="197" idx="1"/>
            </p:cNvCxnSpPr>
            <p:nvPr/>
          </p:nvCxnSpPr>
          <p:spPr>
            <a:xfrm>
              <a:off x="2734825" y="2041825"/>
              <a:ext cx="6653400" cy="37728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lgDashDot"/>
              <a:round/>
              <a:headEnd type="none" w="sm" len="sm"/>
              <a:tailEnd type="none" w="sm" len="sm"/>
            </a:ln>
          </p:spPr>
        </p:cxnSp>
      </p:grpSp>
      <p:grpSp>
        <p:nvGrpSpPr>
          <p:cNvPr id="199" name="Google Shape;199;p5"/>
          <p:cNvGrpSpPr/>
          <p:nvPr/>
        </p:nvGrpSpPr>
        <p:grpSpPr>
          <a:xfrm>
            <a:off x="553200" y="3280925"/>
            <a:ext cx="11016650" cy="1294500"/>
            <a:chOff x="553200" y="3280925"/>
            <a:chExt cx="11016650" cy="1294500"/>
          </a:xfrm>
        </p:grpSpPr>
        <p:sp>
          <p:nvSpPr>
            <p:cNvPr id="200" name="Google Shape;200;p5"/>
            <p:cNvSpPr/>
            <p:nvPr/>
          </p:nvSpPr>
          <p:spPr>
            <a:xfrm>
              <a:off x="553200" y="3280925"/>
              <a:ext cx="2181600" cy="129450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D9D9D9"/>
                </a:gs>
                <a:gs pos="100000">
                  <a:srgbClr val="919191"/>
                </a:gs>
              </a:gsLst>
              <a:lin ang="10800025" scaled="0"/>
            </a:gra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GB" sz="20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Horizontal integration</a:t>
              </a:r>
              <a:endParaRPr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5"/>
            <p:cNvSpPr/>
            <p:nvPr/>
          </p:nvSpPr>
          <p:spPr>
            <a:xfrm>
              <a:off x="9388250" y="3280925"/>
              <a:ext cx="2181600" cy="129450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D9D9D9"/>
                </a:gs>
                <a:gs pos="100000">
                  <a:srgbClr val="919191"/>
                </a:gs>
              </a:gsLst>
              <a:lin ang="0" scaled="0"/>
            </a:gra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extLst>
                    <a:ext uri="http://customooxmlschemas.google.com/">
  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  </a:ext>
                  </a:extLst>
                </a:rPr>
                <a:t>E.g. presentation based learning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02" name="Google Shape;202;p5"/>
            <p:cNvCxnSpPr>
              <a:stCxn id="200" idx="3"/>
              <a:endCxn id="201" idx="1"/>
            </p:cNvCxnSpPr>
            <p:nvPr/>
          </p:nvCxnSpPr>
          <p:spPr>
            <a:xfrm>
              <a:off x="2734800" y="3928175"/>
              <a:ext cx="66534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203" name="Google Shape;203;p5"/>
          <p:cNvGrpSpPr/>
          <p:nvPr/>
        </p:nvGrpSpPr>
        <p:grpSpPr>
          <a:xfrm>
            <a:off x="553225" y="1394575"/>
            <a:ext cx="11016650" cy="5067225"/>
            <a:chOff x="553225" y="1394575"/>
            <a:chExt cx="11016650" cy="5067225"/>
          </a:xfrm>
        </p:grpSpPr>
        <p:grpSp>
          <p:nvGrpSpPr>
            <p:cNvPr id="204" name="Google Shape;204;p5"/>
            <p:cNvGrpSpPr/>
            <p:nvPr/>
          </p:nvGrpSpPr>
          <p:grpSpPr>
            <a:xfrm>
              <a:off x="553225" y="1394575"/>
              <a:ext cx="11016650" cy="5067225"/>
              <a:chOff x="553225" y="1394575"/>
              <a:chExt cx="11016650" cy="5067225"/>
            </a:xfrm>
          </p:grpSpPr>
          <p:sp>
            <p:nvSpPr>
              <p:cNvPr id="205" name="Google Shape;205;p5"/>
              <p:cNvSpPr/>
              <p:nvPr/>
            </p:nvSpPr>
            <p:spPr>
              <a:xfrm>
                <a:off x="9388275" y="1394575"/>
                <a:ext cx="2181600" cy="1294500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D9D9D9"/>
                  </a:gs>
                  <a:gs pos="100000">
                    <a:srgbClr val="919191"/>
                  </a:gs>
                </a:gsLst>
                <a:lin ang="18900044" scaled="0"/>
              </a:gra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Arial"/>
                  <a:buNone/>
                </a:pPr>
                <a:r>
                  <a:rPr lang="en-GB" sz="2000" b="1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Beyond 3D: peer development</a:t>
                </a:r>
                <a:endParaRPr sz="20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6" name="Google Shape;206;p5"/>
              <p:cNvSpPr/>
              <p:nvPr/>
            </p:nvSpPr>
            <p:spPr>
              <a:xfrm>
                <a:off x="553225" y="5167300"/>
                <a:ext cx="2181600" cy="1294500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D9D9D9"/>
                  </a:gs>
                  <a:gs pos="100000">
                    <a:srgbClr val="919191"/>
                  </a:gs>
                </a:gsLst>
                <a:lin ang="8100019" scaled="0"/>
              </a:gra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-GB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E.g. Inter-year peer tutors, sharing clinical experiences and underlying acadmic principles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207" name="Google Shape;207;p5"/>
            <p:cNvCxnSpPr/>
            <p:nvPr/>
          </p:nvCxnSpPr>
          <p:spPr>
            <a:xfrm flipH="1">
              <a:off x="2672175" y="2609600"/>
              <a:ext cx="6764100" cy="2640900"/>
            </a:xfrm>
            <a:prstGeom prst="curvedConnector3">
              <a:avLst>
                <a:gd name="adj1" fmla="val 50000"/>
              </a:avLst>
            </a:prstGeom>
            <a:noFill/>
            <a:ln w="9525" cap="flat" cmpd="sng">
              <a:solidFill>
                <a:schemeClr val="dk2"/>
              </a:solidFill>
              <a:prstDash val="dash"/>
              <a:round/>
              <a:headEnd type="none" w="sm" len="sm"/>
              <a:tailEnd type="none" w="sm" len="sm"/>
            </a:ln>
          </p:spPr>
        </p:cxnSp>
      </p:grpSp>
      <p:sp>
        <p:nvSpPr>
          <p:cNvPr id="208" name="Google Shape;208;p5"/>
          <p:cNvSpPr/>
          <p:nvPr/>
        </p:nvSpPr>
        <p:spPr>
          <a:xfrm>
            <a:off x="5124450" y="3111225"/>
            <a:ext cx="1943100" cy="1813800"/>
          </a:xfrm>
          <a:prstGeom prst="ellipse">
            <a:avLst/>
          </a:prstGeom>
          <a:gradFill>
            <a:gsLst>
              <a:gs pos="0">
                <a:srgbClr val="F2F2F2"/>
              </a:gs>
              <a:gs pos="100000">
                <a:srgbClr val="A6A6A6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Case</a:t>
            </a:r>
            <a:endParaRPr sz="2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Based</a:t>
            </a:r>
            <a:endParaRPr sz="2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Learning</a:t>
            </a:r>
            <a:endParaRPr sz="2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5"/>
          <p:cNvSpPr txBox="1"/>
          <p:nvPr/>
        </p:nvSpPr>
        <p:spPr>
          <a:xfrm>
            <a:off x="1966500" y="6461800"/>
            <a:ext cx="82590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Assistant Light"/>
                <a:ea typeface="Assistant Light"/>
                <a:cs typeface="Assistant Light"/>
                <a:sym typeface="Assistant Light"/>
              </a:rPr>
              <a:t>De Cates, Owen and Macdougall, 2018. Warwick Medical School: A four dimensional curriculum. Medical Teacher.</a:t>
            </a:r>
            <a:endParaRPr sz="1400" b="0" i="0" u="none" strike="noStrike" cap="none">
              <a:solidFill>
                <a:srgbClr val="000000"/>
              </a:solidFill>
              <a:latin typeface="Assistant Light"/>
              <a:ea typeface="Assistant Light"/>
              <a:cs typeface="Assistant Light"/>
              <a:sym typeface="Assistant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6"/>
          <p:cNvSpPr txBox="1">
            <a:spLocks noGrp="1"/>
          </p:cNvSpPr>
          <p:nvPr>
            <p:ph type="title"/>
          </p:nvPr>
        </p:nvSpPr>
        <p:spPr>
          <a:xfrm>
            <a:off x="469200" y="14370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Learning within the ‘Community and General Practice’ theme</a:t>
            </a:r>
            <a:endParaRPr/>
          </a:p>
        </p:txBody>
      </p:sp>
      <p:graphicFrame>
        <p:nvGraphicFramePr>
          <p:cNvPr id="215" name="Google Shape;215;p6"/>
          <p:cNvGraphicFramePr/>
          <p:nvPr/>
        </p:nvGraphicFramePr>
        <p:xfrm>
          <a:off x="306825" y="1336425"/>
          <a:ext cx="11748025" cy="5467898"/>
        </p:xfrm>
        <a:graphic>
          <a:graphicData uri="http://schemas.openxmlformats.org/drawingml/2006/table">
            <a:tbl>
              <a:tblPr>
                <a:noFill/>
                <a:tableStyleId>{232C138A-3B3B-4F4B-9E08-A9221CD2EDB0}</a:tableStyleId>
              </a:tblPr>
              <a:tblGrid>
                <a:gridCol w="294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0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40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2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99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b="1" u="none" strike="noStrike" cap="none">
                          <a:solidFill>
                            <a:srgbClr val="FFFFFF"/>
                          </a:solidFill>
                        </a:rPr>
                        <a:t>Phase in curriculum</a:t>
                      </a:r>
                      <a:endParaRPr sz="20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78875" marR="78875" marT="78875" marB="78875">
                    <a:lnL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777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b="1" u="none" strike="noStrike" cap="none">
                          <a:solidFill>
                            <a:srgbClr val="FFFFFF"/>
                          </a:solidFill>
                        </a:rPr>
                        <a:t>Theoretical learning</a:t>
                      </a:r>
                      <a:endParaRPr sz="20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78875" marR="78875" marT="78875" marB="78875"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777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b="1">
                          <a:solidFill>
                            <a:srgbClr val="FFFFFF"/>
                          </a:solidFill>
                        </a:rPr>
                        <a:t>Placement-based</a:t>
                      </a:r>
                      <a:r>
                        <a:rPr lang="en-GB" sz="2000" b="1" u="none" strike="noStrike" cap="none">
                          <a:solidFill>
                            <a:srgbClr val="FFFFFF"/>
                          </a:solidFill>
                        </a:rPr>
                        <a:t> learning</a:t>
                      </a:r>
                      <a:endParaRPr sz="20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78875" marR="78875" marT="78875" marB="78875">
                    <a:lnR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777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b="1">
                          <a:solidFill>
                            <a:srgbClr val="FFFFFF"/>
                          </a:solidFill>
                        </a:rPr>
                        <a:t>Tech-Enchanced Learning</a:t>
                      </a:r>
                      <a:endParaRPr sz="20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78875" marR="78875" marT="78875" marB="78875">
                    <a:lnL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777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7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b="1" u="none" strike="noStrike" cap="none">
                          <a:solidFill>
                            <a:srgbClr val="8C543B"/>
                          </a:solidFill>
                        </a:rPr>
                        <a:t>Phase 1 (Year 1)</a:t>
                      </a:r>
                      <a:endParaRPr sz="2000" b="1" u="none" strike="noStrike" cap="none">
                        <a:solidFill>
                          <a:srgbClr val="8C543B"/>
                        </a:solidFill>
                      </a:endParaRPr>
                    </a:p>
                  </a:txBody>
                  <a:tcPr marL="78875" marR="78875" marT="78875" marB="78875">
                    <a:lnL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300" cap="flat" cmpd="sng">
                      <a:solidFill>
                        <a:srgbClr val="5777B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>
                          <a:solidFill>
                            <a:srgbClr val="8C543B"/>
                          </a:solidFill>
                        </a:rPr>
                        <a:t>Relationship between local environment and health - community</a:t>
                      </a:r>
                      <a:endParaRPr sz="2000" u="none" strike="noStrike" cap="none">
                        <a:solidFill>
                          <a:srgbClr val="8C543B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>
                          <a:solidFill>
                            <a:schemeClr val="dk1"/>
                          </a:solidFill>
                        </a:rPr>
                        <a:t>Breaking bad news</a:t>
                      </a:r>
                      <a:endParaRPr sz="2000">
                        <a:solidFill>
                          <a:srgbClr val="8C543B"/>
                        </a:solidFill>
                      </a:endParaRPr>
                    </a:p>
                  </a:txBody>
                  <a:tcPr marL="78875" marR="78875" marT="78875" marB="78875">
                    <a:lnL w="25300" cap="flat" cmpd="sng">
                      <a:solidFill>
                        <a:srgbClr val="5777B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>
                          <a:solidFill>
                            <a:srgbClr val="8C543B"/>
                          </a:solidFill>
                        </a:rPr>
                        <a:t>Home visits with patients</a:t>
                      </a:r>
                      <a:endParaRPr sz="2000" u="none" strike="noStrike" cap="none">
                        <a:solidFill>
                          <a:srgbClr val="8C543B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>
                          <a:solidFill>
                            <a:srgbClr val="8C543B"/>
                          </a:solidFill>
                        </a:rPr>
                        <a:t>Brief health interventions</a:t>
                      </a:r>
                      <a:endParaRPr sz="2000" u="none" strike="noStrike" cap="none">
                        <a:solidFill>
                          <a:srgbClr val="8C543B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>
                        <a:solidFill>
                          <a:srgbClr val="8C543B"/>
                        </a:solidFill>
                      </a:endParaRPr>
                    </a:p>
                  </a:txBody>
                  <a:tcPr marL="78875" marR="78875" marT="78875" marB="78875">
                    <a:lnL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>
                          <a:solidFill>
                            <a:srgbClr val="8C543B"/>
                          </a:solidFill>
                        </a:rPr>
                        <a:t>Currently, there is limited learning available on Moodle within the General Practice theme.</a:t>
                      </a:r>
                      <a:endParaRPr sz="2000" u="none" strike="noStrike" cap="none">
                        <a:solidFill>
                          <a:srgbClr val="8C543B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>
                          <a:solidFill>
                            <a:srgbClr val="8C543B"/>
                          </a:solidFill>
                        </a:rPr>
                        <a:t>Moodle is used as a resource bank, for organising lectures and providing assessments for mandatory training.</a:t>
                      </a:r>
                      <a:endParaRPr sz="2000" u="none" strike="noStrike" cap="none">
                        <a:solidFill>
                          <a:srgbClr val="8C543B"/>
                        </a:solidFill>
                      </a:endParaRPr>
                    </a:p>
                  </a:txBody>
                  <a:tcPr marL="78875" marR="78875" marT="78875" marB="78875">
                    <a:lnL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8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b="1" u="none" strike="noStrike" cap="none">
                          <a:solidFill>
                            <a:srgbClr val="8C543B"/>
                          </a:solidFill>
                        </a:rPr>
                        <a:t>Phase 2 (Year 2)</a:t>
                      </a:r>
                      <a:endParaRPr sz="2000" b="1" u="none" strike="noStrike" cap="none">
                        <a:solidFill>
                          <a:srgbClr val="8C543B"/>
                        </a:solidFill>
                      </a:endParaRPr>
                    </a:p>
                  </a:txBody>
                  <a:tcPr marL="78875" marR="78875" marT="78875" marB="78875">
                    <a:lnL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300" cap="flat" cmpd="sng">
                      <a:solidFill>
                        <a:srgbClr val="5777B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>
                          <a:solidFill>
                            <a:srgbClr val="8C543B"/>
                          </a:solidFill>
                        </a:rPr>
                        <a:t>Health needs assessment</a:t>
                      </a:r>
                      <a:endParaRPr sz="2000" u="none" strike="noStrike" cap="none">
                        <a:solidFill>
                          <a:srgbClr val="8C543B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>
                          <a:solidFill>
                            <a:srgbClr val="8C543B"/>
                          </a:solidFill>
                        </a:rPr>
                        <a:t>Palliative care</a:t>
                      </a:r>
                      <a:endParaRPr sz="2000" u="none" strike="noStrike" cap="none">
                        <a:solidFill>
                          <a:srgbClr val="8C543B"/>
                        </a:solidFill>
                      </a:endParaRPr>
                    </a:p>
                  </a:txBody>
                  <a:tcPr marL="78875" marR="78875" marT="78875" marB="78875">
                    <a:lnL w="25300" cap="flat" cmpd="sng">
                      <a:solidFill>
                        <a:srgbClr val="5777B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>
                          <a:solidFill>
                            <a:srgbClr val="8C543B"/>
                          </a:solidFill>
                        </a:rPr>
                        <a:t>21 days in GP</a:t>
                      </a:r>
                      <a:endParaRPr sz="2000" u="none" strike="noStrike" cap="none">
                        <a:solidFill>
                          <a:srgbClr val="8C543B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>
                          <a:solidFill>
                            <a:srgbClr val="8C543B"/>
                          </a:solidFill>
                        </a:rPr>
                        <a:t>Student-led consultations </a:t>
                      </a:r>
                      <a:endParaRPr sz="2000" u="none" strike="noStrike" cap="none">
                        <a:solidFill>
                          <a:srgbClr val="8C543B"/>
                        </a:solidFill>
                      </a:endParaRPr>
                    </a:p>
                  </a:txBody>
                  <a:tcPr marL="78875" marR="78875" marT="78875" marB="78875">
                    <a:lnL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07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b="1" u="none" strike="noStrike" cap="none">
                          <a:solidFill>
                            <a:srgbClr val="8C543B"/>
                          </a:solidFill>
                        </a:rPr>
                        <a:t>Phase 3 (Years 3 &amp; 4)</a:t>
                      </a:r>
                      <a:endParaRPr sz="2000" b="1" u="none" strike="noStrike" cap="none">
                        <a:solidFill>
                          <a:srgbClr val="8C543B"/>
                        </a:solidFill>
                      </a:endParaRPr>
                    </a:p>
                  </a:txBody>
                  <a:tcPr marL="78875" marR="78875" marT="78875" marB="78875">
                    <a:lnL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300" cap="flat" cmpd="sng">
                      <a:solidFill>
                        <a:srgbClr val="5777B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GB" sz="2000" u="none" strike="noStrike" cap="none">
                          <a:solidFill>
                            <a:srgbClr val="8C543B"/>
                          </a:solidFill>
                        </a:rPr>
                        <a:t>6 week block with 9 days of teaching (predominantly simulations and video consultations), 18 days of GP-based consultations</a:t>
                      </a:r>
                      <a:endParaRPr sz="2000" u="none" strike="noStrike" cap="none">
                        <a:solidFill>
                          <a:srgbClr val="8C543B"/>
                        </a:solidFill>
                      </a:endParaRPr>
                    </a:p>
                  </a:txBody>
                  <a:tcPr marL="78875" marR="78875" marT="78875" marB="78875">
                    <a:lnL w="25300" cap="flat" cmpd="sng">
                      <a:solidFill>
                        <a:srgbClr val="5777B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6" name="Google Shape;216;p6"/>
          <p:cNvSpPr/>
          <p:nvPr/>
        </p:nvSpPr>
        <p:spPr>
          <a:xfrm>
            <a:off x="118075" y="4156150"/>
            <a:ext cx="9298800" cy="14085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6"/>
          <p:cNvSpPr/>
          <p:nvPr/>
        </p:nvSpPr>
        <p:spPr>
          <a:xfrm>
            <a:off x="0" y="5238275"/>
            <a:ext cx="9417000" cy="16410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6"/>
          <p:cNvSpPr/>
          <p:nvPr/>
        </p:nvSpPr>
        <p:spPr>
          <a:xfrm>
            <a:off x="9127650" y="755650"/>
            <a:ext cx="2927100" cy="63369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3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7"/>
          <p:cNvSpPr txBox="1">
            <a:spLocks noGrp="1"/>
          </p:cNvSpPr>
          <p:nvPr>
            <p:ph type="title"/>
          </p:nvPr>
        </p:nvSpPr>
        <p:spPr>
          <a:xfrm>
            <a:off x="838200" y="-24447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Use of TEL for healthcare education</a:t>
            </a:r>
            <a:endParaRPr/>
          </a:p>
        </p:txBody>
      </p:sp>
      <p:graphicFrame>
        <p:nvGraphicFramePr>
          <p:cNvPr id="224" name="Google Shape;224;p7"/>
          <p:cNvGraphicFramePr/>
          <p:nvPr/>
        </p:nvGraphicFramePr>
        <p:xfrm>
          <a:off x="313575" y="856625"/>
          <a:ext cx="11564850" cy="5771471"/>
        </p:xfrm>
        <a:graphic>
          <a:graphicData uri="http://schemas.openxmlformats.org/drawingml/2006/table">
            <a:tbl>
              <a:tblPr>
                <a:noFill/>
                <a:tableStyleId>{232C138A-3B3B-4F4B-9E08-A9221CD2EDB0}</a:tableStyleId>
              </a:tblPr>
              <a:tblGrid>
                <a:gridCol w="642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35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81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B" sz="2800" b="1">
                          <a:solidFill>
                            <a:srgbClr val="FFFFFF"/>
                          </a:solidFill>
                        </a:rPr>
                        <a:t>Highlights</a:t>
                      </a:r>
                      <a:endParaRPr sz="28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78875" marR="78875" marT="78875" marB="78875">
                    <a:lnL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777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B" sz="2800" b="1">
                          <a:solidFill>
                            <a:srgbClr val="FFFFFF"/>
                          </a:solidFill>
                        </a:rPr>
                        <a:t>Pitfalls</a:t>
                      </a:r>
                      <a:endParaRPr sz="28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78875" marR="78875" marT="78875" marB="78875"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777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6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B" sz="2400" u="none" strike="noStrike" cap="none">
                          <a:solidFill>
                            <a:schemeClr val="dk2"/>
                          </a:solidFill>
                          <a:latin typeface="Assistant Light"/>
                          <a:ea typeface="Assistant Light"/>
                          <a:cs typeface="Assistant Light"/>
                          <a:sym typeface="Assistant Light"/>
                        </a:rPr>
                        <a:t>Bridges the gap between theoretical and clinical, allowing for a mix of revision and learning</a:t>
                      </a:r>
                      <a:endParaRPr sz="2400" u="none" strike="noStrike" cap="none">
                        <a:solidFill>
                          <a:schemeClr val="dk2"/>
                        </a:solidFill>
                        <a:latin typeface="Assistant Light"/>
                        <a:ea typeface="Assistant Light"/>
                        <a:cs typeface="Assistant Light"/>
                        <a:sym typeface="Assistant Light"/>
                      </a:endParaRPr>
                    </a:p>
                  </a:txBody>
                  <a:tcPr marL="78875" marR="78875" marT="78875" marB="78875">
                    <a:lnL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300" cap="flat" cmpd="sng">
                      <a:solidFill>
                        <a:srgbClr val="5777B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B" sz="2400" u="none" strike="noStrike" cap="none">
                          <a:solidFill>
                            <a:schemeClr val="dk2"/>
                          </a:solidFill>
                          <a:latin typeface="Assistant Light"/>
                          <a:ea typeface="Assistant Light"/>
                          <a:cs typeface="Assistant Light"/>
                          <a:sym typeface="Assistant Light"/>
                        </a:rPr>
                        <a:t>Often no facilitator present to discuss the case with </a:t>
                      </a:r>
                      <a:endParaRPr sz="2400" u="none" strike="noStrike" cap="none"/>
                    </a:p>
                  </a:txBody>
                  <a:tcPr marL="78875" marR="78875" marT="78875" marB="78875">
                    <a:lnL w="25300" cap="flat" cmpd="sng">
                      <a:solidFill>
                        <a:srgbClr val="5777B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0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B" sz="2400" u="none" strike="noStrike" cap="none">
                          <a:solidFill>
                            <a:schemeClr val="dk2"/>
                          </a:solidFill>
                          <a:latin typeface="Assistant Light"/>
                          <a:ea typeface="Assistant Light"/>
                          <a:cs typeface="Assistant Light"/>
                          <a:sym typeface="Assistant Light"/>
                        </a:rPr>
                        <a:t>Flexible and standardised delivery of course content</a:t>
                      </a:r>
                      <a:endParaRPr sz="2400" u="none" strike="noStrike" cap="none">
                        <a:solidFill>
                          <a:schemeClr val="dk2"/>
                        </a:solidFill>
                        <a:latin typeface="Assistant Light"/>
                        <a:ea typeface="Assistant Light"/>
                        <a:cs typeface="Assistant Light"/>
                        <a:sym typeface="Assistant Light"/>
                      </a:endParaRPr>
                    </a:p>
                  </a:txBody>
                  <a:tcPr marL="78875" marR="78875" marT="78875" marB="78875">
                    <a:lnL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300" cap="flat" cmpd="sng">
                      <a:solidFill>
                        <a:srgbClr val="5777B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B" sz="2400" u="none" strike="noStrike" cap="none">
                          <a:solidFill>
                            <a:schemeClr val="dk2"/>
                          </a:solidFill>
                          <a:latin typeface="Assistant Light"/>
                          <a:ea typeface="Assistant Light"/>
                          <a:cs typeface="Assistant Light"/>
                          <a:sym typeface="Assistant Light"/>
                        </a:rPr>
                        <a:t>Requires IT experience and support to develop teaching platform</a:t>
                      </a:r>
                      <a:endParaRPr sz="2400" u="none" strike="noStrike" cap="none">
                        <a:solidFill>
                          <a:schemeClr val="dk2"/>
                        </a:solidFill>
                        <a:latin typeface="Assistant Light"/>
                        <a:ea typeface="Assistant Light"/>
                        <a:cs typeface="Assistant Light"/>
                        <a:sym typeface="Assistant Light"/>
                      </a:endParaRPr>
                    </a:p>
                  </a:txBody>
                  <a:tcPr marL="78875" marR="78875" marT="78875" marB="78875">
                    <a:lnL w="25300" cap="flat" cmpd="sng">
                      <a:solidFill>
                        <a:srgbClr val="5777B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B" sz="2400" u="none" strike="noStrike" cap="none">
                          <a:solidFill>
                            <a:schemeClr val="dk2"/>
                          </a:solidFill>
                          <a:latin typeface="Assistant Light"/>
                          <a:ea typeface="Assistant Light"/>
                          <a:cs typeface="Assistant Light"/>
                          <a:sym typeface="Assistant Light"/>
                        </a:rPr>
                        <a:t>Enables easy engagement and submission evaluation</a:t>
                      </a:r>
                      <a:endParaRPr sz="2400" u="none" strike="noStrike" cap="none">
                        <a:solidFill>
                          <a:schemeClr val="dk2"/>
                        </a:solidFill>
                        <a:latin typeface="Assistant Light"/>
                        <a:ea typeface="Assistant Light"/>
                        <a:cs typeface="Assistant Light"/>
                        <a:sym typeface="Assistant Light"/>
                      </a:endParaRPr>
                    </a:p>
                  </a:txBody>
                  <a:tcPr marL="78875" marR="78875" marT="78875" marB="78875">
                    <a:lnL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300" cap="flat" cmpd="sng">
                      <a:solidFill>
                        <a:srgbClr val="5777B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B" sz="2400" u="none" strike="noStrike" cap="none">
                          <a:solidFill>
                            <a:schemeClr val="dk2"/>
                          </a:solidFill>
                          <a:latin typeface="Assistant Light"/>
                          <a:ea typeface="Assistant Light"/>
                          <a:cs typeface="Assistant Light"/>
                          <a:sym typeface="Assistant Light"/>
                        </a:rPr>
                        <a:t>Limited by access students have to technology</a:t>
                      </a:r>
                      <a:endParaRPr sz="2400" u="none" strike="noStrike" cap="none"/>
                    </a:p>
                  </a:txBody>
                  <a:tcPr marL="78875" marR="78875" marT="78875" marB="78875">
                    <a:lnL w="25300" cap="flat" cmpd="sng">
                      <a:solidFill>
                        <a:srgbClr val="5777B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9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B" sz="2400" u="none" strike="noStrike" cap="none">
                          <a:solidFill>
                            <a:schemeClr val="dk2"/>
                          </a:solidFill>
                          <a:latin typeface="Assistant Light"/>
                          <a:ea typeface="Assistant Light"/>
                          <a:cs typeface="Assistant Light"/>
                          <a:sym typeface="Assistant Light"/>
                        </a:rPr>
                        <a:t>Accessible for individuals in their self-directed learning time</a:t>
                      </a:r>
                      <a:endParaRPr sz="2400" u="none" strike="noStrike" cap="none">
                        <a:solidFill>
                          <a:schemeClr val="dk2"/>
                        </a:solidFill>
                        <a:latin typeface="Assistant Light"/>
                        <a:ea typeface="Assistant Light"/>
                        <a:cs typeface="Assistant Light"/>
                        <a:sym typeface="Assistant Light"/>
                      </a:endParaRPr>
                    </a:p>
                  </a:txBody>
                  <a:tcPr marL="78875" marR="78875" marT="78875" marB="78875">
                    <a:lnL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300" cap="flat" cmpd="sng">
                      <a:solidFill>
                        <a:srgbClr val="5777B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endParaRPr sz="2400" u="none" strike="noStrike" cap="none">
                        <a:solidFill>
                          <a:schemeClr val="dk2"/>
                        </a:solidFill>
                        <a:latin typeface="Assistant Light"/>
                        <a:ea typeface="Assistant Light"/>
                        <a:cs typeface="Assistant Light"/>
                        <a:sym typeface="Assistant Light"/>
                      </a:endParaRPr>
                    </a:p>
                  </a:txBody>
                  <a:tcPr marL="78875" marR="78875" marT="78875" marB="78875">
                    <a:lnL w="25300" cap="flat" cmpd="sng">
                      <a:solidFill>
                        <a:srgbClr val="5777B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9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2"/>
                          </a:solidFill>
                          <a:latin typeface="Assistant Light"/>
                          <a:ea typeface="Assistant Light"/>
                          <a:cs typeface="Assistant Light"/>
                          <a:sym typeface="Assistant Light"/>
                        </a:rPr>
                        <a:t>Enables clinical decision-making without risk to patients</a:t>
                      </a:r>
                      <a:endParaRPr sz="2400" u="none" strike="noStrike" cap="none">
                        <a:solidFill>
                          <a:schemeClr val="dk2"/>
                        </a:solidFill>
                        <a:latin typeface="Assistant Light"/>
                        <a:ea typeface="Assistant Light"/>
                        <a:cs typeface="Assistant Light"/>
                        <a:sym typeface="Assistant Light"/>
                      </a:endParaRPr>
                    </a:p>
                  </a:txBody>
                  <a:tcPr marL="78875" marR="78875" marT="78875" marB="78875">
                    <a:lnL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300" cap="flat" cmpd="sng">
                      <a:solidFill>
                        <a:srgbClr val="5777B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u="none" strike="noStrike" cap="none">
                        <a:solidFill>
                          <a:schemeClr val="dk2"/>
                        </a:solidFill>
                        <a:latin typeface="Assistant Light"/>
                        <a:ea typeface="Assistant Light"/>
                        <a:cs typeface="Assistant Light"/>
                        <a:sym typeface="Assistant Light"/>
                      </a:endParaRPr>
                    </a:p>
                  </a:txBody>
                  <a:tcPr marL="78875" marR="78875" marT="78875" marB="78875">
                    <a:lnL w="25300" cap="flat" cmpd="sng">
                      <a:solidFill>
                        <a:srgbClr val="5777B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9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solidFill>
                            <a:schemeClr val="dk2"/>
                          </a:solidFill>
                          <a:latin typeface="Assistant Light"/>
                          <a:ea typeface="Assistant Light"/>
                          <a:cs typeface="Assistant Light"/>
                          <a:sym typeface="Assistant Light"/>
                        </a:rPr>
                        <a:t>Allows cross-phase curriculum integration</a:t>
                      </a:r>
                      <a:endParaRPr sz="2400">
                        <a:solidFill>
                          <a:schemeClr val="dk2"/>
                        </a:solidFill>
                        <a:latin typeface="Assistant Light"/>
                        <a:ea typeface="Assistant Light"/>
                        <a:cs typeface="Assistant Light"/>
                        <a:sym typeface="Assistant Light"/>
                      </a:endParaRPr>
                    </a:p>
                  </a:txBody>
                  <a:tcPr marL="78875" marR="78875" marT="78875" marB="78875">
                    <a:lnL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300" cap="flat" cmpd="sng">
                      <a:solidFill>
                        <a:srgbClr val="5777B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u="none" strike="noStrike" cap="none">
                        <a:solidFill>
                          <a:schemeClr val="dk2"/>
                        </a:solidFill>
                        <a:latin typeface="Assistant Light"/>
                        <a:ea typeface="Assistant Light"/>
                        <a:cs typeface="Assistant Light"/>
                        <a:sym typeface="Assistant Light"/>
                      </a:endParaRPr>
                    </a:p>
                  </a:txBody>
                  <a:tcPr marL="78875" marR="78875" marT="78875" marB="78875">
                    <a:lnL w="25300" cap="flat" cmpd="sng">
                      <a:solidFill>
                        <a:srgbClr val="5777B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5374B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GB"/>
              <a:t>Virtual patients</a:t>
            </a:r>
            <a:endParaRPr/>
          </a:p>
        </p:txBody>
      </p:sp>
      <p:sp>
        <p:nvSpPr>
          <p:cNvPr id="230" name="Google Shape;230;p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9"/>
          <p:cNvSpPr txBox="1">
            <a:spLocks noGrp="1"/>
          </p:cNvSpPr>
          <p:nvPr>
            <p:ph type="body" idx="1"/>
          </p:nvPr>
        </p:nvSpPr>
        <p:spPr>
          <a:xfrm>
            <a:off x="838200" y="1232575"/>
            <a:ext cx="5582400" cy="29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 sz="2800"/>
              <a:t>Standardised simulated patient</a:t>
            </a:r>
            <a:endParaRPr sz="2800"/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800"/>
          </a:p>
          <a:p>
            <a:pPr marL="457200" lvl="0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 sz="2800"/>
              <a:t>Emulates real clinical cases</a:t>
            </a:r>
            <a:endParaRPr sz="2800"/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800"/>
          </a:p>
          <a:p>
            <a:pPr marL="457200" lvl="0" indent="-406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 sz="2800"/>
              <a:t>Builds confidence with clinical decision making and clinical management of conditions</a:t>
            </a:r>
            <a:endParaRPr sz="2800"/>
          </a:p>
        </p:txBody>
      </p:sp>
      <p:sp>
        <p:nvSpPr>
          <p:cNvPr id="236" name="Google Shape;236;p9"/>
          <p:cNvSpPr txBox="1">
            <a:spLocks noGrp="1"/>
          </p:cNvSpPr>
          <p:nvPr>
            <p:ph type="title"/>
          </p:nvPr>
        </p:nvSpPr>
        <p:spPr>
          <a:xfrm>
            <a:off x="838200" y="603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What is a virtual patient (VP)?</a:t>
            </a:r>
            <a:endParaRPr/>
          </a:p>
        </p:txBody>
      </p:sp>
      <p:sp>
        <p:nvSpPr>
          <p:cNvPr id="237" name="Google Shape;237;p9"/>
          <p:cNvSpPr txBox="1"/>
          <p:nvPr/>
        </p:nvSpPr>
        <p:spPr>
          <a:xfrm>
            <a:off x="838200" y="6364500"/>
            <a:ext cx="116589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Assistant Light"/>
                <a:ea typeface="Assistant Light"/>
                <a:cs typeface="Assistant Light"/>
                <a:sym typeface="Assistant Light"/>
              </a:rPr>
              <a:t>Isaza-Restrepo </a:t>
            </a:r>
            <a:r>
              <a:rPr lang="en-GB" sz="1400" b="0" i="1" u="none" strike="noStrike" cap="none">
                <a:solidFill>
                  <a:srgbClr val="000000"/>
                </a:solidFill>
                <a:latin typeface="Assistant Light"/>
                <a:ea typeface="Assistant Light"/>
                <a:cs typeface="Assistant Light"/>
                <a:sym typeface="Assistant Light"/>
              </a:rPr>
              <a:t>et al</a:t>
            </a:r>
            <a:r>
              <a:rPr lang="en-GB" sz="1400" b="0" i="0" u="none" strike="noStrike" cap="none">
                <a:solidFill>
                  <a:srgbClr val="000000"/>
                </a:solidFill>
                <a:latin typeface="Assistant Light"/>
                <a:ea typeface="Assistant Light"/>
                <a:cs typeface="Assistant Light"/>
                <a:sym typeface="Assistant Light"/>
              </a:rPr>
              <a:t>.,  2018. The virtual patient as a learning tool: a mixed quantitative qualitative study. BMC Medical Education (Extracts abbreviated)</a:t>
            </a:r>
            <a:endParaRPr sz="1400" b="0" i="0" u="none" strike="noStrike" cap="none">
              <a:solidFill>
                <a:srgbClr val="000000"/>
              </a:solidFill>
              <a:latin typeface="Assistant Light"/>
              <a:ea typeface="Assistant Light"/>
              <a:cs typeface="Assistant Light"/>
              <a:sym typeface="Assistant Ligh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ssistant Light"/>
              <a:ea typeface="Assistant Light"/>
              <a:cs typeface="Assistant Light"/>
              <a:sym typeface="Assistant Light"/>
            </a:endParaRPr>
          </a:p>
        </p:txBody>
      </p:sp>
      <p:pic>
        <p:nvPicPr>
          <p:cNvPr id="238" name="Google Shape;238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20500" y="1232575"/>
            <a:ext cx="5214624" cy="2933225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9"/>
          <p:cNvSpPr txBox="1"/>
          <p:nvPr/>
        </p:nvSpPr>
        <p:spPr>
          <a:xfrm>
            <a:off x="838200" y="4257000"/>
            <a:ext cx="10797000" cy="199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rPr>
              <a:t>“</a:t>
            </a:r>
            <a:r>
              <a:rPr lang="en-GB" sz="1550" b="1" i="1" u="none" strike="noStrike" cap="none">
                <a:solidFill>
                  <a:srgbClr val="333333"/>
                </a:solidFill>
                <a:latin typeface="Georgia"/>
                <a:ea typeface="Georgia"/>
                <a:cs typeface="Georgia"/>
                <a:sym typeface="Georgia"/>
              </a:rPr>
              <a:t>The VP enables putting into practice and relating concepts learned</a:t>
            </a:r>
            <a:r>
              <a:rPr lang="en-GB" sz="1800" b="0" i="0" u="none" strike="noStrike" cap="none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rPr>
              <a:t>”</a:t>
            </a:r>
            <a:endParaRPr sz="1550" b="1" i="1" u="none" strike="noStrike" cap="none">
              <a:solidFill>
                <a:srgbClr val="333333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0"/>
              <a:buFont typeface="Arial"/>
              <a:buNone/>
            </a:pPr>
            <a:endParaRPr sz="1550" b="1" i="1" u="none" strike="noStrike" cap="none">
              <a:solidFill>
                <a:srgbClr val="333333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rPr>
              <a:t>“</a:t>
            </a:r>
            <a:r>
              <a:rPr lang="en-GB" sz="1550" b="1" i="1" u="none" strike="noStrike" cap="none">
                <a:solidFill>
                  <a:srgbClr val="333333"/>
                </a:solidFill>
                <a:latin typeface="Georgia"/>
                <a:ea typeface="Georgia"/>
                <a:cs typeface="Georgia"/>
                <a:sym typeface="Georgia"/>
              </a:rPr>
              <a:t>I feel it is a good practice, where we can put into practice our knowledge, without compromising anyone’s life or health.</a:t>
            </a:r>
            <a:r>
              <a:rPr lang="en-GB" sz="1800" b="0" i="0" u="none" strike="noStrike" cap="none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rPr>
              <a:t>”</a:t>
            </a:r>
            <a:endParaRPr sz="1800" b="0" i="0" u="none" strike="noStrike" cap="none">
              <a:solidFill>
                <a:schemeClr val="dk2"/>
              </a:solidFill>
              <a:latin typeface="Assistant Light"/>
              <a:ea typeface="Assistant Light"/>
              <a:cs typeface="Assistant Light"/>
              <a:sym typeface="Assistant Light"/>
            </a:endParaRPr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ssistant Light"/>
              <a:ea typeface="Assistant Light"/>
              <a:cs typeface="Assistant Light"/>
              <a:sym typeface="Assistant Light"/>
            </a:endParaRPr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rPr>
              <a:t>“</a:t>
            </a:r>
            <a:r>
              <a:rPr lang="en-GB" sz="1550" b="1" i="1" u="none" strike="noStrike" cap="none">
                <a:solidFill>
                  <a:srgbClr val="333333"/>
                </a:solidFill>
                <a:latin typeface="Georgia"/>
                <a:ea typeface="Georgia"/>
                <a:cs typeface="Georgia"/>
                <a:sym typeface="Georgia"/>
              </a:rPr>
              <a:t>It has encouraged me to research conditions that I do not understand and to improve my critical reasoning skills. I have learned that all of my actions must have a specific end</a:t>
            </a:r>
            <a:r>
              <a:rPr lang="en-GB" sz="1800" b="0" i="0" u="none" strike="noStrike" cap="none">
                <a:solidFill>
                  <a:schemeClr val="dk2"/>
                </a:solidFill>
                <a:latin typeface="Assistant Light"/>
                <a:ea typeface="Assistant Light"/>
                <a:cs typeface="Assistant Light"/>
                <a:sym typeface="Assistant Light"/>
              </a:rPr>
              <a:t>”</a:t>
            </a:r>
            <a:endParaRPr sz="1800" b="0" i="0" u="none" strike="noStrike" cap="none">
              <a:solidFill>
                <a:schemeClr val="dk2"/>
              </a:solidFill>
              <a:latin typeface="Assistant Light"/>
              <a:ea typeface="Assistant Light"/>
              <a:cs typeface="Assistant Light"/>
              <a:sym typeface="Assistant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linical Case 04-2019 by Slidesgo">
  <a:themeElements>
    <a:clrScheme name="Simple Light">
      <a:dk1>
        <a:srgbClr val="8C543B"/>
      </a:dk1>
      <a:lt1>
        <a:srgbClr val="FFFFFF"/>
      </a:lt1>
      <a:dk2>
        <a:srgbClr val="434343"/>
      </a:dk2>
      <a:lt2>
        <a:srgbClr val="8F9199"/>
      </a:lt2>
      <a:accent1>
        <a:srgbClr val="5777B2"/>
      </a:accent1>
      <a:accent2>
        <a:srgbClr val="96D6E0"/>
      </a:accent2>
      <a:accent3>
        <a:srgbClr val="F9BDA5"/>
      </a:accent3>
      <a:accent4>
        <a:srgbClr val="DFEBEF"/>
      </a:accent4>
      <a:accent5>
        <a:srgbClr val="4A160E"/>
      </a:accent5>
      <a:accent6>
        <a:srgbClr val="FF948E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943B69D30434380191E66DC00FB37" ma:contentTypeVersion="9" ma:contentTypeDescription="Create a new document." ma:contentTypeScope="" ma:versionID="d7c462a900fb86724b1293e6512a102e">
  <xsd:schema xmlns:xsd="http://www.w3.org/2001/XMLSchema" xmlns:xs="http://www.w3.org/2001/XMLSchema" xmlns:p="http://schemas.microsoft.com/office/2006/metadata/properties" xmlns:ns2="0c7990de-ac66-4e0c-8684-86179f1f9736" xmlns:ns3="a09fd4e1-a9df-4d38-8c08-333f5dc13f31" targetNamespace="http://schemas.microsoft.com/office/2006/metadata/properties" ma:root="true" ma:fieldsID="61b8619f8e85d330a09dde2fc2fa0d15" ns2:_="" ns3:_="">
    <xsd:import namespace="0c7990de-ac66-4e0c-8684-86179f1f9736"/>
    <xsd:import namespace="a09fd4e1-a9df-4d38-8c08-333f5dc13f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7990de-ac66-4e0c-8684-86179f1f973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9fd4e1-a9df-4d38-8c08-333f5dc13f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65CC99D-A397-4C3E-BC59-7C05CECD51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c7990de-ac66-4e0c-8684-86179f1f9736"/>
    <ds:schemaRef ds:uri="a09fd4e1-a9df-4d38-8c08-333f5dc13f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0CF8C8-C540-4F51-B920-20078984631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8CACB2D-F097-445E-A6F5-0E67612FFE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1209</Words>
  <Application>Microsoft Office PowerPoint</Application>
  <PresentationFormat>Widescreen</PresentationFormat>
  <Paragraphs>199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Clinical Case 04-2019 by Slidesgo</vt:lpstr>
      <vt:lpstr>Building a longitudinal virtual patient to provide TEL for medical students  </vt:lpstr>
      <vt:lpstr>Discussed in this presentation</vt:lpstr>
      <vt:lpstr>Warwick MBChB Curriculum</vt:lpstr>
      <vt:lpstr>A Warwick Doctor: Spiral Curriculum</vt:lpstr>
      <vt:lpstr>Warwick MBChB Curriculum: four dimensions</vt:lpstr>
      <vt:lpstr>Learning within the ‘Community and General Practice’ theme</vt:lpstr>
      <vt:lpstr>Use of TEL for healthcare education</vt:lpstr>
      <vt:lpstr>Virtual patients</vt:lpstr>
      <vt:lpstr>What is a virtual patient (VP)?</vt:lpstr>
      <vt:lpstr>Longitudinal virtual patients</vt:lpstr>
      <vt:lpstr>From an Idea to a Virtual Patient</vt:lpstr>
      <vt:lpstr>PowerPoint Presentation</vt:lpstr>
      <vt:lpstr>Episode 1 Plan</vt:lpstr>
      <vt:lpstr>Moodle</vt:lpstr>
      <vt:lpstr>Meet our GP VP: Mr Clinton Jones</vt:lpstr>
      <vt:lpstr>Pre-VP questionnaire</vt:lpstr>
      <vt:lpstr>Results from the first two episodes</vt:lpstr>
      <vt:lpstr>Progress to date</vt:lpstr>
      <vt:lpstr>General feedback</vt:lpstr>
      <vt:lpstr>Episode feedback</vt:lpstr>
      <vt:lpstr>Our immediate developments</vt:lpstr>
      <vt:lpstr>Where could GP VP go from here?</vt:lpstr>
      <vt:lpstr>With thanks to all who have helped create our GP VP, those who have engaged with the work, and yourselves for listening.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a longitudinal virtual patient to provide TEL for medical students  </dc:title>
  <dc:creator>Thomas Dale MacLaine [RPG]</dc:creator>
  <cp:lastModifiedBy>Thomas Dale MacLaine [RPG]</cp:lastModifiedBy>
  <cp:revision>4</cp:revision>
  <dcterms:created xsi:type="dcterms:W3CDTF">2020-05-08T13:11:50Z</dcterms:created>
  <dcterms:modified xsi:type="dcterms:W3CDTF">2020-05-15T08:57:26Z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0x010100AA7943B69D30434380191E66DC00FB37</vt:lpwstr>
  </property>
</Properties>
</file>