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diagrams/drawing1.xml" ContentType="application/vnd.ms-office.drawingml.diagramDrawing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66" r:id="rId2"/>
    <p:sldId id="329" r:id="rId3"/>
    <p:sldId id="293" r:id="rId4"/>
    <p:sldId id="311" r:id="rId5"/>
    <p:sldId id="317" r:id="rId6"/>
    <p:sldId id="334" r:id="rId7"/>
    <p:sldId id="333" r:id="rId8"/>
    <p:sldId id="330" r:id="rId9"/>
    <p:sldId id="332" r:id="rId10"/>
    <p:sldId id="331" r:id="rId11"/>
    <p:sldId id="312" r:id="rId12"/>
    <p:sldId id="340" r:id="rId13"/>
    <p:sldId id="343" r:id="rId14"/>
    <p:sldId id="314" r:id="rId15"/>
    <p:sldId id="315" r:id="rId16"/>
    <p:sldId id="327" r:id="rId17"/>
    <p:sldId id="316" r:id="rId18"/>
    <p:sldId id="328" r:id="rId19"/>
    <p:sldId id="344" r:id="rId2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2DD"/>
    <a:srgbClr val="7ECBB6"/>
    <a:srgbClr val="F47920"/>
    <a:srgbClr val="E86741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9"/>
    <p:restoredTop sz="94716"/>
  </p:normalViewPr>
  <p:slideViewPr>
    <p:cSldViewPr snapToGrid="0" snapToObjects="1">
      <p:cViewPr varScale="1">
        <p:scale>
          <a:sx n="229" d="100"/>
          <a:sy n="229" d="100"/>
        </p:scale>
        <p:origin x="400" y="184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EF55B1-C5CB-4AC4-9F8D-8C1C4BBD6F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735237-14A3-4242-9CF3-FAC0E6AF33B7}">
      <dgm:prSet/>
      <dgm:spPr>
        <a:solidFill>
          <a:srgbClr val="00B2DD"/>
        </a:solidFill>
      </dgm:spPr>
      <dgm:t>
        <a:bodyPr/>
        <a:lstStyle/>
        <a:p>
          <a:pPr rtl="0"/>
          <a:r>
            <a:rPr lang="en-US"/>
            <a:t>Background </a:t>
          </a:r>
          <a:endParaRPr lang="en-GB"/>
        </a:p>
      </dgm:t>
    </dgm:pt>
    <dgm:pt modelId="{D1F8D227-75B7-4B49-98A4-2E9FFE30E265}" type="parTrans" cxnId="{386DE1FF-CCB7-4745-8D3A-A68605E0F336}">
      <dgm:prSet/>
      <dgm:spPr/>
      <dgm:t>
        <a:bodyPr/>
        <a:lstStyle/>
        <a:p>
          <a:endParaRPr lang="en-US"/>
        </a:p>
      </dgm:t>
    </dgm:pt>
    <dgm:pt modelId="{5CBA5077-D6B3-4E61-841B-A5C44FA63438}" type="sibTrans" cxnId="{386DE1FF-CCB7-4745-8D3A-A68605E0F336}">
      <dgm:prSet/>
      <dgm:spPr/>
      <dgm:t>
        <a:bodyPr/>
        <a:lstStyle/>
        <a:p>
          <a:endParaRPr lang="en-US"/>
        </a:p>
      </dgm:t>
    </dgm:pt>
    <dgm:pt modelId="{8FF690B4-F0F6-400B-A23A-B78F8F7E5166}">
      <dgm:prSet/>
      <dgm:spPr>
        <a:solidFill>
          <a:srgbClr val="00B2DD"/>
        </a:solidFill>
      </dgm:spPr>
      <dgm:t>
        <a:bodyPr/>
        <a:lstStyle/>
        <a:p>
          <a:pPr rtl="0"/>
          <a:r>
            <a:rPr lang="en-GB" dirty="0"/>
            <a:t>Intro to H5P in Moodle</a:t>
          </a:r>
        </a:p>
      </dgm:t>
    </dgm:pt>
    <dgm:pt modelId="{ADAAB4DD-BADB-47C1-8296-0B1EA9A1755F}" type="parTrans" cxnId="{CB036CE0-82B3-4E15-8DAD-597747020A31}">
      <dgm:prSet/>
      <dgm:spPr/>
      <dgm:t>
        <a:bodyPr/>
        <a:lstStyle/>
        <a:p>
          <a:endParaRPr lang="en-US"/>
        </a:p>
      </dgm:t>
    </dgm:pt>
    <dgm:pt modelId="{E86A0220-5800-42E6-85EF-D7B25B955F78}" type="sibTrans" cxnId="{CB036CE0-82B3-4E15-8DAD-597747020A31}">
      <dgm:prSet/>
      <dgm:spPr/>
      <dgm:t>
        <a:bodyPr/>
        <a:lstStyle/>
        <a:p>
          <a:endParaRPr lang="en-US"/>
        </a:p>
      </dgm:t>
    </dgm:pt>
    <dgm:pt modelId="{FB21F1AB-A45A-4570-90C5-CBF5547467AF}">
      <dgm:prSet/>
      <dgm:spPr>
        <a:solidFill>
          <a:srgbClr val="00B2DD"/>
        </a:solidFill>
      </dgm:spPr>
      <dgm:t>
        <a:bodyPr/>
        <a:lstStyle/>
        <a:p>
          <a:pPr rtl="0"/>
          <a:r>
            <a:rPr lang="en-US" dirty="0"/>
            <a:t>Demonstration of New Activities</a:t>
          </a:r>
          <a:endParaRPr lang="en-GB" dirty="0"/>
        </a:p>
      </dgm:t>
    </dgm:pt>
    <dgm:pt modelId="{6568A048-898B-4DDA-B502-1CA342B4F069}" type="parTrans" cxnId="{5B061C9D-6D69-454E-AAC2-76B1F0BAF72C}">
      <dgm:prSet/>
      <dgm:spPr/>
      <dgm:t>
        <a:bodyPr/>
        <a:lstStyle/>
        <a:p>
          <a:endParaRPr lang="en-US"/>
        </a:p>
      </dgm:t>
    </dgm:pt>
    <dgm:pt modelId="{14498998-CF77-4047-A0DC-C7A049F56755}" type="sibTrans" cxnId="{5B061C9D-6D69-454E-AAC2-76B1F0BAF72C}">
      <dgm:prSet/>
      <dgm:spPr/>
      <dgm:t>
        <a:bodyPr/>
        <a:lstStyle/>
        <a:p>
          <a:endParaRPr lang="en-US"/>
        </a:p>
      </dgm:t>
    </dgm:pt>
    <dgm:pt modelId="{BDA81EBB-B0BE-4720-9914-BDBBD9AB1ADE}">
      <dgm:prSet/>
      <dgm:spPr>
        <a:solidFill>
          <a:srgbClr val="00B2DD"/>
        </a:solidFill>
      </dgm:spPr>
      <dgm:t>
        <a:bodyPr/>
        <a:lstStyle/>
        <a:p>
          <a:pPr rtl="0"/>
          <a:r>
            <a:rPr lang="en-US"/>
            <a:t>Reflections and Feedback</a:t>
          </a:r>
          <a:endParaRPr lang="en-GB"/>
        </a:p>
      </dgm:t>
    </dgm:pt>
    <dgm:pt modelId="{9D290E4C-CFC6-497E-8BE2-606BF1A5700D}" type="parTrans" cxnId="{E8016C1E-FA1B-422A-A7CD-C22BF9E3A660}">
      <dgm:prSet/>
      <dgm:spPr/>
      <dgm:t>
        <a:bodyPr/>
        <a:lstStyle/>
        <a:p>
          <a:endParaRPr lang="en-US"/>
        </a:p>
      </dgm:t>
    </dgm:pt>
    <dgm:pt modelId="{C25C9213-ECC2-4730-9F0A-DF1A2D313ED5}" type="sibTrans" cxnId="{E8016C1E-FA1B-422A-A7CD-C22BF9E3A660}">
      <dgm:prSet/>
      <dgm:spPr/>
      <dgm:t>
        <a:bodyPr/>
        <a:lstStyle/>
        <a:p>
          <a:endParaRPr lang="en-US"/>
        </a:p>
      </dgm:t>
    </dgm:pt>
    <dgm:pt modelId="{A9109078-B1AF-4BDA-B425-62B42D19271C}" type="pres">
      <dgm:prSet presAssocID="{DCEF55B1-C5CB-4AC4-9F8D-8C1C4BBD6FCD}" presName="linear" presStyleCnt="0">
        <dgm:presLayoutVars>
          <dgm:animLvl val="lvl"/>
          <dgm:resizeHandles val="exact"/>
        </dgm:presLayoutVars>
      </dgm:prSet>
      <dgm:spPr/>
    </dgm:pt>
    <dgm:pt modelId="{EF4E8CA8-EC28-44DC-9212-7035C0C04CE3}" type="pres">
      <dgm:prSet presAssocID="{7A735237-14A3-4242-9CF3-FAC0E6AF33B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CF203AF-156C-2045-99E7-6548FB2F36B6}" type="pres">
      <dgm:prSet presAssocID="{5CBA5077-D6B3-4E61-841B-A5C44FA63438}" presName="spacer" presStyleCnt="0"/>
      <dgm:spPr/>
    </dgm:pt>
    <dgm:pt modelId="{E186AAA0-8CF9-403D-93FC-14820893236F}" type="pres">
      <dgm:prSet presAssocID="{8FF690B4-F0F6-400B-A23A-B78F8F7E516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576489F-1C27-4312-9E22-53477B6BB404}" type="pres">
      <dgm:prSet presAssocID="{E86A0220-5800-42E6-85EF-D7B25B955F78}" presName="spacer" presStyleCnt="0"/>
      <dgm:spPr/>
    </dgm:pt>
    <dgm:pt modelId="{2FE89F5B-1781-4418-8C88-49FCFF516E70}" type="pres">
      <dgm:prSet presAssocID="{FB21F1AB-A45A-4570-90C5-CBF5547467A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E88D011-11D5-43A3-9779-36388CC05422}" type="pres">
      <dgm:prSet presAssocID="{14498998-CF77-4047-A0DC-C7A049F56755}" presName="spacer" presStyleCnt="0"/>
      <dgm:spPr/>
    </dgm:pt>
    <dgm:pt modelId="{94821E30-EC86-42C3-90C1-E4961BC0AC95}" type="pres">
      <dgm:prSet presAssocID="{BDA81EBB-B0BE-4720-9914-BDBBD9AB1AD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CCF051E-35FE-4A2B-B4F3-BB62BC12F4B1}" type="presOf" srcId="{7A735237-14A3-4242-9CF3-FAC0E6AF33B7}" destId="{EF4E8CA8-EC28-44DC-9212-7035C0C04CE3}" srcOrd="0" destOrd="0" presId="urn:microsoft.com/office/officeart/2005/8/layout/vList2"/>
    <dgm:cxn modelId="{E8016C1E-FA1B-422A-A7CD-C22BF9E3A660}" srcId="{DCEF55B1-C5CB-4AC4-9F8D-8C1C4BBD6FCD}" destId="{BDA81EBB-B0BE-4720-9914-BDBBD9AB1ADE}" srcOrd="3" destOrd="0" parTransId="{9D290E4C-CFC6-497E-8BE2-606BF1A5700D}" sibTransId="{C25C9213-ECC2-4730-9F0A-DF1A2D313ED5}"/>
    <dgm:cxn modelId="{7265473D-F10D-434D-9AA9-AD50A95CE2F3}" type="presOf" srcId="{8FF690B4-F0F6-400B-A23A-B78F8F7E5166}" destId="{E186AAA0-8CF9-403D-93FC-14820893236F}" srcOrd="0" destOrd="0" presId="urn:microsoft.com/office/officeart/2005/8/layout/vList2"/>
    <dgm:cxn modelId="{8E90CE4C-796B-49A0-8E7B-5FF8C4150B2A}" type="presOf" srcId="{BDA81EBB-B0BE-4720-9914-BDBBD9AB1ADE}" destId="{94821E30-EC86-42C3-90C1-E4961BC0AC95}" srcOrd="0" destOrd="0" presId="urn:microsoft.com/office/officeart/2005/8/layout/vList2"/>
    <dgm:cxn modelId="{5D05BE59-D3A3-4AD3-888E-E21AACC92519}" type="presOf" srcId="{DCEF55B1-C5CB-4AC4-9F8D-8C1C4BBD6FCD}" destId="{A9109078-B1AF-4BDA-B425-62B42D19271C}" srcOrd="0" destOrd="0" presId="urn:microsoft.com/office/officeart/2005/8/layout/vList2"/>
    <dgm:cxn modelId="{5B061C9D-6D69-454E-AAC2-76B1F0BAF72C}" srcId="{DCEF55B1-C5CB-4AC4-9F8D-8C1C4BBD6FCD}" destId="{FB21F1AB-A45A-4570-90C5-CBF5547467AF}" srcOrd="2" destOrd="0" parTransId="{6568A048-898B-4DDA-B502-1CA342B4F069}" sibTransId="{14498998-CF77-4047-A0DC-C7A049F56755}"/>
    <dgm:cxn modelId="{214CE9B9-C0C4-4358-B5D7-C9CDE636F1EC}" type="presOf" srcId="{FB21F1AB-A45A-4570-90C5-CBF5547467AF}" destId="{2FE89F5B-1781-4418-8C88-49FCFF516E70}" srcOrd="0" destOrd="0" presId="urn:microsoft.com/office/officeart/2005/8/layout/vList2"/>
    <dgm:cxn modelId="{CB036CE0-82B3-4E15-8DAD-597747020A31}" srcId="{DCEF55B1-C5CB-4AC4-9F8D-8C1C4BBD6FCD}" destId="{8FF690B4-F0F6-400B-A23A-B78F8F7E5166}" srcOrd="1" destOrd="0" parTransId="{ADAAB4DD-BADB-47C1-8296-0B1EA9A1755F}" sibTransId="{E86A0220-5800-42E6-85EF-D7B25B955F78}"/>
    <dgm:cxn modelId="{386DE1FF-CCB7-4745-8D3A-A68605E0F336}" srcId="{DCEF55B1-C5CB-4AC4-9F8D-8C1C4BBD6FCD}" destId="{7A735237-14A3-4242-9CF3-FAC0E6AF33B7}" srcOrd="0" destOrd="0" parTransId="{D1F8D227-75B7-4B49-98A4-2E9FFE30E265}" sibTransId="{5CBA5077-D6B3-4E61-841B-A5C44FA63438}"/>
    <dgm:cxn modelId="{3C30E813-3F76-42C5-8187-15CF8803293E}" type="presParOf" srcId="{A9109078-B1AF-4BDA-B425-62B42D19271C}" destId="{EF4E8CA8-EC28-44DC-9212-7035C0C04CE3}" srcOrd="0" destOrd="0" presId="urn:microsoft.com/office/officeart/2005/8/layout/vList2"/>
    <dgm:cxn modelId="{B8012465-EC28-644A-AC34-BA704E59F1C6}" type="presParOf" srcId="{A9109078-B1AF-4BDA-B425-62B42D19271C}" destId="{ACF203AF-156C-2045-99E7-6548FB2F36B6}" srcOrd="1" destOrd="0" presId="urn:microsoft.com/office/officeart/2005/8/layout/vList2"/>
    <dgm:cxn modelId="{D7EF27FA-7F0F-4A05-9D6C-539EB72D0526}" type="presParOf" srcId="{A9109078-B1AF-4BDA-B425-62B42D19271C}" destId="{E186AAA0-8CF9-403D-93FC-14820893236F}" srcOrd="2" destOrd="0" presId="urn:microsoft.com/office/officeart/2005/8/layout/vList2"/>
    <dgm:cxn modelId="{96588BDC-2CD5-4751-B585-818E419F7777}" type="presParOf" srcId="{A9109078-B1AF-4BDA-B425-62B42D19271C}" destId="{A576489F-1C27-4312-9E22-53477B6BB404}" srcOrd="3" destOrd="0" presId="urn:microsoft.com/office/officeart/2005/8/layout/vList2"/>
    <dgm:cxn modelId="{2D530E0F-759D-488D-8F2A-AA90CEACBD7A}" type="presParOf" srcId="{A9109078-B1AF-4BDA-B425-62B42D19271C}" destId="{2FE89F5B-1781-4418-8C88-49FCFF516E70}" srcOrd="4" destOrd="0" presId="urn:microsoft.com/office/officeart/2005/8/layout/vList2"/>
    <dgm:cxn modelId="{29962D38-BC0F-479C-B1A8-75E1CB5ED962}" type="presParOf" srcId="{A9109078-B1AF-4BDA-B425-62B42D19271C}" destId="{BE88D011-11D5-43A3-9779-36388CC05422}" srcOrd="5" destOrd="0" presId="urn:microsoft.com/office/officeart/2005/8/layout/vList2"/>
    <dgm:cxn modelId="{FD677507-D998-47E2-B9A4-62B1DDFF5090}" type="presParOf" srcId="{A9109078-B1AF-4BDA-B425-62B42D19271C}" destId="{94821E30-EC86-42C3-90C1-E4961BC0AC9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E8CA8-EC28-44DC-9212-7035C0C04CE3}">
      <dsp:nvSpPr>
        <dsp:cNvPr id="0" name=""/>
        <dsp:cNvSpPr/>
      </dsp:nvSpPr>
      <dsp:spPr>
        <a:xfrm>
          <a:off x="0" y="15037"/>
          <a:ext cx="6110339" cy="623610"/>
        </a:xfrm>
        <a:prstGeom prst="roundRect">
          <a:avLst/>
        </a:prstGeom>
        <a:solidFill>
          <a:srgbClr val="00B2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Background </a:t>
          </a:r>
          <a:endParaRPr lang="en-GB" sz="2600" kern="1200"/>
        </a:p>
      </dsp:txBody>
      <dsp:txXfrm>
        <a:off x="30442" y="45479"/>
        <a:ext cx="6049455" cy="562726"/>
      </dsp:txXfrm>
    </dsp:sp>
    <dsp:sp modelId="{E186AAA0-8CF9-403D-93FC-14820893236F}">
      <dsp:nvSpPr>
        <dsp:cNvPr id="0" name=""/>
        <dsp:cNvSpPr/>
      </dsp:nvSpPr>
      <dsp:spPr>
        <a:xfrm>
          <a:off x="0" y="713528"/>
          <a:ext cx="6110339" cy="623610"/>
        </a:xfrm>
        <a:prstGeom prst="roundRect">
          <a:avLst/>
        </a:prstGeom>
        <a:solidFill>
          <a:srgbClr val="00B2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Intro to H5P in Moodle</a:t>
          </a:r>
        </a:p>
      </dsp:txBody>
      <dsp:txXfrm>
        <a:off x="30442" y="743970"/>
        <a:ext cx="6049455" cy="562726"/>
      </dsp:txXfrm>
    </dsp:sp>
    <dsp:sp modelId="{2FE89F5B-1781-4418-8C88-49FCFF516E70}">
      <dsp:nvSpPr>
        <dsp:cNvPr id="0" name=""/>
        <dsp:cNvSpPr/>
      </dsp:nvSpPr>
      <dsp:spPr>
        <a:xfrm>
          <a:off x="0" y="1412018"/>
          <a:ext cx="6110339" cy="623610"/>
        </a:xfrm>
        <a:prstGeom prst="roundRect">
          <a:avLst/>
        </a:prstGeom>
        <a:solidFill>
          <a:srgbClr val="00B2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Demonstration of New Activities</a:t>
          </a:r>
          <a:endParaRPr lang="en-GB" sz="2600" kern="1200" dirty="0"/>
        </a:p>
      </dsp:txBody>
      <dsp:txXfrm>
        <a:off x="30442" y="1442460"/>
        <a:ext cx="6049455" cy="562726"/>
      </dsp:txXfrm>
    </dsp:sp>
    <dsp:sp modelId="{94821E30-EC86-42C3-90C1-E4961BC0AC95}">
      <dsp:nvSpPr>
        <dsp:cNvPr id="0" name=""/>
        <dsp:cNvSpPr/>
      </dsp:nvSpPr>
      <dsp:spPr>
        <a:xfrm>
          <a:off x="0" y="2110508"/>
          <a:ext cx="6110339" cy="623610"/>
        </a:xfrm>
        <a:prstGeom prst="roundRect">
          <a:avLst/>
        </a:prstGeom>
        <a:solidFill>
          <a:srgbClr val="00B2D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Reflections and Feedback</a:t>
          </a:r>
          <a:endParaRPr lang="en-GB" sz="2600" kern="1200"/>
        </a:p>
      </dsp:txBody>
      <dsp:txXfrm>
        <a:off x="30442" y="2140950"/>
        <a:ext cx="6049455" cy="562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5/13/20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Link out to YLO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56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68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64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32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58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TITLE GOES HERE IN CAPS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 title goes here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/>
              <a:t>Date / location / 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5" y="-67296"/>
            <a:ext cx="9364203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(more bullet 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moodle.warwick.ac.uk/mod/book/view.php?id=704687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h5p.org/content-types-and-applications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moodle.warwick.ac.uk/course/view.php?id=36662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library/students/your-library-onlin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warwick.ac.uk/course/view.php?id=3207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moodle.warwick.ac.uk/mod/book/view.php?id=704690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moodle.warwick.ac.uk/mod/book/view.php?id=704662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883" y="2251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37" y="-666187"/>
            <a:ext cx="7715250" cy="5143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1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 flipV="1">
            <a:off x="-3164391" y="-60865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00B2D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61253" y="3496127"/>
            <a:ext cx="19080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2077375" y="-1154097"/>
            <a:ext cx="3506679" cy="65073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540869" y="434984"/>
            <a:ext cx="3109021" cy="22282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GB" b="0" dirty="0"/>
              <a:t>Interactive Online Learning for the Library </a:t>
            </a:r>
          </a:p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GB" b="0" dirty="0"/>
              <a:t>- using H5P</a:t>
            </a:r>
            <a:endParaRPr lang="en-US" sz="3200" b="0" dirty="0">
              <a:latin typeface="Calibri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40869" y="3851112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Emma Brown </a:t>
            </a:r>
          </a:p>
          <a:p>
            <a:r>
              <a:rPr lang="en-US" sz="15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13</a:t>
            </a:r>
            <a:r>
              <a:rPr lang="en-US" sz="1500" b="0" i="0" baseline="300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th</a:t>
            </a:r>
            <a:r>
              <a:rPr lang="en-US" sz="1500" b="0" i="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 May 2020</a:t>
            </a:r>
          </a:p>
        </p:txBody>
      </p:sp>
    </p:spTree>
    <p:extLst>
      <p:ext uri="{BB962C8B-B14F-4D97-AF65-F5344CB8AC3E}">
        <p14:creationId xmlns:p14="http://schemas.microsoft.com/office/powerpoint/2010/main" val="1442065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53300" y="5299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B2DD"/>
                </a:solidFill>
                <a:hlinkClick r:id="rId2"/>
              </a:rPr>
              <a:t>Evaluating your sources</a:t>
            </a:r>
            <a:endParaRPr lang="en-US" sz="3600" dirty="0">
              <a:solidFill>
                <a:srgbClr val="00B2DD"/>
              </a:solidFill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78" t="16746" r="51339" b="6428"/>
          <a:stretch/>
        </p:blipFill>
        <p:spPr>
          <a:xfrm>
            <a:off x="562305" y="1317908"/>
            <a:ext cx="7832757" cy="349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053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972" y="1257297"/>
            <a:ext cx="8540497" cy="112296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5400" dirty="0">
                <a:latin typeface="+mn-lt"/>
              </a:rPr>
              <a:t>Intro to H5P in Moodle</a:t>
            </a:r>
          </a:p>
        </p:txBody>
      </p:sp>
    </p:spTree>
    <p:extLst>
      <p:ext uri="{BB962C8B-B14F-4D97-AF65-F5344CB8AC3E}">
        <p14:creationId xmlns:p14="http://schemas.microsoft.com/office/powerpoint/2010/main" val="1507334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431904" y="883478"/>
            <a:ext cx="6858000" cy="334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B2DD"/>
                </a:solidFill>
              </a:rPr>
              <a:t>Moodle &amp; H5P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364" y="1954696"/>
            <a:ext cx="58110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Moodle = most used VLE worldwide (Canals, 2018)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10-12% increase in academic performance (Afanasyev, 2018)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H5P: Value “</a:t>
            </a:r>
            <a:r>
              <a:rPr lang="en-GB" sz="1600" dirty="0">
                <a:hlinkClick r:id="rId2"/>
              </a:rPr>
              <a:t>rests with it’s growing assortment of content types</a:t>
            </a:r>
            <a:r>
              <a:rPr lang="en-GB" sz="1600" dirty="0"/>
              <a:t>” (Harris, 2018)</a:t>
            </a:r>
          </a:p>
        </p:txBody>
      </p:sp>
    </p:spTree>
    <p:extLst>
      <p:ext uri="{BB962C8B-B14F-4D97-AF65-F5344CB8AC3E}">
        <p14:creationId xmlns:p14="http://schemas.microsoft.com/office/powerpoint/2010/main" val="3607264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98465" y="701350"/>
            <a:ext cx="6371350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B2DD"/>
                </a:solidFill>
              </a:rPr>
              <a:t>Reflecting on: Learning Theory</a:t>
            </a:r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925835"/>
              </p:ext>
            </p:extLst>
          </p:nvPr>
        </p:nvGraphicFramePr>
        <p:xfrm>
          <a:off x="934278" y="1931271"/>
          <a:ext cx="6539948" cy="2607363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948609">
                  <a:extLst>
                    <a:ext uri="{9D8B030D-6E8A-4147-A177-3AD203B41FA5}">
                      <a16:colId xmlns:a16="http://schemas.microsoft.com/office/drawing/2014/main" val="497476465"/>
                    </a:ext>
                  </a:extLst>
                </a:gridCol>
                <a:gridCol w="3591339">
                  <a:extLst>
                    <a:ext uri="{9D8B030D-6E8A-4147-A177-3AD203B41FA5}">
                      <a16:colId xmlns:a16="http://schemas.microsoft.com/office/drawing/2014/main" val="2534908399"/>
                    </a:ext>
                  </a:extLst>
                </a:gridCol>
              </a:tblGrid>
              <a:tr h="525507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/>
                        <a:t>Activists</a:t>
                      </a:r>
                    </a:p>
                  </a:txBody>
                  <a:tcPr>
                    <a:solidFill>
                      <a:srgbClr val="00B2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Group work, share ideas, immersing themselves in</a:t>
                      </a:r>
                      <a:r>
                        <a:rPr lang="en-GB" baseline="0" dirty="0"/>
                        <a:t> a </a:t>
                      </a:r>
                      <a:r>
                        <a:rPr lang="en-GB" baseline="0" dirty="0">
                          <a:solidFill>
                            <a:srgbClr val="00B050"/>
                          </a:solidFill>
                        </a:rPr>
                        <a:t>wide range of new experiences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177217"/>
                  </a:ext>
                </a:extLst>
              </a:tr>
              <a:tr h="655761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/>
                        <a:t>Reflectors</a:t>
                      </a:r>
                    </a:p>
                  </a:txBody>
                  <a:tcPr>
                    <a:solidFill>
                      <a:srgbClr val="00B2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Observation</a:t>
                      </a:r>
                      <a:r>
                        <a:rPr lang="en-GB" dirty="0"/>
                        <a:t>, consider all information before coming to a conclusion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455900"/>
                  </a:ext>
                </a:extLst>
              </a:tr>
              <a:tr h="655761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/>
                        <a:t>Theorists</a:t>
                      </a:r>
                    </a:p>
                  </a:txBody>
                  <a:tcPr>
                    <a:solidFill>
                      <a:srgbClr val="00B2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Exploration</a:t>
                      </a:r>
                      <a:r>
                        <a:rPr lang="en-GB" dirty="0"/>
                        <a:t>, comparison of new</a:t>
                      </a:r>
                      <a:r>
                        <a:rPr lang="en-GB" baseline="0" dirty="0"/>
                        <a:t> information with existing understanding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642665"/>
                  </a:ext>
                </a:extLst>
              </a:tr>
              <a:tr h="655761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/>
                        <a:t>Pragmatists</a:t>
                      </a:r>
                    </a:p>
                  </a:txBody>
                  <a:tcPr>
                    <a:solidFill>
                      <a:srgbClr val="00B2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Investigate</a:t>
                      </a:r>
                      <a:r>
                        <a:rPr lang="en-GB" dirty="0"/>
                        <a:t> to make sense of new ideas.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46938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34278" y="1621227"/>
            <a:ext cx="4691269" cy="31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Honey &amp; Mumford’s Learning Styles (1986)</a:t>
            </a:r>
          </a:p>
        </p:txBody>
      </p:sp>
    </p:spTree>
    <p:extLst>
      <p:ext uri="{BB962C8B-B14F-4D97-AF65-F5344CB8AC3E}">
        <p14:creationId xmlns:p14="http://schemas.microsoft.com/office/powerpoint/2010/main" val="118471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0648" y="1904794"/>
            <a:ext cx="6992433" cy="112296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5400" dirty="0">
                <a:latin typeface="+mn-lt"/>
                <a:hlinkClick r:id="rId2"/>
              </a:rPr>
              <a:t>Demonstration</a:t>
            </a:r>
            <a:endParaRPr lang="en-US" sz="5400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4379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407" y="1915396"/>
            <a:ext cx="7506827" cy="112296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Reflections and Feedback</a:t>
            </a:r>
            <a:endParaRPr lang="en-US" sz="5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7335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13540" y="1429945"/>
            <a:ext cx="4095530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B2DD"/>
              </a:buClr>
            </a:pPr>
            <a:r>
              <a:rPr lang="en-US" dirty="0"/>
              <a:t>“The quiz </a:t>
            </a:r>
            <a:r>
              <a:rPr lang="en-US"/>
              <a:t>activities made </a:t>
            </a:r>
            <a:r>
              <a:rPr lang="en-US" dirty="0"/>
              <a:t>you think”</a:t>
            </a:r>
          </a:p>
          <a:p>
            <a:pPr marL="0" indent="0">
              <a:buClr>
                <a:srgbClr val="00B2DD"/>
              </a:buClr>
              <a:buNone/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r>
              <a:rPr lang="en-US" dirty="0"/>
              <a:t>“Find a book in the library is real and vivid, like a journey guide from entrance to a specific place. And the description is detailed enough.”</a:t>
            </a: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13540" y="696717"/>
            <a:ext cx="23655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  <a:latin typeface="+mn-lt"/>
              </a:rPr>
              <a:t>Student Group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6FD448-6232-2048-B39F-9F0F54674BC4}"/>
              </a:ext>
            </a:extLst>
          </p:cNvPr>
          <p:cNvSpPr txBox="1">
            <a:spLocks/>
          </p:cNvSpPr>
          <p:nvPr/>
        </p:nvSpPr>
        <p:spPr>
          <a:xfrm>
            <a:off x="4929019" y="1429945"/>
            <a:ext cx="3452981" cy="274915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2DD"/>
              </a:buClr>
            </a:pPr>
            <a:r>
              <a:rPr lang="en-US" dirty="0"/>
              <a:t>“The longer explanation videos, although useful, are less easy to fully engage with”</a:t>
            </a:r>
          </a:p>
          <a:p>
            <a:pPr marL="0" indent="0">
              <a:buClr>
                <a:srgbClr val="00B2DD"/>
              </a:buClr>
              <a:buNone/>
            </a:pPr>
            <a:endParaRPr lang="en-US" dirty="0"/>
          </a:p>
          <a:p>
            <a:pPr>
              <a:buClr>
                <a:srgbClr val="00B2DD"/>
              </a:buClr>
            </a:pPr>
            <a:r>
              <a:rPr lang="en-US" dirty="0"/>
              <a:t>“The interactive videos. It is just like the situation when I searching for sources. It could enhance the knowledge and learning.”</a:t>
            </a:r>
          </a:p>
          <a:p>
            <a:pPr>
              <a:buClr>
                <a:srgbClr val="00B2DD"/>
              </a:buClr>
            </a:pP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61E1BE96-AA0A-0A4C-8BE9-271C416083DA}"/>
              </a:ext>
            </a:extLst>
          </p:cNvPr>
          <p:cNvSpPr txBox="1">
            <a:spLocks/>
          </p:cNvSpPr>
          <p:nvPr/>
        </p:nvSpPr>
        <p:spPr>
          <a:xfrm>
            <a:off x="4929019" y="696717"/>
            <a:ext cx="2365584" cy="38086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B2DD"/>
                </a:solidFill>
              </a:rPr>
              <a:t>Student Group 2</a:t>
            </a:r>
          </a:p>
        </p:txBody>
      </p:sp>
    </p:spTree>
    <p:extLst>
      <p:ext uri="{BB962C8B-B14F-4D97-AF65-F5344CB8AC3E}">
        <p14:creationId xmlns:p14="http://schemas.microsoft.com/office/powerpoint/2010/main" val="3781831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5400" dirty="0">
                <a:latin typeface="+mn-lt"/>
              </a:rPr>
              <a:t>What Next?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503" y="2223159"/>
            <a:ext cx="6858000" cy="33428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Staff feedback surveys and meetings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Launch in October 2020</a:t>
            </a:r>
          </a:p>
        </p:txBody>
      </p:sp>
    </p:spTree>
    <p:extLst>
      <p:ext uri="{BB962C8B-B14F-4D97-AF65-F5344CB8AC3E}">
        <p14:creationId xmlns:p14="http://schemas.microsoft.com/office/powerpoint/2010/main" val="349434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883" y="2251"/>
            <a:ext cx="7718087" cy="5143497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19" y="-15160"/>
            <a:ext cx="11990575" cy="44652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4" y="3828948"/>
            <a:ext cx="9372513" cy="1449751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 flipV="1">
            <a:off x="-3166094" y="-6268"/>
            <a:ext cx="8150773" cy="5218386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0773" h="5218386">
                <a:moveTo>
                  <a:pt x="5336628" y="0"/>
                </a:moveTo>
                <a:lnTo>
                  <a:pt x="0" y="0"/>
                </a:lnTo>
                <a:lnTo>
                  <a:pt x="0" y="5218386"/>
                </a:lnTo>
                <a:lnTo>
                  <a:pt x="8150773" y="5218386"/>
                </a:lnTo>
                <a:lnTo>
                  <a:pt x="5336628" y="0"/>
                </a:lnTo>
                <a:close/>
              </a:path>
            </a:pathLst>
          </a:custGeom>
          <a:solidFill>
            <a:srgbClr val="00B2D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303492" y="2432689"/>
            <a:ext cx="19080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2077375" y="-1154097"/>
            <a:ext cx="3506679" cy="65073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61485" y="2685132"/>
            <a:ext cx="3109021" cy="7234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4800" b="0" dirty="0">
                <a:latin typeface="Calibri"/>
                <a:ea typeface="+mn-ea"/>
                <a:cs typeface="+mn-cs"/>
              </a:rPr>
              <a:t>Questions?</a:t>
            </a:r>
          </a:p>
          <a:p>
            <a:pPr lvl="0">
              <a:lnSpc>
                <a:spcPct val="80000"/>
              </a:lnSpc>
              <a:spcBef>
                <a:spcPts val="0"/>
              </a:spcBef>
            </a:pPr>
            <a:endParaRPr lang="en-US" sz="3200" b="0" dirty="0">
              <a:latin typeface="Calibri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61485" y="1450577"/>
            <a:ext cx="6858000" cy="33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 b="1" i="0" dirty="0">
                <a:solidFill>
                  <a:schemeClr val="bg1"/>
                </a:solidFill>
                <a:latin typeface="Calibri" panose="020F0502020204030204" pitchFamily="34" charset="0"/>
                <a:ea typeface="Avenir Next" charset="0"/>
                <a:cs typeface="Calibri" panose="020F0502020204030204" pitchFamily="34" charset="0"/>
              </a:rPr>
              <a:t>Thank You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F229A1-210B-1843-BCD6-7291E9071AC9}"/>
              </a:ext>
            </a:extLst>
          </p:cNvPr>
          <p:cNvSpPr txBox="1">
            <a:spLocks/>
          </p:cNvSpPr>
          <p:nvPr/>
        </p:nvSpPr>
        <p:spPr>
          <a:xfrm>
            <a:off x="2999484" y="4583689"/>
            <a:ext cx="8068734" cy="7234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lvl="0">
              <a:lnSpc>
                <a:spcPct val="80000"/>
              </a:lnSpc>
              <a:spcBef>
                <a:spcPts val="0"/>
              </a:spcBef>
            </a:pPr>
            <a:r>
              <a:rPr lang="en-US" sz="2400" b="0" dirty="0" err="1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Emma.P.Brown@warwick.ac.uk</a:t>
            </a:r>
            <a:endParaRPr lang="en-US" sz="2400" b="0" dirty="0">
              <a:solidFill>
                <a:schemeClr val="tx1"/>
              </a:solidFill>
              <a:latin typeface="Calibri"/>
              <a:ea typeface="+mn-ea"/>
              <a:cs typeface="+mn-cs"/>
            </a:endParaRPr>
          </a:p>
          <a:p>
            <a:pPr lvl="0">
              <a:lnSpc>
                <a:spcPct val="80000"/>
              </a:lnSpc>
              <a:spcBef>
                <a:spcPts val="0"/>
              </a:spcBef>
            </a:pPr>
            <a:endParaRPr lang="en-US" sz="3200" b="0" dirty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722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60491" y="1477815"/>
            <a:ext cx="7440361" cy="17170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1100" dirty="0"/>
              <a:t>Afanasyev, A. (2018)  Development Of Interactive Learning Tools In Moodle. 12th International Technology, Education and Development Conference (INTED) 7482-7486. Available from: &lt;Go to ISI&gt;://WOS:000448704002072(Accessed Mar 05-07).</a:t>
            </a:r>
          </a:p>
          <a:p>
            <a:pPr marL="0" indent="0">
              <a:buNone/>
            </a:pPr>
            <a:r>
              <a:rPr lang="en-GB" sz="1100" dirty="0"/>
              <a:t>Annansingh, F. (2019) Mind the gap: Cognitive active learning in virtual learning environment perception of instructors and students. </a:t>
            </a:r>
            <a:r>
              <a:rPr lang="en-GB" sz="1100" i="1" dirty="0"/>
              <a:t>Education and Information Technologies</a:t>
            </a:r>
            <a:r>
              <a:rPr lang="en-GB" sz="1100" dirty="0"/>
              <a:t>, 24 (6): 3669-3688.</a:t>
            </a:r>
          </a:p>
          <a:p>
            <a:pPr marL="0" indent="0">
              <a:buNone/>
            </a:pPr>
            <a:r>
              <a:rPr lang="en-GB" sz="1100" dirty="0"/>
              <a:t>Canals, P. C. &amp; Minguell, M. E. (2018) GaMoodlification: Moodle at the service of the gamification of learning. </a:t>
            </a:r>
            <a:r>
              <a:rPr lang="en-GB" sz="1100" i="1" dirty="0"/>
              <a:t>Campus Virtuales</a:t>
            </a:r>
            <a:r>
              <a:rPr lang="en-GB" sz="1100" dirty="0"/>
              <a:t>, 7 (2): 9-25.</a:t>
            </a:r>
          </a:p>
          <a:p>
            <a:pPr marL="0" indent="0">
              <a:buNone/>
            </a:pPr>
            <a:r>
              <a:rPr lang="en-GB" sz="1100" dirty="0"/>
              <a:t>Curzon, L. B. (2013) </a:t>
            </a:r>
            <a:r>
              <a:rPr lang="en-GB" sz="1100" i="1" dirty="0"/>
              <a:t>Teaching in further education : an outline of principles and practice</a:t>
            </a:r>
            <a:r>
              <a:rPr lang="en-GB" sz="1100" dirty="0"/>
              <a:t>. 6th ed. edn. London: Continuum.</a:t>
            </a:r>
          </a:p>
          <a:p>
            <a:pPr marL="0" indent="0">
              <a:buNone/>
            </a:pPr>
            <a:r>
              <a:rPr lang="en-GB" sz="1100" dirty="0"/>
              <a:t>Harris, L. (2018) How to Use H5P Widgets for Literacy Instruction. </a:t>
            </a:r>
            <a:r>
              <a:rPr lang="en-GB" sz="1100" i="1" dirty="0"/>
              <a:t>Computers in Libraries</a:t>
            </a:r>
            <a:r>
              <a:rPr lang="en-GB" sz="1100" dirty="0"/>
              <a:t>, 38 (9): 16-21.</a:t>
            </a:r>
          </a:p>
          <a:p>
            <a:pPr marL="0" indent="0">
              <a:buClr>
                <a:srgbClr val="00B2DD"/>
              </a:buClr>
              <a:buNone/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60491" y="1096948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2DD"/>
                </a:solidFill>
                <a:latin typeface="+mn-lt"/>
              </a:rPr>
              <a:t>References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6E0F91-1008-6946-BA55-E785279931B0}"/>
              </a:ext>
            </a:extLst>
          </p:cNvPr>
          <p:cNvSpPr txBox="1">
            <a:spLocks/>
          </p:cNvSpPr>
          <p:nvPr/>
        </p:nvSpPr>
        <p:spPr>
          <a:xfrm>
            <a:off x="856762" y="3194824"/>
            <a:ext cx="7618491" cy="95608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100"/>
              <a:t>Honey, P. &amp; Mumford, A. (1986) </a:t>
            </a:r>
            <a:r>
              <a:rPr lang="en-GB" sz="1100" i="1"/>
              <a:t>The manual of learning styles</a:t>
            </a:r>
            <a:r>
              <a:rPr lang="en-GB" sz="1100"/>
              <a:t>. 3rd ed. edn. Maidenhead: Maidenhead : P. Honey.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100"/>
              <a:t>Kerimbayev, N., Nurym, N., Akramova, A. &amp; Abdykarimova, S. (2019) Virtual educational environment: interactive communication using LMS Moodle. </a:t>
            </a:r>
            <a:r>
              <a:rPr lang="en-GB" sz="1100" i="1"/>
              <a:t>Education and Information Technologies</a:t>
            </a:r>
            <a:r>
              <a:rPr lang="en-GB" sz="1100"/>
              <a:t>, 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100"/>
              <a:t>Lacka, E. &amp; Wong, T. C. (2019) Examining the impact of digital technologies on students' higher education outcomes: the case of the virtual learning environment and social media. </a:t>
            </a:r>
            <a:r>
              <a:rPr lang="en-GB" sz="1100" i="1"/>
              <a:t>Studies in Higher Education</a:t>
            </a:r>
            <a:r>
              <a:rPr lang="en-GB" sz="1100"/>
              <a:t>, </a:t>
            </a:r>
          </a:p>
          <a:p>
            <a:pPr>
              <a:buClr>
                <a:srgbClr val="00B2DD"/>
              </a:buClr>
            </a:pPr>
            <a:endParaRPr lang="en-US"/>
          </a:p>
          <a:p>
            <a:pPr>
              <a:buClr>
                <a:srgbClr val="00B2DD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400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53792949"/>
              </p:ext>
            </p:extLst>
          </p:nvPr>
        </p:nvGraphicFramePr>
        <p:xfrm>
          <a:off x="884241" y="1763577"/>
          <a:ext cx="6110339" cy="274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834833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B2DD"/>
                </a:solidFill>
                <a:latin typeface="+mn-lt"/>
              </a:rPr>
              <a:t>Introduction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573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Background</a:t>
            </a:r>
            <a:endParaRPr lang="en-US" sz="54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250" y="2234923"/>
            <a:ext cx="6858000" cy="33428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Context and purpose for project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165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9738" t="9444" r="60052" b="4206"/>
          <a:stretch/>
        </p:blipFill>
        <p:spPr>
          <a:xfrm>
            <a:off x="1871202" y="555173"/>
            <a:ext cx="4896464" cy="393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794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53300" y="5299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B2DD"/>
                </a:solidFill>
                <a:hlinkClick r:id="rId3"/>
              </a:rPr>
              <a:t>Current Course</a:t>
            </a:r>
            <a:endParaRPr lang="en-US" sz="3600" dirty="0">
              <a:solidFill>
                <a:srgbClr val="00B2DD"/>
              </a:solidFill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t="9445" r="60268" b="5477"/>
          <a:stretch/>
        </p:blipFill>
        <p:spPr>
          <a:xfrm>
            <a:off x="1043359" y="1073129"/>
            <a:ext cx="6080157" cy="366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50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98465" y="733465"/>
            <a:ext cx="6371350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B2DD"/>
                </a:solidFill>
              </a:rPr>
              <a:t>Student Experience in the Literature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1757" y="1616765"/>
            <a:ext cx="6341165" cy="2731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High workload and pressure leads to students engaging more with shallow learning rather than deep learning (</a:t>
            </a:r>
            <a:r>
              <a:rPr lang="en-US" sz="1600" dirty="0" err="1"/>
              <a:t>Annansingh</a:t>
            </a:r>
            <a:r>
              <a:rPr lang="en-US" sz="1600" dirty="0"/>
              <a:t>, 2019)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“being taught asynchronously, a student is </a:t>
            </a:r>
            <a:r>
              <a:rPr lang="en-US" sz="1600" dirty="0" err="1"/>
              <a:t>freerer</a:t>
            </a:r>
            <a:r>
              <a:rPr lang="en-US" sz="1600" dirty="0"/>
              <a:t>” (</a:t>
            </a:r>
            <a:r>
              <a:rPr lang="en-US" sz="1600" dirty="0" err="1"/>
              <a:t>Kerimbayev</a:t>
            </a:r>
            <a:r>
              <a:rPr lang="en-US" sz="1600" dirty="0"/>
              <a:t>, 2019)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Digital tools and increased interactivity has been linked with increased motivation from students (</a:t>
            </a:r>
            <a:r>
              <a:rPr lang="en-US" sz="1600" dirty="0" err="1"/>
              <a:t>Lacka</a:t>
            </a:r>
            <a:r>
              <a:rPr lang="en-US" sz="1600" dirty="0"/>
              <a:t>, 2019; Canals, 2018; Curzon, 2013)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35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53300" y="5299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B2DD"/>
                </a:solidFill>
              </a:rPr>
              <a:t>Student Feedback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9643" t="59920" r="64107" b="21985"/>
          <a:stretch/>
        </p:blipFill>
        <p:spPr>
          <a:xfrm>
            <a:off x="5117703" y="1502229"/>
            <a:ext cx="3624945" cy="29517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9683" y="214993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u="sng" dirty="0">
                <a:solidFill>
                  <a:srgbClr val="00B2DD"/>
                </a:solidFill>
                <a:latin typeface="Arial" panose="020B0604020202020204" pitchFamily="34" charset="0"/>
              </a:rPr>
              <a:t>Navigation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“While the initial stages were clear, I had a tendency to get lost in the subtopics and had to flick through many open tabs before finding the way.”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99683" y="130703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u="sng" dirty="0">
                <a:solidFill>
                  <a:srgbClr val="00B2DD"/>
                </a:solidFill>
                <a:latin typeface="Arial" panose="020B0604020202020204" pitchFamily="34" charset="0"/>
              </a:rPr>
              <a:t>Amount of Text:</a:t>
            </a:r>
            <a:endParaRPr lang="en-GB" sz="1400" dirty="0">
              <a:solidFill>
                <a:srgbClr val="00B2DD"/>
              </a:solidFill>
              <a:latin typeface="Arial" panose="020B0604020202020204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“There are lots of words to read. I felt that it hard to concentrate.</a:t>
            </a:r>
            <a:r>
              <a:rPr lang="en-GB" dirty="0"/>
              <a:t>”</a:t>
            </a:r>
          </a:p>
        </p:txBody>
      </p:sp>
      <p:sp>
        <p:nvSpPr>
          <p:cNvPr id="8" name="Rectangle 7"/>
          <p:cNvSpPr/>
          <p:nvPr/>
        </p:nvSpPr>
        <p:spPr>
          <a:xfrm>
            <a:off x="353300" y="3208273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u="sng" dirty="0">
                <a:solidFill>
                  <a:srgbClr val="00B2DD"/>
                </a:solidFill>
                <a:latin typeface="Arial" panose="020B0604020202020204" pitchFamily="34" charset="0"/>
              </a:rPr>
              <a:t>Multimedia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“I think videos are more attractive than text. More videos and less text would be brilliant.”</a:t>
            </a:r>
            <a:r>
              <a:rPr lang="en-GB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3300" y="405117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u="sng" dirty="0">
                <a:solidFill>
                  <a:srgbClr val="00B2DD"/>
                </a:solidFill>
                <a:latin typeface="Arial" panose="020B0604020202020204" pitchFamily="34" charset="0"/>
              </a:rPr>
              <a:t>Interactivity</a:t>
            </a:r>
          </a:p>
          <a:p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“A short test your knowledge quiz at the end of each section would be welcome.”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3067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53300" y="5299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B2DD"/>
                </a:solidFill>
                <a:hlinkClick r:id="rId2"/>
              </a:rPr>
              <a:t>Types of Material</a:t>
            </a:r>
            <a:endParaRPr lang="en-US" sz="3600" dirty="0">
              <a:solidFill>
                <a:srgbClr val="00B2DD"/>
              </a:solidFill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9127" r="78245" b="12778"/>
          <a:stretch/>
        </p:blipFill>
        <p:spPr>
          <a:xfrm>
            <a:off x="600447" y="1273628"/>
            <a:ext cx="3492582" cy="35263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39502" t="17320" r="50623" b="52946"/>
          <a:stretch/>
        </p:blipFill>
        <p:spPr>
          <a:xfrm>
            <a:off x="4637314" y="1438275"/>
            <a:ext cx="3969637" cy="336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50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53300" y="5299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B2DD"/>
                </a:solidFill>
                <a:hlinkClick r:id="rId2"/>
              </a:rPr>
              <a:t>Searching for specific items</a:t>
            </a:r>
            <a:endParaRPr lang="en-US" sz="3600" dirty="0">
              <a:solidFill>
                <a:srgbClr val="00B2DD"/>
              </a:solidFill>
            </a:endParaRP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" t="9444" r="50625" b="4206"/>
          <a:stretch/>
        </p:blipFill>
        <p:spPr>
          <a:xfrm>
            <a:off x="1121703" y="1371601"/>
            <a:ext cx="6466114" cy="318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435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E021D0-D502-4E7B-A82C-3E8FDE079E82}"/>
</file>

<file path=customXml/itemProps2.xml><?xml version="1.0" encoding="utf-8"?>
<ds:datastoreItem xmlns:ds="http://schemas.openxmlformats.org/officeDocument/2006/customXml" ds:itemID="{33E976A4-465A-4270-96B0-CA9211B80534}"/>
</file>

<file path=customXml/itemProps3.xml><?xml version="1.0" encoding="utf-8"?>
<ds:datastoreItem xmlns:ds="http://schemas.openxmlformats.org/officeDocument/2006/customXml" ds:itemID="{F12F7DCB-F7E1-4681-831F-6F48A167C1B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14793</TotalTime>
  <Words>725</Words>
  <Application>Microsoft Macintosh PowerPoint</Application>
  <PresentationFormat>On-screen Show (16:9)</PresentationFormat>
  <Paragraphs>85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Avenir Next</vt:lpstr>
      <vt:lpstr>Avenir Next Demi Bold</vt:lpstr>
      <vt:lpstr>Avenir Next Medium</vt:lpstr>
      <vt:lpstr>Calibri</vt:lpstr>
      <vt:lpstr>Wingdings</vt:lpstr>
      <vt:lpstr>Office Theme</vt:lpstr>
      <vt:lpstr>PowerPoint Presentation</vt:lpstr>
      <vt:lpstr>PowerPoint Presentation</vt:lpstr>
      <vt:lpstr>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 to H5P in Moodle</vt:lpstr>
      <vt:lpstr>PowerPoint Presentation</vt:lpstr>
      <vt:lpstr>PowerPoint Presentation</vt:lpstr>
      <vt:lpstr>Demonstration</vt:lpstr>
      <vt:lpstr>Reflections and Feedback</vt:lpstr>
      <vt:lpstr>PowerPoint Presentation</vt:lpstr>
      <vt:lpstr>What Next?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Brown, Emma</cp:lastModifiedBy>
  <cp:revision>211</cp:revision>
  <dcterms:created xsi:type="dcterms:W3CDTF">2017-04-05T11:04:35Z</dcterms:created>
  <dcterms:modified xsi:type="dcterms:W3CDTF">2020-05-13T08:16:33Z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