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slides/slide8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presentation.xml" ContentType="application/vnd.openxmlformats-officedocument.presentationml.presentation.main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6.xml" ContentType="application/vnd.openxmlformats-officedocument.presentationml.slide+xml"/>
  <Override PartName="/ppt/slideMasters/slideMaster3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6.xml" ContentType="application/vnd.openxmlformats-officedocument.presentationml.slideMaster+xml"/>
  <Override PartName="/ppt/notesSlides/notesSlide1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29.xml" ContentType="application/vnd.openxmlformats-officedocument.presentationml.slideLayout+xml"/>
  <Override PartName="/ppt/notesSlides/notesSlide10.xml" ContentType="application/vnd.openxmlformats-officedocument.presentationml.notesSlide+xml"/>
  <Override PartName="/ppt/slideLayouts/slideLayout27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8.xml" ContentType="application/vnd.openxmlformats-officedocument.presentationml.slideLayout+xml"/>
  <Override PartName="/ppt/notesSlides/notesSlide3.xml" ContentType="application/vnd.openxmlformats-officedocument.presentationml.notesSlid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42.xml" ContentType="application/vnd.openxmlformats-officedocument.presentationml.slideLayout+xml"/>
  <Override PartName="/ppt/notesSlides/notesSlide4.xml" ContentType="application/vnd.openxmlformats-officedocument.presentationml.notesSlid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3.xml" ContentType="application/vnd.openxmlformats-officedocument.presentationml.slideLayou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slideLayouts/slideLayout45.xml" ContentType="application/vnd.openxmlformats-officedocument.presentationml.slideLayout+xml"/>
  <Override PartName="/ppt/slideLayouts/slideLayout44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2.xml" ContentType="application/vnd.openxmlformats-officedocument.presentationml.notesSlide+xml"/>
  <Override PartName="/ppt/slideLayouts/slideLayout33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4.xml" ContentType="application/vnd.openxmlformats-officedocument.theme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5.xml" ContentType="application/vnd.openxmlformats-officedocument.theme+xml"/>
  <Override PartName="/ppt/theme/theme7.xml" ContentType="application/vnd.openxmlformats-officedocument.theme+xml"/>
  <Override PartName="/ppt/theme/theme6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8" r:id="rId2"/>
    <p:sldMasterId id="2147483671" r:id="rId3"/>
    <p:sldMasterId id="2147483674" r:id="rId4"/>
    <p:sldMasterId id="2147483677" r:id="rId5"/>
    <p:sldMasterId id="2147483680" r:id="rId6"/>
    <p:sldMasterId id="2147483683" r:id="rId7"/>
    <p:sldMasterId id="2147483686" r:id="rId8"/>
    <p:sldMasterId id="2147483690" r:id="rId9"/>
    <p:sldMasterId id="2147483692" r:id="rId10"/>
    <p:sldMasterId id="2147483694" r:id="rId11"/>
    <p:sldMasterId id="2147483696" r:id="rId12"/>
  </p:sldMasterIdLst>
  <p:notesMasterIdLst>
    <p:notesMasterId r:id="rId25"/>
  </p:notesMasterIdLst>
  <p:sldIdLst>
    <p:sldId id="256" r:id="rId13"/>
    <p:sldId id="283" r:id="rId14"/>
    <p:sldId id="288" r:id="rId15"/>
    <p:sldId id="257" r:id="rId16"/>
    <p:sldId id="286" r:id="rId17"/>
    <p:sldId id="284" r:id="rId18"/>
    <p:sldId id="279" r:id="rId19"/>
    <p:sldId id="277" r:id="rId20"/>
    <p:sldId id="269" r:id="rId21"/>
    <p:sldId id="270" r:id="rId22"/>
    <p:sldId id="287" r:id="rId23"/>
    <p:sldId id="276" r:id="rId24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987" autoAdjust="0"/>
    <p:restoredTop sz="74176" autoAdjust="0"/>
  </p:normalViewPr>
  <p:slideViewPr>
    <p:cSldViewPr snapToGrid="0">
      <p:cViewPr varScale="1">
        <p:scale>
          <a:sx n="51" d="100"/>
          <a:sy n="51" d="100"/>
        </p:scale>
        <p:origin x="1220" y="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628"/>
    </p:cViewPr>
  </p:sorterViewPr>
  <p:notesViewPr>
    <p:cSldViewPr snapToGrid="0">
      <p:cViewPr varScale="1">
        <p:scale>
          <a:sx n="82" d="100"/>
          <a:sy n="82" d="100"/>
        </p:scale>
        <p:origin x="397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32" Type="http://schemas.openxmlformats.org/officeDocument/2006/relationships/customXml" Target="../customXml/item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customXml" Target="../customXml/item2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viewProps" Target="viewProps.xml"/><Relationship Id="rId30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FF2AEA-D422-408C-B757-858894A24774}" type="datetimeFigureOut">
              <a:rPr lang="en-GB" smtClean="0"/>
              <a:t>13/05/2020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470D43-DF37-436B-8B64-73118C8947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73703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470D43-DF37-436B-8B64-73118C89477F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0975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470D43-DF37-436B-8B64-73118C89477F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70469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24013" y="4806691"/>
            <a:ext cx="5438140" cy="3908614"/>
          </a:xfrm>
        </p:spPr>
        <p:txBody>
          <a:bodyPr/>
          <a:lstStyle/>
          <a:p>
            <a:endParaRPr lang="en-GB" u="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470D43-DF37-436B-8B64-73118C89477F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37777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F7C91-66F3-48D3-A2EF-DC29D3DA253A}" type="slidenum">
              <a:rPr lang="en-GB" smtClean="0">
                <a:solidFill>
                  <a:prstClr val="black"/>
                </a:solidFill>
              </a:rPr>
              <a:pPr/>
              <a:t>2</a:t>
            </a:fld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88527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470D43-DF37-436B-8B64-73118C89477F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05149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Show</a:t>
            </a:r>
            <a:r>
              <a:rPr lang="en-GB" baseline="0" dirty="0" smtClean="0"/>
              <a:t> PO102 for list embedded</a:t>
            </a:r>
          </a:p>
          <a:p>
            <a:r>
              <a:rPr lang="en-GB" baseline="0" dirty="0" smtClean="0"/>
              <a:t>Show how to add list using ‘add resource’</a:t>
            </a:r>
          </a:p>
          <a:p>
            <a:endParaRPr lang="en-GB" baseline="0" dirty="0" smtClean="0"/>
          </a:p>
          <a:p>
            <a:r>
              <a:rPr lang="en-GB" baseline="0" dirty="0" smtClean="0"/>
              <a:t>FI102  examples of list with diff resource types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470D43-DF37-436B-8B64-73118C89477F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95512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470D43-DF37-436B-8B64-73118C89477F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63672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470D43-DF37-436B-8B64-73118C89477F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65512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470D43-DF37-436B-8B64-73118C89477F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29965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470D43-DF37-436B-8B64-73118C89477F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1435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470D43-DF37-436B-8B64-73118C89477F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75129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8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/12 Warwi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527381" y="5949280"/>
            <a:ext cx="11233248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7381" y="6237312"/>
            <a:ext cx="11233248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381" y="3788296"/>
            <a:ext cx="11233248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27448" y="4365104"/>
            <a:ext cx="11233248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</p:spTree>
    <p:extLst>
      <p:ext uri="{BB962C8B-B14F-4D97-AF65-F5344CB8AC3E}">
        <p14:creationId xmlns:p14="http://schemas.microsoft.com/office/powerpoint/2010/main" val="37445192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/12 University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527381" y="5949280"/>
            <a:ext cx="11233248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7381" y="6237312"/>
            <a:ext cx="11233248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527381" y="4365104"/>
            <a:ext cx="11233248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527448" y="4941912"/>
            <a:ext cx="11233248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</p:spTree>
    <p:extLst>
      <p:ext uri="{BB962C8B-B14F-4D97-AF65-F5344CB8AC3E}">
        <p14:creationId xmlns:p14="http://schemas.microsoft.com/office/powerpoint/2010/main" val="24055240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niversity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315" y="4365104"/>
            <a:ext cx="806489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27381" y="4941912"/>
            <a:ext cx="8064896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527315" y="5949280"/>
            <a:ext cx="806489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7315" y="6237312"/>
            <a:ext cx="806489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9104298" y="4653137"/>
            <a:ext cx="2656033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8433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B7BDB6D-AE27-4C92-A325-A2148AB1A341}" type="datetimeFigureOut">
              <a:rPr lang="en-GB" smtClean="0"/>
              <a:t>13/05/2020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F0D3B81-170C-4D6E-AED8-FBB7773117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42291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B7BDB6D-AE27-4C92-A325-A2148AB1A341}" type="datetimeFigureOut">
              <a:rPr lang="en-GB" smtClean="0"/>
              <a:t>13/05/2020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F0D3B81-170C-4D6E-AED8-FBB7773117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03740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/12 university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527381" y="5949280"/>
            <a:ext cx="11233248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7381" y="6237312"/>
            <a:ext cx="11233248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381" y="3788296"/>
            <a:ext cx="11233248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27448" y="4365104"/>
            <a:ext cx="11233248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</p:spTree>
    <p:extLst>
      <p:ext uri="{BB962C8B-B14F-4D97-AF65-F5344CB8AC3E}">
        <p14:creationId xmlns:p14="http://schemas.microsoft.com/office/powerpoint/2010/main" val="37795397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4 University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9104298" y="4653137"/>
            <a:ext cx="2656033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381" y="3788296"/>
            <a:ext cx="8160840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27448" y="4365104"/>
            <a:ext cx="8160840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527381" y="5949280"/>
            <a:ext cx="816084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7381" y="6237312"/>
            <a:ext cx="816084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5284666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B7BDB6D-AE27-4C92-A325-A2148AB1A341}" type="datetimeFigureOut">
              <a:rPr lang="en-GB" smtClean="0"/>
              <a:t>13/05/2020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F0D3B81-170C-4D6E-AED8-FBB7773117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08664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B7BDB6D-AE27-4C92-A325-A2148AB1A341}" type="datetimeFigureOut">
              <a:rPr lang="en-GB" smtClean="0"/>
              <a:t>13/05/2020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F0D3B81-170C-4D6E-AED8-FBB7773117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10924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12 University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27381" y="2348881"/>
            <a:ext cx="11233248" cy="41764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 dirty="0" smtClean="0"/>
              <a:t>Text here….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285" y="1484784"/>
            <a:ext cx="7080884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Here…</a:t>
            </a:r>
          </a:p>
        </p:txBody>
      </p:sp>
    </p:spTree>
    <p:extLst>
      <p:ext uri="{BB962C8B-B14F-4D97-AF65-F5344CB8AC3E}">
        <p14:creationId xmlns:p14="http://schemas.microsoft.com/office/powerpoint/2010/main" val="12349360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12 University lockup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27381" y="2348881"/>
            <a:ext cx="8064896" cy="41764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 dirty="0" smtClean="0"/>
              <a:t>Text here….</a:t>
            </a:r>
            <a:endParaRPr lang="en-US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285" y="1484784"/>
            <a:ext cx="8064972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Here…</a:t>
            </a:r>
          </a:p>
        </p:txBody>
      </p:sp>
      <p:sp>
        <p:nvSpPr>
          <p:cNvPr id="5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9104298" y="4509121"/>
            <a:ext cx="2656033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755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rwi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9104298" y="4653137"/>
            <a:ext cx="2656033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381" y="3788296"/>
            <a:ext cx="8160840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27448" y="4365104"/>
            <a:ext cx="8160840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527381" y="5949280"/>
            <a:ext cx="816084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7381" y="6237312"/>
            <a:ext cx="816084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0494571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/12 departmental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527381" y="5949280"/>
            <a:ext cx="11233248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7381" y="6237312"/>
            <a:ext cx="11233248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381" y="3788296"/>
            <a:ext cx="11233248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27448" y="4365104"/>
            <a:ext cx="11233248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</p:spTree>
    <p:extLst>
      <p:ext uri="{BB962C8B-B14F-4D97-AF65-F5344CB8AC3E}">
        <p14:creationId xmlns:p14="http://schemas.microsoft.com/office/powerpoint/2010/main" val="20883482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4 departmental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9104298" y="4653137"/>
            <a:ext cx="2656033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381" y="3788296"/>
            <a:ext cx="8160840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27448" y="4365104"/>
            <a:ext cx="8160840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527381" y="5949280"/>
            <a:ext cx="816084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7381" y="6237312"/>
            <a:ext cx="816084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1967589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B7BDB6D-AE27-4C92-A325-A2148AB1A341}" type="datetimeFigureOut">
              <a:rPr lang="en-GB" smtClean="0"/>
              <a:t>13/05/2020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F0D3B81-170C-4D6E-AED8-FBB7773117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523122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B7BDB6D-AE27-4C92-A325-A2148AB1A341}" type="datetimeFigureOut">
              <a:rPr lang="en-GB" smtClean="0"/>
              <a:t>13/05/2020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F0D3B81-170C-4D6E-AED8-FBB7773117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27688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12 departmental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27381" y="2348881"/>
            <a:ext cx="11233248" cy="41764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 dirty="0" smtClean="0"/>
              <a:t>Text here….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285" y="1484784"/>
            <a:ext cx="736891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Here…</a:t>
            </a:r>
          </a:p>
        </p:txBody>
      </p:sp>
    </p:spTree>
    <p:extLst>
      <p:ext uri="{BB962C8B-B14F-4D97-AF65-F5344CB8AC3E}">
        <p14:creationId xmlns:p14="http://schemas.microsoft.com/office/powerpoint/2010/main" val="42378162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12 departmental lockup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27381" y="2348881"/>
            <a:ext cx="8064896" cy="41764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 dirty="0" smtClean="0"/>
              <a:t>Text here….</a:t>
            </a:r>
            <a:endParaRPr lang="en-US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285" y="1484784"/>
            <a:ext cx="8064972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Here…</a:t>
            </a:r>
          </a:p>
        </p:txBody>
      </p:sp>
      <p:sp>
        <p:nvSpPr>
          <p:cNvPr id="5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9104298" y="4509121"/>
            <a:ext cx="2656033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08125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B7BDB6D-AE27-4C92-A325-A2148AB1A341}" type="datetimeFigureOut">
              <a:rPr lang="en-GB" smtClean="0"/>
              <a:t>13/05/2020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F0D3B81-170C-4D6E-AED8-FBB7773117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04340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B7BDB6D-AE27-4C92-A325-A2148AB1A341}" type="datetimeFigureOut">
              <a:rPr lang="en-GB" smtClean="0"/>
              <a:t>13/05/2020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F0D3B81-170C-4D6E-AED8-FBB7773117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678671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W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27381" y="1340373"/>
            <a:ext cx="11233248" cy="424886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500"/>
            </a:lvl1pPr>
          </a:lstStyle>
          <a:p>
            <a:pPr lvl="0"/>
            <a:r>
              <a:rPr lang="en-US" dirty="0"/>
              <a:t>Text here….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285" y="476672"/>
            <a:ext cx="11233355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7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Add Title Text Here…</a:t>
            </a:r>
          </a:p>
        </p:txBody>
      </p:sp>
    </p:spTree>
    <p:extLst>
      <p:ext uri="{BB962C8B-B14F-4D97-AF65-F5344CB8AC3E}">
        <p14:creationId xmlns:p14="http://schemas.microsoft.com/office/powerpoint/2010/main" val="98452408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27381" y="1340371"/>
            <a:ext cx="11233248" cy="424886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 dirty="0" smtClean="0"/>
              <a:t>Text here….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284" y="476672"/>
            <a:ext cx="11233355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Here…</a:t>
            </a:r>
          </a:p>
        </p:txBody>
      </p:sp>
    </p:spTree>
    <p:extLst>
      <p:ext uri="{BB962C8B-B14F-4D97-AF65-F5344CB8AC3E}">
        <p14:creationId xmlns:p14="http://schemas.microsoft.com/office/powerpoint/2010/main" val="14268323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8/12 departmental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315" y="4725144"/>
            <a:ext cx="8758015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27382" y="5301952"/>
            <a:ext cx="8758015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527382" y="5949280"/>
            <a:ext cx="11233247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7382" y="6237312"/>
            <a:ext cx="11233247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59346240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27383" y="1340371"/>
            <a:ext cx="7968885" cy="424886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 dirty="0" smtClean="0"/>
              <a:t>Text here….</a:t>
            </a:r>
            <a:endParaRPr lang="en-US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383" y="476672"/>
            <a:ext cx="11233248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Here…</a:t>
            </a:r>
          </a:p>
        </p:txBody>
      </p:sp>
      <p:sp>
        <p:nvSpPr>
          <p:cNvPr id="5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8784300" y="1340769"/>
            <a:ext cx="2976033" cy="223202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100442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284" y="476672"/>
            <a:ext cx="11233355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Here…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527381" y="1340768"/>
            <a:ext cx="11233248" cy="4248472"/>
          </a:xfrm>
          <a:prstGeom prst="rect">
            <a:avLst/>
          </a:prstGeom>
        </p:spPr>
        <p:txBody>
          <a:bodyPr vert="horz"/>
          <a:lstStyle>
            <a:lvl1pPr marL="284400" indent="-284400">
              <a:buFontTx/>
              <a:buBlip>
                <a:blip r:embed="rId2"/>
              </a:buBlip>
              <a:defRPr sz="2000" b="0" i="0"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Burnt orange bullet point</a:t>
            </a:r>
          </a:p>
          <a:p>
            <a:pPr lvl="0"/>
            <a:r>
              <a:rPr lang="en-GB" dirty="0" smtClean="0"/>
              <a:t>Burnt orange bullet point</a:t>
            </a:r>
          </a:p>
          <a:p>
            <a:pPr lvl="0"/>
            <a:r>
              <a:rPr lang="en-GB" dirty="0" smtClean="0"/>
              <a:t>Burnt orange bullet point</a:t>
            </a:r>
          </a:p>
          <a:p>
            <a:pPr lvl="0"/>
            <a:r>
              <a:rPr lang="en-GB" dirty="0" smtClean="0"/>
              <a:t>Burnt orange bullet point</a:t>
            </a:r>
          </a:p>
          <a:p>
            <a:pPr lvl="0"/>
            <a:r>
              <a:rPr lang="en-GB" dirty="0" smtClean="0"/>
              <a:t>Burnt orange bullet point</a:t>
            </a:r>
          </a:p>
          <a:p>
            <a:pPr lvl="0"/>
            <a:r>
              <a:rPr lang="en-GB" dirty="0" smtClean="0"/>
              <a:t>Burnt orange bullet point</a:t>
            </a:r>
          </a:p>
          <a:p>
            <a:pPr lvl="0"/>
            <a:r>
              <a:rPr lang="en-GB" dirty="0" smtClean="0"/>
              <a:t>Burnt orange bullet point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451769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/12 Warwick 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315" y="4725144"/>
            <a:ext cx="8758015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27382" y="5301952"/>
            <a:ext cx="8758015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527382" y="5949280"/>
            <a:ext cx="11233247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7382" y="6237312"/>
            <a:ext cx="11233247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98029817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/12 University 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315" y="4725144"/>
            <a:ext cx="8758015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27382" y="5301952"/>
            <a:ext cx="8758015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527382" y="5949280"/>
            <a:ext cx="11233247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7382" y="6237312"/>
            <a:ext cx="11233247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99414433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/12 departmental lockup 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315" y="4725144"/>
            <a:ext cx="8758015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27382" y="5301952"/>
            <a:ext cx="8758015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527382" y="5949280"/>
            <a:ext cx="11233247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7382" y="6237312"/>
            <a:ext cx="11233247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8264100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13/05/2020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237919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13/05/2020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729306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13/05/2020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586241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13/05/2020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310372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13/05/2020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65412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6/12 departmental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527381" y="5949280"/>
            <a:ext cx="11233248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7381" y="6237312"/>
            <a:ext cx="11233248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527381" y="4365104"/>
            <a:ext cx="11233248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527448" y="4941912"/>
            <a:ext cx="11233248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</p:spTree>
    <p:extLst>
      <p:ext uri="{BB962C8B-B14F-4D97-AF65-F5344CB8AC3E}">
        <p14:creationId xmlns:p14="http://schemas.microsoft.com/office/powerpoint/2010/main" val="37194230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13/05/2020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454031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13/05/2020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784014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13/05/2020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404105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13/05/2020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813503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13/05/2020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707784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13/05/2020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9344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6/12 departmental lockup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315" y="4365104"/>
            <a:ext cx="806489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27381" y="4941912"/>
            <a:ext cx="8064896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527315" y="5949280"/>
            <a:ext cx="806489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7315" y="6237312"/>
            <a:ext cx="806489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9104298" y="4653137"/>
            <a:ext cx="2656033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08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B7BDB6D-AE27-4C92-A325-A2148AB1A341}" type="datetimeFigureOut">
              <a:rPr lang="en-GB" smtClean="0"/>
              <a:t>13/05/2020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F0D3B81-170C-4D6E-AED8-FBB7773117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227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B7BDB6D-AE27-4C92-A325-A2148AB1A341}" type="datetimeFigureOut">
              <a:rPr lang="en-GB" smtClean="0"/>
              <a:t>13/05/2020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F0D3B81-170C-4D6E-AED8-FBB7773117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92101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12 Warwi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27480" y="2780531"/>
            <a:ext cx="11233149" cy="388882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 dirty="0" smtClean="0"/>
              <a:t>Text here….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381" y="1916832"/>
            <a:ext cx="11233257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Here…</a:t>
            </a:r>
          </a:p>
        </p:txBody>
      </p:sp>
    </p:spTree>
    <p:extLst>
      <p:ext uri="{BB962C8B-B14F-4D97-AF65-F5344CB8AC3E}">
        <p14:creationId xmlns:p14="http://schemas.microsoft.com/office/powerpoint/2010/main" val="7824749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12 Warwick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27382" y="2780531"/>
            <a:ext cx="7968885" cy="3744591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 dirty="0" smtClean="0"/>
              <a:t>Text here….</a:t>
            </a:r>
            <a:endParaRPr lang="en-US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382" y="1916832"/>
            <a:ext cx="11233247" cy="571811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Here…</a:t>
            </a:r>
          </a:p>
        </p:txBody>
      </p:sp>
      <p:sp>
        <p:nvSpPr>
          <p:cNvPr id="5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8819692" y="4293097"/>
            <a:ext cx="2940640" cy="223202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2949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33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34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.jp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.jp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4.jpg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17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.jp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6.jpg"/><Relationship Id="rId5" Type="http://schemas.openxmlformats.org/officeDocument/2006/relationships/theme" Target="../theme/theme6.xml"/><Relationship Id="rId4" Type="http://schemas.openxmlformats.org/officeDocument/2006/relationships/slideLayout" Target="../slideLayouts/slideLayout23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6.xml"/><Relationship Id="rId7" Type="http://schemas.openxmlformats.org/officeDocument/2006/relationships/image" Target="../media/image7.jpg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theme" Target="../theme/theme7.xml"/><Relationship Id="rId5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1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8.jpg"/><Relationship Id="rId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463"/>
          <a:stretch/>
        </p:blipFill>
        <p:spPr>
          <a:xfrm>
            <a:off x="0" y="-387424"/>
            <a:ext cx="12192000" cy="7272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5839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219"/>
          <a:stretch/>
        </p:blipFill>
        <p:spPr>
          <a:xfrm>
            <a:off x="1" y="4149080"/>
            <a:ext cx="12190991" cy="273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3510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219"/>
          <a:stretch/>
        </p:blipFill>
        <p:spPr>
          <a:xfrm>
            <a:off x="1" y="4149080"/>
            <a:ext cx="12190991" cy="273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9919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4CA201-851C-4A84-8383-767573C30328}" type="datetimeFigureOut">
              <a:rPr lang="en-GB" smtClean="0"/>
              <a:t>13/05/2020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05764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2" b="24701"/>
          <a:stretch/>
        </p:blipFill>
        <p:spPr>
          <a:xfrm>
            <a:off x="-24680" y="0"/>
            <a:ext cx="12216680" cy="6885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6483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227"/>
          <a:stretch/>
        </p:blipFill>
        <p:spPr>
          <a:xfrm>
            <a:off x="0" y="-1323528"/>
            <a:ext cx="12192000" cy="8208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054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710" r:id="rId3"/>
    <p:sldLayoutId id="2147483711" r:id="rId4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2" b="18101"/>
          <a:stretch/>
        </p:blipFill>
        <p:spPr>
          <a:xfrm>
            <a:off x="-24680" y="-603448"/>
            <a:ext cx="12216680" cy="7488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5900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712" r:id="rId3"/>
    <p:sldLayoutId id="2147483713" r:id="rId4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2" b="24701"/>
          <a:stretch/>
        </p:blipFill>
        <p:spPr>
          <a:xfrm>
            <a:off x="-24680" y="0"/>
            <a:ext cx="12216680" cy="6885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5168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701"/>
          <a:stretch/>
        </p:blipFill>
        <p:spPr>
          <a:xfrm>
            <a:off x="0" y="0"/>
            <a:ext cx="12192000" cy="6885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6576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708" r:id="rId3"/>
    <p:sldLayoutId id="2147483709" r:id="rId4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2" b="24701"/>
          <a:stretch/>
        </p:blipFill>
        <p:spPr>
          <a:xfrm>
            <a:off x="-24680" y="0"/>
            <a:ext cx="12216680" cy="6885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3174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714" r:id="rId3"/>
    <p:sldLayoutId id="2147483715" r:id="rId4"/>
    <p:sldLayoutId id="2147483716" r:id="rId5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4-3_W_line_burnt_orange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7272"/>
            <a:ext cx="12192000" cy="792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4291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219"/>
          <a:stretch/>
        </p:blipFill>
        <p:spPr>
          <a:xfrm>
            <a:off x="1" y="4149080"/>
            <a:ext cx="12190991" cy="273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7073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k.Jackson.3@warwick.ac.uk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readinglists.library@warwick.ac.uk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4.xml"/><Relationship Id="rId5" Type="http://schemas.openxmlformats.org/officeDocument/2006/relationships/hyperlink" Target="https://warwick.ac.uk/services/library/staff/teaching/reading-lists/" TargetMode="External"/><Relationship Id="rId4" Type="http://schemas.openxmlformats.org/officeDocument/2006/relationships/hyperlink" Target="https://warwick.ac.uk/services/library/subjects/academic-support-librarians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imeshighereducation.com/student/blogs/taking-responsibility-your-learning-university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ac.uk/services/library/subjects/academic-support-librarians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ac.uk/services/library/staff/reading-lists/creating-reading-lists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readinglists.warwick.ac.uk/index.html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77238"/>
            <a:ext cx="9144000" cy="2432725"/>
          </a:xfrm>
        </p:spPr>
        <p:txBody>
          <a:bodyPr>
            <a:normAutofit/>
          </a:bodyPr>
          <a:lstStyle/>
          <a:p>
            <a:r>
              <a:rPr lang="en-GB" sz="4400" dirty="0" smtClean="0"/>
              <a:t>Using Online Reading Lists to Suppor</a:t>
            </a:r>
            <a:r>
              <a:rPr lang="en-GB" sz="4400" dirty="0" smtClean="0"/>
              <a:t>t Learning and Teaching</a:t>
            </a:r>
            <a:endParaRPr lang="en-GB" sz="4400" dirty="0"/>
          </a:p>
        </p:txBody>
      </p:sp>
      <p:sp>
        <p:nvSpPr>
          <p:cNvPr id="12" name="Subtitle 1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Karen Jackson</a:t>
            </a:r>
          </a:p>
          <a:p>
            <a:r>
              <a:rPr lang="en-GB" dirty="0" smtClean="0"/>
              <a:t>Academic Support Manager (Teaching and Learning)</a:t>
            </a:r>
          </a:p>
          <a:p>
            <a:r>
              <a:rPr lang="en-GB" dirty="0" smtClean="0">
                <a:hlinkClick r:id="rId3"/>
              </a:rPr>
              <a:t>k.Jackson.3@warwick.ac.uk</a:t>
            </a:r>
            <a:r>
              <a:rPr lang="en-GB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1349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sz="2800" dirty="0"/>
              <a:t>Library staff are here to help!</a:t>
            </a:r>
          </a:p>
          <a:p>
            <a:pPr lvl="1"/>
            <a:r>
              <a:rPr lang="en-GB" dirty="0" smtClean="0"/>
              <a:t>1:1 or small group training and advice available on demand – get targeted help with </a:t>
            </a:r>
            <a:r>
              <a:rPr lang="en-GB" dirty="0"/>
              <a:t>editing / </a:t>
            </a:r>
            <a:r>
              <a:rPr lang="en-GB" dirty="0" smtClean="0"/>
              <a:t>creating your list</a:t>
            </a:r>
            <a:endParaRPr lang="en-GB" dirty="0"/>
          </a:p>
          <a:p>
            <a:pPr lvl="1"/>
            <a:r>
              <a:rPr lang="en-GB" dirty="0"/>
              <a:t>Contact </a:t>
            </a:r>
            <a:r>
              <a:rPr lang="en-GB" dirty="0">
                <a:hlinkClick r:id="rId3"/>
              </a:rPr>
              <a:t>readinglists.library@warwick.ac.uk</a:t>
            </a:r>
            <a:r>
              <a:rPr lang="en-GB" dirty="0"/>
              <a:t> or your Academic Support Librarian (</a:t>
            </a:r>
            <a:r>
              <a:rPr lang="en-GB" dirty="0">
                <a:hlinkClick r:id="rId4"/>
              </a:rPr>
              <a:t>https://warwick.ac.uk/services/library/subjects/academic-support-librarians</a:t>
            </a:r>
            <a:r>
              <a:rPr lang="en-GB" dirty="0"/>
              <a:t>) with any questions you might have </a:t>
            </a:r>
          </a:p>
          <a:p>
            <a:pPr lvl="1"/>
            <a:r>
              <a:rPr lang="en-GB" dirty="0"/>
              <a:t>Guidance on </a:t>
            </a:r>
            <a:r>
              <a:rPr lang="en-GB" dirty="0">
                <a:hlinkClick r:id="rId5"/>
              </a:rPr>
              <a:t>Library website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GB" sz="4000" dirty="0">
                <a:solidFill>
                  <a:schemeClr val="accent6">
                    <a:lumMod val="75000"/>
                  </a:schemeClr>
                </a:solidFill>
              </a:rPr>
              <a:t>Help Available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 flipV="1">
            <a:off x="0" y="100362"/>
            <a:ext cx="10515600" cy="73625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8365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342" y="1986409"/>
            <a:ext cx="5905500" cy="3933825"/>
          </a:xfrm>
          <a:prstGeom prst="rect">
            <a:avLst/>
          </a:prstGeom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938430"/>
          </a:xfrm>
        </p:spPr>
        <p:txBody>
          <a:bodyPr/>
          <a:lstStyle/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pPr marL="0" indent="0">
              <a:buNone/>
            </a:pPr>
            <a:endParaRPr lang="en-GB" sz="1400" dirty="0">
              <a:hlinkClick r:id="rId3"/>
            </a:endParaRPr>
          </a:p>
          <a:p>
            <a:pPr marL="0" indent="0">
              <a:buNone/>
            </a:pPr>
            <a:r>
              <a:rPr lang="en-GB" sz="1400" dirty="0" smtClean="0">
                <a:hlinkClick r:id="rId3"/>
              </a:rPr>
              <a:t>https</a:t>
            </a:r>
            <a:r>
              <a:rPr lang="en-GB" sz="1400" dirty="0">
                <a:hlinkClick r:id="rId3"/>
              </a:rPr>
              <a:t>://</a:t>
            </a:r>
            <a:r>
              <a:rPr lang="en-GB" sz="1400" dirty="0" smtClean="0">
                <a:hlinkClick r:id="rId3"/>
              </a:rPr>
              <a:t>www.timeshighereducation.com/student/blogs/taking-responsibility-your-learning-university</a:t>
            </a:r>
            <a:r>
              <a:rPr lang="en-GB" sz="1400" dirty="0" smtClean="0"/>
              <a:t> 18 July 2017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447003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algn="ctr"/>
            <a:r>
              <a:rPr lang="en-GB" sz="6000" dirty="0"/>
              <a:t>Questions?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365125"/>
            <a:ext cx="10515600" cy="1325563"/>
          </a:xfrm>
          <a:prstGeom prst="rect">
            <a:avLst/>
          </a:prstGeom>
        </p:spPr>
        <p:txBody>
          <a:bodyPr anchor="ctr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846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endParaRPr lang="en-GB" sz="1800" b="1" dirty="0" smtClean="0"/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800" dirty="0" smtClean="0"/>
              <a:t>University </a:t>
            </a:r>
            <a:r>
              <a:rPr lang="en-GB" sz="2800" dirty="0" smtClean="0"/>
              <a:t>strategic goal to increase number of </a:t>
            </a:r>
            <a:r>
              <a:rPr lang="en-GB" sz="2800" dirty="0" smtClean="0"/>
              <a:t>online reading </a:t>
            </a:r>
            <a:r>
              <a:rPr lang="en-GB" sz="2800" dirty="0" smtClean="0"/>
              <a:t>lists </a:t>
            </a:r>
            <a:r>
              <a:rPr lang="en-GB" sz="2800" dirty="0" smtClean="0"/>
              <a:t>- using</a:t>
            </a:r>
            <a:r>
              <a:rPr lang="en-GB" sz="2800" dirty="0" smtClean="0"/>
              <a:t> </a:t>
            </a:r>
            <a:r>
              <a:rPr lang="en-GB" sz="2800" dirty="0" err="1" smtClean="0"/>
              <a:t>Talis</a:t>
            </a:r>
            <a:r>
              <a:rPr lang="en-GB" sz="2800" dirty="0" smtClean="0"/>
              <a:t> </a:t>
            </a:r>
            <a:r>
              <a:rPr lang="en-GB" sz="2800" dirty="0" smtClean="0"/>
              <a:t>Aspire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800" dirty="0" smtClean="0"/>
              <a:t>Around 50% of taught modules now have a reading list in </a:t>
            </a:r>
            <a:r>
              <a:rPr lang="en-GB" sz="2800" dirty="0" err="1" smtClean="0"/>
              <a:t>Talis</a:t>
            </a:r>
            <a:r>
              <a:rPr lang="en-GB" sz="2800" dirty="0" smtClean="0"/>
              <a:t> Aspire and challenge is to increase that 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800" dirty="0" smtClean="0"/>
              <a:t>Peak period for working on reading lists is about to start – aim is to receive and process lists during the summer so that resources are in place for start of session 2020/21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800" dirty="0" smtClean="0"/>
              <a:t>Increasingly important in the context of move to online teaching / capability for online / remote teaching</a:t>
            </a:r>
            <a:endParaRPr lang="en-GB" sz="2800" dirty="0" smtClean="0"/>
          </a:p>
          <a:p>
            <a:pPr>
              <a:spcBef>
                <a:spcPts val="0"/>
              </a:spcBef>
            </a:pPr>
            <a:endParaRPr lang="en-GB" sz="2400" dirty="0" smtClean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4000" dirty="0" smtClean="0">
                <a:solidFill>
                  <a:schemeClr val="accent6">
                    <a:lumMod val="75000"/>
                  </a:schemeClr>
                </a:solidFill>
              </a:rPr>
              <a:t>Reading lists at Warwick - Context</a:t>
            </a:r>
            <a:endParaRPr lang="en-US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9679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38200" y="839244"/>
            <a:ext cx="10515600" cy="851444"/>
          </a:xfrm>
        </p:spPr>
        <p:txBody>
          <a:bodyPr/>
          <a:lstStyle/>
          <a:p>
            <a:pPr algn="l"/>
            <a:r>
              <a:rPr lang="en-GB" dirty="0" smtClean="0"/>
              <a:t>Challenges for 2020/21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/>
              <a:t>From 2020/21, the University needs to be able to provide excellent teaching face to face </a:t>
            </a:r>
            <a:r>
              <a:rPr lang="en-GB" sz="2800" dirty="0" smtClean="0"/>
              <a:t>and online, and needs to be able to switch to online only at short notice. </a:t>
            </a:r>
          </a:p>
          <a:p>
            <a:r>
              <a:rPr lang="en-GB" sz="2800" dirty="0" smtClean="0"/>
              <a:t>To </a:t>
            </a:r>
            <a:r>
              <a:rPr lang="en-GB" sz="2800" dirty="0"/>
              <a:t>facilitate </a:t>
            </a:r>
            <a:r>
              <a:rPr lang="en-GB" sz="2800" dirty="0" smtClean="0"/>
              <a:t>this </a:t>
            </a:r>
            <a:r>
              <a:rPr lang="en-GB" sz="2800" dirty="0"/>
              <a:t>all reading lists must be submitted online </a:t>
            </a:r>
            <a:r>
              <a:rPr lang="en-GB" sz="2800" dirty="0" smtClean="0"/>
              <a:t>and all </a:t>
            </a:r>
            <a:r>
              <a:rPr lang="en-GB" sz="2800" dirty="0"/>
              <a:t>core and recommended readings must be available electronically – either as e-books, e-journal articles or copyright-cleared chapter / article scans.</a:t>
            </a:r>
          </a:p>
          <a:p>
            <a:r>
              <a:rPr lang="en-GB" sz="2800" dirty="0" smtClean="0"/>
              <a:t>However, we are acutely aware that not all </a:t>
            </a:r>
            <a:r>
              <a:rPr lang="en-GB" sz="2800" dirty="0"/>
              <a:t>books are available to purchase in e-book </a:t>
            </a:r>
            <a:r>
              <a:rPr lang="en-GB" sz="2800" dirty="0" smtClean="0"/>
              <a:t>format: </a:t>
            </a:r>
            <a:r>
              <a:rPr lang="en-GB" sz="2800" u="sng" dirty="0">
                <a:hlinkClick r:id="rId3"/>
              </a:rPr>
              <a:t>Academic Support </a:t>
            </a:r>
            <a:r>
              <a:rPr lang="en-GB" sz="2800" u="sng" dirty="0" smtClean="0">
                <a:hlinkClick r:id="rId3"/>
              </a:rPr>
              <a:t>Librarian</a:t>
            </a:r>
            <a:r>
              <a:rPr lang="en-GB" sz="2800" u="sng" dirty="0" smtClean="0"/>
              <a:t>s</a:t>
            </a:r>
            <a:r>
              <a:rPr lang="en-GB" sz="2800" dirty="0" smtClean="0"/>
              <a:t> can </a:t>
            </a:r>
            <a:r>
              <a:rPr lang="en-GB" sz="2800" dirty="0"/>
              <a:t>help with sourcing appropriate e-resources and providing online information support for your students. 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3988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527285" y="2133600"/>
            <a:ext cx="11233248" cy="4176463"/>
          </a:xfrm>
        </p:spPr>
        <p:txBody>
          <a:bodyPr/>
          <a:lstStyle/>
          <a:p>
            <a:r>
              <a:rPr lang="en-GB" sz="2800" dirty="0" err="1"/>
              <a:t>Talis</a:t>
            </a:r>
            <a:r>
              <a:rPr lang="en-GB" sz="2800" dirty="0"/>
              <a:t> Aspire University’s preferred reading list </a:t>
            </a:r>
            <a:r>
              <a:rPr lang="en-GB" sz="2800" dirty="0" smtClean="0"/>
              <a:t>system – currently the industry-standard software for online reading lists</a:t>
            </a:r>
            <a:endParaRPr lang="en-GB" sz="2800" dirty="0"/>
          </a:p>
          <a:p>
            <a:r>
              <a:rPr lang="en-GB" sz="2800" dirty="0" smtClean="0"/>
              <a:t>Using </a:t>
            </a:r>
            <a:r>
              <a:rPr lang="en-GB" sz="2800" dirty="0" err="1" smtClean="0"/>
              <a:t>Talis</a:t>
            </a:r>
            <a:r>
              <a:rPr lang="en-GB" sz="2800" dirty="0" smtClean="0"/>
              <a:t> Aspire </a:t>
            </a:r>
            <a:r>
              <a:rPr lang="en-GB" sz="2800" dirty="0"/>
              <a:t>to manage </a:t>
            </a:r>
            <a:r>
              <a:rPr lang="en-GB" sz="2800" dirty="0" smtClean="0"/>
              <a:t>a reading </a:t>
            </a:r>
            <a:r>
              <a:rPr lang="en-GB" sz="2800" dirty="0"/>
              <a:t>list enables </a:t>
            </a:r>
          </a:p>
          <a:p>
            <a:pPr lvl="1"/>
            <a:r>
              <a:rPr lang="en-GB" dirty="0"/>
              <a:t>Students to easily access their course readings (can embed in Moodle, </a:t>
            </a:r>
            <a:r>
              <a:rPr lang="en-GB" dirty="0" err="1"/>
              <a:t>my.wbs</a:t>
            </a:r>
            <a:r>
              <a:rPr lang="en-GB" dirty="0"/>
              <a:t>) </a:t>
            </a:r>
          </a:p>
          <a:p>
            <a:pPr lvl="1"/>
            <a:r>
              <a:rPr lang="en-GB" dirty="0"/>
              <a:t>Students to identify and use resources in disparate formats </a:t>
            </a:r>
            <a:r>
              <a:rPr lang="en-GB" dirty="0" err="1" smtClean="0"/>
              <a:t>e.g</a:t>
            </a:r>
            <a:r>
              <a:rPr lang="en-GB" dirty="0" smtClean="0"/>
              <a:t> books, </a:t>
            </a:r>
            <a:r>
              <a:rPr lang="en-GB" dirty="0"/>
              <a:t>e-journal articles, </a:t>
            </a:r>
            <a:r>
              <a:rPr lang="en-GB" dirty="0" smtClean="0"/>
              <a:t>scanned book chapters / articles, audio / video content, images </a:t>
            </a:r>
          </a:p>
          <a:p>
            <a:pPr lvl="1"/>
            <a:r>
              <a:rPr lang="en-GB" dirty="0" smtClean="0"/>
              <a:t>The </a:t>
            </a:r>
            <a:r>
              <a:rPr lang="en-GB" dirty="0"/>
              <a:t>Library to purchase the right resources in the right quantities </a:t>
            </a:r>
            <a:r>
              <a:rPr lang="en-GB" dirty="0" smtClean="0"/>
              <a:t>at the right time</a:t>
            </a:r>
            <a:endParaRPr lang="en-GB" dirty="0"/>
          </a:p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/>
        <p:txBody>
          <a:bodyPr anchor="b">
            <a:noAutofit/>
          </a:bodyPr>
          <a:lstStyle/>
          <a:p>
            <a:r>
              <a:rPr lang="en-GB" sz="4000" dirty="0"/>
              <a:t>Why Use </a:t>
            </a:r>
            <a:r>
              <a:rPr lang="en-GB" sz="4000" dirty="0" err="1"/>
              <a:t>Talis</a:t>
            </a:r>
            <a:r>
              <a:rPr lang="en-GB" sz="4000" dirty="0"/>
              <a:t> Aspire?</a:t>
            </a:r>
            <a:endParaRPr lang="en-GB" sz="40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 flipV="1">
            <a:off x="0" y="-122663"/>
            <a:ext cx="10515600" cy="898951"/>
          </a:xfrm>
          <a:prstGeom prst="rect">
            <a:avLst/>
          </a:prstGeom>
        </p:spPr>
        <p:txBody>
          <a:bodyPr anchor="ctr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883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sz="2800" dirty="0"/>
              <a:t>Means by which students know what to read and how to access readings</a:t>
            </a:r>
          </a:p>
          <a:p>
            <a:r>
              <a:rPr lang="en-GB" sz="2800" dirty="0"/>
              <a:t>Does not have to mean ‘spoon feeding’</a:t>
            </a:r>
          </a:p>
          <a:p>
            <a:r>
              <a:rPr lang="en-GB" sz="2800" dirty="0"/>
              <a:t>Bibliography vs reading list</a:t>
            </a:r>
          </a:p>
          <a:p>
            <a:r>
              <a:rPr lang="en-GB" sz="2800" dirty="0"/>
              <a:t>Different approaches at different stages in the lifecycle – a year 1 list vs a year 3 list, for example</a:t>
            </a:r>
          </a:p>
          <a:p>
            <a:r>
              <a:rPr lang="en-GB" sz="2800" dirty="0"/>
              <a:t>Means by which the Library is informed about what readings are recommended </a:t>
            </a:r>
            <a:r>
              <a:rPr lang="en-GB" sz="2800" dirty="0" smtClean="0"/>
              <a:t>and which resources are required to be purchased</a:t>
            </a:r>
            <a:endParaRPr lang="en-GB" sz="2800" dirty="0"/>
          </a:p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sz="4000" dirty="0"/>
              <a:t>What is a reading list for?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 flipV="1">
            <a:off x="0" y="1"/>
            <a:ext cx="10515600" cy="903288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6582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sz="2800" dirty="0"/>
              <a:t>Clear expectations</a:t>
            </a:r>
          </a:p>
          <a:p>
            <a:r>
              <a:rPr lang="en-GB" sz="2800" dirty="0"/>
              <a:t>Achievable</a:t>
            </a:r>
          </a:p>
          <a:p>
            <a:pPr lvl="1"/>
            <a:r>
              <a:rPr lang="en-GB" dirty="0"/>
              <a:t>Workload</a:t>
            </a:r>
          </a:p>
          <a:p>
            <a:pPr lvl="1"/>
            <a:r>
              <a:rPr lang="en-GB" dirty="0"/>
              <a:t>Availability of reading material in the Library / online</a:t>
            </a:r>
          </a:p>
          <a:p>
            <a:r>
              <a:rPr lang="en-GB" sz="2800" dirty="0"/>
              <a:t>Consistent approach </a:t>
            </a:r>
          </a:p>
          <a:p>
            <a:r>
              <a:rPr lang="en-GB" sz="2800" dirty="0">
                <a:hlinkClick r:id="rId3"/>
              </a:rPr>
              <a:t>https://warwick.ac.uk/services/library/staff/reading-lists/creating-reading-lists</a:t>
            </a:r>
            <a:endParaRPr lang="en-GB" sz="2800" dirty="0"/>
          </a:p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sz="4000" dirty="0"/>
              <a:t>What makes a good reading list?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 flipV="1">
            <a:off x="0" y="189571"/>
            <a:ext cx="10515600" cy="813729"/>
          </a:xfrm>
          <a:prstGeom prst="rect">
            <a:avLst/>
          </a:prstGeom>
        </p:spPr>
        <p:txBody>
          <a:bodyPr/>
          <a:lstStyle/>
          <a:p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3150894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 sz="2800" dirty="0" smtClean="0"/>
          </a:p>
          <a:p>
            <a:pPr algn="ctr"/>
            <a:r>
              <a:rPr lang="en-GB" sz="2800" dirty="0">
                <a:hlinkClick r:id="rId3"/>
              </a:rPr>
              <a:t>http://</a:t>
            </a:r>
            <a:r>
              <a:rPr lang="en-GB" sz="2800" dirty="0" smtClean="0">
                <a:hlinkClick r:id="rId3"/>
              </a:rPr>
              <a:t>readinglists.warwick.ac.uk/index.html</a:t>
            </a:r>
            <a:r>
              <a:rPr lang="en-GB" sz="2800" dirty="0" smtClean="0"/>
              <a:t> 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sz="4000" dirty="0"/>
              <a:t>Examples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 flipV="1">
            <a:off x="0" y="200722"/>
            <a:ext cx="10515600" cy="164403"/>
          </a:xfrm>
          <a:prstGeom prst="rect">
            <a:avLst/>
          </a:prstGeom>
        </p:spPr>
        <p:txBody>
          <a:bodyPr anchor="ctr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3052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entagon 3"/>
          <p:cNvSpPr/>
          <p:nvPr/>
        </p:nvSpPr>
        <p:spPr>
          <a:xfrm>
            <a:off x="970156" y="2788214"/>
            <a:ext cx="2969941" cy="1828391"/>
          </a:xfrm>
          <a:prstGeom prst="homePlat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chemeClr val="tx1"/>
                </a:solidFill>
              </a:rPr>
              <a:t>Rollover – drafts for </a:t>
            </a:r>
            <a:r>
              <a:rPr lang="en-GB" sz="2000" b="1" dirty="0" smtClean="0">
                <a:solidFill>
                  <a:schemeClr val="tx1"/>
                </a:solidFill>
              </a:rPr>
              <a:t>2020/21 </a:t>
            </a:r>
            <a:r>
              <a:rPr lang="en-GB" sz="2000" b="1" dirty="0" smtClean="0">
                <a:solidFill>
                  <a:schemeClr val="tx1"/>
                </a:solidFill>
              </a:rPr>
              <a:t>created</a:t>
            </a:r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5" name="Chevron 4"/>
          <p:cNvSpPr/>
          <p:nvPr/>
        </p:nvSpPr>
        <p:spPr>
          <a:xfrm>
            <a:off x="3122341" y="2788214"/>
            <a:ext cx="3353837" cy="1839542"/>
          </a:xfrm>
          <a:prstGeom prst="chevro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chemeClr val="tx1"/>
                </a:solidFill>
              </a:rPr>
              <a:t>Review / update / create lists</a:t>
            </a:r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637979" y="2800179"/>
            <a:ext cx="3423424" cy="1824878"/>
          </a:xfrm>
          <a:prstGeom prst="chevron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>
              <a:buNone/>
            </a:pPr>
            <a:r>
              <a:rPr lang="en-GB" sz="2000" b="1" dirty="0" smtClean="0">
                <a:solidFill>
                  <a:schemeClr val="tx1"/>
                </a:solidFill>
              </a:rPr>
              <a:t>Deadline to ensure timely acquisition of resources</a:t>
            </a:r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47854" y="4682710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4</a:t>
            </a:r>
            <a:r>
              <a:rPr lang="en-GB" baseline="30000" dirty="0" smtClean="0">
                <a:solidFill>
                  <a:srgbClr val="FF0000"/>
                </a:solidFill>
              </a:rPr>
              <a:t>th</a:t>
            </a:r>
            <a:r>
              <a:rPr lang="en-GB" dirty="0" smtClean="0">
                <a:solidFill>
                  <a:srgbClr val="FF0000"/>
                </a:solidFill>
              </a:rPr>
              <a:t> May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3835093" y="4636478"/>
            <a:ext cx="132606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dirty="0" smtClean="0">
                <a:solidFill>
                  <a:srgbClr val="FF0000"/>
                </a:solidFill>
              </a:rPr>
              <a:t>May – June </a:t>
            </a:r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6521605" y="4648713"/>
            <a:ext cx="10444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dirty="0">
                <a:solidFill>
                  <a:srgbClr val="FF0000"/>
                </a:solidFill>
              </a:rPr>
              <a:t>31</a:t>
            </a:r>
            <a:r>
              <a:rPr lang="en-GB" baseline="30000" dirty="0">
                <a:solidFill>
                  <a:srgbClr val="FF0000"/>
                </a:solidFill>
              </a:rPr>
              <a:t>st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</a:rPr>
              <a:t>July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8404303" y="4684877"/>
            <a:ext cx="18343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dirty="0">
                <a:solidFill>
                  <a:srgbClr val="FF0000"/>
                </a:solidFill>
              </a:rPr>
              <a:t>30</a:t>
            </a:r>
            <a:r>
              <a:rPr lang="en-GB" baseline="30000" dirty="0">
                <a:solidFill>
                  <a:srgbClr val="FF0000"/>
                </a:solidFill>
              </a:rPr>
              <a:t>th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</a:rPr>
              <a:t>September</a:t>
            </a:r>
            <a:endParaRPr lang="en-GB" dirty="0"/>
          </a:p>
        </p:txBody>
      </p:sp>
      <p:sp>
        <p:nvSpPr>
          <p:cNvPr id="13" name="Content Placeholder 5"/>
          <p:cNvSpPr txBox="1">
            <a:spLocks/>
          </p:cNvSpPr>
          <p:nvPr/>
        </p:nvSpPr>
        <p:spPr>
          <a:xfrm>
            <a:off x="8245506" y="2808631"/>
            <a:ext cx="3006074" cy="1816426"/>
          </a:xfrm>
          <a:prstGeom prst="chevr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b="1" dirty="0" smtClean="0">
                <a:solidFill>
                  <a:schemeClr val="tx1"/>
                </a:solidFill>
              </a:rPr>
              <a:t>Archiving of </a:t>
            </a:r>
            <a:r>
              <a:rPr lang="en-GB" sz="2000" b="1" dirty="0" smtClean="0">
                <a:solidFill>
                  <a:schemeClr val="tx1"/>
                </a:solidFill>
              </a:rPr>
              <a:t>2019/20 </a:t>
            </a:r>
            <a:r>
              <a:rPr lang="en-GB" sz="2000" b="1" dirty="0" smtClean="0">
                <a:solidFill>
                  <a:schemeClr val="tx1"/>
                </a:solidFill>
              </a:rPr>
              <a:t>lists</a:t>
            </a:r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944937" y="1259418"/>
            <a:ext cx="406196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000" dirty="0" smtClean="0">
                <a:solidFill>
                  <a:schemeClr val="accent6">
                    <a:lumMod val="75000"/>
                  </a:schemeClr>
                </a:solidFill>
              </a:rPr>
              <a:t>2020/21 </a:t>
            </a:r>
            <a:r>
              <a:rPr lang="en-GB" sz="4000" dirty="0">
                <a:solidFill>
                  <a:schemeClr val="accent6">
                    <a:lumMod val="75000"/>
                  </a:schemeClr>
                </a:solidFill>
              </a:rPr>
              <a:t>Timeline</a:t>
            </a:r>
          </a:p>
        </p:txBody>
      </p:sp>
    </p:spTree>
    <p:extLst>
      <p:ext uri="{BB962C8B-B14F-4D97-AF65-F5344CB8AC3E}">
        <p14:creationId xmlns:p14="http://schemas.microsoft.com/office/powerpoint/2010/main" val="3584441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527284" y="2133600"/>
            <a:ext cx="11233248" cy="4176463"/>
          </a:xfrm>
        </p:spPr>
        <p:txBody>
          <a:bodyPr/>
          <a:lstStyle/>
          <a:p>
            <a:r>
              <a:rPr lang="en-GB" sz="2800" dirty="0"/>
              <a:t>Your lists (new or updated) as soon as possible</a:t>
            </a:r>
          </a:p>
          <a:p>
            <a:r>
              <a:rPr lang="en-GB" sz="2800" dirty="0"/>
              <a:t>With as much information as you can provide:</a:t>
            </a:r>
          </a:p>
          <a:p>
            <a:pPr lvl="1"/>
            <a:r>
              <a:rPr lang="en-GB" dirty="0"/>
              <a:t>student numbers (even if just estimates) </a:t>
            </a:r>
          </a:p>
          <a:p>
            <a:pPr lvl="1"/>
            <a:r>
              <a:rPr lang="en-GB" dirty="0"/>
              <a:t>indication of reading categories: ‘essential’, ‘recommended’, ‘further’. Say if you expect students to purchase a particular text.</a:t>
            </a:r>
          </a:p>
          <a:p>
            <a:pPr lvl="1"/>
            <a:r>
              <a:rPr lang="en-GB" dirty="0"/>
              <a:t>Information on how your readings will be used – </a:t>
            </a:r>
            <a:r>
              <a:rPr lang="en-GB" dirty="0" smtClean="0"/>
              <a:t>remember – all core / recommended readings must be available online. Can </a:t>
            </a:r>
            <a:r>
              <a:rPr lang="en-GB" dirty="0"/>
              <a:t>we scan key chapters / articles? </a:t>
            </a:r>
            <a:endParaRPr lang="en-GB" dirty="0" smtClean="0"/>
          </a:p>
          <a:p>
            <a:pPr lvl="1"/>
            <a:r>
              <a:rPr lang="en-GB" dirty="0" smtClean="0"/>
              <a:t>All </a:t>
            </a:r>
            <a:r>
              <a:rPr lang="en-GB" dirty="0"/>
              <a:t>this information feeds into decisions about how many copies are </a:t>
            </a:r>
            <a:r>
              <a:rPr lang="en-GB" dirty="0" smtClean="0"/>
              <a:t>purchased.</a:t>
            </a:r>
          </a:p>
          <a:p>
            <a:pPr lvl="1"/>
            <a:r>
              <a:rPr lang="en-GB" dirty="0" smtClean="0"/>
              <a:t>Become </a:t>
            </a:r>
            <a:r>
              <a:rPr lang="en-GB" dirty="0"/>
              <a:t>List Owner for your reading list and keep it up to date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527284" y="1484784"/>
            <a:ext cx="8391247" cy="648816"/>
          </a:xfrm>
        </p:spPr>
        <p:txBody>
          <a:bodyPr/>
          <a:lstStyle/>
          <a:p>
            <a:r>
              <a:rPr lang="en-GB" sz="4000" dirty="0">
                <a:solidFill>
                  <a:schemeClr val="accent6">
                    <a:lumMod val="75000"/>
                  </a:schemeClr>
                </a:solidFill>
              </a:rPr>
              <a:t>What we need from </a:t>
            </a:r>
            <a:r>
              <a:rPr lang="en-GB" sz="4000" dirty="0" smtClean="0">
                <a:solidFill>
                  <a:schemeClr val="accent6">
                    <a:lumMod val="75000"/>
                  </a:schemeClr>
                </a:solidFill>
              </a:rPr>
              <a:t>teaching staff…</a:t>
            </a:r>
            <a:endParaRPr lang="en-GB" sz="4000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 flipV="1">
            <a:off x="0" y="356839"/>
            <a:ext cx="10515600" cy="413099"/>
          </a:xfrm>
          <a:prstGeom prst="rect">
            <a:avLst/>
          </a:prstGeom>
        </p:spPr>
        <p:txBody>
          <a:bodyPr/>
          <a:lstStyle/>
          <a:p>
            <a:pPr algn="l"/>
            <a:endParaRPr lang="en-GB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5671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/12 Warwi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8/12 University empt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8/12 departmental lockup empt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/12 Warwi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6/12 University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4/12 university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/12 University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/12 departmental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1_1/12 departmental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W lin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8/12 Warwick empt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7943B69D30434380191E66DC00FB37" ma:contentTypeVersion="9" ma:contentTypeDescription="Create a new document." ma:contentTypeScope="" ma:versionID="d7c462a900fb86724b1293e6512a102e">
  <xsd:schema xmlns:xsd="http://www.w3.org/2001/XMLSchema" xmlns:xs="http://www.w3.org/2001/XMLSchema" xmlns:p="http://schemas.microsoft.com/office/2006/metadata/properties" xmlns:ns2="0c7990de-ac66-4e0c-8684-86179f1f9736" xmlns:ns3="a09fd4e1-a9df-4d38-8c08-333f5dc13f31" targetNamespace="http://schemas.microsoft.com/office/2006/metadata/properties" ma:root="true" ma:fieldsID="61b8619f8e85d330a09dde2fc2fa0d15" ns2:_="" ns3:_="">
    <xsd:import namespace="0c7990de-ac66-4e0c-8684-86179f1f9736"/>
    <xsd:import namespace="a09fd4e1-a9df-4d38-8c08-333f5dc13f3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c7990de-ac66-4e0c-8684-86179f1f973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9fd4e1-a9df-4d38-8c08-333f5dc13f31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C6AC459-9650-45F5-9E6F-531EA9F78280}"/>
</file>

<file path=customXml/itemProps2.xml><?xml version="1.0" encoding="utf-8"?>
<ds:datastoreItem xmlns:ds="http://schemas.openxmlformats.org/officeDocument/2006/customXml" ds:itemID="{7BB3042F-E275-4CFE-8477-3BE1D148460F}"/>
</file>

<file path=customXml/itemProps3.xml><?xml version="1.0" encoding="utf-8"?>
<ds:datastoreItem xmlns:ds="http://schemas.openxmlformats.org/officeDocument/2006/customXml" ds:itemID="{966E15F6-04F5-4BA8-8C61-B1C4D1F28928}"/>
</file>

<file path=docProps/app.xml><?xml version="1.0" encoding="utf-8"?>
<Properties xmlns="http://schemas.openxmlformats.org/officeDocument/2006/extended-properties" xmlns:vt="http://schemas.openxmlformats.org/officeDocument/2006/docPropsVTypes">
  <Template>powerpoint_4-3_burnt_orange_16.9</Template>
  <TotalTime>7462</TotalTime>
  <Words>648</Words>
  <Application>Microsoft Office PowerPoint</Application>
  <PresentationFormat>Widescreen</PresentationFormat>
  <Paragraphs>83</Paragraphs>
  <Slides>12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12</vt:i4>
      </vt:variant>
      <vt:variant>
        <vt:lpstr>Slide Titles</vt:lpstr>
      </vt:variant>
      <vt:variant>
        <vt:i4>12</vt:i4>
      </vt:variant>
    </vt:vector>
  </HeadingPairs>
  <TitlesOfParts>
    <vt:vector size="26" baseType="lpstr">
      <vt:lpstr>Arial</vt:lpstr>
      <vt:lpstr>Calibri</vt:lpstr>
      <vt:lpstr>4/12 Warwick</vt:lpstr>
      <vt:lpstr>1/12 Warwick</vt:lpstr>
      <vt:lpstr>6/12 University lockup</vt:lpstr>
      <vt:lpstr>4/12 university lockup</vt:lpstr>
      <vt:lpstr>1/12 University lockup</vt:lpstr>
      <vt:lpstr>4/12 departmental lockup</vt:lpstr>
      <vt:lpstr>1_1/12 departmental lockup</vt:lpstr>
      <vt:lpstr>W line</vt:lpstr>
      <vt:lpstr>8/12 Warwick empty</vt:lpstr>
      <vt:lpstr>8/12 University empty</vt:lpstr>
      <vt:lpstr>8/12 departmental lockup empty</vt:lpstr>
      <vt:lpstr>Custom Design</vt:lpstr>
      <vt:lpstr>Using Online Reading Lists to Support Learning and Teaching</vt:lpstr>
      <vt:lpstr>PowerPoint Presentation</vt:lpstr>
      <vt:lpstr>Challenges for 2020/21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Talis Aspire</dc:title>
  <dc:creator>Fisher, James</dc:creator>
  <cp:lastModifiedBy>Jackson, Karen</cp:lastModifiedBy>
  <cp:revision>64</cp:revision>
  <cp:lastPrinted>2018-04-17T09:24:55Z</cp:lastPrinted>
  <dcterms:created xsi:type="dcterms:W3CDTF">2017-07-18T13:02:04Z</dcterms:created>
  <dcterms:modified xsi:type="dcterms:W3CDTF">2020-05-13T14:57:51Z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0x010100AA7943B69D30434380191E66DC00FB37</vt:lpwstr>
  </property>
</Properties>
</file>