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62" r:id="rId6"/>
    <p:sldId id="263" r:id="rId7"/>
    <p:sldId id="260" r:id="rId8"/>
    <p:sldId id="258" r:id="rId9"/>
    <p:sldId id="261" r:id="rId10"/>
    <p:sldId id="265" r:id="rId11"/>
    <p:sldId id="266" r:id="rId12"/>
    <p:sldId id="264" r:id="rId13"/>
    <p:sldId id="267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104AFF-490A-4F0E-B379-C09D5D166A4B}" v="4" dt="2020-05-12T10:11:18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56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8D67D-6AE4-49D3-907C-31340089BEC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2CD3C-A353-4E91-86F7-4BB9FE8A83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87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760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72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08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6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9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04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98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11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04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26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1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52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AD96A-EF8B-4CC4-A6E1-F2DFFC4CC1B3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F72B-3F90-4DF8-9171-CA3CDC31D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55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5264" y="-304800"/>
            <a:ext cx="9144000" cy="2387600"/>
          </a:xfrm>
        </p:spPr>
        <p:txBody>
          <a:bodyPr/>
          <a:lstStyle/>
          <a:p>
            <a:r>
              <a:rPr lang="en-GB" b="1" dirty="0"/>
              <a:t>WOLC online tutors:</a:t>
            </a:r>
            <a:br>
              <a:rPr lang="en-GB" b="1" dirty="0"/>
            </a:br>
            <a:r>
              <a:rPr lang="en-GB" b="1" dirty="0"/>
              <a:t>the persistence army!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872" y="2017856"/>
            <a:ext cx="7118784" cy="439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50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88" y="87601"/>
            <a:ext cx="10515600" cy="1325563"/>
          </a:xfrm>
        </p:spPr>
        <p:txBody>
          <a:bodyPr/>
          <a:lstStyle/>
          <a:p>
            <a:r>
              <a:rPr lang="en-GB" b="1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88" y="1413164"/>
            <a:ext cx="11851574" cy="5237017"/>
          </a:xfrm>
        </p:spPr>
        <p:txBody>
          <a:bodyPr>
            <a:normAutofit fontScale="70000" lnSpcReduction="20000"/>
          </a:bodyPr>
          <a:lstStyle/>
          <a:p>
            <a:r>
              <a:rPr lang="en-GB" sz="4000" b="1" dirty="0"/>
              <a:t>Short timescale </a:t>
            </a:r>
            <a:r>
              <a:rPr lang="en-GB" sz="4000" dirty="0"/>
              <a:t>– inevitable things you’d do differently..</a:t>
            </a:r>
          </a:p>
          <a:p>
            <a:r>
              <a:rPr lang="en-GB" sz="4000" b="1" dirty="0"/>
              <a:t>Lack of a true overview </a:t>
            </a:r>
            <a:r>
              <a:rPr lang="en-GB" sz="4000" dirty="0"/>
              <a:t>from the start.</a:t>
            </a:r>
          </a:p>
          <a:p>
            <a:r>
              <a:rPr lang="en-GB" sz="4000" dirty="0"/>
              <a:t>Huge </a:t>
            </a:r>
            <a:r>
              <a:rPr lang="en-GB" sz="4000" b="1" dirty="0"/>
              <a:t>number of applicants </a:t>
            </a:r>
            <a:r>
              <a:rPr lang="en-GB" sz="4000" dirty="0"/>
              <a:t>for 60 jobs.</a:t>
            </a:r>
          </a:p>
          <a:p>
            <a:r>
              <a:rPr lang="en-GB" sz="4000" b="1" dirty="0"/>
              <a:t>Limited capacity </a:t>
            </a:r>
            <a:r>
              <a:rPr lang="en-GB" sz="4000" dirty="0"/>
              <a:t>(teaching hours) means careful direction of work.</a:t>
            </a:r>
          </a:p>
          <a:p>
            <a:r>
              <a:rPr lang="en-GB" sz="4000" b="1" dirty="0"/>
              <a:t>Changing parameters </a:t>
            </a:r>
            <a:r>
              <a:rPr lang="en-GB" sz="4000" dirty="0"/>
              <a:t>– WOLC team decisions made ‘on the go’ impact upon work of tutors (</a:t>
            </a:r>
            <a:r>
              <a:rPr lang="en-GB" sz="4000" dirty="0" err="1"/>
              <a:t>inc.</a:t>
            </a:r>
            <a:r>
              <a:rPr lang="en-GB" sz="4000" dirty="0"/>
              <a:t> technology decisions, enrolment decisions </a:t>
            </a:r>
            <a:r>
              <a:rPr lang="en-GB" sz="4000" dirty="0" err="1"/>
              <a:t>etc</a:t>
            </a:r>
            <a:r>
              <a:rPr lang="en-GB" sz="4000" dirty="0"/>
              <a:t>). </a:t>
            </a:r>
          </a:p>
          <a:p>
            <a:r>
              <a:rPr lang="en-GB" sz="4000" b="1" dirty="0"/>
              <a:t>Unit ‘look and feel’</a:t>
            </a:r>
            <a:r>
              <a:rPr lang="en-GB" sz="4000" dirty="0"/>
              <a:t> – some consistency; some difference. Tutors are not designers –implications.</a:t>
            </a:r>
          </a:p>
          <a:p>
            <a:r>
              <a:rPr lang="en-GB" sz="4000" dirty="0"/>
              <a:t>Different </a:t>
            </a:r>
            <a:r>
              <a:rPr lang="en-GB" sz="4000" b="1" dirty="0"/>
              <a:t>styles of tutoring</a:t>
            </a:r>
            <a:r>
              <a:rPr lang="en-GB" sz="4000" dirty="0"/>
              <a:t>, </a:t>
            </a:r>
            <a:r>
              <a:rPr lang="en-GB" sz="4000" b="1" dirty="0"/>
              <a:t>preferences of tutors </a:t>
            </a:r>
            <a:r>
              <a:rPr lang="en-GB" sz="4000" dirty="0"/>
              <a:t>etc.</a:t>
            </a:r>
          </a:p>
          <a:p>
            <a:r>
              <a:rPr lang="en-GB" sz="4000" b="1" dirty="0"/>
              <a:t>Keeping up </a:t>
            </a:r>
            <a:r>
              <a:rPr lang="en-GB" sz="4000" dirty="0"/>
              <a:t>with ongoing issues raised.</a:t>
            </a:r>
          </a:p>
          <a:p>
            <a:r>
              <a:rPr lang="en-GB" sz="4000" dirty="0"/>
              <a:t>Supporting at a distance – experienced teachers still need </a:t>
            </a:r>
            <a:r>
              <a:rPr lang="en-GB" sz="4000" b="1" dirty="0"/>
              <a:t>mentorship</a:t>
            </a:r>
            <a:r>
              <a:rPr lang="en-GB" sz="4000" dirty="0"/>
              <a:t>! Trusting? Supporting? Intervening?</a:t>
            </a:r>
          </a:p>
          <a:p>
            <a:r>
              <a:rPr lang="en-GB" sz="4000" dirty="0"/>
              <a:t>Considering the </a:t>
            </a:r>
            <a:r>
              <a:rPr lang="en-GB" sz="4000" b="1" dirty="0"/>
              <a:t>value </a:t>
            </a:r>
            <a:r>
              <a:rPr lang="en-GB" sz="4000" dirty="0"/>
              <a:t>of the work…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027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Rationale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Flexible approach to WOLC, whilst desirable, could lead to a drop in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persistence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/>
              <a:t>of students across the units of study (as seen in lots of MOOC-like provision).</a:t>
            </a:r>
          </a:p>
          <a:p>
            <a:r>
              <a:rPr lang="en-GB" dirty="0"/>
              <a:t>PGR teachers are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experienced in Warwick pedagogy</a:t>
            </a:r>
            <a:r>
              <a:rPr lang="en-GB" dirty="0"/>
              <a:t>, and many in working in the online domain.</a:t>
            </a:r>
          </a:p>
          <a:p>
            <a:r>
              <a:rPr lang="en-GB" dirty="0"/>
              <a:t>PGR teachers often liked by UGs as tutors they can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confide in/closer in age and relative experience of study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r>
              <a:rPr lang="en-GB" dirty="0"/>
              <a:t>Such teachers on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temporary contracts have lost teaching work </a:t>
            </a:r>
            <a:r>
              <a:rPr lang="en-GB" dirty="0"/>
              <a:t>in the summer term – an opportunity for them to continue to teach.</a:t>
            </a:r>
          </a:p>
        </p:txBody>
      </p:sp>
    </p:spTree>
    <p:extLst>
      <p:ext uri="{BB962C8B-B14F-4D97-AF65-F5344CB8AC3E}">
        <p14:creationId xmlns:p14="http://schemas.microsoft.com/office/powerpoint/2010/main" val="276188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From proposal to 60 trained tutors…in a week!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Initial proposal to Ed Exec and WOLC team</a:t>
            </a:r>
          </a:p>
          <a:p>
            <a:r>
              <a:rPr lang="en-GB" dirty="0"/>
              <a:t>Establishing of proposed hours (25 tutoring; 3 development)</a:t>
            </a:r>
          </a:p>
          <a:p>
            <a:r>
              <a:rPr lang="en-GB" dirty="0"/>
              <a:t>Setting up contracts with HR STP team – 3 WOLC leads to manage timesheets.</a:t>
            </a:r>
          </a:p>
          <a:p>
            <a:r>
              <a:rPr lang="en-GB" dirty="0"/>
              <a:t>3 hours of training/development – 1 hour web meeting; 2 hours preparation/reading </a:t>
            </a:r>
            <a:r>
              <a:rPr lang="en-GB" dirty="0" err="1"/>
              <a:t>inc.</a:t>
            </a:r>
            <a:r>
              <a:rPr lang="en-GB" dirty="0"/>
              <a:t> online tutor handbook.</a:t>
            </a:r>
          </a:p>
          <a:p>
            <a:r>
              <a:rPr lang="en-GB" dirty="0"/>
              <a:t>Development of online tutors area on Moodle for contact/issues arising/ideas.</a:t>
            </a:r>
          </a:p>
          <a:p>
            <a:r>
              <a:rPr lang="en-GB" dirty="0"/>
              <a:t>Weekly updates and instructions from Unit leads re. core tasks and activities. Ongoing tutor support.</a:t>
            </a:r>
          </a:p>
        </p:txBody>
      </p:sp>
    </p:spTree>
    <p:extLst>
      <p:ext uri="{BB962C8B-B14F-4D97-AF65-F5344CB8AC3E}">
        <p14:creationId xmlns:p14="http://schemas.microsoft.com/office/powerpoint/2010/main" val="211673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Key tenets of online teaching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1182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GB" b="1" dirty="0"/>
              <a:t>Supporting persistence</a:t>
            </a:r>
            <a:r>
              <a:rPr lang="en-GB" dirty="0"/>
              <a:t> – cognitive, affective and physical.</a:t>
            </a:r>
            <a:endParaRPr lang="en-GB" dirty="0">
              <a:cs typeface="Calibri"/>
            </a:endParaRPr>
          </a:p>
          <a:p>
            <a:r>
              <a:rPr lang="en-GB" b="1" dirty="0"/>
              <a:t>Establishing expectations</a:t>
            </a:r>
            <a:r>
              <a:rPr lang="en-GB" dirty="0"/>
              <a:t> – yours and theirs</a:t>
            </a:r>
            <a:endParaRPr lang="en-GB" dirty="0">
              <a:cs typeface="Calibri"/>
            </a:endParaRPr>
          </a:p>
          <a:p>
            <a:r>
              <a:rPr lang="en-GB" b="1" dirty="0"/>
              <a:t>Managing your time</a:t>
            </a:r>
            <a:r>
              <a:rPr lang="en-GB" dirty="0"/>
              <a:t> effectively and being realistic.</a:t>
            </a:r>
            <a:endParaRPr lang="en-GB" dirty="0">
              <a:cs typeface="Calibri"/>
            </a:endParaRPr>
          </a:p>
          <a:p>
            <a:r>
              <a:rPr lang="en-GB" b="1" dirty="0"/>
              <a:t>Visibility/availability</a:t>
            </a:r>
            <a:r>
              <a:rPr lang="en-GB" dirty="0"/>
              <a:t> – being a ‘real person’</a:t>
            </a:r>
            <a:endParaRPr lang="en-GB" dirty="0">
              <a:cs typeface="Calibri"/>
            </a:endParaRPr>
          </a:p>
          <a:p>
            <a:r>
              <a:rPr lang="en-GB" b="1" dirty="0"/>
              <a:t>Encouraging</a:t>
            </a:r>
            <a:r>
              <a:rPr lang="en-GB" dirty="0"/>
              <a:t> active peer interaction and support</a:t>
            </a:r>
            <a:endParaRPr lang="en-GB" dirty="0">
              <a:cs typeface="Calibri"/>
            </a:endParaRPr>
          </a:p>
          <a:p>
            <a:r>
              <a:rPr lang="en-GB" b="1" dirty="0"/>
              <a:t>Being inclusive</a:t>
            </a:r>
            <a:r>
              <a:rPr lang="en-GB" dirty="0"/>
              <a:t> in your practice.</a:t>
            </a:r>
            <a:endParaRPr lang="en-GB" dirty="0">
              <a:cs typeface="Calibri"/>
            </a:endParaRPr>
          </a:p>
          <a:p>
            <a:r>
              <a:rPr lang="en-GB" dirty="0"/>
              <a:t>Using the </a:t>
            </a:r>
            <a:r>
              <a:rPr lang="en-GB" b="1" dirty="0"/>
              <a:t>right tone</a:t>
            </a:r>
            <a:endParaRPr lang="en-GB" b="1" dirty="0">
              <a:cs typeface="Calibri"/>
            </a:endParaRPr>
          </a:p>
          <a:p>
            <a:r>
              <a:rPr lang="en-GB" b="1" dirty="0"/>
              <a:t>Seeing opportunities</a:t>
            </a:r>
            <a:r>
              <a:rPr lang="en-GB" dirty="0"/>
              <a:t> to make connections and/or improve the experience</a:t>
            </a:r>
            <a:endParaRPr lang="en-GB" dirty="0">
              <a:cs typeface="Calibri"/>
            </a:endParaRPr>
          </a:p>
          <a:p>
            <a:r>
              <a:rPr lang="en-GB" b="1" dirty="0"/>
              <a:t>Not expecting perfection!</a:t>
            </a:r>
            <a:endParaRPr lang="en-GB" b="1" dirty="0">
              <a:cs typeface="Calibri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151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434" y="201960"/>
            <a:ext cx="7772400" cy="1066800"/>
          </a:xfrm>
        </p:spPr>
        <p:txBody>
          <a:bodyPr/>
          <a:lstStyle/>
          <a:p>
            <a:r>
              <a:rPr lang="en-GB" b="1" dirty="0"/>
              <a:t>Typical online tutoring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924" y="1499670"/>
            <a:ext cx="7990656" cy="4114800"/>
          </a:xfrm>
        </p:spPr>
        <p:txBody>
          <a:bodyPr>
            <a:noAutofit/>
          </a:bodyPr>
          <a:lstStyle/>
          <a:p>
            <a:r>
              <a:rPr lang="en-GB" dirty="0"/>
              <a:t>Summarising a range of blog posts or forum entries to try and capture the ‘spirit’ of the learning.</a:t>
            </a:r>
          </a:p>
          <a:p>
            <a:r>
              <a:rPr lang="en-GB" dirty="0"/>
              <a:t>Positive reinforcement of core messages, Warwick technologies, tasks and connected services.</a:t>
            </a:r>
          </a:p>
          <a:p>
            <a:r>
              <a:rPr lang="en-GB" dirty="0"/>
              <a:t>Supporting individuals who get in touch with you, as promptly as you can. </a:t>
            </a:r>
          </a:p>
          <a:p>
            <a:r>
              <a:rPr lang="en-GB" dirty="0"/>
              <a:t>Monitoring student progress against tasks (Moodle gradebook).</a:t>
            </a:r>
          </a:p>
          <a:p>
            <a:r>
              <a:rPr lang="en-GB" dirty="0"/>
              <a:t>Highlighting any particularly good pieces of work.</a:t>
            </a:r>
          </a:p>
          <a:p>
            <a:r>
              <a:rPr lang="en-GB" dirty="0"/>
              <a:t>Signposting students to additional services/contacts as relevant.</a:t>
            </a:r>
          </a:p>
        </p:txBody>
      </p:sp>
    </p:spTree>
    <p:extLst>
      <p:ext uri="{BB962C8B-B14F-4D97-AF65-F5344CB8AC3E}">
        <p14:creationId xmlns:p14="http://schemas.microsoft.com/office/powerpoint/2010/main" val="318415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Blog response example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472" y="1502352"/>
            <a:ext cx="8388928" cy="49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0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09" y="1395569"/>
            <a:ext cx="11670483" cy="25637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08" y="4207541"/>
            <a:ext cx="11430784" cy="21577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3187" y="70006"/>
            <a:ext cx="10515600" cy="1325563"/>
          </a:xfrm>
        </p:spPr>
        <p:txBody>
          <a:bodyPr/>
          <a:lstStyle/>
          <a:p>
            <a:r>
              <a:rPr lang="en-GB" b="1" dirty="0"/>
              <a:t>Individual blog response</a:t>
            </a:r>
          </a:p>
        </p:txBody>
      </p:sp>
    </p:spTree>
    <p:extLst>
      <p:ext uri="{BB962C8B-B14F-4D97-AF65-F5344CB8AC3E}">
        <p14:creationId xmlns:p14="http://schemas.microsoft.com/office/powerpoint/2010/main" val="2680203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491" y="198870"/>
            <a:ext cx="10515600" cy="1325563"/>
          </a:xfrm>
        </p:spPr>
        <p:txBody>
          <a:bodyPr/>
          <a:lstStyle/>
          <a:p>
            <a:r>
              <a:rPr lang="en-GB" b="1" dirty="0"/>
              <a:t>Summarising blog post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480" y="1313439"/>
            <a:ext cx="9667875" cy="52101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73455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278823"/>
            <a:ext cx="10515600" cy="1325563"/>
          </a:xfrm>
        </p:spPr>
        <p:txBody>
          <a:bodyPr/>
          <a:lstStyle/>
          <a:p>
            <a:r>
              <a:rPr lang="en-GB" b="1" dirty="0"/>
              <a:t>Supporting tutors – monitoring progress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1796" y="1834861"/>
            <a:ext cx="4525391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765" y="1767498"/>
            <a:ext cx="2798618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Positive engagement – going above and beyond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6401" y="5232092"/>
            <a:ext cx="2798618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Number of blog comments</a:t>
            </a:r>
          </a:p>
        </p:txBody>
      </p:sp>
      <p:sp>
        <p:nvSpPr>
          <p:cNvPr id="9" name="Freeform 8"/>
          <p:cNvSpPr/>
          <p:nvPr/>
        </p:nvSpPr>
        <p:spPr>
          <a:xfrm>
            <a:off x="5873365" y="2937164"/>
            <a:ext cx="850708" cy="738909"/>
          </a:xfrm>
          <a:custGeom>
            <a:avLst/>
            <a:gdLst>
              <a:gd name="connsiteX0" fmla="*/ 74853 w 850708"/>
              <a:gd name="connsiteY0" fmla="*/ 295563 h 738909"/>
              <a:gd name="connsiteX1" fmla="*/ 167217 w 850708"/>
              <a:gd name="connsiteY1" fmla="*/ 203200 h 738909"/>
              <a:gd name="connsiteX2" fmla="*/ 194926 w 850708"/>
              <a:gd name="connsiteY2" fmla="*/ 175491 h 738909"/>
              <a:gd name="connsiteX3" fmla="*/ 278053 w 850708"/>
              <a:gd name="connsiteY3" fmla="*/ 120072 h 738909"/>
              <a:gd name="connsiteX4" fmla="*/ 361180 w 850708"/>
              <a:gd name="connsiteY4" fmla="*/ 46181 h 738909"/>
              <a:gd name="connsiteX5" fmla="*/ 407362 w 850708"/>
              <a:gd name="connsiteY5" fmla="*/ 18472 h 738909"/>
              <a:gd name="connsiteX6" fmla="*/ 453544 w 850708"/>
              <a:gd name="connsiteY6" fmla="*/ 9236 h 738909"/>
              <a:gd name="connsiteX7" fmla="*/ 481253 w 850708"/>
              <a:gd name="connsiteY7" fmla="*/ 0 h 738909"/>
              <a:gd name="connsiteX8" fmla="*/ 786053 w 850708"/>
              <a:gd name="connsiteY8" fmla="*/ 9236 h 738909"/>
              <a:gd name="connsiteX9" fmla="*/ 813762 w 850708"/>
              <a:gd name="connsiteY9" fmla="*/ 36945 h 738909"/>
              <a:gd name="connsiteX10" fmla="*/ 822999 w 850708"/>
              <a:gd name="connsiteY10" fmla="*/ 83127 h 738909"/>
              <a:gd name="connsiteX11" fmla="*/ 850708 w 850708"/>
              <a:gd name="connsiteY11" fmla="*/ 138545 h 738909"/>
              <a:gd name="connsiteX12" fmla="*/ 832235 w 850708"/>
              <a:gd name="connsiteY12" fmla="*/ 295563 h 738909"/>
              <a:gd name="connsiteX13" fmla="*/ 813762 w 850708"/>
              <a:gd name="connsiteY13" fmla="*/ 332509 h 738909"/>
              <a:gd name="connsiteX14" fmla="*/ 776817 w 850708"/>
              <a:gd name="connsiteY14" fmla="*/ 397163 h 738909"/>
              <a:gd name="connsiteX15" fmla="*/ 749108 w 850708"/>
              <a:gd name="connsiteY15" fmla="*/ 415636 h 738909"/>
              <a:gd name="connsiteX16" fmla="*/ 702926 w 850708"/>
              <a:gd name="connsiteY16" fmla="*/ 471054 h 738909"/>
              <a:gd name="connsiteX17" fmla="*/ 665980 w 850708"/>
              <a:gd name="connsiteY17" fmla="*/ 498763 h 738909"/>
              <a:gd name="connsiteX18" fmla="*/ 619799 w 850708"/>
              <a:gd name="connsiteY18" fmla="*/ 508000 h 738909"/>
              <a:gd name="connsiteX19" fmla="*/ 582853 w 850708"/>
              <a:gd name="connsiteY19" fmla="*/ 517236 h 738909"/>
              <a:gd name="connsiteX20" fmla="*/ 268817 w 850708"/>
              <a:gd name="connsiteY20" fmla="*/ 508000 h 738909"/>
              <a:gd name="connsiteX21" fmla="*/ 204162 w 850708"/>
              <a:gd name="connsiteY21" fmla="*/ 489527 h 738909"/>
              <a:gd name="connsiteX22" fmla="*/ 157980 w 850708"/>
              <a:gd name="connsiteY22" fmla="*/ 480291 h 738909"/>
              <a:gd name="connsiteX23" fmla="*/ 139508 w 850708"/>
              <a:gd name="connsiteY23" fmla="*/ 452581 h 738909"/>
              <a:gd name="connsiteX24" fmla="*/ 176453 w 850708"/>
              <a:gd name="connsiteY24" fmla="*/ 286327 h 738909"/>
              <a:gd name="connsiteX25" fmla="*/ 259580 w 850708"/>
              <a:gd name="connsiteY25" fmla="*/ 193963 h 738909"/>
              <a:gd name="connsiteX26" fmla="*/ 296526 w 850708"/>
              <a:gd name="connsiteY26" fmla="*/ 147781 h 738909"/>
              <a:gd name="connsiteX27" fmla="*/ 333471 w 850708"/>
              <a:gd name="connsiteY27" fmla="*/ 129309 h 738909"/>
              <a:gd name="connsiteX28" fmla="*/ 379653 w 850708"/>
              <a:gd name="connsiteY28" fmla="*/ 92363 h 738909"/>
              <a:gd name="connsiteX29" fmla="*/ 416599 w 850708"/>
              <a:gd name="connsiteY29" fmla="*/ 73891 h 738909"/>
              <a:gd name="connsiteX30" fmla="*/ 518199 w 850708"/>
              <a:gd name="connsiteY30" fmla="*/ 27709 h 738909"/>
              <a:gd name="connsiteX31" fmla="*/ 647508 w 850708"/>
              <a:gd name="connsiteY31" fmla="*/ 46181 h 738909"/>
              <a:gd name="connsiteX32" fmla="*/ 702926 w 850708"/>
              <a:gd name="connsiteY32" fmla="*/ 83127 h 738909"/>
              <a:gd name="connsiteX33" fmla="*/ 721399 w 850708"/>
              <a:gd name="connsiteY33" fmla="*/ 110836 h 738909"/>
              <a:gd name="connsiteX34" fmla="*/ 739871 w 850708"/>
              <a:gd name="connsiteY34" fmla="*/ 175491 h 738909"/>
              <a:gd name="connsiteX35" fmla="*/ 721399 w 850708"/>
              <a:gd name="connsiteY35" fmla="*/ 350981 h 738909"/>
              <a:gd name="connsiteX36" fmla="*/ 702926 w 850708"/>
              <a:gd name="connsiteY36" fmla="*/ 415636 h 738909"/>
              <a:gd name="connsiteX37" fmla="*/ 684453 w 850708"/>
              <a:gd name="connsiteY37" fmla="*/ 443345 h 738909"/>
              <a:gd name="connsiteX38" fmla="*/ 675217 w 850708"/>
              <a:gd name="connsiteY38" fmla="*/ 480291 h 738909"/>
              <a:gd name="connsiteX39" fmla="*/ 555144 w 850708"/>
              <a:gd name="connsiteY39" fmla="*/ 628072 h 738909"/>
              <a:gd name="connsiteX40" fmla="*/ 518199 w 850708"/>
              <a:gd name="connsiteY40" fmla="*/ 646545 h 738909"/>
              <a:gd name="connsiteX41" fmla="*/ 425835 w 850708"/>
              <a:gd name="connsiteY41" fmla="*/ 674254 h 738909"/>
              <a:gd name="connsiteX42" fmla="*/ 314999 w 850708"/>
              <a:gd name="connsiteY42" fmla="*/ 665018 h 738909"/>
              <a:gd name="connsiteX43" fmla="*/ 278053 w 850708"/>
              <a:gd name="connsiteY43" fmla="*/ 637309 h 738909"/>
              <a:gd name="connsiteX44" fmla="*/ 250344 w 850708"/>
              <a:gd name="connsiteY44" fmla="*/ 618836 h 738909"/>
              <a:gd name="connsiteX45" fmla="*/ 204162 w 850708"/>
              <a:gd name="connsiteY45" fmla="*/ 581891 h 738909"/>
              <a:gd name="connsiteX46" fmla="*/ 167217 w 850708"/>
              <a:gd name="connsiteY46" fmla="*/ 563418 h 738909"/>
              <a:gd name="connsiteX47" fmla="*/ 148744 w 850708"/>
              <a:gd name="connsiteY47" fmla="*/ 535709 h 738909"/>
              <a:gd name="connsiteX48" fmla="*/ 111799 w 850708"/>
              <a:gd name="connsiteY48" fmla="*/ 508000 h 738909"/>
              <a:gd name="connsiteX49" fmla="*/ 74853 w 850708"/>
              <a:gd name="connsiteY49" fmla="*/ 434109 h 738909"/>
              <a:gd name="connsiteX50" fmla="*/ 65617 w 850708"/>
              <a:gd name="connsiteY50" fmla="*/ 397163 h 738909"/>
              <a:gd name="connsiteX51" fmla="*/ 84090 w 850708"/>
              <a:gd name="connsiteY51" fmla="*/ 286327 h 738909"/>
              <a:gd name="connsiteX52" fmla="*/ 102562 w 850708"/>
              <a:gd name="connsiteY52" fmla="*/ 249381 h 738909"/>
              <a:gd name="connsiteX53" fmla="*/ 204162 w 850708"/>
              <a:gd name="connsiteY53" fmla="*/ 157018 h 738909"/>
              <a:gd name="connsiteX54" fmla="*/ 250344 w 850708"/>
              <a:gd name="connsiteY54" fmla="*/ 129309 h 738909"/>
              <a:gd name="connsiteX55" fmla="*/ 287290 w 850708"/>
              <a:gd name="connsiteY55" fmla="*/ 110836 h 738909"/>
              <a:gd name="connsiteX56" fmla="*/ 314999 w 850708"/>
              <a:gd name="connsiteY56" fmla="*/ 92363 h 738909"/>
              <a:gd name="connsiteX57" fmla="*/ 361180 w 850708"/>
              <a:gd name="connsiteY57" fmla="*/ 83127 h 738909"/>
              <a:gd name="connsiteX58" fmla="*/ 388890 w 850708"/>
              <a:gd name="connsiteY58" fmla="*/ 73891 h 738909"/>
              <a:gd name="connsiteX59" fmla="*/ 416599 w 850708"/>
              <a:gd name="connsiteY59" fmla="*/ 55418 h 738909"/>
              <a:gd name="connsiteX60" fmla="*/ 610562 w 850708"/>
              <a:gd name="connsiteY60" fmla="*/ 64654 h 738909"/>
              <a:gd name="connsiteX61" fmla="*/ 638271 w 850708"/>
              <a:gd name="connsiteY61" fmla="*/ 73891 h 738909"/>
              <a:gd name="connsiteX62" fmla="*/ 675217 w 850708"/>
              <a:gd name="connsiteY62" fmla="*/ 83127 h 738909"/>
              <a:gd name="connsiteX63" fmla="*/ 712162 w 850708"/>
              <a:gd name="connsiteY63" fmla="*/ 101600 h 738909"/>
              <a:gd name="connsiteX64" fmla="*/ 767580 w 850708"/>
              <a:gd name="connsiteY64" fmla="*/ 157018 h 738909"/>
              <a:gd name="connsiteX65" fmla="*/ 786053 w 850708"/>
              <a:gd name="connsiteY65" fmla="*/ 221672 h 738909"/>
              <a:gd name="connsiteX66" fmla="*/ 776817 w 850708"/>
              <a:gd name="connsiteY66" fmla="*/ 350981 h 738909"/>
              <a:gd name="connsiteX67" fmla="*/ 758344 w 850708"/>
              <a:gd name="connsiteY67" fmla="*/ 406400 h 738909"/>
              <a:gd name="connsiteX68" fmla="*/ 730635 w 850708"/>
              <a:gd name="connsiteY68" fmla="*/ 434109 h 738909"/>
              <a:gd name="connsiteX69" fmla="*/ 675217 w 850708"/>
              <a:gd name="connsiteY69" fmla="*/ 535709 h 738909"/>
              <a:gd name="connsiteX70" fmla="*/ 638271 w 850708"/>
              <a:gd name="connsiteY70" fmla="*/ 581891 h 738909"/>
              <a:gd name="connsiteX71" fmla="*/ 592090 w 850708"/>
              <a:gd name="connsiteY71" fmla="*/ 600363 h 738909"/>
              <a:gd name="connsiteX72" fmla="*/ 527435 w 850708"/>
              <a:gd name="connsiteY72" fmla="*/ 646545 h 738909"/>
              <a:gd name="connsiteX73" fmla="*/ 481253 w 850708"/>
              <a:gd name="connsiteY73" fmla="*/ 683491 h 738909"/>
              <a:gd name="connsiteX74" fmla="*/ 398126 w 850708"/>
              <a:gd name="connsiteY74" fmla="*/ 701963 h 738909"/>
              <a:gd name="connsiteX75" fmla="*/ 342708 w 850708"/>
              <a:gd name="connsiteY75" fmla="*/ 720436 h 738909"/>
              <a:gd name="connsiteX76" fmla="*/ 278053 w 850708"/>
              <a:gd name="connsiteY76" fmla="*/ 729672 h 738909"/>
              <a:gd name="connsiteX77" fmla="*/ 231871 w 850708"/>
              <a:gd name="connsiteY77" fmla="*/ 738909 h 738909"/>
              <a:gd name="connsiteX78" fmla="*/ 111799 w 850708"/>
              <a:gd name="connsiteY78" fmla="*/ 720436 h 738909"/>
              <a:gd name="connsiteX79" fmla="*/ 74853 w 850708"/>
              <a:gd name="connsiteY79" fmla="*/ 683491 h 738909"/>
              <a:gd name="connsiteX80" fmla="*/ 56380 w 850708"/>
              <a:gd name="connsiteY80" fmla="*/ 646545 h 738909"/>
              <a:gd name="connsiteX81" fmla="*/ 37908 w 850708"/>
              <a:gd name="connsiteY81" fmla="*/ 618836 h 738909"/>
              <a:gd name="connsiteX82" fmla="*/ 10199 w 850708"/>
              <a:gd name="connsiteY82" fmla="*/ 572654 h 738909"/>
              <a:gd name="connsiteX83" fmla="*/ 10199 w 850708"/>
              <a:gd name="connsiteY83" fmla="*/ 341745 h 738909"/>
              <a:gd name="connsiteX84" fmla="*/ 19435 w 850708"/>
              <a:gd name="connsiteY84" fmla="*/ 267854 h 73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50708" h="738909">
                <a:moveTo>
                  <a:pt x="74853" y="295563"/>
                </a:moveTo>
                <a:cubicBezTo>
                  <a:pt x="151941" y="203057"/>
                  <a:pt x="87267" y="273156"/>
                  <a:pt x="167217" y="203200"/>
                </a:cubicBezTo>
                <a:cubicBezTo>
                  <a:pt x="177047" y="194599"/>
                  <a:pt x="184476" y="183328"/>
                  <a:pt x="194926" y="175491"/>
                </a:cubicBezTo>
                <a:cubicBezTo>
                  <a:pt x="221568" y="155509"/>
                  <a:pt x="254504" y="143620"/>
                  <a:pt x="278053" y="120072"/>
                </a:cubicBezTo>
                <a:cubicBezTo>
                  <a:pt x="315894" y="82232"/>
                  <a:pt x="320414" y="73359"/>
                  <a:pt x="361180" y="46181"/>
                </a:cubicBezTo>
                <a:cubicBezTo>
                  <a:pt x="376117" y="36223"/>
                  <a:pt x="390694" y="25139"/>
                  <a:pt x="407362" y="18472"/>
                </a:cubicBezTo>
                <a:cubicBezTo>
                  <a:pt x="421938" y="12642"/>
                  <a:pt x="438314" y="13043"/>
                  <a:pt x="453544" y="9236"/>
                </a:cubicBezTo>
                <a:cubicBezTo>
                  <a:pt x="462989" y="6875"/>
                  <a:pt x="472017" y="3079"/>
                  <a:pt x="481253" y="0"/>
                </a:cubicBezTo>
                <a:cubicBezTo>
                  <a:pt x="582853" y="3079"/>
                  <a:pt x="685028" y="-1989"/>
                  <a:pt x="786053" y="9236"/>
                </a:cubicBezTo>
                <a:cubicBezTo>
                  <a:pt x="799035" y="10678"/>
                  <a:pt x="807920" y="25262"/>
                  <a:pt x="813762" y="36945"/>
                </a:cubicBezTo>
                <a:cubicBezTo>
                  <a:pt x="820783" y="50986"/>
                  <a:pt x="819191" y="67897"/>
                  <a:pt x="822999" y="83127"/>
                </a:cubicBezTo>
                <a:cubicBezTo>
                  <a:pt x="830648" y="113721"/>
                  <a:pt x="832647" y="111454"/>
                  <a:pt x="850708" y="138545"/>
                </a:cubicBezTo>
                <a:cubicBezTo>
                  <a:pt x="848240" y="170629"/>
                  <a:pt x="848758" y="251500"/>
                  <a:pt x="832235" y="295563"/>
                </a:cubicBezTo>
                <a:cubicBezTo>
                  <a:pt x="827400" y="308455"/>
                  <a:pt x="819186" y="319853"/>
                  <a:pt x="813762" y="332509"/>
                </a:cubicBezTo>
                <a:cubicBezTo>
                  <a:pt x="797910" y="369497"/>
                  <a:pt x="813132" y="360848"/>
                  <a:pt x="776817" y="397163"/>
                </a:cubicBezTo>
                <a:cubicBezTo>
                  <a:pt x="768968" y="405012"/>
                  <a:pt x="758344" y="409478"/>
                  <a:pt x="749108" y="415636"/>
                </a:cubicBezTo>
                <a:cubicBezTo>
                  <a:pt x="730105" y="444140"/>
                  <a:pt x="730582" y="447349"/>
                  <a:pt x="702926" y="471054"/>
                </a:cubicBezTo>
                <a:cubicBezTo>
                  <a:pt x="691238" y="481072"/>
                  <a:pt x="680047" y="492511"/>
                  <a:pt x="665980" y="498763"/>
                </a:cubicBezTo>
                <a:cubicBezTo>
                  <a:pt x="651635" y="505139"/>
                  <a:pt x="635124" y="504594"/>
                  <a:pt x="619799" y="508000"/>
                </a:cubicBezTo>
                <a:cubicBezTo>
                  <a:pt x="607407" y="510754"/>
                  <a:pt x="595168" y="514157"/>
                  <a:pt x="582853" y="517236"/>
                </a:cubicBezTo>
                <a:cubicBezTo>
                  <a:pt x="478174" y="514157"/>
                  <a:pt x="373396" y="513504"/>
                  <a:pt x="268817" y="508000"/>
                </a:cubicBezTo>
                <a:cubicBezTo>
                  <a:pt x="246937" y="506848"/>
                  <a:pt x="225115" y="494765"/>
                  <a:pt x="204162" y="489527"/>
                </a:cubicBezTo>
                <a:cubicBezTo>
                  <a:pt x="188932" y="485720"/>
                  <a:pt x="173374" y="483370"/>
                  <a:pt x="157980" y="480291"/>
                </a:cubicBezTo>
                <a:cubicBezTo>
                  <a:pt x="151823" y="471054"/>
                  <a:pt x="139508" y="463682"/>
                  <a:pt x="139508" y="452581"/>
                </a:cubicBezTo>
                <a:cubicBezTo>
                  <a:pt x="139508" y="399033"/>
                  <a:pt x="151536" y="336161"/>
                  <a:pt x="176453" y="286327"/>
                </a:cubicBezTo>
                <a:cubicBezTo>
                  <a:pt x="197047" y="245139"/>
                  <a:pt x="227672" y="233848"/>
                  <a:pt x="259580" y="193963"/>
                </a:cubicBezTo>
                <a:cubicBezTo>
                  <a:pt x="271895" y="178569"/>
                  <a:pt x="281690" y="160763"/>
                  <a:pt x="296526" y="147781"/>
                </a:cubicBezTo>
                <a:cubicBezTo>
                  <a:pt x="306888" y="138714"/>
                  <a:pt x="322015" y="136946"/>
                  <a:pt x="333471" y="129309"/>
                </a:cubicBezTo>
                <a:cubicBezTo>
                  <a:pt x="349874" y="118374"/>
                  <a:pt x="363250" y="103298"/>
                  <a:pt x="379653" y="92363"/>
                </a:cubicBezTo>
                <a:cubicBezTo>
                  <a:pt x="391109" y="84726"/>
                  <a:pt x="404792" y="80975"/>
                  <a:pt x="416599" y="73891"/>
                </a:cubicBezTo>
                <a:cubicBezTo>
                  <a:pt x="496495" y="25954"/>
                  <a:pt x="442174" y="42913"/>
                  <a:pt x="518199" y="27709"/>
                </a:cubicBezTo>
                <a:cubicBezTo>
                  <a:pt x="529309" y="28719"/>
                  <a:pt x="616221" y="28799"/>
                  <a:pt x="647508" y="46181"/>
                </a:cubicBezTo>
                <a:cubicBezTo>
                  <a:pt x="666916" y="56963"/>
                  <a:pt x="702926" y="83127"/>
                  <a:pt x="702926" y="83127"/>
                </a:cubicBezTo>
                <a:cubicBezTo>
                  <a:pt x="709084" y="92363"/>
                  <a:pt x="716435" y="100907"/>
                  <a:pt x="721399" y="110836"/>
                </a:cubicBezTo>
                <a:cubicBezTo>
                  <a:pt x="728024" y="124086"/>
                  <a:pt x="736912" y="163654"/>
                  <a:pt x="739871" y="175491"/>
                </a:cubicBezTo>
                <a:cubicBezTo>
                  <a:pt x="724992" y="413570"/>
                  <a:pt x="747236" y="260553"/>
                  <a:pt x="721399" y="350981"/>
                </a:cubicBezTo>
                <a:cubicBezTo>
                  <a:pt x="717455" y="364785"/>
                  <a:pt x="710306" y="400877"/>
                  <a:pt x="702926" y="415636"/>
                </a:cubicBezTo>
                <a:cubicBezTo>
                  <a:pt x="697962" y="425565"/>
                  <a:pt x="690611" y="434109"/>
                  <a:pt x="684453" y="443345"/>
                </a:cubicBezTo>
                <a:cubicBezTo>
                  <a:pt x="681374" y="455660"/>
                  <a:pt x="681235" y="469114"/>
                  <a:pt x="675217" y="480291"/>
                </a:cubicBezTo>
                <a:cubicBezTo>
                  <a:pt x="657431" y="513323"/>
                  <a:pt x="593434" y="608927"/>
                  <a:pt x="555144" y="628072"/>
                </a:cubicBezTo>
                <a:cubicBezTo>
                  <a:pt x="542829" y="634230"/>
                  <a:pt x="530983" y="641431"/>
                  <a:pt x="518199" y="646545"/>
                </a:cubicBezTo>
                <a:cubicBezTo>
                  <a:pt x="480720" y="661537"/>
                  <a:pt x="462125" y="665182"/>
                  <a:pt x="425835" y="674254"/>
                </a:cubicBezTo>
                <a:cubicBezTo>
                  <a:pt x="388890" y="671175"/>
                  <a:pt x="350965" y="674010"/>
                  <a:pt x="314999" y="665018"/>
                </a:cubicBezTo>
                <a:cubicBezTo>
                  <a:pt x="300065" y="661284"/>
                  <a:pt x="290580" y="646257"/>
                  <a:pt x="278053" y="637309"/>
                </a:cubicBezTo>
                <a:cubicBezTo>
                  <a:pt x="269020" y="630857"/>
                  <a:pt x="259225" y="625496"/>
                  <a:pt x="250344" y="618836"/>
                </a:cubicBezTo>
                <a:cubicBezTo>
                  <a:pt x="234573" y="607008"/>
                  <a:pt x="220565" y="592826"/>
                  <a:pt x="204162" y="581891"/>
                </a:cubicBezTo>
                <a:cubicBezTo>
                  <a:pt x="192706" y="574254"/>
                  <a:pt x="179532" y="569576"/>
                  <a:pt x="167217" y="563418"/>
                </a:cubicBezTo>
                <a:cubicBezTo>
                  <a:pt x="161059" y="554182"/>
                  <a:pt x="156593" y="543558"/>
                  <a:pt x="148744" y="535709"/>
                </a:cubicBezTo>
                <a:cubicBezTo>
                  <a:pt x="137859" y="524824"/>
                  <a:pt x="120853" y="520450"/>
                  <a:pt x="111799" y="508000"/>
                </a:cubicBezTo>
                <a:cubicBezTo>
                  <a:pt x="95602" y="485729"/>
                  <a:pt x="74853" y="434109"/>
                  <a:pt x="74853" y="434109"/>
                </a:cubicBezTo>
                <a:cubicBezTo>
                  <a:pt x="71774" y="421794"/>
                  <a:pt x="65617" y="409857"/>
                  <a:pt x="65617" y="397163"/>
                </a:cubicBezTo>
                <a:cubicBezTo>
                  <a:pt x="65617" y="379274"/>
                  <a:pt x="74361" y="312272"/>
                  <a:pt x="84090" y="286327"/>
                </a:cubicBezTo>
                <a:cubicBezTo>
                  <a:pt x="88925" y="273435"/>
                  <a:pt x="93747" y="259959"/>
                  <a:pt x="102562" y="249381"/>
                </a:cubicBezTo>
                <a:cubicBezTo>
                  <a:pt x="142975" y="200885"/>
                  <a:pt x="160642" y="184218"/>
                  <a:pt x="204162" y="157018"/>
                </a:cubicBezTo>
                <a:cubicBezTo>
                  <a:pt x="219386" y="147503"/>
                  <a:pt x="234651" y="138027"/>
                  <a:pt x="250344" y="129309"/>
                </a:cubicBezTo>
                <a:cubicBezTo>
                  <a:pt x="262380" y="122622"/>
                  <a:pt x="275335" y="117667"/>
                  <a:pt x="287290" y="110836"/>
                </a:cubicBezTo>
                <a:cubicBezTo>
                  <a:pt x="296928" y="105328"/>
                  <a:pt x="304605" y="96261"/>
                  <a:pt x="314999" y="92363"/>
                </a:cubicBezTo>
                <a:cubicBezTo>
                  <a:pt x="329698" y="86851"/>
                  <a:pt x="345950" y="86934"/>
                  <a:pt x="361180" y="83127"/>
                </a:cubicBezTo>
                <a:cubicBezTo>
                  <a:pt x="370626" y="80766"/>
                  <a:pt x="379653" y="76970"/>
                  <a:pt x="388890" y="73891"/>
                </a:cubicBezTo>
                <a:cubicBezTo>
                  <a:pt x="398126" y="67733"/>
                  <a:pt x="405508" y="55880"/>
                  <a:pt x="416599" y="55418"/>
                </a:cubicBezTo>
                <a:cubicBezTo>
                  <a:pt x="481270" y="52723"/>
                  <a:pt x="546058" y="59279"/>
                  <a:pt x="610562" y="64654"/>
                </a:cubicBezTo>
                <a:cubicBezTo>
                  <a:pt x="620264" y="65463"/>
                  <a:pt x="628910" y="71216"/>
                  <a:pt x="638271" y="73891"/>
                </a:cubicBezTo>
                <a:cubicBezTo>
                  <a:pt x="650477" y="77378"/>
                  <a:pt x="662902" y="80048"/>
                  <a:pt x="675217" y="83127"/>
                </a:cubicBezTo>
                <a:cubicBezTo>
                  <a:pt x="687532" y="89285"/>
                  <a:pt x="701411" y="92999"/>
                  <a:pt x="712162" y="101600"/>
                </a:cubicBezTo>
                <a:cubicBezTo>
                  <a:pt x="732562" y="117920"/>
                  <a:pt x="767580" y="157018"/>
                  <a:pt x="767580" y="157018"/>
                </a:cubicBezTo>
                <a:cubicBezTo>
                  <a:pt x="771937" y="170087"/>
                  <a:pt x="786053" y="210071"/>
                  <a:pt x="786053" y="221672"/>
                </a:cubicBezTo>
                <a:cubicBezTo>
                  <a:pt x="786053" y="264885"/>
                  <a:pt x="783227" y="308246"/>
                  <a:pt x="776817" y="350981"/>
                </a:cubicBezTo>
                <a:cubicBezTo>
                  <a:pt x="773928" y="370238"/>
                  <a:pt x="772113" y="392631"/>
                  <a:pt x="758344" y="406400"/>
                </a:cubicBezTo>
                <a:cubicBezTo>
                  <a:pt x="749108" y="415636"/>
                  <a:pt x="737648" y="423089"/>
                  <a:pt x="730635" y="434109"/>
                </a:cubicBezTo>
                <a:cubicBezTo>
                  <a:pt x="671889" y="526426"/>
                  <a:pt x="715753" y="481662"/>
                  <a:pt x="675217" y="535709"/>
                </a:cubicBezTo>
                <a:cubicBezTo>
                  <a:pt x="663388" y="551480"/>
                  <a:pt x="653832" y="569788"/>
                  <a:pt x="638271" y="581891"/>
                </a:cubicBezTo>
                <a:cubicBezTo>
                  <a:pt x="625184" y="592070"/>
                  <a:pt x="606411" y="592009"/>
                  <a:pt x="592090" y="600363"/>
                </a:cubicBezTo>
                <a:cubicBezTo>
                  <a:pt x="569213" y="613708"/>
                  <a:pt x="548623" y="630654"/>
                  <a:pt x="527435" y="646545"/>
                </a:cubicBezTo>
                <a:cubicBezTo>
                  <a:pt x="511664" y="658373"/>
                  <a:pt x="499373" y="675725"/>
                  <a:pt x="481253" y="683491"/>
                </a:cubicBezTo>
                <a:cubicBezTo>
                  <a:pt x="455163" y="694672"/>
                  <a:pt x="425552" y="694649"/>
                  <a:pt x="398126" y="701963"/>
                </a:cubicBezTo>
                <a:cubicBezTo>
                  <a:pt x="379312" y="706980"/>
                  <a:pt x="361681" y="716058"/>
                  <a:pt x="342708" y="720436"/>
                </a:cubicBezTo>
                <a:cubicBezTo>
                  <a:pt x="321495" y="725331"/>
                  <a:pt x="299527" y="726093"/>
                  <a:pt x="278053" y="729672"/>
                </a:cubicBezTo>
                <a:cubicBezTo>
                  <a:pt x="262568" y="732253"/>
                  <a:pt x="247265" y="735830"/>
                  <a:pt x="231871" y="738909"/>
                </a:cubicBezTo>
                <a:cubicBezTo>
                  <a:pt x="191847" y="732751"/>
                  <a:pt x="149985" y="733913"/>
                  <a:pt x="111799" y="720436"/>
                </a:cubicBezTo>
                <a:cubicBezTo>
                  <a:pt x="95376" y="714640"/>
                  <a:pt x="85303" y="697424"/>
                  <a:pt x="74853" y="683491"/>
                </a:cubicBezTo>
                <a:cubicBezTo>
                  <a:pt x="66592" y="672476"/>
                  <a:pt x="63211" y="658500"/>
                  <a:pt x="56380" y="646545"/>
                </a:cubicBezTo>
                <a:cubicBezTo>
                  <a:pt x="50873" y="636907"/>
                  <a:pt x="43791" y="628249"/>
                  <a:pt x="37908" y="618836"/>
                </a:cubicBezTo>
                <a:cubicBezTo>
                  <a:pt x="28393" y="603612"/>
                  <a:pt x="19435" y="588048"/>
                  <a:pt x="10199" y="572654"/>
                </a:cubicBezTo>
                <a:cubicBezTo>
                  <a:pt x="-2531" y="458090"/>
                  <a:pt x="-4243" y="486162"/>
                  <a:pt x="10199" y="341745"/>
                </a:cubicBezTo>
                <a:cubicBezTo>
                  <a:pt x="22422" y="219519"/>
                  <a:pt x="19435" y="388640"/>
                  <a:pt x="19435" y="26785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6049818" y="3583380"/>
            <a:ext cx="719343" cy="702940"/>
          </a:xfrm>
          <a:custGeom>
            <a:avLst/>
            <a:gdLst>
              <a:gd name="connsiteX0" fmla="*/ 55418 w 719343"/>
              <a:gd name="connsiteY0" fmla="*/ 212765 h 702940"/>
              <a:gd name="connsiteX1" fmla="*/ 101600 w 719343"/>
              <a:gd name="connsiteY1" fmla="*/ 166584 h 702940"/>
              <a:gd name="connsiteX2" fmla="*/ 193964 w 719343"/>
              <a:gd name="connsiteY2" fmla="*/ 138875 h 702940"/>
              <a:gd name="connsiteX3" fmla="*/ 230909 w 719343"/>
              <a:gd name="connsiteY3" fmla="*/ 129638 h 702940"/>
              <a:gd name="connsiteX4" fmla="*/ 267855 w 719343"/>
              <a:gd name="connsiteY4" fmla="*/ 111165 h 702940"/>
              <a:gd name="connsiteX5" fmla="*/ 378691 w 719343"/>
              <a:gd name="connsiteY5" fmla="*/ 101929 h 702940"/>
              <a:gd name="connsiteX6" fmla="*/ 572655 w 719343"/>
              <a:gd name="connsiteY6" fmla="*/ 111165 h 702940"/>
              <a:gd name="connsiteX7" fmla="*/ 609600 w 719343"/>
              <a:gd name="connsiteY7" fmla="*/ 120402 h 702940"/>
              <a:gd name="connsiteX8" fmla="*/ 665018 w 719343"/>
              <a:gd name="connsiteY8" fmla="*/ 157347 h 702940"/>
              <a:gd name="connsiteX9" fmla="*/ 692727 w 719343"/>
              <a:gd name="connsiteY9" fmla="*/ 175820 h 702940"/>
              <a:gd name="connsiteX10" fmla="*/ 701964 w 719343"/>
              <a:gd name="connsiteY10" fmla="*/ 332838 h 702940"/>
              <a:gd name="connsiteX11" fmla="*/ 665018 w 719343"/>
              <a:gd name="connsiteY11" fmla="*/ 434438 h 702940"/>
              <a:gd name="connsiteX12" fmla="*/ 655782 w 719343"/>
              <a:gd name="connsiteY12" fmla="*/ 462147 h 702940"/>
              <a:gd name="connsiteX13" fmla="*/ 637309 w 719343"/>
              <a:gd name="connsiteY13" fmla="*/ 489856 h 702940"/>
              <a:gd name="connsiteX14" fmla="*/ 591127 w 719343"/>
              <a:gd name="connsiteY14" fmla="*/ 572984 h 702940"/>
              <a:gd name="connsiteX15" fmla="*/ 563418 w 719343"/>
              <a:gd name="connsiteY15" fmla="*/ 582220 h 702940"/>
              <a:gd name="connsiteX16" fmla="*/ 526473 w 719343"/>
              <a:gd name="connsiteY16" fmla="*/ 619165 h 702940"/>
              <a:gd name="connsiteX17" fmla="*/ 489527 w 719343"/>
              <a:gd name="connsiteY17" fmla="*/ 646875 h 702940"/>
              <a:gd name="connsiteX18" fmla="*/ 415637 w 719343"/>
              <a:gd name="connsiteY18" fmla="*/ 674584 h 702940"/>
              <a:gd name="connsiteX19" fmla="*/ 360218 w 719343"/>
              <a:gd name="connsiteY19" fmla="*/ 683820 h 702940"/>
              <a:gd name="connsiteX20" fmla="*/ 323273 w 719343"/>
              <a:gd name="connsiteY20" fmla="*/ 702293 h 702940"/>
              <a:gd name="connsiteX21" fmla="*/ 166255 w 719343"/>
              <a:gd name="connsiteY21" fmla="*/ 683820 h 702940"/>
              <a:gd name="connsiteX22" fmla="*/ 120073 w 719343"/>
              <a:gd name="connsiteY22" fmla="*/ 646875 h 702940"/>
              <a:gd name="connsiteX23" fmla="*/ 83127 w 719343"/>
              <a:gd name="connsiteY23" fmla="*/ 628402 h 702940"/>
              <a:gd name="connsiteX24" fmla="*/ 64655 w 719343"/>
              <a:gd name="connsiteY24" fmla="*/ 591456 h 702940"/>
              <a:gd name="connsiteX25" fmla="*/ 36946 w 719343"/>
              <a:gd name="connsiteY25" fmla="*/ 554511 h 702940"/>
              <a:gd name="connsiteX26" fmla="*/ 27709 w 719343"/>
              <a:gd name="connsiteY26" fmla="*/ 517565 h 702940"/>
              <a:gd name="connsiteX27" fmla="*/ 18473 w 719343"/>
              <a:gd name="connsiteY27" fmla="*/ 489856 h 702940"/>
              <a:gd name="connsiteX28" fmla="*/ 27709 w 719343"/>
              <a:gd name="connsiteY28" fmla="*/ 434438 h 702940"/>
              <a:gd name="connsiteX29" fmla="*/ 129309 w 719343"/>
              <a:gd name="connsiteY29" fmla="*/ 314365 h 702940"/>
              <a:gd name="connsiteX30" fmla="*/ 212437 w 719343"/>
              <a:gd name="connsiteY30" fmla="*/ 268184 h 702940"/>
              <a:gd name="connsiteX31" fmla="*/ 267855 w 719343"/>
              <a:gd name="connsiteY31" fmla="*/ 231238 h 702940"/>
              <a:gd name="connsiteX32" fmla="*/ 304800 w 719343"/>
              <a:gd name="connsiteY32" fmla="*/ 222002 h 702940"/>
              <a:gd name="connsiteX33" fmla="*/ 415637 w 719343"/>
              <a:gd name="connsiteY33" fmla="*/ 185056 h 702940"/>
              <a:gd name="connsiteX34" fmla="*/ 452582 w 719343"/>
              <a:gd name="connsiteY34" fmla="*/ 175820 h 702940"/>
              <a:gd name="connsiteX35" fmla="*/ 554182 w 719343"/>
              <a:gd name="connsiteY35" fmla="*/ 185056 h 702940"/>
              <a:gd name="connsiteX36" fmla="*/ 581891 w 719343"/>
              <a:gd name="connsiteY36" fmla="*/ 194293 h 702940"/>
              <a:gd name="connsiteX37" fmla="*/ 609600 w 719343"/>
              <a:gd name="connsiteY37" fmla="*/ 231238 h 702940"/>
              <a:gd name="connsiteX38" fmla="*/ 609600 w 719343"/>
              <a:gd name="connsiteY38" fmla="*/ 406729 h 702940"/>
              <a:gd name="connsiteX39" fmla="*/ 581891 w 719343"/>
              <a:gd name="connsiteY39" fmla="*/ 452911 h 702940"/>
              <a:gd name="connsiteX40" fmla="*/ 554182 w 719343"/>
              <a:gd name="connsiteY40" fmla="*/ 508329 h 702940"/>
              <a:gd name="connsiteX41" fmla="*/ 517237 w 719343"/>
              <a:gd name="connsiteY41" fmla="*/ 536038 h 702940"/>
              <a:gd name="connsiteX42" fmla="*/ 498764 w 719343"/>
              <a:gd name="connsiteY42" fmla="*/ 563747 h 702940"/>
              <a:gd name="connsiteX43" fmla="*/ 443346 w 719343"/>
              <a:gd name="connsiteY43" fmla="*/ 582220 h 702940"/>
              <a:gd name="connsiteX44" fmla="*/ 369455 w 719343"/>
              <a:gd name="connsiteY44" fmla="*/ 600693 h 702940"/>
              <a:gd name="connsiteX45" fmla="*/ 120073 w 719343"/>
              <a:gd name="connsiteY45" fmla="*/ 572984 h 702940"/>
              <a:gd name="connsiteX46" fmla="*/ 101600 w 719343"/>
              <a:gd name="connsiteY46" fmla="*/ 545275 h 702940"/>
              <a:gd name="connsiteX47" fmla="*/ 55418 w 719343"/>
              <a:gd name="connsiteY47" fmla="*/ 489856 h 702940"/>
              <a:gd name="connsiteX48" fmla="*/ 27709 w 719343"/>
              <a:gd name="connsiteY48" fmla="*/ 397493 h 702940"/>
              <a:gd name="connsiteX49" fmla="*/ 18473 w 719343"/>
              <a:gd name="connsiteY49" fmla="*/ 369784 h 702940"/>
              <a:gd name="connsiteX50" fmla="*/ 9237 w 719343"/>
              <a:gd name="connsiteY50" fmla="*/ 332838 h 702940"/>
              <a:gd name="connsiteX51" fmla="*/ 18473 w 719343"/>
              <a:gd name="connsiteY51" fmla="*/ 258947 h 702940"/>
              <a:gd name="connsiteX52" fmla="*/ 36946 w 719343"/>
              <a:gd name="connsiteY52" fmla="*/ 231238 h 702940"/>
              <a:gd name="connsiteX53" fmla="*/ 120073 w 719343"/>
              <a:gd name="connsiteY53" fmla="*/ 194293 h 702940"/>
              <a:gd name="connsiteX54" fmla="*/ 147782 w 719343"/>
              <a:gd name="connsiteY54" fmla="*/ 175820 h 702940"/>
              <a:gd name="connsiteX55" fmla="*/ 193964 w 719343"/>
              <a:gd name="connsiteY55" fmla="*/ 166584 h 702940"/>
              <a:gd name="connsiteX56" fmla="*/ 277091 w 719343"/>
              <a:gd name="connsiteY56" fmla="*/ 148111 h 702940"/>
              <a:gd name="connsiteX57" fmla="*/ 461818 w 719343"/>
              <a:gd name="connsiteY57" fmla="*/ 175820 h 702940"/>
              <a:gd name="connsiteX58" fmla="*/ 489527 w 719343"/>
              <a:gd name="connsiteY58" fmla="*/ 212765 h 702940"/>
              <a:gd name="connsiteX59" fmla="*/ 508000 w 719343"/>
              <a:gd name="connsiteY59" fmla="*/ 249711 h 702940"/>
              <a:gd name="connsiteX60" fmla="*/ 508000 w 719343"/>
              <a:gd name="connsiteY60" fmla="*/ 489856 h 702940"/>
              <a:gd name="connsiteX61" fmla="*/ 498764 w 719343"/>
              <a:gd name="connsiteY61" fmla="*/ 526802 h 702940"/>
              <a:gd name="connsiteX62" fmla="*/ 471055 w 719343"/>
              <a:gd name="connsiteY62" fmla="*/ 545275 h 702940"/>
              <a:gd name="connsiteX63" fmla="*/ 406400 w 719343"/>
              <a:gd name="connsiteY63" fmla="*/ 600693 h 702940"/>
              <a:gd name="connsiteX64" fmla="*/ 378691 w 719343"/>
              <a:gd name="connsiteY64" fmla="*/ 609929 h 702940"/>
              <a:gd name="connsiteX65" fmla="*/ 304800 w 719343"/>
              <a:gd name="connsiteY65" fmla="*/ 628402 h 702940"/>
              <a:gd name="connsiteX66" fmla="*/ 147782 w 719343"/>
              <a:gd name="connsiteY66" fmla="*/ 609929 h 702940"/>
              <a:gd name="connsiteX67" fmla="*/ 129309 w 719343"/>
              <a:gd name="connsiteY67" fmla="*/ 582220 h 702940"/>
              <a:gd name="connsiteX68" fmla="*/ 64655 w 719343"/>
              <a:gd name="connsiteY68" fmla="*/ 489856 h 702940"/>
              <a:gd name="connsiteX69" fmla="*/ 46182 w 719343"/>
              <a:gd name="connsiteY69" fmla="*/ 369784 h 702940"/>
              <a:gd name="connsiteX70" fmla="*/ 55418 w 719343"/>
              <a:gd name="connsiteY70" fmla="*/ 231238 h 702940"/>
              <a:gd name="connsiteX71" fmla="*/ 64655 w 719343"/>
              <a:gd name="connsiteY71" fmla="*/ 194293 h 702940"/>
              <a:gd name="connsiteX72" fmla="*/ 175491 w 719343"/>
              <a:gd name="connsiteY72" fmla="*/ 101929 h 702940"/>
              <a:gd name="connsiteX73" fmla="*/ 212437 w 719343"/>
              <a:gd name="connsiteY73" fmla="*/ 83456 h 702940"/>
              <a:gd name="connsiteX74" fmla="*/ 258618 w 719343"/>
              <a:gd name="connsiteY74" fmla="*/ 55747 h 702940"/>
              <a:gd name="connsiteX75" fmla="*/ 332509 w 719343"/>
              <a:gd name="connsiteY75" fmla="*/ 37275 h 702940"/>
              <a:gd name="connsiteX76" fmla="*/ 471055 w 719343"/>
              <a:gd name="connsiteY76" fmla="*/ 46511 h 702940"/>
              <a:gd name="connsiteX77" fmla="*/ 544946 w 719343"/>
              <a:gd name="connsiteY77" fmla="*/ 64984 h 702940"/>
              <a:gd name="connsiteX78" fmla="*/ 581891 w 719343"/>
              <a:gd name="connsiteY78" fmla="*/ 101929 h 702940"/>
              <a:gd name="connsiteX79" fmla="*/ 591127 w 719343"/>
              <a:gd name="connsiteY79" fmla="*/ 129638 h 702940"/>
              <a:gd name="connsiteX80" fmla="*/ 618837 w 719343"/>
              <a:gd name="connsiteY80" fmla="*/ 203529 h 702940"/>
              <a:gd name="connsiteX81" fmla="*/ 591127 w 719343"/>
              <a:gd name="connsiteY81" fmla="*/ 351311 h 702940"/>
              <a:gd name="connsiteX82" fmla="*/ 572655 w 719343"/>
              <a:gd name="connsiteY82" fmla="*/ 388256 h 702940"/>
              <a:gd name="connsiteX83" fmla="*/ 508000 w 719343"/>
              <a:gd name="connsiteY83" fmla="*/ 443675 h 702940"/>
              <a:gd name="connsiteX84" fmla="*/ 461818 w 719343"/>
              <a:gd name="connsiteY84" fmla="*/ 480620 h 702940"/>
              <a:gd name="connsiteX85" fmla="*/ 434109 w 719343"/>
              <a:gd name="connsiteY85" fmla="*/ 499093 h 702940"/>
              <a:gd name="connsiteX86" fmla="*/ 341746 w 719343"/>
              <a:gd name="connsiteY86" fmla="*/ 517565 h 702940"/>
              <a:gd name="connsiteX87" fmla="*/ 304800 w 719343"/>
              <a:gd name="connsiteY87" fmla="*/ 526802 h 702940"/>
              <a:gd name="connsiteX88" fmla="*/ 110837 w 719343"/>
              <a:gd name="connsiteY88" fmla="*/ 480620 h 702940"/>
              <a:gd name="connsiteX89" fmla="*/ 101600 w 719343"/>
              <a:gd name="connsiteY89" fmla="*/ 452911 h 702940"/>
              <a:gd name="connsiteX90" fmla="*/ 110837 w 719343"/>
              <a:gd name="connsiteY90" fmla="*/ 369784 h 702940"/>
              <a:gd name="connsiteX91" fmla="*/ 175491 w 719343"/>
              <a:gd name="connsiteY91" fmla="*/ 286656 h 702940"/>
              <a:gd name="connsiteX92" fmla="*/ 230909 w 719343"/>
              <a:gd name="connsiteY92" fmla="*/ 249711 h 702940"/>
              <a:gd name="connsiteX93" fmla="*/ 341746 w 719343"/>
              <a:gd name="connsiteY93" fmla="*/ 212765 h 702940"/>
              <a:gd name="connsiteX94" fmla="*/ 415637 w 719343"/>
              <a:gd name="connsiteY94" fmla="*/ 222002 h 702940"/>
              <a:gd name="connsiteX95" fmla="*/ 480291 w 719343"/>
              <a:gd name="connsiteY95" fmla="*/ 277420 h 702940"/>
              <a:gd name="connsiteX96" fmla="*/ 489527 w 719343"/>
              <a:gd name="connsiteY96" fmla="*/ 305129 h 702940"/>
              <a:gd name="connsiteX97" fmla="*/ 508000 w 719343"/>
              <a:gd name="connsiteY97" fmla="*/ 332838 h 702940"/>
              <a:gd name="connsiteX98" fmla="*/ 526473 w 719343"/>
              <a:gd name="connsiteY98" fmla="*/ 406729 h 702940"/>
              <a:gd name="connsiteX99" fmla="*/ 517237 w 719343"/>
              <a:gd name="connsiteY99" fmla="*/ 480620 h 702940"/>
              <a:gd name="connsiteX100" fmla="*/ 498764 w 719343"/>
              <a:gd name="connsiteY100" fmla="*/ 517565 h 702940"/>
              <a:gd name="connsiteX101" fmla="*/ 480291 w 719343"/>
              <a:gd name="connsiteY101" fmla="*/ 545275 h 702940"/>
              <a:gd name="connsiteX102" fmla="*/ 397164 w 719343"/>
              <a:gd name="connsiteY102" fmla="*/ 591456 h 702940"/>
              <a:gd name="connsiteX103" fmla="*/ 360218 w 719343"/>
              <a:gd name="connsiteY103" fmla="*/ 600693 h 702940"/>
              <a:gd name="connsiteX104" fmla="*/ 314037 w 719343"/>
              <a:gd name="connsiteY104" fmla="*/ 619165 h 702940"/>
              <a:gd name="connsiteX105" fmla="*/ 147782 w 719343"/>
              <a:gd name="connsiteY105" fmla="*/ 609929 h 702940"/>
              <a:gd name="connsiteX106" fmla="*/ 129309 w 719343"/>
              <a:gd name="connsiteY106" fmla="*/ 582220 h 702940"/>
              <a:gd name="connsiteX107" fmla="*/ 92364 w 719343"/>
              <a:gd name="connsiteY107" fmla="*/ 545275 h 702940"/>
              <a:gd name="connsiteX108" fmla="*/ 46182 w 719343"/>
              <a:gd name="connsiteY108" fmla="*/ 415965 h 702940"/>
              <a:gd name="connsiteX109" fmla="*/ 18473 w 719343"/>
              <a:gd name="connsiteY109" fmla="*/ 258947 h 702940"/>
              <a:gd name="connsiteX110" fmla="*/ 27709 w 719343"/>
              <a:gd name="connsiteY110" fmla="*/ 101929 h 702940"/>
              <a:gd name="connsiteX111" fmla="*/ 110837 w 719343"/>
              <a:gd name="connsiteY111" fmla="*/ 28038 h 702940"/>
              <a:gd name="connsiteX112" fmla="*/ 240146 w 719343"/>
              <a:gd name="connsiteY112" fmla="*/ 329 h 702940"/>
              <a:gd name="connsiteX113" fmla="*/ 424873 w 719343"/>
              <a:gd name="connsiteY113" fmla="*/ 18802 h 702940"/>
              <a:gd name="connsiteX114" fmla="*/ 452582 w 719343"/>
              <a:gd name="connsiteY114" fmla="*/ 37275 h 702940"/>
              <a:gd name="connsiteX115" fmla="*/ 489527 w 719343"/>
              <a:gd name="connsiteY115" fmla="*/ 120402 h 702940"/>
              <a:gd name="connsiteX116" fmla="*/ 517237 w 719343"/>
              <a:gd name="connsiteY116" fmla="*/ 212765 h 702940"/>
              <a:gd name="connsiteX117" fmla="*/ 489527 w 719343"/>
              <a:gd name="connsiteY117" fmla="*/ 369784 h 702940"/>
              <a:gd name="connsiteX118" fmla="*/ 480291 w 719343"/>
              <a:gd name="connsiteY118" fmla="*/ 406729 h 702940"/>
              <a:gd name="connsiteX119" fmla="*/ 443346 w 719343"/>
              <a:gd name="connsiteY119" fmla="*/ 452911 h 702940"/>
              <a:gd name="connsiteX120" fmla="*/ 369455 w 719343"/>
              <a:gd name="connsiteY120" fmla="*/ 517565 h 702940"/>
              <a:gd name="connsiteX121" fmla="*/ 323273 w 719343"/>
              <a:gd name="connsiteY121" fmla="*/ 536038 h 702940"/>
              <a:gd name="connsiteX122" fmla="*/ 267855 w 719343"/>
              <a:gd name="connsiteY122" fmla="*/ 563747 h 702940"/>
              <a:gd name="connsiteX123" fmla="*/ 157018 w 719343"/>
              <a:gd name="connsiteY123" fmla="*/ 582220 h 702940"/>
              <a:gd name="connsiteX124" fmla="*/ 9237 w 719343"/>
              <a:gd name="connsiteY124" fmla="*/ 554511 h 702940"/>
              <a:gd name="connsiteX125" fmla="*/ 0 w 719343"/>
              <a:gd name="connsiteY125" fmla="*/ 526802 h 702940"/>
              <a:gd name="connsiteX126" fmla="*/ 46182 w 719343"/>
              <a:gd name="connsiteY126" fmla="*/ 471384 h 702940"/>
              <a:gd name="connsiteX127" fmla="*/ 92364 w 719343"/>
              <a:gd name="connsiteY127" fmla="*/ 443675 h 70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719343" h="702940">
                <a:moveTo>
                  <a:pt x="55418" y="212765"/>
                </a:moveTo>
                <a:cubicBezTo>
                  <a:pt x="70812" y="197371"/>
                  <a:pt x="84416" y="179949"/>
                  <a:pt x="101600" y="166584"/>
                </a:cubicBezTo>
                <a:cubicBezTo>
                  <a:pt x="132409" y="142622"/>
                  <a:pt x="156094" y="146449"/>
                  <a:pt x="193964" y="138875"/>
                </a:cubicBezTo>
                <a:cubicBezTo>
                  <a:pt x="206412" y="136385"/>
                  <a:pt x="219023" y="134095"/>
                  <a:pt x="230909" y="129638"/>
                </a:cubicBezTo>
                <a:cubicBezTo>
                  <a:pt x="243801" y="124803"/>
                  <a:pt x="254322" y="113702"/>
                  <a:pt x="267855" y="111165"/>
                </a:cubicBezTo>
                <a:cubicBezTo>
                  <a:pt x="304293" y="104333"/>
                  <a:pt x="341746" y="105008"/>
                  <a:pt x="378691" y="101929"/>
                </a:cubicBezTo>
                <a:cubicBezTo>
                  <a:pt x="443346" y="105008"/>
                  <a:pt x="508133" y="106003"/>
                  <a:pt x="572655" y="111165"/>
                </a:cubicBezTo>
                <a:cubicBezTo>
                  <a:pt x="585309" y="112177"/>
                  <a:pt x="598246" y="114725"/>
                  <a:pt x="609600" y="120402"/>
                </a:cubicBezTo>
                <a:cubicBezTo>
                  <a:pt x="629457" y="130331"/>
                  <a:pt x="646545" y="145032"/>
                  <a:pt x="665018" y="157347"/>
                </a:cubicBezTo>
                <a:lnTo>
                  <a:pt x="692727" y="175820"/>
                </a:lnTo>
                <a:cubicBezTo>
                  <a:pt x="733049" y="236302"/>
                  <a:pt x="720249" y="204843"/>
                  <a:pt x="701964" y="332838"/>
                </a:cubicBezTo>
                <a:cubicBezTo>
                  <a:pt x="693086" y="394983"/>
                  <a:pt x="685297" y="387120"/>
                  <a:pt x="665018" y="434438"/>
                </a:cubicBezTo>
                <a:cubicBezTo>
                  <a:pt x="661183" y="443387"/>
                  <a:pt x="660136" y="453439"/>
                  <a:pt x="655782" y="462147"/>
                </a:cubicBezTo>
                <a:cubicBezTo>
                  <a:pt x="650818" y="472076"/>
                  <a:pt x="642273" y="479927"/>
                  <a:pt x="637309" y="489856"/>
                </a:cubicBezTo>
                <a:cubicBezTo>
                  <a:pt x="620133" y="524209"/>
                  <a:pt x="622274" y="547029"/>
                  <a:pt x="591127" y="572984"/>
                </a:cubicBezTo>
                <a:cubicBezTo>
                  <a:pt x="583648" y="579217"/>
                  <a:pt x="572654" y="579141"/>
                  <a:pt x="563418" y="582220"/>
                </a:cubicBezTo>
                <a:cubicBezTo>
                  <a:pt x="547481" y="630032"/>
                  <a:pt x="567041" y="595983"/>
                  <a:pt x="526473" y="619165"/>
                </a:cubicBezTo>
                <a:cubicBezTo>
                  <a:pt x="513107" y="626803"/>
                  <a:pt x="502984" y="639399"/>
                  <a:pt x="489527" y="646875"/>
                </a:cubicBezTo>
                <a:cubicBezTo>
                  <a:pt x="484739" y="649535"/>
                  <a:pt x="429459" y="671513"/>
                  <a:pt x="415637" y="674584"/>
                </a:cubicBezTo>
                <a:cubicBezTo>
                  <a:pt x="397355" y="678647"/>
                  <a:pt x="378691" y="680741"/>
                  <a:pt x="360218" y="683820"/>
                </a:cubicBezTo>
                <a:cubicBezTo>
                  <a:pt x="347903" y="689978"/>
                  <a:pt x="337015" y="701434"/>
                  <a:pt x="323273" y="702293"/>
                </a:cubicBezTo>
                <a:cubicBezTo>
                  <a:pt x="267064" y="705806"/>
                  <a:pt x="219034" y="694375"/>
                  <a:pt x="166255" y="683820"/>
                </a:cubicBezTo>
                <a:cubicBezTo>
                  <a:pt x="150861" y="671505"/>
                  <a:pt x="136476" y="657810"/>
                  <a:pt x="120073" y="646875"/>
                </a:cubicBezTo>
                <a:cubicBezTo>
                  <a:pt x="108616" y="639237"/>
                  <a:pt x="92863" y="638138"/>
                  <a:pt x="83127" y="628402"/>
                </a:cubicBezTo>
                <a:cubicBezTo>
                  <a:pt x="73391" y="618666"/>
                  <a:pt x="71952" y="603132"/>
                  <a:pt x="64655" y="591456"/>
                </a:cubicBezTo>
                <a:cubicBezTo>
                  <a:pt x="56496" y="578402"/>
                  <a:pt x="46182" y="566826"/>
                  <a:pt x="36946" y="554511"/>
                </a:cubicBezTo>
                <a:cubicBezTo>
                  <a:pt x="33867" y="542196"/>
                  <a:pt x="31196" y="529771"/>
                  <a:pt x="27709" y="517565"/>
                </a:cubicBezTo>
                <a:cubicBezTo>
                  <a:pt x="25034" y="508204"/>
                  <a:pt x="18473" y="499592"/>
                  <a:pt x="18473" y="489856"/>
                </a:cubicBezTo>
                <a:cubicBezTo>
                  <a:pt x="18473" y="471129"/>
                  <a:pt x="21309" y="452038"/>
                  <a:pt x="27709" y="434438"/>
                </a:cubicBezTo>
                <a:cubicBezTo>
                  <a:pt x="42471" y="393841"/>
                  <a:pt x="102616" y="332160"/>
                  <a:pt x="129309" y="314365"/>
                </a:cubicBezTo>
                <a:cubicBezTo>
                  <a:pt x="209340" y="261013"/>
                  <a:pt x="81714" y="344439"/>
                  <a:pt x="212437" y="268184"/>
                </a:cubicBezTo>
                <a:cubicBezTo>
                  <a:pt x="231614" y="256997"/>
                  <a:pt x="246316" y="236623"/>
                  <a:pt x="267855" y="231238"/>
                </a:cubicBezTo>
                <a:cubicBezTo>
                  <a:pt x="280170" y="228159"/>
                  <a:pt x="292641" y="225650"/>
                  <a:pt x="304800" y="222002"/>
                </a:cubicBezTo>
                <a:cubicBezTo>
                  <a:pt x="304810" y="221999"/>
                  <a:pt x="415628" y="185058"/>
                  <a:pt x="415637" y="185056"/>
                </a:cubicBezTo>
                <a:lnTo>
                  <a:pt x="452582" y="175820"/>
                </a:lnTo>
                <a:cubicBezTo>
                  <a:pt x="486449" y="178899"/>
                  <a:pt x="520517" y="180247"/>
                  <a:pt x="554182" y="185056"/>
                </a:cubicBezTo>
                <a:cubicBezTo>
                  <a:pt x="563820" y="186433"/>
                  <a:pt x="574412" y="188060"/>
                  <a:pt x="581891" y="194293"/>
                </a:cubicBezTo>
                <a:cubicBezTo>
                  <a:pt x="593717" y="204148"/>
                  <a:pt x="600364" y="218923"/>
                  <a:pt x="609600" y="231238"/>
                </a:cubicBezTo>
                <a:cubicBezTo>
                  <a:pt x="626991" y="300798"/>
                  <a:pt x="630882" y="300319"/>
                  <a:pt x="609600" y="406729"/>
                </a:cubicBezTo>
                <a:cubicBezTo>
                  <a:pt x="606079" y="424333"/>
                  <a:pt x="589919" y="436854"/>
                  <a:pt x="581891" y="452911"/>
                </a:cubicBezTo>
                <a:cubicBezTo>
                  <a:pt x="566866" y="482961"/>
                  <a:pt x="580654" y="481857"/>
                  <a:pt x="554182" y="508329"/>
                </a:cubicBezTo>
                <a:cubicBezTo>
                  <a:pt x="543297" y="519214"/>
                  <a:pt x="528122" y="525153"/>
                  <a:pt x="517237" y="536038"/>
                </a:cubicBezTo>
                <a:cubicBezTo>
                  <a:pt x="509388" y="543887"/>
                  <a:pt x="508177" y="557864"/>
                  <a:pt x="498764" y="563747"/>
                </a:cubicBezTo>
                <a:cubicBezTo>
                  <a:pt x="482252" y="574067"/>
                  <a:pt x="462069" y="576871"/>
                  <a:pt x="443346" y="582220"/>
                </a:cubicBezTo>
                <a:cubicBezTo>
                  <a:pt x="418934" y="589195"/>
                  <a:pt x="369455" y="600693"/>
                  <a:pt x="369455" y="600693"/>
                </a:cubicBezTo>
                <a:cubicBezTo>
                  <a:pt x="359423" y="600237"/>
                  <a:pt x="177924" y="614305"/>
                  <a:pt x="120073" y="572984"/>
                </a:cubicBezTo>
                <a:cubicBezTo>
                  <a:pt x="111040" y="566532"/>
                  <a:pt x="108415" y="554037"/>
                  <a:pt x="101600" y="545275"/>
                </a:cubicBezTo>
                <a:cubicBezTo>
                  <a:pt x="86837" y="526294"/>
                  <a:pt x="70812" y="508329"/>
                  <a:pt x="55418" y="489856"/>
                </a:cubicBezTo>
                <a:cubicBezTo>
                  <a:pt x="22325" y="407121"/>
                  <a:pt x="48522" y="480743"/>
                  <a:pt x="27709" y="397493"/>
                </a:cubicBezTo>
                <a:cubicBezTo>
                  <a:pt x="25348" y="388048"/>
                  <a:pt x="21148" y="379145"/>
                  <a:pt x="18473" y="369784"/>
                </a:cubicBezTo>
                <a:cubicBezTo>
                  <a:pt x="14986" y="357578"/>
                  <a:pt x="12316" y="345153"/>
                  <a:pt x="9237" y="332838"/>
                </a:cubicBezTo>
                <a:cubicBezTo>
                  <a:pt x="12316" y="308208"/>
                  <a:pt x="11942" y="282894"/>
                  <a:pt x="18473" y="258947"/>
                </a:cubicBezTo>
                <a:cubicBezTo>
                  <a:pt x="21394" y="248237"/>
                  <a:pt x="28065" y="237898"/>
                  <a:pt x="36946" y="231238"/>
                </a:cubicBezTo>
                <a:cubicBezTo>
                  <a:pt x="62598" y="211999"/>
                  <a:pt x="90908" y="204014"/>
                  <a:pt x="120073" y="194293"/>
                </a:cubicBezTo>
                <a:cubicBezTo>
                  <a:pt x="129309" y="188135"/>
                  <a:pt x="137388" y="179718"/>
                  <a:pt x="147782" y="175820"/>
                </a:cubicBezTo>
                <a:cubicBezTo>
                  <a:pt x="162481" y="170308"/>
                  <a:pt x="178518" y="169392"/>
                  <a:pt x="193964" y="166584"/>
                </a:cubicBezTo>
                <a:cubicBezTo>
                  <a:pt x="265484" y="153580"/>
                  <a:pt x="228237" y="164395"/>
                  <a:pt x="277091" y="148111"/>
                </a:cubicBezTo>
                <a:cubicBezTo>
                  <a:pt x="325872" y="150980"/>
                  <a:pt x="415748" y="129750"/>
                  <a:pt x="461818" y="175820"/>
                </a:cubicBezTo>
                <a:cubicBezTo>
                  <a:pt x="472703" y="186705"/>
                  <a:pt x="481368" y="199711"/>
                  <a:pt x="489527" y="212765"/>
                </a:cubicBezTo>
                <a:cubicBezTo>
                  <a:pt x="496825" y="224441"/>
                  <a:pt x="501842" y="237396"/>
                  <a:pt x="508000" y="249711"/>
                </a:cubicBezTo>
                <a:cubicBezTo>
                  <a:pt x="521100" y="367603"/>
                  <a:pt x="522499" y="337623"/>
                  <a:pt x="508000" y="489856"/>
                </a:cubicBezTo>
                <a:cubicBezTo>
                  <a:pt x="506796" y="502493"/>
                  <a:pt x="505805" y="516240"/>
                  <a:pt x="498764" y="526802"/>
                </a:cubicBezTo>
                <a:cubicBezTo>
                  <a:pt x="492607" y="536038"/>
                  <a:pt x="479583" y="538168"/>
                  <a:pt x="471055" y="545275"/>
                </a:cubicBezTo>
                <a:cubicBezTo>
                  <a:pt x="435321" y="575053"/>
                  <a:pt x="450425" y="575537"/>
                  <a:pt x="406400" y="600693"/>
                </a:cubicBezTo>
                <a:cubicBezTo>
                  <a:pt x="397947" y="605523"/>
                  <a:pt x="388084" y="607367"/>
                  <a:pt x="378691" y="609929"/>
                </a:cubicBezTo>
                <a:cubicBezTo>
                  <a:pt x="354197" y="616609"/>
                  <a:pt x="304800" y="628402"/>
                  <a:pt x="304800" y="628402"/>
                </a:cubicBezTo>
                <a:cubicBezTo>
                  <a:pt x="252461" y="622244"/>
                  <a:pt x="198747" y="623341"/>
                  <a:pt x="147782" y="609929"/>
                </a:cubicBezTo>
                <a:cubicBezTo>
                  <a:pt x="137047" y="607104"/>
                  <a:pt x="135969" y="591101"/>
                  <a:pt x="129309" y="582220"/>
                </a:cubicBezTo>
                <a:cubicBezTo>
                  <a:pt x="69112" y="501957"/>
                  <a:pt x="113469" y="571213"/>
                  <a:pt x="64655" y="489856"/>
                </a:cubicBezTo>
                <a:cubicBezTo>
                  <a:pt x="62062" y="474300"/>
                  <a:pt x="46182" y="381676"/>
                  <a:pt x="46182" y="369784"/>
                </a:cubicBezTo>
                <a:cubicBezTo>
                  <a:pt x="46182" y="323499"/>
                  <a:pt x="50573" y="277268"/>
                  <a:pt x="55418" y="231238"/>
                </a:cubicBezTo>
                <a:cubicBezTo>
                  <a:pt x="56747" y="218614"/>
                  <a:pt x="57189" y="204559"/>
                  <a:pt x="64655" y="194293"/>
                </a:cubicBezTo>
                <a:cubicBezTo>
                  <a:pt x="99949" y="145763"/>
                  <a:pt x="127944" y="128344"/>
                  <a:pt x="175491" y="101929"/>
                </a:cubicBezTo>
                <a:cubicBezTo>
                  <a:pt x="187527" y="95242"/>
                  <a:pt x="200401" y="90143"/>
                  <a:pt x="212437" y="83456"/>
                </a:cubicBezTo>
                <a:cubicBezTo>
                  <a:pt x="228130" y="74738"/>
                  <a:pt x="242561" y="63775"/>
                  <a:pt x="258618" y="55747"/>
                </a:cubicBezTo>
                <a:cubicBezTo>
                  <a:pt x="277551" y="46280"/>
                  <a:pt x="314946" y="40788"/>
                  <a:pt x="332509" y="37275"/>
                </a:cubicBezTo>
                <a:cubicBezTo>
                  <a:pt x="378691" y="40354"/>
                  <a:pt x="425159" y="40525"/>
                  <a:pt x="471055" y="46511"/>
                </a:cubicBezTo>
                <a:cubicBezTo>
                  <a:pt x="496230" y="49795"/>
                  <a:pt x="544946" y="64984"/>
                  <a:pt x="544946" y="64984"/>
                </a:cubicBezTo>
                <a:cubicBezTo>
                  <a:pt x="569575" y="138875"/>
                  <a:pt x="532631" y="52669"/>
                  <a:pt x="581891" y="101929"/>
                </a:cubicBezTo>
                <a:cubicBezTo>
                  <a:pt x="588775" y="108813"/>
                  <a:pt x="587292" y="120689"/>
                  <a:pt x="591127" y="129638"/>
                </a:cubicBezTo>
                <a:cubicBezTo>
                  <a:pt x="620108" y="197262"/>
                  <a:pt x="601806" y="135411"/>
                  <a:pt x="618837" y="203529"/>
                </a:cubicBezTo>
                <a:cubicBezTo>
                  <a:pt x="613549" y="237900"/>
                  <a:pt x="609645" y="308103"/>
                  <a:pt x="591127" y="351311"/>
                </a:cubicBezTo>
                <a:cubicBezTo>
                  <a:pt x="585703" y="363966"/>
                  <a:pt x="580916" y="377241"/>
                  <a:pt x="572655" y="388256"/>
                </a:cubicBezTo>
                <a:cubicBezTo>
                  <a:pt x="544000" y="426462"/>
                  <a:pt x="539913" y="419741"/>
                  <a:pt x="508000" y="443675"/>
                </a:cubicBezTo>
                <a:cubicBezTo>
                  <a:pt x="492229" y="455503"/>
                  <a:pt x="477589" y="468792"/>
                  <a:pt x="461818" y="480620"/>
                </a:cubicBezTo>
                <a:cubicBezTo>
                  <a:pt x="452937" y="487280"/>
                  <a:pt x="444719" y="495828"/>
                  <a:pt x="434109" y="499093"/>
                </a:cubicBezTo>
                <a:cubicBezTo>
                  <a:pt x="404100" y="508326"/>
                  <a:pt x="372206" y="509950"/>
                  <a:pt x="341746" y="517565"/>
                </a:cubicBezTo>
                <a:lnTo>
                  <a:pt x="304800" y="526802"/>
                </a:lnTo>
                <a:cubicBezTo>
                  <a:pt x="177267" y="519716"/>
                  <a:pt x="156846" y="561134"/>
                  <a:pt x="110837" y="480620"/>
                </a:cubicBezTo>
                <a:cubicBezTo>
                  <a:pt x="106006" y="472167"/>
                  <a:pt x="104679" y="462147"/>
                  <a:pt x="101600" y="452911"/>
                </a:cubicBezTo>
                <a:cubicBezTo>
                  <a:pt x="104679" y="425202"/>
                  <a:pt x="102021" y="396233"/>
                  <a:pt x="110837" y="369784"/>
                </a:cubicBezTo>
                <a:cubicBezTo>
                  <a:pt x="117822" y="348830"/>
                  <a:pt x="153973" y="303392"/>
                  <a:pt x="175491" y="286656"/>
                </a:cubicBezTo>
                <a:cubicBezTo>
                  <a:pt x="193016" y="273026"/>
                  <a:pt x="209562" y="255810"/>
                  <a:pt x="230909" y="249711"/>
                </a:cubicBezTo>
                <a:cubicBezTo>
                  <a:pt x="311506" y="226683"/>
                  <a:pt x="274753" y="239562"/>
                  <a:pt x="341746" y="212765"/>
                </a:cubicBezTo>
                <a:cubicBezTo>
                  <a:pt x="366376" y="215844"/>
                  <a:pt x="392089" y="214152"/>
                  <a:pt x="415637" y="222002"/>
                </a:cubicBezTo>
                <a:cubicBezTo>
                  <a:pt x="433410" y="227926"/>
                  <a:pt x="466832" y="263961"/>
                  <a:pt x="480291" y="277420"/>
                </a:cubicBezTo>
                <a:cubicBezTo>
                  <a:pt x="483370" y="286656"/>
                  <a:pt x="485173" y="296421"/>
                  <a:pt x="489527" y="305129"/>
                </a:cubicBezTo>
                <a:cubicBezTo>
                  <a:pt x="494491" y="315058"/>
                  <a:pt x="504206" y="322406"/>
                  <a:pt x="508000" y="332838"/>
                </a:cubicBezTo>
                <a:cubicBezTo>
                  <a:pt x="516676" y="356698"/>
                  <a:pt x="526473" y="406729"/>
                  <a:pt x="526473" y="406729"/>
                </a:cubicBezTo>
                <a:cubicBezTo>
                  <a:pt x="523394" y="431359"/>
                  <a:pt x="523257" y="456539"/>
                  <a:pt x="517237" y="480620"/>
                </a:cubicBezTo>
                <a:cubicBezTo>
                  <a:pt x="513898" y="493978"/>
                  <a:pt x="505595" y="505610"/>
                  <a:pt x="498764" y="517565"/>
                </a:cubicBezTo>
                <a:cubicBezTo>
                  <a:pt x="493256" y="527203"/>
                  <a:pt x="488720" y="538051"/>
                  <a:pt x="480291" y="545275"/>
                </a:cubicBezTo>
                <a:cubicBezTo>
                  <a:pt x="471145" y="553114"/>
                  <a:pt x="412706" y="585628"/>
                  <a:pt x="397164" y="591456"/>
                </a:cubicBezTo>
                <a:cubicBezTo>
                  <a:pt x="385278" y="595913"/>
                  <a:pt x="372261" y="596679"/>
                  <a:pt x="360218" y="600693"/>
                </a:cubicBezTo>
                <a:cubicBezTo>
                  <a:pt x="344489" y="605936"/>
                  <a:pt x="329431" y="613008"/>
                  <a:pt x="314037" y="619165"/>
                </a:cubicBezTo>
                <a:cubicBezTo>
                  <a:pt x="258619" y="616086"/>
                  <a:pt x="202208" y="620814"/>
                  <a:pt x="147782" y="609929"/>
                </a:cubicBezTo>
                <a:cubicBezTo>
                  <a:pt x="136897" y="607752"/>
                  <a:pt x="136533" y="590648"/>
                  <a:pt x="129309" y="582220"/>
                </a:cubicBezTo>
                <a:cubicBezTo>
                  <a:pt x="117975" y="568997"/>
                  <a:pt x="104679" y="557590"/>
                  <a:pt x="92364" y="545275"/>
                </a:cubicBezTo>
                <a:cubicBezTo>
                  <a:pt x="74553" y="500748"/>
                  <a:pt x="58857" y="464131"/>
                  <a:pt x="46182" y="415965"/>
                </a:cubicBezTo>
                <a:cubicBezTo>
                  <a:pt x="31966" y="361945"/>
                  <a:pt x="26237" y="313295"/>
                  <a:pt x="18473" y="258947"/>
                </a:cubicBezTo>
                <a:cubicBezTo>
                  <a:pt x="21552" y="206608"/>
                  <a:pt x="20294" y="153832"/>
                  <a:pt x="27709" y="101929"/>
                </a:cubicBezTo>
                <a:cubicBezTo>
                  <a:pt x="34067" y="57426"/>
                  <a:pt x="76082" y="45416"/>
                  <a:pt x="110837" y="28038"/>
                </a:cubicBezTo>
                <a:cubicBezTo>
                  <a:pt x="164374" y="1269"/>
                  <a:pt x="171700" y="7934"/>
                  <a:pt x="240146" y="329"/>
                </a:cubicBezTo>
                <a:cubicBezTo>
                  <a:pt x="249337" y="870"/>
                  <a:pt x="376681" y="-5295"/>
                  <a:pt x="424873" y="18802"/>
                </a:cubicBezTo>
                <a:cubicBezTo>
                  <a:pt x="434802" y="23767"/>
                  <a:pt x="443346" y="31117"/>
                  <a:pt x="452582" y="37275"/>
                </a:cubicBezTo>
                <a:cubicBezTo>
                  <a:pt x="466230" y="64571"/>
                  <a:pt x="480680" y="90912"/>
                  <a:pt x="489527" y="120402"/>
                </a:cubicBezTo>
                <a:cubicBezTo>
                  <a:pt x="526985" y="245262"/>
                  <a:pt x="466564" y="86086"/>
                  <a:pt x="517237" y="212765"/>
                </a:cubicBezTo>
                <a:cubicBezTo>
                  <a:pt x="482685" y="454629"/>
                  <a:pt x="515821" y="277756"/>
                  <a:pt x="489527" y="369784"/>
                </a:cubicBezTo>
                <a:cubicBezTo>
                  <a:pt x="486040" y="381990"/>
                  <a:pt x="486456" y="395632"/>
                  <a:pt x="480291" y="406729"/>
                </a:cubicBezTo>
                <a:cubicBezTo>
                  <a:pt x="470717" y="423962"/>
                  <a:pt x="456443" y="438177"/>
                  <a:pt x="443346" y="452911"/>
                </a:cubicBezTo>
                <a:cubicBezTo>
                  <a:pt x="425672" y="472794"/>
                  <a:pt x="393677" y="504108"/>
                  <a:pt x="369455" y="517565"/>
                </a:cubicBezTo>
                <a:cubicBezTo>
                  <a:pt x="354962" y="525617"/>
                  <a:pt x="338367" y="529177"/>
                  <a:pt x="323273" y="536038"/>
                </a:cubicBezTo>
                <a:cubicBezTo>
                  <a:pt x="304471" y="544584"/>
                  <a:pt x="287265" y="556689"/>
                  <a:pt x="267855" y="563747"/>
                </a:cubicBezTo>
                <a:cubicBezTo>
                  <a:pt x="250372" y="570105"/>
                  <a:pt x="167812" y="580678"/>
                  <a:pt x="157018" y="582220"/>
                </a:cubicBezTo>
                <a:cubicBezTo>
                  <a:pt x="135761" y="580585"/>
                  <a:pt x="39960" y="592914"/>
                  <a:pt x="9237" y="554511"/>
                </a:cubicBezTo>
                <a:cubicBezTo>
                  <a:pt x="3155" y="546908"/>
                  <a:pt x="3079" y="536038"/>
                  <a:pt x="0" y="526802"/>
                </a:cubicBezTo>
                <a:cubicBezTo>
                  <a:pt x="15481" y="464881"/>
                  <a:pt x="-5268" y="508133"/>
                  <a:pt x="46182" y="471384"/>
                </a:cubicBezTo>
                <a:cubicBezTo>
                  <a:pt x="91071" y="439321"/>
                  <a:pt x="54783" y="443675"/>
                  <a:pt x="92364" y="44367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845913" y="3698856"/>
            <a:ext cx="2798618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Spotting potential issues (no/less engagement or too much?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52463" y="2253673"/>
            <a:ext cx="674253" cy="54352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36364" y="1995488"/>
            <a:ext cx="2798618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Number of forum posts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918691" y="4147127"/>
            <a:ext cx="1865745" cy="108496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257309" y="2151269"/>
            <a:ext cx="979056" cy="37416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622473" y="3274695"/>
            <a:ext cx="2255638" cy="55104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0" idx="10"/>
          </p:cNvCxnSpPr>
          <p:nvPr/>
        </p:nvCxnSpPr>
        <p:spPr>
          <a:xfrm flipH="1" flipV="1">
            <a:off x="6751782" y="3916218"/>
            <a:ext cx="2126329" cy="39922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3094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4717d8b9-ee9c-4aae-a3a7-23e6d33aa2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5245B6-7503-4318-B970-0B78D7DF62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990de-ac66-4e0c-8684-86179f1f9736"/>
    <ds:schemaRef ds:uri="a09fd4e1-a9df-4d38-8c08-333f5dc13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4E9B8-9343-4541-BE6C-EF1AA16421B3}">
  <ds:schemaRefs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a09fd4e1-a9df-4d38-8c08-333f5dc13f31"/>
    <ds:schemaRef ds:uri="http://schemas.microsoft.com/office/infopath/2007/PartnerControls"/>
    <ds:schemaRef ds:uri="0c7990de-ac66-4e0c-8684-86179f1f973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29C67D-CCA2-4B49-8FB5-06643C7FC1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523</Words>
  <Application>Microsoft Office PowerPoint</Application>
  <PresentationFormat>Widescreen</PresentationFormat>
  <Paragraphs>50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WOLC online tutors: the persistence army!</vt:lpstr>
      <vt:lpstr>Rationale</vt:lpstr>
      <vt:lpstr>From proposal to 60 trained tutors…in a week!</vt:lpstr>
      <vt:lpstr>Key tenets of online teaching</vt:lpstr>
      <vt:lpstr>Typical online tutoring activities</vt:lpstr>
      <vt:lpstr>Blog response example</vt:lpstr>
      <vt:lpstr>Individual blog response</vt:lpstr>
      <vt:lpstr>Summarising blog post</vt:lpstr>
      <vt:lpstr>Supporting tutors – monitoring progress</vt:lpstr>
      <vt:lpstr>Challenges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WOLC online tutors: the persistence army!</dc:title>
  <dc:creator>Hattersley, Sara</dc:creator>
  <cp:lastModifiedBy>Lee Griffin</cp:lastModifiedBy>
  <cp:revision>10</cp:revision>
  <dcterms:created xsi:type="dcterms:W3CDTF">2020-05-10T11:02:15Z</dcterms:created>
  <dcterms:modified xsi:type="dcterms:W3CDTF">2020-05-12T10:11:18Z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