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5"/>
  </p:notesMasterIdLst>
  <p:sldIdLst>
    <p:sldId id="297" r:id="rId5"/>
    <p:sldId id="298" r:id="rId6"/>
    <p:sldId id="350" r:id="rId7"/>
    <p:sldId id="328" r:id="rId8"/>
    <p:sldId id="341" r:id="rId9"/>
    <p:sldId id="329" r:id="rId10"/>
    <p:sldId id="349" r:id="rId11"/>
    <p:sldId id="345" r:id="rId12"/>
    <p:sldId id="346" r:id="rId13"/>
    <p:sldId id="344" r:id="rId14"/>
    <p:sldId id="322" r:id="rId15"/>
    <p:sldId id="342" r:id="rId16"/>
    <p:sldId id="347" r:id="rId17"/>
    <p:sldId id="343" r:id="rId18"/>
    <p:sldId id="326" r:id="rId19"/>
    <p:sldId id="339" r:id="rId20"/>
    <p:sldId id="348" r:id="rId21"/>
    <p:sldId id="338" r:id="rId22"/>
    <p:sldId id="335" r:id="rId23"/>
    <p:sldId id="327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00F40C-AA9D-4736-83D4-06992C06075D}">
          <p14:sldIdLst>
            <p14:sldId id="297"/>
            <p14:sldId id="298"/>
            <p14:sldId id="350"/>
            <p14:sldId id="328"/>
            <p14:sldId id="341"/>
            <p14:sldId id="329"/>
            <p14:sldId id="349"/>
            <p14:sldId id="345"/>
            <p14:sldId id="346"/>
            <p14:sldId id="344"/>
            <p14:sldId id="322"/>
            <p14:sldId id="342"/>
            <p14:sldId id="347"/>
            <p14:sldId id="343"/>
            <p14:sldId id="326"/>
            <p14:sldId id="339"/>
            <p14:sldId id="348"/>
            <p14:sldId id="338"/>
            <p14:sldId id="335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E86741"/>
    <a:srgbClr val="E17420"/>
    <a:srgbClr val="F47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5158D-694F-556E-13F2-4E10C79D6497}" v="417" dt="2020-07-14T15:20:43.260"/>
    <p1510:client id="{7108A590-863C-4B2F-A3AD-B270B2777FFC}" v="680" dt="2020-07-14T15:54:38.726"/>
    <p1510:client id="{A2BCD3DF-5FD1-1177-7C89-3E4DCC8893F8}" v="737" dt="2020-07-14T14:49:14.122"/>
    <p1510:client id="{AECE07D9-B24B-35D8-A74C-9F6785C687EF}" v="504" dt="2020-07-15T08:59:08.374"/>
    <p1510:client id="{B4146924-FE69-8A06-5D7D-0CE734627D55}" v="154" dt="2020-07-14T13:55:22.920"/>
    <p1510:client id="{BC6693EE-1156-B99E-C70C-281AC536F101}" v="154" dt="2020-07-14T16:14:28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4B030-5100-4AD8-9AFB-4C50634E558C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D1C007B-FD2F-409B-834B-CF207115C01C}">
      <dgm:prSet phldrT="[Text]" custT="1"/>
      <dgm:spPr/>
      <dgm:t>
        <a:bodyPr/>
        <a:lstStyle/>
        <a:p>
          <a:r>
            <a:rPr lang="en-US" sz="1600" dirty="0"/>
            <a:t>Sound recording</a:t>
          </a:r>
        </a:p>
        <a:p>
          <a:r>
            <a:rPr lang="en-US" sz="1050" dirty="0"/>
            <a:t>(microphone placement, speed, </a:t>
          </a:r>
          <a:r>
            <a:rPr lang="en-US" sz="1050" dirty="0" err="1"/>
            <a:t>etc</a:t>
          </a:r>
          <a:r>
            <a:rPr lang="en-US" sz="1050" dirty="0"/>
            <a:t>)</a:t>
          </a:r>
        </a:p>
      </dgm:t>
    </dgm:pt>
    <dgm:pt modelId="{154D7F27-DA63-4922-A53D-3A7200093AC2}" type="parTrans" cxnId="{17B8CD86-69C0-4188-8FE3-68BD2A5D346E}">
      <dgm:prSet/>
      <dgm:spPr/>
      <dgm:t>
        <a:bodyPr/>
        <a:lstStyle/>
        <a:p>
          <a:endParaRPr lang="en-US"/>
        </a:p>
      </dgm:t>
    </dgm:pt>
    <dgm:pt modelId="{9912636F-6B8D-4AAE-94AB-83594ABDD5FC}" type="sibTrans" cxnId="{17B8CD86-69C0-4188-8FE3-68BD2A5D346E}">
      <dgm:prSet/>
      <dgm:spPr/>
      <dgm:t>
        <a:bodyPr/>
        <a:lstStyle/>
        <a:p>
          <a:endParaRPr lang="en-US"/>
        </a:p>
      </dgm:t>
    </dgm:pt>
    <dgm:pt modelId="{E36469D1-E8B6-45B2-9EC3-7D38B832BAAB}">
      <dgm:prSet phldrT="[Text]" custT="1"/>
      <dgm:spPr/>
      <dgm:t>
        <a:bodyPr/>
        <a:lstStyle/>
        <a:p>
          <a:r>
            <a:rPr lang="en-US" sz="2800" dirty="0"/>
            <a:t>Content</a:t>
          </a:r>
        </a:p>
      </dgm:t>
    </dgm:pt>
    <dgm:pt modelId="{64D8EFBA-AC1D-4C0E-8432-168C9C2DCE38}" type="parTrans" cxnId="{E0BC7E32-8891-4B92-A83F-27F3EFCB5FE1}">
      <dgm:prSet/>
      <dgm:spPr/>
      <dgm:t>
        <a:bodyPr/>
        <a:lstStyle/>
        <a:p>
          <a:endParaRPr lang="en-US"/>
        </a:p>
      </dgm:t>
    </dgm:pt>
    <dgm:pt modelId="{F0451042-3376-41E7-BFC6-7084DBC26637}" type="sibTrans" cxnId="{E0BC7E32-8891-4B92-A83F-27F3EFCB5FE1}">
      <dgm:prSet/>
      <dgm:spPr/>
      <dgm:t>
        <a:bodyPr/>
        <a:lstStyle/>
        <a:p>
          <a:endParaRPr lang="en-US"/>
        </a:p>
      </dgm:t>
    </dgm:pt>
    <dgm:pt modelId="{33EF2BDF-432C-4CBE-B0D4-8C18417BE05E}">
      <dgm:prSet phldrT="[Text]" custT="1"/>
      <dgm:spPr/>
      <dgm:t>
        <a:bodyPr/>
        <a:lstStyle/>
        <a:p>
          <a:r>
            <a:rPr lang="en-US" sz="1400" dirty="0"/>
            <a:t>Video Location</a:t>
          </a:r>
          <a:br>
            <a:rPr lang="en-US" sz="1400" dirty="0"/>
          </a:br>
          <a:r>
            <a:rPr lang="en-US" sz="1100" dirty="0"/>
            <a:t>(background, lighting, shot framing)</a:t>
          </a:r>
        </a:p>
      </dgm:t>
    </dgm:pt>
    <dgm:pt modelId="{BDD6E46A-C7B6-4AAD-A644-E8D403BC35C2}" type="parTrans" cxnId="{827070E6-FA1B-4F95-98B0-47F9D3432E61}">
      <dgm:prSet/>
      <dgm:spPr/>
      <dgm:t>
        <a:bodyPr/>
        <a:lstStyle/>
        <a:p>
          <a:endParaRPr lang="en-US"/>
        </a:p>
      </dgm:t>
    </dgm:pt>
    <dgm:pt modelId="{15A326BF-C888-43C5-93F9-657B6E9C84BA}" type="sibTrans" cxnId="{827070E6-FA1B-4F95-98B0-47F9D3432E61}">
      <dgm:prSet/>
      <dgm:spPr/>
      <dgm:t>
        <a:bodyPr/>
        <a:lstStyle/>
        <a:p>
          <a:endParaRPr lang="en-US"/>
        </a:p>
      </dgm:t>
    </dgm:pt>
    <dgm:pt modelId="{965DCDF1-F203-4C5A-93F8-19D8183F3932}">
      <dgm:prSet phldrT="[Text]" custT="1"/>
      <dgm:spPr/>
      <dgm:t>
        <a:bodyPr/>
        <a:lstStyle/>
        <a:p>
          <a:r>
            <a:rPr lang="en-US" sz="1200" dirty="0"/>
            <a:t>Video recording </a:t>
          </a:r>
          <a:r>
            <a:rPr lang="en-US" sz="1100" dirty="0"/>
            <a:t>(camera quality)</a:t>
          </a:r>
        </a:p>
      </dgm:t>
    </dgm:pt>
    <dgm:pt modelId="{3D6E63E0-2E99-4065-B5E8-401F84272550}" type="parTrans" cxnId="{A69DE49F-BAFE-4BE4-9D5F-0B81D6DF58C5}">
      <dgm:prSet/>
      <dgm:spPr/>
      <dgm:t>
        <a:bodyPr/>
        <a:lstStyle/>
        <a:p>
          <a:endParaRPr lang="en-US"/>
        </a:p>
      </dgm:t>
    </dgm:pt>
    <dgm:pt modelId="{87EAE2BF-FCD9-49B1-9384-AB2374592833}" type="sibTrans" cxnId="{A69DE49F-BAFE-4BE4-9D5F-0B81D6DF58C5}">
      <dgm:prSet/>
      <dgm:spPr/>
      <dgm:t>
        <a:bodyPr/>
        <a:lstStyle/>
        <a:p>
          <a:endParaRPr lang="en-US"/>
        </a:p>
      </dgm:t>
    </dgm:pt>
    <dgm:pt modelId="{A5397112-701A-4677-BD07-7E7D56173F05}">
      <dgm:prSet custT="1"/>
      <dgm:spPr/>
      <dgm:t>
        <a:bodyPr/>
        <a:lstStyle/>
        <a:p>
          <a:r>
            <a:rPr lang="en-US" sz="2000" dirty="0"/>
            <a:t>Supporting Visuals</a:t>
          </a:r>
        </a:p>
      </dgm:t>
    </dgm:pt>
    <dgm:pt modelId="{401E6036-74CC-41FE-AAAF-3A8FFCF4AAE9}" type="parTrans" cxnId="{4C30A312-53B0-4C2E-9D0C-19C4F8304C1F}">
      <dgm:prSet/>
      <dgm:spPr/>
      <dgm:t>
        <a:bodyPr/>
        <a:lstStyle/>
        <a:p>
          <a:endParaRPr lang="en-US"/>
        </a:p>
      </dgm:t>
    </dgm:pt>
    <dgm:pt modelId="{308D7593-5766-45F0-968F-1B7A825C450D}" type="sibTrans" cxnId="{4C30A312-53B0-4C2E-9D0C-19C4F8304C1F}">
      <dgm:prSet/>
      <dgm:spPr/>
      <dgm:t>
        <a:bodyPr/>
        <a:lstStyle/>
        <a:p>
          <a:endParaRPr lang="en-US"/>
        </a:p>
      </dgm:t>
    </dgm:pt>
    <dgm:pt modelId="{48DECACB-6B86-48FD-A18D-0CF3FFC22842}">
      <dgm:prSet phldrT="[Text]"/>
      <dgm:spPr/>
      <dgm:t>
        <a:bodyPr/>
        <a:lstStyle/>
        <a:p>
          <a:endParaRPr lang="en-US" dirty="0"/>
        </a:p>
      </dgm:t>
    </dgm:pt>
    <dgm:pt modelId="{23EBDE42-E4A3-462A-AE1F-3226FA264B93}" type="parTrans" cxnId="{8D854F88-391B-4435-BF3D-62F63133BE64}">
      <dgm:prSet/>
      <dgm:spPr/>
      <dgm:t>
        <a:bodyPr/>
        <a:lstStyle/>
        <a:p>
          <a:endParaRPr lang="en-US"/>
        </a:p>
      </dgm:t>
    </dgm:pt>
    <dgm:pt modelId="{564B200C-3FFC-442C-A5FD-6059AB9EEB3C}" type="sibTrans" cxnId="{8D854F88-391B-4435-BF3D-62F63133BE64}">
      <dgm:prSet/>
      <dgm:spPr/>
      <dgm:t>
        <a:bodyPr/>
        <a:lstStyle/>
        <a:p>
          <a:endParaRPr lang="en-US"/>
        </a:p>
      </dgm:t>
    </dgm:pt>
    <dgm:pt modelId="{26665914-BE19-46B6-A51D-B73D28D55653}" type="pres">
      <dgm:prSet presAssocID="{4FA4B030-5100-4AD8-9AFB-4C50634E558C}" presName="Name0" presStyleCnt="0">
        <dgm:presLayoutVars>
          <dgm:dir/>
          <dgm:animLvl val="lvl"/>
          <dgm:resizeHandles val="exact"/>
        </dgm:presLayoutVars>
      </dgm:prSet>
      <dgm:spPr/>
    </dgm:pt>
    <dgm:pt modelId="{CD3FF68A-9871-4444-B8E8-4391DD15C01F}" type="pres">
      <dgm:prSet presAssocID="{48DECACB-6B86-48FD-A18D-0CF3FFC22842}" presName="Name8" presStyleCnt="0"/>
      <dgm:spPr/>
    </dgm:pt>
    <dgm:pt modelId="{2F4E8CFA-F3AD-40D9-8BB6-BB95973BBC11}" type="pres">
      <dgm:prSet presAssocID="{48DECACB-6B86-48FD-A18D-0CF3FFC22842}" presName="level" presStyleLbl="node1" presStyleIdx="0" presStyleCnt="6">
        <dgm:presLayoutVars>
          <dgm:chMax val="1"/>
          <dgm:bulletEnabled val="1"/>
        </dgm:presLayoutVars>
      </dgm:prSet>
      <dgm:spPr/>
    </dgm:pt>
    <dgm:pt modelId="{E213AE2C-E9E5-4451-9272-CB383B326AD3}" type="pres">
      <dgm:prSet presAssocID="{48DECACB-6B86-48FD-A18D-0CF3FFC2284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0E34D16-DC9D-4E6A-8E52-A30F32892A6F}" type="pres">
      <dgm:prSet presAssocID="{965DCDF1-F203-4C5A-93F8-19D8183F3932}" presName="Name8" presStyleCnt="0"/>
      <dgm:spPr/>
    </dgm:pt>
    <dgm:pt modelId="{90424032-40A0-436D-AAA3-9D5EC56F1269}" type="pres">
      <dgm:prSet presAssocID="{965DCDF1-F203-4C5A-93F8-19D8183F3932}" presName="level" presStyleLbl="node1" presStyleIdx="1" presStyleCnt="6">
        <dgm:presLayoutVars>
          <dgm:chMax val="1"/>
          <dgm:bulletEnabled val="1"/>
        </dgm:presLayoutVars>
      </dgm:prSet>
      <dgm:spPr/>
    </dgm:pt>
    <dgm:pt modelId="{19622043-10C7-432B-83B6-D1A835CD075A}" type="pres">
      <dgm:prSet presAssocID="{965DCDF1-F203-4C5A-93F8-19D8183F393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93BDD6-B716-43B0-9A2B-CEB4EB5E20C9}" type="pres">
      <dgm:prSet presAssocID="{33EF2BDF-432C-4CBE-B0D4-8C18417BE05E}" presName="Name8" presStyleCnt="0"/>
      <dgm:spPr/>
    </dgm:pt>
    <dgm:pt modelId="{1853DA0A-C374-4B00-AECC-C8936647DF05}" type="pres">
      <dgm:prSet presAssocID="{33EF2BDF-432C-4CBE-B0D4-8C18417BE05E}" presName="level" presStyleLbl="node1" presStyleIdx="2" presStyleCnt="6">
        <dgm:presLayoutVars>
          <dgm:chMax val="1"/>
          <dgm:bulletEnabled val="1"/>
        </dgm:presLayoutVars>
      </dgm:prSet>
      <dgm:spPr/>
    </dgm:pt>
    <dgm:pt modelId="{36C0F2CE-1104-45A5-8695-D76A3D6DF826}" type="pres">
      <dgm:prSet presAssocID="{33EF2BDF-432C-4CBE-B0D4-8C18417BE05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994D323-306A-4DD7-BDB2-A8C058B5324E}" type="pres">
      <dgm:prSet presAssocID="{BD1C007B-FD2F-409B-834B-CF207115C01C}" presName="Name8" presStyleCnt="0"/>
      <dgm:spPr/>
    </dgm:pt>
    <dgm:pt modelId="{A7BBA94C-829B-492E-BE81-4B8A5CCE4C7F}" type="pres">
      <dgm:prSet presAssocID="{BD1C007B-FD2F-409B-834B-CF207115C01C}" presName="level" presStyleLbl="node1" presStyleIdx="3" presStyleCnt="6">
        <dgm:presLayoutVars>
          <dgm:chMax val="1"/>
          <dgm:bulletEnabled val="1"/>
        </dgm:presLayoutVars>
      </dgm:prSet>
      <dgm:spPr/>
    </dgm:pt>
    <dgm:pt modelId="{B99B5AE9-A9AE-4EE6-9906-401E5B8FB5BE}" type="pres">
      <dgm:prSet presAssocID="{BD1C007B-FD2F-409B-834B-CF207115C01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56C41E-33A1-4AA0-BF7B-68C843CEC426}" type="pres">
      <dgm:prSet presAssocID="{A5397112-701A-4677-BD07-7E7D56173F05}" presName="Name8" presStyleCnt="0"/>
      <dgm:spPr/>
    </dgm:pt>
    <dgm:pt modelId="{5C6FCB83-20C1-403E-AF66-FB723B3B4EDC}" type="pres">
      <dgm:prSet presAssocID="{A5397112-701A-4677-BD07-7E7D56173F05}" presName="level" presStyleLbl="node1" presStyleIdx="4" presStyleCnt="6">
        <dgm:presLayoutVars>
          <dgm:chMax val="1"/>
          <dgm:bulletEnabled val="1"/>
        </dgm:presLayoutVars>
      </dgm:prSet>
      <dgm:spPr/>
    </dgm:pt>
    <dgm:pt modelId="{8DDC4C4F-EA14-4942-816D-5C4B2B752DE5}" type="pres">
      <dgm:prSet presAssocID="{A5397112-701A-4677-BD07-7E7D56173F0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EC973B7-56CB-4E9B-B406-4197A79C39E7}" type="pres">
      <dgm:prSet presAssocID="{E36469D1-E8B6-45B2-9EC3-7D38B832BAAB}" presName="Name8" presStyleCnt="0"/>
      <dgm:spPr/>
    </dgm:pt>
    <dgm:pt modelId="{B246E7B6-FF61-4784-B6F1-CD765362AED6}" type="pres">
      <dgm:prSet presAssocID="{E36469D1-E8B6-45B2-9EC3-7D38B832BAAB}" presName="level" presStyleLbl="node1" presStyleIdx="5" presStyleCnt="6">
        <dgm:presLayoutVars>
          <dgm:chMax val="1"/>
          <dgm:bulletEnabled val="1"/>
        </dgm:presLayoutVars>
      </dgm:prSet>
      <dgm:spPr/>
    </dgm:pt>
    <dgm:pt modelId="{80FC8933-4797-456C-80ED-F44EAA758C01}" type="pres">
      <dgm:prSet presAssocID="{E36469D1-E8B6-45B2-9EC3-7D38B832BAA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C30A312-53B0-4C2E-9D0C-19C4F8304C1F}" srcId="{4FA4B030-5100-4AD8-9AFB-4C50634E558C}" destId="{A5397112-701A-4677-BD07-7E7D56173F05}" srcOrd="4" destOrd="0" parTransId="{401E6036-74CC-41FE-AAAF-3A8FFCF4AAE9}" sibTransId="{308D7593-5766-45F0-968F-1B7A825C450D}"/>
    <dgm:cxn modelId="{312E1323-EC99-4D43-A847-E9A0F4145111}" type="presOf" srcId="{4FA4B030-5100-4AD8-9AFB-4C50634E558C}" destId="{26665914-BE19-46B6-A51D-B73D28D55653}" srcOrd="0" destOrd="0" presId="urn:microsoft.com/office/officeart/2005/8/layout/pyramid1"/>
    <dgm:cxn modelId="{818DEC29-BAD5-478D-AAF9-E607B2C96E19}" type="presOf" srcId="{33EF2BDF-432C-4CBE-B0D4-8C18417BE05E}" destId="{1853DA0A-C374-4B00-AECC-C8936647DF05}" srcOrd="0" destOrd="0" presId="urn:microsoft.com/office/officeart/2005/8/layout/pyramid1"/>
    <dgm:cxn modelId="{E0BC7E32-8891-4B92-A83F-27F3EFCB5FE1}" srcId="{4FA4B030-5100-4AD8-9AFB-4C50634E558C}" destId="{E36469D1-E8B6-45B2-9EC3-7D38B832BAAB}" srcOrd="5" destOrd="0" parTransId="{64D8EFBA-AC1D-4C0E-8432-168C9C2DCE38}" sibTransId="{F0451042-3376-41E7-BFC6-7084DBC26637}"/>
    <dgm:cxn modelId="{C3095C48-69D4-4889-95BB-4559B1471948}" type="presOf" srcId="{E36469D1-E8B6-45B2-9EC3-7D38B832BAAB}" destId="{B246E7B6-FF61-4784-B6F1-CD765362AED6}" srcOrd="0" destOrd="0" presId="urn:microsoft.com/office/officeart/2005/8/layout/pyramid1"/>
    <dgm:cxn modelId="{3F804F71-73CD-4AFF-ABDC-2B2F0B80A280}" type="presOf" srcId="{A5397112-701A-4677-BD07-7E7D56173F05}" destId="{8DDC4C4F-EA14-4942-816D-5C4B2B752DE5}" srcOrd="1" destOrd="0" presId="urn:microsoft.com/office/officeart/2005/8/layout/pyramid1"/>
    <dgm:cxn modelId="{1999D476-45A3-4D71-9221-290D1240B798}" type="presOf" srcId="{48DECACB-6B86-48FD-A18D-0CF3FFC22842}" destId="{E213AE2C-E9E5-4451-9272-CB383B326AD3}" srcOrd="1" destOrd="0" presId="urn:microsoft.com/office/officeart/2005/8/layout/pyramid1"/>
    <dgm:cxn modelId="{5FCD1A77-F406-445C-8457-7C6BB81F7D37}" type="presOf" srcId="{BD1C007B-FD2F-409B-834B-CF207115C01C}" destId="{A7BBA94C-829B-492E-BE81-4B8A5CCE4C7F}" srcOrd="0" destOrd="0" presId="urn:microsoft.com/office/officeart/2005/8/layout/pyramid1"/>
    <dgm:cxn modelId="{17B8CD86-69C0-4188-8FE3-68BD2A5D346E}" srcId="{4FA4B030-5100-4AD8-9AFB-4C50634E558C}" destId="{BD1C007B-FD2F-409B-834B-CF207115C01C}" srcOrd="3" destOrd="0" parTransId="{154D7F27-DA63-4922-A53D-3A7200093AC2}" sibTransId="{9912636F-6B8D-4AAE-94AB-83594ABDD5FC}"/>
    <dgm:cxn modelId="{5B43EA86-0DFE-41E8-85FE-DFD579BBAD7E}" type="presOf" srcId="{E36469D1-E8B6-45B2-9EC3-7D38B832BAAB}" destId="{80FC8933-4797-456C-80ED-F44EAA758C01}" srcOrd="1" destOrd="0" presId="urn:microsoft.com/office/officeart/2005/8/layout/pyramid1"/>
    <dgm:cxn modelId="{8D854F88-391B-4435-BF3D-62F63133BE64}" srcId="{4FA4B030-5100-4AD8-9AFB-4C50634E558C}" destId="{48DECACB-6B86-48FD-A18D-0CF3FFC22842}" srcOrd="0" destOrd="0" parTransId="{23EBDE42-E4A3-462A-AE1F-3226FA264B93}" sibTransId="{564B200C-3FFC-442C-A5FD-6059AB9EEB3C}"/>
    <dgm:cxn modelId="{F3D4329E-68FB-44FB-9FA2-BE63451D0AFB}" type="presOf" srcId="{965DCDF1-F203-4C5A-93F8-19D8183F3932}" destId="{90424032-40A0-436D-AAA3-9D5EC56F1269}" srcOrd="0" destOrd="0" presId="urn:microsoft.com/office/officeart/2005/8/layout/pyramid1"/>
    <dgm:cxn modelId="{A69DE49F-BAFE-4BE4-9D5F-0B81D6DF58C5}" srcId="{4FA4B030-5100-4AD8-9AFB-4C50634E558C}" destId="{965DCDF1-F203-4C5A-93F8-19D8183F3932}" srcOrd="1" destOrd="0" parTransId="{3D6E63E0-2E99-4065-B5E8-401F84272550}" sibTransId="{87EAE2BF-FCD9-49B1-9384-AB2374592833}"/>
    <dgm:cxn modelId="{49181AC9-A4BA-47D3-B1CB-9573BE78F658}" type="presOf" srcId="{A5397112-701A-4677-BD07-7E7D56173F05}" destId="{5C6FCB83-20C1-403E-AF66-FB723B3B4EDC}" srcOrd="0" destOrd="0" presId="urn:microsoft.com/office/officeart/2005/8/layout/pyramid1"/>
    <dgm:cxn modelId="{10325DD0-06A7-4B35-A038-7D317EB25785}" type="presOf" srcId="{48DECACB-6B86-48FD-A18D-0CF3FFC22842}" destId="{2F4E8CFA-F3AD-40D9-8BB6-BB95973BBC11}" srcOrd="0" destOrd="0" presId="urn:microsoft.com/office/officeart/2005/8/layout/pyramid1"/>
    <dgm:cxn modelId="{827070E6-FA1B-4F95-98B0-47F9D3432E61}" srcId="{4FA4B030-5100-4AD8-9AFB-4C50634E558C}" destId="{33EF2BDF-432C-4CBE-B0D4-8C18417BE05E}" srcOrd="2" destOrd="0" parTransId="{BDD6E46A-C7B6-4AAD-A644-E8D403BC35C2}" sibTransId="{15A326BF-C888-43C5-93F9-657B6E9C84BA}"/>
    <dgm:cxn modelId="{8702F9F4-4645-4F34-B070-249BDD3C8051}" type="presOf" srcId="{33EF2BDF-432C-4CBE-B0D4-8C18417BE05E}" destId="{36C0F2CE-1104-45A5-8695-D76A3D6DF826}" srcOrd="1" destOrd="0" presId="urn:microsoft.com/office/officeart/2005/8/layout/pyramid1"/>
    <dgm:cxn modelId="{F5083CF9-66A2-4CEB-B188-904830C78BE8}" type="presOf" srcId="{BD1C007B-FD2F-409B-834B-CF207115C01C}" destId="{B99B5AE9-A9AE-4EE6-9906-401E5B8FB5BE}" srcOrd="1" destOrd="0" presId="urn:microsoft.com/office/officeart/2005/8/layout/pyramid1"/>
    <dgm:cxn modelId="{6832E0FB-E513-4B41-9DC6-A50F2D1B63B7}" type="presOf" srcId="{965DCDF1-F203-4C5A-93F8-19D8183F3932}" destId="{19622043-10C7-432B-83B6-D1A835CD075A}" srcOrd="1" destOrd="0" presId="urn:microsoft.com/office/officeart/2005/8/layout/pyramid1"/>
    <dgm:cxn modelId="{32596EF8-46A3-4E75-8ACA-B5C8F81CB8A3}" type="presParOf" srcId="{26665914-BE19-46B6-A51D-B73D28D55653}" destId="{CD3FF68A-9871-4444-B8E8-4391DD15C01F}" srcOrd="0" destOrd="0" presId="urn:microsoft.com/office/officeart/2005/8/layout/pyramid1"/>
    <dgm:cxn modelId="{124EA0A7-9593-4AB2-B9F3-37CD0538B337}" type="presParOf" srcId="{CD3FF68A-9871-4444-B8E8-4391DD15C01F}" destId="{2F4E8CFA-F3AD-40D9-8BB6-BB95973BBC11}" srcOrd="0" destOrd="0" presId="urn:microsoft.com/office/officeart/2005/8/layout/pyramid1"/>
    <dgm:cxn modelId="{45D363C7-7419-4B7B-A577-51E3090D7805}" type="presParOf" srcId="{CD3FF68A-9871-4444-B8E8-4391DD15C01F}" destId="{E213AE2C-E9E5-4451-9272-CB383B326AD3}" srcOrd="1" destOrd="0" presId="urn:microsoft.com/office/officeart/2005/8/layout/pyramid1"/>
    <dgm:cxn modelId="{6C5699C7-635B-4C56-A18C-1F0987D00E18}" type="presParOf" srcId="{26665914-BE19-46B6-A51D-B73D28D55653}" destId="{F0E34D16-DC9D-4E6A-8E52-A30F32892A6F}" srcOrd="1" destOrd="0" presId="urn:microsoft.com/office/officeart/2005/8/layout/pyramid1"/>
    <dgm:cxn modelId="{846CFB18-0BE2-43B1-B9DA-5B281AFE34C0}" type="presParOf" srcId="{F0E34D16-DC9D-4E6A-8E52-A30F32892A6F}" destId="{90424032-40A0-436D-AAA3-9D5EC56F1269}" srcOrd="0" destOrd="0" presId="urn:microsoft.com/office/officeart/2005/8/layout/pyramid1"/>
    <dgm:cxn modelId="{6D8C171E-3A9E-450F-89F0-E38638678AF0}" type="presParOf" srcId="{F0E34D16-DC9D-4E6A-8E52-A30F32892A6F}" destId="{19622043-10C7-432B-83B6-D1A835CD075A}" srcOrd="1" destOrd="0" presId="urn:microsoft.com/office/officeart/2005/8/layout/pyramid1"/>
    <dgm:cxn modelId="{9571AE59-8DB2-4973-A006-16A55D6DAC17}" type="presParOf" srcId="{26665914-BE19-46B6-A51D-B73D28D55653}" destId="{1693BDD6-B716-43B0-9A2B-CEB4EB5E20C9}" srcOrd="2" destOrd="0" presId="urn:microsoft.com/office/officeart/2005/8/layout/pyramid1"/>
    <dgm:cxn modelId="{9637CB1B-0059-4C78-AED7-86B1558B5137}" type="presParOf" srcId="{1693BDD6-B716-43B0-9A2B-CEB4EB5E20C9}" destId="{1853DA0A-C374-4B00-AECC-C8936647DF05}" srcOrd="0" destOrd="0" presId="urn:microsoft.com/office/officeart/2005/8/layout/pyramid1"/>
    <dgm:cxn modelId="{2120209F-80DB-4295-BD45-D561C2F05796}" type="presParOf" srcId="{1693BDD6-B716-43B0-9A2B-CEB4EB5E20C9}" destId="{36C0F2CE-1104-45A5-8695-D76A3D6DF826}" srcOrd="1" destOrd="0" presId="urn:microsoft.com/office/officeart/2005/8/layout/pyramid1"/>
    <dgm:cxn modelId="{C06CBE00-4818-43A4-82F2-423866E43E2B}" type="presParOf" srcId="{26665914-BE19-46B6-A51D-B73D28D55653}" destId="{F994D323-306A-4DD7-BDB2-A8C058B5324E}" srcOrd="3" destOrd="0" presId="urn:microsoft.com/office/officeart/2005/8/layout/pyramid1"/>
    <dgm:cxn modelId="{92F0EC03-7AB4-4436-8B22-5D658EA07163}" type="presParOf" srcId="{F994D323-306A-4DD7-BDB2-A8C058B5324E}" destId="{A7BBA94C-829B-492E-BE81-4B8A5CCE4C7F}" srcOrd="0" destOrd="0" presId="urn:microsoft.com/office/officeart/2005/8/layout/pyramid1"/>
    <dgm:cxn modelId="{301802AF-F8AE-4653-B909-FD25F13FCA9F}" type="presParOf" srcId="{F994D323-306A-4DD7-BDB2-A8C058B5324E}" destId="{B99B5AE9-A9AE-4EE6-9906-401E5B8FB5BE}" srcOrd="1" destOrd="0" presId="urn:microsoft.com/office/officeart/2005/8/layout/pyramid1"/>
    <dgm:cxn modelId="{48294BB2-27DA-4E18-B926-91128F392538}" type="presParOf" srcId="{26665914-BE19-46B6-A51D-B73D28D55653}" destId="{3A56C41E-33A1-4AA0-BF7B-68C843CEC426}" srcOrd="4" destOrd="0" presId="urn:microsoft.com/office/officeart/2005/8/layout/pyramid1"/>
    <dgm:cxn modelId="{3CA4761A-B8D4-442B-A8B5-265F4046B7A3}" type="presParOf" srcId="{3A56C41E-33A1-4AA0-BF7B-68C843CEC426}" destId="{5C6FCB83-20C1-403E-AF66-FB723B3B4EDC}" srcOrd="0" destOrd="0" presId="urn:microsoft.com/office/officeart/2005/8/layout/pyramid1"/>
    <dgm:cxn modelId="{846D721B-1228-4E02-A7C1-766A12D1C214}" type="presParOf" srcId="{3A56C41E-33A1-4AA0-BF7B-68C843CEC426}" destId="{8DDC4C4F-EA14-4942-816D-5C4B2B752DE5}" srcOrd="1" destOrd="0" presId="urn:microsoft.com/office/officeart/2005/8/layout/pyramid1"/>
    <dgm:cxn modelId="{64A8E225-A9B1-4F11-8B99-B470917FD0C7}" type="presParOf" srcId="{26665914-BE19-46B6-A51D-B73D28D55653}" destId="{FEC973B7-56CB-4E9B-B406-4197A79C39E7}" srcOrd="5" destOrd="0" presId="urn:microsoft.com/office/officeart/2005/8/layout/pyramid1"/>
    <dgm:cxn modelId="{E8CE43DC-ADD3-4387-967C-44683B831981}" type="presParOf" srcId="{FEC973B7-56CB-4E9B-B406-4197A79C39E7}" destId="{B246E7B6-FF61-4784-B6F1-CD765362AED6}" srcOrd="0" destOrd="0" presId="urn:microsoft.com/office/officeart/2005/8/layout/pyramid1"/>
    <dgm:cxn modelId="{EAE713DF-AD7A-458F-9926-24A79FB0DC8F}" type="presParOf" srcId="{FEC973B7-56CB-4E9B-B406-4197A79C39E7}" destId="{80FC8933-4797-456C-80ED-F44EAA758C0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E8CFA-F3AD-40D9-8BB6-BB95973BBC11}">
      <dsp:nvSpPr>
        <dsp:cNvPr id="0" name=""/>
        <dsp:cNvSpPr/>
      </dsp:nvSpPr>
      <dsp:spPr>
        <a:xfrm>
          <a:off x="2010704" y="0"/>
          <a:ext cx="804281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</dsp:txBody>
      <dsp:txXfrm>
        <a:off x="2010704" y="0"/>
        <a:ext cx="804281" cy="543917"/>
      </dsp:txXfrm>
    </dsp:sp>
    <dsp:sp modelId="{90424032-40A0-436D-AAA3-9D5EC56F1269}">
      <dsp:nvSpPr>
        <dsp:cNvPr id="0" name=""/>
        <dsp:cNvSpPr/>
      </dsp:nvSpPr>
      <dsp:spPr>
        <a:xfrm>
          <a:off x="1608563" y="543917"/>
          <a:ext cx="1608563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Video recording </a:t>
          </a:r>
          <a:r>
            <a:rPr lang="en-US" sz="1100" kern="1200" dirty="0"/>
            <a:t>(camera quality)</a:t>
          </a:r>
        </a:p>
      </dsp:txBody>
      <dsp:txXfrm>
        <a:off x="1890061" y="543917"/>
        <a:ext cx="1045566" cy="543917"/>
      </dsp:txXfrm>
    </dsp:sp>
    <dsp:sp modelId="{1853DA0A-C374-4B00-AECC-C8936647DF05}">
      <dsp:nvSpPr>
        <dsp:cNvPr id="0" name=""/>
        <dsp:cNvSpPr/>
      </dsp:nvSpPr>
      <dsp:spPr>
        <a:xfrm>
          <a:off x="1206422" y="1087834"/>
          <a:ext cx="2412845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Video Location</a:t>
          </a:r>
          <a:br>
            <a:rPr lang="en-US" sz="1400" kern="1200" dirty="0"/>
          </a:br>
          <a:r>
            <a:rPr lang="en-US" sz="1100" kern="1200" dirty="0"/>
            <a:t>(background, lighting, shot framing)</a:t>
          </a:r>
        </a:p>
      </dsp:txBody>
      <dsp:txXfrm>
        <a:off x="1628670" y="1087834"/>
        <a:ext cx="1568349" cy="543917"/>
      </dsp:txXfrm>
    </dsp:sp>
    <dsp:sp modelId="{A7BBA94C-829B-492E-BE81-4B8A5CCE4C7F}">
      <dsp:nvSpPr>
        <dsp:cNvPr id="0" name=""/>
        <dsp:cNvSpPr/>
      </dsp:nvSpPr>
      <dsp:spPr>
        <a:xfrm>
          <a:off x="804281" y="1631751"/>
          <a:ext cx="3217126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Sound recording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(microphone placement, speed, </a:t>
          </a:r>
          <a:r>
            <a:rPr lang="en-US" sz="1050" kern="1200" dirty="0" err="1"/>
            <a:t>etc</a:t>
          </a:r>
          <a:r>
            <a:rPr lang="en-US" sz="1050" kern="1200" dirty="0"/>
            <a:t>)</a:t>
          </a:r>
        </a:p>
      </dsp:txBody>
      <dsp:txXfrm>
        <a:off x="1367278" y="1631751"/>
        <a:ext cx="2091132" cy="543917"/>
      </dsp:txXfrm>
    </dsp:sp>
    <dsp:sp modelId="{5C6FCB83-20C1-403E-AF66-FB723B3B4EDC}">
      <dsp:nvSpPr>
        <dsp:cNvPr id="0" name=""/>
        <dsp:cNvSpPr/>
      </dsp:nvSpPr>
      <dsp:spPr>
        <a:xfrm>
          <a:off x="402140" y="2175669"/>
          <a:ext cx="4021408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Supporting Visuals</a:t>
          </a:r>
        </a:p>
      </dsp:txBody>
      <dsp:txXfrm>
        <a:off x="1105887" y="2175669"/>
        <a:ext cx="2613915" cy="543917"/>
      </dsp:txXfrm>
    </dsp:sp>
    <dsp:sp modelId="{B246E7B6-FF61-4784-B6F1-CD765362AED6}">
      <dsp:nvSpPr>
        <dsp:cNvPr id="0" name=""/>
        <dsp:cNvSpPr/>
      </dsp:nvSpPr>
      <dsp:spPr>
        <a:xfrm>
          <a:off x="0" y="2719586"/>
          <a:ext cx="4825690" cy="543917"/>
        </a:xfrm>
        <a:prstGeom prst="trapezoid">
          <a:avLst>
            <a:gd name="adj" fmla="val 7393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Content</a:t>
          </a:r>
        </a:p>
      </dsp:txBody>
      <dsp:txXfrm>
        <a:off x="844495" y="2719586"/>
        <a:ext cx="3136698" cy="543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65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69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93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36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32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b="0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1"/>
            <a:r>
              <a:rPr lang="en-US" dirty="0"/>
              <a:t>Maecenas vitae </a:t>
            </a:r>
            <a:r>
              <a:rPr lang="en-US" dirty="0" err="1"/>
              <a:t>quam</a:t>
            </a:r>
            <a:r>
              <a:rPr lang="en-US" dirty="0"/>
              <a:t>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maximus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lacinia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Nunc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Sed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arwick.ac.uk/ldcueven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record-your-screen-in-powerpoint-0b4c3f65-534c-4cf1-9c59-402b6e9d79d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add-change-or-remove-transitions-between-slides-3f8244bf-f893-4efd-a7eb-3a4845c9c97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upport.microsoft.com/en-us/office/animate-text-or-objects-305a1c94-83b1-4778-8df5-fcf7a9b7b7c6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turn-your-presentation-into-a-video-c140551f-cb37-4818-b5d4-3e30815c3e83#OfficeVersion=newe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le.com/uk/imovie/" TargetMode="External"/><Relationship Id="rId7" Type="http://schemas.openxmlformats.org/officeDocument/2006/relationships/hyperlink" Target="https://warwick.ac.uk/services/its/servicessupport/academictechnology/support/guides/estream-guides/est-02" TargetMode="External"/><Relationship Id="rId2" Type="http://schemas.openxmlformats.org/officeDocument/2006/relationships/hyperlink" Target="https://support.microsoft.com/en-gb/help/4051785/windows-10-create-or-edit-video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arwick.ac.uk/services/its/servicessupport/academictechnology/support/guides/echo360-guides/ech-14" TargetMode="External"/><Relationship Id="rId5" Type="http://schemas.openxmlformats.org/officeDocument/2006/relationships/hyperlink" Target="https://docs.microsoft.com/en-us/stream/portal-edit-trim" TargetMode="External"/><Relationship Id="rId4" Type="http://schemas.openxmlformats.org/officeDocument/2006/relationships/hyperlink" Target="https://warwick.ac.uk/services/its/servicessupport/software/list/adob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uidance/accessibility-requirements-for-public-sector-websites-and-apps#things-you-might-not-need-to-fix" TargetMode="External"/><Relationship Id="rId2" Type="http://schemas.openxmlformats.org/officeDocument/2006/relationships/hyperlink" Target="https://www.w3.org/TR/WCAG21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ctech@warwick.ac.uk" TargetMode="External"/><Relationship Id="rId7" Type="http://schemas.openxmlformats.org/officeDocument/2006/relationships/hyperlink" Target="https://moodle.warwick.ac.uk/course/view.php?id=38299" TargetMode="External"/><Relationship Id="rId2" Type="http://schemas.openxmlformats.org/officeDocument/2006/relationships/hyperlink" Target="https://warwick.ac.uk/academictechnologyguides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hyperlink" Target="https://warwick.ac.uk/itstraini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ffice.com/" TargetMode="External"/><Relationship Id="rId2" Type="http://schemas.openxmlformats.org/officeDocument/2006/relationships/hyperlink" Target="https://support.microsoft.com/en-us/office/export-your-powerpoint-for-mac-presentation-as-a-different-file-format-0547523c-56c4-4799-b5f7-6257907c09e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https://powerpoint.uservoice.com/forums/288925-powerpoint-for-mac/suggestions/38371456-include-an-option-for-the-presenter-to-be-videoed?page=1&amp;per_page=2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oodle.warwick.ac.uk/mod/book/view.php?id=909037&amp;chapterid=10110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upport.office.com/en-gb/article/export-a-presentation-6ee4272e-8f64-47f6-bd32-12fe50eef477" TargetMode="External"/><Relationship Id="rId3" Type="http://schemas.openxmlformats.org/officeDocument/2006/relationships/hyperlink" Target="https://support.office.com/en-gb/article/record-a-slide-show-with-narration-and-slide-timings-0b9502c6-5f6c-40ae-b1e7-e47d8741161c#OfficeVersion=Windows" TargetMode="External"/><Relationship Id="rId7" Type="http://schemas.openxmlformats.org/officeDocument/2006/relationships/hyperlink" Target="https://support.microsoft.com/en-us/office/record-a-slide-show-with-narration-and-slide-timings-0b9502c6-5f6c-40ae-b1e7-e47d8741161c#OfficeVersion=Window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upport.microsoft.com/en-us/office/turn-your-presentation-into-a-video-c140551f-cb37-4818-b5d4-3e30815c3e83#OfficeVersion=newer" TargetMode="External"/><Relationship Id="rId5" Type="http://schemas.openxmlformats.org/officeDocument/2006/relationships/hyperlink" Target="https://support.microsoft.com/en-us/office/insert-and-play-a-video-file-from-your-computer-f3fcbd3e-5f86-4320-8aea-31bff480ed02" TargetMode="External"/><Relationship Id="rId10" Type="http://schemas.openxmlformats.org/officeDocument/2006/relationships/image" Target="../media/image11.svg"/><Relationship Id="rId4" Type="http://schemas.openxmlformats.org/officeDocument/2006/relationships/hyperlink" Target="https://support.office.com/en-gb/article/record-your-screen-in-powerpoint-0b4c3f65-534c-4cf1-9c59-402b6e9d79d0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psychclassics.yorku.ca/Maslow/motivation.htm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en.wikipedia.org/wiki/Abraham_Maslow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add-or-delete-audio-in-your-powerpoint-presentation-c3b2a9fd-2547-41d9-9182-3dfaa58f1316" TargetMode="External"/><Relationship Id="rId2" Type="http://schemas.openxmlformats.org/officeDocument/2006/relationships/hyperlink" Target="https://support.microsoft.com/en-us/office/record-a-slide-show-with-narration-and-slide-timings-0b9502c6-5f6c-40ae-b1e7-e47d8741161c#OfficeVersion=Windows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45753"/>
            <a:ext cx="9143659" cy="53413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3503" y="1205102"/>
            <a:ext cx="6220879" cy="5005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sz="2800" dirty="0">
                <a:solidFill>
                  <a:srgbClr val="511C6C"/>
                </a:solidFill>
                <a:latin typeface="+mn-lt"/>
              </a:rPr>
              <a:t>Creating video content with PowerPoint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92372" y="1623125"/>
            <a:ext cx="5036075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511C6C"/>
                </a:solidFill>
                <a:latin typeface="+mn-lt"/>
              </a:rPr>
              <a:t>Kerry Pinny, Senior Academic Technologist, Academic Technology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3F12A3-3AA7-4793-92CA-A32F5ED5BA08}"/>
              </a:ext>
            </a:extLst>
          </p:cNvPr>
          <p:cNvSpPr txBox="1"/>
          <p:nvPr/>
        </p:nvSpPr>
        <p:spPr>
          <a:xfrm>
            <a:off x="699247" y="2325999"/>
            <a:ext cx="512629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Welcome, we will begin shortly after 10am. Relax and enjoy the music. </a:t>
            </a:r>
          </a:p>
          <a:p>
            <a:endParaRPr lang="en-US" sz="1200" dirty="0"/>
          </a:p>
          <a:p>
            <a:r>
              <a:rPr lang="en-US" sz="1200" dirty="0"/>
              <a:t>If you have a PowerPoint you’d like to work on during the session, open it now.</a:t>
            </a:r>
          </a:p>
          <a:p>
            <a:endParaRPr lang="en-US" sz="1200" dirty="0"/>
          </a:p>
          <a:p>
            <a:r>
              <a:rPr lang="en-US" sz="1200" dirty="0">
                <a:cs typeface="Calibri"/>
              </a:rPr>
              <a:t>The session will be recorded. Use the chat or raise your hand for questions.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D19C0E-41A2-4CC3-A1CE-B4C977CBE80D}"/>
              </a:ext>
            </a:extLst>
          </p:cNvPr>
          <p:cNvGrpSpPr/>
          <p:nvPr/>
        </p:nvGrpSpPr>
        <p:grpSpPr>
          <a:xfrm>
            <a:off x="5825538" y="2840284"/>
            <a:ext cx="2887709" cy="385921"/>
            <a:chOff x="4037079" y="4592096"/>
            <a:chExt cx="2887709" cy="38592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6F71B0C-A13E-406B-9797-1CECFCA94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7079" y="4592096"/>
              <a:ext cx="2887709" cy="36678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E5B020-E874-4ED2-9242-5EDA98D691B2}"/>
                </a:ext>
              </a:extLst>
            </p:cNvPr>
            <p:cNvSpPr/>
            <p:nvPr/>
          </p:nvSpPr>
          <p:spPr>
            <a:xfrm>
              <a:off x="5641042" y="4592096"/>
              <a:ext cx="680244" cy="385921"/>
            </a:xfrm>
            <a:prstGeom prst="rect">
              <a:avLst/>
            </a:prstGeom>
            <a:noFill/>
            <a:ln w="38100">
              <a:solidFill>
                <a:srgbClr val="E8674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821D59-BB2A-4608-B14E-F3DD76325AF6}"/>
              </a:ext>
            </a:extLst>
          </p:cNvPr>
          <p:cNvGrpSpPr/>
          <p:nvPr/>
        </p:nvGrpSpPr>
        <p:grpSpPr>
          <a:xfrm>
            <a:off x="692372" y="3833347"/>
            <a:ext cx="6213717" cy="1213041"/>
            <a:chOff x="692372" y="3833347"/>
            <a:chExt cx="6213717" cy="121304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00C9284-47A0-4DE8-A504-B28F319016BA}"/>
                </a:ext>
              </a:extLst>
            </p:cNvPr>
            <p:cNvSpPr/>
            <p:nvPr/>
          </p:nvSpPr>
          <p:spPr>
            <a:xfrm>
              <a:off x="692372" y="3833347"/>
              <a:ext cx="6132010" cy="1213041"/>
            </a:xfrm>
            <a:prstGeom prst="rect">
              <a:avLst/>
            </a:prstGeom>
            <a:noFill/>
            <a:ln w="38100">
              <a:solidFill>
                <a:srgbClr val="511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Megaphone1">
              <a:extLst>
                <a:ext uri="{FF2B5EF4-FFF2-40B4-BE49-F238E27FC236}">
                  <a16:creationId xmlns:a16="http://schemas.microsoft.com/office/drawing/2014/main" id="{3DFC2F8E-7553-40CD-B107-056AA95CE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65398" y="3989029"/>
              <a:ext cx="914400" cy="9144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016DD5-5842-419F-99DB-D82E3F22CEB0}"/>
                </a:ext>
              </a:extLst>
            </p:cNvPr>
            <p:cNvSpPr txBox="1"/>
            <p:nvPr/>
          </p:nvSpPr>
          <p:spPr>
            <a:xfrm>
              <a:off x="1779798" y="3938398"/>
              <a:ext cx="5126291" cy="101566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Did you know we now have a site-wide license for Padlet?</a:t>
              </a:r>
            </a:p>
            <a:p>
              <a:endParaRPr lang="en-US" sz="1200" dirty="0">
                <a:cs typeface="Calibri"/>
              </a:endParaRPr>
            </a:p>
            <a:p>
              <a:r>
                <a:rPr lang="en-US" sz="1200" dirty="0">
                  <a:cs typeface="Calibri"/>
                </a:rPr>
                <a:t>If you’re unfamiliar with Padlet, join us for a workshop 2</a:t>
              </a:r>
              <a:r>
                <a:rPr lang="en-US" sz="1200" baseline="30000" dirty="0">
                  <a:cs typeface="Calibri"/>
                </a:rPr>
                <a:t>nd</a:t>
              </a:r>
              <a:r>
                <a:rPr lang="en-US" sz="1200" dirty="0">
                  <a:cs typeface="Calibri"/>
                </a:rPr>
                <a:t> September 11-12.</a:t>
              </a:r>
            </a:p>
            <a:p>
              <a:endParaRPr lang="en-US" sz="1200" dirty="0">
                <a:cs typeface="Calibri"/>
              </a:endParaRPr>
            </a:p>
            <a:p>
              <a:r>
                <a:rPr lang="en-US" sz="1200" dirty="0">
                  <a:cs typeface="Calibri"/>
                </a:rPr>
                <a:t>Sign up: </a:t>
              </a:r>
              <a:r>
                <a:rPr lang="en-US" sz="1200" dirty="0">
                  <a:cs typeface="Calibri"/>
                  <a:hlinkClick r:id="rId7"/>
                </a:rPr>
                <a:t>https://warwick.ac.uk/ldcuevents</a:t>
              </a:r>
              <a:r>
                <a:rPr lang="en-US" sz="1200" dirty="0">
                  <a:cs typeface="Calibri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en-GB" dirty="0">
                <a:hlinkClick r:id="rId3"/>
              </a:rPr>
              <a:t>Insert &gt; Screen recording</a:t>
            </a:r>
            <a:endParaRPr lang="en-GB" dirty="0"/>
          </a:p>
          <a:p>
            <a:r>
              <a:rPr lang="en-GB" dirty="0"/>
              <a:t>Records an area of your screen and audio</a:t>
            </a:r>
          </a:p>
          <a:p>
            <a:r>
              <a:rPr lang="en-GB" dirty="0"/>
              <a:t>Include pointer</a:t>
            </a:r>
          </a:p>
          <a:p>
            <a:r>
              <a:rPr lang="en-GB" dirty="0"/>
              <a:t>Will export as part of the video</a:t>
            </a:r>
          </a:p>
          <a:p>
            <a:r>
              <a:rPr lang="en-GB" dirty="0"/>
              <a:t>Windows key + shift + Q to exit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Recording your screen</a:t>
            </a:r>
          </a:p>
        </p:txBody>
      </p:sp>
    </p:spTree>
    <p:extLst>
      <p:ext uri="{BB962C8B-B14F-4D97-AF65-F5344CB8AC3E}">
        <p14:creationId xmlns:p14="http://schemas.microsoft.com/office/powerpoint/2010/main" val="174075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pPr>
              <a:spcAft>
                <a:spcPts val="0"/>
              </a:spcAft>
            </a:pPr>
            <a:r>
              <a:rPr lang="en-GB" dirty="0"/>
              <a:t>Online video e.g. YouTube, </a:t>
            </a:r>
            <a:r>
              <a:rPr lang="en-GB" dirty="0" err="1"/>
              <a:t>eStream</a:t>
            </a:r>
            <a:r>
              <a:rPr lang="en-GB" dirty="0"/>
              <a:t>, Microsoft Stream </a:t>
            </a:r>
            <a:r>
              <a:rPr lang="en-GB" b="1" dirty="0"/>
              <a:t>can’t</a:t>
            </a:r>
            <a:r>
              <a:rPr lang="en-GB" dirty="0"/>
              <a:t> be exported as part of the final video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600" b="0" dirty="0"/>
              <a:t>You can use the screen recording function to record a video playing on your machine. Check the audio is being picked up. I had to unplug my mic.</a:t>
            </a:r>
          </a:p>
          <a:p>
            <a:pPr>
              <a:spcAft>
                <a:spcPts val="600"/>
              </a:spcAft>
            </a:pPr>
            <a:r>
              <a:rPr lang="en-GB" dirty="0"/>
              <a:t>Video on my PC </a:t>
            </a:r>
            <a:r>
              <a:rPr lang="en-GB" b="1" dirty="0"/>
              <a:t>can</a:t>
            </a:r>
            <a:r>
              <a:rPr lang="en-GB" dirty="0"/>
              <a:t> be exported as part of the final video</a:t>
            </a:r>
          </a:p>
          <a:p>
            <a:pPr lvl="1">
              <a:spcBef>
                <a:spcPts val="600"/>
              </a:spcBef>
            </a:pPr>
            <a:r>
              <a:rPr lang="en-GB" sz="1400" b="0" dirty="0"/>
              <a:t>Insert &gt; Video &gt; Video on my PC</a:t>
            </a:r>
          </a:p>
          <a:p>
            <a:pPr lvl="1"/>
            <a:r>
              <a:rPr lang="en-GB" sz="1400" b="0" dirty="0"/>
              <a:t>Video can be trimmed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Inserting ‘other’ video content </a:t>
            </a:r>
          </a:p>
        </p:txBody>
      </p:sp>
    </p:spTree>
    <p:extLst>
      <p:ext uri="{BB962C8B-B14F-4D97-AF65-F5344CB8AC3E}">
        <p14:creationId xmlns:p14="http://schemas.microsoft.com/office/powerpoint/2010/main" val="111765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en-GB" dirty="0">
                <a:hlinkClick r:id="rId3"/>
              </a:rPr>
              <a:t>Transitions will be exported</a:t>
            </a:r>
            <a:endParaRPr lang="en-GB" dirty="0"/>
          </a:p>
          <a:p>
            <a:pPr lvl="1"/>
            <a:r>
              <a:rPr lang="en-GB" b="0" dirty="0"/>
              <a:t>Amend the duration to suit</a:t>
            </a:r>
          </a:p>
          <a:p>
            <a:endParaRPr lang="en-GB" dirty="0"/>
          </a:p>
          <a:p>
            <a:r>
              <a:rPr lang="en-GB" dirty="0">
                <a:hlinkClick r:id="rId4"/>
              </a:rPr>
              <a:t>Animations will be exported</a:t>
            </a:r>
            <a:endParaRPr lang="en-GB" dirty="0"/>
          </a:p>
          <a:p>
            <a:pPr lvl="1"/>
            <a:r>
              <a:rPr lang="en-GB" b="0" dirty="0"/>
              <a:t>Amend the order and duration of each animation to suit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Transitions and animations</a:t>
            </a:r>
          </a:p>
        </p:txBody>
      </p:sp>
    </p:spTree>
    <p:extLst>
      <p:ext uri="{BB962C8B-B14F-4D97-AF65-F5344CB8AC3E}">
        <p14:creationId xmlns:p14="http://schemas.microsoft.com/office/powerpoint/2010/main" val="2003980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B662-A29B-4491-95AD-DD4E6EB6F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Try it out!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03D399D-9434-4B3D-BEB2-FB8CA6E878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Take 5 minutes to add narration to your PowerPoint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23915E-4E47-4E8F-8682-E5F9E0824F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I’ll be here if you need help</a:t>
            </a:r>
          </a:p>
        </p:txBody>
      </p:sp>
    </p:spTree>
    <p:extLst>
      <p:ext uri="{BB962C8B-B14F-4D97-AF65-F5344CB8AC3E}">
        <p14:creationId xmlns:p14="http://schemas.microsoft.com/office/powerpoint/2010/main" val="2914480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r>
              <a:rPr lang="en-GB" dirty="0"/>
              <a:t>.mp4 or .</a:t>
            </a:r>
            <a:r>
              <a:rPr lang="en-GB" dirty="0" err="1"/>
              <a:t>wmv</a:t>
            </a:r>
            <a:endParaRPr lang="en-GB" dirty="0"/>
          </a:p>
          <a:p>
            <a:r>
              <a:rPr lang="en-GB" dirty="0"/>
              <a:t>Ultra HD (4k), Full HD (1080p), HD (720p) and standard (480p)</a:t>
            </a:r>
          </a:p>
          <a:p>
            <a:r>
              <a:rPr lang="en-GB" dirty="0"/>
              <a:t>File &gt; Export &gt; Create a Video</a:t>
            </a:r>
          </a:p>
          <a:p>
            <a:r>
              <a:rPr lang="en-GB" dirty="0"/>
              <a:t>Preview slide timings (maybe?)</a:t>
            </a:r>
          </a:p>
          <a:p>
            <a:r>
              <a:rPr lang="en-GB" dirty="0">
                <a:hlinkClick r:id="rId3"/>
              </a:rPr>
              <a:t>Turn your presentation into a video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Exporting as a video</a:t>
            </a:r>
          </a:p>
        </p:txBody>
      </p:sp>
    </p:spTree>
    <p:extLst>
      <p:ext uri="{BB962C8B-B14F-4D97-AF65-F5344CB8AC3E}">
        <p14:creationId xmlns:p14="http://schemas.microsoft.com/office/powerpoint/2010/main" val="2849940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Editing Tools</a:t>
            </a:r>
          </a:p>
          <a:p>
            <a:endParaRPr lang="en-US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2462958"/>
          </a:xfrm>
        </p:spPr>
        <p:txBody>
          <a:bodyPr anchor="t"/>
          <a:lstStyle/>
          <a:p>
            <a:r>
              <a:rPr lang="en-US" sz="1800" dirty="0">
                <a:hlinkClick r:id="rId2"/>
              </a:rPr>
              <a:t>Video Editor for Windows 10</a:t>
            </a:r>
            <a:r>
              <a:rPr lang="en-US" sz="1800" dirty="0"/>
              <a:t> (free)</a:t>
            </a:r>
          </a:p>
          <a:p>
            <a:r>
              <a:rPr lang="en-US" sz="1800" dirty="0">
                <a:hlinkClick r:id="rId3"/>
              </a:rPr>
              <a:t>iMovie for iOS</a:t>
            </a:r>
            <a:r>
              <a:rPr lang="en-US" sz="1800" dirty="0"/>
              <a:t> (free)</a:t>
            </a:r>
          </a:p>
          <a:p>
            <a:r>
              <a:rPr lang="en-US" sz="1800" dirty="0">
                <a:hlinkClick r:id="rId4"/>
              </a:rPr>
              <a:t>Adobe Premier Pro</a:t>
            </a:r>
            <a:r>
              <a:rPr lang="en-US" sz="1800" dirty="0"/>
              <a:t> (monthly cost)</a:t>
            </a:r>
          </a:p>
          <a:p>
            <a:r>
              <a:rPr lang="en-US" sz="1800" dirty="0">
                <a:hlinkClick r:id="rId5"/>
              </a:rPr>
              <a:t>Microsoft Stream</a:t>
            </a:r>
            <a:r>
              <a:rPr lang="en-US" sz="1800" dirty="0"/>
              <a:t> – trim video</a:t>
            </a:r>
          </a:p>
          <a:p>
            <a:r>
              <a:rPr lang="en-US" sz="1800" dirty="0">
                <a:hlinkClick r:id="rId6"/>
              </a:rPr>
              <a:t>Echo360</a:t>
            </a:r>
            <a:r>
              <a:rPr lang="en-US" sz="1800" dirty="0"/>
              <a:t> – editor</a:t>
            </a:r>
          </a:p>
          <a:p>
            <a:r>
              <a:rPr lang="en-US" sz="1800" dirty="0">
                <a:hlinkClick r:id="rId7"/>
              </a:rPr>
              <a:t>eStream</a:t>
            </a:r>
            <a:r>
              <a:rPr lang="en-US" sz="1800" dirty="0"/>
              <a:t> - editor</a:t>
            </a:r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17385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EC64E7-BB74-4578-84BD-7344B33723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97259"/>
            <a:ext cx="7629856" cy="2462958"/>
          </a:xfrm>
        </p:spPr>
        <p:txBody>
          <a:bodyPr anchor="t"/>
          <a:lstStyle/>
          <a:p>
            <a:r>
              <a:rPr lang="en-US" sz="1400" dirty="0">
                <a:ea typeface="+mn-lt"/>
                <a:cs typeface="+mn-lt"/>
              </a:rPr>
              <a:t>The Public Sector Bodies (Websites and Mobile Applications) (No. 2) Accessibility Regulations 2018 require us to ensure that our platforms and content meet the international </a:t>
            </a:r>
            <a:r>
              <a:rPr lang="en-US" sz="1400" dirty="0">
                <a:ea typeface="+mn-lt"/>
                <a:cs typeface="+mn-lt"/>
                <a:hlinkClick r:id="rId2"/>
              </a:rPr>
              <a:t>WCAG 2.1 AA accessibility standard</a:t>
            </a:r>
            <a:r>
              <a:rPr lang="en-US" sz="1400" dirty="0">
                <a:ea typeface="+mn-lt"/>
                <a:cs typeface="+mn-lt"/>
              </a:rPr>
              <a:t>.</a:t>
            </a:r>
          </a:p>
          <a:p>
            <a:r>
              <a:rPr lang="en-US" sz="1400" dirty="0">
                <a:ea typeface="+mn-lt"/>
                <a:cs typeface="+mn-lt"/>
              </a:rPr>
              <a:t>The regulations do not require us to fix ‘Pre-recorded audio and video published before 23 September 2020’ because they’re </a:t>
            </a:r>
            <a:r>
              <a:rPr lang="en-US" sz="1400" dirty="0">
                <a:ea typeface="+mn-lt"/>
                <a:cs typeface="+mn-lt"/>
                <a:hlinkClick r:id="rId3"/>
              </a:rPr>
              <a:t>exempt from the accessibility regulations</a:t>
            </a:r>
            <a:r>
              <a:rPr lang="en-US" sz="1400" dirty="0">
                <a:ea typeface="+mn-lt"/>
                <a:cs typeface="+mn-lt"/>
              </a:rPr>
              <a:t>. However, it’s worth getting into the habit.</a:t>
            </a:r>
          </a:p>
          <a:p>
            <a:r>
              <a:rPr lang="en-US" sz="1400" dirty="0">
                <a:cs typeface="Calibri"/>
              </a:rPr>
              <a:t>At minimum, a transcript is required for all pre-recorded content (that is not in itself an alternative for text)</a:t>
            </a:r>
          </a:p>
          <a:p>
            <a:r>
              <a:rPr lang="en-US" sz="1400" dirty="0">
                <a:cs typeface="Calibri"/>
              </a:rPr>
              <a:t>Subtitles/captions are also recommended.</a:t>
            </a:r>
          </a:p>
          <a:p>
            <a:r>
              <a:rPr lang="en-US" sz="1400" dirty="0">
                <a:cs typeface="Calibri"/>
              </a:rPr>
              <a:t>Echo360 and Microsoft Stream have automated caption features.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A36794-8B4C-4360-B4A5-68F08456BD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 dirty="0"/>
              <a:t>Accessibility</a:t>
            </a:r>
          </a:p>
        </p:txBody>
      </p:sp>
    </p:spTree>
    <p:extLst>
      <p:ext uri="{BB962C8B-B14F-4D97-AF65-F5344CB8AC3E}">
        <p14:creationId xmlns:p14="http://schemas.microsoft.com/office/powerpoint/2010/main" val="2212169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B3E2F8-5DAA-4E4C-9B1C-08C21CACE0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PowerPoint does not have an automated transcription function</a:t>
            </a:r>
          </a:p>
          <a:p>
            <a:r>
              <a:rPr lang="en-GB" dirty="0"/>
              <a:t>Take the video file you export and upload that to a ‘hosting’ platform that has automated transcriptions (Echo360 or MS Stream)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B446D-2500-4682-AE22-ED744B5777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Accessibility continued</a:t>
            </a:r>
          </a:p>
        </p:txBody>
      </p:sp>
    </p:spTree>
    <p:extLst>
      <p:ext uri="{BB962C8B-B14F-4D97-AF65-F5344CB8AC3E}">
        <p14:creationId xmlns:p14="http://schemas.microsoft.com/office/powerpoint/2010/main" val="1117417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US" dirty="0"/>
              <a:t>Where to host your video?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088DB2-6E5F-43E8-BB3D-9DA5ABEACD46}"/>
              </a:ext>
            </a:extLst>
          </p:cNvPr>
          <p:cNvSpPr txBox="1"/>
          <p:nvPr/>
        </p:nvSpPr>
        <p:spPr>
          <a:xfrm>
            <a:off x="884242" y="2057399"/>
            <a:ext cx="2464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eStream</a:t>
            </a:r>
            <a:endParaRPr lang="en-GB" b="1" dirty="0"/>
          </a:p>
          <a:p>
            <a:pPr algn="ctr"/>
            <a:r>
              <a:rPr lang="en-GB" dirty="0"/>
              <a:t>Integrated with Moodle</a:t>
            </a:r>
          </a:p>
          <a:p>
            <a:pPr algn="ctr"/>
            <a:r>
              <a:rPr lang="en-GB" dirty="0"/>
              <a:t>6GB size limit</a:t>
            </a:r>
          </a:p>
          <a:p>
            <a:pPr algn="ctr"/>
            <a:r>
              <a:rPr lang="en-GB" dirty="0"/>
              <a:t>Share externally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70ED0A-620C-47DE-B7B1-1B6819A8F2CB}"/>
              </a:ext>
            </a:extLst>
          </p:cNvPr>
          <p:cNvSpPr txBox="1"/>
          <p:nvPr/>
        </p:nvSpPr>
        <p:spPr>
          <a:xfrm>
            <a:off x="3274456" y="2057399"/>
            <a:ext cx="2464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Echo360</a:t>
            </a:r>
          </a:p>
          <a:p>
            <a:pPr algn="ctr"/>
            <a:r>
              <a:rPr lang="en-GB" dirty="0"/>
              <a:t>Integrated with Moodle</a:t>
            </a:r>
          </a:p>
          <a:p>
            <a:pPr algn="ctr"/>
            <a:r>
              <a:rPr lang="en-GB" dirty="0"/>
              <a:t>Automated transcription</a:t>
            </a:r>
          </a:p>
          <a:p>
            <a:pPr algn="ctr"/>
            <a:r>
              <a:rPr lang="en-GB" dirty="0"/>
              <a:t>Share externally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91B4C-A1C6-49E3-9FAC-0E0C4B87C59A}"/>
              </a:ext>
            </a:extLst>
          </p:cNvPr>
          <p:cNvSpPr txBox="1"/>
          <p:nvPr/>
        </p:nvSpPr>
        <p:spPr>
          <a:xfrm>
            <a:off x="5664671" y="2057399"/>
            <a:ext cx="2464076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b="1" dirty="0"/>
              <a:t>Microsoft Stream</a:t>
            </a:r>
          </a:p>
          <a:p>
            <a:pPr algn="ctr"/>
            <a:r>
              <a:rPr lang="en-GB" dirty="0"/>
              <a:t>Integrated with Moodle</a:t>
            </a:r>
          </a:p>
          <a:p>
            <a:pPr algn="ctr"/>
            <a:r>
              <a:rPr lang="en-GB"/>
              <a:t>Automated </a:t>
            </a:r>
            <a:r>
              <a:rPr lang="en-GB" dirty="0"/>
              <a:t>transcription</a:t>
            </a:r>
          </a:p>
          <a:p>
            <a:pPr algn="ctr"/>
            <a:r>
              <a:rPr lang="en-GB" dirty="0"/>
              <a:t>Can’t be shared externally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CFD7A4-E6D0-4586-9CC9-B48FF7676B50}"/>
              </a:ext>
            </a:extLst>
          </p:cNvPr>
          <p:cNvSpPr txBox="1"/>
          <p:nvPr/>
        </p:nvSpPr>
        <p:spPr>
          <a:xfrm>
            <a:off x="2158350" y="3624827"/>
            <a:ext cx="2286002" cy="7155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dirty="0"/>
              <a:t>You can use these now </a:t>
            </a:r>
            <a:r>
              <a:rPr lang="en-GB" dirty="0">
                <a:cs typeface="Calibri"/>
              </a:rPr>
              <a:t>but it's worth waiting for transcription in Echo360.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CA104F-5E7F-4547-98CD-1F91523D6001}"/>
              </a:ext>
            </a:extLst>
          </p:cNvPr>
          <p:cNvSpPr txBox="1"/>
          <p:nvPr/>
        </p:nvSpPr>
        <p:spPr>
          <a:xfrm>
            <a:off x="4539472" y="3623229"/>
            <a:ext cx="4571999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dirty="0"/>
              <a:t>Wait for this.</a:t>
            </a:r>
          </a:p>
          <a:p>
            <a:pPr algn="ctr"/>
            <a:endParaRPr lang="en-GB" dirty="0"/>
          </a:p>
          <a:p>
            <a:pPr algn="ctr"/>
            <a:r>
              <a:rPr lang="en-GB" sz="1100" dirty="0"/>
              <a:t>Sharing in Stream relies on sharing to people, channels or groups. Groups and channels are Office 365 groups.</a:t>
            </a:r>
          </a:p>
          <a:p>
            <a:pPr algn="ctr"/>
            <a:r>
              <a:rPr lang="en-GB" sz="1100" dirty="0"/>
              <a:t>We do not have any Office 365 groups for modules. When the Moodle – Teams integration is ready, you will be able to create a Team for a module which in turn will create an Office 365 group. So you will be able to share your Stream content with a module of students and embed it in Moodle.</a:t>
            </a:r>
            <a:endParaRPr lang="en-GB" sz="1100" dirty="0">
              <a:cs typeface="Calibri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5EF632E-5288-4D06-8316-DCE747374335}"/>
              </a:ext>
            </a:extLst>
          </p:cNvPr>
          <p:cNvSpPr/>
          <p:nvPr/>
        </p:nvSpPr>
        <p:spPr>
          <a:xfrm rot="14412720">
            <a:off x="1979810" y="3257107"/>
            <a:ext cx="750030" cy="12039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F05E007-82C6-4A3B-9F5B-F657043237DA}"/>
              </a:ext>
            </a:extLst>
          </p:cNvPr>
          <p:cNvSpPr/>
          <p:nvPr/>
        </p:nvSpPr>
        <p:spPr>
          <a:xfrm rot="17983089">
            <a:off x="3831690" y="3276066"/>
            <a:ext cx="750030" cy="12039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89A426C-A536-4FD3-80AE-2A32918EE490}"/>
              </a:ext>
            </a:extLst>
          </p:cNvPr>
          <p:cNvSpPr/>
          <p:nvPr/>
        </p:nvSpPr>
        <p:spPr>
          <a:xfrm rot="16200000">
            <a:off x="6601473" y="3348906"/>
            <a:ext cx="448001" cy="13229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175CAF-148F-4E33-A8AF-21BAD5679284}"/>
              </a:ext>
            </a:extLst>
          </p:cNvPr>
          <p:cNvSpPr txBox="1"/>
          <p:nvPr/>
        </p:nvSpPr>
        <p:spPr>
          <a:xfrm>
            <a:off x="168662" y="3918259"/>
            <a:ext cx="194170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You can start producing your video content now, save it somewhere safe and host it later.</a:t>
            </a:r>
            <a:endParaRPr lang="en-US"/>
          </a:p>
        </p:txBody>
      </p:sp>
      <p:pic>
        <p:nvPicPr>
          <p:cNvPr id="3" name="Graphic 3" descr="Lights On">
            <a:extLst>
              <a:ext uri="{FF2B5EF4-FFF2-40B4-BE49-F238E27FC236}">
                <a16:creationId xmlns:a16="http://schemas.microsoft.com/office/drawing/2014/main" id="{D8F38FA2-98F0-4F07-BBC5-336A564BD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189" y="3320276"/>
            <a:ext cx="62865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05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4616553" cy="2462958"/>
          </a:xfrm>
        </p:spPr>
        <p:txBody>
          <a:bodyPr anchor="ctr"/>
          <a:lstStyle/>
          <a:p>
            <a:r>
              <a:rPr lang="en-GB" dirty="0"/>
              <a:t>New version coming this year (no ETA)</a:t>
            </a:r>
          </a:p>
          <a:p>
            <a:r>
              <a:rPr lang="en-GB" dirty="0">
                <a:latin typeface="Calibri"/>
              </a:rPr>
              <a:t>Webcam in the corner!</a:t>
            </a:r>
          </a:p>
          <a:p>
            <a:r>
              <a:rPr lang="en-GB" dirty="0">
                <a:latin typeface="Calibri"/>
              </a:rPr>
              <a:t>Publish directly to MS Stream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/>
              <a:t>PowerPoint 365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4AD13EF-8849-4C82-A0CF-7521A1763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847" y="2594883"/>
            <a:ext cx="3334870" cy="192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5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06275" y="2011712"/>
            <a:ext cx="7642141" cy="2365306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sz="1400" dirty="0"/>
              <a:t>PowerPoint for Mac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The two methods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400" dirty="0"/>
              <a:t>Recording your screen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400" dirty="0"/>
              <a:t>Inserting ‘other’ video content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400" dirty="0"/>
              <a:t>Transitions and animations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400" dirty="0"/>
              <a:t>Exporting as a video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Accessibility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ea typeface="+mn-lt"/>
                <a:cs typeface="+mn-lt"/>
              </a:rPr>
              <a:t>Hosting your video</a:t>
            </a:r>
            <a:endParaRPr lang="en-US" sz="1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Today we’ll explore: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Help and further resources</a:t>
            </a:r>
          </a:p>
          <a:p>
            <a:endParaRPr lang="en-US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62433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>
                <a:hlinkClick r:id="rId2"/>
              </a:rPr>
              <a:t>warwick.ac.uk/</a:t>
            </a:r>
            <a:r>
              <a:rPr lang="en-GB" sz="1600" dirty="0" err="1">
                <a:hlinkClick r:id="rId2"/>
              </a:rPr>
              <a:t>academictechnology</a:t>
            </a:r>
            <a:endParaRPr lang="en-GB" sz="1600" b="0" dirty="0"/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w</a:t>
            </a:r>
            <a:r>
              <a:rPr lang="en-US" sz="1600" b="0" dirty="0">
                <a:hlinkClick r:id="rId2"/>
              </a:rPr>
              <a:t>arwick.ac.uk/</a:t>
            </a:r>
            <a:r>
              <a:rPr lang="en-GB" sz="1600" dirty="0" err="1">
                <a:hlinkClick r:id="rId2"/>
              </a:rPr>
              <a:t>academictechnologyguides</a:t>
            </a:r>
            <a:endParaRPr lang="en-GB" sz="1600" dirty="0"/>
          </a:p>
          <a:p>
            <a:pPr marL="0" indent="0">
              <a:buNone/>
            </a:pPr>
            <a:endParaRPr lang="en-GB" sz="1600" b="0" dirty="0">
              <a:hlinkClick r:id="rId3"/>
            </a:endParaRPr>
          </a:p>
          <a:p>
            <a:pPr marL="0" indent="0">
              <a:buNone/>
            </a:pPr>
            <a:r>
              <a:rPr lang="en-GB" sz="1600" b="0" dirty="0">
                <a:hlinkClick r:id="rId3"/>
              </a:rPr>
              <a:t>academictech@warwick.ac.uk</a:t>
            </a:r>
            <a:r>
              <a:rPr lang="en-GB" sz="1600" b="0" dirty="0"/>
              <a:t> </a:t>
            </a:r>
          </a:p>
          <a:p>
            <a:pPr marL="0" indent="0">
              <a:buNone/>
            </a:pPr>
            <a:r>
              <a:rPr lang="en-GB" sz="1600" b="0" dirty="0">
                <a:hlinkClick r:id="rId4"/>
              </a:rPr>
              <a:t>warwick.ac.uk/</a:t>
            </a:r>
            <a:r>
              <a:rPr lang="en-GB" sz="1600" b="0" dirty="0" err="1">
                <a:hlinkClick r:id="rId4"/>
              </a:rPr>
              <a:t>itstraining</a:t>
            </a:r>
            <a:endParaRPr lang="en-GB" sz="1600" b="0" dirty="0"/>
          </a:p>
        </p:txBody>
      </p:sp>
      <p:pic>
        <p:nvPicPr>
          <p:cNvPr id="2" name="Graphic 2">
            <a:extLst>
              <a:ext uri="{FF2B5EF4-FFF2-40B4-BE49-F238E27FC236}">
                <a16:creationId xmlns:a16="http://schemas.microsoft.com/office/drawing/2014/main" id="{C8DD5DC1-DEBE-46F9-8E18-4672CC1AD3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95582" y="2511239"/>
            <a:ext cx="1438835" cy="14388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46DE0A-1649-445A-A766-8C415616A0C0}"/>
              </a:ext>
            </a:extLst>
          </p:cNvPr>
          <p:cNvSpPr txBox="1"/>
          <p:nvPr/>
        </p:nvSpPr>
        <p:spPr>
          <a:xfrm>
            <a:off x="6367183" y="2789925"/>
            <a:ext cx="25146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Find out more about teaching online pedagogies and tools on:</a:t>
            </a:r>
          </a:p>
          <a:p>
            <a:endParaRPr lang="en-US">
              <a:cs typeface="Calibri"/>
            </a:endParaRPr>
          </a:p>
          <a:p>
            <a:r>
              <a:rPr lang="en-US">
                <a:hlinkClick r:id="rId7"/>
              </a:rPr>
              <a:t>Teaching for Learning Online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32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5E8AE4-BE93-4016-8E57-298F0F72B6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2" y="2138082"/>
            <a:ext cx="7642141" cy="2649234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GB" dirty="0"/>
              <a:t>PowerPoint 2016 does not export as video</a:t>
            </a:r>
          </a:p>
          <a:p>
            <a:pPr lvl="1">
              <a:spcBef>
                <a:spcPts val="200"/>
              </a:spcBef>
              <a:spcAft>
                <a:spcPts val="400"/>
              </a:spcAft>
            </a:pPr>
            <a:r>
              <a:rPr lang="en-GB" b="0" dirty="0"/>
              <a:t>Use an alternative screen recorder software (e.g. Screenshot) to record the PowerPoint in presentation mode</a:t>
            </a:r>
          </a:p>
          <a:p>
            <a:r>
              <a:rPr lang="en-GB" dirty="0">
                <a:hlinkClick r:id="rId2"/>
              </a:rPr>
              <a:t>Office365 PowerPoint 16.19 or higher does allow export as .mp4/.mov</a:t>
            </a:r>
            <a:endParaRPr lang="en-GB" dirty="0"/>
          </a:p>
          <a:p>
            <a:r>
              <a:rPr lang="en-GB" dirty="0"/>
              <a:t>Upgrade to Office365 apps via </a:t>
            </a:r>
            <a:r>
              <a:rPr lang="en-GB" dirty="0">
                <a:hlinkClick r:id="rId3"/>
              </a:rPr>
              <a:t>https://office.com</a:t>
            </a:r>
            <a:r>
              <a:rPr lang="en-GB" dirty="0"/>
              <a:t> </a:t>
            </a:r>
          </a:p>
          <a:p>
            <a:r>
              <a:rPr lang="en-GB" dirty="0">
                <a:hlinkClick r:id="rId4"/>
              </a:rPr>
              <a:t>Webcam in the corner not supported currently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AC4DA-161A-4003-9E52-F2BA84ED1D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PowerPoint for Mac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DD46DA-9A60-4C4A-95BA-D0871A50A0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289" b="20673"/>
          <a:stretch/>
        </p:blipFill>
        <p:spPr>
          <a:xfrm>
            <a:off x="6320117" y="3601151"/>
            <a:ext cx="2723031" cy="903617"/>
          </a:xfrm>
          <a:prstGeom prst="rect">
            <a:avLst/>
          </a:prstGeom>
          <a:ln>
            <a:solidFill>
              <a:srgbClr val="511C6C"/>
            </a:solidFill>
          </a:ln>
        </p:spPr>
      </p:pic>
    </p:spTree>
    <p:extLst>
      <p:ext uri="{BB962C8B-B14F-4D97-AF65-F5344CB8AC3E}">
        <p14:creationId xmlns:p14="http://schemas.microsoft.com/office/powerpoint/2010/main" val="2295738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46852"/>
            <a:ext cx="7642141" cy="2640464"/>
          </a:xfrm>
        </p:spPr>
        <p:txBody>
          <a:bodyPr numCol="2" anchor="t"/>
          <a:lstStyle/>
          <a:p>
            <a:pPr marL="0" indent="0" algn="ctr">
              <a:buNone/>
            </a:pPr>
            <a:r>
              <a:rPr lang="en-GB" sz="1100" b="1" dirty="0"/>
              <a:t>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Interaction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Perceived sense of presence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Instant feedback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Stressful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Technical difficulties likely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No interaction, what’s the advantage?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Exclusive</a:t>
            </a:r>
          </a:p>
          <a:p>
            <a:pPr marL="0" indent="0" algn="ctr">
              <a:buNone/>
            </a:pPr>
            <a:r>
              <a:rPr lang="en-GB" sz="1100" b="1" dirty="0"/>
              <a:t>Asynchronous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Flexible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Self-paced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100" dirty="0"/>
              <a:t>Inclusive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Perceived lack of presence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100" dirty="0"/>
              <a:t>Risk of apathy/disengagement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Synchronous vs. Asynchronous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744C40-CCB9-451F-B93B-C9001FE4AE9B}"/>
              </a:ext>
            </a:extLst>
          </p:cNvPr>
          <p:cNvSpPr txBox="1"/>
          <p:nvPr/>
        </p:nvSpPr>
        <p:spPr>
          <a:xfrm>
            <a:off x="3711388" y="4461061"/>
            <a:ext cx="5163670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hlinkClick r:id="rId2"/>
              </a:rPr>
              <a:t>"Synchronous or asynchronous?" video on Teaching for learning online.</a:t>
            </a:r>
            <a:endParaRPr lang="en-US"/>
          </a:p>
        </p:txBody>
      </p:sp>
      <p:pic>
        <p:nvPicPr>
          <p:cNvPr id="8" name="Graphic 8" descr="Presentation with media">
            <a:extLst>
              <a:ext uri="{FF2B5EF4-FFF2-40B4-BE49-F238E27FC236}">
                <a16:creationId xmlns:a16="http://schemas.microsoft.com/office/drawing/2014/main" id="{308D5E30-1CEB-4B41-BFD6-839C94C1A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26440" y="4319867"/>
            <a:ext cx="712695" cy="71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7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53988" y="2124635"/>
            <a:ext cx="6872394" cy="2662681"/>
          </a:xfrm>
        </p:spPr>
        <p:txBody>
          <a:bodyPr anchor="t"/>
          <a:lstStyle/>
          <a:p>
            <a:pPr marL="0" indent="0">
              <a:buNone/>
            </a:pPr>
            <a:r>
              <a:rPr lang="en-GB" sz="1600" dirty="0"/>
              <a:t>Use content you already have</a:t>
            </a:r>
          </a:p>
          <a:p>
            <a:pPr marL="0" indent="0">
              <a:buNone/>
            </a:pPr>
            <a:r>
              <a:rPr lang="en-GB" sz="1600" dirty="0"/>
              <a:t>Functionality is built-in to PowerPoint</a:t>
            </a:r>
          </a:p>
          <a:p>
            <a:pPr marL="0" indent="0">
              <a:buNone/>
            </a:pPr>
            <a:r>
              <a:rPr lang="en-GB" sz="1600" dirty="0">
                <a:hlinkClick r:id="rId3"/>
              </a:rPr>
              <a:t>Record audio narration</a:t>
            </a:r>
            <a:endParaRPr lang="en-GB" sz="1600" dirty="0"/>
          </a:p>
          <a:p>
            <a:pPr marL="0" indent="0">
              <a:buNone/>
            </a:pPr>
            <a:r>
              <a:rPr lang="en-GB" sz="1600" dirty="0">
                <a:hlinkClick r:id="rId4"/>
              </a:rPr>
              <a:t>Record your screen</a:t>
            </a:r>
            <a:r>
              <a:rPr lang="en-GB" sz="1600" dirty="0"/>
              <a:t> and embed it into your PowerPoint video</a:t>
            </a:r>
          </a:p>
          <a:p>
            <a:pPr marL="0" indent="0">
              <a:buNone/>
            </a:pPr>
            <a:r>
              <a:rPr lang="en-GB" sz="1600" dirty="0">
                <a:hlinkClick r:id="rId5"/>
              </a:rPr>
              <a:t>Insert your own videos</a:t>
            </a:r>
            <a:endParaRPr lang="en-GB" sz="1600" dirty="0"/>
          </a:p>
          <a:p>
            <a:pPr marL="0" indent="0">
              <a:buNone/>
            </a:pPr>
            <a:r>
              <a:rPr lang="en-GB" sz="1600" dirty="0">
                <a:hlinkClick r:id="rId6"/>
              </a:rPr>
              <a:t>Export as a video</a:t>
            </a:r>
            <a:endParaRPr lang="en-GB" sz="1600" dirty="0"/>
          </a:p>
          <a:p>
            <a:pPr marL="0" indent="0">
              <a:buNone/>
            </a:pPr>
            <a:r>
              <a:rPr lang="en-GB" sz="1600" dirty="0">
                <a:hlinkClick r:id="rId7"/>
              </a:rPr>
              <a:t>Use PowerPoint as a whiteboard</a:t>
            </a:r>
            <a:endParaRPr lang="en-GB" sz="1600" dirty="0">
              <a:hlinkClick r:id="rId8"/>
            </a:endParaRP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r>
              <a:rPr lang="en-GB" dirty="0"/>
              <a:t>Why PowerPoint?</a:t>
            </a:r>
          </a:p>
        </p:txBody>
      </p:sp>
      <p:pic>
        <p:nvPicPr>
          <p:cNvPr id="5" name="Graphic 4" descr="Thumbs up sign">
            <a:extLst>
              <a:ext uri="{FF2B5EF4-FFF2-40B4-BE49-F238E27FC236}">
                <a16:creationId xmlns:a16="http://schemas.microsoft.com/office/drawing/2014/main" id="{A990079B-45D4-4984-BB12-F1AE7AC5F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53" y="2021881"/>
            <a:ext cx="410135" cy="410135"/>
          </a:xfrm>
          <a:prstGeom prst="rect">
            <a:avLst/>
          </a:prstGeom>
        </p:spPr>
      </p:pic>
      <p:pic>
        <p:nvPicPr>
          <p:cNvPr id="7" name="Graphic 6" descr="Thumbs up sign">
            <a:extLst>
              <a:ext uri="{FF2B5EF4-FFF2-40B4-BE49-F238E27FC236}">
                <a16:creationId xmlns:a16="http://schemas.microsoft.com/office/drawing/2014/main" id="{52387278-3641-4B46-A14E-8A167702FA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52" y="2432016"/>
            <a:ext cx="410135" cy="410135"/>
          </a:xfrm>
          <a:prstGeom prst="rect">
            <a:avLst/>
          </a:prstGeom>
        </p:spPr>
      </p:pic>
      <p:pic>
        <p:nvPicPr>
          <p:cNvPr id="9" name="Graphic 8" descr="Thumbs up sign">
            <a:extLst>
              <a:ext uri="{FF2B5EF4-FFF2-40B4-BE49-F238E27FC236}">
                <a16:creationId xmlns:a16="http://schemas.microsoft.com/office/drawing/2014/main" id="{53EDE33D-04A1-4F78-9463-7A874241E5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51" y="2842151"/>
            <a:ext cx="410135" cy="410135"/>
          </a:xfrm>
          <a:prstGeom prst="rect">
            <a:avLst/>
          </a:prstGeom>
        </p:spPr>
      </p:pic>
      <p:pic>
        <p:nvPicPr>
          <p:cNvPr id="11" name="Graphic 10" descr="Thumbs up sign">
            <a:extLst>
              <a:ext uri="{FF2B5EF4-FFF2-40B4-BE49-F238E27FC236}">
                <a16:creationId xmlns:a16="http://schemas.microsoft.com/office/drawing/2014/main" id="{C99E9AB7-B661-4C38-85EB-FDE4A35D43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51" y="3250907"/>
            <a:ext cx="410135" cy="410135"/>
          </a:xfrm>
          <a:prstGeom prst="rect">
            <a:avLst/>
          </a:prstGeom>
        </p:spPr>
      </p:pic>
      <p:pic>
        <p:nvPicPr>
          <p:cNvPr id="13" name="Graphic 12" descr="Thumbs up sign">
            <a:extLst>
              <a:ext uri="{FF2B5EF4-FFF2-40B4-BE49-F238E27FC236}">
                <a16:creationId xmlns:a16="http://schemas.microsoft.com/office/drawing/2014/main" id="{5D9489D4-DDA9-4E7B-B75A-29D86F8A62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51" y="3661042"/>
            <a:ext cx="410135" cy="410135"/>
          </a:xfrm>
          <a:prstGeom prst="rect">
            <a:avLst/>
          </a:prstGeom>
        </p:spPr>
      </p:pic>
      <p:pic>
        <p:nvPicPr>
          <p:cNvPr id="15" name="Graphic 14" descr="Thumbs up sign">
            <a:extLst>
              <a:ext uri="{FF2B5EF4-FFF2-40B4-BE49-F238E27FC236}">
                <a16:creationId xmlns:a16="http://schemas.microsoft.com/office/drawing/2014/main" id="{167B3119-D6C4-4BDC-A557-A1C4E28B77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49" y="4069798"/>
            <a:ext cx="410135" cy="410135"/>
          </a:xfrm>
          <a:prstGeom prst="rect">
            <a:avLst/>
          </a:prstGeom>
        </p:spPr>
      </p:pic>
      <p:pic>
        <p:nvPicPr>
          <p:cNvPr id="17" name="Graphic 16" descr="Thumbs up sign">
            <a:extLst>
              <a:ext uri="{FF2B5EF4-FFF2-40B4-BE49-F238E27FC236}">
                <a16:creationId xmlns:a16="http://schemas.microsoft.com/office/drawing/2014/main" id="{6484C35A-B03B-4A29-A93D-430427DD33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43845" y="4478554"/>
            <a:ext cx="410135" cy="41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36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93845"/>
            <a:ext cx="7836177" cy="2574203"/>
          </a:xfrm>
        </p:spPr>
        <p:txBody>
          <a:bodyPr numCol="2" anchor="ctr"/>
          <a:lstStyle/>
          <a:p>
            <a:r>
              <a:rPr lang="en-GB" sz="1600" dirty="0"/>
              <a:t>It doesn’t have to be perfect!</a:t>
            </a:r>
          </a:p>
          <a:p>
            <a:r>
              <a:rPr lang="en-GB" sz="1600" dirty="0"/>
              <a:t>Links in PowerPoints won’t be ‘clickable’ once it’s a video</a:t>
            </a:r>
          </a:p>
          <a:p>
            <a:r>
              <a:rPr lang="en-GB" sz="1600" dirty="0"/>
              <a:t>Be descriptive, especially when referring to an image, graph etc.</a:t>
            </a:r>
          </a:p>
          <a:p>
            <a:r>
              <a:rPr lang="en-GB" sz="1600" dirty="0"/>
              <a:t>Think about your content, does it make sense once it’s a video?</a:t>
            </a:r>
          </a:p>
          <a:p>
            <a:r>
              <a:rPr lang="en-GB" sz="1600" dirty="0"/>
              <a:t>Keep it short (no more than 20 mins)</a:t>
            </a:r>
          </a:p>
          <a:p>
            <a:r>
              <a:rPr lang="en-GB" sz="1600" dirty="0"/>
              <a:t>Use a headset or webcam mic</a:t>
            </a:r>
          </a:p>
          <a:p>
            <a:r>
              <a:rPr lang="en-GB" sz="1600" dirty="0"/>
              <a:t>Pause between slides</a:t>
            </a:r>
          </a:p>
          <a:p>
            <a:r>
              <a:rPr lang="en-GB" sz="1600" dirty="0"/>
              <a:t>Try to find somewhere quiet</a:t>
            </a:r>
          </a:p>
          <a:p>
            <a:r>
              <a:rPr lang="en-GB" sz="1600" dirty="0"/>
              <a:t>Outline/script your video content</a:t>
            </a:r>
          </a:p>
          <a:p>
            <a:r>
              <a:rPr lang="en-GB" sz="1600" dirty="0"/>
              <a:t>Rehearse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Top tips for recording in PowerPoint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3AAB13-CF81-4CF5-875E-FE180F6456A7}"/>
              </a:ext>
            </a:extLst>
          </p:cNvPr>
          <p:cNvSpPr txBox="1"/>
          <p:nvPr/>
        </p:nvSpPr>
        <p:spPr>
          <a:xfrm>
            <a:off x="1996888" y="4579658"/>
            <a:ext cx="5150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Save regularly!</a:t>
            </a:r>
          </a:p>
        </p:txBody>
      </p:sp>
      <p:pic>
        <p:nvPicPr>
          <p:cNvPr id="7" name="Graphic 6" descr="Disk">
            <a:extLst>
              <a:ext uri="{FF2B5EF4-FFF2-40B4-BE49-F238E27FC236}">
                <a16:creationId xmlns:a16="http://schemas.microsoft.com/office/drawing/2014/main" id="{46164E55-BCC5-4E3D-A791-5EF2501946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1004" y="4552891"/>
            <a:ext cx="392088" cy="392088"/>
          </a:xfrm>
          <a:prstGeom prst="rect">
            <a:avLst/>
          </a:prstGeom>
        </p:spPr>
      </p:pic>
      <p:pic>
        <p:nvPicPr>
          <p:cNvPr id="8" name="Graphic 7" descr="Disk">
            <a:extLst>
              <a:ext uri="{FF2B5EF4-FFF2-40B4-BE49-F238E27FC236}">
                <a16:creationId xmlns:a16="http://schemas.microsoft.com/office/drawing/2014/main" id="{75D1B4C0-4AB3-4A16-8576-B6F7EC75F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3" y="4552891"/>
            <a:ext cx="392088" cy="3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1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A4FEF1-94C1-4FCB-8E18-30676485DD60}"/>
              </a:ext>
            </a:extLst>
          </p:cNvPr>
          <p:cNvSpPr txBox="1"/>
          <p:nvPr/>
        </p:nvSpPr>
        <p:spPr>
          <a:xfrm>
            <a:off x="302559" y="4807324"/>
            <a:ext cx="35903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6" name="Content Placeholder 5">
            <a:extLst>
              <a:ext uri="{FF2B5EF4-FFF2-40B4-BE49-F238E27FC236}">
                <a16:creationId xmlns:a16="http://schemas.microsoft.com/office/drawing/2014/main" id="{C3EEA2C9-069F-4405-8787-F100155C649E}"/>
              </a:ext>
            </a:extLst>
          </p:cNvPr>
          <p:cNvGraphicFramePr>
            <a:graphicFrameLocks/>
          </p:cNvGraphicFramePr>
          <p:nvPr/>
        </p:nvGraphicFramePr>
        <p:xfrm>
          <a:off x="706120" y="1259334"/>
          <a:ext cx="482569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Down Arrow 8">
            <a:extLst>
              <a:ext uri="{FF2B5EF4-FFF2-40B4-BE49-F238E27FC236}">
                <a16:creationId xmlns:a16="http://schemas.microsoft.com/office/drawing/2014/main" id="{7F2B5954-0FB2-4A70-8CE1-BFA9812F7131}"/>
              </a:ext>
            </a:extLst>
          </p:cNvPr>
          <p:cNvSpPr/>
          <p:nvPr/>
        </p:nvSpPr>
        <p:spPr>
          <a:xfrm rot="5400000">
            <a:off x="5633557" y="1737189"/>
            <a:ext cx="2684071" cy="2772196"/>
          </a:xfrm>
          <a:prstGeom prst="downArrow">
            <a:avLst>
              <a:gd name="adj1" fmla="val 80773"/>
              <a:gd name="adj2" fmla="val 156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When developing a video, put your effort relative to the size of the step.</a:t>
            </a:r>
          </a:p>
          <a:p>
            <a:pPr marL="257175" indent="-257175">
              <a:buAutoNum type="arabicPeriod"/>
            </a:pPr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Start at the bottom and work upwards in viability, planning and implementation.</a:t>
            </a:r>
          </a:p>
          <a:p>
            <a:pPr marL="257175" indent="-257175">
              <a:buAutoNum type="arabicPeriod"/>
            </a:pPr>
            <a:endParaRPr lang="en-GB" sz="1013" dirty="0">
              <a:solidFill>
                <a:schemeClr val="tx1"/>
              </a:solidFill>
            </a:endParaRPr>
          </a:p>
          <a:p>
            <a:pPr marL="257175" indent="-257175">
              <a:buAutoNum type="arabicPeriod"/>
            </a:pPr>
            <a:r>
              <a:rPr lang="en-GB" sz="1013" dirty="0">
                <a:solidFill>
                  <a:schemeClr val="tx1"/>
                </a:solidFill>
              </a:rPr>
              <a:t>If you get stuck half-way through, have a re-think and scale your output back to a podcast, narrated slideshow, or visually engaging  document. </a:t>
            </a:r>
          </a:p>
          <a:p>
            <a:pPr algn="ctr"/>
            <a:r>
              <a:rPr lang="en-GB" sz="1013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D737B0-8266-4DDF-BF01-C2ED485B7994}"/>
              </a:ext>
            </a:extLst>
          </p:cNvPr>
          <p:cNvSpPr txBox="1"/>
          <p:nvPr/>
        </p:nvSpPr>
        <p:spPr>
          <a:xfrm>
            <a:off x="157480" y="4836160"/>
            <a:ext cx="8547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Inspired by Maslow’s hierarchy of needs: </a:t>
            </a:r>
            <a:r>
              <a:rPr lang="en-US" sz="1200" dirty="0"/>
              <a:t> </a:t>
            </a:r>
            <a:r>
              <a:rPr lang="en-US" sz="1200" i="1" dirty="0">
                <a:hlinkClick r:id="rId7" tooltip="Abraham Maslow"/>
              </a:rPr>
              <a:t>Maslow, A.H.</a:t>
            </a:r>
            <a:r>
              <a:rPr lang="en-US" sz="1200" i="1" dirty="0"/>
              <a:t> (1943). </a:t>
            </a:r>
            <a:r>
              <a:rPr lang="en-US" sz="1200" i="1" dirty="0">
                <a:hlinkClick r:id="rId8"/>
              </a:rPr>
              <a:t>"A theory of human motivation"</a:t>
            </a:r>
            <a:r>
              <a:rPr lang="en-US" sz="1200" i="1" dirty="0"/>
              <a:t>. Psychological Review. </a:t>
            </a:r>
            <a:r>
              <a:rPr lang="en-US" sz="1200" b="1" i="1" dirty="0"/>
              <a:t>50</a:t>
            </a:r>
            <a:r>
              <a:rPr lang="en-US" sz="1200" i="1" dirty="0"/>
              <a:t> (4): 370–96. </a:t>
            </a:r>
            <a:r>
              <a:rPr lang="en-GB" sz="1200" dirty="0"/>
              <a:t> </a:t>
            </a:r>
          </a:p>
        </p:txBody>
      </p:sp>
      <p:sp>
        <p:nvSpPr>
          <p:cNvPr id="20" name="Title 10">
            <a:extLst>
              <a:ext uri="{FF2B5EF4-FFF2-40B4-BE49-F238E27FC236}">
                <a16:creationId xmlns:a16="http://schemas.microsoft.com/office/drawing/2014/main" id="{470D1A85-C47A-4F2A-AE0F-39C75E8F33DC}"/>
              </a:ext>
            </a:extLst>
          </p:cNvPr>
          <p:cNvSpPr txBox="1">
            <a:spLocks/>
          </p:cNvSpPr>
          <p:nvPr/>
        </p:nvSpPr>
        <p:spPr>
          <a:xfrm>
            <a:off x="628650" y="966098"/>
            <a:ext cx="7886700" cy="30191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Hierarchy of needs for video creation</a:t>
            </a: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BBEB383F-41EC-455D-9D98-955BBA3A3FE7}"/>
              </a:ext>
            </a:extLst>
          </p:cNvPr>
          <p:cNvSpPr/>
          <p:nvPr/>
        </p:nvSpPr>
        <p:spPr>
          <a:xfrm rot="2149422">
            <a:off x="855735" y="3217610"/>
            <a:ext cx="174445" cy="1324480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84FAF6-FFC7-4055-847F-2CD1BB55B6DB}"/>
              </a:ext>
            </a:extLst>
          </p:cNvPr>
          <p:cNvSpPr txBox="1"/>
          <p:nvPr/>
        </p:nvSpPr>
        <p:spPr>
          <a:xfrm>
            <a:off x="294373" y="3395101"/>
            <a:ext cx="746025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Basic needs</a:t>
            </a:r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D73913BF-FF6E-4FC9-9E42-CD5566444A8D}"/>
              </a:ext>
            </a:extLst>
          </p:cNvPr>
          <p:cNvSpPr/>
          <p:nvPr/>
        </p:nvSpPr>
        <p:spPr>
          <a:xfrm rot="19415605" flipH="1">
            <a:off x="4000134" y="1588714"/>
            <a:ext cx="234497" cy="1309781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019BF-8AA3-4B0F-B626-E7671F8B0C3E}"/>
              </a:ext>
            </a:extLst>
          </p:cNvPr>
          <p:cNvSpPr txBox="1"/>
          <p:nvPr/>
        </p:nvSpPr>
        <p:spPr>
          <a:xfrm>
            <a:off x="4285104" y="1768759"/>
            <a:ext cx="860936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Advanced needs</a:t>
            </a:r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283B2735-89D1-4B71-B4BB-306FF93C6C74}"/>
              </a:ext>
            </a:extLst>
          </p:cNvPr>
          <p:cNvSpPr/>
          <p:nvPr/>
        </p:nvSpPr>
        <p:spPr>
          <a:xfrm rot="2149422">
            <a:off x="1447596" y="2714616"/>
            <a:ext cx="179683" cy="674947"/>
          </a:xfrm>
          <a:prstGeom prst="leftBrace">
            <a:avLst>
              <a:gd name="adj1" fmla="val 8333"/>
              <a:gd name="adj2" fmla="val 50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256462-30E6-41CB-8FAE-A557AD9C71D1}"/>
              </a:ext>
            </a:extLst>
          </p:cNvPr>
          <p:cNvSpPr txBox="1"/>
          <p:nvPr/>
        </p:nvSpPr>
        <p:spPr>
          <a:xfrm>
            <a:off x="294373" y="2281330"/>
            <a:ext cx="147346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13" dirty="0"/>
              <a:t>Basic need for time-based </a:t>
            </a:r>
            <a:br>
              <a:rPr lang="en-GB" sz="1013" dirty="0"/>
            </a:br>
            <a:r>
              <a:rPr lang="en-GB" sz="1013" dirty="0"/>
              <a:t>(audio or video)</a:t>
            </a:r>
          </a:p>
        </p:txBody>
      </p:sp>
    </p:spTree>
    <p:extLst>
      <p:ext uri="{BB962C8B-B14F-4D97-AF65-F5344CB8AC3E}">
        <p14:creationId xmlns:p14="http://schemas.microsoft.com/office/powerpoint/2010/main" val="3478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93845"/>
            <a:ext cx="7642141" cy="2760543"/>
          </a:xfrm>
        </p:spPr>
        <p:txBody>
          <a:bodyPr numCol="2" anchor="t"/>
          <a:lstStyle/>
          <a:p>
            <a:pPr marL="0" indent="0" algn="ctr">
              <a:buNone/>
            </a:pPr>
            <a:r>
              <a:rPr lang="en-GB" sz="1600" b="1" dirty="0">
                <a:hlinkClick r:id="rId2"/>
              </a:rPr>
              <a:t>Slide show &gt; Record slideshow</a:t>
            </a:r>
            <a:endParaRPr lang="en-GB" sz="1600" b="1" dirty="0"/>
          </a:p>
          <a:p>
            <a:r>
              <a:rPr lang="en-GB" sz="1600" dirty="0"/>
              <a:t>Opens in slideshow mode</a:t>
            </a:r>
          </a:p>
          <a:p>
            <a:r>
              <a:rPr lang="en-GB" sz="1600" dirty="0"/>
              <a:t>Record “Slide and narration timings”</a:t>
            </a:r>
          </a:p>
          <a:p>
            <a:r>
              <a:rPr lang="en-GB" sz="1600" dirty="0"/>
              <a:t>Record “Narrations ink and laser pointer”</a:t>
            </a:r>
          </a:p>
          <a:p>
            <a:r>
              <a:rPr lang="en-GB" sz="1600" dirty="0"/>
              <a:t>Pause and rerecord</a:t>
            </a:r>
          </a:p>
          <a:p>
            <a:r>
              <a:rPr lang="en-GB" sz="1600" dirty="0"/>
              <a:t>Preview as you record</a:t>
            </a:r>
          </a:p>
          <a:p>
            <a:r>
              <a:rPr lang="en-GB" sz="1600" dirty="0"/>
              <a:t>Audio icon is hidden in export video</a:t>
            </a:r>
          </a:p>
          <a:p>
            <a:pPr marL="0" indent="0" algn="ctr">
              <a:buNone/>
            </a:pPr>
            <a:r>
              <a:rPr lang="en-GB" sz="1600" b="1" dirty="0">
                <a:hlinkClick r:id="rId3"/>
              </a:rPr>
              <a:t>Insert &gt; Audio &gt; Record audio</a:t>
            </a:r>
            <a:endParaRPr lang="en-GB" sz="1600" b="1" dirty="0"/>
          </a:p>
          <a:p>
            <a:r>
              <a:rPr lang="en-GB" sz="1600" dirty="0"/>
              <a:t>Record audio on a slide by slide basis</a:t>
            </a:r>
          </a:p>
          <a:p>
            <a:r>
              <a:rPr lang="en-GB" sz="1600" dirty="0"/>
              <a:t>No ink or laser pointer</a:t>
            </a:r>
          </a:p>
          <a:p>
            <a:r>
              <a:rPr lang="en-GB" sz="1600" dirty="0"/>
              <a:t>Audio icon is visible in export video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two methods</a:t>
            </a:r>
          </a:p>
        </p:txBody>
      </p:sp>
    </p:spTree>
    <p:extLst>
      <p:ext uri="{BB962C8B-B14F-4D97-AF65-F5344CB8AC3E}">
        <p14:creationId xmlns:p14="http://schemas.microsoft.com/office/powerpoint/2010/main" val="2683057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F76B9-14D1-4658-ABA8-09EE578856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Hide the audio icon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734002-885C-4FD1-89D8-78CD967980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015"/>
          <a:stretch/>
        </p:blipFill>
        <p:spPr>
          <a:xfrm>
            <a:off x="1027965" y="2252162"/>
            <a:ext cx="7088070" cy="8694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B7AED9-8A1F-4A4A-B12B-E3BF07BBD4FC}"/>
              </a:ext>
            </a:extLst>
          </p:cNvPr>
          <p:cNvSpPr/>
          <p:nvPr/>
        </p:nvSpPr>
        <p:spPr>
          <a:xfrm>
            <a:off x="7395882" y="2185147"/>
            <a:ext cx="611842" cy="386603"/>
          </a:xfrm>
          <a:prstGeom prst="rect">
            <a:avLst/>
          </a:prstGeom>
          <a:noFill/>
          <a:ln w="38100">
            <a:solidFill>
              <a:srgbClr val="511C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32A74C-12C9-4E89-B22F-F5872853BAAC}"/>
              </a:ext>
            </a:extLst>
          </p:cNvPr>
          <p:cNvSpPr/>
          <p:nvPr/>
        </p:nvSpPr>
        <p:spPr>
          <a:xfrm>
            <a:off x="5094194" y="2501153"/>
            <a:ext cx="950260" cy="215153"/>
          </a:xfrm>
          <a:prstGeom prst="rect">
            <a:avLst/>
          </a:prstGeom>
          <a:noFill/>
          <a:ln w="38100">
            <a:solidFill>
              <a:srgbClr val="511C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15D551-DF55-445D-81D2-7E291B337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4" y="3534896"/>
            <a:ext cx="1085850" cy="1085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D20AA7-6E61-46A6-8CD0-2A50D4CDC563}"/>
              </a:ext>
            </a:extLst>
          </p:cNvPr>
          <p:cNvSpPr txBox="1"/>
          <p:nvPr/>
        </p:nvSpPr>
        <p:spPr>
          <a:xfrm>
            <a:off x="2124635" y="3720030"/>
            <a:ext cx="5991400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Click on the icon on the slide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Click on Playback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Tick Hide During Show</a:t>
            </a:r>
          </a:p>
        </p:txBody>
      </p:sp>
    </p:spTree>
    <p:extLst>
      <p:ext uri="{BB962C8B-B14F-4D97-AF65-F5344CB8AC3E}">
        <p14:creationId xmlns:p14="http://schemas.microsoft.com/office/powerpoint/2010/main" val="18457691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efc6f78-8f40-4915-ada1-4a2e30052939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43AE0748996046A5EC27A8294C3DD5" ma:contentTypeVersion="14" ma:contentTypeDescription="Create a new document." ma:contentTypeScope="" ma:versionID="20689775ca35ff579a3b9999ec5c722a">
  <xsd:schema xmlns:xsd="http://www.w3.org/2001/XMLSchema" xmlns:xs="http://www.w3.org/2001/XMLSchema" xmlns:p="http://schemas.microsoft.com/office/2006/metadata/properties" xmlns:ns2="07912297-0d2c-4681-8a11-b62e3f584095" xmlns:ns3="d8c3f742-841a-4216-8d75-45a80017ef57" targetNamespace="http://schemas.microsoft.com/office/2006/metadata/properties" ma:root="true" ma:fieldsID="e46ee89cdb3530f2e6c898bd08607712" ns2:_="" ns3:_="">
    <xsd:import namespace="07912297-0d2c-4681-8a11-b62e3f584095"/>
    <xsd:import namespace="d8c3f742-841a-4216-8d75-45a80017ef5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912297-0d2c-4681-8a11-b62e3f58409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c3f742-841a-4216-8d75-45a80017ef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F656AF-5039-4062-9664-72EEEF84B8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C8B112-7026-4163-9C0D-E5ED917AD7F3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d8c3f742-841a-4216-8d75-45a80017ef57"/>
    <ds:schemaRef ds:uri="07912297-0d2c-4681-8a11-b62e3f584095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BFAEA64-83FE-433A-8AEA-E8DD96299B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912297-0d2c-4681-8a11-b62e3f584095"/>
    <ds:schemaRef ds:uri="d8c3f742-841a-4216-8d75-45a80017ef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</TotalTime>
  <Words>1207</Words>
  <Application>Microsoft Office PowerPoint</Application>
  <PresentationFormat>On-screen Show (16:9)</PresentationFormat>
  <Paragraphs>179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Avenir Next Demi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it out!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Pinny, Kerry</cp:lastModifiedBy>
  <cp:revision>349</cp:revision>
  <dcterms:created xsi:type="dcterms:W3CDTF">2017-04-05T11:04:35Z</dcterms:created>
  <dcterms:modified xsi:type="dcterms:W3CDTF">2020-08-26T10:53:39Z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0x0101005F43AE0748996046A5EC27A8294C3DD5</vt:lpwstr>
  </property>
</Properties>
</file>