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9"/>
  </p:notesMasterIdLst>
  <p:sldIdLst>
    <p:sldId id="256" r:id="rId2"/>
    <p:sldId id="258" r:id="rId3"/>
    <p:sldId id="261" r:id="rId4"/>
    <p:sldId id="262" r:id="rId5"/>
    <p:sldId id="259" r:id="rId6"/>
    <p:sldId id="257" r:id="rId7"/>
    <p:sldId id="260"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DAE36D-7FC4-454B-9967-ADEE22D2C61B}" v="17" dt="2019-05-07T19:50:09.420"/>
    <p1510:client id="{1458777D-420A-4801-B12A-1E3870036482}" v="18" dt="2019-05-08T11:26:27.5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107" d="100"/>
          <a:sy n="107" d="100"/>
        </p:scale>
        <p:origin x="138"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leman, Emma" userId="e51db79a-b91a-443c-a101-96863052ba0b" providerId="ADAL" clId="{1458777D-420A-4801-B12A-1E3870036482}"/>
    <pc:docChg chg="modSld">
      <pc:chgData name="Coleman, Emma" userId="e51db79a-b91a-443c-a101-96863052ba0b" providerId="ADAL" clId="{1458777D-420A-4801-B12A-1E3870036482}" dt="2019-05-08T11:26:27.593" v="17" actId="20577"/>
      <pc:docMkLst>
        <pc:docMk/>
      </pc:docMkLst>
      <pc:sldChg chg="modSp">
        <pc:chgData name="Coleman, Emma" userId="e51db79a-b91a-443c-a101-96863052ba0b" providerId="ADAL" clId="{1458777D-420A-4801-B12A-1E3870036482}" dt="2019-05-08T11:26:27.593" v="17" actId="20577"/>
        <pc:sldMkLst>
          <pc:docMk/>
          <pc:sldMk cId="2752181063" sldId="258"/>
        </pc:sldMkLst>
        <pc:graphicFrameChg chg="mod">
          <ac:chgData name="Coleman, Emma" userId="e51db79a-b91a-443c-a101-96863052ba0b" providerId="ADAL" clId="{1458777D-420A-4801-B12A-1E3870036482}" dt="2019-05-08T11:26:27.593" v="17" actId="20577"/>
          <ac:graphicFrameMkLst>
            <pc:docMk/>
            <pc:sldMk cId="2752181063" sldId="258"/>
            <ac:graphicFrameMk id="5" creationId="{899C406A-4CA9-4207-9D96-B5DF593DDC1D}"/>
          </ac:graphicFrameMkLst>
        </pc:graphicFrameChg>
      </pc:sld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8.png"/><Relationship Id="rId4" Type="http://schemas.openxmlformats.org/officeDocument/2006/relationships/image" Target="../media/image9.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8.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5E6949-E6D7-4CEE-B57E-E0C804314085}"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E48A38D9-FCE4-4001-826B-1B11490D24FD}">
      <dgm:prSet custT="1"/>
      <dgm:spPr/>
      <dgm:t>
        <a:bodyPr/>
        <a:lstStyle/>
        <a:p>
          <a:pPr>
            <a:defRPr b="1"/>
          </a:pPr>
          <a:r>
            <a:rPr lang="en-GB" sz="2800" dirty="0">
              <a:latin typeface="Abadi" panose="020B0604020104020204" pitchFamily="34" charset="0"/>
            </a:rPr>
            <a:t>Organisation of the module</a:t>
          </a:r>
          <a:endParaRPr lang="en-US" sz="2800" dirty="0">
            <a:latin typeface="Abadi" panose="020B0604020104020204" pitchFamily="34" charset="0"/>
          </a:endParaRPr>
        </a:p>
      </dgm:t>
    </dgm:pt>
    <dgm:pt modelId="{E3F30FCD-FB67-4861-BDF9-9595A2A519A8}" type="parTrans" cxnId="{C9FCE722-3FAA-4EDA-B0B6-329A71BDCB62}">
      <dgm:prSet/>
      <dgm:spPr/>
      <dgm:t>
        <a:bodyPr/>
        <a:lstStyle/>
        <a:p>
          <a:endParaRPr lang="en-US"/>
        </a:p>
      </dgm:t>
    </dgm:pt>
    <dgm:pt modelId="{7B96B6A2-EA8C-4776-AA9F-5B764A48144A}" type="sibTrans" cxnId="{C9FCE722-3FAA-4EDA-B0B6-329A71BDCB62}">
      <dgm:prSet/>
      <dgm:spPr/>
      <dgm:t>
        <a:bodyPr/>
        <a:lstStyle/>
        <a:p>
          <a:endParaRPr lang="en-US"/>
        </a:p>
      </dgm:t>
    </dgm:pt>
    <dgm:pt modelId="{F7BD3E5A-F03C-4542-831B-89CCE08BCE07}">
      <dgm:prSet/>
      <dgm:spPr/>
      <dgm:t>
        <a:bodyPr/>
        <a:lstStyle/>
        <a:p>
          <a:r>
            <a:rPr lang="en-GB" baseline="0" dirty="0">
              <a:latin typeface="Abadi" panose="020B0604020104020204" pitchFamily="34" charset="0"/>
            </a:rPr>
            <a:t>Liberation Weeks</a:t>
          </a:r>
          <a:endParaRPr lang="en-US" dirty="0">
            <a:latin typeface="Abadi" panose="020B0604020104020204" pitchFamily="34" charset="0"/>
          </a:endParaRPr>
        </a:p>
      </dgm:t>
    </dgm:pt>
    <dgm:pt modelId="{5013AE1F-D82A-4F95-B7BC-D66923F113CC}" type="parTrans" cxnId="{37CB6012-2474-4EC1-BB01-F6D2480EEEF2}">
      <dgm:prSet/>
      <dgm:spPr/>
      <dgm:t>
        <a:bodyPr/>
        <a:lstStyle/>
        <a:p>
          <a:endParaRPr lang="en-US"/>
        </a:p>
      </dgm:t>
    </dgm:pt>
    <dgm:pt modelId="{1824416C-FB4F-4085-AC70-6A2FB3B37B86}" type="sibTrans" cxnId="{37CB6012-2474-4EC1-BB01-F6D2480EEEF2}">
      <dgm:prSet/>
      <dgm:spPr/>
      <dgm:t>
        <a:bodyPr/>
        <a:lstStyle/>
        <a:p>
          <a:endParaRPr lang="en-US"/>
        </a:p>
      </dgm:t>
    </dgm:pt>
    <dgm:pt modelId="{6F763499-3EFB-440B-9846-431741CF9648}">
      <dgm:prSet/>
      <dgm:spPr/>
      <dgm:t>
        <a:bodyPr/>
        <a:lstStyle/>
        <a:p>
          <a:r>
            <a:rPr lang="en-GB" baseline="0" dirty="0">
              <a:latin typeface="Abadi" panose="020B0604020104020204" pitchFamily="34" charset="0"/>
            </a:rPr>
            <a:t>People Vs. Topics</a:t>
          </a:r>
          <a:endParaRPr lang="en-US" dirty="0">
            <a:latin typeface="Abadi" panose="020B0604020104020204" pitchFamily="34" charset="0"/>
          </a:endParaRPr>
        </a:p>
      </dgm:t>
    </dgm:pt>
    <dgm:pt modelId="{AD5DA391-9F04-4755-9439-C881D51CF275}" type="parTrans" cxnId="{811C3D6D-D04F-4463-8314-E5A48D6CD7F5}">
      <dgm:prSet/>
      <dgm:spPr/>
      <dgm:t>
        <a:bodyPr/>
        <a:lstStyle/>
        <a:p>
          <a:endParaRPr lang="en-US"/>
        </a:p>
      </dgm:t>
    </dgm:pt>
    <dgm:pt modelId="{F8384DAB-7146-4083-A539-565CCB593655}" type="sibTrans" cxnId="{811C3D6D-D04F-4463-8314-E5A48D6CD7F5}">
      <dgm:prSet/>
      <dgm:spPr/>
      <dgm:t>
        <a:bodyPr/>
        <a:lstStyle/>
        <a:p>
          <a:endParaRPr lang="en-US"/>
        </a:p>
      </dgm:t>
    </dgm:pt>
    <dgm:pt modelId="{7CBE542C-2145-45E7-8A38-646AD9769442}">
      <dgm:prSet custT="1"/>
      <dgm:spPr/>
      <dgm:t>
        <a:bodyPr/>
        <a:lstStyle/>
        <a:p>
          <a:pPr>
            <a:defRPr b="1"/>
          </a:pPr>
          <a:r>
            <a:rPr lang="en-GB" sz="2800" dirty="0">
              <a:latin typeface="Abadi" panose="020B0604020104020204" pitchFamily="34" charset="0"/>
            </a:rPr>
            <a:t>Breadth</a:t>
          </a:r>
          <a:endParaRPr lang="en-US" sz="2800" dirty="0">
            <a:latin typeface="Abadi" panose="020B0604020104020204" pitchFamily="34" charset="0"/>
          </a:endParaRPr>
        </a:p>
      </dgm:t>
    </dgm:pt>
    <dgm:pt modelId="{88AD194E-1573-41BB-BCCC-AD5A36599163}" type="parTrans" cxnId="{6D37DB0D-2416-461A-85F1-CF639D48C77B}">
      <dgm:prSet/>
      <dgm:spPr/>
      <dgm:t>
        <a:bodyPr/>
        <a:lstStyle/>
        <a:p>
          <a:endParaRPr lang="en-US"/>
        </a:p>
      </dgm:t>
    </dgm:pt>
    <dgm:pt modelId="{F8FC8C19-06F0-44C5-9807-9DB10174F4F4}" type="sibTrans" cxnId="{6D37DB0D-2416-461A-85F1-CF639D48C77B}">
      <dgm:prSet/>
      <dgm:spPr/>
      <dgm:t>
        <a:bodyPr/>
        <a:lstStyle/>
        <a:p>
          <a:endParaRPr lang="en-US"/>
        </a:p>
      </dgm:t>
    </dgm:pt>
    <dgm:pt modelId="{D54A8EDE-6912-461D-9ED1-67174DD01463}">
      <dgm:prSet/>
      <dgm:spPr/>
      <dgm:t>
        <a:bodyPr/>
        <a:lstStyle/>
        <a:p>
          <a:r>
            <a:rPr lang="en-GB" baseline="0" dirty="0">
              <a:latin typeface="Abadi" panose="020B0604020104020204" pitchFamily="34" charset="0"/>
            </a:rPr>
            <a:t>Ask yourselves: “How diverse/international/modern/liberated is my curriculum?”</a:t>
          </a:r>
          <a:endParaRPr lang="en-US" dirty="0">
            <a:latin typeface="Abadi" panose="020B0604020104020204" pitchFamily="34" charset="0"/>
          </a:endParaRPr>
        </a:p>
      </dgm:t>
    </dgm:pt>
    <dgm:pt modelId="{D0E3CCBA-0CBF-4BD9-A005-5025C3BE0886}" type="parTrans" cxnId="{A9E88C8E-4291-4BE4-8369-4357478DE335}">
      <dgm:prSet/>
      <dgm:spPr/>
      <dgm:t>
        <a:bodyPr/>
        <a:lstStyle/>
        <a:p>
          <a:endParaRPr lang="en-US"/>
        </a:p>
      </dgm:t>
    </dgm:pt>
    <dgm:pt modelId="{8ECBD3AD-9568-4F61-9194-A15D0853E885}" type="sibTrans" cxnId="{A9E88C8E-4291-4BE4-8369-4357478DE335}">
      <dgm:prSet/>
      <dgm:spPr/>
      <dgm:t>
        <a:bodyPr/>
        <a:lstStyle/>
        <a:p>
          <a:endParaRPr lang="en-US"/>
        </a:p>
      </dgm:t>
    </dgm:pt>
    <dgm:pt modelId="{D8F2C6EF-A818-4CB2-8943-08DBC4C22ABD}">
      <dgm:prSet/>
      <dgm:spPr/>
      <dgm:t>
        <a:bodyPr/>
        <a:lstStyle/>
        <a:p>
          <a:r>
            <a:rPr lang="en-GB" baseline="0" dirty="0">
              <a:latin typeface="Abadi" panose="020B0604020104020204" pitchFamily="34" charset="0"/>
            </a:rPr>
            <a:t>Keep in mind: gender, race, sexuality, disability, colonialism class, Western hegemony…</a:t>
          </a:r>
          <a:endParaRPr lang="en-US" dirty="0">
            <a:latin typeface="Abadi" panose="020B0604020104020204" pitchFamily="34" charset="0"/>
          </a:endParaRPr>
        </a:p>
      </dgm:t>
    </dgm:pt>
    <dgm:pt modelId="{27362629-2D64-432D-944E-5E8C9B94B5DA}" type="parTrans" cxnId="{19F6C854-F80D-4640-B39D-E5E8615C0422}">
      <dgm:prSet/>
      <dgm:spPr/>
      <dgm:t>
        <a:bodyPr/>
        <a:lstStyle/>
        <a:p>
          <a:endParaRPr lang="en-US"/>
        </a:p>
      </dgm:t>
    </dgm:pt>
    <dgm:pt modelId="{5CE5F848-0ECF-434D-AF4F-A2384F80B212}" type="sibTrans" cxnId="{19F6C854-F80D-4640-B39D-E5E8615C0422}">
      <dgm:prSet/>
      <dgm:spPr/>
      <dgm:t>
        <a:bodyPr/>
        <a:lstStyle/>
        <a:p>
          <a:endParaRPr lang="en-US"/>
        </a:p>
      </dgm:t>
    </dgm:pt>
    <dgm:pt modelId="{E8E6F1A0-E5AA-49A0-BC21-AF0831D98275}">
      <dgm:prSet/>
      <dgm:spPr/>
      <dgm:t>
        <a:bodyPr/>
        <a:lstStyle/>
        <a:p>
          <a:r>
            <a:rPr lang="en-GB" baseline="0" dirty="0">
              <a:latin typeface="Abadi" panose="020B0604020104020204" pitchFamily="34" charset="0"/>
            </a:rPr>
            <a:t>Acknowledge your limits – and acknowledge the origins of your sources</a:t>
          </a:r>
          <a:endParaRPr lang="en-US" dirty="0">
            <a:latin typeface="Abadi" panose="020B0604020104020204" pitchFamily="34" charset="0"/>
          </a:endParaRPr>
        </a:p>
      </dgm:t>
    </dgm:pt>
    <dgm:pt modelId="{CE762FCA-D3EC-4E2A-9B96-0A7754501DF3}" type="parTrans" cxnId="{0851DB90-6C2A-487F-A54F-6C52149DF3BF}">
      <dgm:prSet/>
      <dgm:spPr/>
      <dgm:t>
        <a:bodyPr/>
        <a:lstStyle/>
        <a:p>
          <a:endParaRPr lang="en-US"/>
        </a:p>
      </dgm:t>
    </dgm:pt>
    <dgm:pt modelId="{3CFB2FC4-0C5F-4A17-9436-AB6F6D506F40}" type="sibTrans" cxnId="{0851DB90-6C2A-487F-A54F-6C52149DF3BF}">
      <dgm:prSet/>
      <dgm:spPr/>
      <dgm:t>
        <a:bodyPr/>
        <a:lstStyle/>
        <a:p>
          <a:endParaRPr lang="en-US"/>
        </a:p>
      </dgm:t>
    </dgm:pt>
    <dgm:pt modelId="{4560C2A4-DDCD-49E1-B228-FF64E5C4AEA1}">
      <dgm:prSet/>
      <dgm:spPr/>
      <dgm:t>
        <a:bodyPr/>
        <a:lstStyle/>
        <a:p>
          <a:r>
            <a:rPr lang="en-US" dirty="0">
              <a:latin typeface="Abadi" panose="020B0604020104020204" pitchFamily="34" charset="0"/>
            </a:rPr>
            <a:t>Seminar questions</a:t>
          </a:r>
        </a:p>
      </dgm:t>
    </dgm:pt>
    <dgm:pt modelId="{BE672316-78E2-4ACA-98D3-6739BD43B774}" type="parTrans" cxnId="{7DE09FAA-D398-45FC-886C-A8AF9850E1F9}">
      <dgm:prSet/>
      <dgm:spPr/>
      <dgm:t>
        <a:bodyPr/>
        <a:lstStyle/>
        <a:p>
          <a:endParaRPr lang="en-GB"/>
        </a:p>
      </dgm:t>
    </dgm:pt>
    <dgm:pt modelId="{7928A9F2-A6E9-48BA-BFBF-9021E61BBD5D}" type="sibTrans" cxnId="{7DE09FAA-D398-45FC-886C-A8AF9850E1F9}">
      <dgm:prSet/>
      <dgm:spPr/>
      <dgm:t>
        <a:bodyPr/>
        <a:lstStyle/>
        <a:p>
          <a:endParaRPr lang="en-GB"/>
        </a:p>
      </dgm:t>
    </dgm:pt>
    <dgm:pt modelId="{0DD683D4-704B-4B5B-845A-DB90F504D240}" type="pres">
      <dgm:prSet presAssocID="{C15E6949-E6D7-4CEE-B57E-E0C804314085}" presName="linear" presStyleCnt="0">
        <dgm:presLayoutVars>
          <dgm:animLvl val="lvl"/>
          <dgm:resizeHandles val="exact"/>
        </dgm:presLayoutVars>
      </dgm:prSet>
      <dgm:spPr/>
      <dgm:t>
        <a:bodyPr/>
        <a:lstStyle/>
        <a:p>
          <a:endParaRPr lang="en-GB"/>
        </a:p>
      </dgm:t>
    </dgm:pt>
    <dgm:pt modelId="{2731D0BB-8183-4795-A877-A04736B5FFC0}" type="pres">
      <dgm:prSet presAssocID="{E48A38D9-FCE4-4001-826B-1B11490D24FD}" presName="parentText" presStyleLbl="node1" presStyleIdx="0" presStyleCnt="2" custLinFactNeighborY="-2534">
        <dgm:presLayoutVars>
          <dgm:chMax val="0"/>
          <dgm:bulletEnabled val="1"/>
        </dgm:presLayoutVars>
      </dgm:prSet>
      <dgm:spPr/>
      <dgm:t>
        <a:bodyPr/>
        <a:lstStyle/>
        <a:p>
          <a:endParaRPr lang="en-GB"/>
        </a:p>
      </dgm:t>
    </dgm:pt>
    <dgm:pt modelId="{E619DD42-4439-4D39-9369-87DA2160BAC4}" type="pres">
      <dgm:prSet presAssocID="{E48A38D9-FCE4-4001-826B-1B11490D24FD}" presName="childText" presStyleLbl="revTx" presStyleIdx="0" presStyleCnt="2">
        <dgm:presLayoutVars>
          <dgm:bulletEnabled val="1"/>
        </dgm:presLayoutVars>
      </dgm:prSet>
      <dgm:spPr/>
      <dgm:t>
        <a:bodyPr/>
        <a:lstStyle/>
        <a:p>
          <a:endParaRPr lang="en-GB"/>
        </a:p>
      </dgm:t>
    </dgm:pt>
    <dgm:pt modelId="{7C165B1F-9727-4AFD-AD21-1612826BEBD4}" type="pres">
      <dgm:prSet presAssocID="{7CBE542C-2145-45E7-8A38-646AD9769442}" presName="parentText" presStyleLbl="node1" presStyleIdx="1" presStyleCnt="2">
        <dgm:presLayoutVars>
          <dgm:chMax val="0"/>
          <dgm:bulletEnabled val="1"/>
        </dgm:presLayoutVars>
      </dgm:prSet>
      <dgm:spPr/>
      <dgm:t>
        <a:bodyPr/>
        <a:lstStyle/>
        <a:p>
          <a:endParaRPr lang="en-GB"/>
        </a:p>
      </dgm:t>
    </dgm:pt>
    <dgm:pt modelId="{F7F60E80-34A8-413C-A920-918736F5B5FC}" type="pres">
      <dgm:prSet presAssocID="{7CBE542C-2145-45E7-8A38-646AD9769442}" presName="childText" presStyleLbl="revTx" presStyleIdx="1" presStyleCnt="2">
        <dgm:presLayoutVars>
          <dgm:bulletEnabled val="1"/>
        </dgm:presLayoutVars>
      </dgm:prSet>
      <dgm:spPr/>
      <dgm:t>
        <a:bodyPr/>
        <a:lstStyle/>
        <a:p>
          <a:endParaRPr lang="en-GB"/>
        </a:p>
      </dgm:t>
    </dgm:pt>
  </dgm:ptLst>
  <dgm:cxnLst>
    <dgm:cxn modelId="{93996780-5094-47E4-B19D-86C6A2B3EAEF}" type="presOf" srcId="{F7BD3E5A-F03C-4542-831B-89CCE08BCE07}" destId="{E619DD42-4439-4D39-9369-87DA2160BAC4}" srcOrd="0" destOrd="0" presId="urn:microsoft.com/office/officeart/2005/8/layout/vList2"/>
    <dgm:cxn modelId="{C9FCE722-3FAA-4EDA-B0B6-329A71BDCB62}" srcId="{C15E6949-E6D7-4CEE-B57E-E0C804314085}" destId="{E48A38D9-FCE4-4001-826B-1B11490D24FD}" srcOrd="0" destOrd="0" parTransId="{E3F30FCD-FB67-4861-BDF9-9595A2A519A8}" sibTransId="{7B96B6A2-EA8C-4776-AA9F-5B764A48144A}"/>
    <dgm:cxn modelId="{7DE09FAA-D398-45FC-886C-A8AF9850E1F9}" srcId="{E48A38D9-FCE4-4001-826B-1B11490D24FD}" destId="{4560C2A4-DDCD-49E1-B228-FF64E5C4AEA1}" srcOrd="2" destOrd="0" parTransId="{BE672316-78E2-4ACA-98D3-6739BD43B774}" sibTransId="{7928A9F2-A6E9-48BA-BFBF-9021E61BBD5D}"/>
    <dgm:cxn modelId="{8BF76980-841D-411B-BC97-DDA6BC2DE4F2}" type="presOf" srcId="{4560C2A4-DDCD-49E1-B228-FF64E5C4AEA1}" destId="{E619DD42-4439-4D39-9369-87DA2160BAC4}" srcOrd="0" destOrd="2" presId="urn:microsoft.com/office/officeart/2005/8/layout/vList2"/>
    <dgm:cxn modelId="{5FD29D47-56E5-4E22-9C56-8CA497C5B802}" type="presOf" srcId="{6F763499-3EFB-440B-9846-431741CF9648}" destId="{E619DD42-4439-4D39-9369-87DA2160BAC4}" srcOrd="0" destOrd="1" presId="urn:microsoft.com/office/officeart/2005/8/layout/vList2"/>
    <dgm:cxn modelId="{0851DB90-6C2A-487F-A54F-6C52149DF3BF}" srcId="{7CBE542C-2145-45E7-8A38-646AD9769442}" destId="{E8E6F1A0-E5AA-49A0-BC21-AF0831D98275}" srcOrd="2" destOrd="0" parTransId="{CE762FCA-D3EC-4E2A-9B96-0A7754501DF3}" sibTransId="{3CFB2FC4-0C5F-4A17-9436-AB6F6D506F40}"/>
    <dgm:cxn modelId="{811C3D6D-D04F-4463-8314-E5A48D6CD7F5}" srcId="{E48A38D9-FCE4-4001-826B-1B11490D24FD}" destId="{6F763499-3EFB-440B-9846-431741CF9648}" srcOrd="1" destOrd="0" parTransId="{AD5DA391-9F04-4755-9439-C881D51CF275}" sibTransId="{F8384DAB-7146-4083-A539-565CCB593655}"/>
    <dgm:cxn modelId="{123EF696-BF80-4818-8355-9A735A57F26D}" type="presOf" srcId="{E48A38D9-FCE4-4001-826B-1B11490D24FD}" destId="{2731D0BB-8183-4795-A877-A04736B5FFC0}" srcOrd="0" destOrd="0" presId="urn:microsoft.com/office/officeart/2005/8/layout/vList2"/>
    <dgm:cxn modelId="{37CB6012-2474-4EC1-BB01-F6D2480EEEF2}" srcId="{E48A38D9-FCE4-4001-826B-1B11490D24FD}" destId="{F7BD3E5A-F03C-4542-831B-89CCE08BCE07}" srcOrd="0" destOrd="0" parTransId="{5013AE1F-D82A-4F95-B7BC-D66923F113CC}" sibTransId="{1824416C-FB4F-4085-AC70-6A2FB3B37B86}"/>
    <dgm:cxn modelId="{9AB472A4-963D-4B0A-BF12-50C9310F72EE}" type="presOf" srcId="{D54A8EDE-6912-461D-9ED1-67174DD01463}" destId="{F7F60E80-34A8-413C-A920-918736F5B5FC}" srcOrd="0" destOrd="0" presId="urn:microsoft.com/office/officeart/2005/8/layout/vList2"/>
    <dgm:cxn modelId="{219E5128-13AE-485D-A300-B563DD4C5729}" type="presOf" srcId="{E8E6F1A0-E5AA-49A0-BC21-AF0831D98275}" destId="{F7F60E80-34A8-413C-A920-918736F5B5FC}" srcOrd="0" destOrd="2" presId="urn:microsoft.com/office/officeart/2005/8/layout/vList2"/>
    <dgm:cxn modelId="{19F6C854-F80D-4640-B39D-E5E8615C0422}" srcId="{7CBE542C-2145-45E7-8A38-646AD9769442}" destId="{D8F2C6EF-A818-4CB2-8943-08DBC4C22ABD}" srcOrd="1" destOrd="0" parTransId="{27362629-2D64-432D-944E-5E8C9B94B5DA}" sibTransId="{5CE5F848-0ECF-434D-AF4F-A2384F80B212}"/>
    <dgm:cxn modelId="{93C1AF69-81D9-4E5A-9171-32C59CBDB022}" type="presOf" srcId="{D8F2C6EF-A818-4CB2-8943-08DBC4C22ABD}" destId="{F7F60E80-34A8-413C-A920-918736F5B5FC}" srcOrd="0" destOrd="1" presId="urn:microsoft.com/office/officeart/2005/8/layout/vList2"/>
    <dgm:cxn modelId="{0F060715-16F4-43D8-ADB6-0C70C387B71E}" type="presOf" srcId="{7CBE542C-2145-45E7-8A38-646AD9769442}" destId="{7C165B1F-9727-4AFD-AD21-1612826BEBD4}" srcOrd="0" destOrd="0" presId="urn:microsoft.com/office/officeart/2005/8/layout/vList2"/>
    <dgm:cxn modelId="{A9E88C8E-4291-4BE4-8369-4357478DE335}" srcId="{7CBE542C-2145-45E7-8A38-646AD9769442}" destId="{D54A8EDE-6912-461D-9ED1-67174DD01463}" srcOrd="0" destOrd="0" parTransId="{D0E3CCBA-0CBF-4BD9-A005-5025C3BE0886}" sibTransId="{8ECBD3AD-9568-4F61-9194-A15D0853E885}"/>
    <dgm:cxn modelId="{6D37DB0D-2416-461A-85F1-CF639D48C77B}" srcId="{C15E6949-E6D7-4CEE-B57E-E0C804314085}" destId="{7CBE542C-2145-45E7-8A38-646AD9769442}" srcOrd="1" destOrd="0" parTransId="{88AD194E-1573-41BB-BCCC-AD5A36599163}" sibTransId="{F8FC8C19-06F0-44C5-9807-9DB10174F4F4}"/>
    <dgm:cxn modelId="{7228324D-8BCE-483D-9A93-F4FBAFFB307B}" type="presOf" srcId="{C15E6949-E6D7-4CEE-B57E-E0C804314085}" destId="{0DD683D4-704B-4B5B-845A-DB90F504D240}" srcOrd="0" destOrd="0" presId="urn:microsoft.com/office/officeart/2005/8/layout/vList2"/>
    <dgm:cxn modelId="{5768D555-5C0D-448D-BDAA-D111111CD1FC}" type="presParOf" srcId="{0DD683D4-704B-4B5B-845A-DB90F504D240}" destId="{2731D0BB-8183-4795-A877-A04736B5FFC0}" srcOrd="0" destOrd="0" presId="urn:microsoft.com/office/officeart/2005/8/layout/vList2"/>
    <dgm:cxn modelId="{D395AFE5-3BC8-40B0-A682-B91F834C224D}" type="presParOf" srcId="{0DD683D4-704B-4B5B-845A-DB90F504D240}" destId="{E619DD42-4439-4D39-9369-87DA2160BAC4}" srcOrd="1" destOrd="0" presId="urn:microsoft.com/office/officeart/2005/8/layout/vList2"/>
    <dgm:cxn modelId="{E978482D-54EF-46EC-B1C4-86D99409DE17}" type="presParOf" srcId="{0DD683D4-704B-4B5B-845A-DB90F504D240}" destId="{7C165B1F-9727-4AFD-AD21-1612826BEBD4}" srcOrd="2" destOrd="0" presId="urn:microsoft.com/office/officeart/2005/8/layout/vList2"/>
    <dgm:cxn modelId="{F0AC653E-5866-4039-8628-D6A5483D3273}" type="presParOf" srcId="{0DD683D4-704B-4B5B-845A-DB90F504D240}" destId="{F7F60E80-34A8-413C-A920-918736F5B5FC}"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2288F2-0BAA-478F-BB04-B2C90CA79459}"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E5F7CA6F-B759-470E-B2B2-705376CA8A2A}">
      <dgm:prSet custT="1"/>
      <dgm:spPr/>
      <dgm:t>
        <a:bodyPr/>
        <a:lstStyle/>
        <a:p>
          <a:pPr>
            <a:defRPr cap="all"/>
          </a:pPr>
          <a:r>
            <a:rPr lang="en-GB" sz="2400" cap="none" dirty="0">
              <a:latin typeface="Abadi" panose="020B0604020104020204" pitchFamily="34" charset="0"/>
            </a:rPr>
            <a:t>Encourage to design own questions and research initiatives where possible</a:t>
          </a:r>
          <a:endParaRPr lang="en-US" sz="2400" cap="none" dirty="0">
            <a:latin typeface="Abadi" panose="020B0604020104020204" pitchFamily="34" charset="0"/>
          </a:endParaRPr>
        </a:p>
      </dgm:t>
    </dgm:pt>
    <dgm:pt modelId="{CA8FAB4F-6E52-48B1-A890-D6F8ED822924}" type="parTrans" cxnId="{89648AE1-C7F8-4328-9D74-8598A2280B7E}">
      <dgm:prSet/>
      <dgm:spPr/>
      <dgm:t>
        <a:bodyPr/>
        <a:lstStyle/>
        <a:p>
          <a:endParaRPr lang="en-US"/>
        </a:p>
      </dgm:t>
    </dgm:pt>
    <dgm:pt modelId="{965A8D0C-D589-47AF-AE0C-7A8FA456A5EA}" type="sibTrans" cxnId="{89648AE1-C7F8-4328-9D74-8598A2280B7E}">
      <dgm:prSet/>
      <dgm:spPr/>
      <dgm:t>
        <a:bodyPr/>
        <a:lstStyle/>
        <a:p>
          <a:endParaRPr lang="en-US"/>
        </a:p>
      </dgm:t>
    </dgm:pt>
    <dgm:pt modelId="{168397B8-B9CB-46DD-BCD9-16553D0D1DDE}">
      <dgm:prSet/>
      <dgm:spPr/>
      <dgm:t>
        <a:bodyPr/>
        <a:lstStyle/>
        <a:p>
          <a:pPr>
            <a:defRPr cap="all"/>
          </a:pPr>
          <a:r>
            <a:rPr lang="en-GB" cap="none" dirty="0">
              <a:latin typeface="Abadi" panose="020B0604020104020204" pitchFamily="34" charset="0"/>
            </a:rPr>
            <a:t>Invite to bring own texts and knowledge</a:t>
          </a:r>
          <a:endParaRPr lang="en-US" cap="none" dirty="0">
            <a:latin typeface="Abadi" panose="020B0604020104020204" pitchFamily="34" charset="0"/>
          </a:endParaRPr>
        </a:p>
      </dgm:t>
    </dgm:pt>
    <dgm:pt modelId="{5DD2D618-4F91-44EA-AE3D-9B5DDE64960D}" type="parTrans" cxnId="{0F7510EE-9ABF-4984-AA37-A341846AEB67}">
      <dgm:prSet/>
      <dgm:spPr/>
      <dgm:t>
        <a:bodyPr/>
        <a:lstStyle/>
        <a:p>
          <a:endParaRPr lang="en-US"/>
        </a:p>
      </dgm:t>
    </dgm:pt>
    <dgm:pt modelId="{D4A4B05C-8D9E-40D7-AFB6-3558CC720633}" type="sibTrans" cxnId="{0F7510EE-9ABF-4984-AA37-A341846AEB67}">
      <dgm:prSet/>
      <dgm:spPr/>
      <dgm:t>
        <a:bodyPr/>
        <a:lstStyle/>
        <a:p>
          <a:endParaRPr lang="en-US"/>
        </a:p>
      </dgm:t>
    </dgm:pt>
    <dgm:pt modelId="{C3D8B084-7B32-44FF-9BD7-EC016487E967}">
      <dgm:prSet/>
      <dgm:spPr/>
      <dgm:t>
        <a:bodyPr/>
        <a:lstStyle/>
        <a:p>
          <a:pPr>
            <a:defRPr cap="all"/>
          </a:pPr>
          <a:r>
            <a:rPr lang="en-GB" cap="none" dirty="0">
              <a:latin typeface="Abadi" panose="020B0604020104020204" pitchFamily="34" charset="0"/>
            </a:rPr>
            <a:t>Invite feedback, listen to it and demonstrate it</a:t>
          </a:r>
          <a:endParaRPr lang="en-US" cap="none" dirty="0">
            <a:latin typeface="Abadi" panose="020B0604020104020204" pitchFamily="34" charset="0"/>
          </a:endParaRPr>
        </a:p>
      </dgm:t>
    </dgm:pt>
    <dgm:pt modelId="{A1BB1EDE-7DE4-4504-94DD-3730D17FE791}" type="parTrans" cxnId="{837B8BCE-2C7D-42DC-BCD8-82B3D118D9C9}">
      <dgm:prSet/>
      <dgm:spPr/>
      <dgm:t>
        <a:bodyPr/>
        <a:lstStyle/>
        <a:p>
          <a:endParaRPr lang="en-US"/>
        </a:p>
      </dgm:t>
    </dgm:pt>
    <dgm:pt modelId="{BCB8A34B-BE72-49BC-AC51-1317C9DE235D}" type="sibTrans" cxnId="{837B8BCE-2C7D-42DC-BCD8-82B3D118D9C9}">
      <dgm:prSet/>
      <dgm:spPr/>
      <dgm:t>
        <a:bodyPr/>
        <a:lstStyle/>
        <a:p>
          <a:endParaRPr lang="en-US"/>
        </a:p>
      </dgm:t>
    </dgm:pt>
    <dgm:pt modelId="{0C45FCD2-F1A5-47C1-B555-698278F1B946}">
      <dgm:prSet/>
      <dgm:spPr/>
      <dgm:t>
        <a:bodyPr/>
        <a:lstStyle/>
        <a:p>
          <a:pPr>
            <a:defRPr cap="all"/>
          </a:pPr>
          <a:r>
            <a:rPr lang="en-GB" cap="none" dirty="0">
              <a:latin typeface="Abadi" panose="020B0604020104020204" pitchFamily="34" charset="0"/>
            </a:rPr>
            <a:t>Work with SU schemes</a:t>
          </a:r>
          <a:endParaRPr lang="en-US" cap="none" dirty="0">
            <a:latin typeface="Abadi" panose="020B0604020104020204" pitchFamily="34" charset="0"/>
          </a:endParaRPr>
        </a:p>
      </dgm:t>
    </dgm:pt>
    <dgm:pt modelId="{6366DA9B-FF6E-4070-8E81-10D2A62B48FB}" type="parTrans" cxnId="{96342872-A3F9-4A7B-A56D-25DFABB90AB2}">
      <dgm:prSet/>
      <dgm:spPr/>
      <dgm:t>
        <a:bodyPr/>
        <a:lstStyle/>
        <a:p>
          <a:endParaRPr lang="en-US"/>
        </a:p>
      </dgm:t>
    </dgm:pt>
    <dgm:pt modelId="{18B5ADC4-127C-4CBD-95F4-28FB10663C54}" type="sibTrans" cxnId="{96342872-A3F9-4A7B-A56D-25DFABB90AB2}">
      <dgm:prSet/>
      <dgm:spPr/>
      <dgm:t>
        <a:bodyPr/>
        <a:lstStyle/>
        <a:p>
          <a:endParaRPr lang="en-US"/>
        </a:p>
      </dgm:t>
    </dgm:pt>
    <dgm:pt modelId="{B619B1C6-EBB2-46FD-8387-D8F2018BC625}" type="pres">
      <dgm:prSet presAssocID="{C72288F2-0BAA-478F-BB04-B2C90CA79459}" presName="root" presStyleCnt="0">
        <dgm:presLayoutVars>
          <dgm:dir/>
          <dgm:resizeHandles val="exact"/>
        </dgm:presLayoutVars>
      </dgm:prSet>
      <dgm:spPr/>
      <dgm:t>
        <a:bodyPr/>
        <a:lstStyle/>
        <a:p>
          <a:endParaRPr lang="en-GB"/>
        </a:p>
      </dgm:t>
    </dgm:pt>
    <dgm:pt modelId="{80E33B11-BBB1-48C2-BAA0-4FFE533EED54}" type="pres">
      <dgm:prSet presAssocID="{E5F7CA6F-B759-470E-B2B2-705376CA8A2A}" presName="compNode" presStyleCnt="0"/>
      <dgm:spPr/>
    </dgm:pt>
    <dgm:pt modelId="{253492E0-8250-46E6-84C0-994ACC6A2C5A}" type="pres">
      <dgm:prSet presAssocID="{E5F7CA6F-B759-470E-B2B2-705376CA8A2A}" presName="iconBgRect" presStyleLbl="bgShp" presStyleIdx="0" presStyleCnt="4"/>
      <dgm:spPr/>
    </dgm:pt>
    <dgm:pt modelId="{199B20AC-4D27-4FDE-9924-9CE8B6C5622D}" type="pres">
      <dgm:prSet presAssocID="{E5F7CA6F-B759-470E-B2B2-705376CA8A2A}" presName="icon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t>
        <a:bodyPr/>
        <a:lstStyle/>
        <a:p>
          <a:endParaRPr lang="en-GB"/>
        </a:p>
      </dgm:t>
      <dgm:extLst>
        <a:ext uri="{E40237B7-FDA0-4F09-8148-C483321AD2D9}">
          <dgm14:cNvPr xmlns:dgm14="http://schemas.microsoft.com/office/drawing/2010/diagram" id="0" name="" descr="Head with Gears"/>
        </a:ext>
      </dgm:extLst>
    </dgm:pt>
    <dgm:pt modelId="{EF3C9C66-09F0-48F5-A345-1705B9CE79AC}" type="pres">
      <dgm:prSet presAssocID="{E5F7CA6F-B759-470E-B2B2-705376CA8A2A}" presName="spaceRect" presStyleCnt="0"/>
      <dgm:spPr/>
    </dgm:pt>
    <dgm:pt modelId="{91D13D5D-1449-400A-B7AB-7ABC8D26FB19}" type="pres">
      <dgm:prSet presAssocID="{E5F7CA6F-B759-470E-B2B2-705376CA8A2A}" presName="textRect" presStyleLbl="revTx" presStyleIdx="0" presStyleCnt="4" custScaleX="122455" custScaleY="117272">
        <dgm:presLayoutVars>
          <dgm:chMax val="1"/>
          <dgm:chPref val="1"/>
        </dgm:presLayoutVars>
      </dgm:prSet>
      <dgm:spPr/>
      <dgm:t>
        <a:bodyPr/>
        <a:lstStyle/>
        <a:p>
          <a:endParaRPr lang="en-GB"/>
        </a:p>
      </dgm:t>
    </dgm:pt>
    <dgm:pt modelId="{AC1FB785-2066-4728-B5A6-C9C00E39B052}" type="pres">
      <dgm:prSet presAssocID="{965A8D0C-D589-47AF-AE0C-7A8FA456A5EA}" presName="sibTrans" presStyleCnt="0"/>
      <dgm:spPr/>
    </dgm:pt>
    <dgm:pt modelId="{719057FE-1193-4C90-A0A5-296E898958C2}" type="pres">
      <dgm:prSet presAssocID="{168397B8-B9CB-46DD-BCD9-16553D0D1DDE}" presName="compNode" presStyleCnt="0"/>
      <dgm:spPr/>
    </dgm:pt>
    <dgm:pt modelId="{7A39BC07-4641-403D-B88D-72D1A90A652D}" type="pres">
      <dgm:prSet presAssocID="{168397B8-B9CB-46DD-BCD9-16553D0D1DDE}" presName="iconBgRect" presStyleLbl="bgShp" presStyleIdx="1" presStyleCnt="4"/>
      <dgm:spPr/>
    </dgm:pt>
    <dgm:pt modelId="{0F782B8C-92A3-4696-B9F3-2FB30CA28EF0}" type="pres">
      <dgm:prSet presAssocID="{168397B8-B9CB-46DD-BCD9-16553D0D1DDE}" presName="iconRect" presStyleLbl="node1" presStyleIdx="1" presStyleCnt="4"/>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t>
        <a:bodyPr/>
        <a:lstStyle/>
        <a:p>
          <a:endParaRPr lang="en-GB"/>
        </a:p>
      </dgm:t>
      <dgm:extLst>
        <a:ext uri="{E40237B7-FDA0-4F09-8148-C483321AD2D9}">
          <dgm14:cNvPr xmlns:dgm14="http://schemas.microsoft.com/office/drawing/2010/diagram" id="0" name="" descr="Books"/>
        </a:ext>
      </dgm:extLst>
    </dgm:pt>
    <dgm:pt modelId="{03009438-3865-41BE-B573-ACA67DA576F7}" type="pres">
      <dgm:prSet presAssocID="{168397B8-B9CB-46DD-BCD9-16553D0D1DDE}" presName="spaceRect" presStyleCnt="0"/>
      <dgm:spPr/>
    </dgm:pt>
    <dgm:pt modelId="{C48E3A50-BFBD-4685-BDC9-4ACD6B191EC6}" type="pres">
      <dgm:prSet presAssocID="{168397B8-B9CB-46DD-BCD9-16553D0D1DDE}" presName="textRect" presStyleLbl="revTx" presStyleIdx="1" presStyleCnt="4">
        <dgm:presLayoutVars>
          <dgm:chMax val="1"/>
          <dgm:chPref val="1"/>
        </dgm:presLayoutVars>
      </dgm:prSet>
      <dgm:spPr/>
      <dgm:t>
        <a:bodyPr/>
        <a:lstStyle/>
        <a:p>
          <a:endParaRPr lang="en-GB"/>
        </a:p>
      </dgm:t>
    </dgm:pt>
    <dgm:pt modelId="{842085FD-D318-4816-B8A2-29B241EA3074}" type="pres">
      <dgm:prSet presAssocID="{D4A4B05C-8D9E-40D7-AFB6-3558CC720633}" presName="sibTrans" presStyleCnt="0"/>
      <dgm:spPr/>
    </dgm:pt>
    <dgm:pt modelId="{A7706915-B832-42EB-8DF9-DEBFF6A28799}" type="pres">
      <dgm:prSet presAssocID="{C3D8B084-7B32-44FF-9BD7-EC016487E967}" presName="compNode" presStyleCnt="0"/>
      <dgm:spPr/>
    </dgm:pt>
    <dgm:pt modelId="{592F8247-5705-4AB3-843E-91C5047EAF94}" type="pres">
      <dgm:prSet presAssocID="{C3D8B084-7B32-44FF-9BD7-EC016487E967}" presName="iconBgRect" presStyleLbl="bgShp" presStyleIdx="2" presStyleCnt="4"/>
      <dgm:spPr/>
    </dgm:pt>
    <dgm:pt modelId="{5D6C1EAD-C829-44AC-997B-A4FD7C4A4876}" type="pres">
      <dgm:prSet presAssocID="{C3D8B084-7B32-44FF-9BD7-EC016487E967}"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xmlns="" r:embed="rId6"/>
              </a:ext>
            </a:extLst>
          </a:blip>
          <a:srcRect/>
          <a:stretch>
            <a:fillRect/>
          </a:stretch>
        </a:blipFill>
        <a:ln>
          <a:noFill/>
        </a:ln>
      </dgm:spPr>
      <dgm:extLst>
        <a:ext uri="{E40237B7-FDA0-4F09-8148-C483321AD2D9}">
          <dgm14:cNvPr xmlns:dgm14="http://schemas.microsoft.com/office/drawing/2010/diagram" id="0" name="" descr="Ear"/>
        </a:ext>
      </dgm:extLst>
    </dgm:pt>
    <dgm:pt modelId="{194953F6-82D2-43FC-B040-33BF4E4EC22A}" type="pres">
      <dgm:prSet presAssocID="{C3D8B084-7B32-44FF-9BD7-EC016487E967}" presName="spaceRect" presStyleCnt="0"/>
      <dgm:spPr/>
    </dgm:pt>
    <dgm:pt modelId="{B35187B4-B1E5-44CB-B297-A78BC2A0EF90}" type="pres">
      <dgm:prSet presAssocID="{C3D8B084-7B32-44FF-9BD7-EC016487E967}" presName="textRect" presStyleLbl="revTx" presStyleIdx="2" presStyleCnt="4">
        <dgm:presLayoutVars>
          <dgm:chMax val="1"/>
          <dgm:chPref val="1"/>
        </dgm:presLayoutVars>
      </dgm:prSet>
      <dgm:spPr/>
      <dgm:t>
        <a:bodyPr/>
        <a:lstStyle/>
        <a:p>
          <a:endParaRPr lang="en-GB"/>
        </a:p>
      </dgm:t>
    </dgm:pt>
    <dgm:pt modelId="{D62B90F2-204E-4436-96CB-20A5327733C0}" type="pres">
      <dgm:prSet presAssocID="{BCB8A34B-BE72-49BC-AC51-1317C9DE235D}" presName="sibTrans" presStyleCnt="0"/>
      <dgm:spPr/>
    </dgm:pt>
    <dgm:pt modelId="{5BCEA045-2F23-4976-8409-1DC6803C42F8}" type="pres">
      <dgm:prSet presAssocID="{0C45FCD2-F1A5-47C1-B555-698278F1B946}" presName="compNode" presStyleCnt="0"/>
      <dgm:spPr/>
    </dgm:pt>
    <dgm:pt modelId="{1962DF82-4508-4123-8CA4-412D6CF83E2E}" type="pres">
      <dgm:prSet presAssocID="{0C45FCD2-F1A5-47C1-B555-698278F1B946}" presName="iconBgRect" presStyleLbl="bgShp" presStyleIdx="3" presStyleCnt="4"/>
      <dgm:spPr/>
    </dgm:pt>
    <dgm:pt modelId="{900D6769-394F-4BC0-B53E-BE7364FF14C2}" type="pres">
      <dgm:prSet presAssocID="{0C45FCD2-F1A5-47C1-B555-698278F1B946}" presName="iconRect" presStyleLbl="node1" presStyleIdx="3" presStyleCnt="4"/>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a:noFill/>
        </a:ln>
      </dgm:spPr>
      <dgm:t>
        <a:bodyPr/>
        <a:lstStyle/>
        <a:p>
          <a:endParaRPr lang="en-GB"/>
        </a:p>
      </dgm:t>
      <dgm:extLst>
        <a:ext uri="{E40237B7-FDA0-4F09-8148-C483321AD2D9}">
          <dgm14:cNvPr xmlns:dgm14="http://schemas.microsoft.com/office/drawing/2010/diagram" id="0" name="" descr="Office Worker"/>
        </a:ext>
      </dgm:extLst>
    </dgm:pt>
    <dgm:pt modelId="{5B7B20E0-479D-4E1E-84DF-950B06BA4131}" type="pres">
      <dgm:prSet presAssocID="{0C45FCD2-F1A5-47C1-B555-698278F1B946}" presName="spaceRect" presStyleCnt="0"/>
      <dgm:spPr/>
    </dgm:pt>
    <dgm:pt modelId="{CDE549DD-F2F2-4500-A30A-6B3EBD4D3EC6}" type="pres">
      <dgm:prSet presAssocID="{0C45FCD2-F1A5-47C1-B555-698278F1B946}" presName="textRect" presStyleLbl="revTx" presStyleIdx="3" presStyleCnt="4">
        <dgm:presLayoutVars>
          <dgm:chMax val="1"/>
          <dgm:chPref val="1"/>
        </dgm:presLayoutVars>
      </dgm:prSet>
      <dgm:spPr/>
      <dgm:t>
        <a:bodyPr/>
        <a:lstStyle/>
        <a:p>
          <a:endParaRPr lang="en-GB"/>
        </a:p>
      </dgm:t>
    </dgm:pt>
  </dgm:ptLst>
  <dgm:cxnLst>
    <dgm:cxn modelId="{89648AE1-C7F8-4328-9D74-8598A2280B7E}" srcId="{C72288F2-0BAA-478F-BB04-B2C90CA79459}" destId="{E5F7CA6F-B759-470E-B2B2-705376CA8A2A}" srcOrd="0" destOrd="0" parTransId="{CA8FAB4F-6E52-48B1-A890-D6F8ED822924}" sibTransId="{965A8D0C-D589-47AF-AE0C-7A8FA456A5EA}"/>
    <dgm:cxn modelId="{0F7510EE-9ABF-4984-AA37-A341846AEB67}" srcId="{C72288F2-0BAA-478F-BB04-B2C90CA79459}" destId="{168397B8-B9CB-46DD-BCD9-16553D0D1DDE}" srcOrd="1" destOrd="0" parTransId="{5DD2D618-4F91-44EA-AE3D-9B5DDE64960D}" sibTransId="{D4A4B05C-8D9E-40D7-AFB6-3558CC720633}"/>
    <dgm:cxn modelId="{837B8BCE-2C7D-42DC-BCD8-82B3D118D9C9}" srcId="{C72288F2-0BAA-478F-BB04-B2C90CA79459}" destId="{C3D8B084-7B32-44FF-9BD7-EC016487E967}" srcOrd="2" destOrd="0" parTransId="{A1BB1EDE-7DE4-4504-94DD-3730D17FE791}" sibTransId="{BCB8A34B-BE72-49BC-AC51-1317C9DE235D}"/>
    <dgm:cxn modelId="{02D41BF0-4493-455F-A252-ED8040F47EAB}" type="presOf" srcId="{0C45FCD2-F1A5-47C1-B555-698278F1B946}" destId="{CDE549DD-F2F2-4500-A30A-6B3EBD4D3EC6}" srcOrd="0" destOrd="0" presId="urn:microsoft.com/office/officeart/2018/5/layout/IconCircleLabelList"/>
    <dgm:cxn modelId="{BA7B8D62-CEFB-40BA-B996-508196FB5840}" type="presOf" srcId="{E5F7CA6F-B759-470E-B2B2-705376CA8A2A}" destId="{91D13D5D-1449-400A-B7AB-7ABC8D26FB19}" srcOrd="0" destOrd="0" presId="urn:microsoft.com/office/officeart/2018/5/layout/IconCircleLabelList"/>
    <dgm:cxn modelId="{6F912BD4-E1D4-4C66-AF09-7C614DC98155}" type="presOf" srcId="{168397B8-B9CB-46DD-BCD9-16553D0D1DDE}" destId="{C48E3A50-BFBD-4685-BDC9-4ACD6B191EC6}" srcOrd="0" destOrd="0" presId="urn:microsoft.com/office/officeart/2018/5/layout/IconCircleLabelList"/>
    <dgm:cxn modelId="{FE74692C-2A27-48C0-B3FC-226C9C8C3541}" type="presOf" srcId="{C3D8B084-7B32-44FF-9BD7-EC016487E967}" destId="{B35187B4-B1E5-44CB-B297-A78BC2A0EF90}" srcOrd="0" destOrd="0" presId="urn:microsoft.com/office/officeart/2018/5/layout/IconCircleLabelList"/>
    <dgm:cxn modelId="{96342872-A3F9-4A7B-A56D-25DFABB90AB2}" srcId="{C72288F2-0BAA-478F-BB04-B2C90CA79459}" destId="{0C45FCD2-F1A5-47C1-B555-698278F1B946}" srcOrd="3" destOrd="0" parTransId="{6366DA9B-FF6E-4070-8E81-10D2A62B48FB}" sibTransId="{18B5ADC4-127C-4CBD-95F4-28FB10663C54}"/>
    <dgm:cxn modelId="{464A553D-ABCB-4FCA-8B93-689A4BBD945F}" type="presOf" srcId="{C72288F2-0BAA-478F-BB04-B2C90CA79459}" destId="{B619B1C6-EBB2-46FD-8387-D8F2018BC625}" srcOrd="0" destOrd="0" presId="urn:microsoft.com/office/officeart/2018/5/layout/IconCircleLabelList"/>
    <dgm:cxn modelId="{877657DD-8E0C-4C97-9FE4-6194F4743087}" type="presParOf" srcId="{B619B1C6-EBB2-46FD-8387-D8F2018BC625}" destId="{80E33B11-BBB1-48C2-BAA0-4FFE533EED54}" srcOrd="0" destOrd="0" presId="urn:microsoft.com/office/officeart/2018/5/layout/IconCircleLabelList"/>
    <dgm:cxn modelId="{35EB7579-7F2C-48BD-863B-EC786F5C0014}" type="presParOf" srcId="{80E33B11-BBB1-48C2-BAA0-4FFE533EED54}" destId="{253492E0-8250-46E6-84C0-994ACC6A2C5A}" srcOrd="0" destOrd="0" presId="urn:microsoft.com/office/officeart/2018/5/layout/IconCircleLabelList"/>
    <dgm:cxn modelId="{79935762-36B0-4461-BBF0-F105171C19A0}" type="presParOf" srcId="{80E33B11-BBB1-48C2-BAA0-4FFE533EED54}" destId="{199B20AC-4D27-4FDE-9924-9CE8B6C5622D}" srcOrd="1" destOrd="0" presId="urn:microsoft.com/office/officeart/2018/5/layout/IconCircleLabelList"/>
    <dgm:cxn modelId="{B02504F0-64A2-4588-9DB6-216D4503D0D3}" type="presParOf" srcId="{80E33B11-BBB1-48C2-BAA0-4FFE533EED54}" destId="{EF3C9C66-09F0-48F5-A345-1705B9CE79AC}" srcOrd="2" destOrd="0" presId="urn:microsoft.com/office/officeart/2018/5/layout/IconCircleLabelList"/>
    <dgm:cxn modelId="{EB296BB0-5153-4EDA-BFF4-4F2C47A7C73B}" type="presParOf" srcId="{80E33B11-BBB1-48C2-BAA0-4FFE533EED54}" destId="{91D13D5D-1449-400A-B7AB-7ABC8D26FB19}" srcOrd="3" destOrd="0" presId="urn:microsoft.com/office/officeart/2018/5/layout/IconCircleLabelList"/>
    <dgm:cxn modelId="{FA53C965-279B-4C36-AE98-8FFA045FA15E}" type="presParOf" srcId="{B619B1C6-EBB2-46FD-8387-D8F2018BC625}" destId="{AC1FB785-2066-4728-B5A6-C9C00E39B052}" srcOrd="1" destOrd="0" presId="urn:microsoft.com/office/officeart/2018/5/layout/IconCircleLabelList"/>
    <dgm:cxn modelId="{F9A2A1E3-10A1-424F-9EB0-A3BAC4F9DB59}" type="presParOf" srcId="{B619B1C6-EBB2-46FD-8387-D8F2018BC625}" destId="{719057FE-1193-4C90-A0A5-296E898958C2}" srcOrd="2" destOrd="0" presId="urn:microsoft.com/office/officeart/2018/5/layout/IconCircleLabelList"/>
    <dgm:cxn modelId="{7E493174-CDF3-4951-AA03-667AF0DC2984}" type="presParOf" srcId="{719057FE-1193-4C90-A0A5-296E898958C2}" destId="{7A39BC07-4641-403D-B88D-72D1A90A652D}" srcOrd="0" destOrd="0" presId="urn:microsoft.com/office/officeart/2018/5/layout/IconCircleLabelList"/>
    <dgm:cxn modelId="{F079593F-1CBC-4713-AE34-5392F38D498E}" type="presParOf" srcId="{719057FE-1193-4C90-A0A5-296E898958C2}" destId="{0F782B8C-92A3-4696-B9F3-2FB30CA28EF0}" srcOrd="1" destOrd="0" presId="urn:microsoft.com/office/officeart/2018/5/layout/IconCircleLabelList"/>
    <dgm:cxn modelId="{93774B0B-4FAC-4263-AAA5-3BD49D69F0DB}" type="presParOf" srcId="{719057FE-1193-4C90-A0A5-296E898958C2}" destId="{03009438-3865-41BE-B573-ACA67DA576F7}" srcOrd="2" destOrd="0" presId="urn:microsoft.com/office/officeart/2018/5/layout/IconCircleLabelList"/>
    <dgm:cxn modelId="{29CA46EF-5249-483C-8851-D8F5328AD24B}" type="presParOf" srcId="{719057FE-1193-4C90-A0A5-296E898958C2}" destId="{C48E3A50-BFBD-4685-BDC9-4ACD6B191EC6}" srcOrd="3" destOrd="0" presId="urn:microsoft.com/office/officeart/2018/5/layout/IconCircleLabelList"/>
    <dgm:cxn modelId="{05F04D98-D4F8-4903-A24B-A19A171695BC}" type="presParOf" srcId="{B619B1C6-EBB2-46FD-8387-D8F2018BC625}" destId="{842085FD-D318-4816-B8A2-29B241EA3074}" srcOrd="3" destOrd="0" presId="urn:microsoft.com/office/officeart/2018/5/layout/IconCircleLabelList"/>
    <dgm:cxn modelId="{22F8EB78-5999-4E10-ABDE-5A8CF26E8AEF}" type="presParOf" srcId="{B619B1C6-EBB2-46FD-8387-D8F2018BC625}" destId="{A7706915-B832-42EB-8DF9-DEBFF6A28799}" srcOrd="4" destOrd="0" presId="urn:microsoft.com/office/officeart/2018/5/layout/IconCircleLabelList"/>
    <dgm:cxn modelId="{39391CED-355A-40FF-B0E2-9EFAB978C7A0}" type="presParOf" srcId="{A7706915-B832-42EB-8DF9-DEBFF6A28799}" destId="{592F8247-5705-4AB3-843E-91C5047EAF94}" srcOrd="0" destOrd="0" presId="urn:microsoft.com/office/officeart/2018/5/layout/IconCircleLabelList"/>
    <dgm:cxn modelId="{F696F197-CE45-4A71-A497-4666FCEFFA73}" type="presParOf" srcId="{A7706915-B832-42EB-8DF9-DEBFF6A28799}" destId="{5D6C1EAD-C829-44AC-997B-A4FD7C4A4876}" srcOrd="1" destOrd="0" presId="urn:microsoft.com/office/officeart/2018/5/layout/IconCircleLabelList"/>
    <dgm:cxn modelId="{10799B56-63C2-48F3-A90E-F1FCA041528A}" type="presParOf" srcId="{A7706915-B832-42EB-8DF9-DEBFF6A28799}" destId="{194953F6-82D2-43FC-B040-33BF4E4EC22A}" srcOrd="2" destOrd="0" presId="urn:microsoft.com/office/officeart/2018/5/layout/IconCircleLabelList"/>
    <dgm:cxn modelId="{1339F5D8-3CDA-42F1-87B2-65F00F253CFF}" type="presParOf" srcId="{A7706915-B832-42EB-8DF9-DEBFF6A28799}" destId="{B35187B4-B1E5-44CB-B297-A78BC2A0EF90}" srcOrd="3" destOrd="0" presId="urn:microsoft.com/office/officeart/2018/5/layout/IconCircleLabelList"/>
    <dgm:cxn modelId="{9CB19C59-C2D9-40C3-974C-9322CE7034B4}" type="presParOf" srcId="{B619B1C6-EBB2-46FD-8387-D8F2018BC625}" destId="{D62B90F2-204E-4436-96CB-20A5327733C0}" srcOrd="5" destOrd="0" presId="urn:microsoft.com/office/officeart/2018/5/layout/IconCircleLabelList"/>
    <dgm:cxn modelId="{0AB70095-0A18-43FA-B278-82EACEDCFB70}" type="presParOf" srcId="{B619B1C6-EBB2-46FD-8387-D8F2018BC625}" destId="{5BCEA045-2F23-4976-8409-1DC6803C42F8}" srcOrd="6" destOrd="0" presId="urn:microsoft.com/office/officeart/2018/5/layout/IconCircleLabelList"/>
    <dgm:cxn modelId="{E884992E-6872-413E-B632-C45071B38A95}" type="presParOf" srcId="{5BCEA045-2F23-4976-8409-1DC6803C42F8}" destId="{1962DF82-4508-4123-8CA4-412D6CF83E2E}" srcOrd="0" destOrd="0" presId="urn:microsoft.com/office/officeart/2018/5/layout/IconCircleLabelList"/>
    <dgm:cxn modelId="{B86245E8-4E77-40FB-AE37-5F76C534E2C1}" type="presParOf" srcId="{5BCEA045-2F23-4976-8409-1DC6803C42F8}" destId="{900D6769-394F-4BC0-B53E-BE7364FF14C2}" srcOrd="1" destOrd="0" presId="urn:microsoft.com/office/officeart/2018/5/layout/IconCircleLabelList"/>
    <dgm:cxn modelId="{5E516F98-6489-470D-9491-8A99812BD651}" type="presParOf" srcId="{5BCEA045-2F23-4976-8409-1DC6803C42F8}" destId="{5B7B20E0-479D-4E1E-84DF-950B06BA4131}" srcOrd="2" destOrd="0" presId="urn:microsoft.com/office/officeart/2018/5/layout/IconCircleLabelList"/>
    <dgm:cxn modelId="{6B21B00F-B9C1-49DD-A227-3F43FA2E81A6}" type="presParOf" srcId="{5BCEA045-2F23-4976-8409-1DC6803C42F8}" destId="{CDE549DD-F2F2-4500-A30A-6B3EBD4D3EC6}"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771350-CAB4-44F4-87BB-09F49477EBFB}" type="doc">
      <dgm:prSet loTypeId="urn:microsoft.com/office/officeart/2008/layout/LinedList" loCatId="list" qsTypeId="urn:microsoft.com/office/officeart/2005/8/quickstyle/simple4" qsCatId="simple" csTypeId="urn:microsoft.com/office/officeart/2005/8/colors/colorful1" csCatId="colorful"/>
      <dgm:spPr/>
      <dgm:t>
        <a:bodyPr/>
        <a:lstStyle/>
        <a:p>
          <a:endParaRPr lang="en-US"/>
        </a:p>
      </dgm:t>
    </dgm:pt>
    <dgm:pt modelId="{FDFCBE7D-63E4-4F0E-A761-9B120155FE89}">
      <dgm:prSet/>
      <dgm:spPr/>
      <dgm:t>
        <a:bodyPr/>
        <a:lstStyle/>
        <a:p>
          <a:r>
            <a:rPr lang="en-GB" dirty="0">
              <a:latin typeface="Abadi" panose="020B0604020104020204" pitchFamily="34" charset="0"/>
            </a:rPr>
            <a:t>Availability of texts – liberation without extra cost</a:t>
          </a:r>
          <a:endParaRPr lang="en-US" dirty="0">
            <a:latin typeface="Abadi" panose="020B0604020104020204" pitchFamily="34" charset="0"/>
          </a:endParaRPr>
        </a:p>
      </dgm:t>
    </dgm:pt>
    <dgm:pt modelId="{8BFC81F5-786A-4109-AF3A-585A82CFB37C}" type="parTrans" cxnId="{77528EA1-4BBE-4A46-9AAF-2993C317B57B}">
      <dgm:prSet/>
      <dgm:spPr/>
      <dgm:t>
        <a:bodyPr/>
        <a:lstStyle/>
        <a:p>
          <a:endParaRPr lang="en-US"/>
        </a:p>
      </dgm:t>
    </dgm:pt>
    <dgm:pt modelId="{6FFE3AD1-9147-4436-9F38-E043E0697589}" type="sibTrans" cxnId="{77528EA1-4BBE-4A46-9AAF-2993C317B57B}">
      <dgm:prSet/>
      <dgm:spPr/>
      <dgm:t>
        <a:bodyPr/>
        <a:lstStyle/>
        <a:p>
          <a:endParaRPr lang="en-US"/>
        </a:p>
      </dgm:t>
    </dgm:pt>
    <dgm:pt modelId="{5FABD975-748B-48A9-8379-1D702323BD88}">
      <dgm:prSet/>
      <dgm:spPr/>
      <dgm:t>
        <a:bodyPr/>
        <a:lstStyle/>
        <a:p>
          <a:r>
            <a:rPr lang="en-GB" dirty="0">
              <a:latin typeface="Abadi" panose="020B0604020104020204" pitchFamily="34" charset="0"/>
            </a:rPr>
            <a:t>Content warnings – language, traumatic images, videos, themes</a:t>
          </a:r>
          <a:endParaRPr lang="en-US" dirty="0">
            <a:latin typeface="Abadi" panose="020B0604020104020204" pitchFamily="34" charset="0"/>
          </a:endParaRPr>
        </a:p>
      </dgm:t>
    </dgm:pt>
    <dgm:pt modelId="{9CE33114-A198-4889-8A2F-ECA8EB0945A1}" type="parTrans" cxnId="{381D6E98-980C-4134-927D-B29FB08075A8}">
      <dgm:prSet/>
      <dgm:spPr/>
      <dgm:t>
        <a:bodyPr/>
        <a:lstStyle/>
        <a:p>
          <a:endParaRPr lang="en-US"/>
        </a:p>
      </dgm:t>
    </dgm:pt>
    <dgm:pt modelId="{20EAB3E7-CD0B-41B6-8510-E67056231984}" type="sibTrans" cxnId="{381D6E98-980C-4134-927D-B29FB08075A8}">
      <dgm:prSet/>
      <dgm:spPr/>
      <dgm:t>
        <a:bodyPr/>
        <a:lstStyle/>
        <a:p>
          <a:endParaRPr lang="en-US"/>
        </a:p>
      </dgm:t>
    </dgm:pt>
    <dgm:pt modelId="{7E07FA4D-3721-49DC-A478-AD9236E8F8A1}">
      <dgm:prSet/>
      <dgm:spPr/>
      <dgm:t>
        <a:bodyPr/>
        <a:lstStyle/>
        <a:p>
          <a:r>
            <a:rPr lang="en-GB" dirty="0">
              <a:latin typeface="Abadi" panose="020B0604020104020204" pitchFamily="34" charset="0"/>
            </a:rPr>
            <a:t>Dyslexia-friendly fonts</a:t>
          </a:r>
          <a:endParaRPr lang="en-US" dirty="0">
            <a:latin typeface="Abadi" panose="020B0604020104020204" pitchFamily="34" charset="0"/>
          </a:endParaRPr>
        </a:p>
      </dgm:t>
    </dgm:pt>
    <dgm:pt modelId="{76551162-0B81-484A-9C26-FA2047AB326A}" type="parTrans" cxnId="{12833AA9-0D86-4CE6-8A44-9A5127DB3489}">
      <dgm:prSet/>
      <dgm:spPr/>
      <dgm:t>
        <a:bodyPr/>
        <a:lstStyle/>
        <a:p>
          <a:endParaRPr lang="en-US"/>
        </a:p>
      </dgm:t>
    </dgm:pt>
    <dgm:pt modelId="{C4F6E8C2-514A-428B-B911-CB6637B0AC49}" type="sibTrans" cxnId="{12833AA9-0D86-4CE6-8A44-9A5127DB3489}">
      <dgm:prSet/>
      <dgm:spPr/>
      <dgm:t>
        <a:bodyPr/>
        <a:lstStyle/>
        <a:p>
          <a:endParaRPr lang="en-US"/>
        </a:p>
      </dgm:t>
    </dgm:pt>
    <dgm:pt modelId="{BE4CFEF2-8D88-4F13-A0FA-545BA7FC7AF7}">
      <dgm:prSet/>
      <dgm:spPr/>
      <dgm:t>
        <a:bodyPr/>
        <a:lstStyle/>
        <a:p>
          <a:r>
            <a:rPr lang="en-GB" dirty="0">
              <a:latin typeface="Abadi" panose="020B0604020104020204" pitchFamily="34" charset="0"/>
            </a:rPr>
            <a:t>Accessible language – jargon </a:t>
          </a:r>
          <a:endParaRPr lang="en-US" dirty="0">
            <a:latin typeface="Abadi" panose="020B0604020104020204" pitchFamily="34" charset="0"/>
          </a:endParaRPr>
        </a:p>
      </dgm:t>
    </dgm:pt>
    <dgm:pt modelId="{D0FFAAFA-60EB-425F-A390-8279B6B35018}" type="parTrans" cxnId="{DCB05624-531A-43DB-8230-E4DA438BDD23}">
      <dgm:prSet/>
      <dgm:spPr/>
      <dgm:t>
        <a:bodyPr/>
        <a:lstStyle/>
        <a:p>
          <a:endParaRPr lang="en-US"/>
        </a:p>
      </dgm:t>
    </dgm:pt>
    <dgm:pt modelId="{D430DD47-21D8-47C9-BFA0-2685336FE058}" type="sibTrans" cxnId="{DCB05624-531A-43DB-8230-E4DA438BDD23}">
      <dgm:prSet/>
      <dgm:spPr/>
      <dgm:t>
        <a:bodyPr/>
        <a:lstStyle/>
        <a:p>
          <a:endParaRPr lang="en-US"/>
        </a:p>
      </dgm:t>
    </dgm:pt>
    <dgm:pt modelId="{0F29C87A-2115-4CC0-8194-131AF670273B}" type="pres">
      <dgm:prSet presAssocID="{14771350-CAB4-44F4-87BB-09F49477EBFB}" presName="vert0" presStyleCnt="0">
        <dgm:presLayoutVars>
          <dgm:dir/>
          <dgm:animOne val="branch"/>
          <dgm:animLvl val="lvl"/>
        </dgm:presLayoutVars>
      </dgm:prSet>
      <dgm:spPr/>
      <dgm:t>
        <a:bodyPr/>
        <a:lstStyle/>
        <a:p>
          <a:endParaRPr lang="en-GB"/>
        </a:p>
      </dgm:t>
    </dgm:pt>
    <dgm:pt modelId="{81169E04-99BF-44DD-8324-1687C86347F5}" type="pres">
      <dgm:prSet presAssocID="{FDFCBE7D-63E4-4F0E-A761-9B120155FE89}" presName="thickLine" presStyleLbl="alignNode1" presStyleIdx="0" presStyleCnt="4"/>
      <dgm:spPr/>
    </dgm:pt>
    <dgm:pt modelId="{7FA523F7-1CB5-4E0D-92FE-49D14D604DF3}" type="pres">
      <dgm:prSet presAssocID="{FDFCBE7D-63E4-4F0E-A761-9B120155FE89}" presName="horz1" presStyleCnt="0"/>
      <dgm:spPr/>
    </dgm:pt>
    <dgm:pt modelId="{FF7CBDE6-CDFB-42B4-AA77-6D8F4FB9AE75}" type="pres">
      <dgm:prSet presAssocID="{FDFCBE7D-63E4-4F0E-A761-9B120155FE89}" presName="tx1" presStyleLbl="revTx" presStyleIdx="0" presStyleCnt="4"/>
      <dgm:spPr/>
      <dgm:t>
        <a:bodyPr/>
        <a:lstStyle/>
        <a:p>
          <a:endParaRPr lang="en-GB"/>
        </a:p>
      </dgm:t>
    </dgm:pt>
    <dgm:pt modelId="{5CFC1BEF-309C-48B2-A18C-41B5A0BA4015}" type="pres">
      <dgm:prSet presAssocID="{FDFCBE7D-63E4-4F0E-A761-9B120155FE89}" presName="vert1" presStyleCnt="0"/>
      <dgm:spPr/>
    </dgm:pt>
    <dgm:pt modelId="{31AB756C-5867-47E1-AF27-E1C3A3D0C53A}" type="pres">
      <dgm:prSet presAssocID="{5FABD975-748B-48A9-8379-1D702323BD88}" presName="thickLine" presStyleLbl="alignNode1" presStyleIdx="1" presStyleCnt="4"/>
      <dgm:spPr/>
    </dgm:pt>
    <dgm:pt modelId="{CF2A362B-25A8-4182-BADC-890750A5B0DC}" type="pres">
      <dgm:prSet presAssocID="{5FABD975-748B-48A9-8379-1D702323BD88}" presName="horz1" presStyleCnt="0"/>
      <dgm:spPr/>
    </dgm:pt>
    <dgm:pt modelId="{15F0E7C6-E88B-4571-A027-DF5223DC90C0}" type="pres">
      <dgm:prSet presAssocID="{5FABD975-748B-48A9-8379-1D702323BD88}" presName="tx1" presStyleLbl="revTx" presStyleIdx="1" presStyleCnt="4"/>
      <dgm:spPr/>
      <dgm:t>
        <a:bodyPr/>
        <a:lstStyle/>
        <a:p>
          <a:endParaRPr lang="en-GB"/>
        </a:p>
      </dgm:t>
    </dgm:pt>
    <dgm:pt modelId="{153984A6-A737-44B3-B920-00CDE8BF226E}" type="pres">
      <dgm:prSet presAssocID="{5FABD975-748B-48A9-8379-1D702323BD88}" presName="vert1" presStyleCnt="0"/>
      <dgm:spPr/>
    </dgm:pt>
    <dgm:pt modelId="{EC07FFB8-508D-4DC2-818D-D2C3501203A1}" type="pres">
      <dgm:prSet presAssocID="{7E07FA4D-3721-49DC-A478-AD9236E8F8A1}" presName="thickLine" presStyleLbl="alignNode1" presStyleIdx="2" presStyleCnt="4"/>
      <dgm:spPr/>
    </dgm:pt>
    <dgm:pt modelId="{B5963050-8DE1-45D0-B9D9-78B0905120D1}" type="pres">
      <dgm:prSet presAssocID="{7E07FA4D-3721-49DC-A478-AD9236E8F8A1}" presName="horz1" presStyleCnt="0"/>
      <dgm:spPr/>
    </dgm:pt>
    <dgm:pt modelId="{CB953DCC-3CCC-441F-BAEF-607923C96A0E}" type="pres">
      <dgm:prSet presAssocID="{7E07FA4D-3721-49DC-A478-AD9236E8F8A1}" presName="tx1" presStyleLbl="revTx" presStyleIdx="2" presStyleCnt="4"/>
      <dgm:spPr/>
      <dgm:t>
        <a:bodyPr/>
        <a:lstStyle/>
        <a:p>
          <a:endParaRPr lang="en-GB"/>
        </a:p>
      </dgm:t>
    </dgm:pt>
    <dgm:pt modelId="{DE92B168-AB7E-4FFB-A056-2CB4718F31D3}" type="pres">
      <dgm:prSet presAssocID="{7E07FA4D-3721-49DC-A478-AD9236E8F8A1}" presName="vert1" presStyleCnt="0"/>
      <dgm:spPr/>
    </dgm:pt>
    <dgm:pt modelId="{B9B5B855-62F1-4683-B346-25345CB3C5DD}" type="pres">
      <dgm:prSet presAssocID="{BE4CFEF2-8D88-4F13-A0FA-545BA7FC7AF7}" presName="thickLine" presStyleLbl="alignNode1" presStyleIdx="3" presStyleCnt="4"/>
      <dgm:spPr/>
    </dgm:pt>
    <dgm:pt modelId="{AEF2FAE5-4FEC-4E87-AE91-51820C05C2BF}" type="pres">
      <dgm:prSet presAssocID="{BE4CFEF2-8D88-4F13-A0FA-545BA7FC7AF7}" presName="horz1" presStyleCnt="0"/>
      <dgm:spPr/>
    </dgm:pt>
    <dgm:pt modelId="{C6760DF6-7305-426E-A396-9D36CC2D98CE}" type="pres">
      <dgm:prSet presAssocID="{BE4CFEF2-8D88-4F13-A0FA-545BA7FC7AF7}" presName="tx1" presStyleLbl="revTx" presStyleIdx="3" presStyleCnt="4"/>
      <dgm:spPr/>
      <dgm:t>
        <a:bodyPr/>
        <a:lstStyle/>
        <a:p>
          <a:endParaRPr lang="en-GB"/>
        </a:p>
      </dgm:t>
    </dgm:pt>
    <dgm:pt modelId="{AEEBA6B8-5C9A-4E51-AE4C-E727850E7059}" type="pres">
      <dgm:prSet presAssocID="{BE4CFEF2-8D88-4F13-A0FA-545BA7FC7AF7}" presName="vert1" presStyleCnt="0"/>
      <dgm:spPr/>
    </dgm:pt>
  </dgm:ptLst>
  <dgm:cxnLst>
    <dgm:cxn modelId="{12833AA9-0D86-4CE6-8A44-9A5127DB3489}" srcId="{14771350-CAB4-44F4-87BB-09F49477EBFB}" destId="{7E07FA4D-3721-49DC-A478-AD9236E8F8A1}" srcOrd="2" destOrd="0" parTransId="{76551162-0B81-484A-9C26-FA2047AB326A}" sibTransId="{C4F6E8C2-514A-428B-B911-CB6637B0AC49}"/>
    <dgm:cxn modelId="{3018032C-36AB-4D52-908B-1FD492DE22AC}" type="presOf" srcId="{BE4CFEF2-8D88-4F13-A0FA-545BA7FC7AF7}" destId="{C6760DF6-7305-426E-A396-9D36CC2D98CE}" srcOrd="0" destOrd="0" presId="urn:microsoft.com/office/officeart/2008/layout/LinedList"/>
    <dgm:cxn modelId="{DCB05624-531A-43DB-8230-E4DA438BDD23}" srcId="{14771350-CAB4-44F4-87BB-09F49477EBFB}" destId="{BE4CFEF2-8D88-4F13-A0FA-545BA7FC7AF7}" srcOrd="3" destOrd="0" parTransId="{D0FFAAFA-60EB-425F-A390-8279B6B35018}" sibTransId="{D430DD47-21D8-47C9-BFA0-2685336FE058}"/>
    <dgm:cxn modelId="{77891374-2E3F-4127-A42D-D79D91CEAEEA}" type="presOf" srcId="{5FABD975-748B-48A9-8379-1D702323BD88}" destId="{15F0E7C6-E88B-4571-A027-DF5223DC90C0}" srcOrd="0" destOrd="0" presId="urn:microsoft.com/office/officeart/2008/layout/LinedList"/>
    <dgm:cxn modelId="{6ADE8B2F-2019-4B75-A7CA-F0E9F960C57E}" type="presOf" srcId="{FDFCBE7D-63E4-4F0E-A761-9B120155FE89}" destId="{FF7CBDE6-CDFB-42B4-AA77-6D8F4FB9AE75}" srcOrd="0" destOrd="0" presId="urn:microsoft.com/office/officeart/2008/layout/LinedList"/>
    <dgm:cxn modelId="{77528EA1-4BBE-4A46-9AAF-2993C317B57B}" srcId="{14771350-CAB4-44F4-87BB-09F49477EBFB}" destId="{FDFCBE7D-63E4-4F0E-A761-9B120155FE89}" srcOrd="0" destOrd="0" parTransId="{8BFC81F5-786A-4109-AF3A-585A82CFB37C}" sibTransId="{6FFE3AD1-9147-4436-9F38-E043E0697589}"/>
    <dgm:cxn modelId="{381D6E98-980C-4134-927D-B29FB08075A8}" srcId="{14771350-CAB4-44F4-87BB-09F49477EBFB}" destId="{5FABD975-748B-48A9-8379-1D702323BD88}" srcOrd="1" destOrd="0" parTransId="{9CE33114-A198-4889-8A2F-ECA8EB0945A1}" sibTransId="{20EAB3E7-CD0B-41B6-8510-E67056231984}"/>
    <dgm:cxn modelId="{C592FFC9-97B1-472B-97A8-E9D1AD9E969B}" type="presOf" srcId="{14771350-CAB4-44F4-87BB-09F49477EBFB}" destId="{0F29C87A-2115-4CC0-8194-131AF670273B}" srcOrd="0" destOrd="0" presId="urn:microsoft.com/office/officeart/2008/layout/LinedList"/>
    <dgm:cxn modelId="{1BAF9EAD-0AB1-472E-B13C-FB5E367D1CC7}" type="presOf" srcId="{7E07FA4D-3721-49DC-A478-AD9236E8F8A1}" destId="{CB953DCC-3CCC-441F-BAEF-607923C96A0E}" srcOrd="0" destOrd="0" presId="urn:microsoft.com/office/officeart/2008/layout/LinedList"/>
    <dgm:cxn modelId="{98795592-0153-4B85-8F15-F375F43850AA}" type="presParOf" srcId="{0F29C87A-2115-4CC0-8194-131AF670273B}" destId="{81169E04-99BF-44DD-8324-1687C86347F5}" srcOrd="0" destOrd="0" presId="urn:microsoft.com/office/officeart/2008/layout/LinedList"/>
    <dgm:cxn modelId="{D9CD6678-985A-46FA-BF1E-3F76062E0B49}" type="presParOf" srcId="{0F29C87A-2115-4CC0-8194-131AF670273B}" destId="{7FA523F7-1CB5-4E0D-92FE-49D14D604DF3}" srcOrd="1" destOrd="0" presId="urn:microsoft.com/office/officeart/2008/layout/LinedList"/>
    <dgm:cxn modelId="{B6EAA967-0242-42C8-B4E8-4B3C0B713391}" type="presParOf" srcId="{7FA523F7-1CB5-4E0D-92FE-49D14D604DF3}" destId="{FF7CBDE6-CDFB-42B4-AA77-6D8F4FB9AE75}" srcOrd="0" destOrd="0" presId="urn:microsoft.com/office/officeart/2008/layout/LinedList"/>
    <dgm:cxn modelId="{0EA7B1F5-6222-4BF4-9011-B70E2EB776F9}" type="presParOf" srcId="{7FA523F7-1CB5-4E0D-92FE-49D14D604DF3}" destId="{5CFC1BEF-309C-48B2-A18C-41B5A0BA4015}" srcOrd="1" destOrd="0" presId="urn:microsoft.com/office/officeart/2008/layout/LinedList"/>
    <dgm:cxn modelId="{09E3DAFE-59F0-4245-B0FD-0CF495A9A28F}" type="presParOf" srcId="{0F29C87A-2115-4CC0-8194-131AF670273B}" destId="{31AB756C-5867-47E1-AF27-E1C3A3D0C53A}" srcOrd="2" destOrd="0" presId="urn:microsoft.com/office/officeart/2008/layout/LinedList"/>
    <dgm:cxn modelId="{F9EFC1DC-70BB-46AD-8F74-8D8E511D947F}" type="presParOf" srcId="{0F29C87A-2115-4CC0-8194-131AF670273B}" destId="{CF2A362B-25A8-4182-BADC-890750A5B0DC}" srcOrd="3" destOrd="0" presId="urn:microsoft.com/office/officeart/2008/layout/LinedList"/>
    <dgm:cxn modelId="{5DA3E24B-5A71-4C3E-A53C-8024D2B2B550}" type="presParOf" srcId="{CF2A362B-25A8-4182-BADC-890750A5B0DC}" destId="{15F0E7C6-E88B-4571-A027-DF5223DC90C0}" srcOrd="0" destOrd="0" presId="urn:microsoft.com/office/officeart/2008/layout/LinedList"/>
    <dgm:cxn modelId="{CF4C331D-E197-40CD-8851-E6F39B4CC21A}" type="presParOf" srcId="{CF2A362B-25A8-4182-BADC-890750A5B0DC}" destId="{153984A6-A737-44B3-B920-00CDE8BF226E}" srcOrd="1" destOrd="0" presId="urn:microsoft.com/office/officeart/2008/layout/LinedList"/>
    <dgm:cxn modelId="{4DAABDE4-26DF-4694-AF1A-BC999C84CD61}" type="presParOf" srcId="{0F29C87A-2115-4CC0-8194-131AF670273B}" destId="{EC07FFB8-508D-4DC2-818D-D2C3501203A1}" srcOrd="4" destOrd="0" presId="urn:microsoft.com/office/officeart/2008/layout/LinedList"/>
    <dgm:cxn modelId="{A3716DE2-14B2-4B8E-A078-E997150E50C9}" type="presParOf" srcId="{0F29C87A-2115-4CC0-8194-131AF670273B}" destId="{B5963050-8DE1-45D0-B9D9-78B0905120D1}" srcOrd="5" destOrd="0" presId="urn:microsoft.com/office/officeart/2008/layout/LinedList"/>
    <dgm:cxn modelId="{BD2574F2-BBC4-410E-97EB-84B0F7F90873}" type="presParOf" srcId="{B5963050-8DE1-45D0-B9D9-78B0905120D1}" destId="{CB953DCC-3CCC-441F-BAEF-607923C96A0E}" srcOrd="0" destOrd="0" presId="urn:microsoft.com/office/officeart/2008/layout/LinedList"/>
    <dgm:cxn modelId="{556155FC-6434-40BA-9B8C-AA17E08C18C1}" type="presParOf" srcId="{B5963050-8DE1-45D0-B9D9-78B0905120D1}" destId="{DE92B168-AB7E-4FFB-A056-2CB4718F31D3}" srcOrd="1" destOrd="0" presId="urn:microsoft.com/office/officeart/2008/layout/LinedList"/>
    <dgm:cxn modelId="{62C70D92-403D-4A15-86DB-E91EF15A1CD9}" type="presParOf" srcId="{0F29C87A-2115-4CC0-8194-131AF670273B}" destId="{B9B5B855-62F1-4683-B346-25345CB3C5DD}" srcOrd="6" destOrd="0" presId="urn:microsoft.com/office/officeart/2008/layout/LinedList"/>
    <dgm:cxn modelId="{E0FBC798-9646-4811-A05F-2D4C45CFE13D}" type="presParOf" srcId="{0F29C87A-2115-4CC0-8194-131AF670273B}" destId="{AEF2FAE5-4FEC-4E87-AE91-51820C05C2BF}" srcOrd="7" destOrd="0" presId="urn:microsoft.com/office/officeart/2008/layout/LinedList"/>
    <dgm:cxn modelId="{8F6C8B2C-CC78-46EF-84CE-4641D82F32A4}" type="presParOf" srcId="{AEF2FAE5-4FEC-4E87-AE91-51820C05C2BF}" destId="{C6760DF6-7305-426E-A396-9D36CC2D98CE}" srcOrd="0" destOrd="0" presId="urn:microsoft.com/office/officeart/2008/layout/LinedList"/>
    <dgm:cxn modelId="{5310A58D-D563-46A0-AEA6-E2BDC3104C4F}" type="presParOf" srcId="{AEF2FAE5-4FEC-4E87-AE91-51820C05C2BF}" destId="{AEEBA6B8-5C9A-4E51-AE4C-E727850E7059}"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31D0BB-8183-4795-A877-A04736B5FFC0}">
      <dsp:nvSpPr>
        <dsp:cNvPr id="0" name=""/>
        <dsp:cNvSpPr/>
      </dsp:nvSpPr>
      <dsp:spPr>
        <a:xfrm>
          <a:off x="0" y="39403"/>
          <a:ext cx="6505413" cy="714870"/>
        </a:xfrm>
        <a:prstGeom prst="roundRect">
          <a:avLst/>
        </a:prstGeom>
        <a:gradFill rotWithShape="0">
          <a:gsLst>
            <a:gs pos="0">
              <a:schemeClr val="accent5">
                <a:hueOff val="0"/>
                <a:satOff val="0"/>
                <a:lumOff val="0"/>
                <a:alphaOff val="0"/>
                <a:tint val="98000"/>
                <a:satMod val="110000"/>
                <a:lumMod val="104000"/>
              </a:schemeClr>
            </a:gs>
            <a:gs pos="69000">
              <a:schemeClr val="accent5">
                <a:hueOff val="0"/>
                <a:satOff val="0"/>
                <a:lumOff val="0"/>
                <a:alphaOff val="0"/>
                <a:shade val="88000"/>
                <a:satMod val="130000"/>
                <a:lumMod val="92000"/>
              </a:schemeClr>
            </a:gs>
            <a:gs pos="100000">
              <a:schemeClr val="accent5">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defRPr b="1"/>
          </a:pPr>
          <a:r>
            <a:rPr lang="en-GB" sz="2800" kern="1200" dirty="0">
              <a:latin typeface="Abadi" panose="020B0604020104020204" pitchFamily="34" charset="0"/>
            </a:rPr>
            <a:t>Organisation of the module</a:t>
          </a:r>
          <a:endParaRPr lang="en-US" sz="2800" kern="1200" dirty="0">
            <a:latin typeface="Abadi" panose="020B0604020104020204" pitchFamily="34" charset="0"/>
          </a:endParaRPr>
        </a:p>
      </dsp:txBody>
      <dsp:txXfrm>
        <a:off x="34897" y="74300"/>
        <a:ext cx="6435619" cy="645076"/>
      </dsp:txXfrm>
    </dsp:sp>
    <dsp:sp modelId="{E619DD42-4439-4D39-9369-87DA2160BAC4}">
      <dsp:nvSpPr>
        <dsp:cNvPr id="0" name=""/>
        <dsp:cNvSpPr/>
      </dsp:nvSpPr>
      <dsp:spPr>
        <a:xfrm>
          <a:off x="0" y="782913"/>
          <a:ext cx="6505413" cy="1130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6547"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GB" sz="2000" kern="1200" baseline="0" dirty="0">
              <a:latin typeface="Abadi" panose="020B0604020104020204" pitchFamily="34" charset="0"/>
            </a:rPr>
            <a:t>Liberation Weeks</a:t>
          </a:r>
          <a:endParaRPr lang="en-US" sz="2000" kern="1200" dirty="0">
            <a:latin typeface="Abadi" panose="020B0604020104020204" pitchFamily="34" charset="0"/>
          </a:endParaRPr>
        </a:p>
        <a:p>
          <a:pPr marL="228600" lvl="1" indent="-228600" algn="l" defTabSz="889000">
            <a:lnSpc>
              <a:spcPct val="90000"/>
            </a:lnSpc>
            <a:spcBef>
              <a:spcPct val="0"/>
            </a:spcBef>
            <a:spcAft>
              <a:spcPct val="20000"/>
            </a:spcAft>
            <a:buChar char="••"/>
          </a:pPr>
          <a:r>
            <a:rPr lang="en-GB" sz="2000" kern="1200" baseline="0" dirty="0">
              <a:latin typeface="Abadi" panose="020B0604020104020204" pitchFamily="34" charset="0"/>
            </a:rPr>
            <a:t>People Vs. Topics</a:t>
          </a:r>
          <a:endParaRPr lang="en-US" sz="2000" kern="1200" dirty="0">
            <a:latin typeface="Abadi" panose="020B0604020104020204" pitchFamily="34" charset="0"/>
          </a:endParaRPr>
        </a:p>
        <a:p>
          <a:pPr marL="228600" lvl="1" indent="-228600" algn="l" defTabSz="889000">
            <a:lnSpc>
              <a:spcPct val="90000"/>
            </a:lnSpc>
            <a:spcBef>
              <a:spcPct val="0"/>
            </a:spcBef>
            <a:spcAft>
              <a:spcPct val="20000"/>
            </a:spcAft>
            <a:buChar char="••"/>
          </a:pPr>
          <a:r>
            <a:rPr lang="en-US" sz="2000" kern="1200" dirty="0">
              <a:latin typeface="Abadi" panose="020B0604020104020204" pitchFamily="34" charset="0"/>
            </a:rPr>
            <a:t>Seminar questions</a:t>
          </a:r>
        </a:p>
      </dsp:txBody>
      <dsp:txXfrm>
        <a:off x="0" y="782913"/>
        <a:ext cx="6505413" cy="1130220"/>
      </dsp:txXfrm>
    </dsp:sp>
    <dsp:sp modelId="{7C165B1F-9727-4AFD-AD21-1612826BEBD4}">
      <dsp:nvSpPr>
        <dsp:cNvPr id="0" name=""/>
        <dsp:cNvSpPr/>
      </dsp:nvSpPr>
      <dsp:spPr>
        <a:xfrm>
          <a:off x="0" y="1913133"/>
          <a:ext cx="6505413" cy="714870"/>
        </a:xfrm>
        <a:prstGeom prst="roundRect">
          <a:avLst/>
        </a:prstGeom>
        <a:gradFill rotWithShape="0">
          <a:gsLst>
            <a:gs pos="0">
              <a:schemeClr val="accent5">
                <a:hueOff val="-1108260"/>
                <a:satOff val="-733"/>
                <a:lumOff val="11569"/>
                <a:alphaOff val="0"/>
                <a:tint val="98000"/>
                <a:satMod val="110000"/>
                <a:lumMod val="104000"/>
              </a:schemeClr>
            </a:gs>
            <a:gs pos="69000">
              <a:schemeClr val="accent5">
                <a:hueOff val="-1108260"/>
                <a:satOff val="-733"/>
                <a:lumOff val="11569"/>
                <a:alphaOff val="0"/>
                <a:shade val="88000"/>
                <a:satMod val="130000"/>
                <a:lumMod val="92000"/>
              </a:schemeClr>
            </a:gs>
            <a:gs pos="100000">
              <a:schemeClr val="accent5">
                <a:hueOff val="-1108260"/>
                <a:satOff val="-733"/>
                <a:lumOff val="11569"/>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defRPr b="1"/>
          </a:pPr>
          <a:r>
            <a:rPr lang="en-GB" sz="2800" kern="1200" dirty="0">
              <a:latin typeface="Abadi" panose="020B0604020104020204" pitchFamily="34" charset="0"/>
            </a:rPr>
            <a:t>Breadth</a:t>
          </a:r>
          <a:endParaRPr lang="en-US" sz="2800" kern="1200" dirty="0">
            <a:latin typeface="Abadi" panose="020B0604020104020204" pitchFamily="34" charset="0"/>
          </a:endParaRPr>
        </a:p>
      </dsp:txBody>
      <dsp:txXfrm>
        <a:off x="34897" y="1948030"/>
        <a:ext cx="6435619" cy="645076"/>
      </dsp:txXfrm>
    </dsp:sp>
    <dsp:sp modelId="{F7F60E80-34A8-413C-A920-918736F5B5FC}">
      <dsp:nvSpPr>
        <dsp:cNvPr id="0" name=""/>
        <dsp:cNvSpPr/>
      </dsp:nvSpPr>
      <dsp:spPr>
        <a:xfrm>
          <a:off x="0" y="2628003"/>
          <a:ext cx="6505413" cy="236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6547"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GB" sz="2000" kern="1200" baseline="0" dirty="0">
              <a:latin typeface="Abadi" panose="020B0604020104020204" pitchFamily="34" charset="0"/>
            </a:rPr>
            <a:t>Ask yourselves: “How diverse/international/modern/liberated is my curriculum?”</a:t>
          </a:r>
          <a:endParaRPr lang="en-US" sz="2000" kern="1200" dirty="0">
            <a:latin typeface="Abadi" panose="020B0604020104020204" pitchFamily="34" charset="0"/>
          </a:endParaRPr>
        </a:p>
        <a:p>
          <a:pPr marL="228600" lvl="1" indent="-228600" algn="l" defTabSz="889000">
            <a:lnSpc>
              <a:spcPct val="90000"/>
            </a:lnSpc>
            <a:spcBef>
              <a:spcPct val="0"/>
            </a:spcBef>
            <a:spcAft>
              <a:spcPct val="20000"/>
            </a:spcAft>
            <a:buChar char="••"/>
          </a:pPr>
          <a:r>
            <a:rPr lang="en-GB" sz="2000" kern="1200" baseline="0" dirty="0">
              <a:latin typeface="Abadi" panose="020B0604020104020204" pitchFamily="34" charset="0"/>
            </a:rPr>
            <a:t>Keep in mind: gender, race, sexuality, disability, colonialism class, Western hegemony…</a:t>
          </a:r>
          <a:endParaRPr lang="en-US" sz="2000" kern="1200" dirty="0">
            <a:latin typeface="Abadi" panose="020B0604020104020204" pitchFamily="34" charset="0"/>
          </a:endParaRPr>
        </a:p>
        <a:p>
          <a:pPr marL="228600" lvl="1" indent="-228600" algn="l" defTabSz="889000">
            <a:lnSpc>
              <a:spcPct val="90000"/>
            </a:lnSpc>
            <a:spcBef>
              <a:spcPct val="0"/>
            </a:spcBef>
            <a:spcAft>
              <a:spcPct val="20000"/>
            </a:spcAft>
            <a:buChar char="••"/>
          </a:pPr>
          <a:r>
            <a:rPr lang="en-GB" sz="2000" kern="1200" baseline="0" dirty="0">
              <a:latin typeface="Abadi" panose="020B0604020104020204" pitchFamily="34" charset="0"/>
            </a:rPr>
            <a:t>Acknowledge your limits – and acknowledge the origins of your sources</a:t>
          </a:r>
          <a:endParaRPr lang="en-US" sz="2000" kern="1200" dirty="0">
            <a:latin typeface="Abadi" panose="020B0604020104020204" pitchFamily="34" charset="0"/>
          </a:endParaRPr>
        </a:p>
      </dsp:txBody>
      <dsp:txXfrm>
        <a:off x="0" y="2628003"/>
        <a:ext cx="6505413" cy="23680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3492E0-8250-46E6-84C0-994ACC6A2C5A}">
      <dsp:nvSpPr>
        <dsp:cNvPr id="0" name=""/>
        <dsp:cNvSpPr/>
      </dsp:nvSpPr>
      <dsp:spPr>
        <a:xfrm>
          <a:off x="1031545" y="715708"/>
          <a:ext cx="1494183" cy="1494183"/>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9B20AC-4D27-4FDE-9924-9CE8B6C5622D}">
      <dsp:nvSpPr>
        <dsp:cNvPr id="0" name=""/>
        <dsp:cNvSpPr/>
      </dsp:nvSpPr>
      <dsp:spPr>
        <a:xfrm>
          <a:off x="1349978" y="1034140"/>
          <a:ext cx="857318" cy="857318"/>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D13D5D-1449-400A-B7AB-7ABC8D26FB19}">
      <dsp:nvSpPr>
        <dsp:cNvPr id="0" name=""/>
        <dsp:cNvSpPr/>
      </dsp:nvSpPr>
      <dsp:spPr>
        <a:xfrm>
          <a:off x="278881" y="2547048"/>
          <a:ext cx="2999511" cy="17414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66800">
            <a:lnSpc>
              <a:spcPct val="90000"/>
            </a:lnSpc>
            <a:spcBef>
              <a:spcPct val="0"/>
            </a:spcBef>
            <a:spcAft>
              <a:spcPct val="35000"/>
            </a:spcAft>
            <a:defRPr cap="all"/>
          </a:pPr>
          <a:r>
            <a:rPr lang="en-GB" sz="2400" kern="1200" cap="none" dirty="0">
              <a:latin typeface="Abadi" panose="020B0604020104020204" pitchFamily="34" charset="0"/>
            </a:rPr>
            <a:t>Encourage to design own questions and research initiatives where possible</a:t>
          </a:r>
          <a:endParaRPr lang="en-US" sz="2400" kern="1200" cap="none" dirty="0">
            <a:latin typeface="Abadi" panose="020B0604020104020204" pitchFamily="34" charset="0"/>
          </a:endParaRPr>
        </a:p>
      </dsp:txBody>
      <dsp:txXfrm>
        <a:off x="278881" y="2547048"/>
        <a:ext cx="2999511" cy="1741489"/>
      </dsp:txXfrm>
    </dsp:sp>
    <dsp:sp modelId="{7A39BC07-4641-403D-B88D-72D1A90A652D}">
      <dsp:nvSpPr>
        <dsp:cNvPr id="0" name=""/>
        <dsp:cNvSpPr/>
      </dsp:nvSpPr>
      <dsp:spPr>
        <a:xfrm>
          <a:off x="4184701" y="779830"/>
          <a:ext cx="1494183" cy="1494183"/>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782B8C-92A3-4696-B9F3-2FB30CA28EF0}">
      <dsp:nvSpPr>
        <dsp:cNvPr id="0" name=""/>
        <dsp:cNvSpPr/>
      </dsp:nvSpPr>
      <dsp:spPr>
        <a:xfrm>
          <a:off x="4503133" y="1098263"/>
          <a:ext cx="857318" cy="857318"/>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48E3A50-BFBD-4685-BDC9-4ACD6B191EC6}">
      <dsp:nvSpPr>
        <dsp:cNvPr id="0" name=""/>
        <dsp:cNvSpPr/>
      </dsp:nvSpPr>
      <dsp:spPr>
        <a:xfrm>
          <a:off x="3707052" y="2739415"/>
          <a:ext cx="2449480" cy="148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200150">
            <a:lnSpc>
              <a:spcPct val="90000"/>
            </a:lnSpc>
            <a:spcBef>
              <a:spcPct val="0"/>
            </a:spcBef>
            <a:spcAft>
              <a:spcPct val="35000"/>
            </a:spcAft>
            <a:defRPr cap="all"/>
          </a:pPr>
          <a:r>
            <a:rPr lang="en-GB" sz="2700" kern="1200" cap="none" dirty="0">
              <a:latin typeface="Abadi" panose="020B0604020104020204" pitchFamily="34" charset="0"/>
            </a:rPr>
            <a:t>Invite to bring own texts and knowledge</a:t>
          </a:r>
          <a:endParaRPr lang="en-US" sz="2700" kern="1200" cap="none" dirty="0">
            <a:latin typeface="Abadi" panose="020B0604020104020204" pitchFamily="34" charset="0"/>
          </a:endParaRPr>
        </a:p>
      </dsp:txBody>
      <dsp:txXfrm>
        <a:off x="3707052" y="2739415"/>
        <a:ext cx="2449480" cy="1485000"/>
      </dsp:txXfrm>
    </dsp:sp>
    <dsp:sp modelId="{592F8247-5705-4AB3-843E-91C5047EAF94}">
      <dsp:nvSpPr>
        <dsp:cNvPr id="0" name=""/>
        <dsp:cNvSpPr/>
      </dsp:nvSpPr>
      <dsp:spPr>
        <a:xfrm>
          <a:off x="7062841" y="779830"/>
          <a:ext cx="1494183" cy="1494183"/>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6C1EAD-C829-44AC-997B-A4FD7C4A4876}">
      <dsp:nvSpPr>
        <dsp:cNvPr id="0" name=""/>
        <dsp:cNvSpPr/>
      </dsp:nvSpPr>
      <dsp:spPr>
        <a:xfrm>
          <a:off x="7381273" y="1098263"/>
          <a:ext cx="857318" cy="857318"/>
        </a:xfrm>
        <a:prstGeom prst="rect">
          <a:avLst/>
        </a:prstGeom>
        <a:blipFill>
          <a:blip xmlns:r="http://schemas.openxmlformats.org/officeDocument/2006/relationships" r:embed="rId5">
            <a:extLst>
              <a:ext uri="{96DAC541-7B7A-43D3-8B79-37D633B846F1}">
                <asvg:svgBlip xmlns:asvg="http://schemas.microsoft.com/office/drawing/2016/SVG/main" xmlns=""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35187B4-B1E5-44CB-B297-A78BC2A0EF90}">
      <dsp:nvSpPr>
        <dsp:cNvPr id="0" name=""/>
        <dsp:cNvSpPr/>
      </dsp:nvSpPr>
      <dsp:spPr>
        <a:xfrm>
          <a:off x="6585192" y="2739415"/>
          <a:ext cx="2449480" cy="148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200150">
            <a:lnSpc>
              <a:spcPct val="90000"/>
            </a:lnSpc>
            <a:spcBef>
              <a:spcPct val="0"/>
            </a:spcBef>
            <a:spcAft>
              <a:spcPct val="35000"/>
            </a:spcAft>
            <a:defRPr cap="all"/>
          </a:pPr>
          <a:r>
            <a:rPr lang="en-GB" sz="2700" kern="1200" cap="none" dirty="0">
              <a:latin typeface="Abadi" panose="020B0604020104020204" pitchFamily="34" charset="0"/>
            </a:rPr>
            <a:t>Invite feedback, listen to it and demonstrate it</a:t>
          </a:r>
          <a:endParaRPr lang="en-US" sz="2700" kern="1200" cap="none" dirty="0">
            <a:latin typeface="Abadi" panose="020B0604020104020204" pitchFamily="34" charset="0"/>
          </a:endParaRPr>
        </a:p>
      </dsp:txBody>
      <dsp:txXfrm>
        <a:off x="6585192" y="2739415"/>
        <a:ext cx="2449480" cy="1485000"/>
      </dsp:txXfrm>
    </dsp:sp>
    <dsp:sp modelId="{1962DF82-4508-4123-8CA4-412D6CF83E2E}">
      <dsp:nvSpPr>
        <dsp:cNvPr id="0" name=""/>
        <dsp:cNvSpPr/>
      </dsp:nvSpPr>
      <dsp:spPr>
        <a:xfrm>
          <a:off x="9940981" y="779830"/>
          <a:ext cx="1494183" cy="1494183"/>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0D6769-394F-4BC0-B53E-BE7364FF14C2}">
      <dsp:nvSpPr>
        <dsp:cNvPr id="0" name=""/>
        <dsp:cNvSpPr/>
      </dsp:nvSpPr>
      <dsp:spPr>
        <a:xfrm>
          <a:off x="10259413" y="1098263"/>
          <a:ext cx="857318" cy="857318"/>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DE549DD-F2F2-4500-A30A-6B3EBD4D3EC6}">
      <dsp:nvSpPr>
        <dsp:cNvPr id="0" name=""/>
        <dsp:cNvSpPr/>
      </dsp:nvSpPr>
      <dsp:spPr>
        <a:xfrm>
          <a:off x="9463332" y="2739415"/>
          <a:ext cx="2449480" cy="148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200150">
            <a:lnSpc>
              <a:spcPct val="90000"/>
            </a:lnSpc>
            <a:spcBef>
              <a:spcPct val="0"/>
            </a:spcBef>
            <a:spcAft>
              <a:spcPct val="35000"/>
            </a:spcAft>
            <a:defRPr cap="all"/>
          </a:pPr>
          <a:r>
            <a:rPr lang="en-GB" sz="2700" kern="1200" cap="none" dirty="0">
              <a:latin typeface="Abadi" panose="020B0604020104020204" pitchFamily="34" charset="0"/>
            </a:rPr>
            <a:t>Work with SU schemes</a:t>
          </a:r>
          <a:endParaRPr lang="en-US" sz="2700" kern="1200" cap="none" dirty="0">
            <a:latin typeface="Abadi" panose="020B0604020104020204" pitchFamily="34" charset="0"/>
          </a:endParaRPr>
        </a:p>
      </dsp:txBody>
      <dsp:txXfrm>
        <a:off x="9463332" y="2739415"/>
        <a:ext cx="2449480" cy="1485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169E04-99BF-44DD-8324-1687C86347F5}">
      <dsp:nvSpPr>
        <dsp:cNvPr id="0" name=""/>
        <dsp:cNvSpPr/>
      </dsp:nvSpPr>
      <dsp:spPr>
        <a:xfrm>
          <a:off x="0" y="0"/>
          <a:ext cx="5913437" cy="0"/>
        </a:xfrm>
        <a:prstGeom prst="line">
          <a:avLst/>
        </a:prstGeom>
        <a:gradFill rotWithShape="0">
          <a:gsLst>
            <a:gs pos="0">
              <a:schemeClr val="accent2">
                <a:hueOff val="0"/>
                <a:satOff val="0"/>
                <a:lumOff val="0"/>
                <a:alphaOff val="0"/>
                <a:tint val="98000"/>
                <a:satMod val="110000"/>
                <a:lumMod val="104000"/>
              </a:schemeClr>
            </a:gs>
            <a:gs pos="69000">
              <a:schemeClr val="accent2">
                <a:hueOff val="0"/>
                <a:satOff val="0"/>
                <a:lumOff val="0"/>
                <a:alphaOff val="0"/>
                <a:shade val="88000"/>
                <a:satMod val="130000"/>
                <a:lumMod val="92000"/>
              </a:schemeClr>
            </a:gs>
            <a:gs pos="100000">
              <a:schemeClr val="accent2">
                <a:hueOff val="0"/>
                <a:satOff val="0"/>
                <a:lumOff val="0"/>
                <a:alphaOff val="0"/>
                <a:shade val="78000"/>
                <a:satMod val="130000"/>
                <a:lumMod val="92000"/>
              </a:schemeClr>
            </a:gs>
          </a:gsLst>
          <a:lin ang="5400000" scaled="0"/>
        </a:gradFill>
        <a:ln w="9525" cap="flat" cmpd="sng" algn="ctr">
          <a:solidFill>
            <a:schemeClr val="accent2">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FF7CBDE6-CDFB-42B4-AA77-6D8F4FB9AE75}">
      <dsp:nvSpPr>
        <dsp:cNvPr id="0" name=""/>
        <dsp:cNvSpPr/>
      </dsp:nvSpPr>
      <dsp:spPr>
        <a:xfrm>
          <a:off x="0" y="0"/>
          <a:ext cx="5913437" cy="1159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GB" sz="3000" kern="1200" dirty="0">
              <a:latin typeface="Abadi" panose="020B0604020104020204" pitchFamily="34" charset="0"/>
            </a:rPr>
            <a:t>Availability of texts – liberation without extra cost</a:t>
          </a:r>
          <a:endParaRPr lang="en-US" sz="3000" kern="1200" dirty="0">
            <a:latin typeface="Abadi" panose="020B0604020104020204" pitchFamily="34" charset="0"/>
          </a:endParaRPr>
        </a:p>
      </dsp:txBody>
      <dsp:txXfrm>
        <a:off x="0" y="0"/>
        <a:ext cx="5913437" cy="1159272"/>
      </dsp:txXfrm>
    </dsp:sp>
    <dsp:sp modelId="{31AB756C-5867-47E1-AF27-E1C3A3D0C53A}">
      <dsp:nvSpPr>
        <dsp:cNvPr id="0" name=""/>
        <dsp:cNvSpPr/>
      </dsp:nvSpPr>
      <dsp:spPr>
        <a:xfrm>
          <a:off x="0" y="1159272"/>
          <a:ext cx="5913437" cy="0"/>
        </a:xfrm>
        <a:prstGeom prst="line">
          <a:avLst/>
        </a:prstGeom>
        <a:gradFill rotWithShape="0">
          <a:gsLst>
            <a:gs pos="0">
              <a:schemeClr val="accent3">
                <a:hueOff val="0"/>
                <a:satOff val="0"/>
                <a:lumOff val="0"/>
                <a:alphaOff val="0"/>
                <a:tint val="98000"/>
                <a:satMod val="110000"/>
                <a:lumMod val="104000"/>
              </a:schemeClr>
            </a:gs>
            <a:gs pos="69000">
              <a:schemeClr val="accent3">
                <a:hueOff val="0"/>
                <a:satOff val="0"/>
                <a:lumOff val="0"/>
                <a:alphaOff val="0"/>
                <a:shade val="88000"/>
                <a:satMod val="130000"/>
                <a:lumMod val="92000"/>
              </a:schemeClr>
            </a:gs>
            <a:gs pos="100000">
              <a:schemeClr val="accent3">
                <a:hueOff val="0"/>
                <a:satOff val="0"/>
                <a:lumOff val="0"/>
                <a:alphaOff val="0"/>
                <a:shade val="78000"/>
                <a:satMod val="130000"/>
                <a:lumMod val="92000"/>
              </a:schemeClr>
            </a:gs>
          </a:gsLst>
          <a:lin ang="5400000" scaled="0"/>
        </a:gradFill>
        <a:ln w="9525" cap="flat" cmpd="sng" algn="ctr">
          <a:solidFill>
            <a:schemeClr val="accent3">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15F0E7C6-E88B-4571-A027-DF5223DC90C0}">
      <dsp:nvSpPr>
        <dsp:cNvPr id="0" name=""/>
        <dsp:cNvSpPr/>
      </dsp:nvSpPr>
      <dsp:spPr>
        <a:xfrm>
          <a:off x="0" y="1159272"/>
          <a:ext cx="5913437" cy="1159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GB" sz="3000" kern="1200" dirty="0">
              <a:latin typeface="Abadi" panose="020B0604020104020204" pitchFamily="34" charset="0"/>
            </a:rPr>
            <a:t>Content warnings – language, traumatic images, videos, themes</a:t>
          </a:r>
          <a:endParaRPr lang="en-US" sz="3000" kern="1200" dirty="0">
            <a:latin typeface="Abadi" panose="020B0604020104020204" pitchFamily="34" charset="0"/>
          </a:endParaRPr>
        </a:p>
      </dsp:txBody>
      <dsp:txXfrm>
        <a:off x="0" y="1159272"/>
        <a:ext cx="5913437" cy="1159272"/>
      </dsp:txXfrm>
    </dsp:sp>
    <dsp:sp modelId="{EC07FFB8-508D-4DC2-818D-D2C3501203A1}">
      <dsp:nvSpPr>
        <dsp:cNvPr id="0" name=""/>
        <dsp:cNvSpPr/>
      </dsp:nvSpPr>
      <dsp:spPr>
        <a:xfrm>
          <a:off x="0" y="2318544"/>
          <a:ext cx="5913437" cy="0"/>
        </a:xfrm>
        <a:prstGeom prst="line">
          <a:avLst/>
        </a:prstGeom>
        <a:gradFill rotWithShape="0">
          <a:gsLst>
            <a:gs pos="0">
              <a:schemeClr val="accent4">
                <a:hueOff val="0"/>
                <a:satOff val="0"/>
                <a:lumOff val="0"/>
                <a:alphaOff val="0"/>
                <a:tint val="98000"/>
                <a:satMod val="110000"/>
                <a:lumMod val="104000"/>
              </a:schemeClr>
            </a:gs>
            <a:gs pos="69000">
              <a:schemeClr val="accent4">
                <a:hueOff val="0"/>
                <a:satOff val="0"/>
                <a:lumOff val="0"/>
                <a:alphaOff val="0"/>
                <a:shade val="88000"/>
                <a:satMod val="130000"/>
                <a:lumMod val="92000"/>
              </a:schemeClr>
            </a:gs>
            <a:gs pos="100000">
              <a:schemeClr val="accent4">
                <a:hueOff val="0"/>
                <a:satOff val="0"/>
                <a:lumOff val="0"/>
                <a:alphaOff val="0"/>
                <a:shade val="78000"/>
                <a:satMod val="130000"/>
                <a:lumMod val="92000"/>
              </a:schemeClr>
            </a:gs>
          </a:gsLst>
          <a:lin ang="5400000" scaled="0"/>
        </a:gradFill>
        <a:ln w="9525" cap="flat" cmpd="sng" algn="ctr">
          <a:solidFill>
            <a:schemeClr val="accent4">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CB953DCC-3CCC-441F-BAEF-607923C96A0E}">
      <dsp:nvSpPr>
        <dsp:cNvPr id="0" name=""/>
        <dsp:cNvSpPr/>
      </dsp:nvSpPr>
      <dsp:spPr>
        <a:xfrm>
          <a:off x="0" y="2318544"/>
          <a:ext cx="5913437" cy="1159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GB" sz="3000" kern="1200" dirty="0">
              <a:latin typeface="Abadi" panose="020B0604020104020204" pitchFamily="34" charset="0"/>
            </a:rPr>
            <a:t>Dyslexia-friendly fonts</a:t>
          </a:r>
          <a:endParaRPr lang="en-US" sz="3000" kern="1200" dirty="0">
            <a:latin typeface="Abadi" panose="020B0604020104020204" pitchFamily="34" charset="0"/>
          </a:endParaRPr>
        </a:p>
      </dsp:txBody>
      <dsp:txXfrm>
        <a:off x="0" y="2318544"/>
        <a:ext cx="5913437" cy="1159272"/>
      </dsp:txXfrm>
    </dsp:sp>
    <dsp:sp modelId="{B9B5B855-62F1-4683-B346-25345CB3C5DD}">
      <dsp:nvSpPr>
        <dsp:cNvPr id="0" name=""/>
        <dsp:cNvSpPr/>
      </dsp:nvSpPr>
      <dsp:spPr>
        <a:xfrm>
          <a:off x="0" y="3477816"/>
          <a:ext cx="5913437" cy="0"/>
        </a:xfrm>
        <a:prstGeom prst="line">
          <a:avLst/>
        </a:prstGeom>
        <a:gradFill rotWithShape="0">
          <a:gsLst>
            <a:gs pos="0">
              <a:schemeClr val="accent5">
                <a:hueOff val="0"/>
                <a:satOff val="0"/>
                <a:lumOff val="0"/>
                <a:alphaOff val="0"/>
                <a:tint val="98000"/>
                <a:satMod val="110000"/>
                <a:lumMod val="104000"/>
              </a:schemeClr>
            </a:gs>
            <a:gs pos="69000">
              <a:schemeClr val="accent5">
                <a:hueOff val="0"/>
                <a:satOff val="0"/>
                <a:lumOff val="0"/>
                <a:alphaOff val="0"/>
                <a:shade val="88000"/>
                <a:satMod val="130000"/>
                <a:lumMod val="92000"/>
              </a:schemeClr>
            </a:gs>
            <a:gs pos="100000">
              <a:schemeClr val="accent5">
                <a:hueOff val="0"/>
                <a:satOff val="0"/>
                <a:lumOff val="0"/>
                <a:alphaOff val="0"/>
                <a:shade val="78000"/>
                <a:satMod val="130000"/>
                <a:lumMod val="92000"/>
              </a:schemeClr>
            </a:gs>
          </a:gsLst>
          <a:lin ang="5400000" scaled="0"/>
        </a:gra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C6760DF6-7305-426E-A396-9D36CC2D98CE}">
      <dsp:nvSpPr>
        <dsp:cNvPr id="0" name=""/>
        <dsp:cNvSpPr/>
      </dsp:nvSpPr>
      <dsp:spPr>
        <a:xfrm>
          <a:off x="0" y="3477816"/>
          <a:ext cx="5913437" cy="1159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GB" sz="3000" kern="1200" dirty="0">
              <a:latin typeface="Abadi" panose="020B0604020104020204" pitchFamily="34" charset="0"/>
            </a:rPr>
            <a:t>Accessible language – jargon </a:t>
          </a:r>
          <a:endParaRPr lang="en-US" sz="3000" kern="1200" dirty="0">
            <a:latin typeface="Abadi" panose="020B0604020104020204" pitchFamily="34" charset="0"/>
          </a:endParaRPr>
        </a:p>
      </dsp:txBody>
      <dsp:txXfrm>
        <a:off x="0" y="3477816"/>
        <a:ext cx="5913437" cy="115927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839DFA-6539-4C21-ACD3-3CBF763E781B}" type="datetimeFigureOut">
              <a:rPr lang="en-GB" smtClean="0"/>
              <a:t>08/05/2019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3CA08B-2ED6-4C3E-B978-28970EDB9076}" type="slidenum">
              <a:rPr lang="en-GB" smtClean="0"/>
              <a:t>‹#›</a:t>
            </a:fld>
            <a:endParaRPr lang="en-GB"/>
          </a:p>
        </p:txBody>
      </p:sp>
    </p:spTree>
    <p:extLst>
      <p:ext uri="{BB962C8B-B14F-4D97-AF65-F5344CB8AC3E}">
        <p14:creationId xmlns:p14="http://schemas.microsoft.com/office/powerpoint/2010/main" val="2247830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Week 5 deadlines, critical approaches and perspectives not looked at until final week how supposed to adopt?</a:t>
            </a:r>
          </a:p>
        </p:txBody>
      </p:sp>
      <p:sp>
        <p:nvSpPr>
          <p:cNvPr id="4" name="Slide Number Placeholder 3"/>
          <p:cNvSpPr>
            <a:spLocks noGrp="1"/>
          </p:cNvSpPr>
          <p:nvPr>
            <p:ph type="sldNum" sz="quarter" idx="5"/>
          </p:nvPr>
        </p:nvSpPr>
        <p:spPr/>
        <p:txBody>
          <a:bodyPr/>
          <a:lstStyle/>
          <a:p>
            <a:fld id="{E83CA08B-2ED6-4C3E-B978-28970EDB9076}" type="slidenum">
              <a:rPr lang="en-GB" smtClean="0"/>
              <a:t>4</a:t>
            </a:fld>
            <a:endParaRPr lang="en-GB"/>
          </a:p>
        </p:txBody>
      </p:sp>
    </p:spTree>
    <p:extLst>
      <p:ext uri="{BB962C8B-B14F-4D97-AF65-F5344CB8AC3E}">
        <p14:creationId xmlns:p14="http://schemas.microsoft.com/office/powerpoint/2010/main" val="2151496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PO353 Gender and Development students required to do 3 readings for each seminar but only 2 have to be from module reading list, which offers 8 or so options to choose from. </a:t>
            </a:r>
            <a:r>
              <a:rPr lang="en-GB" sz="1200" b="1" i="0" u="none" strike="noStrike" kern="1200" dirty="0">
                <a:solidFill>
                  <a:schemeClr val="tx1"/>
                </a:solidFill>
                <a:effectLst/>
                <a:latin typeface="+mn-lt"/>
                <a:ea typeface="+mn-ea"/>
                <a:cs typeface="+mn-cs"/>
              </a:rPr>
              <a:t>Asks not to feel bound by the module reading list – declaring it is designed only to introduce to the topic, rather than act as an exhaustive list of the main scholarly works. I would therefore strongly encourage you to read beyond it in order to address issues you are particularly interested in and to develop as broad an understanding as possible</a:t>
            </a:r>
            <a:r>
              <a:rPr lang="en-GB" sz="1200" b="0" i="0" u="none" strike="noStrike"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5"/>
          </p:nvPr>
        </p:nvSpPr>
        <p:spPr/>
        <p:txBody>
          <a:bodyPr/>
          <a:lstStyle/>
          <a:p>
            <a:fld id="{E83CA08B-2ED6-4C3E-B978-28970EDB9076}" type="slidenum">
              <a:rPr lang="en-GB" smtClean="0"/>
              <a:t>5</a:t>
            </a:fld>
            <a:endParaRPr lang="en-GB"/>
          </a:p>
        </p:txBody>
      </p:sp>
    </p:spTree>
    <p:extLst>
      <p:ext uri="{BB962C8B-B14F-4D97-AF65-F5344CB8AC3E}">
        <p14:creationId xmlns:p14="http://schemas.microsoft.com/office/powerpoint/2010/main" val="159785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Serif fonts, with their ‘ticks’ and ‘tails’ at the end of most strokes (as found in traditional print fonts such as Georgia or Times New Roman), tend to obscure the shapes of letters, so sans-serif fonts are generally preferred. Many dyslexic people also find it easier to read a font that looks similar to hand writing as they are familiar with this style, and some teachers prefer them. However these types of fonts can lead to confusion with some letter combinations, such as “</a:t>
            </a:r>
            <a:r>
              <a:rPr lang="en-GB" sz="1200" b="0" i="0" kern="1200" dirty="0" err="1">
                <a:solidFill>
                  <a:schemeClr val="tx1"/>
                </a:solidFill>
                <a:effectLst/>
                <a:latin typeface="+mn-lt"/>
                <a:ea typeface="+mn-ea"/>
                <a:cs typeface="+mn-cs"/>
              </a:rPr>
              <a:t>oa</a:t>
            </a:r>
            <a:r>
              <a:rPr lang="en-GB" sz="1200" b="0" i="0" kern="1200" dirty="0">
                <a:solidFill>
                  <a:schemeClr val="tx1"/>
                </a:solidFill>
                <a:effectLst/>
                <a:latin typeface="+mn-lt"/>
                <a:ea typeface="+mn-ea"/>
                <a:cs typeface="+mn-cs"/>
              </a:rPr>
              <a:t>” and “</a:t>
            </a:r>
            <a:r>
              <a:rPr lang="en-GB" sz="1200" b="0" i="0" kern="1200" dirty="0" err="1">
                <a:solidFill>
                  <a:schemeClr val="tx1"/>
                </a:solidFill>
                <a:effectLst/>
                <a:latin typeface="+mn-lt"/>
                <a:ea typeface="+mn-ea"/>
                <a:cs typeface="+mn-cs"/>
              </a:rPr>
              <a:t>oo</a:t>
            </a:r>
            <a:r>
              <a:rPr lang="en-GB" sz="1200" b="0" i="0" kern="1200" dirty="0">
                <a:solidFill>
                  <a:schemeClr val="tx1"/>
                </a:solidFill>
                <a:effectLst/>
                <a:latin typeface="+mn-lt"/>
                <a:ea typeface="+mn-ea"/>
                <a:cs typeface="+mn-cs"/>
              </a:rPr>
              <a:t>”; “</a:t>
            </a:r>
            <a:r>
              <a:rPr lang="en-GB" sz="1200" b="0" i="0" kern="1200" dirty="0" err="1">
                <a:solidFill>
                  <a:schemeClr val="tx1"/>
                </a:solidFill>
                <a:effectLst/>
                <a:latin typeface="+mn-lt"/>
                <a:ea typeface="+mn-ea"/>
                <a:cs typeface="+mn-cs"/>
              </a:rPr>
              <a:t>rn</a:t>
            </a:r>
            <a:r>
              <a:rPr lang="en-GB" sz="1200" b="0" i="0" kern="1200" dirty="0">
                <a:solidFill>
                  <a:schemeClr val="tx1"/>
                </a:solidFill>
                <a:effectLst/>
                <a:latin typeface="+mn-lt"/>
                <a:ea typeface="+mn-ea"/>
                <a:cs typeface="+mn-cs"/>
              </a:rPr>
              <a:t>” and “m”.</a:t>
            </a:r>
            <a:endParaRPr lang="en-GB" dirty="0"/>
          </a:p>
        </p:txBody>
      </p:sp>
      <p:sp>
        <p:nvSpPr>
          <p:cNvPr id="4" name="Slide Number Placeholder 3"/>
          <p:cNvSpPr>
            <a:spLocks noGrp="1"/>
          </p:cNvSpPr>
          <p:nvPr>
            <p:ph type="sldNum" sz="quarter" idx="5"/>
          </p:nvPr>
        </p:nvSpPr>
        <p:spPr/>
        <p:txBody>
          <a:bodyPr/>
          <a:lstStyle/>
          <a:p>
            <a:fld id="{E83CA08B-2ED6-4C3E-B978-28970EDB9076}" type="slidenum">
              <a:rPr lang="en-GB" smtClean="0"/>
              <a:t>6</a:t>
            </a:fld>
            <a:endParaRPr lang="en-GB"/>
          </a:p>
        </p:txBody>
      </p:sp>
    </p:spTree>
    <p:extLst>
      <p:ext uri="{BB962C8B-B14F-4D97-AF65-F5344CB8AC3E}">
        <p14:creationId xmlns:p14="http://schemas.microsoft.com/office/powerpoint/2010/main" val="3649053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802298"/>
            <a:ext cx="8561747"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93106" y="3531204"/>
            <a:ext cx="8561746"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EC75492-736B-4D05-874D-7856633C086D}" type="datetimeFigureOut">
              <a:rPr lang="en-GB" smtClean="0"/>
              <a:t>08/05/2019</a:t>
            </a:fld>
            <a:endParaRPr lang="en-GB"/>
          </a:p>
        </p:txBody>
      </p:sp>
      <p:sp>
        <p:nvSpPr>
          <p:cNvPr id="5" name="Footer Placeholder 4"/>
          <p:cNvSpPr>
            <a:spLocks noGrp="1"/>
          </p:cNvSpPr>
          <p:nvPr>
            <p:ph type="ftr" sz="quarter" idx="11"/>
          </p:nvPr>
        </p:nvSpPr>
        <p:spPr>
          <a:xfrm>
            <a:off x="2493105" y="329307"/>
            <a:ext cx="4897310" cy="309201"/>
          </a:xfrm>
        </p:spPr>
        <p:txBody>
          <a:bodyPr/>
          <a:lstStyle/>
          <a:p>
            <a:endParaRPr lang="en-GB"/>
          </a:p>
        </p:txBody>
      </p:sp>
      <p:sp>
        <p:nvSpPr>
          <p:cNvPr id="6" name="Slide Number Placeholder 5"/>
          <p:cNvSpPr>
            <a:spLocks noGrp="1"/>
          </p:cNvSpPr>
          <p:nvPr>
            <p:ph type="sldNum" sz="quarter" idx="12"/>
          </p:nvPr>
        </p:nvSpPr>
        <p:spPr>
          <a:xfrm>
            <a:off x="1437664" y="798973"/>
            <a:ext cx="811019" cy="503578"/>
          </a:xfrm>
        </p:spPr>
        <p:txBody>
          <a:bodyPr/>
          <a:lstStyle/>
          <a:p>
            <a:fld id="{DFA48336-4D39-401B-A278-297414AFC3C5}" type="slidenum">
              <a:rPr lang="en-GB" smtClean="0"/>
              <a:t>‹#›</a:t>
            </a:fld>
            <a:endParaRPr lang="en-GB"/>
          </a:p>
        </p:txBody>
      </p:sp>
      <p:cxnSp>
        <p:nvCxnSpPr>
          <p:cNvPr id="8" name="Straight Connector 7"/>
          <p:cNvCxnSpPr/>
          <p:nvPr/>
        </p:nvCxnSpPr>
        <p:spPr>
          <a:xfrm>
            <a:off x="2334637" y="798973"/>
            <a:ext cx="0" cy="2544756"/>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30073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C75492-736B-4D05-874D-7856633C086D}" type="datetimeFigureOut">
              <a:rPr lang="en-GB" smtClean="0"/>
              <a:t>08/05/2019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A48336-4D39-401B-A278-297414AFC3C5}" type="slidenum">
              <a:rPr lang="en-GB" smtClean="0"/>
              <a:t>‹#›</a:t>
            </a:fld>
            <a:endParaRPr lang="en-GB"/>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50316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883863"/>
            <a:ext cx="1615742" cy="457499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534694" y="883863"/>
            <a:ext cx="7738807" cy="45749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C75492-736B-4D05-874D-7856633C086D}" type="datetimeFigureOut">
              <a:rPr lang="en-GB" smtClean="0"/>
              <a:t>08/05/2019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A48336-4D39-401B-A278-297414AFC3C5}" type="slidenum">
              <a:rPr lang="en-GB" smtClean="0"/>
              <a:t>‹#›</a:t>
            </a:fld>
            <a:endParaRPr lang="en-GB"/>
          </a:p>
        </p:txBody>
      </p:sp>
      <p:cxnSp>
        <p:nvCxnSpPr>
          <p:cNvPr id="8" name="Straight Connector 7"/>
          <p:cNvCxnSpPr/>
          <p:nvPr/>
        </p:nvCxnSpPr>
        <p:spPr>
          <a:xfrm flipH="1">
            <a:off x="9439111" y="719272"/>
            <a:ext cx="1615742"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3801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C75492-736B-4D05-874D-7856633C086D}" type="datetimeFigureOut">
              <a:rPr lang="en-GB" smtClean="0"/>
              <a:t>08/05/2019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A48336-4D39-401B-A278-297414AFC3C5}" type="slidenum">
              <a:rPr lang="en-GB" smtClean="0"/>
              <a:t>‹#›</a:t>
            </a:fld>
            <a:endParaRPr lang="en-GB"/>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80704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34813" y="1756130"/>
            <a:ext cx="8562580"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534695" y="3806195"/>
            <a:ext cx="854999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C75492-736B-4D05-874D-7856633C086D}" type="datetimeFigureOut">
              <a:rPr lang="en-GB" smtClean="0"/>
              <a:t>08/05/2019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A48336-4D39-401B-A278-297414AFC3C5}" type="slidenum">
              <a:rPr lang="en-GB" smtClean="0"/>
              <a:t>‹#›</a:t>
            </a:fld>
            <a:endParaRPr lang="en-GB"/>
          </a:p>
        </p:txBody>
      </p:sp>
      <p:cxnSp>
        <p:nvCxnSpPr>
          <p:cNvPr id="8" name="Straight Connector 7"/>
          <p:cNvCxnSpPr/>
          <p:nvPr/>
        </p:nvCxnSpPr>
        <p:spPr>
          <a:xfrm>
            <a:off x="1371687" y="798973"/>
            <a:ext cx="0" cy="284510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22374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889"/>
            <a:ext cx="9520157"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534695" y="2010878"/>
            <a:ext cx="4608576" cy="34381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54793" y="2017343"/>
            <a:ext cx="4604130"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EC75492-736B-4D05-874D-7856633C086D}" type="datetimeFigureOut">
              <a:rPr lang="en-GB" smtClean="0"/>
              <a:t>08/05/2019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A48336-4D39-401B-A278-297414AFC3C5}" type="slidenum">
              <a:rPr lang="en-GB" smtClean="0"/>
              <a:t>‹#›</a:t>
            </a:fld>
            <a:endParaRPr lang="en-GB"/>
          </a:p>
        </p:txBody>
      </p:sp>
      <p:cxnSp>
        <p:nvCxnSpPr>
          <p:cNvPr id="9" name="Straight Connector 8"/>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50108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163"/>
            <a:ext cx="9520157"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534695" y="2019549"/>
            <a:ext cx="4608576"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34695" y="2824269"/>
            <a:ext cx="4608576"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4791" y="2023003"/>
            <a:ext cx="4608576"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4792" y="2821491"/>
            <a:ext cx="4608576"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EC75492-736B-4D05-874D-7856633C086D}" type="datetimeFigureOut">
              <a:rPr lang="en-GB" smtClean="0"/>
              <a:t>08/05/2019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FA48336-4D39-401B-A278-297414AFC3C5}" type="slidenum">
              <a:rPr lang="en-GB" smtClean="0"/>
              <a:t>‹#›</a:t>
            </a:fld>
            <a:endParaRPr lang="en-GB"/>
          </a:p>
        </p:txBody>
      </p:sp>
      <p:cxnSp>
        <p:nvCxnSpPr>
          <p:cNvPr id="11" name="Straight Connector 10"/>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0519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EC75492-736B-4D05-874D-7856633C086D}" type="datetimeFigureOut">
              <a:rPr lang="en-GB" smtClean="0"/>
              <a:t>08/05/2019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FA48336-4D39-401B-A278-297414AFC3C5}" type="slidenum">
              <a:rPr lang="en-GB" smtClean="0"/>
              <a:t>‹#›</a:t>
            </a:fld>
            <a:endParaRPr lang="en-GB"/>
          </a:p>
        </p:txBody>
      </p:sp>
      <p:cxnSp>
        <p:nvCxnSpPr>
          <p:cNvPr id="7" name="Straight Connector 6"/>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79995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C75492-736B-4D05-874D-7856633C086D}" type="datetimeFigureOut">
              <a:rPr lang="en-GB" smtClean="0"/>
              <a:t>08/05/2019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FA48336-4D39-401B-A278-297414AFC3C5}" type="slidenum">
              <a:rPr lang="en-GB" smtClean="0"/>
              <a:t>‹#›</a:t>
            </a:fld>
            <a:endParaRPr lang="en-GB"/>
          </a:p>
        </p:txBody>
      </p:sp>
    </p:spTree>
    <p:extLst>
      <p:ext uri="{BB962C8B-B14F-4D97-AF65-F5344CB8AC3E}">
        <p14:creationId xmlns:p14="http://schemas.microsoft.com/office/powerpoint/2010/main" val="3534518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34642" y="798973"/>
            <a:ext cx="3183128"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34695" y="3205491"/>
            <a:ext cx="3184989"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C75492-736B-4D05-874D-7856633C086D}" type="datetimeFigureOut">
              <a:rPr lang="en-GB" smtClean="0"/>
              <a:t>08/05/2019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A48336-4D39-401B-A278-297414AFC3C5}" type="slidenum">
              <a:rPr lang="en-GB" smtClean="0"/>
              <a:t>‹#›</a:t>
            </a:fld>
            <a:endParaRPr lang="en-GB"/>
          </a:p>
        </p:txBody>
      </p:sp>
      <p:cxnSp>
        <p:nvCxnSpPr>
          <p:cNvPr id="9" name="Straight Connector 8"/>
          <p:cNvCxnSpPr/>
          <p:nvPr/>
        </p:nvCxnSpPr>
        <p:spPr>
          <a:xfrm>
            <a:off x="1371687" y="798973"/>
            <a:ext cx="0" cy="224711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93424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535694" y="1129513"/>
            <a:ext cx="5447840"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534695" y="3145992"/>
            <a:ext cx="5440037"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534695" y="5469856"/>
            <a:ext cx="5440038" cy="320123"/>
          </a:xfrm>
        </p:spPr>
        <p:txBody>
          <a:bodyPr/>
          <a:lstStyle>
            <a:lvl1pPr algn="l">
              <a:defRPr/>
            </a:lvl1pPr>
          </a:lstStyle>
          <a:p>
            <a:fld id="{1EC75492-736B-4D05-874D-7856633C086D}" type="datetimeFigureOut">
              <a:rPr lang="en-GB" smtClean="0"/>
              <a:t>08/05/2019</a:t>
            </a:fld>
            <a:endParaRPr lang="en-GB"/>
          </a:p>
        </p:txBody>
      </p:sp>
      <p:sp>
        <p:nvSpPr>
          <p:cNvPr id="6" name="Footer Placeholder 5"/>
          <p:cNvSpPr>
            <a:spLocks noGrp="1"/>
          </p:cNvSpPr>
          <p:nvPr>
            <p:ph type="ftr" sz="quarter" idx="11"/>
          </p:nvPr>
        </p:nvSpPr>
        <p:spPr>
          <a:xfrm>
            <a:off x="1534910" y="318640"/>
            <a:ext cx="5453475" cy="320931"/>
          </a:xfrm>
        </p:spPr>
        <p:txBody>
          <a:bodyPr/>
          <a:lstStyle/>
          <a:p>
            <a:endParaRPr lang="en-GB"/>
          </a:p>
        </p:txBody>
      </p:sp>
      <p:sp>
        <p:nvSpPr>
          <p:cNvPr id="7" name="Slide Number Placeholder 6"/>
          <p:cNvSpPr>
            <a:spLocks noGrp="1"/>
          </p:cNvSpPr>
          <p:nvPr>
            <p:ph type="sldNum" sz="quarter" idx="12"/>
          </p:nvPr>
        </p:nvSpPr>
        <p:spPr/>
        <p:txBody>
          <a:bodyPr/>
          <a:lstStyle/>
          <a:p>
            <a:fld id="{DFA48336-4D39-401B-A278-297414AFC3C5}" type="slidenum">
              <a:rPr lang="en-GB" smtClean="0"/>
              <a:t>‹#›</a:t>
            </a:fld>
            <a:endParaRPr lang="en-GB"/>
          </a:p>
        </p:txBody>
      </p:sp>
      <p:cxnSp>
        <p:nvCxnSpPr>
          <p:cNvPr id="14" name="Straight Connector 13"/>
          <p:cNvCxnSpPr/>
          <p:nvPr/>
        </p:nvCxnSpPr>
        <p:spPr>
          <a:xfrm>
            <a:off x="1371687" y="798973"/>
            <a:ext cx="0" cy="2161124"/>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40626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srcRect t="2769" b="-2769"/>
          <a:stretch/>
        </p:blipFill>
        <p:spPr>
          <a:xfrm>
            <a:off x="0" y="6135624"/>
            <a:ext cx="12192000" cy="742950"/>
          </a:xfrm>
          <a:prstGeom prst="rect">
            <a:avLst/>
          </a:prstGeom>
        </p:spPr>
      </p:pic>
      <p:sp>
        <p:nvSpPr>
          <p:cNvPr id="2" name="Title Placeholder 1"/>
          <p:cNvSpPr>
            <a:spLocks noGrp="1"/>
          </p:cNvSpPr>
          <p:nvPr>
            <p:ph type="title"/>
          </p:nvPr>
        </p:nvSpPr>
        <p:spPr>
          <a:xfrm>
            <a:off x="1534696" y="804519"/>
            <a:ext cx="9520158" cy="1049235"/>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534696" y="2015732"/>
            <a:ext cx="9520158"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1EC75492-736B-4D05-874D-7856633C086D}" type="datetimeFigureOut">
              <a:rPr lang="en-GB" smtClean="0"/>
              <a:t>08/05/2019</a:t>
            </a:fld>
            <a:endParaRPr lang="en-GB"/>
          </a:p>
        </p:txBody>
      </p:sp>
      <p:sp>
        <p:nvSpPr>
          <p:cNvPr id="5" name="Footer Placeholder 4"/>
          <p:cNvSpPr>
            <a:spLocks noGrp="1"/>
          </p:cNvSpPr>
          <p:nvPr>
            <p:ph type="ftr" sz="quarter" idx="3"/>
          </p:nvPr>
        </p:nvSpPr>
        <p:spPr>
          <a:xfrm>
            <a:off x="1534695" y="329307"/>
            <a:ext cx="5855719"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DFA48336-4D39-401B-A278-297414AFC3C5}" type="slidenum">
              <a:rPr lang="en-GB" smtClean="0"/>
              <a:t>‹#›</a:t>
            </a:fld>
            <a:endParaRPr lang="en-GB"/>
          </a:p>
        </p:txBody>
      </p:sp>
      <p:cxnSp>
        <p:nvCxnSpPr>
          <p:cNvPr id="12" name="Straight Connector 11"/>
          <p:cNvCxnSpPr/>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737215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jpg"/><Relationship Id="rId7" Type="http://schemas.openxmlformats.org/officeDocument/2006/relationships/diagramColors" Target="../diagrams/colors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4FEA877-F795-4370-B701-421DE280F14F}"/>
              </a:ext>
            </a:extLst>
          </p:cNvPr>
          <p:cNvSpPr>
            <a:spLocks noGrp="1"/>
          </p:cNvSpPr>
          <p:nvPr>
            <p:ph type="ctrTitle"/>
          </p:nvPr>
        </p:nvSpPr>
        <p:spPr/>
        <p:txBody>
          <a:bodyPr>
            <a:normAutofit/>
          </a:bodyPr>
          <a:lstStyle/>
          <a:p>
            <a:r>
              <a:rPr lang="en-GB" dirty="0">
                <a:latin typeface="Abadi" panose="020B0604020104020204" pitchFamily="34" charset="0"/>
              </a:rPr>
              <a:t>Designing a liberated curriculum</a:t>
            </a:r>
          </a:p>
        </p:txBody>
      </p:sp>
      <p:sp>
        <p:nvSpPr>
          <p:cNvPr id="3" name="Subtitle 2">
            <a:extLst>
              <a:ext uri="{FF2B5EF4-FFF2-40B4-BE49-F238E27FC236}">
                <a16:creationId xmlns:a16="http://schemas.microsoft.com/office/drawing/2014/main" xmlns="" id="{150A447D-DE44-4136-98C5-31680FFE8F9E}"/>
              </a:ext>
            </a:extLst>
          </p:cNvPr>
          <p:cNvSpPr>
            <a:spLocks noGrp="1"/>
          </p:cNvSpPr>
          <p:nvPr>
            <p:ph type="subTitle" idx="1"/>
          </p:nvPr>
        </p:nvSpPr>
        <p:spPr/>
        <p:txBody>
          <a:bodyPr/>
          <a:lstStyle/>
          <a:p>
            <a:r>
              <a:rPr lang="en-GB" cap="none" dirty="0">
                <a:latin typeface="Abadi" panose="020B0604020104020204" pitchFamily="34" charset="0"/>
              </a:rPr>
              <a:t>Emma Coleman (Women’s Officer Warwick SU)</a:t>
            </a:r>
          </a:p>
          <a:p>
            <a:r>
              <a:rPr lang="en-GB" cap="none" dirty="0">
                <a:latin typeface="Abadi" panose="020B0604020104020204" pitchFamily="34" charset="0"/>
              </a:rPr>
              <a:t>Emma Worrall (Arts UG Faculty Rep Warwick SU)</a:t>
            </a:r>
          </a:p>
        </p:txBody>
      </p:sp>
    </p:spTree>
    <p:extLst>
      <p:ext uri="{BB962C8B-B14F-4D97-AF65-F5344CB8AC3E}">
        <p14:creationId xmlns:p14="http://schemas.microsoft.com/office/powerpoint/2010/main" val="2832076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xmlns="" id="{83E94E3B-CFA4-455A-9673-F46D27D1FD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xmlns="" id="{5F71B8AF-24E1-4CE5-BB2F-6872EEC22ED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xmlns="" id="{D524D067-4806-48A2-B0F2-08D3ED52AFF4}"/>
              </a:ext>
            </a:extLst>
          </p:cNvPr>
          <p:cNvSpPr>
            <a:spLocks noGrp="1"/>
          </p:cNvSpPr>
          <p:nvPr>
            <p:ph type="title"/>
          </p:nvPr>
        </p:nvSpPr>
        <p:spPr>
          <a:xfrm>
            <a:off x="1451579" y="2303047"/>
            <a:ext cx="3272093" cy="2674198"/>
          </a:xfrm>
        </p:spPr>
        <p:txBody>
          <a:bodyPr anchor="t">
            <a:normAutofit/>
          </a:bodyPr>
          <a:lstStyle/>
          <a:p>
            <a:r>
              <a:rPr lang="en-GB" sz="3600" dirty="0">
                <a:latin typeface="Abadi" panose="020B0604020104020204" pitchFamily="34" charset="0"/>
              </a:rPr>
              <a:t>Embedding Liberation</a:t>
            </a:r>
          </a:p>
        </p:txBody>
      </p:sp>
      <p:cxnSp>
        <p:nvCxnSpPr>
          <p:cNvPr id="23" name="Straight Connector 22">
            <a:extLst>
              <a:ext uri="{FF2B5EF4-FFF2-40B4-BE49-F238E27FC236}">
                <a16:creationId xmlns:a16="http://schemas.microsoft.com/office/drawing/2014/main" xmlns="" id="{633E6928-1881-40F9-942A-64C25008A35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451579" y="2146542"/>
            <a:ext cx="327209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Title 1">
            <a:extLst>
              <a:ext uri="{FF2B5EF4-FFF2-40B4-BE49-F238E27FC236}">
                <a16:creationId xmlns:a16="http://schemas.microsoft.com/office/drawing/2014/main" xmlns="" id="{9EE85D1E-6AE6-45FB-8F62-424732BE3A39}"/>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451580" y="3122496"/>
            <a:ext cx="3530157" cy="104923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endParaRPr lang="en-US" dirty="0"/>
          </a:p>
        </p:txBody>
      </p:sp>
      <p:cxnSp>
        <p:nvCxnSpPr>
          <p:cNvPr id="27" name="Straight Connector 26">
            <a:extLst>
              <a:ext uri="{FF2B5EF4-FFF2-40B4-BE49-F238E27FC236}">
                <a16:creationId xmlns:a16="http://schemas.microsoft.com/office/drawing/2014/main" xmlns="" id="{6EC9DAD0-4276-4BDF-80D8-C985DFED0EC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29" name="Picture 28">
            <a:extLst>
              <a:ext uri="{FF2B5EF4-FFF2-40B4-BE49-F238E27FC236}">
                <a16:creationId xmlns:a16="http://schemas.microsoft.com/office/drawing/2014/main" xmlns="" id="{46827CF0-2230-41FD-8518-1B5AD476908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srcRect t="2769" b="-2769"/>
          <a:stretch/>
        </p:blipFill>
        <p:spPr>
          <a:xfrm>
            <a:off x="0" y="6135624"/>
            <a:ext cx="12192000" cy="742950"/>
          </a:xfrm>
          <a:prstGeom prst="rect">
            <a:avLst/>
          </a:prstGeom>
        </p:spPr>
      </p:pic>
      <p:graphicFrame>
        <p:nvGraphicFramePr>
          <p:cNvPr id="5" name="Content Placeholder 2">
            <a:extLst>
              <a:ext uri="{FF2B5EF4-FFF2-40B4-BE49-F238E27FC236}">
                <a16:creationId xmlns:a16="http://schemas.microsoft.com/office/drawing/2014/main" xmlns="" id="{899C406A-4CA9-4207-9D96-B5DF593DDC1D}"/>
              </a:ext>
            </a:extLst>
          </p:cNvPr>
          <p:cNvGraphicFramePr>
            <a:graphicFrameLocks noGrp="1"/>
          </p:cNvGraphicFramePr>
          <p:nvPr>
            <p:ph idx="1"/>
            <p:extLst>
              <p:ext uri="{D42A27DB-BD31-4B8C-83A1-F6EECF244321}">
                <p14:modId xmlns:p14="http://schemas.microsoft.com/office/powerpoint/2010/main" val="1007619132"/>
              </p:ext>
            </p:extLst>
          </p:nvPr>
        </p:nvGraphicFramePr>
        <p:xfrm>
          <a:off x="4981737" y="688975"/>
          <a:ext cx="6505413" cy="50641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52181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B0A7676-67C1-4F7C-9F18-1628B0F27AB3}"/>
              </a:ext>
            </a:extLst>
          </p:cNvPr>
          <p:cNvSpPr>
            <a:spLocks noGrp="1"/>
          </p:cNvSpPr>
          <p:nvPr>
            <p:ph type="title"/>
          </p:nvPr>
        </p:nvSpPr>
        <p:spPr/>
        <p:txBody>
          <a:bodyPr/>
          <a:lstStyle/>
          <a:p>
            <a:endParaRPr lang="en-GB"/>
          </a:p>
        </p:txBody>
      </p:sp>
      <p:pic>
        <p:nvPicPr>
          <p:cNvPr id="4" name="Picture 3">
            <a:extLst>
              <a:ext uri="{FF2B5EF4-FFF2-40B4-BE49-F238E27FC236}">
                <a16:creationId xmlns:a16="http://schemas.microsoft.com/office/drawing/2014/main" xmlns="" id="{02FA4572-B26A-485A-B5B4-ED4F15B5F610}"/>
              </a:ext>
            </a:extLst>
          </p:cNvPr>
          <p:cNvPicPr>
            <a:picLocks noChangeAspect="1"/>
          </p:cNvPicPr>
          <p:nvPr/>
        </p:nvPicPr>
        <p:blipFill rotWithShape="1">
          <a:blip r:embed="rId2"/>
          <a:srcRect l="3282" t="24710" r="62710" b="8313"/>
          <a:stretch/>
        </p:blipFill>
        <p:spPr>
          <a:xfrm>
            <a:off x="1007629" y="476251"/>
            <a:ext cx="5088371" cy="5634030"/>
          </a:xfrm>
          <a:prstGeom prst="rect">
            <a:avLst/>
          </a:prstGeom>
        </p:spPr>
      </p:pic>
      <p:pic>
        <p:nvPicPr>
          <p:cNvPr id="5" name="Picture 4">
            <a:extLst>
              <a:ext uri="{FF2B5EF4-FFF2-40B4-BE49-F238E27FC236}">
                <a16:creationId xmlns:a16="http://schemas.microsoft.com/office/drawing/2014/main" xmlns="" id="{CE7EE9BB-0553-4B52-8436-988CFF501E17}"/>
              </a:ext>
            </a:extLst>
          </p:cNvPr>
          <p:cNvPicPr>
            <a:picLocks noChangeAspect="1"/>
          </p:cNvPicPr>
          <p:nvPr/>
        </p:nvPicPr>
        <p:blipFill rotWithShape="1">
          <a:blip r:embed="rId3"/>
          <a:srcRect l="3907" t="24710" r="59309" b="27019"/>
          <a:stretch/>
        </p:blipFill>
        <p:spPr>
          <a:xfrm>
            <a:off x="6096001" y="476251"/>
            <a:ext cx="5448300" cy="4019549"/>
          </a:xfrm>
          <a:prstGeom prst="rect">
            <a:avLst/>
          </a:prstGeom>
        </p:spPr>
      </p:pic>
      <p:sp>
        <p:nvSpPr>
          <p:cNvPr id="7" name="Content Placeholder 6">
            <a:extLst>
              <a:ext uri="{FF2B5EF4-FFF2-40B4-BE49-F238E27FC236}">
                <a16:creationId xmlns:a16="http://schemas.microsoft.com/office/drawing/2014/main" xmlns="" id="{EF717D1E-0723-4542-8710-18C2F2FE3E40}"/>
              </a:ext>
            </a:extLst>
          </p:cNvPr>
          <p:cNvSpPr>
            <a:spLocks noGrp="1"/>
          </p:cNvSpPr>
          <p:nvPr>
            <p:ph idx="1"/>
          </p:nvPr>
        </p:nvSpPr>
        <p:spPr>
          <a:xfrm>
            <a:off x="221497" y="61272"/>
            <a:ext cx="8790404" cy="613167"/>
          </a:xfrm>
        </p:spPr>
        <p:txBody>
          <a:bodyPr>
            <a:normAutofit fontScale="92500"/>
          </a:bodyPr>
          <a:lstStyle/>
          <a:p>
            <a:pPr marL="0" indent="0">
              <a:buNone/>
            </a:pPr>
            <a:r>
              <a:rPr lang="en-GB" sz="2400" b="1" dirty="0">
                <a:latin typeface="Abadi" panose="020B0604020104020204" pitchFamily="34" charset="0"/>
              </a:rPr>
              <a:t>PO201 Political Theory From Hobbes – Politics 2</a:t>
            </a:r>
            <a:r>
              <a:rPr lang="en-GB" sz="2400" b="1" baseline="30000" dirty="0">
                <a:latin typeface="Abadi" panose="020B0604020104020204" pitchFamily="34" charset="0"/>
              </a:rPr>
              <a:t>nd</a:t>
            </a:r>
            <a:r>
              <a:rPr lang="en-GB" sz="2400" b="1" dirty="0">
                <a:latin typeface="Abadi" panose="020B0604020104020204" pitchFamily="34" charset="0"/>
              </a:rPr>
              <a:t> Year Core Module</a:t>
            </a:r>
          </a:p>
        </p:txBody>
      </p:sp>
      <p:pic>
        <p:nvPicPr>
          <p:cNvPr id="9" name="Graphic 8" descr="Document">
            <a:extLst>
              <a:ext uri="{FF2B5EF4-FFF2-40B4-BE49-F238E27FC236}">
                <a16:creationId xmlns:a16="http://schemas.microsoft.com/office/drawing/2014/main" xmlns="" id="{E9117E82-C628-4D8C-8F6B-00CC3EEDF2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347585" y="3924300"/>
            <a:ext cx="685800" cy="685800"/>
          </a:xfrm>
          <a:prstGeom prst="rect">
            <a:avLst/>
          </a:prstGeom>
        </p:spPr>
      </p:pic>
      <p:pic>
        <p:nvPicPr>
          <p:cNvPr id="10" name="Graphic 9" descr="Document">
            <a:extLst>
              <a:ext uri="{FF2B5EF4-FFF2-40B4-BE49-F238E27FC236}">
                <a16:creationId xmlns:a16="http://schemas.microsoft.com/office/drawing/2014/main" xmlns="" id="{82C4F1DB-04A3-4E5C-82F8-221ACD21140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1506200" y="3924300"/>
            <a:ext cx="685800" cy="685800"/>
          </a:xfrm>
          <a:prstGeom prst="rect">
            <a:avLst/>
          </a:prstGeom>
        </p:spPr>
      </p:pic>
      <p:pic>
        <p:nvPicPr>
          <p:cNvPr id="11" name="Graphic 10" descr="Document">
            <a:extLst>
              <a:ext uri="{FF2B5EF4-FFF2-40B4-BE49-F238E27FC236}">
                <a16:creationId xmlns:a16="http://schemas.microsoft.com/office/drawing/2014/main" xmlns="" id="{26B4BBB8-2659-4AF8-A56E-7956B5559A6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1506200" y="1872804"/>
            <a:ext cx="685800" cy="685800"/>
          </a:xfrm>
          <a:prstGeom prst="rect">
            <a:avLst/>
          </a:prstGeom>
        </p:spPr>
      </p:pic>
    </p:spTree>
    <p:extLst>
      <p:ext uri="{BB962C8B-B14F-4D97-AF65-F5344CB8AC3E}">
        <p14:creationId xmlns:p14="http://schemas.microsoft.com/office/powerpoint/2010/main" val="139995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xmlns="" id="{E05661D9-CF6E-4655-93F6-557B254981F0}"/>
              </a:ext>
            </a:extLst>
          </p:cNvPr>
          <p:cNvGraphicFramePr>
            <a:graphicFrameLocks noGrp="1"/>
          </p:cNvGraphicFramePr>
          <p:nvPr>
            <p:ph idx="1"/>
            <p:extLst>
              <p:ext uri="{D42A27DB-BD31-4B8C-83A1-F6EECF244321}">
                <p14:modId xmlns:p14="http://schemas.microsoft.com/office/powerpoint/2010/main" val="2790864605"/>
              </p:ext>
            </p:extLst>
          </p:nvPr>
        </p:nvGraphicFramePr>
        <p:xfrm>
          <a:off x="1371600" y="709930"/>
          <a:ext cx="9721855" cy="5694680"/>
        </p:xfrm>
        <a:graphic>
          <a:graphicData uri="http://schemas.openxmlformats.org/drawingml/2006/table">
            <a:tbl>
              <a:tblPr firstRow="1" bandRow="1">
                <a:tableStyleId>{BC89EF96-8CEA-46FF-86C4-4CE0E7609802}</a:tableStyleId>
              </a:tblPr>
              <a:tblGrid>
                <a:gridCol w="1047750">
                  <a:extLst>
                    <a:ext uri="{9D8B030D-6E8A-4147-A177-3AD203B41FA5}">
                      <a16:colId xmlns:a16="http://schemas.microsoft.com/office/drawing/2014/main" xmlns="" val="506217317"/>
                    </a:ext>
                  </a:extLst>
                </a:gridCol>
                <a:gridCol w="3813177">
                  <a:extLst>
                    <a:ext uri="{9D8B030D-6E8A-4147-A177-3AD203B41FA5}">
                      <a16:colId xmlns:a16="http://schemas.microsoft.com/office/drawing/2014/main" xmlns="" val="3254979484"/>
                    </a:ext>
                  </a:extLst>
                </a:gridCol>
                <a:gridCol w="1196973">
                  <a:extLst>
                    <a:ext uri="{9D8B030D-6E8A-4147-A177-3AD203B41FA5}">
                      <a16:colId xmlns:a16="http://schemas.microsoft.com/office/drawing/2014/main" xmlns="" val="10480201"/>
                    </a:ext>
                  </a:extLst>
                </a:gridCol>
                <a:gridCol w="3663955">
                  <a:extLst>
                    <a:ext uri="{9D8B030D-6E8A-4147-A177-3AD203B41FA5}">
                      <a16:colId xmlns:a16="http://schemas.microsoft.com/office/drawing/2014/main" xmlns="" val="2950720746"/>
                    </a:ext>
                  </a:extLst>
                </a:gridCol>
              </a:tblGrid>
              <a:tr h="370840">
                <a:tc>
                  <a:txBody>
                    <a:bodyPr/>
                    <a:lstStyle/>
                    <a:p>
                      <a:r>
                        <a:rPr lang="en-GB" sz="1800" b="0" dirty="0">
                          <a:latin typeface="Abadi" panose="020B0604020104020204" pitchFamily="34" charset="0"/>
                        </a:rPr>
                        <a:t>Week 2</a:t>
                      </a:r>
                    </a:p>
                  </a:txBody>
                  <a:tcPr/>
                </a:tc>
                <a:tc>
                  <a:txBody>
                    <a:bodyPr/>
                    <a:lstStyle/>
                    <a:p>
                      <a:r>
                        <a:rPr lang="en-GB" sz="1800" b="0" dirty="0">
                          <a:latin typeface="Abadi" panose="020B0604020104020204" pitchFamily="34" charset="0"/>
                        </a:rPr>
                        <a:t>Enlightenment, Revolution &amp; Modernity</a:t>
                      </a:r>
                    </a:p>
                  </a:txBody>
                  <a:tcPr/>
                </a:tc>
                <a:tc>
                  <a:txBody>
                    <a:bodyPr/>
                    <a:lstStyle/>
                    <a:p>
                      <a:r>
                        <a:rPr lang="en-GB" sz="1800" b="0" dirty="0">
                          <a:latin typeface="Abadi" panose="020B0604020104020204" pitchFamily="34" charset="0"/>
                        </a:rPr>
                        <a:t>Week 13</a:t>
                      </a:r>
                    </a:p>
                  </a:txBody>
                  <a:tcPr/>
                </a:tc>
                <a:tc>
                  <a:txBody>
                    <a:bodyPr/>
                    <a:lstStyle/>
                    <a:p>
                      <a:r>
                        <a:rPr lang="en-GB" sz="1800" b="0" dirty="0">
                          <a:latin typeface="Abadi" panose="020B0604020104020204" pitchFamily="34" charset="0"/>
                        </a:rPr>
                        <a:t>The Challenge to Positivism</a:t>
                      </a:r>
                    </a:p>
                  </a:txBody>
                  <a:tcPr/>
                </a:tc>
                <a:extLst>
                  <a:ext uri="{0D108BD9-81ED-4DB2-BD59-A6C34878D82A}">
                    <a16:rowId xmlns:a16="http://schemas.microsoft.com/office/drawing/2014/main" xmlns="" val="2099212432"/>
                  </a:ext>
                </a:extLst>
              </a:tr>
              <a:tr h="370840">
                <a:tc>
                  <a:txBody>
                    <a:bodyPr/>
                    <a:lstStyle/>
                    <a:p>
                      <a:r>
                        <a:rPr lang="en-GB" sz="1800" dirty="0">
                          <a:latin typeface="Abadi" panose="020B0604020104020204" pitchFamily="34" charset="0"/>
                        </a:rPr>
                        <a:t>Week 3</a:t>
                      </a:r>
                    </a:p>
                  </a:txBody>
                  <a:tcPr/>
                </a:tc>
                <a:tc>
                  <a:txBody>
                    <a:bodyPr/>
                    <a:lstStyle/>
                    <a:p>
                      <a:r>
                        <a:rPr lang="en-GB" sz="1800" dirty="0">
                          <a:latin typeface="Abadi" panose="020B0604020104020204" pitchFamily="34" charset="0"/>
                        </a:rPr>
                        <a:t>Enlightenment, Revolution &amp; Modernity</a:t>
                      </a:r>
                    </a:p>
                  </a:txBody>
                  <a:tcPr/>
                </a:tc>
                <a:tc>
                  <a:txBody>
                    <a:bodyPr/>
                    <a:lstStyle/>
                    <a:p>
                      <a:r>
                        <a:rPr lang="en-GB" sz="1800" dirty="0">
                          <a:latin typeface="Abadi" panose="020B0604020104020204" pitchFamily="34" charset="0"/>
                        </a:rPr>
                        <a:t>Week 14</a:t>
                      </a:r>
                    </a:p>
                  </a:txBody>
                  <a:tcPr/>
                </a:tc>
                <a:tc>
                  <a:txBody>
                    <a:bodyPr/>
                    <a:lstStyle/>
                    <a:p>
                      <a:r>
                        <a:rPr lang="en-GB" sz="1800" dirty="0">
                          <a:latin typeface="Abadi" panose="020B0604020104020204" pitchFamily="34" charset="0"/>
                        </a:rPr>
                        <a:t>Faith and Modernity</a:t>
                      </a:r>
                    </a:p>
                  </a:txBody>
                  <a:tcPr/>
                </a:tc>
                <a:extLst>
                  <a:ext uri="{0D108BD9-81ED-4DB2-BD59-A6C34878D82A}">
                    <a16:rowId xmlns:a16="http://schemas.microsoft.com/office/drawing/2014/main" xmlns="" val="2593837192"/>
                  </a:ext>
                </a:extLst>
              </a:tr>
              <a:tr h="370840">
                <a:tc>
                  <a:txBody>
                    <a:bodyPr/>
                    <a:lstStyle/>
                    <a:p>
                      <a:r>
                        <a:rPr lang="en-GB" sz="1800" dirty="0">
                          <a:latin typeface="Abadi" panose="020B0604020104020204" pitchFamily="34" charset="0"/>
                        </a:rPr>
                        <a:t>Week 4</a:t>
                      </a:r>
                    </a:p>
                  </a:txBody>
                  <a:tcPr/>
                </a:tc>
                <a:tc>
                  <a:txBody>
                    <a:bodyPr/>
                    <a:lstStyle/>
                    <a:p>
                      <a:r>
                        <a:rPr lang="en-GB" sz="1800" dirty="0">
                          <a:latin typeface="Abadi" panose="020B0604020104020204" pitchFamily="34" charset="0"/>
                        </a:rPr>
                        <a:t>The Wealth and Poverty of Nations</a:t>
                      </a:r>
                    </a:p>
                  </a:txBody>
                  <a:tcPr/>
                </a:tc>
                <a:tc>
                  <a:txBody>
                    <a:bodyPr/>
                    <a:lstStyle/>
                    <a:p>
                      <a:r>
                        <a:rPr lang="en-GB" sz="1800" dirty="0">
                          <a:latin typeface="Abadi" panose="020B0604020104020204" pitchFamily="34" charset="0"/>
                        </a:rPr>
                        <a:t>Week 15</a:t>
                      </a:r>
                    </a:p>
                  </a:txBody>
                  <a:tcPr/>
                </a:tc>
                <a:tc>
                  <a:txBody>
                    <a:bodyPr/>
                    <a:lstStyle/>
                    <a:p>
                      <a:r>
                        <a:rPr lang="en-GB" sz="1800" dirty="0">
                          <a:latin typeface="Abadi" panose="020B0604020104020204" pitchFamily="34" charset="0"/>
                        </a:rPr>
                        <a:t>Gender and Sexuality</a:t>
                      </a:r>
                    </a:p>
                  </a:txBody>
                  <a:tcPr/>
                </a:tc>
                <a:extLst>
                  <a:ext uri="{0D108BD9-81ED-4DB2-BD59-A6C34878D82A}">
                    <a16:rowId xmlns:a16="http://schemas.microsoft.com/office/drawing/2014/main" xmlns="" val="1732023282"/>
                  </a:ext>
                </a:extLst>
              </a:tr>
              <a:tr h="370840">
                <a:tc>
                  <a:txBody>
                    <a:bodyPr/>
                    <a:lstStyle/>
                    <a:p>
                      <a:r>
                        <a:rPr lang="en-GB" sz="1800" dirty="0">
                          <a:latin typeface="Abadi" panose="020B0604020104020204" pitchFamily="34" charset="0"/>
                        </a:rPr>
                        <a:t>Week 5</a:t>
                      </a:r>
                    </a:p>
                  </a:txBody>
                  <a:tcPr/>
                </a:tc>
                <a:tc>
                  <a:txBody>
                    <a:bodyPr/>
                    <a:lstStyle/>
                    <a:p>
                      <a:r>
                        <a:rPr lang="en-GB" sz="1800" dirty="0">
                          <a:latin typeface="Abadi" panose="020B0604020104020204" pitchFamily="34" charset="0"/>
                        </a:rPr>
                        <a:t>Nature and the Environment</a:t>
                      </a:r>
                    </a:p>
                  </a:txBody>
                  <a:tcPr/>
                </a:tc>
                <a:tc>
                  <a:txBody>
                    <a:bodyPr/>
                    <a:lstStyle/>
                    <a:p>
                      <a:r>
                        <a:rPr lang="en-GB" sz="1800" dirty="0">
                          <a:latin typeface="Abadi" panose="020B0604020104020204" pitchFamily="34" charset="0"/>
                        </a:rPr>
                        <a:t>Week 16</a:t>
                      </a:r>
                    </a:p>
                  </a:txBody>
                  <a:tcPr/>
                </a:tc>
                <a:tc>
                  <a:txBody>
                    <a:bodyPr/>
                    <a:lstStyle/>
                    <a:p>
                      <a:r>
                        <a:rPr lang="en-GB" sz="1800" dirty="0">
                          <a:latin typeface="Abadi" panose="020B0604020104020204" pitchFamily="34" charset="0"/>
                        </a:rPr>
                        <a:t>- </a:t>
                      </a:r>
                    </a:p>
                  </a:txBody>
                  <a:tcPr/>
                </a:tc>
                <a:extLst>
                  <a:ext uri="{0D108BD9-81ED-4DB2-BD59-A6C34878D82A}">
                    <a16:rowId xmlns:a16="http://schemas.microsoft.com/office/drawing/2014/main" xmlns="" val="3695092394"/>
                  </a:ext>
                </a:extLst>
              </a:tr>
              <a:tr h="370840">
                <a:tc>
                  <a:txBody>
                    <a:bodyPr/>
                    <a:lstStyle/>
                    <a:p>
                      <a:r>
                        <a:rPr lang="en-GB" sz="1800" dirty="0">
                          <a:latin typeface="Abadi" panose="020B0604020104020204" pitchFamily="34" charset="0"/>
                        </a:rPr>
                        <a:t>Week 6</a:t>
                      </a:r>
                    </a:p>
                  </a:txBody>
                  <a:tcPr/>
                </a:tc>
                <a:tc>
                  <a:txBody>
                    <a:bodyPr/>
                    <a:lstStyle/>
                    <a:p>
                      <a:r>
                        <a:rPr lang="en-GB" sz="1800" dirty="0">
                          <a:latin typeface="Abadi" panose="020B0604020104020204" pitchFamily="34" charset="0"/>
                        </a:rPr>
                        <a:t>- </a:t>
                      </a:r>
                    </a:p>
                  </a:txBody>
                  <a:tcPr/>
                </a:tc>
                <a:tc>
                  <a:txBody>
                    <a:bodyPr/>
                    <a:lstStyle/>
                    <a:p>
                      <a:r>
                        <a:rPr lang="en-GB" sz="1800" dirty="0">
                          <a:latin typeface="Abadi" panose="020B0604020104020204" pitchFamily="34" charset="0"/>
                        </a:rPr>
                        <a:t>Week 17</a:t>
                      </a:r>
                    </a:p>
                  </a:txBody>
                  <a:tcPr/>
                </a:tc>
                <a:tc>
                  <a:txBody>
                    <a:bodyPr/>
                    <a:lstStyle/>
                    <a:p>
                      <a:r>
                        <a:rPr lang="en-GB" sz="1800" dirty="0">
                          <a:latin typeface="Abadi" panose="020B0604020104020204" pitchFamily="34" charset="0"/>
                        </a:rPr>
                        <a:t>Class and Urban Identity</a:t>
                      </a:r>
                    </a:p>
                  </a:txBody>
                  <a:tcPr/>
                </a:tc>
                <a:extLst>
                  <a:ext uri="{0D108BD9-81ED-4DB2-BD59-A6C34878D82A}">
                    <a16:rowId xmlns:a16="http://schemas.microsoft.com/office/drawing/2014/main" xmlns="" val="1136401506"/>
                  </a:ext>
                </a:extLst>
              </a:tr>
              <a:tr h="370840">
                <a:tc>
                  <a:txBody>
                    <a:bodyPr/>
                    <a:lstStyle/>
                    <a:p>
                      <a:r>
                        <a:rPr lang="en-GB" sz="1800" dirty="0">
                          <a:latin typeface="Abadi" panose="020B0604020104020204" pitchFamily="34" charset="0"/>
                        </a:rPr>
                        <a:t>Week 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Abadi" panose="020B0604020104020204" pitchFamily="34" charset="0"/>
                        </a:rPr>
                        <a:t>Inequality and the Modern World</a:t>
                      </a:r>
                    </a:p>
                  </a:txBody>
                  <a:tcPr/>
                </a:tc>
                <a:tc>
                  <a:txBody>
                    <a:bodyPr/>
                    <a:lstStyle/>
                    <a:p>
                      <a:r>
                        <a:rPr lang="en-GB" sz="1800" dirty="0">
                          <a:latin typeface="Abadi" panose="020B0604020104020204" pitchFamily="34" charset="0"/>
                        </a:rPr>
                        <a:t>Week 18</a:t>
                      </a:r>
                    </a:p>
                  </a:txBody>
                  <a:tcPr/>
                </a:tc>
                <a:tc>
                  <a:txBody>
                    <a:bodyPr/>
                    <a:lstStyle/>
                    <a:p>
                      <a:r>
                        <a:rPr lang="en-GB" sz="1800" dirty="0">
                          <a:latin typeface="Abadi" panose="020B0604020104020204" pitchFamily="34" charset="0"/>
                        </a:rPr>
                        <a:t>Race, Slavery and Citizenship</a:t>
                      </a:r>
                    </a:p>
                  </a:txBody>
                  <a:tcPr/>
                </a:tc>
                <a:extLst>
                  <a:ext uri="{0D108BD9-81ED-4DB2-BD59-A6C34878D82A}">
                    <a16:rowId xmlns:a16="http://schemas.microsoft.com/office/drawing/2014/main" xmlns="" val="2864205308"/>
                  </a:ext>
                </a:extLst>
              </a:tr>
              <a:tr h="370840">
                <a:tc>
                  <a:txBody>
                    <a:bodyPr/>
                    <a:lstStyle/>
                    <a:p>
                      <a:r>
                        <a:rPr lang="en-GB" sz="1800" dirty="0">
                          <a:latin typeface="Abadi" panose="020B0604020104020204" pitchFamily="34" charset="0"/>
                        </a:rPr>
                        <a:t>Week 8</a:t>
                      </a:r>
                    </a:p>
                  </a:txBody>
                  <a:tcPr/>
                </a:tc>
                <a:tc>
                  <a:txBody>
                    <a:bodyPr/>
                    <a:lstStyle/>
                    <a:p>
                      <a:r>
                        <a:rPr lang="en-GB" sz="1800" dirty="0">
                          <a:latin typeface="Abadi" panose="020B0604020104020204" pitchFamily="34" charset="0"/>
                        </a:rPr>
                        <a:t>The Liberal Nation State</a:t>
                      </a:r>
                    </a:p>
                  </a:txBody>
                  <a:tcPr/>
                </a:tc>
                <a:tc>
                  <a:txBody>
                    <a:bodyPr/>
                    <a:lstStyle/>
                    <a:p>
                      <a:r>
                        <a:rPr lang="en-GB" sz="1800" dirty="0">
                          <a:latin typeface="Abadi" panose="020B0604020104020204" pitchFamily="34" charset="0"/>
                        </a:rPr>
                        <a:t>Week 19</a:t>
                      </a:r>
                    </a:p>
                  </a:txBody>
                  <a:tcPr/>
                </a:tc>
                <a:tc>
                  <a:txBody>
                    <a:bodyPr/>
                    <a:lstStyle/>
                    <a:p>
                      <a:r>
                        <a:rPr lang="en-GB" sz="1800" dirty="0">
                          <a:latin typeface="Abadi" panose="020B0604020104020204" pitchFamily="34" charset="0"/>
                        </a:rPr>
                        <a:t>Formation of Modern Mass Culture</a:t>
                      </a:r>
                    </a:p>
                  </a:txBody>
                  <a:tcPr/>
                </a:tc>
                <a:extLst>
                  <a:ext uri="{0D108BD9-81ED-4DB2-BD59-A6C34878D82A}">
                    <a16:rowId xmlns:a16="http://schemas.microsoft.com/office/drawing/2014/main" xmlns="" val="3217530041"/>
                  </a:ext>
                </a:extLst>
              </a:tr>
              <a:tr h="370840">
                <a:tc>
                  <a:txBody>
                    <a:bodyPr/>
                    <a:lstStyle/>
                    <a:p>
                      <a:r>
                        <a:rPr lang="en-GB" sz="1800" dirty="0">
                          <a:latin typeface="Abadi" panose="020B0604020104020204" pitchFamily="34" charset="0"/>
                        </a:rPr>
                        <a:t>Week 9</a:t>
                      </a:r>
                    </a:p>
                  </a:txBody>
                  <a:tcPr/>
                </a:tc>
                <a:tc>
                  <a:txBody>
                    <a:bodyPr/>
                    <a:lstStyle/>
                    <a:p>
                      <a:r>
                        <a:rPr lang="en-GB" sz="1800" dirty="0">
                          <a:latin typeface="Abadi" panose="020B0604020104020204" pitchFamily="34" charset="0"/>
                        </a:rPr>
                        <a:t>Extremism</a:t>
                      </a:r>
                    </a:p>
                  </a:txBody>
                  <a:tcPr/>
                </a:tc>
                <a:tc>
                  <a:txBody>
                    <a:bodyPr/>
                    <a:lstStyle/>
                    <a:p>
                      <a:r>
                        <a:rPr lang="en-GB" sz="1800" dirty="0">
                          <a:latin typeface="Abadi" panose="020B0604020104020204" pitchFamily="34" charset="0"/>
                        </a:rPr>
                        <a:t>Week 20 </a:t>
                      </a:r>
                    </a:p>
                  </a:txBody>
                  <a:tcPr/>
                </a:tc>
                <a:tc>
                  <a:txBody>
                    <a:bodyPr/>
                    <a:lstStyle/>
                    <a:p>
                      <a:r>
                        <a:rPr lang="en-GB" sz="1800" dirty="0">
                          <a:latin typeface="Abadi" panose="020B0604020104020204" pitchFamily="34" charset="0"/>
                        </a:rPr>
                        <a:t>Cold War</a:t>
                      </a:r>
                    </a:p>
                  </a:txBody>
                  <a:tcPr/>
                </a:tc>
                <a:extLst>
                  <a:ext uri="{0D108BD9-81ED-4DB2-BD59-A6C34878D82A}">
                    <a16:rowId xmlns:a16="http://schemas.microsoft.com/office/drawing/2014/main" xmlns="" val="4081565114"/>
                  </a:ext>
                </a:extLst>
              </a:tr>
              <a:tr h="370840">
                <a:tc>
                  <a:txBody>
                    <a:bodyPr/>
                    <a:lstStyle/>
                    <a:p>
                      <a:r>
                        <a:rPr lang="en-GB" sz="1800" dirty="0">
                          <a:latin typeface="Abadi" panose="020B0604020104020204" pitchFamily="34" charset="0"/>
                        </a:rPr>
                        <a:t>Week 10</a:t>
                      </a:r>
                    </a:p>
                  </a:txBody>
                  <a:tcPr/>
                </a:tc>
                <a:tc>
                  <a:txBody>
                    <a:bodyPr/>
                    <a:lstStyle/>
                    <a:p>
                      <a:r>
                        <a:rPr lang="en-GB" sz="1800" dirty="0">
                          <a:latin typeface="Abadi" panose="020B0604020104020204" pitchFamily="34" charset="0"/>
                        </a:rPr>
                        <a:t>The Wider World </a:t>
                      </a:r>
                    </a:p>
                  </a:txBody>
                  <a:tcPr/>
                </a:tc>
                <a:tc>
                  <a:txBody>
                    <a:bodyPr/>
                    <a:lstStyle/>
                    <a:p>
                      <a:r>
                        <a:rPr lang="en-GB" sz="1800" dirty="0">
                          <a:latin typeface="Abadi" panose="020B0604020104020204" pitchFamily="34" charset="0"/>
                        </a:rPr>
                        <a:t>Week 21</a:t>
                      </a:r>
                    </a:p>
                  </a:txBody>
                  <a:tcPr/>
                </a:tc>
                <a:tc>
                  <a:txBody>
                    <a:bodyPr/>
                    <a:lstStyle/>
                    <a:p>
                      <a:r>
                        <a:rPr lang="en-GB" sz="1800" dirty="0">
                          <a:latin typeface="Abadi" panose="020B0604020104020204" pitchFamily="34" charset="0"/>
                        </a:rPr>
                        <a:t>- </a:t>
                      </a:r>
                    </a:p>
                  </a:txBody>
                  <a:tcPr/>
                </a:tc>
                <a:extLst>
                  <a:ext uri="{0D108BD9-81ED-4DB2-BD59-A6C34878D82A}">
                    <a16:rowId xmlns:a16="http://schemas.microsoft.com/office/drawing/2014/main" xmlns="" val="2295567805"/>
                  </a:ext>
                </a:extLst>
              </a:tr>
              <a:tr h="370840">
                <a:tc>
                  <a:txBody>
                    <a:bodyPr/>
                    <a:lstStyle/>
                    <a:p>
                      <a:r>
                        <a:rPr lang="en-GB" sz="1800" dirty="0">
                          <a:latin typeface="Abadi" panose="020B0604020104020204" pitchFamily="34" charset="0"/>
                        </a:rPr>
                        <a:t>Week 11</a:t>
                      </a:r>
                    </a:p>
                  </a:txBody>
                  <a:tcPr/>
                </a:tc>
                <a:tc>
                  <a:txBody>
                    <a:bodyPr/>
                    <a:lstStyle/>
                    <a:p>
                      <a:r>
                        <a:rPr lang="en-GB" sz="1800" dirty="0">
                          <a:latin typeface="Abadi" panose="020B0604020104020204" pitchFamily="34" charset="0"/>
                        </a:rPr>
                        <a:t>War, Violence and Modernity: Faces of War</a:t>
                      </a:r>
                    </a:p>
                  </a:txBody>
                  <a:tcPr/>
                </a:tc>
                <a:tc>
                  <a:txBody>
                    <a:bodyPr/>
                    <a:lstStyle/>
                    <a:p>
                      <a:r>
                        <a:rPr lang="en-GB" sz="1800" dirty="0">
                          <a:latin typeface="Abadi" panose="020B0604020104020204" pitchFamily="34" charset="0"/>
                        </a:rPr>
                        <a:t>Week 22</a:t>
                      </a:r>
                    </a:p>
                  </a:txBody>
                  <a:tcPr/>
                </a:tc>
                <a:tc>
                  <a:txBody>
                    <a:bodyPr/>
                    <a:lstStyle/>
                    <a:p>
                      <a:r>
                        <a:rPr lang="en-GB" sz="1800" dirty="0">
                          <a:latin typeface="Abadi" panose="020B0604020104020204" pitchFamily="34" charset="0"/>
                        </a:rPr>
                        <a:t>The Sixties </a:t>
                      </a:r>
                    </a:p>
                  </a:txBody>
                  <a:tcPr/>
                </a:tc>
                <a:extLst>
                  <a:ext uri="{0D108BD9-81ED-4DB2-BD59-A6C34878D82A}">
                    <a16:rowId xmlns:a16="http://schemas.microsoft.com/office/drawing/2014/main" xmlns="" val="2439372529"/>
                  </a:ext>
                </a:extLst>
              </a:tr>
              <a:tr h="370840">
                <a:tc>
                  <a:txBody>
                    <a:bodyPr/>
                    <a:lstStyle/>
                    <a:p>
                      <a:r>
                        <a:rPr lang="en-GB" sz="1800" dirty="0">
                          <a:latin typeface="Abadi" panose="020B0604020104020204" pitchFamily="34" charset="0"/>
                        </a:rPr>
                        <a:t>Week 12</a:t>
                      </a:r>
                    </a:p>
                  </a:txBody>
                  <a:tcPr/>
                </a:tc>
                <a:tc>
                  <a:txBody>
                    <a:bodyPr/>
                    <a:lstStyle/>
                    <a:p>
                      <a:r>
                        <a:rPr lang="en-GB" sz="1800" dirty="0">
                          <a:latin typeface="Abadi" panose="020B0604020104020204" pitchFamily="34" charset="0"/>
                        </a:rPr>
                        <a:t>War, Violence and Modernity: Holocaust and Genocides</a:t>
                      </a:r>
                    </a:p>
                  </a:txBody>
                  <a:tcPr/>
                </a:tc>
                <a:tc>
                  <a:txBody>
                    <a:bodyPr/>
                    <a:lstStyle/>
                    <a:p>
                      <a:r>
                        <a:rPr lang="en-GB" sz="1800" dirty="0">
                          <a:latin typeface="Abadi" panose="020B0604020104020204" pitchFamily="34" charset="0"/>
                        </a:rPr>
                        <a:t>Week 23</a:t>
                      </a:r>
                    </a:p>
                  </a:txBody>
                  <a:tcPr/>
                </a:tc>
                <a:tc>
                  <a:txBody>
                    <a:bodyPr/>
                    <a:lstStyle/>
                    <a:p>
                      <a:r>
                        <a:rPr lang="en-GB" sz="1800" dirty="0">
                          <a:latin typeface="Abadi" panose="020B0604020104020204" pitchFamily="34" charset="0"/>
                        </a:rPr>
                        <a:t>Postmodernism – And After?</a:t>
                      </a:r>
                    </a:p>
                  </a:txBody>
                  <a:tcPr/>
                </a:tc>
                <a:extLst>
                  <a:ext uri="{0D108BD9-81ED-4DB2-BD59-A6C34878D82A}">
                    <a16:rowId xmlns:a16="http://schemas.microsoft.com/office/drawing/2014/main" xmlns="" val="2959932457"/>
                  </a:ext>
                </a:extLst>
              </a:tr>
            </a:tbl>
          </a:graphicData>
        </a:graphic>
      </p:graphicFrame>
      <p:sp>
        <p:nvSpPr>
          <p:cNvPr id="8" name="TextBox 7">
            <a:extLst>
              <a:ext uri="{FF2B5EF4-FFF2-40B4-BE49-F238E27FC236}">
                <a16:creationId xmlns:a16="http://schemas.microsoft.com/office/drawing/2014/main" xmlns="" id="{9D28C11D-52BC-45CD-9E89-7D6E3AE151EB}"/>
              </a:ext>
            </a:extLst>
          </p:cNvPr>
          <p:cNvSpPr txBox="1"/>
          <p:nvPr/>
        </p:nvSpPr>
        <p:spPr>
          <a:xfrm>
            <a:off x="582706" y="226298"/>
            <a:ext cx="9780494" cy="461665"/>
          </a:xfrm>
          <a:prstGeom prst="rect">
            <a:avLst/>
          </a:prstGeom>
          <a:noFill/>
        </p:spPr>
        <p:txBody>
          <a:bodyPr wrap="square" rtlCol="0">
            <a:spAutoFit/>
          </a:bodyPr>
          <a:lstStyle/>
          <a:p>
            <a:r>
              <a:rPr lang="en-GB" sz="2400" b="1" dirty="0">
                <a:latin typeface="Abadi" panose="020B0604020104020204" pitchFamily="34" charset="0"/>
              </a:rPr>
              <a:t>HI153 Making of the Modern World – History 1</a:t>
            </a:r>
            <a:r>
              <a:rPr lang="en-GB" sz="2400" b="1" baseline="30000" dirty="0">
                <a:latin typeface="Abadi" panose="020B0604020104020204" pitchFamily="34" charset="0"/>
              </a:rPr>
              <a:t>st</a:t>
            </a:r>
            <a:r>
              <a:rPr lang="en-GB" sz="2400" b="1" dirty="0">
                <a:latin typeface="Abadi" panose="020B0604020104020204" pitchFamily="34" charset="0"/>
              </a:rPr>
              <a:t>  year Core Module </a:t>
            </a:r>
          </a:p>
        </p:txBody>
      </p:sp>
      <p:pic>
        <p:nvPicPr>
          <p:cNvPr id="9" name="Graphic 8" descr="Document">
            <a:extLst>
              <a:ext uri="{FF2B5EF4-FFF2-40B4-BE49-F238E27FC236}">
                <a16:creationId xmlns:a16="http://schemas.microsoft.com/office/drawing/2014/main" xmlns="" id="{D52AEEF6-F3DF-463E-BD1C-6C3E558A155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844555" y="2284124"/>
            <a:ext cx="527045" cy="527045"/>
          </a:xfrm>
          <a:prstGeom prst="rect">
            <a:avLst/>
          </a:prstGeom>
        </p:spPr>
      </p:pic>
      <p:pic>
        <p:nvPicPr>
          <p:cNvPr id="10" name="Graphic 9" descr="Document">
            <a:extLst>
              <a:ext uri="{FF2B5EF4-FFF2-40B4-BE49-F238E27FC236}">
                <a16:creationId xmlns:a16="http://schemas.microsoft.com/office/drawing/2014/main" xmlns="" id="{63BDE25C-A496-43F1-BF27-BB0BCFDD120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1093455" y="1925351"/>
            <a:ext cx="527045" cy="527045"/>
          </a:xfrm>
          <a:prstGeom prst="rect">
            <a:avLst/>
          </a:prstGeom>
        </p:spPr>
      </p:pic>
    </p:spTree>
    <p:extLst>
      <p:ext uri="{BB962C8B-B14F-4D97-AF65-F5344CB8AC3E}">
        <p14:creationId xmlns:p14="http://schemas.microsoft.com/office/powerpoint/2010/main" val="2790812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77980C74-AF2A-4450-847A-E743B22A26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D524D067-4806-48A2-B0F2-08D3ED52AFF4}"/>
              </a:ext>
            </a:extLst>
          </p:cNvPr>
          <p:cNvSpPr>
            <a:spLocks noGrp="1"/>
          </p:cNvSpPr>
          <p:nvPr>
            <p:ph type="title"/>
          </p:nvPr>
        </p:nvSpPr>
        <p:spPr>
          <a:xfrm>
            <a:off x="1534696" y="804519"/>
            <a:ext cx="9520158" cy="1049235"/>
          </a:xfrm>
        </p:spPr>
        <p:txBody>
          <a:bodyPr>
            <a:normAutofit/>
          </a:bodyPr>
          <a:lstStyle/>
          <a:p>
            <a:r>
              <a:rPr lang="en-GB" sz="3600" dirty="0">
                <a:latin typeface="Abadi" panose="020B0604020104020204" pitchFamily="34" charset="0"/>
              </a:rPr>
              <a:t>Student-focused curriculum</a:t>
            </a:r>
          </a:p>
        </p:txBody>
      </p:sp>
      <p:cxnSp>
        <p:nvCxnSpPr>
          <p:cNvPr id="12" name="Straight Connector 11">
            <a:extLst>
              <a:ext uri="{FF2B5EF4-FFF2-40B4-BE49-F238E27FC236}">
                <a16:creationId xmlns:a16="http://schemas.microsoft.com/office/drawing/2014/main" xmlns="" id="{E9CE1AD2-68C8-4D23-BCA6-A6714F325DAF}"/>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130874" y="1996645"/>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14" name="Rectangle 13">
            <a:extLst>
              <a:ext uri="{FF2B5EF4-FFF2-40B4-BE49-F238E27FC236}">
                <a16:creationId xmlns:a16="http://schemas.microsoft.com/office/drawing/2014/main" xmlns="" id="{698C92D5-DA82-49A4-B257-78C3125FA2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aphicFrame>
        <p:nvGraphicFramePr>
          <p:cNvPr id="5" name="Content Placeholder 2">
            <a:extLst>
              <a:ext uri="{FF2B5EF4-FFF2-40B4-BE49-F238E27FC236}">
                <a16:creationId xmlns:a16="http://schemas.microsoft.com/office/drawing/2014/main" xmlns="" id="{397F34DB-F1E5-4007-A9BB-811EFC50F8AA}"/>
              </a:ext>
            </a:extLst>
          </p:cNvPr>
          <p:cNvGraphicFramePr>
            <a:graphicFrameLocks noGrp="1"/>
          </p:cNvGraphicFramePr>
          <p:nvPr>
            <p:ph idx="1"/>
            <p:extLst>
              <p:ext uri="{D42A27DB-BD31-4B8C-83A1-F6EECF244321}">
                <p14:modId xmlns:p14="http://schemas.microsoft.com/office/powerpoint/2010/main" val="3934210334"/>
              </p:ext>
            </p:extLst>
          </p:nvPr>
        </p:nvGraphicFramePr>
        <p:xfrm>
          <a:off x="-301" y="1853754"/>
          <a:ext cx="12191695" cy="50042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11162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83E94E3B-CFA4-455A-9673-F46D27D1FD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5F71B8AF-24E1-4CE5-BB2F-6872EEC22ED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xmlns="" id="{6AE7E3B3-95C3-4122-8575-A4B13A7EB198}"/>
              </a:ext>
            </a:extLst>
          </p:cNvPr>
          <p:cNvSpPr>
            <a:spLocks noGrp="1"/>
          </p:cNvSpPr>
          <p:nvPr>
            <p:ph type="title"/>
          </p:nvPr>
        </p:nvSpPr>
        <p:spPr>
          <a:xfrm>
            <a:off x="1451579" y="2303047"/>
            <a:ext cx="3272093" cy="2674198"/>
          </a:xfrm>
        </p:spPr>
        <p:txBody>
          <a:bodyPr anchor="t">
            <a:normAutofit/>
          </a:bodyPr>
          <a:lstStyle/>
          <a:p>
            <a:r>
              <a:rPr lang="en-GB" sz="4000" dirty="0">
                <a:latin typeface="Abadi" panose="020B0604020104020204" pitchFamily="34" charset="0"/>
              </a:rPr>
              <a:t>Accessibility</a:t>
            </a:r>
          </a:p>
        </p:txBody>
      </p:sp>
      <p:cxnSp>
        <p:nvCxnSpPr>
          <p:cNvPr id="14" name="Straight Connector 13">
            <a:extLst>
              <a:ext uri="{FF2B5EF4-FFF2-40B4-BE49-F238E27FC236}">
                <a16:creationId xmlns:a16="http://schemas.microsoft.com/office/drawing/2014/main" xmlns="" id="{633E6928-1881-40F9-942A-64C25008A35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451579" y="2146542"/>
            <a:ext cx="327209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16" name="Title 1">
            <a:extLst>
              <a:ext uri="{FF2B5EF4-FFF2-40B4-BE49-F238E27FC236}">
                <a16:creationId xmlns:a16="http://schemas.microsoft.com/office/drawing/2014/main" xmlns="" id="{9EE85D1E-6AE6-45FB-8F62-424732BE3A39}"/>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451580" y="3122496"/>
            <a:ext cx="3530157" cy="104923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endParaRPr lang="en-US" dirty="0"/>
          </a:p>
        </p:txBody>
      </p:sp>
      <p:cxnSp>
        <p:nvCxnSpPr>
          <p:cNvPr id="18" name="Straight Connector 17">
            <a:extLst>
              <a:ext uri="{FF2B5EF4-FFF2-40B4-BE49-F238E27FC236}">
                <a16:creationId xmlns:a16="http://schemas.microsoft.com/office/drawing/2014/main" xmlns="" id="{6EC9DAD0-4276-4BDF-80D8-C985DFED0EC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xmlns="" id="{46827CF0-2230-41FD-8518-1B5AD476908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3"/>
          <a:srcRect t="2769" b="-2769"/>
          <a:stretch/>
        </p:blipFill>
        <p:spPr>
          <a:xfrm>
            <a:off x="0" y="6135624"/>
            <a:ext cx="12192000" cy="742950"/>
          </a:xfrm>
          <a:prstGeom prst="rect">
            <a:avLst/>
          </a:prstGeom>
        </p:spPr>
      </p:pic>
      <p:graphicFrame>
        <p:nvGraphicFramePr>
          <p:cNvPr id="5" name="Content Placeholder 2">
            <a:extLst>
              <a:ext uri="{FF2B5EF4-FFF2-40B4-BE49-F238E27FC236}">
                <a16:creationId xmlns:a16="http://schemas.microsoft.com/office/drawing/2014/main" xmlns="" id="{2682CDB4-8EC6-4D8B-8E82-268A9B09F1D0}"/>
              </a:ext>
            </a:extLst>
          </p:cNvPr>
          <p:cNvGraphicFramePr>
            <a:graphicFrameLocks noGrp="1"/>
          </p:cNvGraphicFramePr>
          <p:nvPr>
            <p:ph idx="1"/>
            <p:extLst>
              <p:ext uri="{D42A27DB-BD31-4B8C-83A1-F6EECF244321}">
                <p14:modId xmlns:p14="http://schemas.microsoft.com/office/powerpoint/2010/main" val="1515280503"/>
              </p:ext>
            </p:extLst>
          </p:nvPr>
        </p:nvGraphicFramePr>
        <p:xfrm>
          <a:off x="5141913" y="803275"/>
          <a:ext cx="5913437" cy="46370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51401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4568A54B-9065-40B2-8753-8E0288E828A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2E7F3547-665A-4283-8F8F-6FF3DC4AD122}"/>
              </a:ext>
            </a:extLst>
          </p:cNvPr>
          <p:cNvSpPr>
            <a:spLocks noGrp="1"/>
          </p:cNvSpPr>
          <p:nvPr>
            <p:ph type="title"/>
          </p:nvPr>
        </p:nvSpPr>
        <p:spPr>
          <a:xfrm>
            <a:off x="1534781" y="804520"/>
            <a:ext cx="4093310" cy="1049235"/>
          </a:xfrm>
        </p:spPr>
        <p:txBody>
          <a:bodyPr>
            <a:normAutofit/>
          </a:bodyPr>
          <a:lstStyle/>
          <a:p>
            <a:r>
              <a:rPr lang="en-GB" sz="4000" dirty="0">
                <a:latin typeface="Abadi" panose="020B0604020104020204" pitchFamily="34" charset="0"/>
              </a:rPr>
              <a:t>Exercise</a:t>
            </a:r>
          </a:p>
        </p:txBody>
      </p:sp>
      <p:cxnSp>
        <p:nvCxnSpPr>
          <p:cNvPr id="12" name="Straight Connector 11">
            <a:extLst>
              <a:ext uri="{FF2B5EF4-FFF2-40B4-BE49-F238E27FC236}">
                <a16:creationId xmlns:a16="http://schemas.microsoft.com/office/drawing/2014/main" xmlns="" id="{515F3B72-790F-4B1A-90DE-5EC31C829B9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14" name="Rectangle 13">
            <a:extLst>
              <a:ext uri="{FF2B5EF4-FFF2-40B4-BE49-F238E27FC236}">
                <a16:creationId xmlns:a16="http://schemas.microsoft.com/office/drawing/2014/main" xmlns="" id="{A2BED43D-FF5E-4233-9D4F-A509B56034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 name="Content Placeholder 2">
            <a:extLst>
              <a:ext uri="{FF2B5EF4-FFF2-40B4-BE49-F238E27FC236}">
                <a16:creationId xmlns:a16="http://schemas.microsoft.com/office/drawing/2014/main" xmlns="" id="{1988CE95-CCA2-4BFF-8209-C644A64862CE}"/>
              </a:ext>
            </a:extLst>
          </p:cNvPr>
          <p:cNvSpPr>
            <a:spLocks noGrp="1"/>
          </p:cNvSpPr>
          <p:nvPr>
            <p:ph idx="1"/>
          </p:nvPr>
        </p:nvSpPr>
        <p:spPr>
          <a:xfrm>
            <a:off x="1534695" y="2015732"/>
            <a:ext cx="4089097" cy="3450613"/>
          </a:xfrm>
        </p:spPr>
        <p:txBody>
          <a:bodyPr>
            <a:normAutofit/>
          </a:bodyPr>
          <a:lstStyle/>
          <a:p>
            <a:r>
              <a:rPr lang="en-GB" sz="3200" dirty="0">
                <a:latin typeface="Abadi" panose="020B0604020104020204" pitchFamily="34" charset="0"/>
              </a:rPr>
              <a:t>Map out the key thinkers in your area of study and link to liberation groups and concerns.</a:t>
            </a:r>
          </a:p>
        </p:txBody>
      </p:sp>
      <p:pic>
        <p:nvPicPr>
          <p:cNvPr id="7" name="Graphic 6" descr="Stopwatch">
            <a:extLst>
              <a:ext uri="{FF2B5EF4-FFF2-40B4-BE49-F238E27FC236}">
                <a16:creationId xmlns:a16="http://schemas.microsoft.com/office/drawing/2014/main" xmlns="" id="{957A9144-5876-41E0-8D58-371BD21FADE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244251" y="805583"/>
            <a:ext cx="4660762" cy="4660762"/>
          </a:xfrm>
          <a:prstGeom prst="rect">
            <a:avLst/>
          </a:prstGeom>
        </p:spPr>
      </p:pic>
      <p:pic>
        <p:nvPicPr>
          <p:cNvPr id="16" name="Picture 15">
            <a:extLst>
              <a:ext uri="{FF2B5EF4-FFF2-40B4-BE49-F238E27FC236}">
                <a16:creationId xmlns:a16="http://schemas.microsoft.com/office/drawing/2014/main" xmlns="" id="{051D0F8B-A6FE-4009-88A1-49ABE7CEF2AC}"/>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4"/>
          <a:srcRect t="2769" b="-2769"/>
          <a:stretch/>
        </p:blipFill>
        <p:spPr>
          <a:xfrm>
            <a:off x="0" y="6135624"/>
            <a:ext cx="12192000" cy="742950"/>
          </a:xfrm>
          <a:prstGeom prst="rect">
            <a:avLst/>
          </a:prstGeom>
        </p:spPr>
      </p:pic>
      <p:cxnSp>
        <p:nvCxnSpPr>
          <p:cNvPr id="18" name="Straight Connector 17">
            <a:extLst>
              <a:ext uri="{FF2B5EF4-FFF2-40B4-BE49-F238E27FC236}">
                <a16:creationId xmlns:a16="http://schemas.microsoft.com/office/drawing/2014/main" xmlns="" id="{4C5057B3-E936-43A2-9EEE-514EF0434FE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8239395"/>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Gallery">
      <a:majorFont>
        <a:latin typeface="Palatino Linotype" panose="020405020505050303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panose="020405020505050303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AC464412-510E-4F2B-8947-A0DDBD02899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537</Words>
  <Application>Microsoft Office PowerPoint</Application>
  <PresentationFormat>Widescreen</PresentationFormat>
  <Paragraphs>76</Paragraphs>
  <Slides>7</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Abadi</vt:lpstr>
      <vt:lpstr>Arial</vt:lpstr>
      <vt:lpstr>Calibri</vt:lpstr>
      <vt:lpstr>Palatino Linotype</vt:lpstr>
      <vt:lpstr>Gallery</vt:lpstr>
      <vt:lpstr>Designing a liberated curriculum</vt:lpstr>
      <vt:lpstr>Embedding Liberation</vt:lpstr>
      <vt:lpstr>PowerPoint Presentation</vt:lpstr>
      <vt:lpstr>PowerPoint Presentation</vt:lpstr>
      <vt:lpstr>Student-focused curriculum</vt:lpstr>
      <vt:lpstr>Accessibility</vt:lpstr>
      <vt:lpstr>Exercise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a liberated curriculum</dc:title>
  <dc:creator>Emma Coleman</dc:creator>
  <cp:lastModifiedBy>Fossey, Peter</cp:lastModifiedBy>
  <cp:revision>6</cp:revision>
  <dcterms:created xsi:type="dcterms:W3CDTF">2019-05-07T18:35:51Z</dcterms:created>
  <dcterms:modified xsi:type="dcterms:W3CDTF">2019-05-08T15:44:24Z</dcterms:modified>
</cp:coreProperties>
</file>