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66" r:id="rId2"/>
    <p:sldId id="356" r:id="rId3"/>
    <p:sldId id="355" r:id="rId4"/>
    <p:sldId id="357" r:id="rId5"/>
    <p:sldId id="359" r:id="rId6"/>
    <p:sldId id="358" r:id="rId7"/>
  </p:sldIdLst>
  <p:sldSz cx="9144000" cy="5143500" type="screen16x9"/>
  <p:notesSz cx="9926638" cy="6797675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869B"/>
    <a:srgbClr val="EA737D"/>
    <a:srgbClr val="E86741"/>
    <a:srgbClr val="511C6C"/>
    <a:srgbClr val="3C3D42"/>
    <a:srgbClr val="9060A4"/>
    <a:srgbClr val="D00051"/>
    <a:srgbClr val="7C4293"/>
    <a:srgbClr val="012F53"/>
    <a:srgbClr val="F479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9"/>
    <p:restoredTop sz="80627" autoAdjust="0"/>
  </p:normalViewPr>
  <p:slideViewPr>
    <p:cSldViewPr snapToGrid="0" snapToObjects="1">
      <p:cViewPr varScale="1">
        <p:scale>
          <a:sx n="122" d="100"/>
          <a:sy n="122" d="100"/>
        </p:scale>
        <p:origin x="1290" y="120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5D496-ABCD-4ACF-9DE8-71EEFA0540C1}" type="datetimeFigureOut">
              <a:rPr lang="en-GB" smtClean="0"/>
              <a:t>07/05/2019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741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1696" y="645741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A9FAED-990A-4B58-B920-D93217657A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6705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75112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9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033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016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570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1213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217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B6ED8-9D91-5E4C-8236-27D5494AAD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968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 smtClean="0"/>
              <a:t>TITLE GOES HERE IN CAPS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Sub title goes here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 smtClean="0"/>
              <a:t>Date / location / additional info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18" y="3808875"/>
            <a:ext cx="9372506" cy="14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18" y="3808875"/>
            <a:ext cx="9372506" cy="1449750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 smtClean="0"/>
              <a:t>TITLE GOES HERE IN CAPS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Sub title goes here</a:t>
            </a:r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 smtClean="0"/>
              <a:t>Date / location / additional info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70" y="-67296"/>
            <a:ext cx="9364192" cy="1448463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</a:t>
            </a:r>
            <a:r>
              <a:rPr lang="en-US" b="1" dirty="0" smtClean="0">
                <a:latin typeface="+mn-lt"/>
                <a:ea typeface="Avenir Next Demi Bold" charset="0"/>
                <a:cs typeface="Avenir Next Demi Bold" charset="0"/>
              </a:rPr>
              <a:t>bold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511C6C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 smtClean="0">
                <a:latin typeface="+mn-lt"/>
              </a:rPr>
              <a:t>.</a:t>
            </a:r>
          </a:p>
          <a:p>
            <a:pPr>
              <a:buClr>
                <a:srgbClr val="511C6C"/>
              </a:buClr>
            </a:pPr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511C6C"/>
                </a:solidFill>
                <a:latin typeface="+mn-lt"/>
              </a:rPr>
              <a:t>Page title </a:t>
            </a:r>
            <a:r>
              <a:rPr lang="en-US" dirty="0" smtClean="0">
                <a:solidFill>
                  <a:srgbClr val="511C6C"/>
                </a:solidFill>
                <a:latin typeface="+mn-lt"/>
              </a:rPr>
              <a:t>(more bullet </a:t>
            </a:r>
            <a:r>
              <a:rPr lang="en-US" dirty="0">
                <a:solidFill>
                  <a:srgbClr val="511C6C"/>
                </a:solidFill>
                <a:latin typeface="+mn-lt"/>
              </a:rPr>
              <a:t>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1713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93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module.approval@warwick.ac.uk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96" t="13288" r="5746" b="34954"/>
          <a:stretch/>
        </p:blipFill>
        <p:spPr>
          <a:xfrm>
            <a:off x="1428749" y="0"/>
            <a:ext cx="7715251" cy="5143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 flipV="1">
            <a:off x="-59241" y="-42698"/>
            <a:ext cx="5045623" cy="5246961"/>
          </a:xfrm>
          <a:custGeom>
            <a:avLst/>
            <a:gdLst>
              <a:gd name="connsiteX0" fmla="*/ 5336628 w 8150773"/>
              <a:gd name="connsiteY0" fmla="*/ 0 h 5218386"/>
              <a:gd name="connsiteX1" fmla="*/ 0 w 8150773"/>
              <a:gd name="connsiteY1" fmla="*/ 0 h 5218386"/>
              <a:gd name="connsiteX2" fmla="*/ 0 w 8150773"/>
              <a:gd name="connsiteY2" fmla="*/ 5218386 h 5218386"/>
              <a:gd name="connsiteX3" fmla="*/ 8150773 w 8150773"/>
              <a:gd name="connsiteY3" fmla="*/ 5218386 h 5218386"/>
              <a:gd name="connsiteX4" fmla="*/ 5336628 w 8150773"/>
              <a:gd name="connsiteY4" fmla="*/ 0 h 5218386"/>
              <a:gd name="connsiteX0" fmla="*/ 5336628 w 8150773"/>
              <a:gd name="connsiteY0" fmla="*/ 0 h 5218386"/>
              <a:gd name="connsiteX1" fmla="*/ 0 w 8150773"/>
              <a:gd name="connsiteY1" fmla="*/ 0 h 5218386"/>
              <a:gd name="connsiteX2" fmla="*/ 3162300 w 8150773"/>
              <a:gd name="connsiteY2" fmla="*/ 5170761 h 5218386"/>
              <a:gd name="connsiteX3" fmla="*/ 8150773 w 8150773"/>
              <a:gd name="connsiteY3" fmla="*/ 5218386 h 5218386"/>
              <a:gd name="connsiteX4" fmla="*/ 5336628 w 8150773"/>
              <a:gd name="connsiteY4" fmla="*/ 0 h 5218386"/>
              <a:gd name="connsiteX0" fmla="*/ 2174328 w 4988473"/>
              <a:gd name="connsiteY0" fmla="*/ 0 h 5218386"/>
              <a:gd name="connsiteX1" fmla="*/ 885825 w 4988473"/>
              <a:gd name="connsiteY1" fmla="*/ 161925 h 5218386"/>
              <a:gd name="connsiteX2" fmla="*/ 0 w 4988473"/>
              <a:gd name="connsiteY2" fmla="*/ 5170761 h 5218386"/>
              <a:gd name="connsiteX3" fmla="*/ 4988473 w 4988473"/>
              <a:gd name="connsiteY3" fmla="*/ 5218386 h 5218386"/>
              <a:gd name="connsiteX4" fmla="*/ 2174328 w 4988473"/>
              <a:gd name="connsiteY4" fmla="*/ 0 h 5218386"/>
              <a:gd name="connsiteX0" fmla="*/ 2231478 w 5045623"/>
              <a:gd name="connsiteY0" fmla="*/ 9525 h 5227911"/>
              <a:gd name="connsiteX1" fmla="*/ 0 w 5045623"/>
              <a:gd name="connsiteY1" fmla="*/ 0 h 5227911"/>
              <a:gd name="connsiteX2" fmla="*/ 57150 w 5045623"/>
              <a:gd name="connsiteY2" fmla="*/ 5180286 h 5227911"/>
              <a:gd name="connsiteX3" fmla="*/ 5045623 w 5045623"/>
              <a:gd name="connsiteY3" fmla="*/ 5227911 h 5227911"/>
              <a:gd name="connsiteX4" fmla="*/ 2231478 w 5045623"/>
              <a:gd name="connsiteY4" fmla="*/ 9525 h 5227911"/>
              <a:gd name="connsiteX0" fmla="*/ 2231478 w 5045623"/>
              <a:gd name="connsiteY0" fmla="*/ 9525 h 5246961"/>
              <a:gd name="connsiteX1" fmla="*/ 0 w 5045623"/>
              <a:gd name="connsiteY1" fmla="*/ 0 h 5246961"/>
              <a:gd name="connsiteX2" fmla="*/ 28575 w 5045623"/>
              <a:gd name="connsiteY2" fmla="*/ 5246961 h 5246961"/>
              <a:gd name="connsiteX3" fmla="*/ 5045623 w 5045623"/>
              <a:gd name="connsiteY3" fmla="*/ 5227911 h 5246961"/>
              <a:gd name="connsiteX4" fmla="*/ 2231478 w 5045623"/>
              <a:gd name="connsiteY4" fmla="*/ 9525 h 5246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5623" h="5246961">
                <a:moveTo>
                  <a:pt x="2231478" y="9525"/>
                </a:moveTo>
                <a:lnTo>
                  <a:pt x="0" y="0"/>
                </a:lnTo>
                <a:lnTo>
                  <a:pt x="28575" y="5246961"/>
                </a:lnTo>
                <a:lnTo>
                  <a:pt x="5045623" y="5227911"/>
                </a:lnTo>
                <a:lnTo>
                  <a:pt x="2231478" y="9525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60090" y="4232925"/>
            <a:ext cx="190800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2128359" y="-44999"/>
            <a:ext cx="2858023" cy="530362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214555" y="540708"/>
            <a:ext cx="3138245" cy="173356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ts val="5500"/>
              </a:lnSpc>
            </a:pPr>
            <a:r>
              <a:rPr lang="en-US" sz="4400" dirty="0" smtClean="0">
                <a:latin typeface="Segoe UI" panose="020B0502040204020203" pitchFamily="34" charset="0"/>
                <a:cs typeface="Segoe UI" panose="020B0502040204020203" pitchFamily="34" charset="0"/>
              </a:rPr>
              <a:t>Module Approval</a:t>
            </a:r>
            <a:endParaRPr lang="en-US" sz="60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ts val="5500"/>
              </a:lnSpc>
            </a:pPr>
            <a:r>
              <a:rPr lang="en-US" sz="4400" b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Online </a:t>
            </a:r>
            <a:r>
              <a:rPr lang="en-US" sz="4400" b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System &amp; Process</a:t>
            </a:r>
            <a:endParaRPr lang="en-US" sz="4400" b="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34431" y="4232925"/>
            <a:ext cx="2233226" cy="6139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500" b="1" dirty="0" smtClean="0">
                <a:solidFill>
                  <a:schemeClr val="bg1"/>
                </a:solidFill>
                <a:latin typeface="Segoe UI" panose="020B0502040204020203" pitchFamily="34" charset="0"/>
                <a:ea typeface="Avenir Next" charset="0"/>
                <a:cs typeface="Segoe UI" panose="020B0502040204020203" pitchFamily="34" charset="0"/>
              </a:rPr>
              <a:t>Geraldine </a:t>
            </a:r>
            <a:r>
              <a:rPr lang="en-US" sz="1500" b="1" dirty="0">
                <a:solidFill>
                  <a:schemeClr val="bg1"/>
                </a:solidFill>
                <a:latin typeface="Segoe UI" panose="020B0502040204020203" pitchFamily="34" charset="0"/>
                <a:ea typeface="Avenir Next" charset="0"/>
                <a:cs typeface="Segoe UI" panose="020B0502040204020203" pitchFamily="34" charset="0"/>
              </a:rPr>
              <a:t>C</a:t>
            </a:r>
            <a:r>
              <a:rPr lang="en-US" sz="1500" b="1" dirty="0" smtClean="0">
                <a:solidFill>
                  <a:schemeClr val="bg1"/>
                </a:solidFill>
                <a:latin typeface="Segoe UI" panose="020B0502040204020203" pitchFamily="34" charset="0"/>
                <a:ea typeface="Avenir Next" charset="0"/>
                <a:cs typeface="Segoe UI" panose="020B0502040204020203" pitchFamily="34" charset="0"/>
              </a:rPr>
              <a:t>onnelly</a:t>
            </a:r>
            <a:endParaRPr lang="en-US" sz="1500" b="1" dirty="0" smtClean="0">
              <a:solidFill>
                <a:schemeClr val="bg1"/>
              </a:solidFill>
              <a:latin typeface="Segoe UI" panose="020B0502040204020203" pitchFamily="34" charset="0"/>
              <a:ea typeface="Avenir Next" charset="0"/>
              <a:cs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500" b="0" i="0" dirty="0" smtClean="0">
                <a:solidFill>
                  <a:schemeClr val="bg1"/>
                </a:solidFill>
                <a:latin typeface="Segoe UI" panose="020B0502040204020203" pitchFamily="34" charset="0"/>
                <a:ea typeface="Avenir Next" charset="0"/>
                <a:cs typeface="Segoe UI" panose="020B0502040204020203" pitchFamily="34" charset="0"/>
              </a:rPr>
              <a:t>May </a:t>
            </a:r>
            <a:r>
              <a:rPr lang="en-US" sz="1500" b="0" i="0" dirty="0" smtClean="0">
                <a:solidFill>
                  <a:schemeClr val="bg1"/>
                </a:solidFill>
                <a:latin typeface="Segoe UI" panose="020B0502040204020203" pitchFamily="34" charset="0"/>
                <a:ea typeface="Avenir Next" charset="0"/>
                <a:cs typeface="Segoe UI" panose="020B0502040204020203" pitchFamily="34" charset="0"/>
              </a:rPr>
              <a:t>2019</a:t>
            </a:r>
            <a:endParaRPr lang="en-US" sz="1500" b="0" i="0" dirty="0">
              <a:solidFill>
                <a:schemeClr val="bg1"/>
              </a:solidFill>
              <a:latin typeface="Segoe UI" panose="020B0502040204020203" pitchFamily="34" charset="0"/>
              <a:ea typeface="Avenir Next" charset="0"/>
              <a:cs typeface="Segoe UI" panose="020B05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1990" y="212659"/>
            <a:ext cx="499110" cy="8001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60090" y="1047618"/>
            <a:ext cx="45719" cy="327661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06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66700" y="1184442"/>
            <a:ext cx="8877299" cy="351455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GB" sz="2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A single source of truth about approved modules</a:t>
            </a:r>
          </a:p>
          <a:p>
            <a:pPr>
              <a:buClr>
                <a:srgbClr val="511C6C"/>
              </a:buClr>
            </a:pP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Other </a:t>
            </a:r>
            <a:r>
              <a:rPr lang="en-GB" sz="2800" dirty="0">
                <a:latin typeface="Segoe UI" panose="020B0502040204020203" pitchFamily="34" charset="0"/>
                <a:cs typeface="Segoe UI" panose="020B0502040204020203" pitchFamily="34" charset="0"/>
              </a:rPr>
              <a:t>systems drawing </a:t>
            </a: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directly </a:t>
            </a:r>
            <a:r>
              <a:rPr lang="en-GB" sz="2800" dirty="0">
                <a:latin typeface="Segoe UI" panose="020B0502040204020203" pitchFamily="34" charset="0"/>
                <a:cs typeface="Segoe UI" panose="020B0502040204020203" pitchFamily="34" charset="0"/>
              </a:rPr>
              <a:t>on </a:t>
            </a: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this </a:t>
            </a:r>
            <a:r>
              <a:rPr lang="en-GB" sz="2800" dirty="0">
                <a:latin typeface="Segoe UI" panose="020B0502040204020203" pitchFamily="34" charset="0"/>
                <a:cs typeface="Segoe UI" panose="020B0502040204020203" pitchFamily="34" charset="0"/>
              </a:rPr>
              <a:t>single </a:t>
            </a: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source: </a:t>
            </a:r>
            <a:r>
              <a:rPr lang="en-GB" sz="2800" dirty="0">
                <a:latin typeface="Segoe UI" panose="020B0502040204020203" pitchFamily="34" charset="0"/>
                <a:cs typeface="Segoe UI" panose="020B0502040204020203" pitchFamily="34" charset="0"/>
              </a:rPr>
              <a:t>module catalogue, timetabling, exams etc.</a:t>
            </a:r>
          </a:p>
          <a:p>
            <a:pPr>
              <a:buClr>
                <a:srgbClr val="511C6C"/>
              </a:buClr>
            </a:pP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Removing manual data entry by Exams and repeated supply of the same data by academic departments</a:t>
            </a:r>
          </a:p>
          <a:p>
            <a:pPr>
              <a:buClr>
                <a:srgbClr val="511C6C"/>
              </a:buClr>
            </a:pPr>
            <a:endParaRPr lang="en-GB" sz="180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Clr>
                <a:srgbClr val="511C6C"/>
              </a:buClr>
              <a:buNone/>
            </a:pPr>
            <a:endParaRPr lang="en-GB" sz="1800" i="1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rgbClr val="511C6C"/>
              </a:buClr>
            </a:pP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An </a:t>
            </a:r>
            <a:r>
              <a:rPr lang="en-GB" sz="2800" dirty="0">
                <a:latin typeface="Segoe UI" panose="020B0502040204020203" pitchFamily="34" charset="0"/>
                <a:cs typeface="Segoe UI" panose="020B0502040204020203" pitchFamily="34" charset="0"/>
              </a:rPr>
              <a:t>online tool to </a:t>
            </a: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approve </a:t>
            </a:r>
            <a:r>
              <a:rPr lang="en-GB" sz="2800" dirty="0">
                <a:latin typeface="Segoe UI" panose="020B0502040204020203" pitchFamily="34" charset="0"/>
                <a:cs typeface="Segoe UI" panose="020B0502040204020203" pitchFamily="34" charset="0"/>
              </a:rPr>
              <a:t>full module records (MA1s</a:t>
            </a: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) and automatically feed approved data into SITS</a:t>
            </a:r>
            <a:endParaRPr lang="en-GB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rgbClr val="511C6C"/>
              </a:buClr>
            </a:pPr>
            <a:endParaRPr lang="en-GB" sz="280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06062" y="592131"/>
            <a:ext cx="6282969" cy="50642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GB" sz="2800" dirty="0" smtClean="0">
                <a:solidFill>
                  <a:srgbClr val="511C6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end goal:</a:t>
            </a:r>
            <a:endParaRPr lang="en-GB" sz="2800" dirty="0">
              <a:solidFill>
                <a:srgbClr val="511C6C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06062" y="3570281"/>
            <a:ext cx="6282969" cy="50642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GB" sz="2800" dirty="0" smtClean="0">
                <a:solidFill>
                  <a:srgbClr val="511C6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Delivered through:</a:t>
            </a:r>
            <a:endParaRPr lang="en-GB" sz="2800" dirty="0">
              <a:solidFill>
                <a:srgbClr val="511C6C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35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66700" y="1260007"/>
            <a:ext cx="8877299" cy="221280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Authority to approve modules rests with academic </a:t>
            </a: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departments</a:t>
            </a:r>
          </a:p>
          <a:p>
            <a:pPr>
              <a:buClr>
                <a:srgbClr val="511C6C"/>
              </a:buClr>
            </a:pP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Deadline </a:t>
            </a: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for </a:t>
            </a: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the approval </a:t>
            </a:r>
            <a:r>
              <a:rPr lang="en-GB" sz="2800" dirty="0">
                <a:latin typeface="Segoe UI" panose="020B0502040204020203" pitchFamily="34" charset="0"/>
                <a:cs typeface="Segoe UI" panose="020B0502040204020203" pitchFamily="34" charset="0"/>
              </a:rPr>
              <a:t>of modules - Easter for courses starting in </a:t>
            </a: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September</a:t>
            </a:r>
          </a:p>
          <a:p>
            <a:pPr>
              <a:buClr>
                <a:srgbClr val="511C6C"/>
              </a:buClr>
            </a:pP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Second line approval via Faculty Education Committee for late submissions</a:t>
            </a:r>
            <a:endParaRPr lang="en-GB" sz="280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rgbClr val="511C6C"/>
              </a:buClr>
            </a:pP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Small amendments to MA1 form approved by AQSC, but form remains familiar</a:t>
            </a:r>
            <a:endParaRPr lang="en-GB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rgbClr val="511C6C"/>
              </a:buClr>
            </a:pPr>
            <a:endParaRPr lang="en-GB" sz="2800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06062" y="560381"/>
            <a:ext cx="6282969" cy="50642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GB" sz="2800" dirty="0" smtClean="0">
                <a:solidFill>
                  <a:srgbClr val="511C6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Facts:</a:t>
            </a:r>
            <a:endParaRPr lang="en-GB" sz="2800" dirty="0">
              <a:solidFill>
                <a:srgbClr val="511C6C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86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06062" y="560381"/>
            <a:ext cx="6282969" cy="50642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GB" sz="2800" dirty="0" smtClean="0">
                <a:solidFill>
                  <a:srgbClr val="511C6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High level view of the online process:</a:t>
            </a:r>
            <a:endParaRPr lang="en-GB" sz="2800" dirty="0">
              <a:solidFill>
                <a:srgbClr val="511C6C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15900" y="1938050"/>
            <a:ext cx="1612900" cy="65405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PROPOSER </a:t>
            </a:r>
            <a:b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enters / </a:t>
            </a:r>
            <a:r>
              <a:rPr lang="en-GB" sz="1050" b="1" dirty="0" smtClean="0">
                <a:solidFill>
                  <a:srgbClr val="EA737D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amends</a:t>
            </a:r>
            <a: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their module information</a:t>
            </a:r>
            <a:endParaRPr lang="en-GB" sz="105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87325" y="4316093"/>
            <a:ext cx="1641475" cy="678482"/>
          </a:xfrm>
          <a:prstGeom prst="rect">
            <a:avLst/>
          </a:prstGeom>
          <a:solidFill>
            <a:schemeClr val="bg1"/>
          </a:solidFill>
        </p:spPr>
        <p:txBody>
          <a:bodyPr anchor="t"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511C6C"/>
              </a:buClr>
              <a:buNone/>
            </a:pPr>
            <a:r>
              <a:rPr lang="en-GB" sz="1100" b="1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PROPOSER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511C6C"/>
              </a:buClr>
              <a:buNone/>
            </a:pPr>
            <a:r>
              <a:rPr lang="en-GB" sz="1100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Any member of staff can propose a module</a:t>
            </a:r>
            <a:endParaRPr lang="en-GB" sz="1100" dirty="0">
              <a:solidFill>
                <a:srgbClr val="3C3D4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114550" y="2818825"/>
            <a:ext cx="1371600" cy="556200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0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MODULE LEADER approves / returns</a:t>
            </a:r>
            <a:endParaRPr lang="en-GB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3771900" y="1938050"/>
            <a:ext cx="1612900" cy="65405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DEPARTMENTAL REVIEWER </a:t>
            </a:r>
            <a:b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approves / returns</a:t>
            </a:r>
            <a:endParaRPr lang="en-GB" sz="105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670550" y="2818825"/>
            <a:ext cx="1371600" cy="556200"/>
          </a:xfrm>
          <a:prstGeom prst="rect">
            <a:avLst/>
          </a:prstGeom>
          <a:solidFill>
            <a:srgbClr val="511C6C"/>
          </a:solidFill>
          <a:ln>
            <a:noFill/>
          </a:ln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0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FACULTY EDUCATION CHAIR</a:t>
            </a:r>
            <a:br>
              <a:rPr lang="en-GB" sz="10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10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approves / returns</a:t>
            </a:r>
            <a:endParaRPr lang="en-GB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7327900" y="1938050"/>
            <a:ext cx="1612900" cy="65405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SPA TEAM</a:t>
            </a:r>
            <a:b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 module and </a:t>
            </a:r>
            <a:r>
              <a:rPr lang="en-GB" sz="1050" b="1" dirty="0" err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HECoS</a:t>
            </a:r>
            <a: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codes</a:t>
            </a:r>
            <a:endParaRPr lang="en-GB" sz="105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3" name="Straight Arrow Connector 2"/>
          <p:cNvCxnSpPr>
            <a:stCxn id="17" idx="3"/>
            <a:endCxn id="7" idx="1"/>
          </p:cNvCxnSpPr>
          <p:nvPr/>
        </p:nvCxnSpPr>
        <p:spPr>
          <a:xfrm>
            <a:off x="3270250" y="2265075"/>
            <a:ext cx="501650" cy="0"/>
          </a:xfrm>
          <a:prstGeom prst="straightConnector1">
            <a:avLst/>
          </a:prstGeom>
          <a:ln w="19050">
            <a:solidFill>
              <a:srgbClr val="31869B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330450" y="2074525"/>
            <a:ext cx="939800" cy="381100"/>
          </a:xfrm>
          <a:prstGeom prst="rect">
            <a:avLst/>
          </a:prstGeom>
          <a:solidFill>
            <a:srgbClr val="3C3D42"/>
          </a:solidFill>
          <a:ln>
            <a:noFill/>
          </a:ln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8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Proposer is Module Leader?</a:t>
            </a:r>
            <a:endParaRPr lang="en-GB" sz="8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886450" y="2074525"/>
            <a:ext cx="939800" cy="381100"/>
          </a:xfrm>
          <a:prstGeom prst="rect">
            <a:avLst/>
          </a:prstGeom>
          <a:solidFill>
            <a:srgbClr val="3C3D42"/>
          </a:solidFill>
          <a:ln>
            <a:noFill/>
          </a:ln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8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Submitted before deadline?</a:t>
            </a:r>
            <a:endParaRPr lang="en-GB" sz="8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749549" y="2503150"/>
            <a:ext cx="381000" cy="2033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800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</a:t>
            </a:r>
            <a:endParaRPr lang="en-GB" sz="800" dirty="0">
              <a:solidFill>
                <a:srgbClr val="3C3D4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3200400" y="2272796"/>
            <a:ext cx="381000" cy="2033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800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</a:t>
            </a:r>
            <a:endParaRPr lang="en-GB" sz="800" dirty="0">
              <a:solidFill>
                <a:srgbClr val="3C3D4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3" name="Straight Arrow Connector 22"/>
          <p:cNvCxnSpPr>
            <a:stCxn id="4" idx="3"/>
            <a:endCxn id="17" idx="1"/>
          </p:cNvCxnSpPr>
          <p:nvPr/>
        </p:nvCxnSpPr>
        <p:spPr>
          <a:xfrm>
            <a:off x="1828800" y="2265075"/>
            <a:ext cx="501650" cy="0"/>
          </a:xfrm>
          <a:prstGeom prst="straightConnector1">
            <a:avLst/>
          </a:prstGeom>
          <a:ln w="19050">
            <a:solidFill>
              <a:srgbClr val="31869B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7" idx="2"/>
            <a:endCxn id="6" idx="0"/>
          </p:cNvCxnSpPr>
          <p:nvPr/>
        </p:nvCxnSpPr>
        <p:spPr>
          <a:xfrm>
            <a:off x="2800350" y="2455625"/>
            <a:ext cx="0" cy="363200"/>
          </a:xfrm>
          <a:prstGeom prst="straightConnector1">
            <a:avLst/>
          </a:prstGeom>
          <a:ln w="19050">
            <a:solidFill>
              <a:srgbClr val="31869B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6" idx="3"/>
            <a:endCxn id="7" idx="1"/>
          </p:cNvCxnSpPr>
          <p:nvPr/>
        </p:nvCxnSpPr>
        <p:spPr>
          <a:xfrm flipV="1">
            <a:off x="3486150" y="2265075"/>
            <a:ext cx="285750" cy="831850"/>
          </a:xfrm>
          <a:prstGeom prst="bentConnector3">
            <a:avLst/>
          </a:prstGeom>
          <a:ln w="19050">
            <a:solidFill>
              <a:srgbClr val="31869B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826250" y="2265075"/>
            <a:ext cx="501650" cy="0"/>
          </a:xfrm>
          <a:prstGeom prst="straightConnector1">
            <a:avLst/>
          </a:prstGeom>
          <a:ln w="19050">
            <a:solidFill>
              <a:srgbClr val="31869B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6305549" y="2503150"/>
            <a:ext cx="381000" cy="2033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800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</a:t>
            </a:r>
            <a:endParaRPr lang="en-GB" sz="800" dirty="0">
              <a:solidFill>
                <a:srgbClr val="3C3D4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6756400" y="2272796"/>
            <a:ext cx="381000" cy="2033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800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YES</a:t>
            </a:r>
            <a:endParaRPr lang="en-GB" sz="800" dirty="0">
              <a:solidFill>
                <a:srgbClr val="3C3D4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6356350" y="2455625"/>
            <a:ext cx="0" cy="363200"/>
          </a:xfrm>
          <a:prstGeom prst="straightConnector1">
            <a:avLst/>
          </a:prstGeom>
          <a:ln w="19050">
            <a:solidFill>
              <a:srgbClr val="31869B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/>
          <p:nvPr/>
        </p:nvCxnSpPr>
        <p:spPr>
          <a:xfrm flipV="1">
            <a:off x="7042150" y="2265075"/>
            <a:ext cx="285750" cy="831850"/>
          </a:xfrm>
          <a:prstGeom prst="bentConnector3">
            <a:avLst/>
          </a:prstGeom>
          <a:ln w="19050">
            <a:solidFill>
              <a:srgbClr val="31869B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7" idx="3"/>
            <a:endCxn id="18" idx="1"/>
          </p:cNvCxnSpPr>
          <p:nvPr/>
        </p:nvCxnSpPr>
        <p:spPr>
          <a:xfrm>
            <a:off x="5384800" y="2265075"/>
            <a:ext cx="501650" cy="0"/>
          </a:xfrm>
          <a:prstGeom prst="straightConnector1">
            <a:avLst/>
          </a:prstGeom>
          <a:ln w="19050">
            <a:solidFill>
              <a:srgbClr val="31869B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7327900" y="3480767"/>
            <a:ext cx="1612900" cy="654050"/>
          </a:xfrm>
          <a:prstGeom prst="rect">
            <a:avLst/>
          </a:prstGeom>
          <a:solidFill>
            <a:srgbClr val="EA737D"/>
          </a:solidFill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SITS module record is created / amended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8134350" y="2604800"/>
            <a:ext cx="0" cy="888667"/>
          </a:xfrm>
          <a:prstGeom prst="straightConnector1">
            <a:avLst/>
          </a:prstGeom>
          <a:ln w="19050">
            <a:solidFill>
              <a:srgbClr val="E8674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45" idx="1"/>
            <a:endCxn id="4" idx="2"/>
          </p:cNvCxnSpPr>
          <p:nvPr/>
        </p:nvCxnSpPr>
        <p:spPr>
          <a:xfrm rot="10800000">
            <a:off x="1022350" y="2592100"/>
            <a:ext cx="6305550" cy="1215692"/>
          </a:xfrm>
          <a:prstGeom prst="bentConnector2">
            <a:avLst/>
          </a:prstGeom>
          <a:ln w="19050">
            <a:solidFill>
              <a:srgbClr val="E8674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939800" y="3859211"/>
            <a:ext cx="3835399" cy="112093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/>
          <a:p>
            <a:pPr marL="0" indent="0">
              <a:buClr>
                <a:srgbClr val="511C6C"/>
              </a:buClr>
              <a:buNone/>
            </a:pPr>
            <a:r>
              <a:rPr lang="en-GB" sz="1050" dirty="0" smtClean="0">
                <a:solidFill>
                  <a:srgbClr val="EA737D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All existing modules can be searched and amended</a:t>
            </a:r>
            <a:endParaRPr lang="en-GB" sz="1050" dirty="0">
              <a:solidFill>
                <a:srgbClr val="EA737D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8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3751262" y="4316093"/>
            <a:ext cx="1641475" cy="678482"/>
          </a:xfrm>
          <a:prstGeom prst="rect">
            <a:avLst/>
          </a:prstGeom>
          <a:solidFill>
            <a:schemeClr val="bg1"/>
          </a:solidFill>
        </p:spPr>
        <p:txBody>
          <a:bodyPr anchor="t"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511C6C"/>
              </a:buClr>
              <a:buNone/>
            </a:pPr>
            <a:r>
              <a:rPr lang="en-GB" sz="1100" b="1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DEPT. REVIEWER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511C6C"/>
              </a:buClr>
              <a:buNone/>
            </a:pPr>
            <a:r>
              <a:rPr lang="en-GB" sz="1100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Chair of Dept. Ed. </a:t>
            </a:r>
            <a:r>
              <a:rPr lang="en-GB" sz="1100" dirty="0" err="1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Ctte</a:t>
            </a:r>
            <a:r>
              <a:rPr lang="en-GB" sz="1100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or nominee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511C6C"/>
              </a:buClr>
              <a:buNone/>
            </a:pPr>
            <a:r>
              <a:rPr lang="en-GB" sz="1050" dirty="0" smtClean="0">
                <a:solidFill>
                  <a:srgbClr val="31869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maintained by TQ</a:t>
            </a:r>
            <a:endParaRPr lang="en-GB" sz="1050" dirty="0">
              <a:solidFill>
                <a:srgbClr val="31869B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7299325" y="4316093"/>
            <a:ext cx="1641475" cy="678482"/>
          </a:xfrm>
          <a:prstGeom prst="rect">
            <a:avLst/>
          </a:prstGeom>
          <a:solidFill>
            <a:schemeClr val="bg1"/>
          </a:solidFill>
        </p:spPr>
        <p:txBody>
          <a:bodyPr anchor="t"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511C6C"/>
              </a:buClr>
              <a:buNone/>
            </a:pPr>
            <a:r>
              <a:rPr lang="en-GB" sz="1100" b="1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SPA Team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511C6C"/>
              </a:buClr>
              <a:buNone/>
            </a:pPr>
            <a:r>
              <a:rPr lang="en-GB" sz="1100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 longer goes to Exams first</a:t>
            </a:r>
            <a:endParaRPr lang="en-GB" sz="1100" dirty="0">
              <a:solidFill>
                <a:srgbClr val="3C3D4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1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521325" y="4316093"/>
            <a:ext cx="1641475" cy="678482"/>
          </a:xfrm>
          <a:prstGeom prst="rect">
            <a:avLst/>
          </a:prstGeom>
          <a:solidFill>
            <a:schemeClr val="bg1"/>
          </a:solidFill>
        </p:spPr>
        <p:txBody>
          <a:bodyPr anchor="t"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511C6C"/>
              </a:buClr>
              <a:buNone/>
            </a:pPr>
            <a:r>
              <a:rPr lang="en-GB" sz="1100" b="1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FEC CHAIR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511C6C"/>
              </a:buClr>
              <a:buNone/>
            </a:pPr>
            <a:endParaRPr lang="en-GB" sz="1100" dirty="0" smtClean="0">
              <a:solidFill>
                <a:srgbClr val="3C3D4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511C6C"/>
              </a:buClr>
              <a:buNone/>
            </a:pPr>
            <a:endParaRPr lang="en-GB" sz="1100" dirty="0">
              <a:solidFill>
                <a:srgbClr val="3C3D4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511C6C"/>
              </a:buClr>
              <a:buNone/>
            </a:pPr>
            <a:r>
              <a:rPr lang="en-GB" sz="1050" dirty="0" smtClean="0">
                <a:solidFill>
                  <a:srgbClr val="31869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 maintained by TQ</a:t>
            </a:r>
            <a:endParaRPr lang="en-GB" sz="1050" dirty="0">
              <a:solidFill>
                <a:srgbClr val="31869B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2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951038" y="4316093"/>
            <a:ext cx="1641475" cy="678482"/>
          </a:xfrm>
          <a:prstGeom prst="rect">
            <a:avLst/>
          </a:prstGeom>
          <a:solidFill>
            <a:schemeClr val="bg1"/>
          </a:solidFill>
        </p:spPr>
        <p:txBody>
          <a:bodyPr anchor="t"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511C6C"/>
              </a:buClr>
              <a:buNone/>
            </a:pPr>
            <a:r>
              <a:rPr lang="en-GB" sz="1100" b="1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MODULE LEADER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511C6C"/>
              </a:buClr>
              <a:buNone/>
            </a:pPr>
            <a:r>
              <a:rPr lang="en-GB" sz="1100" dirty="0" smtClean="0">
                <a:solidFill>
                  <a:srgbClr val="3C3D4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Entered on the form by the Proposer</a:t>
            </a:r>
            <a:endParaRPr lang="en-GB" sz="1100" dirty="0">
              <a:solidFill>
                <a:srgbClr val="3C3D4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3914140" y="1145575"/>
            <a:ext cx="1328420" cy="654050"/>
          </a:xfrm>
          <a:prstGeom prst="rect">
            <a:avLst/>
          </a:prstGeom>
          <a:noFill/>
          <a:ln w="12700">
            <a:solidFill>
              <a:schemeClr val="accent2">
                <a:lumMod val="75000"/>
              </a:schemeClr>
            </a:solidFill>
            <a:prstDash val="sysDash"/>
          </a:ln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700" dirty="0" smtClean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PDF exported for review by the Department Education Committee. Departmental Reviewer submits decision on their behalf.</a:t>
            </a:r>
            <a:endParaRPr lang="en-GB" sz="800" dirty="0">
              <a:solidFill>
                <a:schemeClr val="accent2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4933950" y="1799625"/>
            <a:ext cx="0" cy="138425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4222750" y="1799625"/>
            <a:ext cx="0" cy="138425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83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06062" y="560381"/>
            <a:ext cx="6282969" cy="50642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GB" sz="2800" dirty="0" smtClean="0">
                <a:solidFill>
                  <a:srgbClr val="511C6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Timescales</a:t>
            </a:r>
            <a:endParaRPr lang="en-GB" sz="2800" dirty="0">
              <a:solidFill>
                <a:srgbClr val="511C6C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15900" y="2178050"/>
            <a:ext cx="1301750" cy="15113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OCTOBER 2018</a:t>
            </a: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In-house solution approved and development commenced</a:t>
            </a:r>
            <a:endParaRPr lang="en-GB" sz="105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3171824" y="2178050"/>
            <a:ext cx="1301750" cy="15113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FEBRUARY 2019</a:t>
            </a: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Testing and piloting</a:t>
            </a:r>
            <a:endParaRPr lang="en-GB" sz="105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7731125" y="2178050"/>
            <a:ext cx="1301750" cy="15113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SEPTEMBER 2019</a:t>
            </a: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Paper MA1 form is retired; online system becomes default.</a:t>
            </a:r>
            <a:endParaRPr lang="en-GB" sz="105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3" name="Straight Arrow Connector 2"/>
          <p:cNvCxnSpPr>
            <a:stCxn id="17" idx="3"/>
            <a:endCxn id="7" idx="1"/>
          </p:cNvCxnSpPr>
          <p:nvPr/>
        </p:nvCxnSpPr>
        <p:spPr>
          <a:xfrm>
            <a:off x="2995612" y="2933700"/>
            <a:ext cx="176212" cy="0"/>
          </a:xfrm>
          <a:prstGeom prst="straightConnector1">
            <a:avLst/>
          </a:prstGeom>
          <a:ln w="19050">
            <a:solidFill>
              <a:srgbClr val="31869B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693862" y="2178050"/>
            <a:ext cx="1301750" cy="1511300"/>
          </a:xfrm>
          <a:prstGeom prst="rect">
            <a:avLst/>
          </a:prstGeom>
          <a:solidFill>
            <a:srgbClr val="3C3D42"/>
          </a:solidFill>
          <a:ln>
            <a:noFill/>
          </a:ln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NOVEMBER 2018</a:t>
            </a: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User Group formed to review and steering technical development</a:t>
            </a:r>
            <a:endParaRPr lang="en-GB" sz="105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4649786" y="2178050"/>
            <a:ext cx="1301750" cy="1511300"/>
          </a:xfrm>
          <a:prstGeom prst="rect">
            <a:avLst/>
          </a:prstGeom>
          <a:solidFill>
            <a:srgbClr val="3C3D42"/>
          </a:solidFill>
          <a:ln>
            <a:noFill/>
          </a:ln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MAY 2019</a:t>
            </a:r>
            <a:endParaRPr lang="en-GB" sz="1050" b="1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 LIVE – depts. have option to use online or paper process</a:t>
            </a:r>
            <a:endParaRPr lang="en-GB" sz="105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3" name="Straight Arrow Connector 22"/>
          <p:cNvCxnSpPr>
            <a:stCxn id="4" idx="3"/>
            <a:endCxn id="17" idx="1"/>
          </p:cNvCxnSpPr>
          <p:nvPr/>
        </p:nvCxnSpPr>
        <p:spPr>
          <a:xfrm>
            <a:off x="1517650" y="2933700"/>
            <a:ext cx="176212" cy="0"/>
          </a:xfrm>
          <a:prstGeom prst="straightConnector1">
            <a:avLst/>
          </a:prstGeom>
          <a:ln w="19050">
            <a:solidFill>
              <a:srgbClr val="31869B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8" idx="3"/>
            <a:endCxn id="9" idx="1"/>
          </p:cNvCxnSpPr>
          <p:nvPr/>
        </p:nvCxnSpPr>
        <p:spPr>
          <a:xfrm>
            <a:off x="5951536" y="2933700"/>
            <a:ext cx="1779589" cy="0"/>
          </a:xfrm>
          <a:prstGeom prst="straightConnector1">
            <a:avLst/>
          </a:prstGeom>
          <a:ln w="19050">
            <a:solidFill>
              <a:srgbClr val="31869B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7" idx="3"/>
            <a:endCxn id="18" idx="1"/>
          </p:cNvCxnSpPr>
          <p:nvPr/>
        </p:nvCxnSpPr>
        <p:spPr>
          <a:xfrm>
            <a:off x="4473574" y="2933700"/>
            <a:ext cx="176212" cy="0"/>
          </a:xfrm>
          <a:prstGeom prst="straightConnector1">
            <a:avLst/>
          </a:prstGeom>
          <a:ln w="19050">
            <a:solidFill>
              <a:srgbClr val="31869B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7731125" y="3942412"/>
            <a:ext cx="1301750" cy="100517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Full records for existing modules available to amend.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8382000" y="3689350"/>
            <a:ext cx="0" cy="253062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15900" y="1149350"/>
            <a:ext cx="2609850" cy="72137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THROUGHOUT 2018</a:t>
            </a: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105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Current processes reviewed and requirements confirmed</a:t>
            </a:r>
            <a:endParaRPr lang="en-GB" sz="105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4649786" y="3942412"/>
            <a:ext cx="1301750" cy="100517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0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‘Skeleton’ records for existing modules available.</a:t>
            </a: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1000" dirty="0" err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Depts</a:t>
            </a:r>
            <a:r>
              <a:rPr lang="en-GB" sz="10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can choose to complete record 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5300661" y="3689350"/>
            <a:ext cx="0" cy="253062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6021386" y="3942412"/>
            <a:ext cx="1636714" cy="1005176"/>
          </a:xfrm>
          <a:prstGeom prst="rect">
            <a:avLst/>
          </a:prstGeom>
          <a:noFill/>
          <a:ln w="12700">
            <a:solidFill>
              <a:schemeClr val="accent3">
                <a:lumMod val="50000"/>
              </a:schemeClr>
            </a:solidFill>
            <a:prstDash val="dash"/>
          </a:ln>
        </p:spPr>
        <p:txBody>
          <a:bodyPr anchor="ctr"/>
          <a:lstStyle/>
          <a:p>
            <a:pPr marL="0" indent="0" algn="ctr">
              <a:buClr>
                <a:srgbClr val="511C6C"/>
              </a:buClr>
              <a:buNone/>
            </a:pPr>
            <a:r>
              <a:rPr lang="en-GB" sz="1000" dirty="0" smtClean="0">
                <a:solidFill>
                  <a:schemeClr val="accent3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April to September 2019</a:t>
            </a:r>
          </a:p>
          <a:p>
            <a:pPr marL="0" indent="0" algn="ctr">
              <a:buClr>
                <a:srgbClr val="511C6C"/>
              </a:buClr>
              <a:buNone/>
            </a:pPr>
            <a:r>
              <a:rPr lang="en-GB" sz="1000" dirty="0" smtClean="0">
                <a:solidFill>
                  <a:schemeClr val="accent3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Project to collate and import data from MA1s and CA1s for all existing modules and courses</a:t>
            </a:r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358775" y="1870726"/>
            <a:ext cx="0" cy="307324"/>
          </a:xfrm>
          <a:prstGeom prst="straightConnector1">
            <a:avLst/>
          </a:prstGeom>
          <a:ln w="19050">
            <a:solidFill>
              <a:schemeClr val="tx2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241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06062" y="1472634"/>
            <a:ext cx="8877299" cy="351455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buClr>
                <a:srgbClr val="511C6C"/>
              </a:buClr>
            </a:pP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Training Roadshows to take place for Course and Module Approval Systems – Starting June 2019</a:t>
            </a:r>
          </a:p>
          <a:p>
            <a:pPr>
              <a:buClr>
                <a:srgbClr val="511C6C"/>
              </a:buClr>
            </a:pP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Get </a:t>
            </a: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in touch: </a:t>
            </a: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  <a:hlinkClick r:id="rId3"/>
              </a:rPr>
              <a:t>module.approval@warwick.ac.uk</a:t>
            </a:r>
            <a:r>
              <a:rPr lang="en-GB" sz="28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GB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06062" y="813591"/>
            <a:ext cx="6282969" cy="50642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GB" sz="2800" dirty="0" smtClean="0">
                <a:solidFill>
                  <a:srgbClr val="511C6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QUESTIONS?</a:t>
            </a:r>
            <a:endParaRPr lang="en-GB" sz="2800" dirty="0">
              <a:solidFill>
                <a:srgbClr val="511C6C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73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2381</TotalTime>
  <Words>371</Words>
  <Application>Microsoft Office PowerPoint</Application>
  <PresentationFormat>On-screen Show (16:9)</PresentationFormat>
  <Paragraphs>72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Avenir Next</vt:lpstr>
      <vt:lpstr>Avenir Next Demi Bold</vt:lpstr>
      <vt:lpstr>Avenir Next Medium</vt:lpstr>
      <vt:lpstr>Calibri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Connelly, Geraldine</cp:lastModifiedBy>
  <cp:revision>278</cp:revision>
  <cp:lastPrinted>2019-01-14T11:28:56Z</cp:lastPrinted>
  <dcterms:created xsi:type="dcterms:W3CDTF">2017-04-05T11:04:35Z</dcterms:created>
  <dcterms:modified xsi:type="dcterms:W3CDTF">2019-05-07T12:15:53Z</dcterms:modified>
</cp:coreProperties>
</file>