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notesMasterIdLst>
    <p:notesMasterId r:id="rId18"/>
  </p:notesMasterIdLst>
  <p:sldIdLst>
    <p:sldId id="256" r:id="rId2"/>
    <p:sldId id="257" r:id="rId3"/>
    <p:sldId id="263" r:id="rId4"/>
    <p:sldId id="258" r:id="rId5"/>
    <p:sldId id="260" r:id="rId6"/>
    <p:sldId id="270" r:id="rId7"/>
    <p:sldId id="262" r:id="rId8"/>
    <p:sldId id="268" r:id="rId9"/>
    <p:sldId id="266" r:id="rId10"/>
    <p:sldId id="264" r:id="rId11"/>
    <p:sldId id="276" r:id="rId12"/>
    <p:sldId id="277" r:id="rId13"/>
    <p:sldId id="278" r:id="rId14"/>
    <p:sldId id="272" r:id="rId15"/>
    <p:sldId id="271" r:id="rId16"/>
    <p:sldId id="259" r:id="rId17"/>
  </p:sldIdLst>
  <p:sldSz cx="9144000" cy="5715000" type="screen16x10"/>
  <p:notesSz cx="6858000" cy="9144000"/>
  <p:defaultTextStyle>
    <a:defPPr>
      <a:defRPr lang="en-US"/>
    </a:defPPr>
    <a:lvl1pPr marL="0" algn="l" defTabSz="713145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1pPr>
    <a:lvl2pPr marL="356574" algn="l" defTabSz="713145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2pPr>
    <a:lvl3pPr marL="713145" algn="l" defTabSz="713145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3pPr>
    <a:lvl4pPr marL="1069719" algn="l" defTabSz="713145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4pPr>
    <a:lvl5pPr marL="1426293" algn="l" defTabSz="713145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5pPr>
    <a:lvl6pPr marL="1782867" algn="l" defTabSz="713145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6pPr>
    <a:lvl7pPr marL="2139439" algn="l" defTabSz="713145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7pPr>
    <a:lvl8pPr marL="2496012" algn="l" defTabSz="713145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8pPr>
    <a:lvl9pPr marL="2852586" algn="l" defTabSz="713145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B69A1CE-A7C6-F460-9626-E3A95CECD85D}" v="57" dt="2025-06-03T13:44:49.597"/>
    <p1510:client id="{AACF50C5-EC15-5702-FA5F-DA9A099C9270}" v="71" dt="2025-06-02T10:35:22.892"/>
    <p1510:client id="{DC798DE9-CCB1-1104-571D-12CFB7F88940}" v="88" dt="2025-06-01T17:30:22.19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C43D508-CBCA-D14E-924C-A3B72AD6D3FD}" type="doc">
      <dgm:prSet loTypeId="urn:microsoft.com/office/officeart/2005/8/layout/cycle6" loCatId="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GB"/>
        </a:p>
      </dgm:t>
    </dgm:pt>
    <dgm:pt modelId="{DA3164F4-FFAF-6146-8C03-0E98B5D902CC}">
      <dgm:prSet phldrT="[Text]"/>
      <dgm:spPr/>
      <dgm:t>
        <a:bodyPr/>
        <a:lstStyle/>
        <a:p>
          <a:r>
            <a:rPr lang="en-GB"/>
            <a:t>Realism</a:t>
          </a:r>
        </a:p>
      </dgm:t>
    </dgm:pt>
    <dgm:pt modelId="{5713755E-FC8D-9F41-B8C4-897AF305E0F4}" type="parTrans" cxnId="{32438A5E-2B25-8345-A405-EF06646D23E9}">
      <dgm:prSet/>
      <dgm:spPr/>
      <dgm:t>
        <a:bodyPr/>
        <a:lstStyle/>
        <a:p>
          <a:endParaRPr lang="en-GB"/>
        </a:p>
      </dgm:t>
    </dgm:pt>
    <dgm:pt modelId="{C83885D3-9524-874A-9F83-6F8EE6A83EE5}" type="sibTrans" cxnId="{32438A5E-2B25-8345-A405-EF06646D23E9}">
      <dgm:prSet/>
      <dgm:spPr/>
      <dgm:t>
        <a:bodyPr/>
        <a:lstStyle/>
        <a:p>
          <a:endParaRPr lang="en-GB"/>
        </a:p>
      </dgm:t>
    </dgm:pt>
    <dgm:pt modelId="{95BEE8F9-AE7A-F74A-BDA5-AEDF892E23BE}">
      <dgm:prSet phldrT="[Text]"/>
      <dgm:spPr/>
      <dgm:t>
        <a:bodyPr/>
        <a:lstStyle/>
        <a:p>
          <a:r>
            <a:rPr lang="en-GB"/>
            <a:t>Contextualisation</a:t>
          </a:r>
        </a:p>
      </dgm:t>
    </dgm:pt>
    <dgm:pt modelId="{7ED2101E-5DF0-5E4A-8A00-7D4DAE7FD552}" type="parTrans" cxnId="{AA79921A-353B-AC4C-9716-1434FECA790B}">
      <dgm:prSet/>
      <dgm:spPr/>
      <dgm:t>
        <a:bodyPr/>
        <a:lstStyle/>
        <a:p>
          <a:endParaRPr lang="en-GB"/>
        </a:p>
      </dgm:t>
    </dgm:pt>
    <dgm:pt modelId="{C54BBD3E-F03A-0F45-BF46-343EB54116BE}" type="sibTrans" cxnId="{AA79921A-353B-AC4C-9716-1434FECA790B}">
      <dgm:prSet/>
      <dgm:spPr/>
      <dgm:t>
        <a:bodyPr/>
        <a:lstStyle/>
        <a:p>
          <a:endParaRPr lang="en-GB"/>
        </a:p>
      </dgm:t>
    </dgm:pt>
    <dgm:pt modelId="{8725BAAA-F255-0D41-A190-CEB884499040}">
      <dgm:prSet phldrT="[Text]"/>
      <dgm:spPr/>
      <dgm:t>
        <a:bodyPr/>
        <a:lstStyle/>
        <a:p>
          <a:r>
            <a:rPr lang="en-GB"/>
            <a:t>Problematisation</a:t>
          </a:r>
        </a:p>
      </dgm:t>
    </dgm:pt>
    <dgm:pt modelId="{46266DC3-1579-8B4E-B97C-E402825057E4}" type="parTrans" cxnId="{1466E086-66B7-5D4C-8257-5FC8BEEC9DE3}">
      <dgm:prSet/>
      <dgm:spPr/>
      <dgm:t>
        <a:bodyPr/>
        <a:lstStyle/>
        <a:p>
          <a:endParaRPr lang="en-GB"/>
        </a:p>
      </dgm:t>
    </dgm:pt>
    <dgm:pt modelId="{F6E57923-5E61-0147-89B9-DB74CFD5D4A0}" type="sibTrans" cxnId="{1466E086-66B7-5D4C-8257-5FC8BEEC9DE3}">
      <dgm:prSet/>
      <dgm:spPr/>
      <dgm:t>
        <a:bodyPr/>
        <a:lstStyle/>
        <a:p>
          <a:endParaRPr lang="en-GB"/>
        </a:p>
      </dgm:t>
    </dgm:pt>
    <dgm:pt modelId="{5761D966-168A-C34E-AB51-295D4D665B65}" type="pres">
      <dgm:prSet presAssocID="{2C43D508-CBCA-D14E-924C-A3B72AD6D3FD}" presName="cycle" presStyleCnt="0">
        <dgm:presLayoutVars>
          <dgm:dir/>
          <dgm:resizeHandles val="exact"/>
        </dgm:presLayoutVars>
      </dgm:prSet>
      <dgm:spPr/>
    </dgm:pt>
    <dgm:pt modelId="{F118F879-54F0-A944-AFAD-D22A9CFE56B5}" type="pres">
      <dgm:prSet presAssocID="{DA3164F4-FFAF-6146-8C03-0E98B5D902CC}" presName="node" presStyleLbl="node1" presStyleIdx="0" presStyleCnt="3">
        <dgm:presLayoutVars>
          <dgm:bulletEnabled val="1"/>
        </dgm:presLayoutVars>
      </dgm:prSet>
      <dgm:spPr/>
    </dgm:pt>
    <dgm:pt modelId="{0066D3B5-90B5-8942-AD30-85B2B213EE8A}" type="pres">
      <dgm:prSet presAssocID="{DA3164F4-FFAF-6146-8C03-0E98B5D902CC}" presName="spNode" presStyleCnt="0"/>
      <dgm:spPr/>
    </dgm:pt>
    <dgm:pt modelId="{C45E6ED2-E83A-F349-9520-3DA0AF9FE2B1}" type="pres">
      <dgm:prSet presAssocID="{C83885D3-9524-874A-9F83-6F8EE6A83EE5}" presName="sibTrans" presStyleLbl="sibTrans1D1" presStyleIdx="0" presStyleCnt="3"/>
      <dgm:spPr/>
    </dgm:pt>
    <dgm:pt modelId="{2270AF90-EAFE-394F-9EFC-1A7C6A30EC6B}" type="pres">
      <dgm:prSet presAssocID="{95BEE8F9-AE7A-F74A-BDA5-AEDF892E23BE}" presName="node" presStyleLbl="node1" presStyleIdx="1" presStyleCnt="3">
        <dgm:presLayoutVars>
          <dgm:bulletEnabled val="1"/>
        </dgm:presLayoutVars>
      </dgm:prSet>
      <dgm:spPr/>
    </dgm:pt>
    <dgm:pt modelId="{913CE0F3-2F9F-7D4E-A85B-6913751B60F9}" type="pres">
      <dgm:prSet presAssocID="{95BEE8F9-AE7A-F74A-BDA5-AEDF892E23BE}" presName="spNode" presStyleCnt="0"/>
      <dgm:spPr/>
    </dgm:pt>
    <dgm:pt modelId="{3C29B2DF-DB9B-FC4B-95CA-FA168D005F55}" type="pres">
      <dgm:prSet presAssocID="{C54BBD3E-F03A-0F45-BF46-343EB54116BE}" presName="sibTrans" presStyleLbl="sibTrans1D1" presStyleIdx="1" presStyleCnt="3"/>
      <dgm:spPr/>
    </dgm:pt>
    <dgm:pt modelId="{9A56006C-175C-644A-A421-BB32B8CF91D7}" type="pres">
      <dgm:prSet presAssocID="{8725BAAA-F255-0D41-A190-CEB884499040}" presName="node" presStyleLbl="node1" presStyleIdx="2" presStyleCnt="3">
        <dgm:presLayoutVars>
          <dgm:bulletEnabled val="1"/>
        </dgm:presLayoutVars>
      </dgm:prSet>
      <dgm:spPr/>
    </dgm:pt>
    <dgm:pt modelId="{70E11A40-6C2E-5844-B965-8B4FE40E5A6D}" type="pres">
      <dgm:prSet presAssocID="{8725BAAA-F255-0D41-A190-CEB884499040}" presName="spNode" presStyleCnt="0"/>
      <dgm:spPr/>
    </dgm:pt>
    <dgm:pt modelId="{216CA191-EE60-A243-BCFD-8941A1ED7F92}" type="pres">
      <dgm:prSet presAssocID="{F6E57923-5E61-0147-89B9-DB74CFD5D4A0}" presName="sibTrans" presStyleLbl="sibTrans1D1" presStyleIdx="2" presStyleCnt="3"/>
      <dgm:spPr/>
    </dgm:pt>
  </dgm:ptLst>
  <dgm:cxnLst>
    <dgm:cxn modelId="{AA79921A-353B-AC4C-9716-1434FECA790B}" srcId="{2C43D508-CBCA-D14E-924C-A3B72AD6D3FD}" destId="{95BEE8F9-AE7A-F74A-BDA5-AEDF892E23BE}" srcOrd="1" destOrd="0" parTransId="{7ED2101E-5DF0-5E4A-8A00-7D4DAE7FD552}" sibTransId="{C54BBD3E-F03A-0F45-BF46-343EB54116BE}"/>
    <dgm:cxn modelId="{7D9EBD37-F34F-6848-A0E6-63163052F3EA}" type="presOf" srcId="{C83885D3-9524-874A-9F83-6F8EE6A83EE5}" destId="{C45E6ED2-E83A-F349-9520-3DA0AF9FE2B1}" srcOrd="0" destOrd="0" presId="urn:microsoft.com/office/officeart/2005/8/layout/cycle6"/>
    <dgm:cxn modelId="{06F5AA3B-A1F9-944E-83D9-D12B11FB13F9}" type="presOf" srcId="{95BEE8F9-AE7A-F74A-BDA5-AEDF892E23BE}" destId="{2270AF90-EAFE-394F-9EFC-1A7C6A30EC6B}" srcOrd="0" destOrd="0" presId="urn:microsoft.com/office/officeart/2005/8/layout/cycle6"/>
    <dgm:cxn modelId="{32438A5E-2B25-8345-A405-EF06646D23E9}" srcId="{2C43D508-CBCA-D14E-924C-A3B72AD6D3FD}" destId="{DA3164F4-FFAF-6146-8C03-0E98B5D902CC}" srcOrd="0" destOrd="0" parTransId="{5713755E-FC8D-9F41-B8C4-897AF305E0F4}" sibTransId="{C83885D3-9524-874A-9F83-6F8EE6A83EE5}"/>
    <dgm:cxn modelId="{ABA3CC62-C7BE-3446-898B-83AA23562236}" type="presOf" srcId="{F6E57923-5E61-0147-89B9-DB74CFD5D4A0}" destId="{216CA191-EE60-A243-BCFD-8941A1ED7F92}" srcOrd="0" destOrd="0" presId="urn:microsoft.com/office/officeart/2005/8/layout/cycle6"/>
    <dgm:cxn modelId="{C748F458-1773-5A48-BEA0-3A25F35EC9ED}" type="presOf" srcId="{C54BBD3E-F03A-0F45-BF46-343EB54116BE}" destId="{3C29B2DF-DB9B-FC4B-95CA-FA168D005F55}" srcOrd="0" destOrd="0" presId="urn:microsoft.com/office/officeart/2005/8/layout/cycle6"/>
    <dgm:cxn modelId="{1466E086-66B7-5D4C-8257-5FC8BEEC9DE3}" srcId="{2C43D508-CBCA-D14E-924C-A3B72AD6D3FD}" destId="{8725BAAA-F255-0D41-A190-CEB884499040}" srcOrd="2" destOrd="0" parTransId="{46266DC3-1579-8B4E-B97C-E402825057E4}" sibTransId="{F6E57923-5E61-0147-89B9-DB74CFD5D4A0}"/>
    <dgm:cxn modelId="{E2F767A0-6BB9-2540-8373-2B3CFD7793C8}" type="presOf" srcId="{DA3164F4-FFAF-6146-8C03-0E98B5D902CC}" destId="{F118F879-54F0-A944-AFAD-D22A9CFE56B5}" srcOrd="0" destOrd="0" presId="urn:microsoft.com/office/officeart/2005/8/layout/cycle6"/>
    <dgm:cxn modelId="{DF4944C1-688B-1E42-93CD-DD4E01986A60}" type="presOf" srcId="{2C43D508-CBCA-D14E-924C-A3B72AD6D3FD}" destId="{5761D966-168A-C34E-AB51-295D4D665B65}" srcOrd="0" destOrd="0" presId="urn:microsoft.com/office/officeart/2005/8/layout/cycle6"/>
    <dgm:cxn modelId="{6E3F62F5-A0F4-EE46-91E3-B75D987FC053}" type="presOf" srcId="{8725BAAA-F255-0D41-A190-CEB884499040}" destId="{9A56006C-175C-644A-A421-BB32B8CF91D7}" srcOrd="0" destOrd="0" presId="urn:microsoft.com/office/officeart/2005/8/layout/cycle6"/>
    <dgm:cxn modelId="{9FC5B13B-0ADF-5244-BDF3-A09871C366E2}" type="presParOf" srcId="{5761D966-168A-C34E-AB51-295D4D665B65}" destId="{F118F879-54F0-A944-AFAD-D22A9CFE56B5}" srcOrd="0" destOrd="0" presId="urn:microsoft.com/office/officeart/2005/8/layout/cycle6"/>
    <dgm:cxn modelId="{C1A96BBB-F3BA-294A-96AF-0B0A7A6EEEB9}" type="presParOf" srcId="{5761D966-168A-C34E-AB51-295D4D665B65}" destId="{0066D3B5-90B5-8942-AD30-85B2B213EE8A}" srcOrd="1" destOrd="0" presId="urn:microsoft.com/office/officeart/2005/8/layout/cycle6"/>
    <dgm:cxn modelId="{088E8E6E-A32F-1F4F-A103-A4AEF8FC0F2D}" type="presParOf" srcId="{5761D966-168A-C34E-AB51-295D4D665B65}" destId="{C45E6ED2-E83A-F349-9520-3DA0AF9FE2B1}" srcOrd="2" destOrd="0" presId="urn:microsoft.com/office/officeart/2005/8/layout/cycle6"/>
    <dgm:cxn modelId="{C8F51DFD-030D-5E43-B2BC-C2CEE3CAB78A}" type="presParOf" srcId="{5761D966-168A-C34E-AB51-295D4D665B65}" destId="{2270AF90-EAFE-394F-9EFC-1A7C6A30EC6B}" srcOrd="3" destOrd="0" presId="urn:microsoft.com/office/officeart/2005/8/layout/cycle6"/>
    <dgm:cxn modelId="{EE7558E7-0B53-5B4A-8FA9-7FD5BAA0AD0E}" type="presParOf" srcId="{5761D966-168A-C34E-AB51-295D4D665B65}" destId="{913CE0F3-2F9F-7D4E-A85B-6913751B60F9}" srcOrd="4" destOrd="0" presId="urn:microsoft.com/office/officeart/2005/8/layout/cycle6"/>
    <dgm:cxn modelId="{2BCFF596-655E-4B46-B818-6D5B6984B278}" type="presParOf" srcId="{5761D966-168A-C34E-AB51-295D4D665B65}" destId="{3C29B2DF-DB9B-FC4B-95CA-FA168D005F55}" srcOrd="5" destOrd="0" presId="urn:microsoft.com/office/officeart/2005/8/layout/cycle6"/>
    <dgm:cxn modelId="{D322E153-A1DE-A341-BB3E-25814A5724C7}" type="presParOf" srcId="{5761D966-168A-C34E-AB51-295D4D665B65}" destId="{9A56006C-175C-644A-A421-BB32B8CF91D7}" srcOrd="6" destOrd="0" presId="urn:microsoft.com/office/officeart/2005/8/layout/cycle6"/>
    <dgm:cxn modelId="{AA4835F2-A305-1F46-8821-B2883245F2C6}" type="presParOf" srcId="{5761D966-168A-C34E-AB51-295D4D665B65}" destId="{70E11A40-6C2E-5844-B965-8B4FE40E5A6D}" srcOrd="7" destOrd="0" presId="urn:microsoft.com/office/officeart/2005/8/layout/cycle6"/>
    <dgm:cxn modelId="{E8A9AF66-7EF4-0447-90FD-FC717D619025}" type="presParOf" srcId="{5761D966-168A-C34E-AB51-295D4D665B65}" destId="{216CA191-EE60-A243-BCFD-8941A1ED7F92}" srcOrd="8" destOrd="0" presId="urn:microsoft.com/office/officeart/2005/8/layout/cycle6"/>
  </dgm:cxnLst>
  <dgm:bg/>
  <dgm:whole>
    <a:ln w="15875"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18F879-54F0-A944-AFAD-D22A9CFE56B5}">
      <dsp:nvSpPr>
        <dsp:cNvPr id="0" name=""/>
        <dsp:cNvSpPr/>
      </dsp:nvSpPr>
      <dsp:spPr>
        <a:xfrm>
          <a:off x="1422716" y="769"/>
          <a:ext cx="1433161" cy="931555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/>
            <a:t>Realism</a:t>
          </a:r>
        </a:p>
      </dsp:txBody>
      <dsp:txXfrm>
        <a:off x="1468191" y="46244"/>
        <a:ext cx="1342211" cy="840605"/>
      </dsp:txXfrm>
    </dsp:sp>
    <dsp:sp modelId="{C45E6ED2-E83A-F349-9520-3DA0AF9FE2B1}">
      <dsp:nvSpPr>
        <dsp:cNvPr id="0" name=""/>
        <dsp:cNvSpPr/>
      </dsp:nvSpPr>
      <dsp:spPr>
        <a:xfrm>
          <a:off x="897616" y="466546"/>
          <a:ext cx="2483361" cy="2483361"/>
        </a:xfrm>
        <a:custGeom>
          <a:avLst/>
          <a:gdLst/>
          <a:ahLst/>
          <a:cxnLst/>
          <a:rect l="0" t="0" r="0" b="0"/>
          <a:pathLst>
            <a:path>
              <a:moveTo>
                <a:pt x="1968658" y="235064"/>
              </a:moveTo>
              <a:arcTo wR="1241680" hR="1241680" stAng="18350207" swAng="3644854"/>
            </a:path>
          </a:pathLst>
        </a:custGeom>
        <a:noFill/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70AF90-EAFE-394F-9EFC-1A7C6A30EC6B}">
      <dsp:nvSpPr>
        <dsp:cNvPr id="0" name=""/>
        <dsp:cNvSpPr/>
      </dsp:nvSpPr>
      <dsp:spPr>
        <a:xfrm>
          <a:off x="2498043" y="1863290"/>
          <a:ext cx="1433161" cy="931555"/>
        </a:xfrm>
        <a:prstGeom prst="roundRect">
          <a:avLst/>
        </a:prstGeom>
        <a:solidFill>
          <a:schemeClr val="accent3">
            <a:hueOff val="1355300"/>
            <a:satOff val="50000"/>
            <a:lumOff val="-735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/>
            <a:t>Contextualisation</a:t>
          </a:r>
        </a:p>
      </dsp:txBody>
      <dsp:txXfrm>
        <a:off x="2543518" y="1908765"/>
        <a:ext cx="1342211" cy="840605"/>
      </dsp:txXfrm>
    </dsp:sp>
    <dsp:sp modelId="{3C29B2DF-DB9B-FC4B-95CA-FA168D005F55}">
      <dsp:nvSpPr>
        <dsp:cNvPr id="0" name=""/>
        <dsp:cNvSpPr/>
      </dsp:nvSpPr>
      <dsp:spPr>
        <a:xfrm>
          <a:off x="897616" y="466546"/>
          <a:ext cx="2483361" cy="2483361"/>
        </a:xfrm>
        <a:custGeom>
          <a:avLst/>
          <a:gdLst/>
          <a:ahLst/>
          <a:cxnLst/>
          <a:rect l="0" t="0" r="0" b="0"/>
          <a:pathLst>
            <a:path>
              <a:moveTo>
                <a:pt x="1831996" y="2334063"/>
              </a:moveTo>
              <a:arcTo wR="1241680" hR="1241680" stAng="3696812" swAng="3406376"/>
            </a:path>
          </a:pathLst>
        </a:custGeom>
        <a:noFill/>
        <a:ln w="6350" cap="flat" cmpd="sng" algn="ctr">
          <a:solidFill>
            <a:schemeClr val="accent3">
              <a:hueOff val="1355300"/>
              <a:satOff val="50000"/>
              <a:lumOff val="-7353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A56006C-175C-644A-A421-BB32B8CF91D7}">
      <dsp:nvSpPr>
        <dsp:cNvPr id="0" name=""/>
        <dsp:cNvSpPr/>
      </dsp:nvSpPr>
      <dsp:spPr>
        <a:xfrm>
          <a:off x="347388" y="1863290"/>
          <a:ext cx="1433161" cy="931555"/>
        </a:xfrm>
        <a:prstGeom prst="roundRect">
          <a:avLst/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/>
            <a:t>Problematisation</a:t>
          </a:r>
        </a:p>
      </dsp:txBody>
      <dsp:txXfrm>
        <a:off x="392863" y="1908765"/>
        <a:ext cx="1342211" cy="840605"/>
      </dsp:txXfrm>
    </dsp:sp>
    <dsp:sp modelId="{216CA191-EE60-A243-BCFD-8941A1ED7F92}">
      <dsp:nvSpPr>
        <dsp:cNvPr id="0" name=""/>
        <dsp:cNvSpPr/>
      </dsp:nvSpPr>
      <dsp:spPr>
        <a:xfrm>
          <a:off x="897616" y="466546"/>
          <a:ext cx="2483361" cy="2483361"/>
        </a:xfrm>
        <a:custGeom>
          <a:avLst/>
          <a:gdLst/>
          <a:ahLst/>
          <a:cxnLst/>
          <a:rect l="0" t="0" r="0" b="0"/>
          <a:pathLst>
            <a:path>
              <a:moveTo>
                <a:pt x="8189" y="1384059"/>
              </a:moveTo>
              <a:arcTo wR="1241680" hR="1241680" stAng="10404939" swAng="3644854"/>
            </a:path>
          </a:pathLst>
        </a:custGeom>
        <a:noFill/>
        <a:ln w="6350" cap="flat" cmpd="sng" algn="ctr">
          <a:solidFill>
            <a:schemeClr val="accent3">
              <a:hueOff val="2710599"/>
              <a:satOff val="100000"/>
              <a:lumOff val="-14706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AA4E39-387D-2544-B9E3-D2EB10FAC2C3}" type="datetimeFigureOut">
              <a:rPr lang="en-US" smtClean="0"/>
              <a:t>6/3/2025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60438" y="1143000"/>
            <a:ext cx="49371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4A1FA0-0373-9A4A-B075-4C168D43B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063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ea typeface="Calibri"/>
                <a:cs typeface="Calibri"/>
              </a:rPr>
              <a:t>After asking participants what kind of assessments our students currently produce we then need a </a:t>
            </a:r>
            <a:r>
              <a:rPr lang="en-US" err="1">
                <a:ea typeface="Calibri"/>
                <a:cs typeface="Calibri"/>
              </a:rPr>
              <a:t>a</a:t>
            </a:r>
            <a:r>
              <a:rPr lang="en-US">
                <a:ea typeface="Calibri"/>
                <a:cs typeface="Calibri"/>
              </a:rPr>
              <a:t> QR code so that they can upload those and we can get them to look at the Guliker framework to identify what </a:t>
            </a:r>
            <a:r>
              <a:rPr lang="en-US" err="1">
                <a:ea typeface="Calibri"/>
                <a:cs typeface="Calibri"/>
              </a:rPr>
              <a:t>tweeks</a:t>
            </a:r>
            <a:r>
              <a:rPr lang="en-US">
                <a:ea typeface="Calibri"/>
                <a:cs typeface="Calibri"/>
              </a:rPr>
              <a:t> they could make to make it more authentic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4A1FA0-0373-9A4A-B075-4C168D43B7E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9198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spcBef>
                <a:spcPts val="750"/>
              </a:spcBef>
            </a:pPr>
            <a:r>
              <a:rPr lang="en-US"/>
              <a:t>Highlight it's not all or nothing – it's a matter of degree.</a:t>
            </a:r>
          </a:p>
          <a:p>
            <a:pPr>
              <a:lnSpc>
                <a:spcPct val="90000"/>
              </a:lnSpc>
              <a:spcBef>
                <a:spcPts val="750"/>
              </a:spcBef>
            </a:pPr>
            <a:r>
              <a:rPr lang="en-US"/>
              <a:t>Word cloud</a:t>
            </a:r>
          </a:p>
          <a:p>
            <a:pPr>
              <a:lnSpc>
                <a:spcPct val="90000"/>
              </a:lnSpc>
              <a:spcBef>
                <a:spcPts val="750"/>
              </a:spcBef>
            </a:pPr>
            <a:r>
              <a:rPr lang="en-US"/>
              <a:t>Examples of current assessments </a:t>
            </a:r>
          </a:p>
          <a:p>
            <a:pPr>
              <a:lnSpc>
                <a:spcPct val="90000"/>
              </a:lnSpc>
              <a:spcBef>
                <a:spcPts val="750"/>
              </a:spcBef>
            </a:pPr>
            <a:r>
              <a:rPr lang="en-US"/>
              <a:t>Using the framework wider discussion around how they could be modified</a:t>
            </a:r>
          </a:p>
          <a:p>
            <a:pPr>
              <a:lnSpc>
                <a:spcPct val="90000"/>
              </a:lnSpc>
              <a:spcBef>
                <a:spcPts val="750"/>
              </a:spcBef>
            </a:pPr>
            <a:r>
              <a:rPr lang="en-US"/>
              <a:t>Minor tweaks and/or major changes?</a:t>
            </a:r>
          </a:p>
          <a:p>
            <a:pPr>
              <a:lnSpc>
                <a:spcPct val="90000"/>
              </a:lnSpc>
              <a:spcBef>
                <a:spcPts val="750"/>
              </a:spcBef>
            </a:pPr>
            <a:endParaRPr lang="en-US"/>
          </a:p>
          <a:p>
            <a:endParaRPr lang="en-US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4A1FA0-0373-9A4A-B075-4C168D43B7EE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680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657601" y="4235715"/>
            <a:ext cx="5150643" cy="1014941"/>
          </a:xfrm>
        </p:spPr>
        <p:txBody>
          <a:bodyPr anchor="t" anchorCtr="0">
            <a:noAutofit/>
          </a:bodyPr>
          <a:lstStyle>
            <a:lvl1pPr algn="l">
              <a:defRPr sz="3500" b="1" baseline="0">
                <a:solidFill>
                  <a:schemeClr val="bg1"/>
                </a:solidFill>
                <a:latin typeface="Calibri" charset="0"/>
              </a:defRPr>
            </a:lvl1pPr>
          </a:lstStyle>
          <a:p>
            <a:r>
              <a:rPr lang="en-US"/>
              <a:t>Click to edit your title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0" hasCustomPrompt="1"/>
          </p:nvPr>
        </p:nvSpPr>
        <p:spPr>
          <a:xfrm>
            <a:off x="920137" y="2913187"/>
            <a:ext cx="2491277" cy="292833"/>
          </a:xfrm>
        </p:spPr>
        <p:txBody>
          <a:bodyPr>
            <a:normAutofit/>
          </a:bodyPr>
          <a:lstStyle>
            <a:lvl1pPr marL="0" indent="0"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920138" y="3112479"/>
            <a:ext cx="2491276" cy="292833"/>
          </a:xfrm>
        </p:spPr>
        <p:txBody>
          <a:bodyPr>
            <a:normAutofit/>
          </a:bodyPr>
          <a:lstStyle>
            <a:lvl1pPr marL="0" indent="0">
              <a:buNone/>
              <a:defRPr sz="14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Job Title</a:t>
            </a:r>
          </a:p>
        </p:txBody>
      </p:sp>
      <p:sp>
        <p:nvSpPr>
          <p:cNvPr id="18" name="Text Placeholder 14"/>
          <p:cNvSpPr>
            <a:spLocks noGrp="1"/>
          </p:cNvSpPr>
          <p:nvPr>
            <p:ph type="body" sz="quarter" idx="12" hasCustomPrompt="1"/>
          </p:nvPr>
        </p:nvSpPr>
        <p:spPr>
          <a:xfrm>
            <a:off x="920138" y="3312015"/>
            <a:ext cx="2491276" cy="292833"/>
          </a:xfrm>
        </p:spPr>
        <p:txBody>
          <a:bodyPr>
            <a:normAutofit/>
          </a:bodyPr>
          <a:lstStyle>
            <a:lvl1pPr marL="0" indent="0">
              <a:buNone/>
              <a:defRPr sz="1400" b="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Date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3" orient="horz" pos="2208" userDrawn="1">
          <p15:clr>
            <a:srgbClr val="FBAE40"/>
          </p15:clr>
        </p15:guide>
        <p15:guide id="4" pos="635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424782"/>
            <a:ext cx="7886700" cy="2377281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824553"/>
            <a:ext cx="7886700" cy="113479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521355"/>
            <a:ext cx="3886200" cy="3437995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521355"/>
            <a:ext cx="3886200" cy="3437995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04271"/>
            <a:ext cx="7886700" cy="1104636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400969"/>
            <a:ext cx="3868340" cy="6865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087563"/>
            <a:ext cx="3868340" cy="28717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400969"/>
            <a:ext cx="3887391" cy="6865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087563"/>
            <a:ext cx="3887391" cy="28717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Introduction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8650" y="304271"/>
            <a:ext cx="7886700" cy="2380872"/>
          </a:xfrm>
        </p:spPr>
        <p:txBody>
          <a:bodyPr anchor="t" anchorCtr="0">
            <a:normAutofit/>
          </a:bodyPr>
          <a:lstStyle>
            <a:lvl1pPr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Title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822854"/>
            <a:ext cx="4629150" cy="413649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2949178" cy="3244850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822854"/>
            <a:ext cx="4629150" cy="413649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2949178" cy="3244850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- Challengers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657601" y="4235715"/>
            <a:ext cx="5150643" cy="1014941"/>
          </a:xfrm>
        </p:spPr>
        <p:txBody>
          <a:bodyPr anchor="t" anchorCtr="0">
            <a:noAutofit/>
          </a:bodyPr>
          <a:lstStyle>
            <a:lvl1pPr algn="l">
              <a:defRPr sz="3500" b="1" baseline="0">
                <a:solidFill>
                  <a:schemeClr val="bg1"/>
                </a:solidFill>
                <a:latin typeface="Calibri" charset="0"/>
              </a:defRPr>
            </a:lvl1pPr>
          </a:lstStyle>
          <a:p>
            <a:r>
              <a:rPr lang="en-US"/>
              <a:t>Click to edit your title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0" hasCustomPrompt="1"/>
          </p:nvPr>
        </p:nvSpPr>
        <p:spPr>
          <a:xfrm>
            <a:off x="920137" y="2913187"/>
            <a:ext cx="2491277" cy="292833"/>
          </a:xfrm>
        </p:spPr>
        <p:txBody>
          <a:bodyPr>
            <a:normAutofit/>
          </a:bodyPr>
          <a:lstStyle>
            <a:lvl1pPr marL="0" indent="0"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920138" y="3112479"/>
            <a:ext cx="2491276" cy="292833"/>
          </a:xfrm>
        </p:spPr>
        <p:txBody>
          <a:bodyPr>
            <a:normAutofit/>
          </a:bodyPr>
          <a:lstStyle>
            <a:lvl1pPr marL="0" indent="0">
              <a:buNone/>
              <a:defRPr sz="14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Job Title</a:t>
            </a:r>
          </a:p>
        </p:txBody>
      </p:sp>
      <p:sp>
        <p:nvSpPr>
          <p:cNvPr id="18" name="Text Placeholder 14"/>
          <p:cNvSpPr>
            <a:spLocks noGrp="1"/>
          </p:cNvSpPr>
          <p:nvPr>
            <p:ph type="body" sz="quarter" idx="12" hasCustomPrompt="1"/>
          </p:nvPr>
        </p:nvSpPr>
        <p:spPr>
          <a:xfrm>
            <a:off x="920138" y="3312015"/>
            <a:ext cx="2491276" cy="292833"/>
          </a:xfrm>
        </p:spPr>
        <p:txBody>
          <a:bodyPr>
            <a:normAutofit/>
          </a:bodyPr>
          <a:lstStyle>
            <a:lvl1pPr marL="0" indent="0">
              <a:buNone/>
              <a:defRPr sz="1400" b="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Date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208">
          <p15:clr>
            <a:srgbClr val="FBAE40"/>
          </p15:clr>
        </p15:guide>
        <p15:guide id="2" pos="635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04271"/>
            <a:ext cx="1971675" cy="4655079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04271"/>
            <a:ext cx="5800725" cy="4655079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arning outcomes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04273"/>
            <a:ext cx="7886700" cy="1104000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0"/>
          </p:nvPr>
        </p:nvSpPr>
        <p:spPr>
          <a:xfrm>
            <a:off x="614358" y="1612682"/>
            <a:ext cx="7143369" cy="640178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>
          <a:xfrm>
            <a:off x="7757728" y="1605425"/>
            <a:ext cx="749808" cy="647435"/>
          </a:xfrm>
          <a:prstGeom prst="rect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00"/>
          </a:p>
        </p:txBody>
      </p:sp>
      <p:sp>
        <p:nvSpPr>
          <p:cNvPr id="15" name="Content Placeholder 7"/>
          <p:cNvSpPr>
            <a:spLocks noGrp="1"/>
          </p:cNvSpPr>
          <p:nvPr>
            <p:ph sz="quarter" idx="11"/>
          </p:nvPr>
        </p:nvSpPr>
        <p:spPr>
          <a:xfrm>
            <a:off x="614357" y="2338396"/>
            <a:ext cx="7143369" cy="640178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Rectangle 15"/>
          <p:cNvSpPr/>
          <p:nvPr/>
        </p:nvSpPr>
        <p:spPr>
          <a:xfrm>
            <a:off x="7757727" y="2331139"/>
            <a:ext cx="749808" cy="647435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00"/>
          </a:p>
        </p:txBody>
      </p:sp>
      <p:sp>
        <p:nvSpPr>
          <p:cNvPr id="17" name="Content Placeholder 7"/>
          <p:cNvSpPr>
            <a:spLocks noGrp="1"/>
          </p:cNvSpPr>
          <p:nvPr>
            <p:ph sz="quarter" idx="12"/>
          </p:nvPr>
        </p:nvSpPr>
        <p:spPr>
          <a:xfrm>
            <a:off x="614356" y="3064110"/>
            <a:ext cx="7143369" cy="640178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Rectangle 17"/>
          <p:cNvSpPr/>
          <p:nvPr/>
        </p:nvSpPr>
        <p:spPr>
          <a:xfrm>
            <a:off x="7757726" y="3056853"/>
            <a:ext cx="749808" cy="647435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00"/>
          </a:p>
        </p:txBody>
      </p:sp>
      <p:sp>
        <p:nvSpPr>
          <p:cNvPr id="19" name="Content Placeholder 7"/>
          <p:cNvSpPr>
            <a:spLocks noGrp="1"/>
          </p:cNvSpPr>
          <p:nvPr>
            <p:ph sz="quarter" idx="13"/>
          </p:nvPr>
        </p:nvSpPr>
        <p:spPr>
          <a:xfrm>
            <a:off x="614355" y="3797081"/>
            <a:ext cx="7143369" cy="640178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0" name="Rectangle 19"/>
          <p:cNvSpPr/>
          <p:nvPr/>
        </p:nvSpPr>
        <p:spPr>
          <a:xfrm>
            <a:off x="7757725" y="3789824"/>
            <a:ext cx="749808" cy="647435"/>
          </a:xfrm>
          <a:prstGeom prst="rect">
            <a:avLst/>
          </a:prstGeom>
          <a:solidFill>
            <a:srgbClr val="7030A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00"/>
          </a:p>
        </p:txBody>
      </p:sp>
      <p:sp>
        <p:nvSpPr>
          <p:cNvPr id="11" name="Rectangle 10"/>
          <p:cNvSpPr/>
          <p:nvPr userDrawn="1"/>
        </p:nvSpPr>
        <p:spPr>
          <a:xfrm>
            <a:off x="7757728" y="1605425"/>
            <a:ext cx="749808" cy="647435"/>
          </a:xfrm>
          <a:prstGeom prst="rect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00"/>
          </a:p>
        </p:txBody>
      </p:sp>
      <p:sp>
        <p:nvSpPr>
          <p:cNvPr id="12" name="Rectangle 11"/>
          <p:cNvSpPr/>
          <p:nvPr userDrawn="1"/>
        </p:nvSpPr>
        <p:spPr>
          <a:xfrm>
            <a:off x="7757727" y="2331139"/>
            <a:ext cx="749808" cy="647435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00"/>
          </a:p>
        </p:txBody>
      </p:sp>
      <p:sp>
        <p:nvSpPr>
          <p:cNvPr id="13" name="Rectangle 12"/>
          <p:cNvSpPr/>
          <p:nvPr userDrawn="1"/>
        </p:nvSpPr>
        <p:spPr>
          <a:xfrm>
            <a:off x="7757726" y="3056853"/>
            <a:ext cx="749808" cy="647435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00"/>
          </a:p>
        </p:txBody>
      </p:sp>
      <p:sp>
        <p:nvSpPr>
          <p:cNvPr id="14" name="Rectangle 13"/>
          <p:cNvSpPr/>
          <p:nvPr userDrawn="1"/>
        </p:nvSpPr>
        <p:spPr>
          <a:xfrm>
            <a:off x="7757725" y="3789824"/>
            <a:ext cx="749808" cy="647435"/>
          </a:xfrm>
          <a:prstGeom prst="rect">
            <a:avLst/>
          </a:prstGeom>
          <a:solidFill>
            <a:srgbClr val="7030A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0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mmary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628650" y="1648743"/>
            <a:ext cx="7886700" cy="2553143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  <a:lvl2pPr>
              <a:defRPr baseline="0">
                <a:solidFill>
                  <a:schemeClr val="bg1"/>
                </a:solidFill>
              </a:defRPr>
            </a:lvl2pPr>
            <a:lvl3pPr>
              <a:defRPr baseline="0">
                <a:solidFill>
                  <a:schemeClr val="bg1"/>
                </a:solidFill>
              </a:defRPr>
            </a:lvl3pPr>
            <a:lvl4pPr>
              <a:defRPr baseline="0">
                <a:solidFill>
                  <a:schemeClr val="bg1"/>
                </a:solidFill>
              </a:defRPr>
            </a:lvl4pPr>
            <a:lvl5pPr>
              <a:defRPr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Rectangle 4"/>
          <p:cNvSpPr/>
          <p:nvPr/>
        </p:nvSpPr>
        <p:spPr>
          <a:xfrm>
            <a:off x="628650" y="4441722"/>
            <a:ext cx="468000" cy="396000"/>
          </a:xfrm>
          <a:prstGeom prst="rect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00"/>
          </a:p>
        </p:txBody>
      </p:sp>
      <p:sp>
        <p:nvSpPr>
          <p:cNvPr id="6" name="Rectangle 5"/>
          <p:cNvSpPr/>
          <p:nvPr/>
        </p:nvSpPr>
        <p:spPr>
          <a:xfrm>
            <a:off x="1191987" y="4441722"/>
            <a:ext cx="468000" cy="39600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00"/>
          </a:p>
        </p:txBody>
      </p:sp>
      <p:sp>
        <p:nvSpPr>
          <p:cNvPr id="7" name="Rectangle 6"/>
          <p:cNvSpPr/>
          <p:nvPr/>
        </p:nvSpPr>
        <p:spPr>
          <a:xfrm>
            <a:off x="1755324" y="4441722"/>
            <a:ext cx="468000" cy="396000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00"/>
          </a:p>
        </p:txBody>
      </p:sp>
      <p:sp>
        <p:nvSpPr>
          <p:cNvPr id="8" name="Rectangle 7"/>
          <p:cNvSpPr/>
          <p:nvPr/>
        </p:nvSpPr>
        <p:spPr>
          <a:xfrm>
            <a:off x="2318662" y="4441722"/>
            <a:ext cx="468000" cy="396000"/>
          </a:xfrm>
          <a:prstGeom prst="rect">
            <a:avLst/>
          </a:prstGeom>
          <a:solidFill>
            <a:srgbClr val="7030A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00"/>
          </a:p>
        </p:txBody>
      </p:sp>
      <p:sp>
        <p:nvSpPr>
          <p:cNvPr id="9" name="Rectangle 8"/>
          <p:cNvSpPr/>
          <p:nvPr userDrawn="1"/>
        </p:nvSpPr>
        <p:spPr>
          <a:xfrm>
            <a:off x="628650" y="4441722"/>
            <a:ext cx="468000" cy="396000"/>
          </a:xfrm>
          <a:prstGeom prst="rect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00"/>
          </a:p>
        </p:txBody>
      </p:sp>
      <p:sp>
        <p:nvSpPr>
          <p:cNvPr id="10" name="Rectangle 9"/>
          <p:cNvSpPr/>
          <p:nvPr userDrawn="1"/>
        </p:nvSpPr>
        <p:spPr>
          <a:xfrm>
            <a:off x="1191987" y="4441722"/>
            <a:ext cx="468000" cy="39600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00"/>
          </a:p>
        </p:txBody>
      </p:sp>
      <p:sp>
        <p:nvSpPr>
          <p:cNvPr id="11" name="Rectangle 10"/>
          <p:cNvSpPr/>
          <p:nvPr userDrawn="1"/>
        </p:nvSpPr>
        <p:spPr>
          <a:xfrm>
            <a:off x="1755324" y="4441722"/>
            <a:ext cx="468000" cy="396000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00"/>
          </a:p>
        </p:txBody>
      </p:sp>
      <p:sp>
        <p:nvSpPr>
          <p:cNvPr id="12" name="Rectangle 11"/>
          <p:cNvSpPr/>
          <p:nvPr userDrawn="1"/>
        </p:nvSpPr>
        <p:spPr>
          <a:xfrm>
            <a:off x="2318662" y="4441722"/>
            <a:ext cx="468000" cy="396000"/>
          </a:xfrm>
          <a:prstGeom prst="rect">
            <a:avLst/>
          </a:prstGeom>
          <a:solidFill>
            <a:srgbClr val="7030A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0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3" orient="horz" pos="2662" userDrawn="1">
          <p15:clr>
            <a:srgbClr val="FBAE40"/>
          </p15:clr>
        </p15:guide>
        <p15:guide id="4" pos="2880" userDrawn="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bjective 1 slides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628650" y="294969"/>
            <a:ext cx="7886700" cy="3930956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  <a:lvl2pPr>
              <a:defRPr baseline="0">
                <a:solidFill>
                  <a:schemeClr val="bg1"/>
                </a:solidFill>
              </a:defRPr>
            </a:lvl2pPr>
            <a:lvl3pPr>
              <a:defRPr baseline="0">
                <a:solidFill>
                  <a:schemeClr val="bg1"/>
                </a:solidFill>
              </a:defRPr>
            </a:lvl3pPr>
            <a:lvl4pPr>
              <a:defRPr baseline="0">
                <a:solidFill>
                  <a:schemeClr val="bg1"/>
                </a:solidFill>
              </a:defRPr>
            </a:lvl4pPr>
            <a:lvl5pPr>
              <a:defRPr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8" name="Rectangle 7"/>
          <p:cNvSpPr/>
          <p:nvPr/>
        </p:nvSpPr>
        <p:spPr>
          <a:xfrm>
            <a:off x="611188" y="4473127"/>
            <a:ext cx="468000" cy="396000"/>
          </a:xfrm>
          <a:prstGeom prst="rect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00"/>
          </a:p>
        </p:txBody>
      </p:sp>
      <p:sp>
        <p:nvSpPr>
          <p:cNvPr id="9" name="Rectangle 8"/>
          <p:cNvSpPr/>
          <p:nvPr/>
        </p:nvSpPr>
        <p:spPr>
          <a:xfrm>
            <a:off x="1191204" y="4513893"/>
            <a:ext cx="331863" cy="280807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00"/>
          </a:p>
        </p:txBody>
      </p:sp>
      <p:sp>
        <p:nvSpPr>
          <p:cNvPr id="10" name="Rectangle 9"/>
          <p:cNvSpPr/>
          <p:nvPr/>
        </p:nvSpPr>
        <p:spPr>
          <a:xfrm>
            <a:off x="1605186" y="4513893"/>
            <a:ext cx="331863" cy="280807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00"/>
          </a:p>
        </p:txBody>
      </p:sp>
      <p:sp>
        <p:nvSpPr>
          <p:cNvPr id="11" name="Rectangle 10"/>
          <p:cNvSpPr/>
          <p:nvPr/>
        </p:nvSpPr>
        <p:spPr>
          <a:xfrm>
            <a:off x="2019168" y="4513893"/>
            <a:ext cx="331863" cy="280807"/>
          </a:xfrm>
          <a:prstGeom prst="rect">
            <a:avLst/>
          </a:prstGeom>
          <a:solidFill>
            <a:srgbClr val="7030A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00"/>
          </a:p>
        </p:txBody>
      </p:sp>
      <p:sp>
        <p:nvSpPr>
          <p:cNvPr id="7" name="Rectangle 6"/>
          <p:cNvSpPr/>
          <p:nvPr userDrawn="1"/>
        </p:nvSpPr>
        <p:spPr>
          <a:xfrm>
            <a:off x="611188" y="4473127"/>
            <a:ext cx="468000" cy="396000"/>
          </a:xfrm>
          <a:prstGeom prst="rect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00"/>
          </a:p>
        </p:txBody>
      </p:sp>
      <p:sp>
        <p:nvSpPr>
          <p:cNvPr id="12" name="Rectangle 11"/>
          <p:cNvSpPr/>
          <p:nvPr userDrawn="1"/>
        </p:nvSpPr>
        <p:spPr>
          <a:xfrm>
            <a:off x="1191204" y="4513893"/>
            <a:ext cx="331863" cy="280807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00"/>
          </a:p>
        </p:txBody>
      </p:sp>
      <p:sp>
        <p:nvSpPr>
          <p:cNvPr id="13" name="Rectangle 12"/>
          <p:cNvSpPr/>
          <p:nvPr userDrawn="1"/>
        </p:nvSpPr>
        <p:spPr>
          <a:xfrm>
            <a:off x="1605186" y="4513893"/>
            <a:ext cx="331863" cy="280807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00"/>
          </a:p>
        </p:txBody>
      </p:sp>
      <p:sp>
        <p:nvSpPr>
          <p:cNvPr id="14" name="Rectangle 13"/>
          <p:cNvSpPr/>
          <p:nvPr userDrawn="1"/>
        </p:nvSpPr>
        <p:spPr>
          <a:xfrm>
            <a:off x="2019168" y="4513893"/>
            <a:ext cx="331863" cy="280807"/>
          </a:xfrm>
          <a:prstGeom prst="rect">
            <a:avLst/>
          </a:prstGeom>
          <a:solidFill>
            <a:srgbClr val="7030A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0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3" orient="horz" pos="2662" userDrawn="1">
          <p15:clr>
            <a:srgbClr val="FBAE40"/>
          </p15:clr>
        </p15:guide>
        <p15:guide id="4" pos="2880" userDrawn="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bjective 2 slides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628650" y="1607574"/>
            <a:ext cx="7886700" cy="2618351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  <a:lvl2pPr>
              <a:defRPr baseline="0">
                <a:solidFill>
                  <a:schemeClr val="bg1"/>
                </a:solidFill>
              </a:defRPr>
            </a:lvl2pPr>
            <a:lvl3pPr>
              <a:defRPr baseline="0">
                <a:solidFill>
                  <a:schemeClr val="bg1"/>
                </a:solidFill>
              </a:defRPr>
            </a:lvl3pPr>
            <a:lvl4pPr>
              <a:defRPr baseline="0">
                <a:solidFill>
                  <a:schemeClr val="bg1"/>
                </a:solidFill>
              </a:defRPr>
            </a:lvl4pPr>
            <a:lvl5pPr>
              <a:defRPr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17" name="Rectangle 16"/>
          <p:cNvSpPr/>
          <p:nvPr/>
        </p:nvSpPr>
        <p:spPr>
          <a:xfrm>
            <a:off x="611188" y="4521371"/>
            <a:ext cx="331200" cy="280800"/>
          </a:xfrm>
          <a:prstGeom prst="rect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00"/>
          </a:p>
        </p:txBody>
      </p:sp>
      <p:sp>
        <p:nvSpPr>
          <p:cNvPr id="18" name="Rectangle 17"/>
          <p:cNvSpPr/>
          <p:nvPr/>
        </p:nvSpPr>
        <p:spPr>
          <a:xfrm>
            <a:off x="1634420" y="4521364"/>
            <a:ext cx="331863" cy="280807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00"/>
          </a:p>
        </p:txBody>
      </p:sp>
      <p:sp>
        <p:nvSpPr>
          <p:cNvPr id="19" name="Rectangle 18"/>
          <p:cNvSpPr/>
          <p:nvPr/>
        </p:nvSpPr>
        <p:spPr>
          <a:xfrm>
            <a:off x="2033888" y="4521364"/>
            <a:ext cx="331863" cy="280807"/>
          </a:xfrm>
          <a:prstGeom prst="rect">
            <a:avLst/>
          </a:prstGeom>
          <a:solidFill>
            <a:srgbClr val="7030A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00"/>
          </a:p>
        </p:txBody>
      </p:sp>
      <p:sp>
        <p:nvSpPr>
          <p:cNvPr id="20" name="Rectangle 19"/>
          <p:cNvSpPr/>
          <p:nvPr/>
        </p:nvSpPr>
        <p:spPr>
          <a:xfrm>
            <a:off x="1054404" y="4480598"/>
            <a:ext cx="468000" cy="39600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00"/>
          </a:p>
        </p:txBody>
      </p:sp>
      <p:sp>
        <p:nvSpPr>
          <p:cNvPr id="8" name="Rectangle 7"/>
          <p:cNvSpPr/>
          <p:nvPr userDrawn="1"/>
        </p:nvSpPr>
        <p:spPr>
          <a:xfrm>
            <a:off x="611188" y="4521371"/>
            <a:ext cx="331200" cy="280800"/>
          </a:xfrm>
          <a:prstGeom prst="rect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00"/>
          </a:p>
        </p:txBody>
      </p:sp>
      <p:sp>
        <p:nvSpPr>
          <p:cNvPr id="9" name="Rectangle 8"/>
          <p:cNvSpPr/>
          <p:nvPr userDrawn="1"/>
        </p:nvSpPr>
        <p:spPr>
          <a:xfrm>
            <a:off x="1634420" y="4521364"/>
            <a:ext cx="331863" cy="280807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00"/>
          </a:p>
        </p:txBody>
      </p:sp>
      <p:sp>
        <p:nvSpPr>
          <p:cNvPr id="10" name="Rectangle 9"/>
          <p:cNvSpPr/>
          <p:nvPr userDrawn="1"/>
        </p:nvSpPr>
        <p:spPr>
          <a:xfrm>
            <a:off x="2033888" y="4521364"/>
            <a:ext cx="331863" cy="280807"/>
          </a:xfrm>
          <a:prstGeom prst="rect">
            <a:avLst/>
          </a:prstGeom>
          <a:solidFill>
            <a:srgbClr val="7030A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00"/>
          </a:p>
        </p:txBody>
      </p:sp>
      <p:sp>
        <p:nvSpPr>
          <p:cNvPr id="11" name="Rectangle 10"/>
          <p:cNvSpPr/>
          <p:nvPr userDrawn="1"/>
        </p:nvSpPr>
        <p:spPr>
          <a:xfrm>
            <a:off x="1054404" y="4480598"/>
            <a:ext cx="468000" cy="39600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0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3" orient="horz" pos="3025" userDrawn="1">
          <p15:clr>
            <a:srgbClr val="FBAE40"/>
          </p15:clr>
        </p15:guide>
        <p15:guide id="4" pos="385" userDrawn="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bjective 3 slides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628650" y="1607574"/>
            <a:ext cx="7886700" cy="2618351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  <a:lvl2pPr>
              <a:defRPr baseline="0">
                <a:solidFill>
                  <a:schemeClr val="bg1"/>
                </a:solidFill>
              </a:defRPr>
            </a:lvl2pPr>
            <a:lvl3pPr>
              <a:defRPr baseline="0">
                <a:solidFill>
                  <a:schemeClr val="bg1"/>
                </a:solidFill>
              </a:defRPr>
            </a:lvl3pPr>
            <a:lvl4pPr>
              <a:defRPr baseline="0">
                <a:solidFill>
                  <a:schemeClr val="bg1"/>
                </a:solidFill>
              </a:defRPr>
            </a:lvl4pPr>
            <a:lvl5pPr>
              <a:defRPr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5" name="Rectangle 4"/>
          <p:cNvSpPr/>
          <p:nvPr/>
        </p:nvSpPr>
        <p:spPr>
          <a:xfrm>
            <a:off x="611188" y="4521388"/>
            <a:ext cx="331200" cy="280800"/>
          </a:xfrm>
          <a:prstGeom prst="rect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00"/>
          </a:p>
        </p:txBody>
      </p:sp>
      <p:sp>
        <p:nvSpPr>
          <p:cNvPr id="6" name="Rectangle 5"/>
          <p:cNvSpPr/>
          <p:nvPr/>
        </p:nvSpPr>
        <p:spPr>
          <a:xfrm>
            <a:off x="1473581" y="4480615"/>
            <a:ext cx="456301" cy="396000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00"/>
          </a:p>
        </p:txBody>
      </p:sp>
      <p:sp>
        <p:nvSpPr>
          <p:cNvPr id="7" name="Rectangle 6"/>
          <p:cNvSpPr/>
          <p:nvPr/>
        </p:nvSpPr>
        <p:spPr>
          <a:xfrm>
            <a:off x="2027383" y="4521380"/>
            <a:ext cx="331863" cy="280807"/>
          </a:xfrm>
          <a:prstGeom prst="rect">
            <a:avLst/>
          </a:prstGeom>
          <a:solidFill>
            <a:srgbClr val="7030A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00"/>
          </a:p>
        </p:txBody>
      </p:sp>
      <p:sp>
        <p:nvSpPr>
          <p:cNvPr id="8" name="Rectangle 7"/>
          <p:cNvSpPr/>
          <p:nvPr/>
        </p:nvSpPr>
        <p:spPr>
          <a:xfrm>
            <a:off x="1032517" y="4521381"/>
            <a:ext cx="331863" cy="280807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00"/>
          </a:p>
        </p:txBody>
      </p:sp>
      <p:sp>
        <p:nvSpPr>
          <p:cNvPr id="9" name="Rectangle 8"/>
          <p:cNvSpPr/>
          <p:nvPr userDrawn="1"/>
        </p:nvSpPr>
        <p:spPr>
          <a:xfrm>
            <a:off x="611188" y="4521388"/>
            <a:ext cx="331200" cy="280800"/>
          </a:xfrm>
          <a:prstGeom prst="rect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00"/>
          </a:p>
        </p:txBody>
      </p:sp>
      <p:sp>
        <p:nvSpPr>
          <p:cNvPr id="10" name="Rectangle 9"/>
          <p:cNvSpPr/>
          <p:nvPr userDrawn="1"/>
        </p:nvSpPr>
        <p:spPr>
          <a:xfrm>
            <a:off x="1473581" y="4480615"/>
            <a:ext cx="456301" cy="396000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00"/>
          </a:p>
        </p:txBody>
      </p:sp>
      <p:sp>
        <p:nvSpPr>
          <p:cNvPr id="11" name="Rectangle 10"/>
          <p:cNvSpPr/>
          <p:nvPr userDrawn="1"/>
        </p:nvSpPr>
        <p:spPr>
          <a:xfrm>
            <a:off x="2027383" y="4521380"/>
            <a:ext cx="331863" cy="280807"/>
          </a:xfrm>
          <a:prstGeom prst="rect">
            <a:avLst/>
          </a:prstGeom>
          <a:solidFill>
            <a:srgbClr val="7030A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00"/>
          </a:p>
        </p:txBody>
      </p:sp>
      <p:sp>
        <p:nvSpPr>
          <p:cNvPr id="12" name="Rectangle 11"/>
          <p:cNvSpPr/>
          <p:nvPr userDrawn="1"/>
        </p:nvSpPr>
        <p:spPr>
          <a:xfrm>
            <a:off x="1032517" y="4521381"/>
            <a:ext cx="331863" cy="280807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0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3" orient="horz" pos="3025" userDrawn="1">
          <p15:clr>
            <a:srgbClr val="FBAE40"/>
          </p15:clr>
        </p15:guide>
        <p15:guide id="4" pos="385" userDrawn="1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bjective 4 slides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628650" y="1607574"/>
            <a:ext cx="7886700" cy="2581839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  <a:lvl2pPr>
              <a:defRPr baseline="0">
                <a:solidFill>
                  <a:schemeClr val="bg1"/>
                </a:solidFill>
              </a:defRPr>
            </a:lvl2pPr>
            <a:lvl3pPr>
              <a:defRPr baseline="0">
                <a:solidFill>
                  <a:schemeClr val="bg1"/>
                </a:solidFill>
              </a:defRPr>
            </a:lvl3pPr>
            <a:lvl4pPr>
              <a:defRPr baseline="0">
                <a:solidFill>
                  <a:schemeClr val="bg1"/>
                </a:solidFill>
              </a:defRPr>
            </a:lvl4pPr>
            <a:lvl5pPr>
              <a:defRPr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5" name="Rectangle 4"/>
          <p:cNvSpPr/>
          <p:nvPr/>
        </p:nvSpPr>
        <p:spPr>
          <a:xfrm>
            <a:off x="611188" y="4521370"/>
            <a:ext cx="331200" cy="280800"/>
          </a:xfrm>
          <a:prstGeom prst="rect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00"/>
          </a:p>
        </p:txBody>
      </p:sp>
      <p:sp>
        <p:nvSpPr>
          <p:cNvPr id="6" name="Rectangle 5"/>
          <p:cNvSpPr/>
          <p:nvPr/>
        </p:nvSpPr>
        <p:spPr>
          <a:xfrm>
            <a:off x="1032517" y="4521363"/>
            <a:ext cx="331863" cy="280807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00"/>
          </a:p>
        </p:txBody>
      </p:sp>
      <p:sp>
        <p:nvSpPr>
          <p:cNvPr id="7" name="Rectangle 6"/>
          <p:cNvSpPr/>
          <p:nvPr/>
        </p:nvSpPr>
        <p:spPr>
          <a:xfrm>
            <a:off x="1876501" y="4485078"/>
            <a:ext cx="456301" cy="386101"/>
          </a:xfrm>
          <a:prstGeom prst="rect">
            <a:avLst/>
          </a:prstGeom>
          <a:solidFill>
            <a:srgbClr val="7030A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00"/>
          </a:p>
        </p:txBody>
      </p:sp>
      <p:sp>
        <p:nvSpPr>
          <p:cNvPr id="8" name="Rectangle 7"/>
          <p:cNvSpPr/>
          <p:nvPr/>
        </p:nvSpPr>
        <p:spPr>
          <a:xfrm>
            <a:off x="1461573" y="4521363"/>
            <a:ext cx="331863" cy="280807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00"/>
          </a:p>
        </p:txBody>
      </p:sp>
      <p:sp>
        <p:nvSpPr>
          <p:cNvPr id="9" name="Rectangle 8"/>
          <p:cNvSpPr/>
          <p:nvPr userDrawn="1"/>
        </p:nvSpPr>
        <p:spPr>
          <a:xfrm>
            <a:off x="611188" y="4521370"/>
            <a:ext cx="331200" cy="280800"/>
          </a:xfrm>
          <a:prstGeom prst="rect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00"/>
          </a:p>
        </p:txBody>
      </p:sp>
      <p:sp>
        <p:nvSpPr>
          <p:cNvPr id="10" name="Rectangle 9"/>
          <p:cNvSpPr/>
          <p:nvPr userDrawn="1"/>
        </p:nvSpPr>
        <p:spPr>
          <a:xfrm>
            <a:off x="1032517" y="4521363"/>
            <a:ext cx="331863" cy="280807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00"/>
          </a:p>
        </p:txBody>
      </p:sp>
      <p:sp>
        <p:nvSpPr>
          <p:cNvPr id="11" name="Rectangle 10"/>
          <p:cNvSpPr/>
          <p:nvPr userDrawn="1"/>
        </p:nvSpPr>
        <p:spPr>
          <a:xfrm>
            <a:off x="1876501" y="4485078"/>
            <a:ext cx="456301" cy="386101"/>
          </a:xfrm>
          <a:prstGeom prst="rect">
            <a:avLst/>
          </a:prstGeom>
          <a:solidFill>
            <a:srgbClr val="7030A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00"/>
          </a:p>
        </p:txBody>
      </p:sp>
      <p:sp>
        <p:nvSpPr>
          <p:cNvPr id="12" name="Rectangle 11"/>
          <p:cNvSpPr/>
          <p:nvPr userDrawn="1"/>
        </p:nvSpPr>
        <p:spPr>
          <a:xfrm>
            <a:off x="1461573" y="4521363"/>
            <a:ext cx="331863" cy="280807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0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3" orient="horz" pos="3025" userDrawn="1">
          <p15:clr>
            <a:srgbClr val="FBAE40"/>
          </p15:clr>
        </p15:guide>
        <p15:guide id="4" pos="385" userDrawn="1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Tex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714500"/>
            <a:ext cx="4629150" cy="3244850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2949178" cy="3244850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628650" y="294969"/>
            <a:ext cx="7886700" cy="43704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3" orient="horz" pos="1800" userDrawn="1">
          <p15:clr>
            <a:srgbClr val="FBAE40"/>
          </p15:clr>
        </p15:guide>
        <p15:guide id="4" pos="288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- Constantly Curious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657601" y="4235715"/>
            <a:ext cx="5150643" cy="1014941"/>
          </a:xfrm>
        </p:spPr>
        <p:txBody>
          <a:bodyPr anchor="t" anchorCtr="0">
            <a:noAutofit/>
          </a:bodyPr>
          <a:lstStyle>
            <a:lvl1pPr algn="l">
              <a:defRPr sz="3500" b="1" baseline="0">
                <a:solidFill>
                  <a:schemeClr val="bg1"/>
                </a:solidFill>
                <a:latin typeface="Calibri" charset="0"/>
              </a:defRPr>
            </a:lvl1pPr>
          </a:lstStyle>
          <a:p>
            <a:r>
              <a:rPr lang="en-US"/>
              <a:t>Click to edit your title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0" hasCustomPrompt="1"/>
          </p:nvPr>
        </p:nvSpPr>
        <p:spPr>
          <a:xfrm>
            <a:off x="920137" y="2913187"/>
            <a:ext cx="2491277" cy="292833"/>
          </a:xfrm>
        </p:spPr>
        <p:txBody>
          <a:bodyPr>
            <a:normAutofit/>
          </a:bodyPr>
          <a:lstStyle>
            <a:lvl1pPr marL="0" indent="0"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920138" y="3112479"/>
            <a:ext cx="2491276" cy="292833"/>
          </a:xfrm>
        </p:spPr>
        <p:txBody>
          <a:bodyPr>
            <a:normAutofit/>
          </a:bodyPr>
          <a:lstStyle>
            <a:lvl1pPr marL="0" indent="0">
              <a:buNone/>
              <a:defRPr sz="14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Job Title</a:t>
            </a:r>
          </a:p>
        </p:txBody>
      </p:sp>
      <p:sp>
        <p:nvSpPr>
          <p:cNvPr id="18" name="Text Placeholder 14"/>
          <p:cNvSpPr>
            <a:spLocks noGrp="1"/>
          </p:cNvSpPr>
          <p:nvPr>
            <p:ph type="body" sz="quarter" idx="12" hasCustomPrompt="1"/>
          </p:nvPr>
        </p:nvSpPr>
        <p:spPr>
          <a:xfrm>
            <a:off x="920138" y="3312015"/>
            <a:ext cx="2491276" cy="292833"/>
          </a:xfrm>
        </p:spPr>
        <p:txBody>
          <a:bodyPr>
            <a:normAutofit/>
          </a:bodyPr>
          <a:lstStyle>
            <a:lvl1pPr marL="0" indent="0">
              <a:buNone/>
              <a:defRPr sz="1400" b="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Date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208">
          <p15:clr>
            <a:srgbClr val="FBAE40"/>
          </p15:clr>
        </p15:guide>
        <p15:guide id="2" pos="635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- Game Changers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657601" y="4235715"/>
            <a:ext cx="5150643" cy="1014941"/>
          </a:xfrm>
        </p:spPr>
        <p:txBody>
          <a:bodyPr anchor="t" anchorCtr="0">
            <a:noAutofit/>
          </a:bodyPr>
          <a:lstStyle>
            <a:lvl1pPr algn="l">
              <a:defRPr sz="3500" b="1" baseline="0">
                <a:solidFill>
                  <a:schemeClr val="bg1"/>
                </a:solidFill>
                <a:latin typeface="Calibri" charset="0"/>
              </a:defRPr>
            </a:lvl1pPr>
          </a:lstStyle>
          <a:p>
            <a:r>
              <a:rPr lang="en-US"/>
              <a:t>Click to edit your title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0" hasCustomPrompt="1"/>
          </p:nvPr>
        </p:nvSpPr>
        <p:spPr>
          <a:xfrm>
            <a:off x="920137" y="2913187"/>
            <a:ext cx="2491277" cy="292833"/>
          </a:xfrm>
        </p:spPr>
        <p:txBody>
          <a:bodyPr>
            <a:normAutofit/>
          </a:bodyPr>
          <a:lstStyle>
            <a:lvl1pPr marL="0" indent="0"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920138" y="3112479"/>
            <a:ext cx="2491276" cy="292833"/>
          </a:xfrm>
        </p:spPr>
        <p:txBody>
          <a:bodyPr>
            <a:normAutofit/>
          </a:bodyPr>
          <a:lstStyle>
            <a:lvl1pPr marL="0" indent="0">
              <a:buNone/>
              <a:defRPr sz="14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Job Title</a:t>
            </a:r>
          </a:p>
        </p:txBody>
      </p:sp>
      <p:sp>
        <p:nvSpPr>
          <p:cNvPr id="18" name="Text Placeholder 14"/>
          <p:cNvSpPr>
            <a:spLocks noGrp="1"/>
          </p:cNvSpPr>
          <p:nvPr>
            <p:ph type="body" sz="quarter" idx="12" hasCustomPrompt="1"/>
          </p:nvPr>
        </p:nvSpPr>
        <p:spPr>
          <a:xfrm>
            <a:off x="920138" y="3312015"/>
            <a:ext cx="2491276" cy="292833"/>
          </a:xfrm>
        </p:spPr>
        <p:txBody>
          <a:bodyPr>
            <a:normAutofit/>
          </a:bodyPr>
          <a:lstStyle>
            <a:lvl1pPr marL="0" indent="0">
              <a:buNone/>
              <a:defRPr sz="1400" b="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Date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208">
          <p15:clr>
            <a:srgbClr val="FBAE40"/>
          </p15:clr>
        </p15:guide>
        <p15:guide id="2" pos="635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- Global Citizens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657601" y="4235715"/>
            <a:ext cx="5150643" cy="1014941"/>
          </a:xfrm>
        </p:spPr>
        <p:txBody>
          <a:bodyPr anchor="t" anchorCtr="0">
            <a:noAutofit/>
          </a:bodyPr>
          <a:lstStyle>
            <a:lvl1pPr algn="l">
              <a:defRPr sz="3500" b="1" baseline="0">
                <a:solidFill>
                  <a:schemeClr val="bg1"/>
                </a:solidFill>
                <a:latin typeface="Calibri" charset="0"/>
              </a:defRPr>
            </a:lvl1pPr>
          </a:lstStyle>
          <a:p>
            <a:r>
              <a:rPr lang="en-US"/>
              <a:t>Click to edit your title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0" hasCustomPrompt="1"/>
          </p:nvPr>
        </p:nvSpPr>
        <p:spPr>
          <a:xfrm>
            <a:off x="920137" y="2913187"/>
            <a:ext cx="2491277" cy="292833"/>
          </a:xfrm>
        </p:spPr>
        <p:txBody>
          <a:bodyPr>
            <a:normAutofit/>
          </a:bodyPr>
          <a:lstStyle>
            <a:lvl1pPr marL="0" indent="0"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920138" y="3112479"/>
            <a:ext cx="2491276" cy="292833"/>
          </a:xfrm>
        </p:spPr>
        <p:txBody>
          <a:bodyPr>
            <a:normAutofit/>
          </a:bodyPr>
          <a:lstStyle>
            <a:lvl1pPr marL="0" indent="0">
              <a:buNone/>
              <a:defRPr sz="14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Job Title</a:t>
            </a:r>
          </a:p>
        </p:txBody>
      </p:sp>
      <p:sp>
        <p:nvSpPr>
          <p:cNvPr id="18" name="Text Placeholder 14"/>
          <p:cNvSpPr>
            <a:spLocks noGrp="1"/>
          </p:cNvSpPr>
          <p:nvPr>
            <p:ph type="body" sz="quarter" idx="12" hasCustomPrompt="1"/>
          </p:nvPr>
        </p:nvSpPr>
        <p:spPr>
          <a:xfrm>
            <a:off x="920138" y="3312015"/>
            <a:ext cx="2491276" cy="292833"/>
          </a:xfrm>
        </p:spPr>
        <p:txBody>
          <a:bodyPr>
            <a:normAutofit/>
          </a:bodyPr>
          <a:lstStyle>
            <a:lvl1pPr marL="0" indent="0">
              <a:buNone/>
              <a:defRPr sz="1400" b="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Date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208">
          <p15:clr>
            <a:srgbClr val="FBAE40"/>
          </p15:clr>
        </p15:guide>
        <p15:guide id="2" pos="635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- Intellectually Restless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657601" y="4235715"/>
            <a:ext cx="5150643" cy="1014941"/>
          </a:xfrm>
        </p:spPr>
        <p:txBody>
          <a:bodyPr anchor="t" anchorCtr="0">
            <a:noAutofit/>
          </a:bodyPr>
          <a:lstStyle>
            <a:lvl1pPr algn="l">
              <a:defRPr sz="3500" b="1" baseline="0">
                <a:solidFill>
                  <a:schemeClr val="bg1"/>
                </a:solidFill>
                <a:latin typeface="Calibri" charset="0"/>
              </a:defRPr>
            </a:lvl1pPr>
          </a:lstStyle>
          <a:p>
            <a:r>
              <a:rPr lang="en-US"/>
              <a:t>Click to edit your title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0" hasCustomPrompt="1"/>
          </p:nvPr>
        </p:nvSpPr>
        <p:spPr>
          <a:xfrm>
            <a:off x="920137" y="2913187"/>
            <a:ext cx="2491277" cy="292833"/>
          </a:xfrm>
        </p:spPr>
        <p:txBody>
          <a:bodyPr>
            <a:normAutofit/>
          </a:bodyPr>
          <a:lstStyle>
            <a:lvl1pPr marL="0" indent="0"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920138" y="3112479"/>
            <a:ext cx="2491276" cy="292833"/>
          </a:xfrm>
        </p:spPr>
        <p:txBody>
          <a:bodyPr>
            <a:normAutofit/>
          </a:bodyPr>
          <a:lstStyle>
            <a:lvl1pPr marL="0" indent="0">
              <a:buNone/>
              <a:defRPr sz="14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Job Title</a:t>
            </a:r>
          </a:p>
        </p:txBody>
      </p:sp>
      <p:sp>
        <p:nvSpPr>
          <p:cNvPr id="18" name="Text Placeholder 14"/>
          <p:cNvSpPr>
            <a:spLocks noGrp="1"/>
          </p:cNvSpPr>
          <p:nvPr>
            <p:ph type="body" sz="quarter" idx="12" hasCustomPrompt="1"/>
          </p:nvPr>
        </p:nvSpPr>
        <p:spPr>
          <a:xfrm>
            <a:off x="920138" y="3312015"/>
            <a:ext cx="2491276" cy="292833"/>
          </a:xfrm>
        </p:spPr>
        <p:txBody>
          <a:bodyPr>
            <a:normAutofit/>
          </a:bodyPr>
          <a:lstStyle>
            <a:lvl1pPr marL="0" indent="0">
              <a:buNone/>
              <a:defRPr sz="1400" b="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Date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208">
          <p15:clr>
            <a:srgbClr val="FBAE40"/>
          </p15:clr>
        </p15:guide>
        <p15:guide id="2" pos="635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- Open Minded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657601" y="4235715"/>
            <a:ext cx="5150643" cy="1014941"/>
          </a:xfrm>
        </p:spPr>
        <p:txBody>
          <a:bodyPr anchor="t" anchorCtr="0">
            <a:noAutofit/>
          </a:bodyPr>
          <a:lstStyle>
            <a:lvl1pPr algn="l">
              <a:defRPr sz="3500" b="1" baseline="0">
                <a:solidFill>
                  <a:schemeClr val="bg1"/>
                </a:solidFill>
                <a:latin typeface="Calibri" charset="0"/>
              </a:defRPr>
            </a:lvl1pPr>
          </a:lstStyle>
          <a:p>
            <a:r>
              <a:rPr lang="en-US"/>
              <a:t>Click to edit your title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0" hasCustomPrompt="1"/>
          </p:nvPr>
        </p:nvSpPr>
        <p:spPr>
          <a:xfrm>
            <a:off x="920137" y="2913187"/>
            <a:ext cx="2491277" cy="292833"/>
          </a:xfrm>
        </p:spPr>
        <p:txBody>
          <a:bodyPr>
            <a:normAutofit/>
          </a:bodyPr>
          <a:lstStyle>
            <a:lvl1pPr marL="0" indent="0"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920138" y="3112479"/>
            <a:ext cx="2491276" cy="292833"/>
          </a:xfrm>
        </p:spPr>
        <p:txBody>
          <a:bodyPr>
            <a:normAutofit/>
          </a:bodyPr>
          <a:lstStyle>
            <a:lvl1pPr marL="0" indent="0">
              <a:buNone/>
              <a:defRPr sz="14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Job Title</a:t>
            </a:r>
          </a:p>
        </p:txBody>
      </p:sp>
      <p:sp>
        <p:nvSpPr>
          <p:cNvPr id="18" name="Text Placeholder 14"/>
          <p:cNvSpPr>
            <a:spLocks noGrp="1"/>
          </p:cNvSpPr>
          <p:nvPr>
            <p:ph type="body" sz="quarter" idx="12" hasCustomPrompt="1"/>
          </p:nvPr>
        </p:nvSpPr>
        <p:spPr>
          <a:xfrm>
            <a:off x="920138" y="3312015"/>
            <a:ext cx="2491276" cy="292833"/>
          </a:xfrm>
        </p:spPr>
        <p:txBody>
          <a:bodyPr>
            <a:normAutofit/>
          </a:bodyPr>
          <a:lstStyle>
            <a:lvl1pPr marL="0" indent="0">
              <a:buNone/>
              <a:defRPr sz="1400" b="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Date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208">
          <p15:clr>
            <a:srgbClr val="FBAE40"/>
          </p15:clr>
        </p15:guide>
        <p15:guide id="2" pos="635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- Problem Solvers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657601" y="4235715"/>
            <a:ext cx="5150643" cy="1014941"/>
          </a:xfrm>
        </p:spPr>
        <p:txBody>
          <a:bodyPr anchor="t" anchorCtr="0">
            <a:noAutofit/>
          </a:bodyPr>
          <a:lstStyle>
            <a:lvl1pPr algn="l">
              <a:defRPr sz="3500" b="1" baseline="0">
                <a:solidFill>
                  <a:schemeClr val="bg1"/>
                </a:solidFill>
                <a:latin typeface="Calibri" charset="0"/>
              </a:defRPr>
            </a:lvl1pPr>
          </a:lstStyle>
          <a:p>
            <a:r>
              <a:rPr lang="en-US"/>
              <a:t>Click to edit your title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0" hasCustomPrompt="1"/>
          </p:nvPr>
        </p:nvSpPr>
        <p:spPr>
          <a:xfrm>
            <a:off x="920137" y="2913187"/>
            <a:ext cx="2491277" cy="292833"/>
          </a:xfrm>
        </p:spPr>
        <p:txBody>
          <a:bodyPr>
            <a:normAutofit/>
          </a:bodyPr>
          <a:lstStyle>
            <a:lvl1pPr marL="0" indent="0"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920138" y="3112479"/>
            <a:ext cx="2491276" cy="292833"/>
          </a:xfrm>
        </p:spPr>
        <p:txBody>
          <a:bodyPr>
            <a:normAutofit/>
          </a:bodyPr>
          <a:lstStyle>
            <a:lvl1pPr marL="0" indent="0">
              <a:buNone/>
              <a:defRPr sz="14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Job Title</a:t>
            </a:r>
          </a:p>
        </p:txBody>
      </p:sp>
      <p:sp>
        <p:nvSpPr>
          <p:cNvPr id="18" name="Text Placeholder 14"/>
          <p:cNvSpPr>
            <a:spLocks noGrp="1"/>
          </p:cNvSpPr>
          <p:nvPr>
            <p:ph type="body" sz="quarter" idx="12" hasCustomPrompt="1"/>
          </p:nvPr>
        </p:nvSpPr>
        <p:spPr>
          <a:xfrm>
            <a:off x="920138" y="3312015"/>
            <a:ext cx="2491276" cy="292833"/>
          </a:xfrm>
        </p:spPr>
        <p:txBody>
          <a:bodyPr>
            <a:normAutofit/>
          </a:bodyPr>
          <a:lstStyle>
            <a:lvl1pPr marL="0" indent="0">
              <a:buNone/>
              <a:defRPr sz="1400" b="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Date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208">
          <p15:clr>
            <a:srgbClr val="FBAE40"/>
          </p15:clr>
        </p15:guide>
        <p15:guide id="2" pos="635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- World Class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657601" y="4235715"/>
            <a:ext cx="5150643" cy="1014941"/>
          </a:xfrm>
        </p:spPr>
        <p:txBody>
          <a:bodyPr anchor="t" anchorCtr="0">
            <a:noAutofit/>
          </a:bodyPr>
          <a:lstStyle>
            <a:lvl1pPr algn="l">
              <a:defRPr sz="3500" b="1" baseline="0">
                <a:solidFill>
                  <a:schemeClr val="bg1"/>
                </a:solidFill>
                <a:latin typeface="Calibri" charset="0"/>
              </a:defRPr>
            </a:lvl1pPr>
          </a:lstStyle>
          <a:p>
            <a:r>
              <a:rPr lang="en-US"/>
              <a:t>Click to edit your title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0" hasCustomPrompt="1"/>
          </p:nvPr>
        </p:nvSpPr>
        <p:spPr>
          <a:xfrm>
            <a:off x="920137" y="2913187"/>
            <a:ext cx="2491277" cy="292833"/>
          </a:xfrm>
        </p:spPr>
        <p:txBody>
          <a:bodyPr>
            <a:normAutofit/>
          </a:bodyPr>
          <a:lstStyle>
            <a:lvl1pPr marL="0" indent="0"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920138" y="3112479"/>
            <a:ext cx="2491276" cy="292833"/>
          </a:xfrm>
        </p:spPr>
        <p:txBody>
          <a:bodyPr>
            <a:normAutofit/>
          </a:bodyPr>
          <a:lstStyle>
            <a:lvl1pPr marL="0" indent="0">
              <a:buNone/>
              <a:defRPr sz="14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Job Title</a:t>
            </a:r>
          </a:p>
        </p:txBody>
      </p:sp>
      <p:sp>
        <p:nvSpPr>
          <p:cNvPr id="18" name="Text Placeholder 14"/>
          <p:cNvSpPr>
            <a:spLocks noGrp="1"/>
          </p:cNvSpPr>
          <p:nvPr>
            <p:ph type="body" sz="quarter" idx="12" hasCustomPrompt="1"/>
          </p:nvPr>
        </p:nvSpPr>
        <p:spPr>
          <a:xfrm>
            <a:off x="920138" y="3312015"/>
            <a:ext cx="2491276" cy="292833"/>
          </a:xfrm>
        </p:spPr>
        <p:txBody>
          <a:bodyPr>
            <a:normAutofit/>
          </a:bodyPr>
          <a:lstStyle>
            <a:lvl1pPr marL="0" indent="0">
              <a:buNone/>
              <a:defRPr sz="1400" b="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Date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208">
          <p15:clr>
            <a:srgbClr val="FBAE40"/>
          </p15:clr>
        </p15:guide>
        <p15:guide id="2" pos="63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1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04271"/>
            <a:ext cx="7886700" cy="1104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521355"/>
            <a:ext cx="7886700" cy="34379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361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  <p:sldLayoutId id="2147483732" r:id="rId18"/>
    <p:sldLayoutId id="2147483733" r:id="rId19"/>
    <p:sldLayoutId id="2147483734" r:id="rId20"/>
    <p:sldLayoutId id="2147483735" r:id="rId21"/>
    <p:sldLayoutId id="2147483736" r:id="rId22"/>
    <p:sldLayoutId id="2147483737" r:id="rId23"/>
    <p:sldLayoutId id="2147483738" r:id="rId24"/>
    <p:sldLayoutId id="2147483739" r:id="rId25"/>
    <p:sldLayoutId id="2147483740" r:id="rId26"/>
    <p:sldLayoutId id="2147483741" r:id="rId27"/>
    <p:sldLayoutId id="2147483742" r:id="rId28"/>
    <p:sldLayoutId id="2147483743" r:id="rId29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000" b="1" i="0" kern="1200" baseline="0">
          <a:solidFill>
            <a:schemeClr val="accent1">
              <a:lumMod val="50000"/>
            </a:schemeClr>
          </a:solidFill>
          <a:latin typeface="Calibri" charset="0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advance-he.ac.uk/membership/all-member-benefit-projects/Authentic-Assessment-in-the-era-of-AI" TargetMode="Externa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0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43307" y="3699229"/>
            <a:ext cx="5018595" cy="1014941"/>
          </a:xfrm>
        </p:spPr>
        <p:txBody>
          <a:bodyPr/>
          <a:lstStyle/>
          <a:p>
            <a:r>
              <a:rPr lang="en-US" sz="2800" b="0">
                <a:latin typeface="Calibri"/>
                <a:ea typeface="Calibri"/>
                <a:cs typeface="Calibri"/>
              </a:rPr>
              <a:t>Evolution rather than revolution: </a:t>
            </a:r>
            <a:br>
              <a:rPr lang="en-US" sz="2800" b="0">
                <a:latin typeface="Calibri"/>
                <a:ea typeface="Calibri"/>
                <a:cs typeface="Calibri"/>
              </a:rPr>
            </a:br>
            <a:r>
              <a:rPr lang="en-US" sz="2800" b="0">
                <a:latin typeface="Calibri"/>
                <a:ea typeface="Calibri"/>
                <a:cs typeface="Calibri"/>
              </a:rPr>
              <a:t>How making small changes can enhance the authenticity of an assessment strategy</a:t>
            </a:r>
          </a:p>
        </p:txBody>
      </p:sp>
    </p:spTree>
    <p:extLst>
      <p:ext uri="{BB962C8B-B14F-4D97-AF65-F5344CB8AC3E}">
        <p14:creationId xmlns:p14="http://schemas.microsoft.com/office/powerpoint/2010/main" val="9173160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A6DF37E-62A5-C567-A270-DEA7AC3205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>
                <a:solidFill>
                  <a:srgbClr val="1F4E79"/>
                </a:solidFill>
                <a:latin typeface="+mn-lt"/>
              </a:rPr>
              <a:t>So, with this knowledge, how can we modify our assessments to make them more authentic?</a:t>
            </a:r>
            <a:br>
              <a:rPr lang="en-GB" b="0">
                <a:latin typeface="+mn-lt"/>
              </a:rPr>
            </a:br>
            <a:endParaRPr lang="en-GB" b="0">
              <a:solidFill>
                <a:srgbClr val="222222"/>
              </a:solidFill>
              <a:latin typeface="+mn-lt"/>
              <a:ea typeface="Calibri"/>
              <a:cs typeface="Calibri"/>
            </a:endParaRP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FD89920F-6FB0-4EE6-3BE4-4B381E81522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30350100"/>
              </p:ext>
            </p:extLst>
          </p:nvPr>
        </p:nvGraphicFramePr>
        <p:xfrm>
          <a:off x="628650" y="1425856"/>
          <a:ext cx="7886700" cy="3083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7757">
                  <a:extLst>
                    <a:ext uri="{9D8B030D-6E8A-4147-A177-3AD203B41FA5}">
                      <a16:colId xmlns:a16="http://schemas.microsoft.com/office/drawing/2014/main" val="708428829"/>
                    </a:ext>
                  </a:extLst>
                </a:gridCol>
                <a:gridCol w="5048943">
                  <a:extLst>
                    <a:ext uri="{9D8B030D-6E8A-4147-A177-3AD203B41FA5}">
                      <a16:colId xmlns:a16="http://schemas.microsoft.com/office/drawing/2014/main" val="261556230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/>
                        <a:t>Dimension of Authenticity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92130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/>
                        <a:t>The Assessment Task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/>
                        <a:t>The extent to which the assessment task students perform mirrors what they might be expected a professional context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33384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/>
                        <a:t>The Physical Context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/>
                        <a:t>The extent to which the environment in which the teaching session and/or assessment mirrors a professional context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92722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/>
                        <a:t>The Social Context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The extent to which the social relations/structures of the teaching context and/or assessment mirror a professional context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63759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/>
                        <a:t>The Assessment Result or Form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The extent to which the artefact or outcome represents those produced in professional practice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75155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/>
                        <a:t>The Assessment Criteria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The extent to which student performance is measured in relation to professional criteria/standards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032881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E094459F-9AE3-DEA2-B6BB-26E1ABDB51AE}"/>
              </a:ext>
            </a:extLst>
          </p:cNvPr>
          <p:cNvSpPr txBox="1"/>
          <p:nvPr/>
        </p:nvSpPr>
        <p:spPr>
          <a:xfrm>
            <a:off x="630054" y="4561013"/>
            <a:ext cx="8216272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600">
                <a:solidFill>
                  <a:srgbClr val="222222"/>
                </a:solidFill>
              </a:rPr>
              <a:t>A five-dimensional framework for authentic pedagogy and assessment (Gulikers et al 2004.) </a:t>
            </a:r>
            <a:endParaRPr lang="en-US" sz="1050"/>
          </a:p>
        </p:txBody>
      </p:sp>
    </p:spTree>
    <p:extLst>
      <p:ext uri="{BB962C8B-B14F-4D97-AF65-F5344CB8AC3E}">
        <p14:creationId xmlns:p14="http://schemas.microsoft.com/office/powerpoint/2010/main" val="20649027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09851DE2-2BD5-ABBD-F5B1-7FE091A176A1}"/>
              </a:ext>
            </a:extLst>
          </p:cNvPr>
          <p:cNvSpPr/>
          <p:nvPr/>
        </p:nvSpPr>
        <p:spPr>
          <a:xfrm rot="21031477">
            <a:off x="344964" y="1624886"/>
            <a:ext cx="2495780" cy="1150902"/>
          </a:xfrm>
          <a:prstGeom prst="rect">
            <a:avLst/>
          </a:prstGeom>
          <a:solidFill>
            <a:schemeClr val="accent2"/>
          </a:solidFill>
          <a:ln>
            <a:solidFill>
              <a:schemeClr val="accent6">
                <a:lumMod val="75000"/>
              </a:schemeClr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2400">
                <a:latin typeface="Chalkduster"/>
              </a:rPr>
              <a:t>Exam questions</a:t>
            </a:r>
            <a:endParaRPr lang="en-US" sz="2400">
              <a:latin typeface="Chalkduster" panose="03050602040202020205" pitchFamily="66" charset="77"/>
            </a:endParaRPr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7AAB4F80-088D-B0BC-28E9-BF83DF7F3594}"/>
              </a:ext>
            </a:extLst>
          </p:cNvPr>
          <p:cNvSpPr txBox="1">
            <a:spLocks/>
          </p:cNvSpPr>
          <p:nvPr/>
        </p:nvSpPr>
        <p:spPr>
          <a:xfrm>
            <a:off x="-29238" y="264406"/>
            <a:ext cx="3376733" cy="132250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0" algn="ctr">
              <a:buNone/>
            </a:pPr>
            <a:r>
              <a:rPr lang="en-US" sz="2000"/>
              <a:t>What kind of assessments do we currently ask our students to produce?</a:t>
            </a:r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66047F6-DA6B-301D-2CB2-084C24B9C09A}"/>
              </a:ext>
            </a:extLst>
          </p:cNvPr>
          <p:cNvSpPr/>
          <p:nvPr/>
        </p:nvSpPr>
        <p:spPr>
          <a:xfrm rot="480000">
            <a:off x="1662061" y="2771582"/>
            <a:ext cx="2495780" cy="1150902"/>
          </a:xfrm>
          <a:prstGeom prst="rect">
            <a:avLst/>
          </a:prstGeom>
          <a:solidFill>
            <a:schemeClr val="accent2"/>
          </a:solidFill>
          <a:ln>
            <a:solidFill>
              <a:schemeClr val="accent6">
                <a:lumMod val="75000"/>
              </a:schemeClr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2400">
                <a:latin typeface="Chalkduster"/>
              </a:rPr>
              <a:t>Essays</a:t>
            </a:r>
            <a:endParaRPr lang="en-US" sz="2400">
              <a:latin typeface="Chalkduster" panose="03050602040202020205" pitchFamily="66" charset="77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BB6ADAC-E722-D34B-A8CF-DC48047CE60A}"/>
              </a:ext>
            </a:extLst>
          </p:cNvPr>
          <p:cNvSpPr/>
          <p:nvPr/>
        </p:nvSpPr>
        <p:spPr>
          <a:xfrm rot="21120000">
            <a:off x="556718" y="3889431"/>
            <a:ext cx="2495780" cy="1150902"/>
          </a:xfrm>
          <a:prstGeom prst="rect">
            <a:avLst/>
          </a:prstGeom>
          <a:solidFill>
            <a:schemeClr val="accent2"/>
          </a:solidFill>
          <a:ln>
            <a:solidFill>
              <a:schemeClr val="accent6">
                <a:lumMod val="75000"/>
              </a:schemeClr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2400">
                <a:latin typeface="Chalkduster"/>
              </a:rPr>
              <a:t>Lab work</a:t>
            </a:r>
            <a:endParaRPr lang="en-US" sz="2400">
              <a:latin typeface="Chalkduster" panose="03050602040202020205" pitchFamily="66" charset="77"/>
            </a:endParaRP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2BA336D9-9AAC-2CD5-38C9-3EBFE553349A}"/>
              </a:ext>
            </a:extLst>
          </p:cNvPr>
          <p:cNvSpPr txBox="1">
            <a:spLocks/>
          </p:cNvSpPr>
          <p:nvPr/>
        </p:nvSpPr>
        <p:spPr>
          <a:xfrm>
            <a:off x="3789967" y="262048"/>
            <a:ext cx="4728941" cy="132807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0">
              <a:buNone/>
            </a:pPr>
            <a:r>
              <a:rPr lang="en-US" sz="2000"/>
              <a:t>Looking at the Gulikers et al (2004) framework, how could you modify your assessment?</a:t>
            </a:r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70267A8-A4AD-E34A-F93F-C781C0A2BD27}"/>
              </a:ext>
            </a:extLst>
          </p:cNvPr>
          <p:cNvSpPr/>
          <p:nvPr/>
        </p:nvSpPr>
        <p:spPr>
          <a:xfrm rot="780000">
            <a:off x="3912210" y="1554800"/>
            <a:ext cx="2495780" cy="1150902"/>
          </a:xfrm>
          <a:prstGeom prst="rect">
            <a:avLst/>
          </a:prstGeom>
          <a:solidFill>
            <a:schemeClr val="accent4"/>
          </a:solidFill>
          <a:ln>
            <a:solidFill>
              <a:schemeClr val="accent6">
                <a:lumMod val="75000"/>
              </a:schemeClr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>
                <a:latin typeface="Chalkduster" panose="03050602040202020205" pitchFamily="66" charset="77"/>
              </a:rPr>
              <a:t>PowerPoint presentations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530A026-3038-D4F9-45BB-29ACEF9C8F2C}"/>
              </a:ext>
            </a:extLst>
          </p:cNvPr>
          <p:cNvSpPr/>
          <p:nvPr/>
        </p:nvSpPr>
        <p:spPr>
          <a:xfrm rot="-840000">
            <a:off x="4939060" y="2729833"/>
            <a:ext cx="2387681" cy="1087613"/>
          </a:xfrm>
          <a:prstGeom prst="rect">
            <a:avLst/>
          </a:prstGeom>
          <a:solidFill>
            <a:schemeClr val="accent4"/>
          </a:solidFill>
          <a:ln>
            <a:solidFill>
              <a:schemeClr val="accent6">
                <a:lumMod val="75000"/>
              </a:schemeClr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>
                <a:latin typeface="Chalkduster" panose="03050602040202020205" pitchFamily="66" charset="77"/>
              </a:rPr>
              <a:t>Business Report Writing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7041BD0-21CC-2621-0C6A-22E4D3C533F2}"/>
              </a:ext>
            </a:extLst>
          </p:cNvPr>
          <p:cNvSpPr/>
          <p:nvPr/>
        </p:nvSpPr>
        <p:spPr>
          <a:xfrm rot="960000">
            <a:off x="3908488" y="3948652"/>
            <a:ext cx="2474132" cy="1027671"/>
          </a:xfrm>
          <a:prstGeom prst="rect">
            <a:avLst/>
          </a:prstGeom>
          <a:solidFill>
            <a:schemeClr val="accent4"/>
          </a:solidFill>
          <a:ln>
            <a:solidFill>
              <a:schemeClr val="accent6">
                <a:lumMod val="75000"/>
              </a:schemeClr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>
                <a:latin typeface="Chalkduster" panose="03050602040202020205" pitchFamily="66" charset="77"/>
              </a:rPr>
              <a:t>Blog posts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00D0376-BFF9-F881-8BA9-8FB729E57CA5}"/>
              </a:ext>
            </a:extLst>
          </p:cNvPr>
          <p:cNvSpPr/>
          <p:nvPr/>
        </p:nvSpPr>
        <p:spPr>
          <a:xfrm rot="1440000">
            <a:off x="6479103" y="1546023"/>
            <a:ext cx="2726874" cy="1308483"/>
          </a:xfrm>
          <a:prstGeom prst="rect">
            <a:avLst/>
          </a:prstGeom>
          <a:solidFill>
            <a:schemeClr val="accent4"/>
          </a:solidFill>
          <a:ln>
            <a:solidFill>
              <a:schemeClr val="accent6">
                <a:lumMod val="75000"/>
              </a:schemeClr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2400">
                <a:latin typeface="Chalkduster"/>
              </a:rPr>
              <a:t>Spreadsheet or modelled outputs</a:t>
            </a:r>
            <a:endParaRPr lang="en-US" sz="2400">
              <a:latin typeface="Chalkduster" panose="03050602040202020205" pitchFamily="66" charset="77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996A1A1-FCE6-B315-D1EB-C31D6F965942}"/>
              </a:ext>
            </a:extLst>
          </p:cNvPr>
          <p:cNvSpPr/>
          <p:nvPr/>
        </p:nvSpPr>
        <p:spPr>
          <a:xfrm rot="1020000">
            <a:off x="6571552" y="4174510"/>
            <a:ext cx="2474132" cy="1027671"/>
          </a:xfrm>
          <a:prstGeom prst="rect">
            <a:avLst/>
          </a:prstGeom>
          <a:solidFill>
            <a:schemeClr val="accent4"/>
          </a:solidFill>
          <a:ln>
            <a:solidFill>
              <a:schemeClr val="accent6">
                <a:lumMod val="75000"/>
              </a:schemeClr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2400">
                <a:latin typeface="Chalkduster"/>
              </a:rPr>
              <a:t>Simulations</a:t>
            </a:r>
          </a:p>
        </p:txBody>
      </p:sp>
    </p:spTree>
    <p:extLst>
      <p:ext uri="{BB962C8B-B14F-4D97-AF65-F5344CB8AC3E}">
        <p14:creationId xmlns:p14="http://schemas.microsoft.com/office/powerpoint/2010/main" val="3486820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 animBg="1"/>
      <p:bldP spid="18" grpId="0" animBg="1"/>
      <p:bldP spid="20" grpId="0" animBg="1"/>
      <p:bldP spid="22" grpId="0" animBg="1"/>
      <p:bldP spid="2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163F94-22EF-0677-AA18-51D28DDD2A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04271"/>
            <a:ext cx="8373588" cy="1116505"/>
          </a:xfrm>
        </p:spPr>
        <p:txBody>
          <a:bodyPr/>
          <a:lstStyle/>
          <a:p>
            <a:r>
              <a:rPr lang="en-US" dirty="0">
                <a:latin typeface="Calibri"/>
                <a:ea typeface="Calibri"/>
                <a:cs typeface="Calibri"/>
              </a:rPr>
              <a:t>Evolution vs Revolution? </a:t>
            </a:r>
            <a:br>
              <a:rPr lang="en-US" dirty="0">
                <a:latin typeface="Calibri"/>
                <a:ea typeface="Calibri"/>
                <a:cs typeface="Calibri"/>
              </a:rPr>
            </a:br>
            <a:r>
              <a:rPr lang="en-US" dirty="0">
                <a:latin typeface="Calibri"/>
                <a:ea typeface="Calibri"/>
                <a:cs typeface="Calibri"/>
              </a:rPr>
              <a:t>Authentic assessment v. authenticity in assessment</a:t>
            </a:r>
            <a:endParaRPr lang="en-US" dirty="0">
              <a:ea typeface="Calibri"/>
              <a:cs typeface="Calibri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A66F01-AFB1-F754-CF2D-CDAA17C7DE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1800" dirty="0">
                <a:solidFill>
                  <a:srgbClr val="222222"/>
                </a:solidFill>
                <a:latin typeface="Calibri Light"/>
                <a:ea typeface="Calibri Light"/>
                <a:cs typeface="Calibri Light"/>
              </a:rPr>
              <a:t>Authenticity beyond features of the assessment task. How students </a:t>
            </a:r>
            <a:r>
              <a:rPr lang="en-US" sz="1800" b="1" dirty="0">
                <a:solidFill>
                  <a:srgbClr val="222222"/>
                </a:solidFill>
                <a:latin typeface="Calibri Light"/>
                <a:ea typeface="Calibri Light"/>
                <a:cs typeface="Calibri Light"/>
              </a:rPr>
              <a:t>experience </a:t>
            </a:r>
            <a:r>
              <a:rPr lang="en-US" sz="1800" dirty="0">
                <a:solidFill>
                  <a:srgbClr val="222222"/>
                </a:solidFill>
                <a:latin typeface="Calibri Light"/>
                <a:ea typeface="Calibri Light"/>
                <a:cs typeface="Calibri Light"/>
              </a:rPr>
              <a:t>and </a:t>
            </a:r>
            <a:r>
              <a:rPr lang="en-US" sz="1800" b="1" dirty="0">
                <a:solidFill>
                  <a:srgbClr val="222222"/>
                </a:solidFill>
                <a:latin typeface="Calibri Light"/>
                <a:ea typeface="Calibri Light"/>
                <a:cs typeface="Calibri Light"/>
              </a:rPr>
              <a:t>engage in</a:t>
            </a:r>
            <a:r>
              <a:rPr lang="en-US" sz="1800" dirty="0">
                <a:solidFill>
                  <a:srgbClr val="222222"/>
                </a:solidFill>
                <a:latin typeface="Calibri Light"/>
                <a:ea typeface="Calibri Light"/>
                <a:cs typeface="Calibri Light"/>
              </a:rPr>
              <a:t> the assessment as a function of:</a:t>
            </a:r>
            <a:endParaRPr lang="en-US">
              <a:latin typeface="Calibri Light"/>
              <a:ea typeface="Calibri Light"/>
              <a:cs typeface="Calibri Light"/>
            </a:endParaRPr>
          </a:p>
          <a:p>
            <a:r>
              <a:rPr lang="en-US" sz="1800" b="1" dirty="0">
                <a:solidFill>
                  <a:srgbClr val="222222"/>
                </a:solidFill>
                <a:latin typeface="Calibri Light"/>
                <a:ea typeface="Calibri Light"/>
                <a:cs typeface="Calibri Light"/>
              </a:rPr>
              <a:t>Understanding its relevance</a:t>
            </a:r>
            <a:r>
              <a:rPr lang="en-US" sz="1800" dirty="0">
                <a:solidFill>
                  <a:srgbClr val="222222"/>
                </a:solidFill>
                <a:latin typeface="Calibri Light"/>
                <a:ea typeface="Calibri Light"/>
                <a:cs typeface="Calibri Light"/>
              </a:rPr>
              <a:t>: do learners see tasks as meaningful and related to their own emerging lives?</a:t>
            </a:r>
          </a:p>
          <a:p>
            <a:r>
              <a:rPr lang="en-US" sz="1800" b="1" dirty="0">
                <a:solidFill>
                  <a:srgbClr val="222222"/>
                </a:solidFill>
                <a:latin typeface="Calibri Light"/>
                <a:ea typeface="Calibri Light"/>
                <a:cs typeface="Calibri Light"/>
              </a:rPr>
              <a:t>Adequate scaffolding</a:t>
            </a:r>
            <a:r>
              <a:rPr lang="en-US" sz="1800" dirty="0">
                <a:solidFill>
                  <a:srgbClr val="222222"/>
                </a:solidFill>
                <a:latin typeface="Calibri Light"/>
                <a:ea typeface="Calibri Light"/>
                <a:cs typeface="Calibri Light"/>
              </a:rPr>
              <a:t>: are learners supported in striving for authenticity in the assessment task?</a:t>
            </a:r>
          </a:p>
          <a:p>
            <a:r>
              <a:rPr lang="en-US" sz="1800" b="1" dirty="0">
                <a:solidFill>
                  <a:srgbClr val="222222"/>
                </a:solidFill>
                <a:latin typeface="Calibri Light"/>
                <a:ea typeface="Calibri Light"/>
                <a:cs typeface="Calibri Light"/>
              </a:rPr>
              <a:t>Embedded within a broader pedagogical framework</a:t>
            </a:r>
            <a:r>
              <a:rPr lang="en-US" sz="1800" dirty="0">
                <a:solidFill>
                  <a:srgbClr val="222222"/>
                </a:solidFill>
                <a:latin typeface="Calibri Light"/>
                <a:ea typeface="Calibri Light"/>
                <a:cs typeface="Calibri Light"/>
              </a:rPr>
              <a:t>: just one aspect to judiciously consider in the design of educational processes, where there are inevitable tradeoffs.</a:t>
            </a:r>
          </a:p>
          <a:p>
            <a:endParaRPr lang="en-US" sz="1800" dirty="0">
              <a:solidFill>
                <a:srgbClr val="222222"/>
              </a:solidFill>
              <a:latin typeface="Calibri Light"/>
              <a:ea typeface="Calibri Light"/>
              <a:cs typeface="Calibri Ligh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B7191F-0CA6-4E94-0DFC-3277998B4678}"/>
              </a:ext>
            </a:extLst>
          </p:cNvPr>
          <p:cNvSpPr txBox="1"/>
          <p:nvPr/>
        </p:nvSpPr>
        <p:spPr>
          <a:xfrm>
            <a:off x="630054" y="4832017"/>
            <a:ext cx="8216272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en-GB" sz="1600" dirty="0" err="1">
                <a:solidFill>
                  <a:srgbClr val="222222"/>
                </a:solidFill>
              </a:rPr>
              <a:t>Ajjawi</a:t>
            </a:r>
            <a:r>
              <a:rPr lang="en-GB" sz="1600" dirty="0">
                <a:solidFill>
                  <a:srgbClr val="222222"/>
                </a:solidFill>
              </a:rPr>
              <a:t> et al. (2024, 2025), Fawns et al. (2024)</a:t>
            </a:r>
            <a:endParaRPr lang="en-GB" sz="1600" dirty="0">
              <a:solidFill>
                <a:srgbClr val="222222"/>
              </a:solidFill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986784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5ACB37-3E24-2AD5-D68B-8A0C24AA8A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3C514D-2AF6-8796-24C9-7BD132B680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163" y="304271"/>
            <a:ext cx="8415854" cy="1119466"/>
          </a:xfrm>
        </p:spPr>
        <p:txBody>
          <a:bodyPr/>
          <a:lstStyle/>
          <a:p>
            <a:r>
              <a:rPr lang="en-US" dirty="0">
                <a:latin typeface="Calibri"/>
                <a:ea typeface="Calibri"/>
                <a:cs typeface="Calibri"/>
              </a:rPr>
              <a:t>Evolution vs Revolution?</a:t>
            </a:r>
            <a:br>
              <a:rPr lang="en-US" dirty="0">
                <a:latin typeface="Calibri"/>
                <a:ea typeface="Calibri"/>
                <a:cs typeface="Calibri"/>
              </a:rPr>
            </a:br>
            <a:r>
              <a:rPr lang="en-US" dirty="0">
                <a:latin typeface="Calibri"/>
                <a:ea typeface="Calibri"/>
                <a:cs typeface="Calibri"/>
              </a:rPr>
              <a:t>Authentic assessment v. Authenticity in assessment</a:t>
            </a:r>
            <a:endParaRPr lang="en-US" dirty="0">
              <a:ea typeface="Calibri"/>
              <a:cs typeface="Calibri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D0C195-65FE-1F8C-4E1C-7262E15163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1800" dirty="0">
                <a:solidFill>
                  <a:srgbClr val="222222"/>
                </a:solidFill>
                <a:latin typeface="Aptos"/>
              </a:rPr>
              <a:t>S</a:t>
            </a:r>
            <a:r>
              <a:rPr lang="en-US" sz="1800" dirty="0">
                <a:solidFill>
                  <a:srgbClr val="222222"/>
                </a:solidFill>
                <a:latin typeface="Calibri Light"/>
                <a:ea typeface="Calibri Light"/>
                <a:cs typeface="Calibri Light"/>
              </a:rPr>
              <a:t>ome thought-provoking possibilities:</a:t>
            </a:r>
            <a:endParaRPr lang="en-US">
              <a:latin typeface="Calibri Light"/>
              <a:ea typeface="Calibri Light"/>
              <a:cs typeface="Calibri Light"/>
            </a:endParaRPr>
          </a:p>
          <a:p>
            <a:pPr marL="285750" indent="-285750"/>
            <a:r>
              <a:rPr lang="en-US" sz="1800" dirty="0">
                <a:solidFill>
                  <a:srgbClr val="222222"/>
                </a:solidFill>
                <a:latin typeface="Calibri Light"/>
                <a:ea typeface="Calibri Light"/>
                <a:cs typeface="Calibri Light"/>
              </a:rPr>
              <a:t>Assessment tasks may be intentionally inauthentic in relation to external contexts.</a:t>
            </a:r>
            <a:endParaRPr lang="en-US" sz="1800">
              <a:solidFill>
                <a:srgbClr val="000000"/>
              </a:solidFill>
              <a:latin typeface="Calibri Light"/>
              <a:ea typeface="Calibri Light"/>
              <a:cs typeface="Calibri Light"/>
            </a:endParaRPr>
          </a:p>
          <a:p>
            <a:pPr marL="285750" indent="-285750"/>
            <a:r>
              <a:rPr lang="en-US" sz="1800" dirty="0">
                <a:solidFill>
                  <a:srgbClr val="222222"/>
                </a:solidFill>
                <a:latin typeface="Calibri Light"/>
                <a:ea typeface="Calibri Light"/>
                <a:cs typeface="Calibri Light"/>
              </a:rPr>
              <a:t>Educators have a responsibility to help learners find personal relevance in their assessments.</a:t>
            </a:r>
          </a:p>
          <a:p>
            <a:pPr marL="285750" indent="-285750"/>
            <a:r>
              <a:rPr lang="en-US" sz="1800" dirty="0">
                <a:solidFill>
                  <a:srgbClr val="222222"/>
                </a:solidFill>
                <a:latin typeface="Calibri Light"/>
                <a:ea typeface="Calibri Light"/>
                <a:cs typeface="Calibri Light"/>
              </a:rPr>
              <a:t>Authenticity may be promoted through genuine dialogue with learners about purposes and meanings associated with task.</a:t>
            </a:r>
            <a:endParaRPr lang="en-US" sz="1800">
              <a:solidFill>
                <a:srgbClr val="222222"/>
              </a:solidFill>
              <a:latin typeface="Calibri Light"/>
              <a:ea typeface="Calibri Light"/>
              <a:cs typeface="Calibri Light"/>
            </a:endParaRPr>
          </a:p>
          <a:p>
            <a:pPr marL="285750" indent="-285750"/>
            <a:endParaRPr lang="en-US" sz="1800" dirty="0">
              <a:solidFill>
                <a:srgbClr val="222222"/>
              </a:solidFill>
              <a:latin typeface="Calibri Light"/>
              <a:ea typeface="Calibri Light"/>
              <a:cs typeface="Calibri Light"/>
            </a:endParaRPr>
          </a:p>
          <a:p>
            <a:endParaRPr lang="en-US" sz="1800" dirty="0">
              <a:solidFill>
                <a:srgbClr val="222222"/>
              </a:solidFill>
              <a:latin typeface="Calibri Light"/>
              <a:ea typeface="Calibri Light"/>
              <a:cs typeface="Calibri Light"/>
            </a:endParaRPr>
          </a:p>
          <a:p>
            <a:endParaRPr lang="en-US" sz="1800">
              <a:solidFill>
                <a:srgbClr val="222222"/>
              </a:solidFill>
              <a:latin typeface="Apto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7D86CB6-E330-03E5-84BD-C10D8F033E7E}"/>
              </a:ext>
            </a:extLst>
          </p:cNvPr>
          <p:cNvSpPr txBox="1"/>
          <p:nvPr/>
        </p:nvSpPr>
        <p:spPr>
          <a:xfrm>
            <a:off x="630054" y="4832017"/>
            <a:ext cx="8216272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en-GB" sz="1600" dirty="0" err="1">
                <a:solidFill>
                  <a:srgbClr val="222222"/>
                </a:solidFill>
              </a:rPr>
              <a:t>Ajjawi</a:t>
            </a:r>
            <a:r>
              <a:rPr lang="en-GB" sz="1600" dirty="0">
                <a:solidFill>
                  <a:srgbClr val="222222"/>
                </a:solidFill>
              </a:rPr>
              <a:t> et al. (2024, 2025), Fawns et al. (2024)</a:t>
            </a:r>
            <a:endParaRPr lang="en-GB" sz="1600" dirty="0">
              <a:solidFill>
                <a:srgbClr val="222222"/>
              </a:solidFill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506045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D8CE20-BEE5-873E-B74A-77DE166379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alibri"/>
                <a:ea typeface="Calibri"/>
                <a:cs typeface="Calibri"/>
              </a:rPr>
              <a:t>Moving forward, three key questions...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4CDD87-6224-84E1-8179-EAC211C598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3200" dirty="0">
                <a:ea typeface="Calibri"/>
                <a:cs typeface="Calibri"/>
              </a:rPr>
              <a:t>If you could make just one change to assessment on one of your modules/courses, what would it be? </a:t>
            </a:r>
          </a:p>
          <a:p>
            <a:r>
              <a:rPr lang="en-US" sz="3200" dirty="0">
                <a:ea typeface="Calibri"/>
                <a:cs typeface="Calibri"/>
              </a:rPr>
              <a:t>What challenges, barriers, issues do you foresee?</a:t>
            </a:r>
            <a:endParaRPr lang="en-US" sz="3200" dirty="0"/>
          </a:p>
          <a:p>
            <a:r>
              <a:rPr lang="en-US" sz="3200" dirty="0">
                <a:ea typeface="Calibri"/>
                <a:cs typeface="Calibri"/>
              </a:rPr>
              <a:t>How might you overcome these barriers?</a:t>
            </a:r>
          </a:p>
          <a:p>
            <a:endParaRPr lang="en-US" sz="3200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616615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oup of puzzle pieces&#10;&#10;AI-generated content may be incorrect.">
            <a:extLst>
              <a:ext uri="{FF2B5EF4-FFF2-40B4-BE49-F238E27FC236}">
                <a16:creationId xmlns:a16="http://schemas.microsoft.com/office/drawing/2014/main" id="{EB0593AA-DA9C-AECF-C544-5D10C86E7B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710" y="-118"/>
            <a:ext cx="9143932" cy="523022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A584A83-6381-A8BA-CCB8-1D0FD51C27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3873" y="304270"/>
            <a:ext cx="2110275" cy="1121800"/>
          </a:xfrm>
        </p:spPr>
        <p:txBody>
          <a:bodyPr/>
          <a:lstStyle/>
          <a:p>
            <a:r>
              <a:rPr lang="en-US" dirty="0">
                <a:latin typeface="Calibri"/>
                <a:ea typeface="Calibri"/>
                <a:cs typeface="Calibri"/>
              </a:rPr>
              <a:t>Mind the gap...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5A12B36-C5F7-2FE9-CCE0-D6BCC50637B2}"/>
              </a:ext>
            </a:extLst>
          </p:cNvPr>
          <p:cNvSpPr txBox="1"/>
          <p:nvPr/>
        </p:nvSpPr>
        <p:spPr>
          <a:xfrm>
            <a:off x="2673515" y="3908837"/>
            <a:ext cx="3788673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latin typeface="Calibri"/>
                <a:ea typeface="Calibri"/>
                <a:cs typeface="Calibri"/>
              </a:rPr>
              <a:t>How has your understanding of authenticity changed?</a:t>
            </a:r>
          </a:p>
        </p:txBody>
      </p:sp>
      <p:pic>
        <p:nvPicPr>
          <p:cNvPr id="3" name="Picture 2" descr="A qr code on a blue background&#10;&#10;AI-generated content may be incorrect.">
            <a:extLst>
              <a:ext uri="{FF2B5EF4-FFF2-40B4-BE49-F238E27FC236}">
                <a16:creationId xmlns:a16="http://schemas.microsoft.com/office/drawing/2014/main" id="{96ADA6FE-2A46-8022-E04D-867D3BAE91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31214" y="2857500"/>
            <a:ext cx="2313215" cy="2313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30787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1FABF3-1BA2-5BE6-A15B-F3E7E623BC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04271"/>
            <a:ext cx="7886700" cy="594369"/>
          </a:xfrm>
        </p:spPr>
        <p:txBody>
          <a:bodyPr/>
          <a:lstStyle/>
          <a:p>
            <a:r>
              <a:rPr lang="en-US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8A17E1-8954-67C9-E44F-C42549E260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899344"/>
            <a:ext cx="8267347" cy="4476942"/>
          </a:xfrm>
        </p:spPr>
        <p:txBody>
          <a:bodyPr vert="horz" lIns="91440" tIns="45720" rIns="91440" bIns="45720" rtlCol="0" anchor="t">
            <a:normAutofit fontScale="70000" lnSpcReduction="20000"/>
          </a:bodyPr>
          <a:lstStyle/>
          <a:p>
            <a:pPr>
              <a:buNone/>
            </a:pPr>
            <a:r>
              <a:rPr lang="en-GB" b="0" i="0" u="none" strike="noStrike" err="1">
                <a:solidFill>
                  <a:srgbClr val="222222"/>
                </a:solidFill>
                <a:effectLst/>
                <a:latin typeface="Calibri"/>
                <a:ea typeface="Calibri"/>
                <a:cs typeface="Calibri"/>
              </a:rPr>
              <a:t>AdvanceHE</a:t>
            </a:r>
            <a:r>
              <a:rPr lang="en-GB" b="0" i="0" u="none" strike="noStrike" dirty="0">
                <a:solidFill>
                  <a:srgbClr val="222222"/>
                </a:solidFill>
                <a:effectLst/>
                <a:latin typeface="Calibri"/>
                <a:ea typeface="Calibri"/>
                <a:cs typeface="Calibri"/>
              </a:rPr>
              <a:t> 2023</a:t>
            </a:r>
            <a:r>
              <a:rPr lang="en-GB" dirty="0">
                <a:solidFill>
                  <a:srgbClr val="222222"/>
                </a:solidFill>
                <a:latin typeface="Calibri"/>
                <a:ea typeface="Calibri"/>
                <a:cs typeface="Calibri"/>
              </a:rPr>
              <a:t>,</a:t>
            </a:r>
            <a:r>
              <a:rPr lang="en-GB" b="0" i="0" u="none" strike="noStrike" dirty="0">
                <a:solidFill>
                  <a:srgbClr val="222222"/>
                </a:solidFill>
                <a:effectLst/>
                <a:latin typeface="Calibri"/>
                <a:ea typeface="Calibri"/>
                <a:cs typeface="Calibri"/>
              </a:rPr>
              <a:t> Authentic Assessment and AI [available online] </a:t>
            </a:r>
            <a:r>
              <a:rPr lang="en-GB" b="0" i="0" u="none" strike="noStrike" dirty="0">
                <a:solidFill>
                  <a:srgbClr val="222222"/>
                </a:solidFill>
                <a:effectLst/>
                <a:latin typeface="Calibri"/>
                <a:ea typeface="Calibri"/>
                <a:cs typeface="Calibri"/>
                <a:hlinkClick r:id="rId2"/>
              </a:rPr>
              <a:t>https://www.advance-he.ac.uk/membership/all-member-benefit-projects/Authentic-Assessment-in-the-era-of-AI</a:t>
            </a:r>
            <a:r>
              <a:rPr lang="en-GB" b="0" i="0" u="none" strike="noStrike" dirty="0">
                <a:solidFill>
                  <a:srgbClr val="222222"/>
                </a:solidFill>
                <a:effectLst/>
                <a:latin typeface="Calibri"/>
                <a:ea typeface="Calibri"/>
                <a:cs typeface="Calibri"/>
              </a:rPr>
              <a:t> </a:t>
            </a:r>
            <a:endParaRPr lang="en-US">
              <a:ea typeface="Calibri" panose="020F0502020204030204"/>
              <a:cs typeface="Calibri" panose="020F0502020204030204"/>
            </a:endParaRPr>
          </a:p>
          <a:p>
            <a:pPr>
              <a:buNone/>
            </a:pPr>
            <a:r>
              <a:rPr lang="en-GB" err="1">
                <a:solidFill>
                  <a:srgbClr val="222222"/>
                </a:solidFill>
                <a:latin typeface="Calibri"/>
                <a:ea typeface="Calibri"/>
                <a:cs typeface="Calibri"/>
              </a:rPr>
              <a:t>Ajjawi</a:t>
            </a:r>
            <a:r>
              <a:rPr lang="en-GB" dirty="0">
                <a:solidFill>
                  <a:srgbClr val="222222"/>
                </a:solidFill>
                <a:latin typeface="Calibri"/>
                <a:ea typeface="Calibri"/>
                <a:cs typeface="Calibri"/>
              </a:rPr>
              <a:t>, R., Tai, J., Dollinger, M., Dawson, P., Boud, D., &amp; Bearman, M. (2024). From authentic assessment to authenticity in assessment: broadening perspectives. Assessment &amp; Evaluation in Higher Education, 49(4), 499-510. </a:t>
            </a:r>
          </a:p>
          <a:p>
            <a:pPr>
              <a:buNone/>
            </a:pPr>
            <a:r>
              <a:rPr lang="en-GB" err="1">
                <a:solidFill>
                  <a:srgbClr val="222222"/>
                </a:solidFill>
                <a:latin typeface="Calibri"/>
                <a:ea typeface="Calibri"/>
                <a:cs typeface="Calibri"/>
              </a:rPr>
              <a:t>Ajjawi</a:t>
            </a:r>
            <a:r>
              <a:rPr lang="en-GB" dirty="0">
                <a:solidFill>
                  <a:srgbClr val="222222"/>
                </a:solidFill>
                <a:latin typeface="Calibri"/>
                <a:ea typeface="Calibri"/>
                <a:cs typeface="Calibri"/>
              </a:rPr>
              <a:t>, R., Tai, J., Bearman, M., Boud, D., Dollinger, M., &amp; Hayes, A. M. (2025). The multiplicity of authenticity in higher education assessment. In (Vol. 30, pp. 583-591): Taylor &amp; Francis.</a:t>
            </a:r>
          </a:p>
          <a:p>
            <a:pPr>
              <a:buNone/>
            </a:pPr>
            <a:r>
              <a:rPr lang="en-GB" b="0" i="0" u="none" strike="noStrike" dirty="0">
                <a:solidFill>
                  <a:srgbClr val="222222"/>
                </a:solidFill>
                <a:effectLst/>
                <a:latin typeface="Calibri"/>
                <a:ea typeface="Calibri"/>
                <a:cs typeface="Calibri"/>
              </a:rPr>
              <a:t>Boud, D. and </a:t>
            </a:r>
            <a:r>
              <a:rPr lang="en-GB" b="0" i="0" u="none" strike="noStrike" err="1">
                <a:solidFill>
                  <a:srgbClr val="222222"/>
                </a:solidFill>
                <a:effectLst/>
                <a:latin typeface="Calibri"/>
                <a:ea typeface="Calibri"/>
                <a:cs typeface="Calibri"/>
              </a:rPr>
              <a:t>Falchikov</a:t>
            </a:r>
            <a:r>
              <a:rPr lang="en-GB" b="0" i="0" u="none" strike="noStrike" dirty="0">
                <a:solidFill>
                  <a:srgbClr val="222222"/>
                </a:solidFill>
                <a:effectLst/>
                <a:latin typeface="Calibri"/>
                <a:ea typeface="Calibri"/>
                <a:cs typeface="Calibri"/>
              </a:rPr>
              <a:t>, N., 2007. Developing assessment for informing judgement. </a:t>
            </a:r>
            <a:r>
              <a:rPr lang="en-GB" b="0" i="1" u="none" strike="noStrike" dirty="0">
                <a:solidFill>
                  <a:srgbClr val="222222"/>
                </a:solidFill>
                <a:effectLst/>
                <a:latin typeface="Calibri"/>
                <a:ea typeface="Calibri"/>
                <a:cs typeface="Calibri"/>
              </a:rPr>
              <a:t>Rethinking assessment in higher education: Learning for the longer term</a:t>
            </a:r>
            <a:r>
              <a:rPr lang="en-GB" b="0" i="0" u="none" strike="noStrike" dirty="0">
                <a:solidFill>
                  <a:srgbClr val="222222"/>
                </a:solidFill>
                <a:effectLst/>
                <a:latin typeface="Calibri"/>
                <a:ea typeface="Calibri"/>
                <a:cs typeface="Calibri"/>
              </a:rPr>
              <a:t>, </a:t>
            </a:r>
            <a:r>
              <a:rPr lang="en-GB" b="0" i="1" u="none" strike="noStrike" dirty="0">
                <a:solidFill>
                  <a:srgbClr val="222222"/>
                </a:solidFill>
                <a:effectLst/>
                <a:latin typeface="Calibri"/>
                <a:ea typeface="Calibri"/>
                <a:cs typeface="Calibri"/>
              </a:rPr>
              <a:t>14</a:t>
            </a:r>
            <a:r>
              <a:rPr lang="en-GB" b="0" i="0" u="none" strike="noStrike" dirty="0">
                <a:solidFill>
                  <a:srgbClr val="222222"/>
                </a:solidFill>
                <a:effectLst/>
                <a:latin typeface="Calibri"/>
                <a:ea typeface="Calibri"/>
                <a:cs typeface="Calibri"/>
              </a:rPr>
              <a:t>(4), pp.181-197.</a:t>
            </a:r>
            <a:endParaRPr lang="en-GB" dirty="0">
              <a:latin typeface="Calibri"/>
              <a:ea typeface="Calibri"/>
              <a:cs typeface="Calibri"/>
            </a:endParaRPr>
          </a:p>
          <a:p>
            <a:pPr>
              <a:buNone/>
            </a:pPr>
            <a:r>
              <a:rPr lang="en-GB" dirty="0">
                <a:solidFill>
                  <a:srgbClr val="222222"/>
                </a:solidFill>
                <a:latin typeface="Calibri"/>
                <a:ea typeface="Calibri"/>
                <a:cs typeface="Calibri"/>
              </a:rPr>
              <a:t>Fawns, T., Bearman, M., Dawson, P., Nieminen, J. H., Ashford-Rowe, K., Willey, K., Jensen, L. X., </a:t>
            </a:r>
            <a:r>
              <a:rPr lang="en-GB" err="1">
                <a:solidFill>
                  <a:srgbClr val="222222"/>
                </a:solidFill>
                <a:latin typeface="Calibri"/>
                <a:ea typeface="Calibri"/>
                <a:cs typeface="Calibri"/>
              </a:rPr>
              <a:t>Damşa</a:t>
            </a:r>
            <a:r>
              <a:rPr lang="en-GB" dirty="0">
                <a:solidFill>
                  <a:srgbClr val="222222"/>
                </a:solidFill>
                <a:latin typeface="Calibri"/>
                <a:ea typeface="Calibri"/>
                <a:cs typeface="Calibri"/>
              </a:rPr>
              <a:t>, C., &amp; Press, N. (2025). Authentic assessment: from panacea to criticality. Assessment &amp; Evaluation in Higher Education, 50(3), 396-408. </a:t>
            </a:r>
          </a:p>
          <a:p>
            <a:pPr>
              <a:buNone/>
            </a:pPr>
            <a:r>
              <a:rPr lang="en-GB" b="0" i="0" u="none" strike="noStrike" dirty="0">
                <a:solidFill>
                  <a:srgbClr val="222222"/>
                </a:solidFill>
                <a:effectLst/>
                <a:latin typeface="Calibri"/>
                <a:ea typeface="Calibri"/>
                <a:cs typeface="Calibri"/>
              </a:rPr>
              <a:t>Gulikers, J.T., </a:t>
            </a:r>
            <a:r>
              <a:rPr lang="en-GB" b="0" i="0" u="none" strike="noStrike" err="1">
                <a:solidFill>
                  <a:srgbClr val="222222"/>
                </a:solidFill>
                <a:effectLst/>
                <a:latin typeface="Calibri"/>
                <a:ea typeface="Calibri"/>
                <a:cs typeface="Calibri"/>
              </a:rPr>
              <a:t>Bastiaens</a:t>
            </a:r>
            <a:r>
              <a:rPr lang="en-GB" b="0" i="0" u="none" strike="noStrike" dirty="0">
                <a:solidFill>
                  <a:srgbClr val="222222"/>
                </a:solidFill>
                <a:effectLst/>
                <a:latin typeface="Calibri"/>
                <a:ea typeface="Calibri"/>
                <a:cs typeface="Calibri"/>
              </a:rPr>
              <a:t>, T.J. and Kirschner, P.A., 2004. A five-dimensional framework for authentic assessment. </a:t>
            </a:r>
            <a:r>
              <a:rPr lang="en-GB" b="0" i="1" u="none" strike="noStrike" dirty="0">
                <a:solidFill>
                  <a:srgbClr val="222222"/>
                </a:solidFill>
                <a:effectLst/>
                <a:latin typeface="Calibri"/>
                <a:ea typeface="Calibri"/>
                <a:cs typeface="Calibri"/>
              </a:rPr>
              <a:t>Educational technology research and development</a:t>
            </a:r>
            <a:r>
              <a:rPr lang="en-GB" b="0" i="0" u="none" strike="noStrike" dirty="0">
                <a:solidFill>
                  <a:srgbClr val="222222"/>
                </a:solidFill>
                <a:effectLst/>
                <a:latin typeface="Calibri"/>
                <a:ea typeface="Calibri"/>
                <a:cs typeface="Calibri"/>
              </a:rPr>
              <a:t>, </a:t>
            </a:r>
            <a:r>
              <a:rPr lang="en-GB" b="0" i="1" u="none" strike="noStrike" dirty="0">
                <a:solidFill>
                  <a:srgbClr val="222222"/>
                </a:solidFill>
                <a:effectLst/>
                <a:latin typeface="Calibri"/>
                <a:ea typeface="Calibri"/>
                <a:cs typeface="Calibri"/>
              </a:rPr>
              <a:t>52</a:t>
            </a:r>
            <a:r>
              <a:rPr lang="en-GB" b="0" i="0" u="none" strike="noStrike" dirty="0">
                <a:solidFill>
                  <a:srgbClr val="222222"/>
                </a:solidFill>
                <a:effectLst/>
                <a:latin typeface="Calibri"/>
                <a:ea typeface="Calibri"/>
                <a:cs typeface="Calibri"/>
              </a:rPr>
              <a:t>(3), pp.67-86.</a:t>
            </a:r>
            <a:endParaRPr lang="en-GB">
              <a:latin typeface="Calibri"/>
              <a:ea typeface="Calibri"/>
              <a:cs typeface="Calibri"/>
            </a:endParaRPr>
          </a:p>
          <a:p>
            <a:pPr>
              <a:buNone/>
            </a:pPr>
            <a:r>
              <a:rPr lang="en-GB" b="0" i="0" u="none" strike="noStrike" dirty="0">
                <a:solidFill>
                  <a:srgbClr val="222222"/>
                </a:solidFill>
                <a:effectLst/>
                <a:latin typeface="Calibri"/>
                <a:ea typeface="Calibri"/>
                <a:cs typeface="Calibri"/>
              </a:rPr>
              <a:t>Holliday, W., Dance, B., Davis, E., Fagerheim, B., Hedrich, A., Lundstrom, K. and Martin, P., 2015. An information literacy snapshot: Authentic assessment across the curriculum. </a:t>
            </a:r>
            <a:r>
              <a:rPr lang="en-GB" b="0" i="1" u="none" strike="noStrike" dirty="0">
                <a:solidFill>
                  <a:srgbClr val="222222"/>
                </a:solidFill>
                <a:effectLst/>
                <a:latin typeface="Calibri"/>
                <a:ea typeface="Calibri"/>
                <a:cs typeface="Calibri"/>
              </a:rPr>
              <a:t>College &amp; Research Libraries</a:t>
            </a:r>
            <a:r>
              <a:rPr lang="en-GB" b="0" i="0" u="none" strike="noStrike" dirty="0">
                <a:solidFill>
                  <a:srgbClr val="222222"/>
                </a:solidFill>
                <a:effectLst/>
                <a:latin typeface="Calibri"/>
                <a:ea typeface="Calibri"/>
                <a:cs typeface="Calibri"/>
              </a:rPr>
              <a:t>, </a:t>
            </a:r>
            <a:r>
              <a:rPr lang="en-GB" b="0" i="1" u="none" strike="noStrike" dirty="0">
                <a:solidFill>
                  <a:srgbClr val="222222"/>
                </a:solidFill>
                <a:effectLst/>
                <a:latin typeface="Calibri"/>
                <a:ea typeface="Calibri"/>
                <a:cs typeface="Calibri"/>
              </a:rPr>
              <a:t>76</a:t>
            </a:r>
            <a:r>
              <a:rPr lang="en-GB" b="0" i="0" u="none" strike="noStrike" dirty="0">
                <a:solidFill>
                  <a:srgbClr val="222222"/>
                </a:solidFill>
                <a:effectLst/>
                <a:latin typeface="Calibri"/>
                <a:ea typeface="Calibri"/>
                <a:cs typeface="Calibri"/>
              </a:rPr>
              <a:t>(2), pp.170-187.</a:t>
            </a:r>
          </a:p>
          <a:p>
            <a:pPr>
              <a:buNone/>
            </a:pPr>
            <a:r>
              <a:rPr lang="en-GB" b="0" i="0" u="none" strike="noStrike" dirty="0">
                <a:solidFill>
                  <a:srgbClr val="222222"/>
                </a:solidFill>
                <a:effectLst/>
                <a:latin typeface="Calibri"/>
                <a:ea typeface="Calibri"/>
                <a:cs typeface="Calibri"/>
              </a:rPr>
              <a:t>Mueller, J., 2005. The authentic assessment toolbox: enhancing student learning through online faculty development. </a:t>
            </a:r>
            <a:r>
              <a:rPr lang="en-GB" b="0" i="1" u="none" strike="noStrike" dirty="0">
                <a:solidFill>
                  <a:srgbClr val="222222"/>
                </a:solidFill>
                <a:effectLst/>
                <a:latin typeface="Calibri"/>
                <a:ea typeface="Calibri"/>
                <a:cs typeface="Calibri"/>
              </a:rPr>
              <a:t>Journal of Online Learning and Teaching</a:t>
            </a:r>
            <a:r>
              <a:rPr lang="en-GB" b="0" i="0" u="none" strike="noStrike" dirty="0">
                <a:solidFill>
                  <a:srgbClr val="222222"/>
                </a:solidFill>
                <a:effectLst/>
                <a:latin typeface="Calibri"/>
                <a:ea typeface="Calibri"/>
                <a:cs typeface="Calibri"/>
              </a:rPr>
              <a:t>, </a:t>
            </a:r>
            <a:r>
              <a:rPr lang="en-GB" b="0" i="1" u="none" strike="noStrike" dirty="0">
                <a:solidFill>
                  <a:srgbClr val="222222"/>
                </a:solidFill>
                <a:effectLst/>
                <a:latin typeface="Calibri"/>
                <a:ea typeface="Calibri"/>
                <a:cs typeface="Calibri"/>
              </a:rPr>
              <a:t>1</a:t>
            </a:r>
            <a:r>
              <a:rPr lang="en-GB" b="0" i="0" u="none" strike="noStrike" dirty="0">
                <a:solidFill>
                  <a:srgbClr val="222222"/>
                </a:solidFill>
                <a:effectLst/>
                <a:latin typeface="Calibri"/>
                <a:ea typeface="Calibri"/>
                <a:cs typeface="Calibri"/>
              </a:rPr>
              <a:t>(1), pp.1-7.</a:t>
            </a:r>
          </a:p>
          <a:p>
            <a:pPr>
              <a:buNone/>
            </a:pPr>
            <a:r>
              <a:rPr lang="en-GB" b="0" i="0" u="none" strike="noStrike" dirty="0">
                <a:solidFill>
                  <a:srgbClr val="222222"/>
                </a:solidFill>
                <a:effectLst/>
                <a:latin typeface="Calibri"/>
                <a:ea typeface="Calibri"/>
                <a:cs typeface="Calibri"/>
              </a:rPr>
              <a:t>Villarroel, V., Bloxham, S., Bruna, D., Bruna, C. and Herrera-Seda, C., 2018. Authentic assessment: Creating a blueprint for course design. </a:t>
            </a:r>
            <a:r>
              <a:rPr lang="en-GB" b="0" i="1" u="none" strike="noStrike" dirty="0">
                <a:solidFill>
                  <a:srgbClr val="222222"/>
                </a:solidFill>
                <a:effectLst/>
                <a:latin typeface="Calibri"/>
                <a:ea typeface="Calibri"/>
                <a:cs typeface="Calibri"/>
              </a:rPr>
              <a:t>Assessment &amp; Evaluation in Higher Education</a:t>
            </a:r>
            <a:r>
              <a:rPr lang="en-GB" b="0" i="0" u="none" strike="noStrike" dirty="0">
                <a:solidFill>
                  <a:srgbClr val="222222"/>
                </a:solidFill>
                <a:effectLst/>
                <a:latin typeface="Calibri"/>
                <a:ea typeface="Calibri"/>
                <a:cs typeface="Calibri"/>
              </a:rPr>
              <a:t>, </a:t>
            </a:r>
            <a:r>
              <a:rPr lang="en-GB" b="0" i="1" u="none" strike="noStrike" dirty="0">
                <a:solidFill>
                  <a:srgbClr val="222222"/>
                </a:solidFill>
                <a:effectLst/>
                <a:latin typeface="Calibri"/>
                <a:ea typeface="Calibri"/>
                <a:cs typeface="Calibri"/>
              </a:rPr>
              <a:t>43</a:t>
            </a:r>
            <a:r>
              <a:rPr lang="en-GB" b="0" i="0" u="none" strike="noStrike" dirty="0">
                <a:solidFill>
                  <a:srgbClr val="222222"/>
                </a:solidFill>
                <a:effectLst/>
                <a:latin typeface="Calibri"/>
                <a:ea typeface="Calibri"/>
                <a:cs typeface="Calibri"/>
              </a:rPr>
              <a:t>(5), pp.840-854.</a:t>
            </a:r>
            <a:endParaRPr lang="en-US" dirty="0">
              <a:latin typeface="Calibri"/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747586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AC38FA2A-DA0E-D5C1-6D19-DB8F5F793C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This session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4519A2EE-103E-0BEE-52D5-196DA62947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Introduce to ‘authentic’ approaches as a vehicle to support effective student learning</a:t>
            </a:r>
          </a:p>
          <a:p>
            <a:r>
              <a:rPr lang="en-US"/>
              <a:t>Appraise the benefits of ‘authentic’ teaching and assessment approaches</a:t>
            </a:r>
          </a:p>
          <a:p>
            <a:r>
              <a:rPr lang="en-US"/>
              <a:t>Reflect upon what constitutes ‘authenticity’ in different subject areas</a:t>
            </a:r>
          </a:p>
          <a:p>
            <a:r>
              <a:rPr lang="en-US"/>
              <a:t>Explore the five dimensions of authenticity and how they might be manifest in an active learning classroom</a:t>
            </a:r>
          </a:p>
          <a:p>
            <a:r>
              <a:rPr lang="en-US"/>
              <a:t>Identify at least one action point that might be adopted to increase authenticity in the classroom</a:t>
            </a:r>
          </a:p>
          <a:p>
            <a:endParaRPr lang="en-US"/>
          </a:p>
          <a:p>
            <a:endParaRPr lang="en-US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3986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D33F531-A702-78B9-DFA2-352707E3C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5643" y="2029117"/>
            <a:ext cx="3384498" cy="1104636"/>
          </a:xfrm>
        </p:spPr>
        <p:txBody>
          <a:bodyPr>
            <a:noAutofit/>
          </a:bodyPr>
          <a:lstStyle/>
          <a:p>
            <a:r>
              <a:rPr lang="en-US" sz="3600"/>
              <a:t>What do you know about the concept of ‘authenticity’ in pedagogy and assessment?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A070F18F-C487-D812-3E37-A61DA3CC08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6909" y="424483"/>
            <a:ext cx="1876648" cy="4549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63376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08CB1F-BB06-93A4-21BB-55D70A07EF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is authentic pedagogy and assessment?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FC099B-6D51-1420-603E-89525FE22A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6638" y="1338241"/>
            <a:ext cx="4891933" cy="3437996"/>
          </a:xfrm>
        </p:spPr>
        <p:txBody>
          <a:bodyPr>
            <a:normAutofit fontScale="92500"/>
          </a:bodyPr>
          <a:lstStyle/>
          <a:p>
            <a:r>
              <a:rPr lang="en-US"/>
              <a:t>The focus is on the acquisition of higher order thinking processes and competencies rather than factual knowledge and basic skills. (Holliday, Dance et al 2015)</a:t>
            </a:r>
          </a:p>
          <a:p>
            <a:r>
              <a:rPr lang="en-US"/>
              <a:t>‘Authentic learning’ is framed around the process of developing </a:t>
            </a:r>
            <a:r>
              <a:rPr lang="en-US">
                <a:solidFill>
                  <a:srgbClr val="FF0000"/>
                </a:solidFill>
              </a:rPr>
              <a:t>judgement</a:t>
            </a:r>
            <a:r>
              <a:rPr lang="en-US"/>
              <a:t> and the focus of ‘authentic assessment’ is upon </a:t>
            </a:r>
            <a:r>
              <a:rPr lang="en-US" i="1"/>
              <a:t>how</a:t>
            </a:r>
            <a:r>
              <a:rPr lang="en-US"/>
              <a:t> that </a:t>
            </a:r>
            <a:r>
              <a:rPr lang="en-US">
                <a:solidFill>
                  <a:srgbClr val="FF0000"/>
                </a:solidFill>
              </a:rPr>
              <a:t>judgement</a:t>
            </a:r>
            <a:r>
              <a:rPr lang="en-US"/>
              <a:t> is informed. (</a:t>
            </a:r>
            <a:r>
              <a:rPr lang="en-US" err="1"/>
              <a:t>Boud</a:t>
            </a:r>
            <a:r>
              <a:rPr lang="en-US"/>
              <a:t> and </a:t>
            </a:r>
            <a:r>
              <a:rPr lang="en-US" err="1"/>
              <a:t>Falchikov</a:t>
            </a:r>
            <a:r>
              <a:rPr lang="en-US"/>
              <a:t> 2007) </a:t>
            </a:r>
          </a:p>
          <a:p>
            <a:r>
              <a:rPr lang="en-US"/>
              <a:t>Students are required to perform real world tasks that demonstrate meaningful knowledge and skills. (Mueller 2005)</a:t>
            </a:r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CE00BCAA-F1D0-B681-F270-FB8E657008C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04990418"/>
              </p:ext>
            </p:extLst>
          </p:nvPr>
        </p:nvGraphicFramePr>
        <p:xfrm>
          <a:off x="4865406" y="1408907"/>
          <a:ext cx="4278594" cy="31226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D5853487-0DF3-4788-32AB-8AF3C014BFF5}"/>
              </a:ext>
            </a:extLst>
          </p:cNvPr>
          <p:cNvSpPr txBox="1"/>
          <p:nvPr/>
        </p:nvSpPr>
        <p:spPr>
          <a:xfrm>
            <a:off x="6179138" y="4622028"/>
            <a:ext cx="2662814" cy="308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0" i="0" u="none" strike="noStrike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(</a:t>
            </a:r>
            <a:r>
              <a:rPr lang="en-GB" b="0" i="0" u="none" strike="noStrike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Villarroel</a:t>
            </a:r>
            <a:r>
              <a:rPr lang="en-GB">
                <a:solidFill>
                  <a:srgbClr val="222222"/>
                </a:solidFill>
                <a:latin typeface="Arial" panose="020B0604020202020204" pitchFamily="34" charset="0"/>
              </a:rPr>
              <a:t>, </a:t>
            </a:r>
            <a:r>
              <a:rPr lang="en-GB" b="0" i="0" u="none" strike="noStrike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Bloxham et al 2018)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7335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5+ Tips on How to Become a Happy Student with a Happy Life | This Lady Blogs">
            <a:extLst>
              <a:ext uri="{FF2B5EF4-FFF2-40B4-BE49-F238E27FC236}">
                <a16:creationId xmlns:a16="http://schemas.microsoft.com/office/drawing/2014/main" id="{3F056FA3-7629-20C2-0884-4F76AA6ACD9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69" r="1" b="1"/>
          <a:stretch/>
        </p:blipFill>
        <p:spPr bwMode="auto">
          <a:xfrm>
            <a:off x="4069583" y="1532330"/>
            <a:ext cx="4215846" cy="2955140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FB37F7-5387-C678-7B42-82DE2510CC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00359" y="1277746"/>
            <a:ext cx="3769224" cy="3244850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/>
              <a:t>Deeper learning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/>
              <a:t>Opportunity for greater inclusivity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/>
              <a:t>Improved student evaluations of teaching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/>
              <a:t>Improved teacher satisfaction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/>
              <a:t>Development of employability skills</a:t>
            </a:r>
          </a:p>
          <a:p>
            <a:endParaRPr lang="en-US" sz="20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E22167C-22E9-91A3-9218-E90036B45F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04271"/>
            <a:ext cx="7886700" cy="1104636"/>
          </a:xfrm>
        </p:spPr>
        <p:txBody>
          <a:bodyPr anchor="ctr">
            <a:normAutofit/>
          </a:bodyPr>
          <a:lstStyle/>
          <a:p>
            <a:r>
              <a:rPr lang="en-US"/>
              <a:t>What are the benefits of authentic approaches?</a:t>
            </a:r>
          </a:p>
        </p:txBody>
      </p:sp>
      <p:sp>
        <p:nvSpPr>
          <p:cNvPr id="4" name="AutoShape 2" descr="Page 4 | Happy Young Students Images - Free Download on Freepik">
            <a:extLst>
              <a:ext uri="{FF2B5EF4-FFF2-40B4-BE49-F238E27FC236}">
                <a16:creationId xmlns:a16="http://schemas.microsoft.com/office/drawing/2014/main" id="{5BB57652-D4F9-FA81-ADC7-93E7DC3D889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27051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3308CFB-4EA6-0275-41AC-39CA342AA400}"/>
              </a:ext>
            </a:extLst>
          </p:cNvPr>
          <p:cNvSpPr txBox="1"/>
          <p:nvPr/>
        </p:nvSpPr>
        <p:spPr>
          <a:xfrm>
            <a:off x="6991423" y="4626800"/>
            <a:ext cx="2434479" cy="5245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err="1"/>
              <a:t>Gulikers</a:t>
            </a:r>
            <a:r>
              <a:rPr lang="en-US"/>
              <a:t>, </a:t>
            </a:r>
            <a:r>
              <a:rPr lang="en-US" err="1"/>
              <a:t>Bastians</a:t>
            </a:r>
            <a:r>
              <a:rPr lang="en-US"/>
              <a:t> and Kirschner (2004)</a:t>
            </a:r>
          </a:p>
        </p:txBody>
      </p:sp>
      <p:sp>
        <p:nvSpPr>
          <p:cNvPr id="8" name="Explosion 2 7">
            <a:extLst>
              <a:ext uri="{FF2B5EF4-FFF2-40B4-BE49-F238E27FC236}">
                <a16:creationId xmlns:a16="http://schemas.microsoft.com/office/drawing/2014/main" id="{940316FD-E5CA-94C6-0C0C-5C7AE561F87A}"/>
              </a:ext>
            </a:extLst>
          </p:cNvPr>
          <p:cNvSpPr/>
          <p:nvPr/>
        </p:nvSpPr>
        <p:spPr>
          <a:xfrm rot="20948198">
            <a:off x="-6100" y="3633948"/>
            <a:ext cx="3987339" cy="2085638"/>
          </a:xfrm>
          <a:prstGeom prst="irregularSeal2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Supports proactive and constructive engagement with AI (</a:t>
            </a:r>
            <a:r>
              <a:rPr lang="en-US" err="1"/>
              <a:t>AdvanceHE</a:t>
            </a:r>
            <a:r>
              <a:rPr lang="en-US"/>
              <a:t> 2023) </a:t>
            </a:r>
          </a:p>
        </p:txBody>
      </p:sp>
      <p:sp>
        <p:nvSpPr>
          <p:cNvPr id="5" name="Explosion 2 4">
            <a:extLst>
              <a:ext uri="{FF2B5EF4-FFF2-40B4-BE49-F238E27FC236}">
                <a16:creationId xmlns:a16="http://schemas.microsoft.com/office/drawing/2014/main" id="{1F74EB4E-98C8-AE14-C93F-6EBA84FC70D7}"/>
              </a:ext>
            </a:extLst>
          </p:cNvPr>
          <p:cNvSpPr/>
          <p:nvPr/>
        </p:nvSpPr>
        <p:spPr>
          <a:xfrm rot="20948198">
            <a:off x="3633995" y="3430808"/>
            <a:ext cx="4145482" cy="2252654"/>
          </a:xfrm>
          <a:prstGeom prst="irregularSeal2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Addresses many of the current criticisms of HE </a:t>
            </a:r>
            <a:r>
              <a:rPr lang="en-GB" b="0" i="0" u="none" strike="noStrike">
                <a:solidFill>
                  <a:schemeClr val="bg1"/>
                </a:solidFill>
                <a:effectLst/>
              </a:rPr>
              <a:t>(</a:t>
            </a:r>
            <a:r>
              <a:rPr lang="en-GB" b="0" i="0" u="none" strike="noStrike" err="1">
                <a:solidFill>
                  <a:schemeClr val="bg1"/>
                </a:solidFill>
                <a:effectLst/>
              </a:rPr>
              <a:t>Villarroel</a:t>
            </a:r>
            <a:r>
              <a:rPr lang="en-GB">
                <a:solidFill>
                  <a:schemeClr val="bg1"/>
                </a:solidFill>
              </a:rPr>
              <a:t>, </a:t>
            </a:r>
            <a:r>
              <a:rPr lang="en-GB" b="0" i="0" u="none" strike="noStrike">
                <a:solidFill>
                  <a:schemeClr val="bg1"/>
                </a:solidFill>
                <a:effectLst/>
              </a:rPr>
              <a:t>Bloxham et al 2018)</a:t>
            </a:r>
            <a:endParaRPr lang="en-US">
              <a:solidFill>
                <a:schemeClr val="bg1"/>
              </a:solidFill>
            </a:endParaRPr>
          </a:p>
          <a:p>
            <a:pPr algn="ctr"/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7203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3D9EFDF-CC68-07C1-8D58-569527FF4C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alibri"/>
                <a:ea typeface="Calibri"/>
                <a:cs typeface="Calibri"/>
              </a:rPr>
              <a:t>So, what does 'authenticity' look like? Three simple steps...</a:t>
            </a:r>
            <a:endParaRPr lang="en-US">
              <a:ea typeface="Calibri"/>
              <a:cs typeface="Calibri"/>
            </a:endParaRP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ECA4F89E-95FC-F58C-D1B0-F62B38673635}"/>
              </a:ext>
            </a:extLst>
          </p:cNvPr>
          <p:cNvSpPr/>
          <p:nvPr/>
        </p:nvSpPr>
        <p:spPr>
          <a:xfrm>
            <a:off x="386655" y="2017285"/>
            <a:ext cx="2122204" cy="238413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>
                <a:ea typeface="Calibri"/>
                <a:cs typeface="Calibri"/>
              </a:rPr>
              <a:t>For the students on your course, identify what roles they are likely to assume on graduation</a:t>
            </a:r>
            <a:endParaRPr lang="en-US" sz="180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3FD41F6B-F612-54F3-1F94-3FC98537F5B4}"/>
              </a:ext>
            </a:extLst>
          </p:cNvPr>
          <p:cNvSpPr/>
          <p:nvPr/>
        </p:nvSpPr>
        <p:spPr>
          <a:xfrm>
            <a:off x="3342527" y="2017285"/>
            <a:ext cx="2122204" cy="2384131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1800">
                <a:ea typeface="Calibri"/>
                <a:cs typeface="Calibri"/>
              </a:rPr>
              <a:t>Consider what  attributes students are likely to need in order to perform well in those roles.</a:t>
            </a:r>
            <a:endParaRPr lang="en-US" sz="180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41E5057-59D2-58BC-1D14-91F8B56C4F31}"/>
              </a:ext>
            </a:extLst>
          </p:cNvPr>
          <p:cNvSpPr/>
          <p:nvPr/>
        </p:nvSpPr>
        <p:spPr>
          <a:xfrm>
            <a:off x="6289032" y="2017285"/>
            <a:ext cx="2122204" cy="2384131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1800">
                <a:ea typeface="Calibri"/>
                <a:cs typeface="Calibri"/>
              </a:rPr>
              <a:t>Reflect upon how existing assessments might be modified (or changed) to make them (more) authentic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22E62C5-2EBD-2A01-01DD-3E0A910FB411}"/>
              </a:ext>
            </a:extLst>
          </p:cNvPr>
          <p:cNvSpPr txBox="1"/>
          <p:nvPr/>
        </p:nvSpPr>
        <p:spPr>
          <a:xfrm>
            <a:off x="562131" y="1527123"/>
            <a:ext cx="1723868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>
                <a:ea typeface="Calibri"/>
                <a:cs typeface="Calibri"/>
              </a:rPr>
              <a:t>STEP 1....</a:t>
            </a:r>
            <a:endParaRPr lang="en-US" sz="160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ED4314C-F59C-4AC8-62A0-8482DFAF2E95}"/>
              </a:ext>
            </a:extLst>
          </p:cNvPr>
          <p:cNvSpPr txBox="1"/>
          <p:nvPr/>
        </p:nvSpPr>
        <p:spPr>
          <a:xfrm>
            <a:off x="3475843" y="1583335"/>
            <a:ext cx="1639549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>
                <a:ea typeface="Calibri"/>
                <a:cs typeface="Calibri"/>
              </a:rPr>
              <a:t>STEP 2...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2F471F3-B0A5-0AB8-9BEE-0347BE708000}"/>
              </a:ext>
            </a:extLst>
          </p:cNvPr>
          <p:cNvSpPr txBox="1"/>
          <p:nvPr/>
        </p:nvSpPr>
        <p:spPr>
          <a:xfrm>
            <a:off x="6361450" y="1602073"/>
            <a:ext cx="1948721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>
                <a:ea typeface="Calibri"/>
                <a:cs typeface="Calibri"/>
              </a:rPr>
              <a:t>STEP 3...</a:t>
            </a:r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3227577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D232F1D-0EBA-791E-B1E9-9EB5BBFEEF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79827"/>
            <a:ext cx="7886700" cy="1104636"/>
          </a:xfrm>
        </p:spPr>
        <p:txBody>
          <a:bodyPr anchor="ctr">
            <a:normAutofit/>
          </a:bodyPr>
          <a:lstStyle/>
          <a:p>
            <a:r>
              <a:rPr lang="en-US"/>
              <a:t>Starting at the end…graduate destinations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0560C00-DC66-F2E4-4C71-8C560523D56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4691" y="1330162"/>
            <a:ext cx="4314305" cy="362918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800"/>
              <a:t>Write the name of a module or course that you have some involvement with (Module Leader, Tutor, </a:t>
            </a:r>
            <a:r>
              <a:rPr lang="en-US" sz="2800" err="1"/>
              <a:t>Programme</a:t>
            </a:r>
            <a:r>
              <a:rPr lang="en-US" sz="2800"/>
              <a:t> Director </a:t>
            </a:r>
            <a:r>
              <a:rPr lang="en-US" sz="2800" err="1"/>
              <a:t>etc</a:t>
            </a:r>
            <a:r>
              <a:rPr lang="en-US" sz="2800"/>
              <a:t>) on a piece of </a:t>
            </a:r>
            <a:r>
              <a:rPr lang="en-US" sz="2800">
                <a:solidFill>
                  <a:srgbClr val="FF0000"/>
                </a:solidFill>
              </a:rPr>
              <a:t>red card </a:t>
            </a:r>
            <a:r>
              <a:rPr lang="en-US" sz="2800"/>
              <a:t>and place these in the </a:t>
            </a:r>
            <a:r>
              <a:rPr lang="en-US" sz="2800" err="1"/>
              <a:t>centre</a:t>
            </a:r>
            <a:r>
              <a:rPr lang="en-US" sz="2800"/>
              <a:t> of the table.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D779BE0-3635-DCEC-400B-8868482AAFEC}"/>
              </a:ext>
            </a:extLst>
          </p:cNvPr>
          <p:cNvSpPr/>
          <p:nvPr/>
        </p:nvSpPr>
        <p:spPr>
          <a:xfrm rot="895089">
            <a:off x="4814929" y="1155178"/>
            <a:ext cx="2095043" cy="216157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>
                <a:latin typeface="Chalkduster" panose="03050602040202020205" pitchFamily="66" charset="77"/>
              </a:rPr>
              <a:t>Consumer </a:t>
            </a:r>
            <a:r>
              <a:rPr lang="en-US" sz="2400" err="1">
                <a:latin typeface="Chalkduster" panose="03050602040202020205" pitchFamily="66" charset="77"/>
              </a:rPr>
              <a:t>Behaviour</a:t>
            </a:r>
            <a:endParaRPr lang="en-US" sz="2400">
              <a:latin typeface="Chalkduster" panose="03050602040202020205" pitchFamily="66" charset="77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1938956-FC65-34F7-DF83-FEEB55176066}"/>
              </a:ext>
            </a:extLst>
          </p:cNvPr>
          <p:cNvSpPr/>
          <p:nvPr/>
        </p:nvSpPr>
        <p:spPr>
          <a:xfrm rot="20675907">
            <a:off x="6111870" y="2821816"/>
            <a:ext cx="2095043" cy="2161573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>
                <a:latin typeface="Chalkduster" panose="03050602040202020205" pitchFamily="66" charset="77"/>
              </a:rPr>
              <a:t>MSc Business with Marketing</a:t>
            </a:r>
          </a:p>
        </p:txBody>
      </p:sp>
    </p:spTree>
    <p:extLst>
      <p:ext uri="{BB962C8B-B14F-4D97-AF65-F5344CB8AC3E}">
        <p14:creationId xmlns:p14="http://schemas.microsoft.com/office/powerpoint/2010/main" val="2273364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2" grpId="0" animBg="1"/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D232F1D-0EBA-791E-B1E9-9EB5BBFEEF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79827"/>
            <a:ext cx="7886700" cy="1104636"/>
          </a:xfrm>
        </p:spPr>
        <p:txBody>
          <a:bodyPr anchor="ctr">
            <a:normAutofit/>
          </a:bodyPr>
          <a:lstStyle/>
          <a:p>
            <a:r>
              <a:rPr lang="en-US"/>
              <a:t>Starting at the end…graduate destinations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0560C00-DC66-F2E4-4C71-8C560523D56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95513" y="1310066"/>
            <a:ext cx="4055423" cy="3817993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en-US" sz="2000"/>
              <a:t>In pairs or in groups, share your choice and discuss what roles or jobs students on these modules/courses are likely to apply for on  graduation.</a:t>
            </a:r>
          </a:p>
          <a:p>
            <a:pPr marL="0" indent="0">
              <a:buNone/>
            </a:pPr>
            <a:endParaRPr lang="en-US" sz="2000">
              <a:ea typeface="Calibri"/>
              <a:cs typeface="Calibri"/>
            </a:endParaRPr>
          </a:p>
          <a:p>
            <a:pPr marL="0" indent="0">
              <a:buNone/>
            </a:pPr>
            <a:r>
              <a:rPr lang="en-US" sz="2000">
                <a:ea typeface="Calibri"/>
                <a:cs typeface="Calibri"/>
              </a:rPr>
              <a:t>Identify at 1-3 roles/jobs that a graduate from your discipline might do.</a:t>
            </a:r>
          </a:p>
          <a:p>
            <a:pPr marL="0" indent="0">
              <a:buNone/>
            </a:pPr>
            <a:endParaRPr lang="en-US" sz="2000"/>
          </a:p>
          <a:p>
            <a:pPr marL="0" indent="0">
              <a:buNone/>
            </a:pPr>
            <a:r>
              <a:rPr lang="en-US" sz="2000"/>
              <a:t>Write these roles on the </a:t>
            </a:r>
            <a:r>
              <a:rPr lang="en-US" sz="2000">
                <a:solidFill>
                  <a:schemeClr val="accent1">
                    <a:lumMod val="75000"/>
                  </a:schemeClr>
                </a:solidFill>
              </a:rPr>
              <a:t>blue cards </a:t>
            </a:r>
            <a:r>
              <a:rPr lang="en-US" sz="2000"/>
              <a:t>provided and put them in the </a:t>
            </a:r>
            <a:r>
              <a:rPr lang="en-US" sz="2000" err="1"/>
              <a:t>centre</a:t>
            </a:r>
            <a:r>
              <a:rPr lang="en-US" sz="2000"/>
              <a:t> of the table in relation to the courses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D779BE0-3635-DCEC-400B-8868482AAFEC}"/>
              </a:ext>
            </a:extLst>
          </p:cNvPr>
          <p:cNvSpPr/>
          <p:nvPr/>
        </p:nvSpPr>
        <p:spPr>
          <a:xfrm rot="20904772">
            <a:off x="4675941" y="1175872"/>
            <a:ext cx="2310017" cy="1269363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>
                <a:latin typeface="Chalkduster" panose="03050602040202020205" pitchFamily="66" charset="77"/>
              </a:rPr>
              <a:t>Trainee Accountant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FEF55E8-AD25-2B51-D5FD-239B5AFAA0B0}"/>
              </a:ext>
            </a:extLst>
          </p:cNvPr>
          <p:cNvSpPr/>
          <p:nvPr/>
        </p:nvSpPr>
        <p:spPr>
          <a:xfrm rot="895089">
            <a:off x="6353320" y="2388441"/>
            <a:ext cx="2387681" cy="1269363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>
                <a:latin typeface="Chalkduster" panose="03050602040202020205" pitchFamily="66" charset="77"/>
              </a:rPr>
              <a:t>Consultancy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EA3D975-1E62-9687-83F2-96D75F034F06}"/>
              </a:ext>
            </a:extLst>
          </p:cNvPr>
          <p:cNvSpPr/>
          <p:nvPr/>
        </p:nvSpPr>
        <p:spPr>
          <a:xfrm rot="20607591">
            <a:off x="4661304" y="3552008"/>
            <a:ext cx="2474132" cy="1269363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>
                <a:latin typeface="Chalkduster" panose="03050602040202020205" pitchFamily="66" charset="77"/>
              </a:rPr>
              <a:t>Brand Manager</a:t>
            </a:r>
          </a:p>
        </p:txBody>
      </p:sp>
    </p:spTree>
    <p:extLst>
      <p:ext uri="{BB962C8B-B14F-4D97-AF65-F5344CB8AC3E}">
        <p14:creationId xmlns:p14="http://schemas.microsoft.com/office/powerpoint/2010/main" val="3323019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29290C-EEEE-1248-DBD0-47B50A7393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6C5809B-560B-73BE-7CA9-26412B89D4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79827"/>
            <a:ext cx="7886700" cy="1104636"/>
          </a:xfrm>
        </p:spPr>
        <p:txBody>
          <a:bodyPr anchor="ctr">
            <a:normAutofit/>
          </a:bodyPr>
          <a:lstStyle/>
          <a:p>
            <a:r>
              <a:rPr lang="en-US"/>
              <a:t>Starting at the end…graduate destinations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DC8DB60-7A07-21F6-9429-C1FB735039A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157133" y="949274"/>
            <a:ext cx="4771775" cy="3437995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en-US" sz="2000" dirty="0">
                <a:ea typeface="Calibri"/>
                <a:cs typeface="Calibri"/>
              </a:rPr>
              <a:t>Reflecting upon the roles identified:</a:t>
            </a:r>
          </a:p>
          <a:p>
            <a:pPr lvl="1"/>
            <a:r>
              <a:rPr lang="en-US" sz="2000" dirty="0">
                <a:ea typeface="Calibri"/>
                <a:cs typeface="Calibri"/>
              </a:rPr>
              <a:t>What attributes are employers looking for when employing our graduates in these roles? </a:t>
            </a:r>
            <a:endParaRPr lang="en-US" sz="2000" dirty="0"/>
          </a:p>
          <a:p>
            <a:pPr lvl="1"/>
            <a:r>
              <a:rPr lang="en-US" sz="2000" dirty="0"/>
              <a:t>What kind of practical/transferrable skills will they need to successfully perform these roles (e.g. critical thinking, research, basic/advanced numeracy, teamwork, written communication, presentation </a:t>
            </a:r>
            <a:r>
              <a:rPr lang="en-US" sz="2000" dirty="0" err="1"/>
              <a:t>etc</a:t>
            </a:r>
            <a:r>
              <a:rPr lang="en-US" sz="2000" dirty="0"/>
              <a:t>)?</a:t>
            </a:r>
            <a:endParaRPr lang="en-US" dirty="0"/>
          </a:p>
          <a:p>
            <a:pPr lvl="1"/>
            <a:r>
              <a:rPr lang="en-US" sz="2000" dirty="0"/>
              <a:t>Write your thoughts on the </a:t>
            </a:r>
            <a:r>
              <a:rPr lang="en-US" sz="2000" dirty="0">
                <a:solidFill>
                  <a:schemeClr val="accent6"/>
                </a:solidFill>
              </a:rPr>
              <a:t>green cards</a:t>
            </a:r>
            <a:r>
              <a:rPr lang="en-US" sz="2000" dirty="0"/>
              <a:t> and arrange them on the desk in relation to the roles.</a:t>
            </a:r>
            <a:endParaRPr lang="en-US" dirty="0">
              <a:ea typeface="Calibri" panose="020F0502020204030204"/>
              <a:cs typeface="Calibri" panose="020F0502020204030204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284E5B5-305E-5A7C-9114-03BA8828CD0A}"/>
              </a:ext>
            </a:extLst>
          </p:cNvPr>
          <p:cNvSpPr/>
          <p:nvPr/>
        </p:nvSpPr>
        <p:spPr>
          <a:xfrm rot="21031477">
            <a:off x="1207992" y="2638642"/>
            <a:ext cx="2368920" cy="115090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>
                <a:latin typeface="Chalkduster" panose="03050602040202020205" pitchFamily="66" charset="77"/>
              </a:rPr>
              <a:t>Presentation skills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635F76E-8EBE-C2B7-7EFD-4CCCF6F441F7}"/>
              </a:ext>
            </a:extLst>
          </p:cNvPr>
          <p:cNvSpPr/>
          <p:nvPr/>
        </p:nvSpPr>
        <p:spPr>
          <a:xfrm rot="739913">
            <a:off x="448838" y="3715030"/>
            <a:ext cx="2387681" cy="108761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>
                <a:latin typeface="Chalkduster" panose="03050602040202020205" pitchFamily="66" charset="77"/>
              </a:rPr>
              <a:t>Information Search Skills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7D90024-9B99-009B-A98C-6AB275C606B9}"/>
              </a:ext>
            </a:extLst>
          </p:cNvPr>
          <p:cNvSpPr/>
          <p:nvPr/>
        </p:nvSpPr>
        <p:spPr>
          <a:xfrm rot="20670111">
            <a:off x="2195405" y="4375460"/>
            <a:ext cx="2474132" cy="102767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>
                <a:latin typeface="Chalkduster" panose="03050602040202020205" pitchFamily="66" charset="77"/>
              </a:rPr>
              <a:t>Time Management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9C4EDF3-E9E5-68E9-0627-43EC9CCA7DBF}"/>
              </a:ext>
            </a:extLst>
          </p:cNvPr>
          <p:cNvSpPr/>
          <p:nvPr/>
        </p:nvSpPr>
        <p:spPr>
          <a:xfrm rot="20670111">
            <a:off x="161992" y="1111962"/>
            <a:ext cx="2474132" cy="102767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>
                <a:latin typeface="Chalkduster" panose="03050602040202020205" pitchFamily="66" charset="77"/>
              </a:rPr>
              <a:t>Write Reports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A5EE7F4-98C0-528D-945C-A78E31A82B11}"/>
              </a:ext>
            </a:extLst>
          </p:cNvPr>
          <p:cNvSpPr/>
          <p:nvPr/>
        </p:nvSpPr>
        <p:spPr>
          <a:xfrm rot="776549">
            <a:off x="1954899" y="1850761"/>
            <a:ext cx="2474132" cy="102767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>
                <a:latin typeface="Chalkduster" panose="03050602040202020205" pitchFamily="66" charset="77"/>
              </a:rPr>
              <a:t>Manage budgets</a:t>
            </a:r>
          </a:p>
        </p:txBody>
      </p:sp>
    </p:spTree>
    <p:extLst>
      <p:ext uri="{BB962C8B-B14F-4D97-AF65-F5344CB8AC3E}">
        <p14:creationId xmlns:p14="http://schemas.microsoft.com/office/powerpoint/2010/main" val="837788943"/>
      </p:ext>
    </p:extLst>
  </p:cSld>
  <p:clrMapOvr>
    <a:masterClrMapping/>
  </p:clrMapOvr>
</p:sld>
</file>

<file path=ppt/theme/theme1.xml><?xml version="1.0" encoding="utf-8"?>
<a:theme xmlns:a="http://schemas.openxmlformats.org/drawingml/2006/main" name="WBS_Sep_2017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23322EB9-A1A0-CF48-8966-794F22DA4DDA}" vid="{59B4773C-AEC7-DF4D-866F-62751848415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WBS_Sep_2017</Template>
  <Application>Microsoft Office PowerPoint</Application>
  <PresentationFormat>On-screen Show (16:10)</PresentationFormat>
  <Slides>16</Slides>
  <Notes>2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WBS_Sep_2017</vt:lpstr>
      <vt:lpstr>Evolution rather than revolution:  How making small changes can enhance the authenticity of an assessment strategy</vt:lpstr>
      <vt:lpstr>This session</vt:lpstr>
      <vt:lpstr>What do you know about the concept of ‘authenticity’ in pedagogy and assessment?</vt:lpstr>
      <vt:lpstr>What is authentic pedagogy and assessment?</vt:lpstr>
      <vt:lpstr>What are the benefits of authentic approaches?</vt:lpstr>
      <vt:lpstr>So, what does 'authenticity' look like? Three simple steps...</vt:lpstr>
      <vt:lpstr>Starting at the end…graduate destinations</vt:lpstr>
      <vt:lpstr>Starting at the end…graduate destinations</vt:lpstr>
      <vt:lpstr>Starting at the end…graduate destinations</vt:lpstr>
      <vt:lpstr>So, with this knowledge, how can we modify our assessments to make them more authentic? </vt:lpstr>
      <vt:lpstr>PowerPoint Presentation</vt:lpstr>
      <vt:lpstr>Evolution vs Revolution?  Authentic assessment v. authenticity in assessment</vt:lpstr>
      <vt:lpstr>Evolution vs Revolution? Authentic assessment v. Authenticity in assessment</vt:lpstr>
      <vt:lpstr>Moving forward, three key questions...</vt:lpstr>
      <vt:lpstr>Mind the gap...</vt:lpstr>
      <vt:lpstr>References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Active Learning through Authentic Pedagogy and Assessment Techniques</dc:title>
  <dc:creator>Jenny.L.Lloyd@outlook.com</dc:creator>
  <cp:revision>256</cp:revision>
  <dcterms:created xsi:type="dcterms:W3CDTF">2024-02-05T16:36:38Z</dcterms:created>
  <dcterms:modified xsi:type="dcterms:W3CDTF">2025-06-03T13:46:00Z</dcterms:modified>
</cp:coreProperties>
</file>