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3.xml" ContentType="application/vnd.openxmlformats-officedocument.them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4.xml" ContentType="application/vnd.openxmlformats-officedocument.them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5.xml" ContentType="application/vnd.openxmlformats-officedocument.them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6.xml" ContentType="application/vnd.openxmlformats-officedocument.them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81" r:id="rId5"/>
    <p:sldMasterId id="2147483806" r:id="rId6"/>
    <p:sldMasterId id="2147483831" r:id="rId7"/>
    <p:sldMasterId id="2147483856" r:id="rId8"/>
    <p:sldMasterId id="2147483881" r:id="rId9"/>
  </p:sldMasterIdLst>
  <p:notesMasterIdLst>
    <p:notesMasterId r:id="rId27"/>
  </p:notesMasterIdLst>
  <p:handoutMasterIdLst>
    <p:handoutMasterId r:id="rId28"/>
  </p:handoutMasterIdLst>
  <p:sldIdLst>
    <p:sldId id="324" r:id="rId10"/>
    <p:sldId id="326" r:id="rId11"/>
    <p:sldId id="327" r:id="rId12"/>
    <p:sldId id="328" r:id="rId13"/>
    <p:sldId id="329" r:id="rId14"/>
    <p:sldId id="270" r:id="rId15"/>
    <p:sldId id="330" r:id="rId16"/>
    <p:sldId id="331" r:id="rId17"/>
    <p:sldId id="332" r:id="rId18"/>
    <p:sldId id="335" r:id="rId19"/>
    <p:sldId id="334" r:id="rId20"/>
    <p:sldId id="336" r:id="rId21"/>
    <p:sldId id="337" r:id="rId22"/>
    <p:sldId id="338" r:id="rId23"/>
    <p:sldId id="346" r:id="rId24"/>
    <p:sldId id="350" r:id="rId25"/>
    <p:sldId id="349" r:id="rId26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uide" id="{ABEBBF96-933D-4ADE-AE1A-06C450A86C39}">
          <p14:sldIdLst>
            <p14:sldId id="324"/>
            <p14:sldId id="326"/>
            <p14:sldId id="327"/>
            <p14:sldId id="328"/>
            <p14:sldId id="329"/>
            <p14:sldId id="270"/>
            <p14:sldId id="330"/>
            <p14:sldId id="331"/>
            <p14:sldId id="332"/>
            <p14:sldId id="335"/>
            <p14:sldId id="334"/>
            <p14:sldId id="336"/>
            <p14:sldId id="337"/>
            <p14:sldId id="338"/>
            <p14:sldId id="346"/>
            <p14:sldId id="350"/>
            <p14:sldId id="34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7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83742" autoAdjust="0"/>
  </p:normalViewPr>
  <p:slideViewPr>
    <p:cSldViewPr snapToGrid="0">
      <p:cViewPr varScale="1">
        <p:scale>
          <a:sx n="93" d="100"/>
          <a:sy n="93" d="100"/>
        </p:scale>
        <p:origin x="127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58"/>
    </p:cViewPr>
  </p:sorterViewPr>
  <p:notesViewPr>
    <p:cSldViewPr snapToGrid="0">
      <p:cViewPr varScale="1">
        <p:scale>
          <a:sx n="59" d="100"/>
          <a:sy n="59" d="100"/>
        </p:scale>
        <p:origin x="3298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34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5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7EC50A-23AC-4588-B04B-794B4278120B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E2A5EB4-E3EC-4815-8480-0B5AF8D8636A}">
      <dgm:prSet phldrT="[Text]" custT="1"/>
      <dgm:spPr/>
      <dgm:t>
        <a:bodyPr/>
        <a:lstStyle/>
        <a:p>
          <a:r>
            <a:rPr lang="en-GB" sz="2000" dirty="0"/>
            <a:t>Are we working with translanguaging?</a:t>
          </a:r>
        </a:p>
      </dgm:t>
    </dgm:pt>
    <dgm:pt modelId="{E844FDA7-0507-4C42-AE5B-9867DCD9A98B}" type="parTrans" cxnId="{55BACB8E-6D60-4CD8-8D49-56E96F712AAD}">
      <dgm:prSet/>
      <dgm:spPr/>
      <dgm:t>
        <a:bodyPr/>
        <a:lstStyle/>
        <a:p>
          <a:endParaRPr lang="en-GB"/>
        </a:p>
      </dgm:t>
    </dgm:pt>
    <dgm:pt modelId="{60B7B634-C703-4845-98A8-A18D114F53FB}" type="sibTrans" cxnId="{55BACB8E-6D60-4CD8-8D49-56E96F712AAD}">
      <dgm:prSet/>
      <dgm:spPr/>
      <dgm:t>
        <a:bodyPr/>
        <a:lstStyle/>
        <a:p>
          <a:endParaRPr lang="en-GB"/>
        </a:p>
      </dgm:t>
    </dgm:pt>
    <dgm:pt modelId="{1BCAA920-1F15-42C9-8636-2D4795DB6FA2}">
      <dgm:prSet phldrT="[Text]" custT="1"/>
      <dgm:spPr/>
      <dgm:t>
        <a:bodyPr/>
        <a:lstStyle/>
        <a:p>
          <a:r>
            <a:rPr lang="en-GB" sz="1600" dirty="0"/>
            <a:t>Not in the sense of intentionally combining more than one language in the same activity</a:t>
          </a:r>
        </a:p>
      </dgm:t>
    </dgm:pt>
    <dgm:pt modelId="{24076A3F-D2B4-42DF-95A5-8491FF4AFB32}" type="parTrans" cxnId="{443D8FB6-0ECE-4634-B41F-69D51510DB58}">
      <dgm:prSet/>
      <dgm:spPr/>
      <dgm:t>
        <a:bodyPr/>
        <a:lstStyle/>
        <a:p>
          <a:endParaRPr lang="en-GB"/>
        </a:p>
      </dgm:t>
    </dgm:pt>
    <dgm:pt modelId="{1B9C9BD9-BEF8-4ED5-B4E6-0815E59E4C80}" type="sibTrans" cxnId="{443D8FB6-0ECE-4634-B41F-69D51510DB58}">
      <dgm:prSet/>
      <dgm:spPr/>
      <dgm:t>
        <a:bodyPr/>
        <a:lstStyle/>
        <a:p>
          <a:endParaRPr lang="en-GB"/>
        </a:p>
      </dgm:t>
    </dgm:pt>
    <dgm:pt modelId="{E5F6CBC6-685D-434E-A047-3F301640A7AE}">
      <dgm:prSet phldrT="[Text]" custT="1"/>
      <dgm:spPr/>
      <dgm:t>
        <a:bodyPr/>
        <a:lstStyle/>
        <a:p>
          <a:r>
            <a:rPr lang="en-GB" sz="2000" dirty="0"/>
            <a:t>YES in that translanguaging is about:</a:t>
          </a:r>
        </a:p>
        <a:p>
          <a:r>
            <a:rPr lang="en-GB" sz="2000" dirty="0"/>
            <a:t> communication &amp; </a:t>
          </a:r>
        </a:p>
        <a:p>
          <a:r>
            <a:rPr lang="en-GB" sz="2000" dirty="0"/>
            <a:t>making concepts &amp; knowledge accessible</a:t>
          </a:r>
        </a:p>
      </dgm:t>
    </dgm:pt>
    <dgm:pt modelId="{0688903C-4C81-480D-9725-02EBAD395328}" type="parTrans" cxnId="{0E61E086-DD72-445A-A99C-4740576EE940}">
      <dgm:prSet/>
      <dgm:spPr/>
      <dgm:t>
        <a:bodyPr/>
        <a:lstStyle/>
        <a:p>
          <a:endParaRPr lang="en-GB"/>
        </a:p>
      </dgm:t>
    </dgm:pt>
    <dgm:pt modelId="{4537BED4-2F6D-44CC-B98C-7030DDE7404A}" type="sibTrans" cxnId="{0E61E086-DD72-445A-A99C-4740576EE940}">
      <dgm:prSet/>
      <dgm:spPr/>
      <dgm:t>
        <a:bodyPr/>
        <a:lstStyle/>
        <a:p>
          <a:endParaRPr lang="en-GB"/>
        </a:p>
      </dgm:t>
    </dgm:pt>
    <dgm:pt modelId="{4FB540E1-4A0A-4E54-B6EB-B96FF8060C92}">
      <dgm:prSet phldrT="[Text]" custT="1"/>
      <dgm:spPr/>
      <dgm:t>
        <a:bodyPr/>
        <a:lstStyle/>
        <a:p>
          <a:r>
            <a:rPr lang="en-GB" sz="2000" dirty="0"/>
            <a:t>Foster positive attitudes towards multilingualism</a:t>
          </a:r>
        </a:p>
      </dgm:t>
    </dgm:pt>
    <dgm:pt modelId="{467189C1-6421-4DBC-BB26-BF6F62F67A51}" type="parTrans" cxnId="{7B4AB51C-1565-44BC-A3C7-BD15C48A7D9F}">
      <dgm:prSet/>
      <dgm:spPr/>
      <dgm:t>
        <a:bodyPr/>
        <a:lstStyle/>
        <a:p>
          <a:endParaRPr lang="en-GB"/>
        </a:p>
      </dgm:t>
    </dgm:pt>
    <dgm:pt modelId="{32FE2A42-4799-4A29-B79D-708EDEBDB087}" type="sibTrans" cxnId="{7B4AB51C-1565-44BC-A3C7-BD15C48A7D9F}">
      <dgm:prSet/>
      <dgm:spPr/>
      <dgm:t>
        <a:bodyPr/>
        <a:lstStyle/>
        <a:p>
          <a:endParaRPr lang="en-GB"/>
        </a:p>
      </dgm:t>
    </dgm:pt>
    <dgm:pt modelId="{F8E17F04-E543-4307-A2A6-6501115FC87D}">
      <dgm:prSet phldrT="[Text]" custT="1"/>
      <dgm:spPr/>
      <dgm:t>
        <a:bodyPr/>
        <a:lstStyle/>
        <a:p>
          <a:r>
            <a:rPr lang="en-GB" sz="2000" dirty="0"/>
            <a:t>Value people’s context &amp; be inclusive</a:t>
          </a:r>
        </a:p>
      </dgm:t>
    </dgm:pt>
    <dgm:pt modelId="{46C35074-1B7F-4CBC-8B1D-12290BE85126}" type="parTrans" cxnId="{EC476B35-B4CE-4336-BE62-AE0AA59AC025}">
      <dgm:prSet/>
      <dgm:spPr/>
      <dgm:t>
        <a:bodyPr/>
        <a:lstStyle/>
        <a:p>
          <a:endParaRPr lang="en-GB"/>
        </a:p>
      </dgm:t>
    </dgm:pt>
    <dgm:pt modelId="{CB1C69DF-5352-47AE-BBAB-3CD2C5666DA2}" type="sibTrans" cxnId="{EC476B35-B4CE-4336-BE62-AE0AA59AC025}">
      <dgm:prSet/>
      <dgm:spPr/>
      <dgm:t>
        <a:bodyPr/>
        <a:lstStyle/>
        <a:p>
          <a:endParaRPr lang="en-GB"/>
        </a:p>
      </dgm:t>
    </dgm:pt>
    <dgm:pt modelId="{042CE2D7-30C7-4092-8717-2CE14B181BB7}">
      <dgm:prSet phldrT="[Text]" custT="1"/>
      <dgm:spPr/>
      <dgm:t>
        <a:bodyPr/>
        <a:lstStyle/>
        <a:p>
          <a:r>
            <a:rPr lang="en-GB" sz="2000" dirty="0"/>
            <a:t>Take advantage of preferred language literacy</a:t>
          </a:r>
        </a:p>
      </dgm:t>
    </dgm:pt>
    <dgm:pt modelId="{C93C1BEC-51C2-4DC3-BD52-512FCAED1CC0}" type="parTrans" cxnId="{3A09B191-1DA9-463B-B5B5-765309453678}">
      <dgm:prSet/>
      <dgm:spPr/>
      <dgm:t>
        <a:bodyPr/>
        <a:lstStyle/>
        <a:p>
          <a:endParaRPr lang="en-GB"/>
        </a:p>
      </dgm:t>
    </dgm:pt>
    <dgm:pt modelId="{7A3C1D96-B4AA-4741-8B9D-0E424335CE50}" type="sibTrans" cxnId="{3A09B191-1DA9-463B-B5B5-765309453678}">
      <dgm:prSet/>
      <dgm:spPr/>
      <dgm:t>
        <a:bodyPr/>
        <a:lstStyle/>
        <a:p>
          <a:endParaRPr lang="en-GB"/>
        </a:p>
      </dgm:t>
    </dgm:pt>
    <dgm:pt modelId="{AAAE1825-EB2F-43D1-8199-07FCFC7ECDCC}" type="pres">
      <dgm:prSet presAssocID="{327EC50A-23AC-4588-B04B-794B4278120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1B5C06C-6934-4F59-A6C8-BE5C5AF05F11}" type="pres">
      <dgm:prSet presAssocID="{327EC50A-23AC-4588-B04B-794B4278120B}" presName="hierFlow" presStyleCnt="0"/>
      <dgm:spPr/>
    </dgm:pt>
    <dgm:pt modelId="{948B51C7-C34E-400F-BF89-C74E6C34DF05}" type="pres">
      <dgm:prSet presAssocID="{327EC50A-23AC-4588-B04B-794B4278120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3F030B0-0360-4D49-AE4E-B54A2136BD7A}" type="pres">
      <dgm:prSet presAssocID="{1E2A5EB4-E3EC-4815-8480-0B5AF8D8636A}" presName="Name14" presStyleCnt="0"/>
      <dgm:spPr/>
    </dgm:pt>
    <dgm:pt modelId="{AB320401-29A8-4E06-A837-489F7F4A792E}" type="pres">
      <dgm:prSet presAssocID="{1E2A5EB4-E3EC-4815-8480-0B5AF8D8636A}" presName="level1Shape" presStyleLbl="node0" presStyleIdx="0" presStyleCnt="1" custScaleX="207269" custScaleY="39197">
        <dgm:presLayoutVars>
          <dgm:chPref val="3"/>
        </dgm:presLayoutVars>
      </dgm:prSet>
      <dgm:spPr/>
    </dgm:pt>
    <dgm:pt modelId="{D755EB81-8D6A-451F-840F-45EDABB663D6}" type="pres">
      <dgm:prSet presAssocID="{1E2A5EB4-E3EC-4815-8480-0B5AF8D8636A}" presName="hierChild2" presStyleCnt="0"/>
      <dgm:spPr/>
    </dgm:pt>
    <dgm:pt modelId="{B885CB8A-ED2E-400C-BC85-65315A43209E}" type="pres">
      <dgm:prSet presAssocID="{24076A3F-D2B4-42DF-95A5-8491FF4AFB32}" presName="Name19" presStyleLbl="parChTrans1D2" presStyleIdx="0" presStyleCnt="2"/>
      <dgm:spPr/>
    </dgm:pt>
    <dgm:pt modelId="{E90ECB99-3EE4-48A8-BEE0-EADC55312068}" type="pres">
      <dgm:prSet presAssocID="{1BCAA920-1F15-42C9-8636-2D4795DB6FA2}" presName="Name21" presStyleCnt="0"/>
      <dgm:spPr/>
    </dgm:pt>
    <dgm:pt modelId="{64D8A612-D539-406F-8C5B-664D46F510E6}" type="pres">
      <dgm:prSet presAssocID="{1BCAA920-1F15-42C9-8636-2D4795DB6FA2}" presName="level2Shape" presStyleLbl="node2" presStyleIdx="0" presStyleCnt="2"/>
      <dgm:spPr/>
    </dgm:pt>
    <dgm:pt modelId="{98A9AB38-F303-4257-B121-2F1B8F45A341}" type="pres">
      <dgm:prSet presAssocID="{1BCAA920-1F15-42C9-8636-2D4795DB6FA2}" presName="hierChild3" presStyleCnt="0"/>
      <dgm:spPr/>
    </dgm:pt>
    <dgm:pt modelId="{0E4B0518-4780-41E1-9BB5-FAF3B59F9197}" type="pres">
      <dgm:prSet presAssocID="{0688903C-4C81-480D-9725-02EBAD395328}" presName="Name19" presStyleLbl="parChTrans1D2" presStyleIdx="1" presStyleCnt="2"/>
      <dgm:spPr/>
    </dgm:pt>
    <dgm:pt modelId="{1124705A-0B5C-4195-B809-16CBB35C2E34}" type="pres">
      <dgm:prSet presAssocID="{E5F6CBC6-685D-434E-A047-3F301640A7AE}" presName="Name21" presStyleCnt="0"/>
      <dgm:spPr/>
    </dgm:pt>
    <dgm:pt modelId="{41762B4A-C740-442B-B80B-EBEA229F40F7}" type="pres">
      <dgm:prSet presAssocID="{E5F6CBC6-685D-434E-A047-3F301640A7AE}" presName="level2Shape" presStyleLbl="node2" presStyleIdx="1" presStyleCnt="2" custScaleX="223383" custScaleY="92551"/>
      <dgm:spPr/>
    </dgm:pt>
    <dgm:pt modelId="{E015AB44-ABE8-42E2-A1CF-E5A6EB19C4AF}" type="pres">
      <dgm:prSet presAssocID="{E5F6CBC6-685D-434E-A047-3F301640A7AE}" presName="hierChild3" presStyleCnt="0"/>
      <dgm:spPr/>
    </dgm:pt>
    <dgm:pt modelId="{175770F3-2268-48B4-89F8-A934B8EF5C73}" type="pres">
      <dgm:prSet presAssocID="{467189C1-6421-4DBC-BB26-BF6F62F67A51}" presName="Name19" presStyleLbl="parChTrans1D3" presStyleIdx="0" presStyleCnt="3"/>
      <dgm:spPr/>
    </dgm:pt>
    <dgm:pt modelId="{C2578FDF-25BE-4568-A46A-2A73D2C1103E}" type="pres">
      <dgm:prSet presAssocID="{4FB540E1-4A0A-4E54-B6EB-B96FF8060C92}" presName="Name21" presStyleCnt="0"/>
      <dgm:spPr/>
    </dgm:pt>
    <dgm:pt modelId="{43A08FAE-A5E0-48FC-8E5A-2FEA0136ED81}" type="pres">
      <dgm:prSet presAssocID="{4FB540E1-4A0A-4E54-B6EB-B96FF8060C92}" presName="level2Shape" presStyleLbl="node3" presStyleIdx="0" presStyleCnt="3" custLinFactNeighborX="571" custLinFactNeighborY="1226"/>
      <dgm:spPr/>
    </dgm:pt>
    <dgm:pt modelId="{773C6C0C-8BDF-49CC-90B5-C460FB035392}" type="pres">
      <dgm:prSet presAssocID="{4FB540E1-4A0A-4E54-B6EB-B96FF8060C92}" presName="hierChild3" presStyleCnt="0"/>
      <dgm:spPr/>
    </dgm:pt>
    <dgm:pt modelId="{30ABFE8F-9CCC-4C56-908F-CFBCA7817C15}" type="pres">
      <dgm:prSet presAssocID="{46C35074-1B7F-4CBC-8B1D-12290BE85126}" presName="Name19" presStyleLbl="parChTrans1D3" presStyleIdx="1" presStyleCnt="3"/>
      <dgm:spPr/>
    </dgm:pt>
    <dgm:pt modelId="{AD1B4926-EF50-456F-8CF7-10CA1B1E3668}" type="pres">
      <dgm:prSet presAssocID="{F8E17F04-E543-4307-A2A6-6501115FC87D}" presName="Name21" presStyleCnt="0"/>
      <dgm:spPr/>
    </dgm:pt>
    <dgm:pt modelId="{30E59C22-B50A-4A64-90E8-75C9D80164A4}" type="pres">
      <dgm:prSet presAssocID="{F8E17F04-E543-4307-A2A6-6501115FC87D}" presName="level2Shape" presStyleLbl="node3" presStyleIdx="1" presStyleCnt="3"/>
      <dgm:spPr/>
    </dgm:pt>
    <dgm:pt modelId="{8C2689E8-5371-44D7-9DF5-FE08F122E3E5}" type="pres">
      <dgm:prSet presAssocID="{F8E17F04-E543-4307-A2A6-6501115FC87D}" presName="hierChild3" presStyleCnt="0"/>
      <dgm:spPr/>
    </dgm:pt>
    <dgm:pt modelId="{1F0C5836-58EC-4DDB-BF58-746717907557}" type="pres">
      <dgm:prSet presAssocID="{C93C1BEC-51C2-4DC3-BD52-512FCAED1CC0}" presName="Name19" presStyleLbl="parChTrans1D3" presStyleIdx="2" presStyleCnt="3"/>
      <dgm:spPr/>
    </dgm:pt>
    <dgm:pt modelId="{B2E893A9-4B3F-480F-AAE9-F03DCC37903B}" type="pres">
      <dgm:prSet presAssocID="{042CE2D7-30C7-4092-8717-2CE14B181BB7}" presName="Name21" presStyleCnt="0"/>
      <dgm:spPr/>
    </dgm:pt>
    <dgm:pt modelId="{56E6535F-08D7-41C1-920D-1509C8627D2A}" type="pres">
      <dgm:prSet presAssocID="{042CE2D7-30C7-4092-8717-2CE14B181BB7}" presName="level2Shape" presStyleLbl="node3" presStyleIdx="2" presStyleCnt="3"/>
      <dgm:spPr/>
    </dgm:pt>
    <dgm:pt modelId="{557EFDA1-7551-4E1B-B32F-044B019D1730}" type="pres">
      <dgm:prSet presAssocID="{042CE2D7-30C7-4092-8717-2CE14B181BB7}" presName="hierChild3" presStyleCnt="0"/>
      <dgm:spPr/>
    </dgm:pt>
    <dgm:pt modelId="{279B3F26-7A20-47F6-9372-9E4CA5E298E1}" type="pres">
      <dgm:prSet presAssocID="{327EC50A-23AC-4588-B04B-794B4278120B}" presName="bgShapesFlow" presStyleCnt="0"/>
      <dgm:spPr/>
    </dgm:pt>
  </dgm:ptLst>
  <dgm:cxnLst>
    <dgm:cxn modelId="{FE754311-700D-434A-9227-7B0559F11DE9}" type="presOf" srcId="{F8E17F04-E543-4307-A2A6-6501115FC87D}" destId="{30E59C22-B50A-4A64-90E8-75C9D80164A4}" srcOrd="0" destOrd="0" presId="urn:microsoft.com/office/officeart/2005/8/layout/hierarchy6"/>
    <dgm:cxn modelId="{7B4AB51C-1565-44BC-A3C7-BD15C48A7D9F}" srcId="{E5F6CBC6-685D-434E-A047-3F301640A7AE}" destId="{4FB540E1-4A0A-4E54-B6EB-B96FF8060C92}" srcOrd="0" destOrd="0" parTransId="{467189C1-6421-4DBC-BB26-BF6F62F67A51}" sibTransId="{32FE2A42-4799-4A29-B79D-708EDEBDB087}"/>
    <dgm:cxn modelId="{7209D72E-A570-4E37-8A0C-ADB8BE04B695}" type="presOf" srcId="{327EC50A-23AC-4588-B04B-794B4278120B}" destId="{AAAE1825-EB2F-43D1-8199-07FCFC7ECDCC}" srcOrd="0" destOrd="0" presId="urn:microsoft.com/office/officeart/2005/8/layout/hierarchy6"/>
    <dgm:cxn modelId="{EC476B35-B4CE-4336-BE62-AE0AA59AC025}" srcId="{E5F6CBC6-685D-434E-A047-3F301640A7AE}" destId="{F8E17F04-E543-4307-A2A6-6501115FC87D}" srcOrd="1" destOrd="0" parTransId="{46C35074-1B7F-4CBC-8B1D-12290BE85126}" sibTransId="{CB1C69DF-5352-47AE-BBAB-3CD2C5666DA2}"/>
    <dgm:cxn modelId="{D5CC836E-7564-4009-8150-CA8B8FB6D634}" type="presOf" srcId="{46C35074-1B7F-4CBC-8B1D-12290BE85126}" destId="{30ABFE8F-9CCC-4C56-908F-CFBCA7817C15}" srcOrd="0" destOrd="0" presId="urn:microsoft.com/office/officeart/2005/8/layout/hierarchy6"/>
    <dgm:cxn modelId="{E171EC56-BE3C-4B8F-A905-BC5B21252C58}" type="presOf" srcId="{1E2A5EB4-E3EC-4815-8480-0B5AF8D8636A}" destId="{AB320401-29A8-4E06-A837-489F7F4A792E}" srcOrd="0" destOrd="0" presId="urn:microsoft.com/office/officeart/2005/8/layout/hierarchy6"/>
    <dgm:cxn modelId="{BB692982-CF40-4F1A-94A8-5916D9C596E4}" type="presOf" srcId="{467189C1-6421-4DBC-BB26-BF6F62F67A51}" destId="{175770F3-2268-48B4-89F8-A934B8EF5C73}" srcOrd="0" destOrd="0" presId="urn:microsoft.com/office/officeart/2005/8/layout/hierarchy6"/>
    <dgm:cxn modelId="{0E61E086-DD72-445A-A99C-4740576EE940}" srcId="{1E2A5EB4-E3EC-4815-8480-0B5AF8D8636A}" destId="{E5F6CBC6-685D-434E-A047-3F301640A7AE}" srcOrd="1" destOrd="0" parTransId="{0688903C-4C81-480D-9725-02EBAD395328}" sibTransId="{4537BED4-2F6D-44CC-B98C-7030DDE7404A}"/>
    <dgm:cxn modelId="{F9AD438E-6336-478C-AFBA-5CA4D93BD176}" type="presOf" srcId="{E5F6CBC6-685D-434E-A047-3F301640A7AE}" destId="{41762B4A-C740-442B-B80B-EBEA229F40F7}" srcOrd="0" destOrd="0" presId="urn:microsoft.com/office/officeart/2005/8/layout/hierarchy6"/>
    <dgm:cxn modelId="{55BACB8E-6D60-4CD8-8D49-56E96F712AAD}" srcId="{327EC50A-23AC-4588-B04B-794B4278120B}" destId="{1E2A5EB4-E3EC-4815-8480-0B5AF8D8636A}" srcOrd="0" destOrd="0" parTransId="{E844FDA7-0507-4C42-AE5B-9867DCD9A98B}" sibTransId="{60B7B634-C703-4845-98A8-A18D114F53FB}"/>
    <dgm:cxn modelId="{3A09B191-1DA9-463B-B5B5-765309453678}" srcId="{E5F6CBC6-685D-434E-A047-3F301640A7AE}" destId="{042CE2D7-30C7-4092-8717-2CE14B181BB7}" srcOrd="2" destOrd="0" parTransId="{C93C1BEC-51C2-4DC3-BD52-512FCAED1CC0}" sibTransId="{7A3C1D96-B4AA-4741-8B9D-0E424335CE50}"/>
    <dgm:cxn modelId="{FE282A99-08CD-47E9-8214-17B2D0BCD4AF}" type="presOf" srcId="{0688903C-4C81-480D-9725-02EBAD395328}" destId="{0E4B0518-4780-41E1-9BB5-FAF3B59F9197}" srcOrd="0" destOrd="0" presId="urn:microsoft.com/office/officeart/2005/8/layout/hierarchy6"/>
    <dgm:cxn modelId="{F48B9D9B-3EC2-4317-BA95-D7E303B0996C}" type="presOf" srcId="{1BCAA920-1F15-42C9-8636-2D4795DB6FA2}" destId="{64D8A612-D539-406F-8C5B-664D46F510E6}" srcOrd="0" destOrd="0" presId="urn:microsoft.com/office/officeart/2005/8/layout/hierarchy6"/>
    <dgm:cxn modelId="{6D3149A3-8364-4507-A301-71C213E07EB6}" type="presOf" srcId="{4FB540E1-4A0A-4E54-B6EB-B96FF8060C92}" destId="{43A08FAE-A5E0-48FC-8E5A-2FEA0136ED81}" srcOrd="0" destOrd="0" presId="urn:microsoft.com/office/officeart/2005/8/layout/hierarchy6"/>
    <dgm:cxn modelId="{443D8FB6-0ECE-4634-B41F-69D51510DB58}" srcId="{1E2A5EB4-E3EC-4815-8480-0B5AF8D8636A}" destId="{1BCAA920-1F15-42C9-8636-2D4795DB6FA2}" srcOrd="0" destOrd="0" parTransId="{24076A3F-D2B4-42DF-95A5-8491FF4AFB32}" sibTransId="{1B9C9BD9-BEF8-4ED5-B4E6-0815E59E4C80}"/>
    <dgm:cxn modelId="{EBEEB2C5-8F8C-4E5D-AD35-221F43F31B20}" type="presOf" srcId="{042CE2D7-30C7-4092-8717-2CE14B181BB7}" destId="{56E6535F-08D7-41C1-920D-1509C8627D2A}" srcOrd="0" destOrd="0" presId="urn:microsoft.com/office/officeart/2005/8/layout/hierarchy6"/>
    <dgm:cxn modelId="{60C670DD-184F-417C-81C2-CC35ADF33D25}" type="presOf" srcId="{24076A3F-D2B4-42DF-95A5-8491FF4AFB32}" destId="{B885CB8A-ED2E-400C-BC85-65315A43209E}" srcOrd="0" destOrd="0" presId="urn:microsoft.com/office/officeart/2005/8/layout/hierarchy6"/>
    <dgm:cxn modelId="{02A5D8E1-D7FC-44BD-8391-E6B4797D3BB3}" type="presOf" srcId="{C93C1BEC-51C2-4DC3-BD52-512FCAED1CC0}" destId="{1F0C5836-58EC-4DDB-BF58-746717907557}" srcOrd="0" destOrd="0" presId="urn:microsoft.com/office/officeart/2005/8/layout/hierarchy6"/>
    <dgm:cxn modelId="{E5115AC4-DA53-4787-A3A3-B51F163F80B6}" type="presParOf" srcId="{AAAE1825-EB2F-43D1-8199-07FCFC7ECDCC}" destId="{31B5C06C-6934-4F59-A6C8-BE5C5AF05F11}" srcOrd="0" destOrd="0" presId="urn:microsoft.com/office/officeart/2005/8/layout/hierarchy6"/>
    <dgm:cxn modelId="{20981C98-120F-4794-881A-4A8AD89CCE6D}" type="presParOf" srcId="{31B5C06C-6934-4F59-A6C8-BE5C5AF05F11}" destId="{948B51C7-C34E-400F-BF89-C74E6C34DF05}" srcOrd="0" destOrd="0" presId="urn:microsoft.com/office/officeart/2005/8/layout/hierarchy6"/>
    <dgm:cxn modelId="{B65E6D6B-D9CE-49B7-90C2-D8321729864A}" type="presParOf" srcId="{948B51C7-C34E-400F-BF89-C74E6C34DF05}" destId="{F3F030B0-0360-4D49-AE4E-B54A2136BD7A}" srcOrd="0" destOrd="0" presId="urn:microsoft.com/office/officeart/2005/8/layout/hierarchy6"/>
    <dgm:cxn modelId="{68B5A778-98A6-48D5-95F1-CBEAC380EAEF}" type="presParOf" srcId="{F3F030B0-0360-4D49-AE4E-B54A2136BD7A}" destId="{AB320401-29A8-4E06-A837-489F7F4A792E}" srcOrd="0" destOrd="0" presId="urn:microsoft.com/office/officeart/2005/8/layout/hierarchy6"/>
    <dgm:cxn modelId="{AA36BB23-C86C-45F9-91F1-3FB4E42E2A26}" type="presParOf" srcId="{F3F030B0-0360-4D49-AE4E-B54A2136BD7A}" destId="{D755EB81-8D6A-451F-840F-45EDABB663D6}" srcOrd="1" destOrd="0" presId="urn:microsoft.com/office/officeart/2005/8/layout/hierarchy6"/>
    <dgm:cxn modelId="{363F9A47-2995-4B71-82FE-DDAE797732B9}" type="presParOf" srcId="{D755EB81-8D6A-451F-840F-45EDABB663D6}" destId="{B885CB8A-ED2E-400C-BC85-65315A43209E}" srcOrd="0" destOrd="0" presId="urn:microsoft.com/office/officeart/2005/8/layout/hierarchy6"/>
    <dgm:cxn modelId="{F6625F04-9BD1-4C6A-ADE2-8398060EDB65}" type="presParOf" srcId="{D755EB81-8D6A-451F-840F-45EDABB663D6}" destId="{E90ECB99-3EE4-48A8-BEE0-EADC55312068}" srcOrd="1" destOrd="0" presId="urn:microsoft.com/office/officeart/2005/8/layout/hierarchy6"/>
    <dgm:cxn modelId="{C659FA90-2BE7-4377-913F-FD73587C87C0}" type="presParOf" srcId="{E90ECB99-3EE4-48A8-BEE0-EADC55312068}" destId="{64D8A612-D539-406F-8C5B-664D46F510E6}" srcOrd="0" destOrd="0" presId="urn:microsoft.com/office/officeart/2005/8/layout/hierarchy6"/>
    <dgm:cxn modelId="{073F754D-4BBD-4898-A650-03919E27C158}" type="presParOf" srcId="{E90ECB99-3EE4-48A8-BEE0-EADC55312068}" destId="{98A9AB38-F303-4257-B121-2F1B8F45A341}" srcOrd="1" destOrd="0" presId="urn:microsoft.com/office/officeart/2005/8/layout/hierarchy6"/>
    <dgm:cxn modelId="{6572C0EA-BFFA-4677-960D-3BC0F63A5BD1}" type="presParOf" srcId="{D755EB81-8D6A-451F-840F-45EDABB663D6}" destId="{0E4B0518-4780-41E1-9BB5-FAF3B59F9197}" srcOrd="2" destOrd="0" presId="urn:microsoft.com/office/officeart/2005/8/layout/hierarchy6"/>
    <dgm:cxn modelId="{EC0D3639-902F-443F-83BB-8E0399D0D144}" type="presParOf" srcId="{D755EB81-8D6A-451F-840F-45EDABB663D6}" destId="{1124705A-0B5C-4195-B809-16CBB35C2E34}" srcOrd="3" destOrd="0" presId="urn:microsoft.com/office/officeart/2005/8/layout/hierarchy6"/>
    <dgm:cxn modelId="{3CC2789D-DFB5-4425-841E-AF93B1D32D93}" type="presParOf" srcId="{1124705A-0B5C-4195-B809-16CBB35C2E34}" destId="{41762B4A-C740-442B-B80B-EBEA229F40F7}" srcOrd="0" destOrd="0" presId="urn:microsoft.com/office/officeart/2005/8/layout/hierarchy6"/>
    <dgm:cxn modelId="{BC51E974-36A1-4491-A03E-08725F272F0A}" type="presParOf" srcId="{1124705A-0B5C-4195-B809-16CBB35C2E34}" destId="{E015AB44-ABE8-42E2-A1CF-E5A6EB19C4AF}" srcOrd="1" destOrd="0" presId="urn:microsoft.com/office/officeart/2005/8/layout/hierarchy6"/>
    <dgm:cxn modelId="{F210332D-1D8A-43AF-B8D7-F0FD8FB8B0BE}" type="presParOf" srcId="{E015AB44-ABE8-42E2-A1CF-E5A6EB19C4AF}" destId="{175770F3-2268-48B4-89F8-A934B8EF5C73}" srcOrd="0" destOrd="0" presId="urn:microsoft.com/office/officeart/2005/8/layout/hierarchy6"/>
    <dgm:cxn modelId="{0D85FD3A-D361-44F5-BF4B-6C1882B8ECAB}" type="presParOf" srcId="{E015AB44-ABE8-42E2-A1CF-E5A6EB19C4AF}" destId="{C2578FDF-25BE-4568-A46A-2A73D2C1103E}" srcOrd="1" destOrd="0" presId="urn:microsoft.com/office/officeart/2005/8/layout/hierarchy6"/>
    <dgm:cxn modelId="{A4FE18C7-840B-40AB-B476-31028CAD7781}" type="presParOf" srcId="{C2578FDF-25BE-4568-A46A-2A73D2C1103E}" destId="{43A08FAE-A5E0-48FC-8E5A-2FEA0136ED81}" srcOrd="0" destOrd="0" presId="urn:microsoft.com/office/officeart/2005/8/layout/hierarchy6"/>
    <dgm:cxn modelId="{F26E2280-6527-40CE-A8EF-5711A204CE70}" type="presParOf" srcId="{C2578FDF-25BE-4568-A46A-2A73D2C1103E}" destId="{773C6C0C-8BDF-49CC-90B5-C460FB035392}" srcOrd="1" destOrd="0" presId="urn:microsoft.com/office/officeart/2005/8/layout/hierarchy6"/>
    <dgm:cxn modelId="{0DD45190-187E-44AF-9EFD-9D7FD32E4C38}" type="presParOf" srcId="{E015AB44-ABE8-42E2-A1CF-E5A6EB19C4AF}" destId="{30ABFE8F-9CCC-4C56-908F-CFBCA7817C15}" srcOrd="2" destOrd="0" presId="urn:microsoft.com/office/officeart/2005/8/layout/hierarchy6"/>
    <dgm:cxn modelId="{1F00C22C-7391-4319-AA87-641708C1A7C0}" type="presParOf" srcId="{E015AB44-ABE8-42E2-A1CF-E5A6EB19C4AF}" destId="{AD1B4926-EF50-456F-8CF7-10CA1B1E3668}" srcOrd="3" destOrd="0" presId="urn:microsoft.com/office/officeart/2005/8/layout/hierarchy6"/>
    <dgm:cxn modelId="{C63948BF-49BF-4659-90C8-A80C7F05B15E}" type="presParOf" srcId="{AD1B4926-EF50-456F-8CF7-10CA1B1E3668}" destId="{30E59C22-B50A-4A64-90E8-75C9D80164A4}" srcOrd="0" destOrd="0" presId="urn:microsoft.com/office/officeart/2005/8/layout/hierarchy6"/>
    <dgm:cxn modelId="{F25E31D9-9322-4FCE-92AD-D849CB1E8EF5}" type="presParOf" srcId="{AD1B4926-EF50-456F-8CF7-10CA1B1E3668}" destId="{8C2689E8-5371-44D7-9DF5-FE08F122E3E5}" srcOrd="1" destOrd="0" presId="urn:microsoft.com/office/officeart/2005/8/layout/hierarchy6"/>
    <dgm:cxn modelId="{F80E8FD2-C871-4771-9CEB-07784D6B54B5}" type="presParOf" srcId="{E015AB44-ABE8-42E2-A1CF-E5A6EB19C4AF}" destId="{1F0C5836-58EC-4DDB-BF58-746717907557}" srcOrd="4" destOrd="0" presId="urn:microsoft.com/office/officeart/2005/8/layout/hierarchy6"/>
    <dgm:cxn modelId="{46633105-7BCB-4575-9B4C-C75D10E66E7B}" type="presParOf" srcId="{E015AB44-ABE8-42E2-A1CF-E5A6EB19C4AF}" destId="{B2E893A9-4B3F-480F-AAE9-F03DCC37903B}" srcOrd="5" destOrd="0" presId="urn:microsoft.com/office/officeart/2005/8/layout/hierarchy6"/>
    <dgm:cxn modelId="{ABE748F3-AC64-46CC-8D1A-A8CE7D44086A}" type="presParOf" srcId="{B2E893A9-4B3F-480F-AAE9-F03DCC37903B}" destId="{56E6535F-08D7-41C1-920D-1509C8627D2A}" srcOrd="0" destOrd="0" presId="urn:microsoft.com/office/officeart/2005/8/layout/hierarchy6"/>
    <dgm:cxn modelId="{24678D8E-4245-4046-AAE7-A6945DD88D44}" type="presParOf" srcId="{B2E893A9-4B3F-480F-AAE9-F03DCC37903B}" destId="{557EFDA1-7551-4E1B-B32F-044B019D1730}" srcOrd="1" destOrd="0" presId="urn:microsoft.com/office/officeart/2005/8/layout/hierarchy6"/>
    <dgm:cxn modelId="{B831E2C5-2AD5-425A-87E6-68975CE506A7}" type="presParOf" srcId="{AAAE1825-EB2F-43D1-8199-07FCFC7ECDCC}" destId="{279B3F26-7A20-47F6-9372-9E4CA5E298E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6FBBB6-8AD3-48E9-B955-8FA7FCECA9C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7C78F8-A7B3-45CD-873D-966AA7CE6934}">
      <dgm:prSet/>
      <dgm:spPr/>
      <dgm:t>
        <a:bodyPr/>
        <a:lstStyle/>
        <a:p>
          <a:r>
            <a:rPr lang="en-GB"/>
            <a:t>Group work activities</a:t>
          </a:r>
          <a:endParaRPr lang="en-US"/>
        </a:p>
      </dgm:t>
    </dgm:pt>
    <dgm:pt modelId="{48EEBA63-7A73-4B14-90D6-3DE5A0238375}" type="parTrans" cxnId="{136BCDAF-B0EE-4968-B572-1FD9745E3CEF}">
      <dgm:prSet/>
      <dgm:spPr/>
      <dgm:t>
        <a:bodyPr/>
        <a:lstStyle/>
        <a:p>
          <a:endParaRPr lang="en-US"/>
        </a:p>
      </dgm:t>
    </dgm:pt>
    <dgm:pt modelId="{E8656AE8-C819-45AB-981D-2064EFC0ED4D}" type="sibTrans" cxnId="{136BCDAF-B0EE-4968-B572-1FD9745E3CEF}">
      <dgm:prSet/>
      <dgm:spPr/>
      <dgm:t>
        <a:bodyPr/>
        <a:lstStyle/>
        <a:p>
          <a:endParaRPr lang="en-US"/>
        </a:p>
      </dgm:t>
    </dgm:pt>
    <dgm:pt modelId="{6CE47419-3789-4C22-8E53-B681B1EB8649}">
      <dgm:prSet custT="1"/>
      <dgm:spPr/>
      <dgm:t>
        <a:bodyPr/>
        <a:lstStyle/>
        <a:p>
          <a:r>
            <a:rPr lang="en-GB" sz="2000" b="1" dirty="0"/>
            <a:t>Difficult to follow the discussion</a:t>
          </a:r>
          <a:endParaRPr lang="en-US" sz="2000" b="1" dirty="0"/>
        </a:p>
      </dgm:t>
    </dgm:pt>
    <dgm:pt modelId="{42DC4AF8-47CD-47B9-AA57-6D02CDA85DCD}" type="parTrans" cxnId="{C8988BB6-5718-457C-9487-228696CBB176}">
      <dgm:prSet/>
      <dgm:spPr/>
      <dgm:t>
        <a:bodyPr/>
        <a:lstStyle/>
        <a:p>
          <a:endParaRPr lang="en-US"/>
        </a:p>
      </dgm:t>
    </dgm:pt>
    <dgm:pt modelId="{D7CA1CDF-4CD4-4EAC-B081-3B216431EBB1}" type="sibTrans" cxnId="{C8988BB6-5718-457C-9487-228696CBB176}">
      <dgm:prSet/>
      <dgm:spPr/>
      <dgm:t>
        <a:bodyPr/>
        <a:lstStyle/>
        <a:p>
          <a:endParaRPr lang="en-US"/>
        </a:p>
      </dgm:t>
    </dgm:pt>
    <dgm:pt modelId="{B2C70E44-1687-437D-8A94-72E6ED76D07F}">
      <dgm:prSet custT="1"/>
      <dgm:spPr/>
      <dgm:t>
        <a:bodyPr/>
        <a:lstStyle/>
        <a:p>
          <a:r>
            <a:rPr lang="en-GB" sz="2000" b="1" dirty="0"/>
            <a:t>Difficult to contribute and participate equally</a:t>
          </a:r>
          <a:endParaRPr lang="en-US" sz="2000" b="1" dirty="0"/>
        </a:p>
      </dgm:t>
    </dgm:pt>
    <dgm:pt modelId="{839B25D4-E989-40D1-9EB3-6D07E3F500BA}" type="parTrans" cxnId="{DB87DD66-02EB-4CAB-B594-E14F3C9C0F9C}">
      <dgm:prSet/>
      <dgm:spPr/>
      <dgm:t>
        <a:bodyPr/>
        <a:lstStyle/>
        <a:p>
          <a:endParaRPr lang="en-US"/>
        </a:p>
      </dgm:t>
    </dgm:pt>
    <dgm:pt modelId="{5204885D-5FD9-4C21-AD09-E4693266F40C}" type="sibTrans" cxnId="{DB87DD66-02EB-4CAB-B594-E14F3C9C0F9C}">
      <dgm:prSet/>
      <dgm:spPr/>
      <dgm:t>
        <a:bodyPr/>
        <a:lstStyle/>
        <a:p>
          <a:endParaRPr lang="en-US"/>
        </a:p>
      </dgm:t>
    </dgm:pt>
    <dgm:pt modelId="{A714BB34-937C-49C5-A6D7-EDBF442DA2D4}">
      <dgm:prSet/>
      <dgm:spPr/>
      <dgm:t>
        <a:bodyPr/>
        <a:lstStyle/>
        <a:p>
          <a:r>
            <a:rPr lang="en-GB"/>
            <a:t>Collaborative work which is assessed is very challenging</a:t>
          </a:r>
          <a:endParaRPr lang="en-US"/>
        </a:p>
      </dgm:t>
    </dgm:pt>
    <dgm:pt modelId="{71BC3F30-F62C-4E1F-9994-C07BC7719D93}" type="parTrans" cxnId="{4BC41265-3AFE-4C8D-A42D-AE7D161CF3A1}">
      <dgm:prSet/>
      <dgm:spPr/>
      <dgm:t>
        <a:bodyPr/>
        <a:lstStyle/>
        <a:p>
          <a:endParaRPr lang="en-US"/>
        </a:p>
      </dgm:t>
    </dgm:pt>
    <dgm:pt modelId="{EEAA0474-CC0F-4613-AE78-4C236435CD23}" type="sibTrans" cxnId="{4BC41265-3AFE-4C8D-A42D-AE7D161CF3A1}">
      <dgm:prSet/>
      <dgm:spPr/>
      <dgm:t>
        <a:bodyPr/>
        <a:lstStyle/>
        <a:p>
          <a:endParaRPr lang="en-US"/>
        </a:p>
      </dgm:t>
    </dgm:pt>
    <dgm:pt modelId="{AB93BD0D-7B86-4E92-B260-0E29FC4AE18A}">
      <dgm:prSet custT="1"/>
      <dgm:spPr/>
      <dgm:t>
        <a:bodyPr/>
        <a:lstStyle/>
        <a:p>
          <a:r>
            <a:rPr lang="en-GB" sz="2000" b="1" dirty="0"/>
            <a:t>Use of chat software to type out and translate ideas</a:t>
          </a:r>
          <a:endParaRPr lang="en-US" sz="2000" b="1" dirty="0"/>
        </a:p>
      </dgm:t>
    </dgm:pt>
    <dgm:pt modelId="{0DCE8652-D83C-4145-85AC-22F5E866CD3E}" type="parTrans" cxnId="{5C50C803-2E97-4EF6-B457-701A660DD1AA}">
      <dgm:prSet/>
      <dgm:spPr/>
      <dgm:t>
        <a:bodyPr/>
        <a:lstStyle/>
        <a:p>
          <a:endParaRPr lang="en-US"/>
        </a:p>
      </dgm:t>
    </dgm:pt>
    <dgm:pt modelId="{B94A9D9E-1698-44F2-93E0-65D59EF721B5}" type="sibTrans" cxnId="{5C50C803-2E97-4EF6-B457-701A660DD1AA}">
      <dgm:prSet/>
      <dgm:spPr/>
      <dgm:t>
        <a:bodyPr/>
        <a:lstStyle/>
        <a:p>
          <a:endParaRPr lang="en-US"/>
        </a:p>
      </dgm:t>
    </dgm:pt>
    <dgm:pt modelId="{5995E2D1-6C3E-47FB-9C46-1BFCB71FD0F1}">
      <dgm:prSet/>
      <dgm:spPr/>
      <dgm:t>
        <a:bodyPr/>
        <a:lstStyle/>
        <a:p>
          <a:r>
            <a:rPr lang="en-GB"/>
            <a:t>Assessed presentations</a:t>
          </a:r>
          <a:endParaRPr lang="en-US"/>
        </a:p>
      </dgm:t>
    </dgm:pt>
    <dgm:pt modelId="{E770A3E5-ED70-4E2C-9F88-701C2EB027B3}" type="parTrans" cxnId="{A0D4528F-0E7A-412D-BD4B-7EACEA0A301A}">
      <dgm:prSet/>
      <dgm:spPr/>
      <dgm:t>
        <a:bodyPr/>
        <a:lstStyle/>
        <a:p>
          <a:endParaRPr lang="en-US"/>
        </a:p>
      </dgm:t>
    </dgm:pt>
    <dgm:pt modelId="{EC540DEA-7DE3-48C0-BA5A-CCB515235937}" type="sibTrans" cxnId="{A0D4528F-0E7A-412D-BD4B-7EACEA0A301A}">
      <dgm:prSet/>
      <dgm:spPr/>
      <dgm:t>
        <a:bodyPr/>
        <a:lstStyle/>
        <a:p>
          <a:endParaRPr lang="en-US"/>
        </a:p>
      </dgm:t>
    </dgm:pt>
    <dgm:pt modelId="{5296CB93-5F3D-4EC7-8033-5A2DDB239F03}">
      <dgm:prSet custT="1"/>
      <dgm:spPr/>
      <dgm:t>
        <a:bodyPr/>
        <a:lstStyle/>
        <a:p>
          <a:r>
            <a:rPr lang="en-GB" sz="2000" b="1" dirty="0"/>
            <a:t>Handling Q and A</a:t>
          </a:r>
          <a:endParaRPr lang="en-US" sz="2000" b="1" dirty="0"/>
        </a:p>
      </dgm:t>
    </dgm:pt>
    <dgm:pt modelId="{E443BC8A-A9C3-4C3B-B35B-180439AAA2A6}" type="parTrans" cxnId="{9275AE89-09CD-45D1-897D-D490EAC62FE9}">
      <dgm:prSet/>
      <dgm:spPr/>
      <dgm:t>
        <a:bodyPr/>
        <a:lstStyle/>
        <a:p>
          <a:endParaRPr lang="en-US"/>
        </a:p>
      </dgm:t>
    </dgm:pt>
    <dgm:pt modelId="{5BCA3840-1017-4197-95B4-234CAA6EC57A}" type="sibTrans" cxnId="{9275AE89-09CD-45D1-897D-D490EAC62FE9}">
      <dgm:prSet/>
      <dgm:spPr/>
      <dgm:t>
        <a:bodyPr/>
        <a:lstStyle/>
        <a:p>
          <a:endParaRPr lang="en-US"/>
        </a:p>
      </dgm:t>
    </dgm:pt>
    <dgm:pt modelId="{577B0CFA-2717-476A-80B0-25104028FD54}" type="pres">
      <dgm:prSet presAssocID="{4B6FBBB6-8AD3-48E9-B955-8FA7FCECA9CF}" presName="root" presStyleCnt="0">
        <dgm:presLayoutVars>
          <dgm:dir/>
          <dgm:resizeHandles val="exact"/>
        </dgm:presLayoutVars>
      </dgm:prSet>
      <dgm:spPr/>
    </dgm:pt>
    <dgm:pt modelId="{31660922-C46F-4BE3-8C69-E78D4DB937FE}" type="pres">
      <dgm:prSet presAssocID="{C67C78F8-A7B3-45CD-873D-966AA7CE6934}" presName="compNode" presStyleCnt="0"/>
      <dgm:spPr/>
    </dgm:pt>
    <dgm:pt modelId="{CDFB677A-4CB5-4CCF-9066-F1395ECA6B71}" type="pres">
      <dgm:prSet presAssocID="{C67C78F8-A7B3-45CD-873D-966AA7CE6934}" presName="bgRect" presStyleLbl="bgShp" presStyleIdx="0" presStyleCnt="3" custLinFactNeighborY="-37317"/>
      <dgm:spPr/>
    </dgm:pt>
    <dgm:pt modelId="{89CB161A-38EB-4F2B-BAC6-F5C4D7241EB2}" type="pres">
      <dgm:prSet presAssocID="{C67C78F8-A7B3-45CD-873D-966AA7CE6934}" presName="iconRect" presStyleLbl="node1" presStyleIdx="0" presStyleCnt="3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dgm:spPr>
    </dgm:pt>
    <dgm:pt modelId="{0EAE6049-853C-4FA0-977B-F39D81C33C4C}" type="pres">
      <dgm:prSet presAssocID="{C67C78F8-A7B3-45CD-873D-966AA7CE6934}" presName="spaceRect" presStyleCnt="0"/>
      <dgm:spPr/>
    </dgm:pt>
    <dgm:pt modelId="{C39AD386-9039-4AC7-B802-5C429CA370A8}" type="pres">
      <dgm:prSet presAssocID="{C67C78F8-A7B3-45CD-873D-966AA7CE6934}" presName="parTx" presStyleLbl="revTx" presStyleIdx="0" presStyleCnt="6">
        <dgm:presLayoutVars>
          <dgm:chMax val="0"/>
          <dgm:chPref val="0"/>
        </dgm:presLayoutVars>
      </dgm:prSet>
      <dgm:spPr/>
    </dgm:pt>
    <dgm:pt modelId="{6F971F1B-925E-44D0-82E4-5589CF38FB15}" type="pres">
      <dgm:prSet presAssocID="{C67C78F8-A7B3-45CD-873D-966AA7CE6934}" presName="desTx" presStyleLbl="revTx" presStyleIdx="1" presStyleCnt="6">
        <dgm:presLayoutVars/>
      </dgm:prSet>
      <dgm:spPr/>
    </dgm:pt>
    <dgm:pt modelId="{F2C99C5C-6034-4F37-8759-A2FE069E08FC}" type="pres">
      <dgm:prSet presAssocID="{E8656AE8-C819-45AB-981D-2064EFC0ED4D}" presName="sibTrans" presStyleCnt="0"/>
      <dgm:spPr/>
    </dgm:pt>
    <dgm:pt modelId="{F0723283-2088-4610-B98B-37B0D4ACE754}" type="pres">
      <dgm:prSet presAssocID="{A714BB34-937C-49C5-A6D7-EDBF442DA2D4}" presName="compNode" presStyleCnt="0"/>
      <dgm:spPr/>
    </dgm:pt>
    <dgm:pt modelId="{754BB0EF-2967-4FB2-A097-BEB546888AB7}" type="pres">
      <dgm:prSet presAssocID="{A714BB34-937C-49C5-A6D7-EDBF442DA2D4}" presName="bgRect" presStyleLbl="bgShp" presStyleIdx="1" presStyleCnt="3"/>
      <dgm:spPr/>
    </dgm:pt>
    <dgm:pt modelId="{FBFF8A1E-D472-45DC-8EDA-E47EC1F398A0}" type="pres">
      <dgm:prSet presAssocID="{A714BB34-937C-49C5-A6D7-EDBF442DA2D4}" presName="iconRect" presStyleLbl="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 Bubble"/>
        </a:ext>
      </dgm:extLst>
    </dgm:pt>
    <dgm:pt modelId="{C46AD167-AC73-41CB-A0F3-5A14C41C5D15}" type="pres">
      <dgm:prSet presAssocID="{A714BB34-937C-49C5-A6D7-EDBF442DA2D4}" presName="spaceRect" presStyleCnt="0"/>
      <dgm:spPr/>
    </dgm:pt>
    <dgm:pt modelId="{5B3A40C7-96DC-4168-A70D-E23A25EDB4C3}" type="pres">
      <dgm:prSet presAssocID="{A714BB34-937C-49C5-A6D7-EDBF442DA2D4}" presName="parTx" presStyleLbl="revTx" presStyleIdx="2" presStyleCnt="6">
        <dgm:presLayoutVars>
          <dgm:chMax val="0"/>
          <dgm:chPref val="0"/>
        </dgm:presLayoutVars>
      </dgm:prSet>
      <dgm:spPr/>
    </dgm:pt>
    <dgm:pt modelId="{54CA7BC7-40BD-4310-B527-108D233D7B5B}" type="pres">
      <dgm:prSet presAssocID="{A714BB34-937C-49C5-A6D7-EDBF442DA2D4}" presName="desTx" presStyleLbl="revTx" presStyleIdx="3" presStyleCnt="6">
        <dgm:presLayoutVars/>
      </dgm:prSet>
      <dgm:spPr/>
    </dgm:pt>
    <dgm:pt modelId="{41D666C8-761B-4F9F-B247-D053BA0BF025}" type="pres">
      <dgm:prSet presAssocID="{EEAA0474-CC0F-4613-AE78-4C236435CD23}" presName="sibTrans" presStyleCnt="0"/>
      <dgm:spPr/>
    </dgm:pt>
    <dgm:pt modelId="{3778C52A-9D93-49B9-970B-93FA934F4A98}" type="pres">
      <dgm:prSet presAssocID="{5995E2D1-6C3E-47FB-9C46-1BFCB71FD0F1}" presName="compNode" presStyleCnt="0"/>
      <dgm:spPr/>
    </dgm:pt>
    <dgm:pt modelId="{EAE9A73D-3240-4A30-B087-3569A5C57B88}" type="pres">
      <dgm:prSet presAssocID="{5995E2D1-6C3E-47FB-9C46-1BFCB71FD0F1}" presName="bgRect" presStyleLbl="bgShp" presStyleIdx="2" presStyleCnt="3"/>
      <dgm:spPr/>
    </dgm:pt>
    <dgm:pt modelId="{055215C3-EBE0-449E-8941-B99669A084DE}" type="pres">
      <dgm:prSet presAssocID="{5995E2D1-6C3E-47FB-9C46-1BFCB71FD0F1}" presName="iconRect" presStyleLbl="node1" presStyleIdx="2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35A0746-6711-452A-8315-A03FBFB7E7BD}" type="pres">
      <dgm:prSet presAssocID="{5995E2D1-6C3E-47FB-9C46-1BFCB71FD0F1}" presName="spaceRect" presStyleCnt="0"/>
      <dgm:spPr/>
    </dgm:pt>
    <dgm:pt modelId="{63523E3D-5335-4C3E-B013-97C700C83EA8}" type="pres">
      <dgm:prSet presAssocID="{5995E2D1-6C3E-47FB-9C46-1BFCB71FD0F1}" presName="parTx" presStyleLbl="revTx" presStyleIdx="4" presStyleCnt="6">
        <dgm:presLayoutVars>
          <dgm:chMax val="0"/>
          <dgm:chPref val="0"/>
        </dgm:presLayoutVars>
      </dgm:prSet>
      <dgm:spPr/>
    </dgm:pt>
    <dgm:pt modelId="{7793A566-7A84-4F02-8E66-ABD8DCF82D4D}" type="pres">
      <dgm:prSet presAssocID="{5995E2D1-6C3E-47FB-9C46-1BFCB71FD0F1}" presName="desTx" presStyleLbl="revTx" presStyleIdx="5" presStyleCnt="6">
        <dgm:presLayoutVars/>
      </dgm:prSet>
      <dgm:spPr/>
    </dgm:pt>
  </dgm:ptLst>
  <dgm:cxnLst>
    <dgm:cxn modelId="{5C50C803-2E97-4EF6-B457-701A660DD1AA}" srcId="{A714BB34-937C-49C5-A6D7-EDBF442DA2D4}" destId="{AB93BD0D-7B86-4E92-B260-0E29FC4AE18A}" srcOrd="0" destOrd="0" parTransId="{0DCE8652-D83C-4145-85AC-22F5E866CD3E}" sibTransId="{B94A9D9E-1698-44F2-93E0-65D59EF721B5}"/>
    <dgm:cxn modelId="{0699251F-2DC5-4173-8A8C-3F8EB73B85C5}" type="presOf" srcId="{A714BB34-937C-49C5-A6D7-EDBF442DA2D4}" destId="{5B3A40C7-96DC-4168-A70D-E23A25EDB4C3}" srcOrd="0" destOrd="0" presId="urn:microsoft.com/office/officeart/2018/2/layout/IconVerticalSolidList"/>
    <dgm:cxn modelId="{09ED5D25-D6EB-4ADE-9E10-548CE27ED924}" type="presOf" srcId="{5995E2D1-6C3E-47FB-9C46-1BFCB71FD0F1}" destId="{63523E3D-5335-4C3E-B013-97C700C83EA8}" srcOrd="0" destOrd="0" presId="urn:microsoft.com/office/officeart/2018/2/layout/IconVerticalSolidList"/>
    <dgm:cxn modelId="{4BC41265-3AFE-4C8D-A42D-AE7D161CF3A1}" srcId="{4B6FBBB6-8AD3-48E9-B955-8FA7FCECA9CF}" destId="{A714BB34-937C-49C5-A6D7-EDBF442DA2D4}" srcOrd="1" destOrd="0" parTransId="{71BC3F30-F62C-4E1F-9994-C07BC7719D93}" sibTransId="{EEAA0474-CC0F-4613-AE78-4C236435CD23}"/>
    <dgm:cxn modelId="{DB87DD66-02EB-4CAB-B594-E14F3C9C0F9C}" srcId="{C67C78F8-A7B3-45CD-873D-966AA7CE6934}" destId="{B2C70E44-1687-437D-8A94-72E6ED76D07F}" srcOrd="1" destOrd="0" parTransId="{839B25D4-E989-40D1-9EB3-6D07E3F500BA}" sibTransId="{5204885D-5FD9-4C21-AD09-E4693266F40C}"/>
    <dgm:cxn modelId="{8BC64E54-26B2-4859-941C-D915D100A72B}" type="presOf" srcId="{AB93BD0D-7B86-4E92-B260-0E29FC4AE18A}" destId="{54CA7BC7-40BD-4310-B527-108D233D7B5B}" srcOrd="0" destOrd="0" presId="urn:microsoft.com/office/officeart/2018/2/layout/IconVerticalSolidList"/>
    <dgm:cxn modelId="{1322C658-F657-4210-8AD3-A69D1AC6CC45}" type="presOf" srcId="{4B6FBBB6-8AD3-48E9-B955-8FA7FCECA9CF}" destId="{577B0CFA-2717-476A-80B0-25104028FD54}" srcOrd="0" destOrd="0" presId="urn:microsoft.com/office/officeart/2018/2/layout/IconVerticalSolidList"/>
    <dgm:cxn modelId="{9275AE89-09CD-45D1-897D-D490EAC62FE9}" srcId="{5995E2D1-6C3E-47FB-9C46-1BFCB71FD0F1}" destId="{5296CB93-5F3D-4EC7-8033-5A2DDB239F03}" srcOrd="0" destOrd="0" parTransId="{E443BC8A-A9C3-4C3B-B35B-180439AAA2A6}" sibTransId="{5BCA3840-1017-4197-95B4-234CAA6EC57A}"/>
    <dgm:cxn modelId="{A0D4528F-0E7A-412D-BD4B-7EACEA0A301A}" srcId="{4B6FBBB6-8AD3-48E9-B955-8FA7FCECA9CF}" destId="{5995E2D1-6C3E-47FB-9C46-1BFCB71FD0F1}" srcOrd="2" destOrd="0" parTransId="{E770A3E5-ED70-4E2C-9F88-701C2EB027B3}" sibTransId="{EC540DEA-7DE3-48C0-BA5A-CCB515235937}"/>
    <dgm:cxn modelId="{336DFFA2-0A33-4B97-911F-BE32872512BD}" type="presOf" srcId="{5296CB93-5F3D-4EC7-8033-5A2DDB239F03}" destId="{7793A566-7A84-4F02-8E66-ABD8DCF82D4D}" srcOrd="0" destOrd="0" presId="urn:microsoft.com/office/officeart/2018/2/layout/IconVerticalSolidList"/>
    <dgm:cxn modelId="{136BCDAF-B0EE-4968-B572-1FD9745E3CEF}" srcId="{4B6FBBB6-8AD3-48E9-B955-8FA7FCECA9CF}" destId="{C67C78F8-A7B3-45CD-873D-966AA7CE6934}" srcOrd="0" destOrd="0" parTransId="{48EEBA63-7A73-4B14-90D6-3DE5A0238375}" sibTransId="{E8656AE8-C819-45AB-981D-2064EFC0ED4D}"/>
    <dgm:cxn modelId="{C8988BB6-5718-457C-9487-228696CBB176}" srcId="{C67C78F8-A7B3-45CD-873D-966AA7CE6934}" destId="{6CE47419-3789-4C22-8E53-B681B1EB8649}" srcOrd="0" destOrd="0" parTransId="{42DC4AF8-47CD-47B9-AA57-6D02CDA85DCD}" sibTransId="{D7CA1CDF-4CD4-4EAC-B081-3B216431EBB1}"/>
    <dgm:cxn modelId="{B42E6FDA-32DB-4922-8134-F71B59A351BB}" type="presOf" srcId="{B2C70E44-1687-437D-8A94-72E6ED76D07F}" destId="{6F971F1B-925E-44D0-82E4-5589CF38FB15}" srcOrd="0" destOrd="1" presId="urn:microsoft.com/office/officeart/2018/2/layout/IconVerticalSolidList"/>
    <dgm:cxn modelId="{F30156F8-DCF5-4BF2-9F29-AF0F84F66607}" type="presOf" srcId="{6CE47419-3789-4C22-8E53-B681B1EB8649}" destId="{6F971F1B-925E-44D0-82E4-5589CF38FB15}" srcOrd="0" destOrd="0" presId="urn:microsoft.com/office/officeart/2018/2/layout/IconVerticalSolidList"/>
    <dgm:cxn modelId="{6A1A6EFB-E83B-427B-ADFA-75FAC70BF88B}" type="presOf" srcId="{C67C78F8-A7B3-45CD-873D-966AA7CE6934}" destId="{C39AD386-9039-4AC7-B802-5C429CA370A8}" srcOrd="0" destOrd="0" presId="urn:microsoft.com/office/officeart/2018/2/layout/IconVerticalSolidList"/>
    <dgm:cxn modelId="{BA8DFE0F-9E0D-4469-A45B-54D88C36BF9C}" type="presParOf" srcId="{577B0CFA-2717-476A-80B0-25104028FD54}" destId="{31660922-C46F-4BE3-8C69-E78D4DB937FE}" srcOrd="0" destOrd="0" presId="urn:microsoft.com/office/officeart/2018/2/layout/IconVerticalSolidList"/>
    <dgm:cxn modelId="{A4C9A3D4-08DB-4310-9C76-E3822D9A13D1}" type="presParOf" srcId="{31660922-C46F-4BE3-8C69-E78D4DB937FE}" destId="{CDFB677A-4CB5-4CCF-9066-F1395ECA6B71}" srcOrd="0" destOrd="0" presId="urn:microsoft.com/office/officeart/2018/2/layout/IconVerticalSolidList"/>
    <dgm:cxn modelId="{413B1B92-45F5-460B-A7FF-A65B5AB91C5C}" type="presParOf" srcId="{31660922-C46F-4BE3-8C69-E78D4DB937FE}" destId="{89CB161A-38EB-4F2B-BAC6-F5C4D7241EB2}" srcOrd="1" destOrd="0" presId="urn:microsoft.com/office/officeart/2018/2/layout/IconVerticalSolidList"/>
    <dgm:cxn modelId="{1D267BD5-8D39-46EF-94BC-390D15CDAA9D}" type="presParOf" srcId="{31660922-C46F-4BE3-8C69-E78D4DB937FE}" destId="{0EAE6049-853C-4FA0-977B-F39D81C33C4C}" srcOrd="2" destOrd="0" presId="urn:microsoft.com/office/officeart/2018/2/layout/IconVerticalSolidList"/>
    <dgm:cxn modelId="{22360710-0259-43E2-9A60-56FD0C595837}" type="presParOf" srcId="{31660922-C46F-4BE3-8C69-E78D4DB937FE}" destId="{C39AD386-9039-4AC7-B802-5C429CA370A8}" srcOrd="3" destOrd="0" presId="urn:microsoft.com/office/officeart/2018/2/layout/IconVerticalSolidList"/>
    <dgm:cxn modelId="{F69343C3-EF4E-47C4-8C1B-2E8D4E9C6D8B}" type="presParOf" srcId="{31660922-C46F-4BE3-8C69-E78D4DB937FE}" destId="{6F971F1B-925E-44D0-82E4-5589CF38FB15}" srcOrd="4" destOrd="0" presId="urn:microsoft.com/office/officeart/2018/2/layout/IconVerticalSolidList"/>
    <dgm:cxn modelId="{4106DDDE-B46D-4730-B01C-ECFD330D59D8}" type="presParOf" srcId="{577B0CFA-2717-476A-80B0-25104028FD54}" destId="{F2C99C5C-6034-4F37-8759-A2FE069E08FC}" srcOrd="1" destOrd="0" presId="urn:microsoft.com/office/officeart/2018/2/layout/IconVerticalSolidList"/>
    <dgm:cxn modelId="{E90E8A8F-8A8E-4BA0-A256-ADF049C8E91F}" type="presParOf" srcId="{577B0CFA-2717-476A-80B0-25104028FD54}" destId="{F0723283-2088-4610-B98B-37B0D4ACE754}" srcOrd="2" destOrd="0" presId="urn:microsoft.com/office/officeart/2018/2/layout/IconVerticalSolidList"/>
    <dgm:cxn modelId="{9BBB24B1-8A29-484B-8E6C-3973F5183E60}" type="presParOf" srcId="{F0723283-2088-4610-B98B-37B0D4ACE754}" destId="{754BB0EF-2967-4FB2-A097-BEB546888AB7}" srcOrd="0" destOrd="0" presId="urn:microsoft.com/office/officeart/2018/2/layout/IconVerticalSolidList"/>
    <dgm:cxn modelId="{D143AF17-BEAA-4440-97B1-E52E2F4653E7}" type="presParOf" srcId="{F0723283-2088-4610-B98B-37B0D4ACE754}" destId="{FBFF8A1E-D472-45DC-8EDA-E47EC1F398A0}" srcOrd="1" destOrd="0" presId="urn:microsoft.com/office/officeart/2018/2/layout/IconVerticalSolidList"/>
    <dgm:cxn modelId="{6635E2B3-EAD3-471E-94FA-FFE8CDCC4125}" type="presParOf" srcId="{F0723283-2088-4610-B98B-37B0D4ACE754}" destId="{C46AD167-AC73-41CB-A0F3-5A14C41C5D15}" srcOrd="2" destOrd="0" presId="urn:microsoft.com/office/officeart/2018/2/layout/IconVerticalSolidList"/>
    <dgm:cxn modelId="{56190F80-D1B2-49C9-AB8A-44F6D5915A35}" type="presParOf" srcId="{F0723283-2088-4610-B98B-37B0D4ACE754}" destId="{5B3A40C7-96DC-4168-A70D-E23A25EDB4C3}" srcOrd="3" destOrd="0" presId="urn:microsoft.com/office/officeart/2018/2/layout/IconVerticalSolidList"/>
    <dgm:cxn modelId="{2E31867A-E814-4E48-AE8B-36CB8E5D7D40}" type="presParOf" srcId="{F0723283-2088-4610-B98B-37B0D4ACE754}" destId="{54CA7BC7-40BD-4310-B527-108D233D7B5B}" srcOrd="4" destOrd="0" presId="urn:microsoft.com/office/officeart/2018/2/layout/IconVerticalSolidList"/>
    <dgm:cxn modelId="{38F37261-5665-432D-AC9D-AE9438F6B328}" type="presParOf" srcId="{577B0CFA-2717-476A-80B0-25104028FD54}" destId="{41D666C8-761B-4F9F-B247-D053BA0BF025}" srcOrd="3" destOrd="0" presId="urn:microsoft.com/office/officeart/2018/2/layout/IconVerticalSolidList"/>
    <dgm:cxn modelId="{D9C876F0-3C56-4BBD-9D59-8452680C2807}" type="presParOf" srcId="{577B0CFA-2717-476A-80B0-25104028FD54}" destId="{3778C52A-9D93-49B9-970B-93FA934F4A98}" srcOrd="4" destOrd="0" presId="urn:microsoft.com/office/officeart/2018/2/layout/IconVerticalSolidList"/>
    <dgm:cxn modelId="{78A39962-7CA3-4956-9269-133B5BE93A13}" type="presParOf" srcId="{3778C52A-9D93-49B9-970B-93FA934F4A98}" destId="{EAE9A73D-3240-4A30-B087-3569A5C57B88}" srcOrd="0" destOrd="0" presId="urn:microsoft.com/office/officeart/2018/2/layout/IconVerticalSolidList"/>
    <dgm:cxn modelId="{27DF113F-5A68-4233-A8FD-2CADC3D9E5AA}" type="presParOf" srcId="{3778C52A-9D93-49B9-970B-93FA934F4A98}" destId="{055215C3-EBE0-449E-8941-B99669A084DE}" srcOrd="1" destOrd="0" presId="urn:microsoft.com/office/officeart/2018/2/layout/IconVerticalSolidList"/>
    <dgm:cxn modelId="{54E62302-3784-48B5-903B-56591CAC164E}" type="presParOf" srcId="{3778C52A-9D93-49B9-970B-93FA934F4A98}" destId="{435A0746-6711-452A-8315-A03FBFB7E7BD}" srcOrd="2" destOrd="0" presId="urn:microsoft.com/office/officeart/2018/2/layout/IconVerticalSolidList"/>
    <dgm:cxn modelId="{AF057339-9CDF-4859-9519-3D7CADDFFD3F}" type="presParOf" srcId="{3778C52A-9D93-49B9-970B-93FA934F4A98}" destId="{63523E3D-5335-4C3E-B013-97C700C83EA8}" srcOrd="3" destOrd="0" presId="urn:microsoft.com/office/officeart/2018/2/layout/IconVerticalSolidList"/>
    <dgm:cxn modelId="{83907EC8-8B1E-47CC-A878-4645C6226807}" type="presParOf" srcId="{3778C52A-9D93-49B9-970B-93FA934F4A98}" destId="{7793A566-7A84-4F02-8E66-ABD8DCF82D4D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320401-29A8-4E06-A837-489F7F4A792E}">
      <dsp:nvSpPr>
        <dsp:cNvPr id="0" name=""/>
        <dsp:cNvSpPr/>
      </dsp:nvSpPr>
      <dsp:spPr>
        <a:xfrm>
          <a:off x="1664664" y="436417"/>
          <a:ext cx="4718222" cy="5948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Are we working with translanguaging?</a:t>
          </a:r>
        </a:p>
      </dsp:txBody>
      <dsp:txXfrm>
        <a:off x="1682086" y="453839"/>
        <a:ext cx="4683378" cy="560003"/>
      </dsp:txXfrm>
    </dsp:sp>
    <dsp:sp modelId="{B885CB8A-ED2E-400C-BC85-65315A43209E}">
      <dsp:nvSpPr>
        <dsp:cNvPr id="0" name=""/>
        <dsp:cNvSpPr/>
      </dsp:nvSpPr>
      <dsp:spPr>
        <a:xfrm>
          <a:off x="1139800" y="1031265"/>
          <a:ext cx="2883975" cy="607033"/>
        </a:xfrm>
        <a:custGeom>
          <a:avLst/>
          <a:gdLst/>
          <a:ahLst/>
          <a:cxnLst/>
          <a:rect l="0" t="0" r="0" b="0"/>
          <a:pathLst>
            <a:path>
              <a:moveTo>
                <a:pt x="2883975" y="0"/>
              </a:moveTo>
              <a:lnTo>
                <a:pt x="2883975" y="303516"/>
              </a:lnTo>
              <a:lnTo>
                <a:pt x="0" y="303516"/>
              </a:lnTo>
              <a:lnTo>
                <a:pt x="0" y="60703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8A612-D539-406F-8C5B-664D46F510E6}">
      <dsp:nvSpPr>
        <dsp:cNvPr id="0" name=""/>
        <dsp:cNvSpPr/>
      </dsp:nvSpPr>
      <dsp:spPr>
        <a:xfrm>
          <a:off x="1612" y="1638298"/>
          <a:ext cx="2276376" cy="151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Not in the sense of intentionally combining more than one language in the same activity</a:t>
          </a:r>
        </a:p>
      </dsp:txBody>
      <dsp:txXfrm>
        <a:off x="46061" y="1682747"/>
        <a:ext cx="2187478" cy="1428686"/>
      </dsp:txXfrm>
    </dsp:sp>
    <dsp:sp modelId="{0E4B0518-4780-41E1-9BB5-FAF3B59F9197}">
      <dsp:nvSpPr>
        <dsp:cNvPr id="0" name=""/>
        <dsp:cNvSpPr/>
      </dsp:nvSpPr>
      <dsp:spPr>
        <a:xfrm>
          <a:off x="4023775" y="1031265"/>
          <a:ext cx="1479644" cy="607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516"/>
              </a:lnTo>
              <a:lnTo>
                <a:pt x="1479644" y="303516"/>
              </a:lnTo>
              <a:lnTo>
                <a:pt x="1479644" y="60703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62B4A-C740-442B-B80B-EBEA229F40F7}">
      <dsp:nvSpPr>
        <dsp:cNvPr id="0" name=""/>
        <dsp:cNvSpPr/>
      </dsp:nvSpPr>
      <dsp:spPr>
        <a:xfrm>
          <a:off x="2960901" y="1638298"/>
          <a:ext cx="5085037" cy="14045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YES in that translanguaging is about: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 communication &amp;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making concepts &amp; knowledge accessible</a:t>
          </a:r>
        </a:p>
      </dsp:txBody>
      <dsp:txXfrm>
        <a:off x="3002039" y="1679436"/>
        <a:ext cx="5002761" cy="1322263"/>
      </dsp:txXfrm>
    </dsp:sp>
    <dsp:sp modelId="{175770F3-2268-48B4-89F8-A934B8EF5C73}">
      <dsp:nvSpPr>
        <dsp:cNvPr id="0" name=""/>
        <dsp:cNvSpPr/>
      </dsp:nvSpPr>
      <dsp:spPr>
        <a:xfrm>
          <a:off x="2557129" y="3042838"/>
          <a:ext cx="2946291" cy="625639"/>
        </a:xfrm>
        <a:custGeom>
          <a:avLst/>
          <a:gdLst/>
          <a:ahLst/>
          <a:cxnLst/>
          <a:rect l="0" t="0" r="0" b="0"/>
          <a:pathLst>
            <a:path>
              <a:moveTo>
                <a:pt x="2946291" y="0"/>
              </a:moveTo>
              <a:lnTo>
                <a:pt x="2946291" y="312819"/>
              </a:lnTo>
              <a:lnTo>
                <a:pt x="0" y="312819"/>
              </a:lnTo>
              <a:lnTo>
                <a:pt x="0" y="62563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A08FAE-A5E0-48FC-8E5A-2FEA0136ED81}">
      <dsp:nvSpPr>
        <dsp:cNvPr id="0" name=""/>
        <dsp:cNvSpPr/>
      </dsp:nvSpPr>
      <dsp:spPr>
        <a:xfrm>
          <a:off x="1418941" y="3668477"/>
          <a:ext cx="2276376" cy="151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Foster positive attitudes towards multilingualism</a:t>
          </a:r>
        </a:p>
      </dsp:txBody>
      <dsp:txXfrm>
        <a:off x="1463390" y="3712926"/>
        <a:ext cx="2187478" cy="1428686"/>
      </dsp:txXfrm>
    </dsp:sp>
    <dsp:sp modelId="{30ABFE8F-9CCC-4C56-908F-CFBCA7817C15}">
      <dsp:nvSpPr>
        <dsp:cNvPr id="0" name=""/>
        <dsp:cNvSpPr/>
      </dsp:nvSpPr>
      <dsp:spPr>
        <a:xfrm>
          <a:off x="5457700" y="3042838"/>
          <a:ext cx="91440" cy="6070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03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E59C22-B50A-4A64-90E8-75C9D80164A4}">
      <dsp:nvSpPr>
        <dsp:cNvPr id="0" name=""/>
        <dsp:cNvSpPr/>
      </dsp:nvSpPr>
      <dsp:spPr>
        <a:xfrm>
          <a:off x="4365232" y="3649871"/>
          <a:ext cx="2276376" cy="151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Value people’s context &amp; be inclusive</a:t>
          </a:r>
        </a:p>
      </dsp:txBody>
      <dsp:txXfrm>
        <a:off x="4409681" y="3694320"/>
        <a:ext cx="2187478" cy="1428686"/>
      </dsp:txXfrm>
    </dsp:sp>
    <dsp:sp modelId="{1F0C5836-58EC-4DDB-BF58-746717907557}">
      <dsp:nvSpPr>
        <dsp:cNvPr id="0" name=""/>
        <dsp:cNvSpPr/>
      </dsp:nvSpPr>
      <dsp:spPr>
        <a:xfrm>
          <a:off x="5503420" y="3042838"/>
          <a:ext cx="2959289" cy="607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516"/>
              </a:lnTo>
              <a:lnTo>
                <a:pt x="2959289" y="303516"/>
              </a:lnTo>
              <a:lnTo>
                <a:pt x="2959289" y="60703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E6535F-08D7-41C1-920D-1509C8627D2A}">
      <dsp:nvSpPr>
        <dsp:cNvPr id="0" name=""/>
        <dsp:cNvSpPr/>
      </dsp:nvSpPr>
      <dsp:spPr>
        <a:xfrm>
          <a:off x="7324521" y="3649871"/>
          <a:ext cx="2276376" cy="151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Take advantage of preferred language literacy</a:t>
          </a:r>
        </a:p>
      </dsp:txBody>
      <dsp:txXfrm>
        <a:off x="7368970" y="3694320"/>
        <a:ext cx="2187478" cy="14286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B677A-4CB5-4CCF-9066-F1395ECA6B71}">
      <dsp:nvSpPr>
        <dsp:cNvPr id="0" name=""/>
        <dsp:cNvSpPr/>
      </dsp:nvSpPr>
      <dsp:spPr>
        <a:xfrm>
          <a:off x="0" y="0"/>
          <a:ext cx="9225718" cy="139076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CB161A-38EB-4F2B-BAC6-F5C4D7241EB2}">
      <dsp:nvSpPr>
        <dsp:cNvPr id="0" name=""/>
        <dsp:cNvSpPr/>
      </dsp:nvSpPr>
      <dsp:spPr>
        <a:xfrm>
          <a:off x="420706" y="315896"/>
          <a:ext cx="764920" cy="764920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9AD386-9039-4AC7-B802-5C429CA370A8}">
      <dsp:nvSpPr>
        <dsp:cNvPr id="0" name=""/>
        <dsp:cNvSpPr/>
      </dsp:nvSpPr>
      <dsp:spPr>
        <a:xfrm>
          <a:off x="1606333" y="2974"/>
          <a:ext cx="4151573" cy="1390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89" tIns="147189" rIns="147189" bIns="147189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Group work activities</a:t>
          </a:r>
          <a:endParaRPr lang="en-US" sz="2500" kern="1200"/>
        </a:p>
      </dsp:txBody>
      <dsp:txXfrm>
        <a:off x="1606333" y="2974"/>
        <a:ext cx="4151573" cy="1390764"/>
      </dsp:txXfrm>
    </dsp:sp>
    <dsp:sp modelId="{6F971F1B-925E-44D0-82E4-5589CF38FB15}">
      <dsp:nvSpPr>
        <dsp:cNvPr id="0" name=""/>
        <dsp:cNvSpPr/>
      </dsp:nvSpPr>
      <dsp:spPr>
        <a:xfrm>
          <a:off x="5757906" y="2974"/>
          <a:ext cx="3466241" cy="1390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89" tIns="147189" rIns="147189" bIns="147189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Difficult to follow the discussion</a:t>
          </a:r>
          <a:endParaRPr lang="en-US" sz="2000" b="1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Difficult to contribute and participate equally</a:t>
          </a:r>
          <a:endParaRPr lang="en-US" sz="2000" b="1" kern="1200" dirty="0"/>
        </a:p>
      </dsp:txBody>
      <dsp:txXfrm>
        <a:off x="5757906" y="2974"/>
        <a:ext cx="3466241" cy="1390764"/>
      </dsp:txXfrm>
    </dsp:sp>
    <dsp:sp modelId="{754BB0EF-2967-4FB2-A097-BEB546888AB7}">
      <dsp:nvSpPr>
        <dsp:cNvPr id="0" name=""/>
        <dsp:cNvSpPr/>
      </dsp:nvSpPr>
      <dsp:spPr>
        <a:xfrm>
          <a:off x="0" y="1741429"/>
          <a:ext cx="9225718" cy="139076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FF8A1E-D472-45DC-8EDA-E47EC1F398A0}">
      <dsp:nvSpPr>
        <dsp:cNvPr id="0" name=""/>
        <dsp:cNvSpPr/>
      </dsp:nvSpPr>
      <dsp:spPr>
        <a:xfrm>
          <a:off x="420706" y="2054351"/>
          <a:ext cx="764920" cy="76492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3A40C7-96DC-4168-A70D-E23A25EDB4C3}">
      <dsp:nvSpPr>
        <dsp:cNvPr id="0" name=""/>
        <dsp:cNvSpPr/>
      </dsp:nvSpPr>
      <dsp:spPr>
        <a:xfrm>
          <a:off x="1606333" y="1741429"/>
          <a:ext cx="4151573" cy="1390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89" tIns="147189" rIns="147189" bIns="147189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Collaborative work which is assessed is very challenging</a:t>
          </a:r>
          <a:endParaRPr lang="en-US" sz="2500" kern="1200"/>
        </a:p>
      </dsp:txBody>
      <dsp:txXfrm>
        <a:off x="1606333" y="1741429"/>
        <a:ext cx="4151573" cy="1390764"/>
      </dsp:txXfrm>
    </dsp:sp>
    <dsp:sp modelId="{54CA7BC7-40BD-4310-B527-108D233D7B5B}">
      <dsp:nvSpPr>
        <dsp:cNvPr id="0" name=""/>
        <dsp:cNvSpPr/>
      </dsp:nvSpPr>
      <dsp:spPr>
        <a:xfrm>
          <a:off x="5757906" y="1741429"/>
          <a:ext cx="3466241" cy="1390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89" tIns="147189" rIns="147189" bIns="147189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Use of chat software to type out and translate ideas</a:t>
          </a:r>
          <a:endParaRPr lang="en-US" sz="2000" b="1" kern="1200" dirty="0"/>
        </a:p>
      </dsp:txBody>
      <dsp:txXfrm>
        <a:off x="5757906" y="1741429"/>
        <a:ext cx="3466241" cy="1390764"/>
      </dsp:txXfrm>
    </dsp:sp>
    <dsp:sp modelId="{EAE9A73D-3240-4A30-B087-3569A5C57B88}">
      <dsp:nvSpPr>
        <dsp:cNvPr id="0" name=""/>
        <dsp:cNvSpPr/>
      </dsp:nvSpPr>
      <dsp:spPr>
        <a:xfrm>
          <a:off x="0" y="3479885"/>
          <a:ext cx="9225718" cy="139076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5215C3-EBE0-449E-8941-B99669A084DE}">
      <dsp:nvSpPr>
        <dsp:cNvPr id="0" name=""/>
        <dsp:cNvSpPr/>
      </dsp:nvSpPr>
      <dsp:spPr>
        <a:xfrm>
          <a:off x="420706" y="3792807"/>
          <a:ext cx="764920" cy="76492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523E3D-5335-4C3E-B013-97C700C83EA8}">
      <dsp:nvSpPr>
        <dsp:cNvPr id="0" name=""/>
        <dsp:cNvSpPr/>
      </dsp:nvSpPr>
      <dsp:spPr>
        <a:xfrm>
          <a:off x="1606333" y="3479885"/>
          <a:ext cx="4151573" cy="1390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89" tIns="147189" rIns="147189" bIns="147189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Assessed presentations</a:t>
          </a:r>
          <a:endParaRPr lang="en-US" sz="2500" kern="1200"/>
        </a:p>
      </dsp:txBody>
      <dsp:txXfrm>
        <a:off x="1606333" y="3479885"/>
        <a:ext cx="4151573" cy="1390764"/>
      </dsp:txXfrm>
    </dsp:sp>
    <dsp:sp modelId="{7793A566-7A84-4F02-8E66-ABD8DCF82D4D}">
      <dsp:nvSpPr>
        <dsp:cNvPr id="0" name=""/>
        <dsp:cNvSpPr/>
      </dsp:nvSpPr>
      <dsp:spPr>
        <a:xfrm>
          <a:off x="5757906" y="3479885"/>
          <a:ext cx="3466241" cy="1390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89" tIns="147189" rIns="147189" bIns="147189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Handling Q and A</a:t>
          </a:r>
          <a:endParaRPr lang="en-US" sz="2000" b="1" kern="1200" dirty="0"/>
        </a:p>
      </dsp:txBody>
      <dsp:txXfrm>
        <a:off x="5757906" y="3479885"/>
        <a:ext cx="3466241" cy="13907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36A93E-21D6-7260-B4CA-702624F8E3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1B07E-215B-B252-5460-C51F469635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F8B5B-D173-4426-BBAF-D7AE8121D62E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D4238-B7BE-7475-11C6-32646A9398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F4D755-64E4-2DA6-A761-A7E77CBDBB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844C1-B26F-4131-9395-099589957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68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C553F-3012-4BB0-8A17-A95503C494F8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35119-E922-49E8-9185-26F250BE64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50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67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The same here in this slide,  I would say:</a:t>
            </a:r>
            <a:br>
              <a:rPr lang="en-US" dirty="0">
                <a:highlight>
                  <a:srgbClr val="FFFF00"/>
                </a:highlight>
              </a:rPr>
            </a:br>
            <a:r>
              <a:rPr lang="en-US" dirty="0">
                <a:highlight>
                  <a:srgbClr val="FFFF00"/>
                </a:highlight>
              </a:rPr>
              <a:t>Navigating academic reading and writing across languages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576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761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3084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6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208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6781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1055C-6AFD-B048-4369-016659FEA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7BE065-8A6D-33C0-4810-7F9BDCAD19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A6F0BA-98F8-9014-ED4A-61E3B611D1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We welcome collaboration, please be in touch:  Mary.van-der-Riet@Warwick.ac.uk</a:t>
            </a:r>
          </a:p>
          <a:p>
            <a:endParaRPr lang="en-GB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D5D521-3F42-A8A1-E402-E2D8AB5E52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177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020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Are we working with 'translanguaging'? </a:t>
            </a:r>
          </a:p>
          <a:p>
            <a:r>
              <a:rPr lang="en-GB" dirty="0"/>
              <a:t>-Not in the sense of intentionally combining more than one language in the same activity</a:t>
            </a:r>
          </a:p>
          <a:p>
            <a:r>
              <a:rPr lang="en-GB" dirty="0"/>
              <a:t>-Yes in the sense that translanguaging is about communication &amp; making concepts and knowledge accessible</a:t>
            </a:r>
          </a:p>
          <a:p>
            <a:r>
              <a:rPr lang="en-GB" dirty="0"/>
              <a:t>Translanguaging means we -foster positive attitudes towards multilingualism</a:t>
            </a:r>
          </a:p>
          <a:p>
            <a:r>
              <a:rPr lang="en-GB" dirty="0"/>
              <a:t>-values people's context and be inclusive</a:t>
            </a:r>
          </a:p>
          <a:p>
            <a:r>
              <a:rPr lang="en-GB" dirty="0"/>
              <a:t>-take advantage of preferred language literacy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00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first 4 could apply to the whole class</a:t>
            </a:r>
          </a:p>
          <a:p>
            <a:r>
              <a:rPr lang="en-GB" dirty="0"/>
              <a:t>For other language speakers there is additional and invisible labour happening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983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012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856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76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356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Group work activities are</a:t>
            </a:r>
          </a:p>
          <a:p>
            <a:r>
              <a:rPr lang="en-US" dirty="0"/>
              <a:t>-difficult to follow the discussion</a:t>
            </a:r>
          </a:p>
          <a:p>
            <a:r>
              <a:rPr lang="en-US" dirty="0"/>
              <a:t>-difficult to contribute and participate equally</a:t>
            </a:r>
          </a:p>
          <a:p>
            <a:endParaRPr lang="en-US" dirty="0"/>
          </a:p>
          <a:p>
            <a:r>
              <a:rPr lang="en-US" dirty="0"/>
              <a:t>Collaborative work which is assessed is very challenging</a:t>
            </a:r>
          </a:p>
          <a:p>
            <a:r>
              <a:rPr lang="en-US" dirty="0"/>
              <a:t>-use of chat software to type out and translate ideas</a:t>
            </a:r>
          </a:p>
          <a:p>
            <a:endParaRPr lang="en-US" dirty="0"/>
          </a:p>
          <a:p>
            <a:r>
              <a:rPr lang="en-US" dirty="0"/>
              <a:t>Assessed presentations</a:t>
            </a:r>
          </a:p>
          <a:p>
            <a:r>
              <a:rPr lang="en-US" dirty="0"/>
              <a:t>-Handling of Q and 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935119-E922-49E8-9185-26F250BE64A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1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2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3.xml"/><Relationship Id="rId4" Type="http://schemas.microsoft.com/office/2007/relationships/hdphoto" Target="../media/hdphoto1.wdp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4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5.xml"/><Relationship Id="rId4" Type="http://schemas.microsoft.com/office/2007/relationships/hdphoto" Target="../media/hdphoto1.wdp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7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8.xml"/><Relationship Id="rId4" Type="http://schemas.microsoft.com/office/2007/relationships/hdphoto" Target="../media/hdphoto1.wdp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9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0.xml"/><Relationship Id="rId4" Type="http://schemas.openxmlformats.org/officeDocument/2006/relationships/image" Target="../media/image1.png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2.xml"/><Relationship Id="rId4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3.xml"/><Relationship Id="rId4" Type="http://schemas.microsoft.com/office/2007/relationships/hdphoto" Target="../media/hdphoto1.wdp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4.xml"/><Relationship Id="rId4" Type="http://schemas.microsoft.com/office/2007/relationships/hdphoto" Target="../media/hdphoto1.wdp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5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6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7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8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9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0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1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3.xml"/><Relationship Id="rId4" Type="http://schemas.microsoft.com/office/2007/relationships/hdphoto" Target="../media/hdphoto1.wdp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4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5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6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8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9.xml"/><Relationship Id="rId4" Type="http://schemas.microsoft.com/office/2007/relationships/hdphoto" Target="../media/hdphoto1.wdp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0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1.xml"/><Relationship Id="rId4" Type="http://schemas.microsoft.com/office/2007/relationships/hdphoto" Target="../media/hdphoto1.wdp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4.xml"/><Relationship Id="rId4" Type="http://schemas.microsoft.com/office/2007/relationships/hdphoto" Target="../media/hdphoto1.wdp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5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6.xml"/><Relationship Id="rId4" Type="http://schemas.openxmlformats.org/officeDocument/2006/relationships/image" Target="../media/image1.png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8.xml"/><Relationship Id="rId4" Type="http://schemas.microsoft.com/office/2007/relationships/hdphoto" Target="../media/hdphoto1.wdp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9.xml"/><Relationship Id="rId4" Type="http://schemas.microsoft.com/office/2007/relationships/hdphoto" Target="../media/hdphoto1.wdp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0.xml"/><Relationship Id="rId4" Type="http://schemas.microsoft.com/office/2007/relationships/hdphoto" Target="../media/hdphoto1.wdp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1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2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4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5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6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8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9.xml"/><Relationship Id="rId4" Type="http://schemas.microsoft.com/office/2007/relationships/hdphoto" Target="../media/hdphoto1.wdp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0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1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2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4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5.xml"/><Relationship Id="rId4" Type="http://schemas.microsoft.com/office/2007/relationships/hdphoto" Target="../media/hdphoto1.wdp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6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7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3.sv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3.xml"/><Relationship Id="rId4" Type="http://schemas.openxmlformats.org/officeDocument/2006/relationships/image" Target="../media/image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7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8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0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8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9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0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6.xml"/><Relationship Id="rId4" Type="http://schemas.microsoft.com/office/2007/relationships/hdphoto" Target="../media/hdphoto1.wdp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8.xml"/><Relationship Id="rId4" Type="http://schemas.openxmlformats.org/officeDocument/2006/relationships/image" Target="../media/image1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0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1.xml"/><Relationship Id="rId4" Type="http://schemas.microsoft.com/office/2007/relationships/hdphoto" Target="../media/hdphoto1.wdp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2.xml"/><Relationship Id="rId4" Type="http://schemas.microsoft.com/office/2007/relationships/hdphoto" Target="../media/hdphoto1.wdp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7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8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1.xml"/><Relationship Id="rId4" Type="http://schemas.microsoft.com/office/2007/relationships/hdphoto" Target="../media/hdphoto1.wdp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6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7.xml"/><Relationship Id="rId4" Type="http://schemas.microsoft.com/office/2007/relationships/hdphoto" Target="../media/hdphoto1.wdp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8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9.xml"/><Relationship Id="rId4" Type="http://schemas.microsoft.com/office/2007/relationships/hdphoto" Target="../media/hdphoto1.wdp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6.sv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2.xml"/><Relationship Id="rId4" Type="http://schemas.microsoft.com/office/2007/relationships/hdphoto" Target="../media/hdphoto1.wdp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3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4.xml"/><Relationship Id="rId4" Type="http://schemas.openxmlformats.org/officeDocument/2006/relationships/image" Target="../media/image1.png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5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6.xml"/><Relationship Id="rId4" Type="http://schemas.microsoft.com/office/2007/relationships/hdphoto" Target="../media/hdphoto1.wdp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7.xml"/><Relationship Id="rId4" Type="http://schemas.microsoft.com/office/2007/relationships/hdphoto" Target="../media/hdphoto1.wdp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8.xml"/><Relationship Id="rId4" Type="http://schemas.microsoft.com/office/2007/relationships/hdphoto" Target="../media/hdphoto1.wdp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9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0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2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3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5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6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7.xml"/><Relationship Id="rId4" Type="http://schemas.microsoft.com/office/2007/relationships/hdphoto" Target="../media/hdphoto1.wdp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8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0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43567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3725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2154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763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332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121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50989E2-1353-0DE7-37C6-2D5D421EF7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64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E1F7D06-6BB8-E45F-D16F-E86D01E52D3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996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15535C1-7CA2-4B53-2453-2624F0AF3701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3377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1275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6690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9657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002700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611392-9887-6F0A-F534-BA299185E6C2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A3E85899-B818-E9E3-1704-68DD0EB1F97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92B59ADE-8C21-2FC6-7372-648A2D33CA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4672393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F90906-584B-2D5F-FAB4-6695D586E9D9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CCED74E-1CD9-6E1C-650F-F6FA36BEF85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42CB962B-4F60-3B09-1414-02BC4C0A95A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760041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45496" cy="37819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471680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717975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15820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905807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defRPr lang="en-US" smtClean="0">
                <a:solidFill>
                  <a:schemeClr val="bg2"/>
                </a:solidFill>
              </a:defRPr>
            </a:lvl2pPr>
            <a:lvl3pPr>
              <a:defRPr lang="en-US" smtClean="0">
                <a:solidFill>
                  <a:schemeClr val="bg2"/>
                </a:solidFill>
              </a:defRPr>
            </a:lvl3pPr>
            <a:lvl4pPr>
              <a:defRPr lang="en-US" smtClean="0">
                <a:solidFill>
                  <a:schemeClr val="bg2"/>
                </a:solidFill>
              </a:defRPr>
            </a:lvl4pPr>
            <a:lvl5pP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5C1FA72-45A4-73AE-89FE-5220D139A21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CEEC13-52E5-F083-3396-72211E222F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254A9A-3015-15E7-6C74-B33A070F815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949B4D-A009-348D-4A96-0819BB3086C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62E8D3-E436-724C-74D3-69552698146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3328045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926852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6318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15197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448384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7941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679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84090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8900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4636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9637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64511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086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39619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EA5B55A-F056-77FE-860F-CD35DAC313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5746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7620181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DB5ABCE-32D3-4D7C-4032-83590C3BAA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276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FCF4B08-D8E3-3D4F-78E1-3003B5910B9F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792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7762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0285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09088975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34D64F-39FB-8253-59F3-52A6B0CAF7B8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803AB2DE-C646-1F51-5EF9-E5CDF0B38C1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64510EE8-9FA2-9237-3A47-6FB922F07F3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10875779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29A55E-0516-AA22-5CAE-B3B32D9995FE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61088543-7380-3DC5-E61F-CF4564B00135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86C40597-2EAD-F31C-C9DF-9762F32C838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0189110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890885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577377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1656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36291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555184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F7A086D-BA2D-3387-1F71-EC1954DCE146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A15479-1A5F-0895-AF7C-44754A5CE213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79D7A3-EB98-64C5-042E-B6445B7DD82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7210DE-51A9-013C-BAE5-37BBA79DF863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C2960B-004B-DEC9-BE9E-82C6AC0E271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0790166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878831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5054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31971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4847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0831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1610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065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642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5258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4392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46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0656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44440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6633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4357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02227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67600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477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1276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3350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9400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581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2810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2405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418DE-54D4-83AE-5C35-5A4269D2A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C53E9-AEF0-5429-C6E5-3D5D19ECAA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95AFD8-2F79-86EA-5E92-257137940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6704E-1CF1-22CD-A829-4100ED78C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CFE1-0AAE-4BAA-B5C7-E05CC97D5C77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163ACA-3871-8DD5-7533-7B7CEF2EC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F2D5DB-51CF-0ACD-49B5-C33EA8B99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14F5-50D3-4289-97B9-41D214BC11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498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16833E-EBE0-3EDF-80E3-E7CA88FBD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CFE1-0AAE-4BAA-B5C7-E05CC97D5C77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B30FE4-C12F-B5C6-EE10-1F6612AE9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D5942B-E64D-4E38-63A5-E9856451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14F5-50D3-4289-97B9-41D214BC11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920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vox 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72F2E-3F20-0DC0-CFA3-D11D49B01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DD3D74-F972-E096-E828-44B6C11A3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657D-8E22-4681-BD7E-16E8F6F56673}" type="datetimeFigureOut">
              <a:rPr lang="en-FI" smtClean="0"/>
              <a:t>06/02/2025</a:t>
            </a:fld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087A18-8950-3A86-D6FB-14BF0F08B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9F6BC-1B26-1DC3-0C4B-4C12F07C7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D3D6-B89C-4D82-B254-B84B3D342745}" type="slidenum">
              <a:rPr lang="en-FI" smtClean="0"/>
              <a:t>‹#›</a:t>
            </a:fld>
            <a:endParaRPr lang="en-FI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ADAFE8-3608-FDE7-C3ED-12BD6811F7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798320"/>
            <a:ext cx="10515600" cy="4429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2776922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5A84D9F-0121-34AB-8997-C34013DC93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002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037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039F4A9-D8CA-40EE-7AAC-FCDDA72850A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876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0758348-F182-4750-124C-AA98CD81E576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623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8301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7950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9012977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F2BB5C-5546-4D1C-C205-D55ED6A0643B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8F36E84-4A38-613C-18F7-22FADC8FBE6B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F83B20-A248-43C2-B605-4829186D09F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376097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AA8F44-B006-5391-A3E1-18C6CECF36A1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B94AC52-4964-D4D9-959F-72B5668CF89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0836C59B-AAFE-D7A4-02FE-F6A3EE920D4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900899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45497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77795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17036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010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10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4501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FD6AA1-5B65-4199-97DF-E2FFAAB77048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E385304-1526-3B82-7D4A-5A8964E1C4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BB6F85B-ED4D-CEFA-F032-BE496D297AE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200E60-2E3C-45D6-C83C-23DD581280E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B67B417-70CB-682A-5B31-9AE9653F34C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62975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85929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12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id="{534DF519-E848-7AD3-580A-7CDD183761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644371" y="426284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2808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84764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4036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85984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20013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1015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5212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2151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697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13243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7989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1986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12A8F45-77B9-F5D0-BB2C-FE2A970B6BC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8357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E1FDFD6-ECEC-B4B9-A7BC-C972F1406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0364" y="677920"/>
            <a:ext cx="1588784" cy="1057128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3B0431F-B431-0950-04D3-52DC194931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895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871360-CA7B-3A94-1D37-1882152DCD2D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083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7029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779329D7-AF7F-2B1A-2662-68ADF615AD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6791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F3D50928-5D16-FF6A-AF6E-F5891ADCEC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652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288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448C5033-6EB2-BF8E-6B91-12853985213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4" name="Picture 13" descr="A black and purple triangle&#10;&#10;Description automatically generated">
            <a:extLst>
              <a:ext uri="{FF2B5EF4-FFF2-40B4-BE49-F238E27FC236}">
                <a16:creationId xmlns:a16="http://schemas.microsoft.com/office/drawing/2014/main" id="{DE6D62F9-4CA3-DB7F-839F-C2F7BB5932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20726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A0FE8A72-855C-4810-AF74-6DDCC81A194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8" name="Picture 17" descr="A black and purple triangle&#10;&#10;Description automatically generated">
            <a:extLst>
              <a:ext uri="{FF2B5EF4-FFF2-40B4-BE49-F238E27FC236}">
                <a16:creationId xmlns:a16="http://schemas.microsoft.com/office/drawing/2014/main" id="{02686373-1102-B275-25AC-6FC32E341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19461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50"/>
            <a:ext cx="4424232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11030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20712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646606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474116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5B722F-9A3E-DA79-61FE-AAB93CC14404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99F97D-3F91-EADE-21B2-6FF4435B69C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5B2ED1-51F0-1B23-85C1-E25EBB550CE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06F239-1BA4-4E31-9A41-356203A6AD3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C207A0-935B-C8DD-9762-F6E3A4251CCF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66555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10272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4A313-A495-3F7A-8B34-C12E7A1371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718800" y="5432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94832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001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449081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4FA8906-BA4E-F42E-D9C0-EECAE4602F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7188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89956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62688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7001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2336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83925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18CBD6A1-DCAD-135A-0146-35DB2E4CC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78703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4071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67DC8EC8-07EB-27D4-C418-3BDBF3428C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9210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C96D1B8D-880F-0224-C11A-A32E0444EB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2990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073920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DED245D-130D-6B8C-CFF9-549B8476E5B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499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837BD50-2EEA-E5CC-6BFE-F8C21426AAEB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6040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4517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5587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0291125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ED4337-6F2C-651D-D973-C5C1EA941E6A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6A8F1D9-A544-47C8-0A2C-C80F74A46B49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D3530EFC-44B7-2610-7232-860BA72EAA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4787378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1ADF51-ED23-7D9A-18A1-D7BA4F0F1C63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B980D404-E9D4-FACF-7F32-045EE60D1582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BF000745-DFD9-BA7A-0371-79CE308CC65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6780515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13599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525882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449144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719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38685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13599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740478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F385467-AA31-8D0A-486A-97D6EC9359F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65D3FD-14AC-075C-24AC-1141E722266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5755B2-1293-8BF8-4569-0131D0FBE4D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8A1459-E057-E1AE-E1F8-D801F8C280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2DEFB2C-1BD9-56E2-B91B-757ED6687B3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603555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959726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3083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309296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4035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0556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13709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7413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0057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tags" Target="../tags/tag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74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5" Type="http://schemas.openxmlformats.org/officeDocument/2006/relationships/slideLayout" Target="../slideLayouts/slideLayout78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73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77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23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72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Relationship Id="rId22" Type="http://schemas.openxmlformats.org/officeDocument/2006/relationships/slideLayout" Target="../slideLayouts/slideLayout75.xml"/><Relationship Id="rId27" Type="http://schemas.openxmlformats.org/officeDocument/2006/relationships/tags" Target="../tags/tag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18" Type="http://schemas.openxmlformats.org/officeDocument/2006/relationships/slideLayout" Target="../slideLayouts/slideLayout96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81.xml"/><Relationship Id="rId21" Type="http://schemas.openxmlformats.org/officeDocument/2006/relationships/slideLayout" Target="../slideLayouts/slideLayout99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17" Type="http://schemas.openxmlformats.org/officeDocument/2006/relationships/slideLayout" Target="../slideLayouts/slideLayout95.xml"/><Relationship Id="rId25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80.xml"/><Relationship Id="rId16" Type="http://schemas.openxmlformats.org/officeDocument/2006/relationships/slideLayout" Target="../slideLayouts/slideLayout94.xml"/><Relationship Id="rId2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24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93.xml"/><Relationship Id="rId23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88.xml"/><Relationship Id="rId19" Type="http://schemas.openxmlformats.org/officeDocument/2006/relationships/slideLayout" Target="../slideLayouts/slideLayout97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92.xml"/><Relationship Id="rId22" Type="http://schemas.openxmlformats.org/officeDocument/2006/relationships/slideLayout" Target="../slideLayouts/slideLayout100.xml"/><Relationship Id="rId27" Type="http://schemas.openxmlformats.org/officeDocument/2006/relationships/tags" Target="../tags/tag8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6.xml"/><Relationship Id="rId18" Type="http://schemas.openxmlformats.org/officeDocument/2006/relationships/slideLayout" Target="../slideLayouts/slideLayout121.xml"/><Relationship Id="rId26" Type="http://schemas.openxmlformats.org/officeDocument/2006/relationships/theme" Target="../theme/theme5.xml"/><Relationship Id="rId3" Type="http://schemas.openxmlformats.org/officeDocument/2006/relationships/slideLayout" Target="../slideLayouts/slideLayout106.xml"/><Relationship Id="rId21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17" Type="http://schemas.openxmlformats.org/officeDocument/2006/relationships/slideLayout" Target="../slideLayouts/slideLayout120.xml"/><Relationship Id="rId25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05.xml"/><Relationship Id="rId16" Type="http://schemas.openxmlformats.org/officeDocument/2006/relationships/slideLayout" Target="../slideLayouts/slideLayout119.xml"/><Relationship Id="rId20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24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08.xml"/><Relationship Id="rId15" Type="http://schemas.openxmlformats.org/officeDocument/2006/relationships/slideLayout" Target="../slideLayouts/slideLayout118.xml"/><Relationship Id="rId23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13.xml"/><Relationship Id="rId19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slideLayout" Target="../slideLayouts/slideLayout117.xml"/><Relationship Id="rId22" Type="http://schemas.openxmlformats.org/officeDocument/2006/relationships/slideLayout" Target="../slideLayouts/slideLayout125.xml"/><Relationship Id="rId27" Type="http://schemas.openxmlformats.org/officeDocument/2006/relationships/tags" Target="../tags/tag10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41.xml"/><Relationship Id="rId18" Type="http://schemas.openxmlformats.org/officeDocument/2006/relationships/slideLayout" Target="../slideLayouts/slideLayout146.xml"/><Relationship Id="rId26" Type="http://schemas.openxmlformats.org/officeDocument/2006/relationships/theme" Target="../theme/theme6.xml"/><Relationship Id="rId3" Type="http://schemas.openxmlformats.org/officeDocument/2006/relationships/slideLayout" Target="../slideLayouts/slideLayout131.xml"/><Relationship Id="rId21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17" Type="http://schemas.openxmlformats.org/officeDocument/2006/relationships/slideLayout" Target="../slideLayouts/slideLayout145.xml"/><Relationship Id="rId25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30.xml"/><Relationship Id="rId16" Type="http://schemas.openxmlformats.org/officeDocument/2006/relationships/slideLayout" Target="../slideLayouts/slideLayout144.xml"/><Relationship Id="rId20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24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33.xml"/><Relationship Id="rId15" Type="http://schemas.openxmlformats.org/officeDocument/2006/relationships/slideLayout" Target="../slideLayouts/slideLayout143.xml"/><Relationship Id="rId23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38.xml"/><Relationship Id="rId19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slideLayout" Target="../slideLayouts/slideLayout142.xml"/><Relationship Id="rId22" Type="http://schemas.openxmlformats.org/officeDocument/2006/relationships/slideLayout" Target="../slideLayouts/slideLayout150.xml"/><Relationship Id="rId27" Type="http://schemas.openxmlformats.org/officeDocument/2006/relationships/tags" Target="../tags/tag1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30"/>
    </p:custDataLst>
    <p:extLst>
      <p:ext uri="{BB962C8B-B14F-4D97-AF65-F5344CB8AC3E}">
        <p14:creationId xmlns:p14="http://schemas.microsoft.com/office/powerpoint/2010/main" val="217860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6" r:id="rId4"/>
    <p:sldLayoutId id="2147483665" r:id="rId5"/>
    <p:sldLayoutId id="2147483654" r:id="rId6"/>
    <p:sldLayoutId id="2147483669" r:id="rId7"/>
    <p:sldLayoutId id="2147483663" r:id="rId8"/>
    <p:sldLayoutId id="2147483657" r:id="rId9"/>
    <p:sldLayoutId id="2147483655" r:id="rId10"/>
    <p:sldLayoutId id="2147483662" r:id="rId11"/>
    <p:sldLayoutId id="2147483659" r:id="rId12"/>
    <p:sldLayoutId id="2147483656" r:id="rId13"/>
    <p:sldLayoutId id="2147483668" r:id="rId14"/>
    <p:sldLayoutId id="2147483671" r:id="rId15"/>
    <p:sldLayoutId id="2147483780" r:id="rId16"/>
    <p:sldLayoutId id="2147483670" r:id="rId17"/>
    <p:sldLayoutId id="2147483760" r:id="rId18"/>
    <p:sldLayoutId id="2147483906" r:id="rId19"/>
    <p:sldLayoutId id="2147483761" r:id="rId20"/>
    <p:sldLayoutId id="2147483907" r:id="rId21"/>
    <p:sldLayoutId id="2147483667" r:id="rId22"/>
    <p:sldLayoutId id="2147483771" r:id="rId23"/>
    <p:sldLayoutId id="2147483770" r:id="rId24"/>
    <p:sldLayoutId id="2147483660" r:id="rId25"/>
    <p:sldLayoutId id="2147483918" r:id="rId26"/>
    <p:sldLayoutId id="2147483919" r:id="rId27"/>
    <p:sldLayoutId id="2147483920" r:id="rId2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40244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8" r:id="rId16"/>
    <p:sldLayoutId id="2147483799" r:id="rId17"/>
    <p:sldLayoutId id="2147483800" r:id="rId18"/>
    <p:sldLayoutId id="2147483908" r:id="rId19"/>
    <p:sldLayoutId id="2147483801" r:id="rId20"/>
    <p:sldLayoutId id="2147483909" r:id="rId21"/>
    <p:sldLayoutId id="2147483802" r:id="rId22"/>
    <p:sldLayoutId id="2147483803" r:id="rId23"/>
    <p:sldLayoutId id="2147483804" r:id="rId24"/>
    <p:sldLayoutId id="21474838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53753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3" r:id="rId16"/>
    <p:sldLayoutId id="2147483824" r:id="rId17"/>
    <p:sldLayoutId id="2147483825" r:id="rId18"/>
    <p:sldLayoutId id="2147483910" r:id="rId19"/>
    <p:sldLayoutId id="2147483826" r:id="rId20"/>
    <p:sldLayoutId id="2147483911" r:id="rId21"/>
    <p:sldLayoutId id="2147483827" r:id="rId22"/>
    <p:sldLayoutId id="2147483828" r:id="rId23"/>
    <p:sldLayoutId id="2147483829" r:id="rId24"/>
    <p:sldLayoutId id="214748383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90197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8" r:id="rId16"/>
    <p:sldLayoutId id="2147483849" r:id="rId17"/>
    <p:sldLayoutId id="2147483850" r:id="rId18"/>
    <p:sldLayoutId id="2147483912" r:id="rId19"/>
    <p:sldLayoutId id="2147483851" r:id="rId20"/>
    <p:sldLayoutId id="2147483913" r:id="rId21"/>
    <p:sldLayoutId id="2147483852" r:id="rId22"/>
    <p:sldLayoutId id="2147483853" r:id="rId23"/>
    <p:sldLayoutId id="2147483854" r:id="rId24"/>
    <p:sldLayoutId id="214748385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67568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3" r:id="rId16"/>
    <p:sldLayoutId id="2147483874" r:id="rId17"/>
    <p:sldLayoutId id="2147483875" r:id="rId18"/>
    <p:sldLayoutId id="2147483914" r:id="rId19"/>
    <p:sldLayoutId id="2147483876" r:id="rId20"/>
    <p:sldLayoutId id="2147483915" r:id="rId21"/>
    <p:sldLayoutId id="2147483877" r:id="rId22"/>
    <p:sldLayoutId id="2147483878" r:id="rId23"/>
    <p:sldLayoutId id="2147483879" r:id="rId24"/>
    <p:sldLayoutId id="214748388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31938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8" r:id="rId16"/>
    <p:sldLayoutId id="2147483899" r:id="rId17"/>
    <p:sldLayoutId id="2147483900" r:id="rId18"/>
    <p:sldLayoutId id="2147483916" r:id="rId19"/>
    <p:sldLayoutId id="2147483901" r:id="rId20"/>
    <p:sldLayoutId id="2147483917" r:id="rId21"/>
    <p:sldLayoutId id="2147483902" r:id="rId22"/>
    <p:sldLayoutId id="2147483903" r:id="rId23"/>
    <p:sldLayoutId id="2147483904" r:id="rId24"/>
    <p:sldLayoutId id="21474839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7/00336882221082751" TargetMode="External"/><Relationship Id="rId2" Type="http://schemas.openxmlformats.org/officeDocument/2006/relationships/hyperlink" Target="https://doi.org/10.1111/j.1540-4781.2011.01204.x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080/15427587.2023.2242991" TargetMode="External"/><Relationship Id="rId4" Type="http://schemas.openxmlformats.org/officeDocument/2006/relationships/hyperlink" Target="https://research.library.fordham.edu/jmer/vol9/iss1/1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42F6A-8E15-1379-FB0E-E5B4AA7F3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2414631"/>
            <a:ext cx="4758918" cy="1563010"/>
          </a:xfrm>
        </p:spPr>
        <p:txBody>
          <a:bodyPr/>
          <a:lstStyle/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How do students and lecturers ‘do’ language in teaching and learning?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897D9C-7C47-D628-F5DB-8C42FA00CE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300" dirty="0">
                <a:solidFill>
                  <a:prstClr val="white"/>
                </a:solidFill>
                <a:latin typeface="Aptos Display" panose="02110004020202020204"/>
                <a:ea typeface="+mj-ea"/>
                <a:cs typeface="+mj-cs"/>
              </a:rPr>
              <a:t>‘Languaging’ examples in our postgraduate teaching and learning</a:t>
            </a:r>
            <a:endParaRPr lang="en-GB" sz="23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558486-438B-3F1D-C1F5-0C084BB786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266" y="5212715"/>
            <a:ext cx="6328728" cy="1315085"/>
          </a:xfrm>
        </p:spPr>
        <p:txBody>
          <a:bodyPr/>
          <a:lstStyle/>
          <a:p>
            <a:r>
              <a:rPr lang="en-GB" dirty="0"/>
              <a:t>Mary van der Riet, Bronwyn Harris, Saran Shantikumar, Anwar </a:t>
            </a:r>
            <a:r>
              <a:rPr lang="en-GB" dirty="0" err="1"/>
              <a:t>Aljundi</a:t>
            </a:r>
            <a:r>
              <a:rPr lang="en-GB" dirty="0"/>
              <a:t>, </a:t>
            </a:r>
            <a:r>
              <a:rPr lang="en-GB" dirty="0" err="1"/>
              <a:t>Hongyu</a:t>
            </a:r>
            <a:r>
              <a:rPr lang="en-GB" dirty="0"/>
              <a:t> Ren, Yifei Chen, Jen Qi, </a:t>
            </a:r>
            <a:r>
              <a:rPr lang="en-GB" dirty="0" err="1"/>
              <a:t>Zilong</a:t>
            </a:r>
            <a:r>
              <a:rPr lang="en-GB" dirty="0"/>
              <a:t> Guan and Phillip Anyanwu</a:t>
            </a:r>
          </a:p>
          <a:p>
            <a:r>
              <a:rPr lang="en-GB" dirty="0"/>
              <a:t>WARWICK MEDICAL SCHOOL                               *image from Freepik.com</a:t>
            </a:r>
          </a:p>
        </p:txBody>
      </p:sp>
      <p:pic>
        <p:nvPicPr>
          <p:cNvPr id="7" name="Picture Placeholder 6" descr="A group of people standing together">
            <a:extLst>
              <a:ext uri="{FF2B5EF4-FFF2-40B4-BE49-F238E27FC236}">
                <a16:creationId xmlns:a16="http://schemas.microsoft.com/office/drawing/2014/main" id="{D1BB24ED-94F5-4E97-5E46-8B64A73526E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0" b="7550"/>
          <a:stretch>
            <a:fillRect/>
          </a:stretch>
        </p:blipFill>
        <p:spPr>
          <a:xfrm>
            <a:off x="4014844" y="0"/>
            <a:ext cx="8177156" cy="6858000"/>
          </a:xfrm>
        </p:spPr>
      </p:pic>
    </p:spTree>
    <p:extLst>
      <p:ext uri="{BB962C8B-B14F-4D97-AF65-F5344CB8AC3E}">
        <p14:creationId xmlns:p14="http://schemas.microsoft.com/office/powerpoint/2010/main" val="1929712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3DD96-0810-9CBE-81F2-479EA6B05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8686874" cy="512927"/>
          </a:xfrm>
        </p:spPr>
        <p:txBody>
          <a:bodyPr/>
          <a:lstStyle/>
          <a:p>
            <a:pPr algn="ctr"/>
            <a:r>
              <a:rPr lang="en-GB" sz="2800" dirty="0"/>
              <a:t>Navigating academic reading and writing across languages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BC38E6-B921-143A-5D22-3A089A5CD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2EB76E-F741-9883-897A-3D2734D1DD2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2" y="1130300"/>
            <a:ext cx="9030456" cy="4927600"/>
          </a:xfrm>
        </p:spPr>
        <p:txBody>
          <a:bodyPr/>
          <a:lstStyle/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kern="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Written assessments</a:t>
            </a:r>
            <a:r>
              <a:rPr lang="en-GB" sz="2000" b="1" kern="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000" kern="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allow for </a:t>
            </a:r>
            <a:r>
              <a:rPr lang="en-GB" sz="2000" kern="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 to check words and take time with writing</a:t>
            </a:r>
          </a:p>
          <a:p>
            <a:pPr marL="466725" lvl="1" indent="-285750">
              <a:lnSpc>
                <a:spcPct val="115000"/>
              </a:lnSpc>
            </a:pPr>
            <a:r>
              <a:rPr lang="en-GB" sz="2000" b="1" kern="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Writing process: </a:t>
            </a:r>
            <a:r>
              <a:rPr lang="en-GB" sz="2000" kern="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 through translation tools (e.g. Google translate) to write and conceptualise in own language, and then translate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kern="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Reading </a:t>
            </a:r>
            <a:r>
              <a:rPr lang="en-GB" sz="2000" kern="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another language: </a:t>
            </a:r>
          </a:p>
          <a:p>
            <a:pPr marL="466725" lvl="1" indent="-285750">
              <a:lnSpc>
                <a:spcPct val="115000"/>
              </a:lnSpc>
            </a:pPr>
            <a:r>
              <a:rPr lang="en-GB" sz="2000" dirty="0"/>
              <a:t>Conducting evidence-based research and reviewing literature is challenging across languages</a:t>
            </a:r>
          </a:p>
          <a:p>
            <a:pPr marL="466725" lvl="1" indent="-285750">
              <a:lnSpc>
                <a:spcPct val="115000"/>
              </a:lnSpc>
            </a:pPr>
            <a:r>
              <a:rPr lang="en-GB" sz="2000" dirty="0"/>
              <a:t>Processing, and reviewing journal articles to assess relevance to topic is not easy in another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Post graduate skills: </a:t>
            </a:r>
          </a:p>
          <a:p>
            <a:pPr marL="466725" lvl="1" indent="-285750"/>
            <a:r>
              <a:rPr lang="en-GB" sz="2000" dirty="0"/>
              <a:t>Academic writing and reading skills, and critical appraisal, are even more difficult through another language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10DFB-B5C0-13C9-6B46-06D5A83943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766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4E611-AA7D-B63A-0D07-004D04B77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Translation tools used before and after teaching sessions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5513A-A4D4-B680-D956-147CDA71A5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390" y="1308100"/>
            <a:ext cx="4821559" cy="484876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Use of AI </a:t>
            </a:r>
            <a:r>
              <a:rPr lang="en-GB" sz="200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(e.g.</a:t>
            </a:r>
            <a:r>
              <a:rPr lang="en-GB" sz="2000" b="1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ChatGPT) to ‘brainstorm’ ideas or topics before a session</a:t>
            </a:r>
            <a:endParaRPr lang="en-GB" sz="2000" dirty="0">
              <a:solidFill>
                <a:srgbClr val="323130"/>
              </a:solidFill>
              <a:effectLst/>
              <a:latin typeface="Segoe UI" panose="020B0502040204020203" pitchFamily="34" charset="0"/>
              <a:ea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Automatic embedded text translation within devices Windows/Apple/ Huawei/Lenovo/Chrome</a:t>
            </a:r>
          </a:p>
          <a:p>
            <a:pPr marL="466725" lvl="1" indent="-285750"/>
            <a:r>
              <a:rPr lang="en-GB" sz="2000" dirty="0"/>
              <a:t>To use online platforms</a:t>
            </a:r>
          </a:p>
          <a:p>
            <a:pPr marL="466725" lvl="1" indent="-285750"/>
            <a:r>
              <a:rPr lang="en-GB" sz="2000" dirty="0"/>
              <a:t>To translate journal articles</a:t>
            </a:r>
          </a:p>
          <a:p>
            <a:pPr marL="466725" lvl="1" indent="-285750"/>
            <a:r>
              <a:rPr lang="en-GB" sz="2000" dirty="0"/>
              <a:t>To read and write emails</a:t>
            </a:r>
          </a:p>
          <a:p>
            <a:endParaRPr lang="en-GB" dirty="0"/>
          </a:p>
        </p:txBody>
      </p:sp>
      <p:pic>
        <p:nvPicPr>
          <p:cNvPr id="8" name="Content Placeholder 7" descr="A screenshot of a computer">
            <a:extLst>
              <a:ext uri="{FF2B5EF4-FFF2-40B4-BE49-F238E27FC236}">
                <a16:creationId xmlns:a16="http://schemas.microsoft.com/office/drawing/2014/main" id="{C80D63E9-F58E-019E-E421-549E446A31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1003364"/>
            <a:ext cx="5181600" cy="2425636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6A28A-4D4C-3C9E-1A77-0FC594A65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1F953-E35A-A68B-0533-89ABA1013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14F5-50D3-4289-97B9-41D214BC11CD}" type="slidenum">
              <a:rPr lang="en-GB" smtClean="0"/>
              <a:t>11</a:t>
            </a:fld>
            <a:endParaRPr lang="en-GB"/>
          </a:p>
        </p:txBody>
      </p:sp>
      <p:pic>
        <p:nvPicPr>
          <p:cNvPr id="10" name="Picture 9" descr="A screenshot of a computer">
            <a:extLst>
              <a:ext uri="{FF2B5EF4-FFF2-40B4-BE49-F238E27FC236}">
                <a16:creationId xmlns:a16="http://schemas.microsoft.com/office/drawing/2014/main" id="{97A1FA41-62C8-FFCF-F1A5-F23FA56F9B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283" y="4250474"/>
            <a:ext cx="4970945" cy="226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311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11CFD7D-D5B8-43DD-ED8A-90C5E6C3A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014369"/>
          </a:xfrm>
        </p:spPr>
        <p:txBody>
          <a:bodyPr anchor="b">
            <a:normAutofit fontScale="90000"/>
          </a:bodyPr>
          <a:lstStyle/>
          <a:p>
            <a:r>
              <a:rPr lang="en-GB" dirty="0"/>
              <a:t>What can educators do?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87A9A9C-4D51-85E2-BBA4-2EF48CE42E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3" y="3572759"/>
            <a:ext cx="4366697" cy="163995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Video 9" descr="People Planning">
            <a:extLst>
              <a:ext uri="{FF2B5EF4-FFF2-40B4-BE49-F238E27FC236}">
                <a16:creationId xmlns:a16="http://schemas.microsoft.com/office/drawing/2014/main" id="{A02E4DB2-9D1B-D443-9631-1384938ECE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20493" r="12246" b="-1"/>
          <a:stretch>
            <a:fillRect/>
          </a:stretch>
        </p:blipFill>
        <p:spPr>
          <a:xfrm>
            <a:off x="4014845" y="10"/>
            <a:ext cx="8177156" cy="685799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46766417-B069-5A1E-9558-2751B2DCCC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157" y="4475668"/>
            <a:ext cx="132279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14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2200D13-E1F7-3FB4-21D3-957604AEB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Strategies for educators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8C7A354-3C93-BA68-66A4-83DC40BE37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2" y="1110343"/>
            <a:ext cx="9030456" cy="55626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latin typeface="Aptos" panose="020B0004020202020204" pitchFamily="34" charset="0"/>
              </a:rPr>
              <a:t>Live captioning (subtitles) </a:t>
            </a:r>
            <a:r>
              <a:rPr lang="en-GB" sz="2400" dirty="0">
                <a:latin typeface="Aptos" panose="020B0004020202020204" pitchFamily="34" charset="0"/>
              </a:rPr>
              <a:t>in all seminars/face to face teaching and Teams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>
                <a:latin typeface="Aptos" panose="020B0004020202020204" pitchFamily="34" charset="0"/>
              </a:rPr>
              <a:t>Powerpoint</a:t>
            </a:r>
            <a:r>
              <a:rPr lang="en-GB" sz="2400" dirty="0">
                <a:latin typeface="Aptos" panose="020B0004020202020204" pitchFamily="34" charset="0"/>
              </a:rPr>
              <a:t>: switch subtitles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ptos" panose="020B0004020202020204" pitchFamily="34" charset="0"/>
              </a:rPr>
              <a:t>Teams meetings: allow for live transcription, and translation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kern="100" dirty="0">
                <a:solidFill>
                  <a:srgbClr val="323130"/>
                </a:solidFill>
                <a:effectLst/>
                <a:latin typeface="Aptos" panose="020B0004020202020204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The written form of the live presentation helps with the auditory processing of the language and enables translation</a:t>
            </a:r>
            <a:endParaRPr lang="en-GB" sz="24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7C66440C-7ADA-F253-57E7-AC9D0E33E5ED}"/>
              </a:ext>
            </a:extLst>
          </p:cNvPr>
          <p:cNvSpPr/>
          <p:nvPr/>
        </p:nvSpPr>
        <p:spPr>
          <a:xfrm>
            <a:off x="5562268" y="293914"/>
            <a:ext cx="5009574" cy="2719693"/>
          </a:xfrm>
          <a:prstGeom prst="wedgeEllipseCallout">
            <a:avLst>
              <a:gd name="adj1" fmla="val -71826"/>
              <a:gd name="adj2" fmla="val 103193"/>
            </a:avLst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GB" i="1" kern="100" dirty="0">
                <a:solidFill>
                  <a:srgbClr val="323130"/>
                </a:solidFill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To be honest, I get lost, so then I look up and can see some of the words I didn't understand the meaning of …then I might write these in  Google Translate, ChatGPT</a:t>
            </a:r>
            <a:endParaRPr lang="en-GB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peech Bubble: Oval 9">
            <a:extLst>
              <a:ext uri="{FF2B5EF4-FFF2-40B4-BE49-F238E27FC236}">
                <a16:creationId xmlns:a16="http://schemas.microsoft.com/office/drawing/2014/main" id="{26F6C5AC-2DB1-6258-6031-A92890B93E1E}"/>
              </a:ext>
            </a:extLst>
          </p:cNvPr>
          <p:cNvSpPr/>
          <p:nvPr/>
        </p:nvSpPr>
        <p:spPr>
          <a:xfrm>
            <a:off x="6515100" y="3200399"/>
            <a:ext cx="4400550" cy="2147455"/>
          </a:xfrm>
          <a:prstGeom prst="wedgeEllipseCallout">
            <a:avLst>
              <a:gd name="adj1" fmla="val -86713"/>
              <a:gd name="adj2" fmla="val 5995"/>
            </a:avLst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i="1" kern="0" dirty="0">
                <a:solidFill>
                  <a:schemeClr val="tx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600"/>
              </a:spcAft>
            </a:pPr>
            <a:r>
              <a:rPr lang="en-GB" i="1" kern="0" dirty="0">
                <a:solidFill>
                  <a:schemeClr val="tx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Using the subtitles can help everyone understand what lecturers are saying</a:t>
            </a:r>
          </a:p>
          <a:p>
            <a:pPr algn="ctr">
              <a:spcAft>
                <a:spcPts val="600"/>
              </a:spcAft>
            </a:pPr>
            <a:endParaRPr lang="en-GB" i="1" kern="0" dirty="0">
              <a:solidFill>
                <a:schemeClr val="tx1"/>
              </a:solidFill>
              <a:latin typeface="Segoe UI" panose="020B0502040204020203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en-GB" i="1" kern="0" dirty="0">
                <a:solidFill>
                  <a:schemeClr val="tx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Subtitles help me to focus</a:t>
            </a:r>
            <a:endParaRPr lang="en-GB" kern="1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2760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D2D38-1324-E278-0682-8C918538F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ECCF44-B0C5-BB86-3233-5C396D29C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Strategies for educators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E000B46-AAE1-7085-D181-5990EB5727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201903"/>
            <a:ext cx="9372675" cy="551458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Pace: </a:t>
            </a:r>
            <a:r>
              <a:rPr lang="en-GB" sz="2400" dirty="0"/>
              <a:t>Allow more time for processing within the class 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Communication and explanation: </a:t>
            </a:r>
            <a:r>
              <a:rPr lang="en-GB" sz="2400" dirty="0"/>
              <a:t>make key concepts very clear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Facilitate </a:t>
            </a:r>
            <a:r>
              <a:rPr lang="en-GB" sz="2400" b="1" dirty="0"/>
              <a:t>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Encourage </a:t>
            </a:r>
            <a:r>
              <a:rPr lang="en-GB" sz="2400" b="1" dirty="0"/>
              <a:t>students to speak and communicate </a:t>
            </a:r>
            <a:r>
              <a:rPr lang="en-GB" sz="2400" dirty="0"/>
              <a:t>in English (embracing mistakes)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Engage students </a:t>
            </a:r>
            <a:r>
              <a:rPr lang="en-GB" sz="2400" dirty="0"/>
              <a:t>e.g. search for terms online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Plan </a:t>
            </a:r>
            <a:r>
              <a:rPr lang="en-GB" sz="2400" b="1" dirty="0"/>
              <a:t>consolidation sessions </a:t>
            </a:r>
            <a:r>
              <a:rPr lang="en-GB" sz="2400" dirty="0"/>
              <a:t>where issues from the day are summarised, key questions are identified (posted to Moodle later)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Glossary of terms: </a:t>
            </a:r>
            <a:r>
              <a:rPr lang="en-GB" sz="2400" dirty="0"/>
              <a:t>if available before a module these can be translated and understood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Make material available in advance </a:t>
            </a:r>
            <a:r>
              <a:rPr lang="en-GB" sz="2400" dirty="0"/>
              <a:t>this facilitates translation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Normalisation</a:t>
            </a:r>
            <a:r>
              <a:rPr lang="en-GB" sz="2400" dirty="0"/>
              <a:t> of translating devices/technology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606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FA1748-88C8-A566-B972-735C39C21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99" y="0"/>
            <a:ext cx="5034720" cy="2197100"/>
          </a:xfrm>
        </p:spPr>
        <p:txBody>
          <a:bodyPr/>
          <a:lstStyle/>
          <a:p>
            <a:pPr algn="ctr"/>
            <a:r>
              <a:rPr lang="en-GB" sz="2600" dirty="0"/>
              <a:t>Concluding points: </a:t>
            </a:r>
            <a:br>
              <a:rPr lang="en-GB" sz="2600" dirty="0"/>
            </a:br>
            <a:br>
              <a:rPr lang="en-GB" sz="2600" dirty="0"/>
            </a:br>
            <a:r>
              <a:rPr lang="en-GB" sz="2800" b="1" dirty="0"/>
              <a:t>How can we collectively (at WU) make ‘languaging’ in teaching and learning  easier?</a:t>
            </a:r>
            <a:endParaRPr lang="en-GB" sz="26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7E9FA3-99E4-5516-6CA8-562D9C628A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598" y="1663699"/>
            <a:ext cx="6184901" cy="497204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Ongoing exploring and innovating as we collectively think about how to create a linguistically inclusive learning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Purposeful utilisation and valuing of student linguistic (social &amp; cognitive)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4" name="Picture Placeholder 13" descr="Students gathered in amphitheater">
            <a:extLst>
              <a:ext uri="{FF2B5EF4-FFF2-40B4-BE49-F238E27FC236}">
                <a16:creationId xmlns:a16="http://schemas.microsoft.com/office/drawing/2014/main" id="{57D1E602-34BB-D976-F0E1-ACE2821DE53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1" b="3531"/>
          <a:stretch>
            <a:fillRect/>
          </a:stretch>
        </p:blipFill>
        <p:spPr>
          <a:xfrm>
            <a:off x="5041900" y="0"/>
            <a:ext cx="7150100" cy="4972050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148B5CE-14DD-2640-1745-A43139D9263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956300" y="5180011"/>
            <a:ext cx="5946140" cy="1333500"/>
          </a:xfrm>
        </p:spPr>
        <p:txBody>
          <a:bodyPr/>
          <a:lstStyle/>
          <a:p>
            <a:pPr algn="ctr"/>
            <a:endParaRPr lang="en-GB" sz="2400" b="1" dirty="0"/>
          </a:p>
          <a:p>
            <a:pPr algn="ctr"/>
            <a:r>
              <a:rPr lang="en-GB" sz="2400" dirty="0"/>
              <a:t>Please </a:t>
            </a:r>
            <a:r>
              <a:rPr lang="en-GB" sz="2400" b="1" dirty="0"/>
              <a:t>add your comments to the Mentimeter  </a:t>
            </a:r>
          </a:p>
          <a:p>
            <a:pPr algn="ctr"/>
            <a:r>
              <a:rPr lang="en-GB" sz="2400" b="1" dirty="0"/>
              <a:t>(they will be anonymous)</a:t>
            </a:r>
            <a:endParaRPr lang="en-GB" sz="2400" dirty="0"/>
          </a:p>
          <a:p>
            <a:pPr algn="ctr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E631C-1564-3CA3-E359-B3D3B4797C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8" name="Picture 17" descr="A qr code with a black and white background">
            <a:extLst>
              <a:ext uri="{FF2B5EF4-FFF2-40B4-BE49-F238E27FC236}">
                <a16:creationId xmlns:a16="http://schemas.microsoft.com/office/drawing/2014/main" id="{C3466C28-86D9-DD7B-B506-0C87C27D99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048" y="5147729"/>
            <a:ext cx="1398063" cy="139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53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E0F52-0670-24A6-DE4C-9A10C34F1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325916-840C-80F8-9B56-541071A2E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99" y="159486"/>
            <a:ext cx="5034720" cy="704113"/>
          </a:xfrm>
        </p:spPr>
        <p:txBody>
          <a:bodyPr/>
          <a:lstStyle/>
          <a:p>
            <a:pPr algn="ctr"/>
            <a:r>
              <a:rPr lang="en-GB" sz="2600" dirty="0"/>
              <a:t>Co-producing solutions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D8EB49-5CF2-5E3C-ED1D-A427FECD9D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7529DA-B818-2433-54C1-F59741BA9D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599" y="1023085"/>
            <a:ext cx="5346702" cy="514594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Co-producing solutions (shifting the burden of this invisible labour from students) e.g.</a:t>
            </a:r>
          </a:p>
          <a:p>
            <a:pPr marL="466725" lvl="1" indent="-285750"/>
            <a:r>
              <a:rPr lang="en-GB" sz="2400" dirty="0"/>
              <a:t>providing translation apps</a:t>
            </a:r>
          </a:p>
          <a:p>
            <a:pPr marL="466725" lvl="1" indent="-285750"/>
            <a:r>
              <a:rPr lang="en-GB" sz="2400" dirty="0"/>
              <a:t>facilitating lecture/seminar presentation platforms which allow for live subtitles and individual translation (Teams platforms)</a:t>
            </a:r>
          </a:p>
          <a:p>
            <a:pPr marL="466725" lvl="1" indent="-285750"/>
            <a:r>
              <a:rPr lang="en-GB" sz="2400" dirty="0"/>
              <a:t>training for educators on how to draw on linguistic resources </a:t>
            </a:r>
          </a:p>
          <a:p>
            <a:pPr lvl="1" indent="0">
              <a:buNone/>
            </a:pPr>
            <a:endParaRPr lang="en-GB" sz="2400" dirty="0"/>
          </a:p>
          <a:p>
            <a:pPr lvl="1" indent="0">
              <a:buNone/>
            </a:pPr>
            <a:r>
              <a:rPr lang="en-GB" sz="2400" dirty="0">
                <a:highlight>
                  <a:srgbClr val="00FFFF"/>
                </a:highlight>
              </a:rPr>
              <a:t>Please add your ideas to the </a:t>
            </a:r>
          </a:p>
          <a:p>
            <a:pPr lvl="1" indent="0">
              <a:buNone/>
            </a:pPr>
            <a:r>
              <a:rPr lang="en-GB" sz="2400" dirty="0">
                <a:highlight>
                  <a:srgbClr val="00FFFF"/>
                </a:highlight>
              </a:rPr>
              <a:t>Mentimeter</a:t>
            </a:r>
          </a:p>
          <a:p>
            <a:pPr lvl="1" indent="0">
              <a:buNone/>
            </a:pPr>
            <a:endParaRPr lang="en-GB" sz="2400" dirty="0"/>
          </a:p>
          <a:p>
            <a:endParaRPr lang="en-GB" dirty="0"/>
          </a:p>
        </p:txBody>
      </p:sp>
      <p:pic>
        <p:nvPicPr>
          <p:cNvPr id="14" name="Picture Placeholder 13" descr="Students gathered in amphitheater">
            <a:extLst>
              <a:ext uri="{FF2B5EF4-FFF2-40B4-BE49-F238E27FC236}">
                <a16:creationId xmlns:a16="http://schemas.microsoft.com/office/drawing/2014/main" id="{A2654FAB-C2E5-CC94-2B1D-6B64D53F042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1" b="3531"/>
          <a:stretch>
            <a:fillRect/>
          </a:stretch>
        </p:blipFill>
        <p:spPr>
          <a:xfrm>
            <a:off x="5041900" y="0"/>
            <a:ext cx="7150100" cy="4972050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7662A75-4916-E21B-60CD-41BC9D5C55A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23000" y="4972050"/>
            <a:ext cx="5679440" cy="1606550"/>
          </a:xfrm>
        </p:spPr>
        <p:txBody>
          <a:bodyPr/>
          <a:lstStyle/>
          <a:p>
            <a:pPr algn="ctr"/>
            <a:endParaRPr lang="en-GB" dirty="0"/>
          </a:p>
          <a:p>
            <a:pPr algn="ctr"/>
            <a:r>
              <a:rPr lang="en-GB" dirty="0"/>
              <a:t>Thank you for listening</a:t>
            </a:r>
          </a:p>
          <a:p>
            <a:pPr algn="ctr"/>
            <a:r>
              <a:rPr lang="en-GB" sz="2400" dirty="0"/>
              <a:t>We welcome collaboration, please be in touch:  Mary.van-der-Riet@Warwick.ac.uk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440DA-D406-B294-9EB6-FBF4BAA78D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16" name="Picture 15" descr="A qr code with a black and white background">
            <a:extLst>
              <a:ext uri="{FF2B5EF4-FFF2-40B4-BE49-F238E27FC236}">
                <a16:creationId xmlns:a16="http://schemas.microsoft.com/office/drawing/2014/main" id="{508548F3-65DC-DA90-E23D-A579801E82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886" y="4871506"/>
            <a:ext cx="1398063" cy="139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553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B213A-68E0-279F-7BD4-AEA19A932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references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EA0BFF-E1E6-5B8C-4EDF-A3E3EE5F6F3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66D97-1E7B-AA53-5ED8-C3417A9C72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A611E9-3FAF-F3B3-93E4-AEE41C1A3A5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2" y="1219200"/>
            <a:ext cx="9390818" cy="4949824"/>
          </a:xfrm>
        </p:spPr>
        <p:txBody>
          <a:bodyPr/>
          <a:lstStyle/>
          <a:p>
            <a:r>
              <a:rPr lang="en-GB" sz="1800" dirty="0" err="1">
                <a:latin typeface="Aptos" panose="020B0004020202020204" pitchFamily="34" charset="0"/>
              </a:rPr>
              <a:t>Cenoz</a:t>
            </a:r>
            <a:r>
              <a:rPr lang="en-GB" sz="1800" dirty="0">
                <a:latin typeface="Aptos" panose="020B0004020202020204" pitchFamily="34" charset="0"/>
              </a:rPr>
              <a:t>, J., &amp; Gorter, D. (Eds.) (2011). A Holistic Approach in Multilingual Education: Introduction. Special issue: Toward a Multilingual Approach in the Study of Multilingualism in School Contexts, </a:t>
            </a:r>
            <a:r>
              <a:rPr lang="en-GB" sz="1800" i="1" dirty="0">
                <a:latin typeface="Aptos" panose="020B0004020202020204" pitchFamily="34" charset="0"/>
              </a:rPr>
              <a:t>The Modern Language Journal</a:t>
            </a:r>
            <a:r>
              <a:rPr lang="en-GB" sz="1800" dirty="0">
                <a:latin typeface="Aptos" panose="020B0004020202020204" pitchFamily="34" charset="0"/>
              </a:rPr>
              <a:t>, 95, 3, 339-343,   </a:t>
            </a:r>
            <a:r>
              <a:rPr lang="en-GB" sz="1800" dirty="0">
                <a:latin typeface="Aptos" panose="020B0004020202020204" pitchFamily="34" charset="0"/>
                <a:hlinkClick r:id="rId2"/>
              </a:rPr>
              <a:t>https://doi.org/10.1111/j.1540-4781.2011.01204.x</a:t>
            </a:r>
            <a:r>
              <a:rPr lang="en-GB" sz="1800" dirty="0">
                <a:latin typeface="Aptos" panose="020B0004020202020204" pitchFamily="34" charset="0"/>
              </a:rPr>
              <a:t>   </a:t>
            </a:r>
          </a:p>
          <a:p>
            <a:r>
              <a:rPr lang="en-GB" sz="1800" dirty="0" err="1">
                <a:solidFill>
                  <a:srgbClr val="333333"/>
                </a:solidFill>
                <a:latin typeface="Aptos" panose="020B0004020202020204" pitchFamily="34" charset="0"/>
              </a:rPr>
              <a:t>Cenoz</a:t>
            </a:r>
            <a:r>
              <a:rPr lang="en-GB" sz="1800" dirty="0">
                <a:solidFill>
                  <a:srgbClr val="333333"/>
                </a:solidFill>
                <a:latin typeface="Aptos" panose="020B0004020202020204" pitchFamily="34" charset="0"/>
              </a:rPr>
              <a:t>, J., &amp; Gorter, D. (2022). Pedagogical Translanguaging and Its Application to Language Classes. </a:t>
            </a:r>
            <a:r>
              <a:rPr lang="en-GB" sz="1800" i="1" dirty="0">
                <a:solidFill>
                  <a:srgbClr val="333333"/>
                </a:solidFill>
                <a:latin typeface="Aptos" panose="020B0004020202020204" pitchFamily="34" charset="0"/>
              </a:rPr>
              <a:t>RELC Journal</a:t>
            </a:r>
            <a:r>
              <a:rPr lang="en-GB" sz="1800" dirty="0">
                <a:solidFill>
                  <a:srgbClr val="333333"/>
                </a:solidFill>
                <a:latin typeface="Aptos" panose="020B0004020202020204" pitchFamily="34" charset="0"/>
              </a:rPr>
              <a:t>, 53(2), 342-354. </a:t>
            </a:r>
            <a:r>
              <a:rPr lang="en-GB" sz="1800" dirty="0">
                <a:solidFill>
                  <a:srgbClr val="333333"/>
                </a:solidFill>
                <a:latin typeface="Aptos" panose="020B0004020202020204" pitchFamily="34" charset="0"/>
                <a:hlinkClick r:id="rId3"/>
              </a:rPr>
              <a:t>https://doi.org/10.1177/00336882221082751</a:t>
            </a:r>
            <a:r>
              <a:rPr lang="en-GB" sz="1800" dirty="0">
                <a:solidFill>
                  <a:srgbClr val="333333"/>
                </a:solidFill>
                <a:latin typeface="Aptos" panose="020B0004020202020204" pitchFamily="34" charset="0"/>
              </a:rPr>
              <a:t>  </a:t>
            </a:r>
          </a:p>
          <a:p>
            <a:r>
              <a:rPr lang="en-GB" sz="1800" b="0" i="0" dirty="0">
                <a:solidFill>
                  <a:srgbClr val="222222"/>
                </a:solidFill>
                <a:effectLst/>
                <a:latin typeface="Aptos" panose="020B0004020202020204" pitchFamily="34" charset="0"/>
              </a:rPr>
              <a:t>Cummins, J. (2019). The Emergence of Translanguaging Pedagogy: A Dialogue between Theory and Practice. </a:t>
            </a:r>
            <a:r>
              <a:rPr lang="en-GB" sz="1800" b="0" i="1" dirty="0">
                <a:solidFill>
                  <a:srgbClr val="222222"/>
                </a:solidFill>
                <a:effectLst/>
                <a:latin typeface="Aptos" panose="020B0004020202020204" pitchFamily="34" charset="0"/>
              </a:rPr>
              <a:t>Journal of Multilingual Education Research</a:t>
            </a:r>
            <a:r>
              <a:rPr lang="en-GB" sz="1800" b="0" i="0" dirty="0">
                <a:solidFill>
                  <a:srgbClr val="222222"/>
                </a:solidFill>
                <a:effectLst/>
                <a:latin typeface="Aptos" panose="020B0004020202020204" pitchFamily="34" charset="0"/>
              </a:rPr>
              <a:t> 9: 19- 36.     </a:t>
            </a:r>
            <a:r>
              <a:rPr lang="en-GB" sz="1800" b="1" i="0" u="none" strike="noStrike" dirty="0">
                <a:solidFill>
                  <a:srgbClr val="4F5671"/>
                </a:solidFill>
                <a:effectLst/>
                <a:latin typeface="Aptos" panose="020B0004020202020204" pitchFamily="34" charset="0"/>
                <a:hlinkClick r:id="rId4"/>
              </a:rPr>
              <a:t>https://research.library.fordham.edu/jmer/vol9/iss1/13</a:t>
            </a:r>
            <a:r>
              <a:rPr lang="en-GB" sz="1800" b="0" i="0" dirty="0">
                <a:solidFill>
                  <a:srgbClr val="222222"/>
                </a:solidFill>
                <a:effectLst/>
                <a:latin typeface="Aptos" panose="020B0004020202020204" pitchFamily="34" charset="0"/>
              </a:rPr>
              <a:t> </a:t>
            </a:r>
          </a:p>
          <a:p>
            <a:r>
              <a:rPr lang="en-GB" sz="1800" dirty="0" err="1">
                <a:solidFill>
                  <a:srgbClr val="333333"/>
                </a:solidFill>
                <a:latin typeface="Aptos" panose="020B0004020202020204" pitchFamily="34" charset="0"/>
              </a:rPr>
              <a:t>Rajendram</a:t>
            </a:r>
            <a:r>
              <a:rPr lang="en-GB" sz="1800" dirty="0">
                <a:solidFill>
                  <a:srgbClr val="333333"/>
                </a:solidFill>
                <a:latin typeface="Aptos" panose="020B0004020202020204" pitchFamily="34" charset="0"/>
              </a:rPr>
              <a:t>, S., Shi, W., &amp; Jun, J. (2023). Translanguaging in higher education: experiences and recommendations of international graduate students from the Global South. </a:t>
            </a:r>
            <a:r>
              <a:rPr lang="en-GB" sz="1800" i="1" dirty="0">
                <a:solidFill>
                  <a:srgbClr val="333333"/>
                </a:solidFill>
                <a:latin typeface="Aptos" panose="020B0004020202020204" pitchFamily="34" charset="0"/>
              </a:rPr>
              <a:t>Critical Inquiry in Language Studies</a:t>
            </a:r>
            <a:r>
              <a:rPr lang="en-GB" sz="1800" dirty="0">
                <a:solidFill>
                  <a:srgbClr val="333333"/>
                </a:solidFill>
                <a:latin typeface="Aptos" panose="020B0004020202020204" pitchFamily="34" charset="0"/>
              </a:rPr>
              <a:t>, </a:t>
            </a:r>
            <a:r>
              <a:rPr lang="en-GB" sz="1800" i="1" dirty="0">
                <a:solidFill>
                  <a:srgbClr val="333333"/>
                </a:solidFill>
                <a:latin typeface="Aptos" panose="020B0004020202020204" pitchFamily="34" charset="0"/>
              </a:rPr>
              <a:t>20</a:t>
            </a:r>
            <a:r>
              <a:rPr lang="en-GB" sz="1800" dirty="0">
                <a:solidFill>
                  <a:srgbClr val="333333"/>
                </a:solidFill>
                <a:latin typeface="Aptos" panose="020B0004020202020204" pitchFamily="34" charset="0"/>
              </a:rPr>
              <a:t>(3), 258–278. </a:t>
            </a:r>
            <a:r>
              <a:rPr lang="en-GB" sz="1800" dirty="0">
                <a:solidFill>
                  <a:srgbClr val="333333"/>
                </a:solidFill>
                <a:latin typeface="Aptos" panose="020B0004020202020204" pitchFamily="34" charset="0"/>
                <a:hlinkClick r:id="rId5"/>
              </a:rPr>
              <a:t>https://doi.org/10.1080/15427587.2023.2242991</a:t>
            </a:r>
            <a:r>
              <a:rPr lang="en-GB" sz="1800" dirty="0">
                <a:solidFill>
                  <a:srgbClr val="333333"/>
                </a:solidFill>
                <a:latin typeface="Aptos" panose="020B0004020202020204" pitchFamily="34" charset="0"/>
              </a:rPr>
              <a:t>  </a:t>
            </a:r>
            <a:endParaRPr lang="en-GB" sz="1800" dirty="0">
              <a:latin typeface="Aptos" panose="020B00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731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F31FF-1481-8DFF-D2CB-006E3898A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Aptos" panose="020B0004020202020204" pitchFamily="34" charset="0"/>
              </a:rPr>
              <a:t>About languaging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0B2EE4-D577-6147-0787-0813F49995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11057982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40E5D-D1DB-D0F7-3498-AE48EED873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6632B2-BC28-8CD5-4909-43D3332EBD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346200"/>
            <a:ext cx="10076619" cy="5124938"/>
          </a:xfrm>
        </p:spPr>
        <p:txBody>
          <a:bodyPr/>
          <a:lstStyle/>
          <a:p>
            <a:r>
              <a:rPr lang="en-GB" sz="2000" b="1" dirty="0">
                <a:latin typeface="Aptos" panose="020B0004020202020204" pitchFamily="34" charset="0"/>
              </a:rPr>
              <a:t>This presentation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Summarises exploratory discussions with students and lecturers about languaging  in postgraduate teaching and learning</a:t>
            </a:r>
          </a:p>
          <a:p>
            <a:r>
              <a:rPr lang="en-GB" sz="2000" b="1" dirty="0">
                <a:latin typeface="Aptos" panose="020B0004020202020204" pitchFamily="34" charset="0"/>
                <a:ea typeface="Aptos" panose="020B0004020202020204" pitchFamily="34" charset="0"/>
              </a:rPr>
              <a:t>Aim for today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  <a:ea typeface="Aptos" panose="020B0004020202020204" pitchFamily="34" charset="0"/>
              </a:rPr>
              <a:t>Recognise and value key workarounds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  <a:ea typeface="Aptos" panose="020B0004020202020204" pitchFamily="34" charset="0"/>
              </a:rPr>
              <a:t>Think about systematising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Consider how we can use languages as a “flexible resource that can be meaningfully deployed for learning and assessment purposes” </a:t>
            </a:r>
            <a:r>
              <a:rPr lang="en-GB" dirty="0"/>
              <a:t>(Costley &amp; Leung, 2020)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Aptos" panose="020B0004020202020204" pitchFamily="34" charset="0"/>
            </a:endParaRPr>
          </a:p>
          <a:p>
            <a:r>
              <a:rPr lang="en-GB" sz="2000" b="1" dirty="0">
                <a:latin typeface="Aptos" panose="020B0004020202020204" pitchFamily="34" charset="0"/>
              </a:rPr>
              <a:t>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Multiple languages in the classroom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English as medium of admission, instruction &amp; formal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Student learning extensively mediated through use of technology in teaching sessions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Realities of current sociopolitical context of HEI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ptos" panose="020B0004020202020204" pitchFamily="34" charset="0"/>
              </a:rPr>
              <a:t>Academic success should not just be related to language proficiency</a:t>
            </a:r>
          </a:p>
          <a:p>
            <a:endParaRPr lang="en-GB" dirty="0">
              <a:latin typeface="Aptos" panose="020B0004020202020204" pitchFamily="34" charset="0"/>
            </a:endParaRPr>
          </a:p>
          <a:p>
            <a:endParaRPr lang="en-GB" dirty="0">
              <a:latin typeface="Aptos" panose="020B0004020202020204" pitchFamily="34" charset="0"/>
            </a:endParaRPr>
          </a:p>
          <a:p>
            <a:endParaRPr lang="en-GB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440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1E23EB45-EE15-F2DD-92ED-0ACEBD738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1"/>
            <a:ext cx="7841417" cy="1092199"/>
          </a:xfrm>
        </p:spPr>
        <p:txBody>
          <a:bodyPr/>
          <a:lstStyle/>
          <a:p>
            <a:pPr algn="ctr"/>
            <a:r>
              <a:rPr lang="en-GB" sz="2400" dirty="0"/>
              <a:t>Translanguaging is a pedagogical strategy that includes intentional use of different languages </a:t>
            </a:r>
            <a:br>
              <a:rPr lang="en-GB" sz="2400" dirty="0"/>
            </a:br>
            <a:r>
              <a:rPr lang="en-GB" sz="2400" dirty="0"/>
              <a:t>(</a:t>
            </a:r>
            <a:r>
              <a:rPr lang="en-GB" sz="2400" dirty="0" err="1"/>
              <a:t>Cenoz</a:t>
            </a:r>
            <a:r>
              <a:rPr lang="en-GB" sz="2400" dirty="0"/>
              <a:t> &amp; Gorter,  2011)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F1DC8C-9B7D-0A75-2D72-FADE7553EA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 dirty="0"/>
          </a:p>
        </p:txBody>
      </p:sp>
      <p:graphicFrame>
        <p:nvGraphicFramePr>
          <p:cNvPr id="19" name="Diagram 18" descr="Flowchard is described in the notes section">
            <a:extLst>
              <a:ext uri="{FF2B5EF4-FFF2-40B4-BE49-F238E27FC236}">
                <a16:creationId xmlns:a16="http://schemas.microsoft.com/office/drawing/2014/main" id="{AEE78A63-8644-3389-B80C-3766E19587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7417253"/>
              </p:ext>
            </p:extLst>
          </p:nvPr>
        </p:nvGraphicFramePr>
        <p:xfrm>
          <a:off x="735290" y="1092201"/>
          <a:ext cx="9602510" cy="560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63369CAA-39C8-82BF-BD1B-B75D603366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2" y="2799760"/>
            <a:ext cx="9030456" cy="3369263"/>
          </a:xfrm>
        </p:spPr>
        <p:txBody>
          <a:bodyPr/>
          <a:lstStyle/>
          <a:p>
            <a:pPr lvl="1" indent="0">
              <a:buNone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444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D8EEFE-14D8-916D-B39B-0DAED3B7E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4" y="472593"/>
            <a:ext cx="3828216" cy="1007047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GB" sz="2800" dirty="0"/>
              <a:t>Challenges in live teaching sessions</a:t>
            </a: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B98D6BBF-5591-C1E3-FC0F-B3B944DB51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356667-4833-3903-F8BB-0E398F3EBF6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vert="horz" lIns="91440" tIns="45720" rIns="91440" bIns="45720" numCol="1" spcCol="360000" rtlCol="0">
            <a:normAutofit fontScale="92500" lnSpcReduction="20000"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/>
              <a:t>Pace of delivery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Accents (students &amp; lecturers)</a:t>
            </a:r>
            <a:endParaRPr lang="en-GB" sz="2800" strike="sngStrike" dirty="0">
              <a:highlight>
                <a:srgbClr val="FFFF00"/>
              </a:highlight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/>
              <a:t>Intense structure of timetable (e.g. five full days of teaching)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/>
              <a:t>Lack of exposure to terms used within field e.g. health/research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Intensity, extra concentration, need for live/back translation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i="1" dirty="0"/>
          </a:p>
          <a:p>
            <a:pPr marL="0" indent="0">
              <a:buFont typeface="Arial" panose="020B0604020202020204" pitchFamily="34" charset="0"/>
              <a:buNone/>
            </a:pPr>
            <a:endParaRPr lang="en-GB" i="1" dirty="0"/>
          </a:p>
          <a:p>
            <a:endParaRPr lang="en-GB" dirty="0"/>
          </a:p>
        </p:txBody>
      </p:sp>
      <p:pic>
        <p:nvPicPr>
          <p:cNvPr id="16" name="Picture 15" descr="People in a classroom">
            <a:extLst>
              <a:ext uri="{FF2B5EF4-FFF2-40B4-BE49-F238E27FC236}">
                <a16:creationId xmlns:a16="http://schemas.microsoft.com/office/drawing/2014/main" id="{54A7DCED-FB4C-E813-608B-A3CF1608A1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9" r="-2" b="-2"/>
          <a:stretch>
            <a:fillRect/>
          </a:stretch>
        </p:blipFill>
        <p:spPr>
          <a:xfrm>
            <a:off x="4164605" y="10"/>
            <a:ext cx="8027395" cy="497204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  <a:noFill/>
        </p:spPr>
      </p:pic>
      <p:sp>
        <p:nvSpPr>
          <p:cNvPr id="14" name="Speech Bubble: Oval 13">
            <a:extLst>
              <a:ext uri="{FF2B5EF4-FFF2-40B4-BE49-F238E27FC236}">
                <a16:creationId xmlns:a16="http://schemas.microsoft.com/office/drawing/2014/main" id="{CEFD51F8-A3A3-FC6D-874F-49025CA8F357}"/>
              </a:ext>
            </a:extLst>
          </p:cNvPr>
          <p:cNvSpPr/>
          <p:nvPr/>
        </p:nvSpPr>
        <p:spPr>
          <a:xfrm>
            <a:off x="6096000" y="4292599"/>
            <a:ext cx="5939118" cy="203834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algn="ctr">
              <a:lnSpc>
                <a:spcPct val="90000"/>
              </a:lnSpc>
              <a:spcAft>
                <a:spcPts val="800"/>
              </a:spcAft>
            </a:pPr>
            <a:r>
              <a:rPr lang="en-US" sz="600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Being in the class for one hour, two hours listening, understanding in another language  … taking notes wasn't easy, so I couldn't write notes on my notebook at all.</a:t>
            </a:r>
          </a:p>
          <a:p>
            <a:pPr algn="ctr">
              <a:lnSpc>
                <a:spcPct val="90000"/>
              </a:lnSpc>
              <a:spcAft>
                <a:spcPts val="800"/>
              </a:spcAft>
            </a:pPr>
            <a:r>
              <a:rPr lang="en-US" sz="6000" i="1" dirty="0">
                <a:solidFill>
                  <a:schemeClr val="bg1"/>
                </a:solidFill>
              </a:rPr>
              <a:t>(Student)</a:t>
            </a:r>
            <a:endParaRPr lang="en-US" sz="6000" i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endParaRPr lang="en-US" sz="9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8B267-B4FA-2E59-5985-FC34D10EB29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1496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9FDC6-1E50-4B74-4058-5DC8C3065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Students’ real-time adaptations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71D607-3A9F-9B46-D000-EFF4EFA72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DA589F-4C3A-FE6C-681C-F58F7B05C2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1800" dirty="0"/>
              <a:t>Use of translation software tools and large language models (AI) in the classroom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319C8C-FD67-B046-DA19-58BBA2B306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2" y="1641565"/>
            <a:ext cx="4712668" cy="452745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kern="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 engage in extra work to process the live seminar/class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00" dirty="0">
                <a:solidFill>
                  <a:srgbClr val="323130"/>
                </a:solidFill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Putting content from the session into ChatGPT/DeepSeek to ‘explain’ it e.g.</a:t>
            </a:r>
          </a:p>
          <a:p>
            <a:pPr marL="466725" lvl="1" indent="-285750"/>
            <a:r>
              <a:rPr lang="en-GB" sz="2000" kern="100" dirty="0">
                <a:solidFill>
                  <a:srgbClr val="323130"/>
                </a:solidFill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Particular ‘professional’ words or phrases from health or medical context)</a:t>
            </a:r>
          </a:p>
          <a:p>
            <a:pPr marL="466725" lvl="1" indent="-285750"/>
            <a:r>
              <a:rPr lang="en-GB" sz="2000" kern="100" dirty="0">
                <a:solidFill>
                  <a:srgbClr val="323130"/>
                </a:solidFill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ta</a:t>
            </a:r>
            <a:r>
              <a:rPr lang="en-GB" sz="2000" kern="100" dirty="0">
                <a:solidFill>
                  <a:srgbClr val="323130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king screenshots of the board/screen and asking AI to ‘help me to understand’ and ‘translate’</a:t>
            </a:r>
          </a:p>
          <a:p>
            <a:pPr marL="466725" lvl="1" indent="-285750"/>
            <a:endParaRPr lang="en-GB" sz="2000" kern="100" dirty="0">
              <a:solidFill>
                <a:srgbClr val="323130"/>
              </a:solidFill>
              <a:latin typeface="Segoe UI" panose="020B0502040204020203" pitchFamily="34" charset="0"/>
              <a:ea typeface="Segoe UI" panose="020B0502040204020203" pitchFamily="34" charset="0"/>
              <a:cs typeface="Times New Roman" panose="02020603050405020304" pitchFamily="18" charset="0"/>
            </a:endParaRPr>
          </a:p>
          <a:p>
            <a:pPr lvl="1" indent="0">
              <a:buNone/>
            </a:pPr>
            <a:r>
              <a:rPr lang="en-GB" sz="2000" kern="100" dirty="0">
                <a:solidFill>
                  <a:srgbClr val="323130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  <a:cs typeface="Times New Roman" panose="02020603050405020304" pitchFamily="18" charset="0"/>
              </a:rPr>
              <a:t>(statements are from discussions with students)</a:t>
            </a:r>
          </a:p>
          <a:p>
            <a:endParaRPr lang="en-GB" sz="28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14" name="Speech Bubble: Oval 13">
            <a:extLst>
              <a:ext uri="{FF2B5EF4-FFF2-40B4-BE49-F238E27FC236}">
                <a16:creationId xmlns:a16="http://schemas.microsoft.com/office/drawing/2014/main" id="{59F42C84-59B6-891F-1692-A058E8BFBA19}"/>
              </a:ext>
            </a:extLst>
          </p:cNvPr>
          <p:cNvSpPr/>
          <p:nvPr/>
        </p:nvSpPr>
        <p:spPr>
          <a:xfrm>
            <a:off x="6525824" y="367932"/>
            <a:ext cx="2886840" cy="1477562"/>
          </a:xfrm>
          <a:prstGeom prst="wedgeEllipseCallout">
            <a:avLst>
              <a:gd name="adj1" fmla="val -77949"/>
              <a:gd name="adj2" fmla="val 642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i="1" dirty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</a:rPr>
              <a:t>I miss a lot of content by only looking at the PowerPoint slides afterwards</a:t>
            </a:r>
            <a:endParaRPr lang="en-GB" dirty="0"/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169FDF9F-BC76-2915-C5C6-70A501575512}"/>
              </a:ext>
            </a:extLst>
          </p:cNvPr>
          <p:cNvSpPr/>
          <p:nvPr/>
        </p:nvSpPr>
        <p:spPr>
          <a:xfrm>
            <a:off x="5299232" y="1815331"/>
            <a:ext cx="2554664" cy="1606206"/>
          </a:xfrm>
          <a:prstGeom prst="wedgeEllipseCallout">
            <a:avLst>
              <a:gd name="adj1" fmla="val -77507"/>
              <a:gd name="adj2" fmla="val -2835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dirty="0"/>
              <a:t>I do as much as I can during the class so as not to forget details</a:t>
            </a:r>
          </a:p>
        </p:txBody>
      </p:sp>
      <p:sp>
        <p:nvSpPr>
          <p:cNvPr id="10" name="Speech Bubble: Oval 9">
            <a:extLst>
              <a:ext uri="{FF2B5EF4-FFF2-40B4-BE49-F238E27FC236}">
                <a16:creationId xmlns:a16="http://schemas.microsoft.com/office/drawing/2014/main" id="{C0F9C897-6EAD-C798-A312-41A683A46607}"/>
              </a:ext>
            </a:extLst>
          </p:cNvPr>
          <p:cNvSpPr/>
          <p:nvPr/>
        </p:nvSpPr>
        <p:spPr>
          <a:xfrm>
            <a:off x="5899421" y="3084922"/>
            <a:ext cx="5568679" cy="3405146"/>
          </a:xfrm>
          <a:prstGeom prst="wedgeEllipseCallout">
            <a:avLst>
              <a:gd name="adj1" fmla="val -65186"/>
              <a:gd name="adj2" fmla="val -1599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dirty="0"/>
              <a:t>I give ChatGPT some of the ideas or terms that I've heard during the presentation or the lecture and ask for a real example, to explain it again (in my own language), and I save that because when I go back to the presentation, I know that I have something here in the ChatGPT  </a:t>
            </a:r>
          </a:p>
        </p:txBody>
      </p:sp>
      <p:pic>
        <p:nvPicPr>
          <p:cNvPr id="15" name="Picture 14" descr="Icon for ChatGPT">
            <a:extLst>
              <a:ext uri="{FF2B5EF4-FFF2-40B4-BE49-F238E27FC236}">
                <a16:creationId xmlns:a16="http://schemas.microsoft.com/office/drawing/2014/main" id="{F454A0D4-BDE4-0FC6-2965-9D6030CEC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9984" y="2543336"/>
            <a:ext cx="1281311" cy="1260972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426C07-58BA-A020-2509-819A5663564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626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D7E95-2B73-A6B5-9087-07A83B601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10966705" cy="9890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/>
              <a:t>Use of live translation and transcription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26EE7-7CF8-9DA6-E1BC-731CE59BA6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7" y="1943100"/>
            <a:ext cx="9134401" cy="423386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800"/>
              </a:spcAft>
            </a:pPr>
            <a:r>
              <a:rPr lang="en-US" sz="2400" dirty="0">
                <a:effectLst/>
              </a:rPr>
              <a:t>To track what is said in the lecture</a:t>
            </a:r>
          </a:p>
          <a:p>
            <a:pPr>
              <a:spcAft>
                <a:spcPts val="800"/>
              </a:spcAft>
            </a:pPr>
            <a:endParaRPr lang="en-US" sz="2400" dirty="0">
              <a:effectLst/>
            </a:endParaRPr>
          </a:p>
          <a:p>
            <a:pPr>
              <a:spcAft>
                <a:spcPts val="800"/>
              </a:spcAft>
            </a:pPr>
            <a:endParaRPr lang="en-US" sz="2200" dirty="0">
              <a:effectLst/>
            </a:endParaRPr>
          </a:p>
          <a:p>
            <a:pPr>
              <a:spcAft>
                <a:spcPts val="800"/>
              </a:spcAft>
            </a:pPr>
            <a:r>
              <a:rPr lang="en-US" sz="2200" dirty="0">
                <a:effectLst/>
              </a:rPr>
              <a:t> </a:t>
            </a:r>
          </a:p>
          <a:p>
            <a:r>
              <a:rPr lang="en-US" sz="2200" dirty="0"/>
              <a:t>DeepL                </a:t>
            </a:r>
            <a:r>
              <a:rPr lang="en-US" sz="2200" dirty="0">
                <a:effectLst/>
              </a:rPr>
              <a:t>ChatGPT       Google Translate </a:t>
            </a:r>
          </a:p>
          <a:p>
            <a:pPr>
              <a:spcAft>
                <a:spcPts val="800"/>
              </a:spcAft>
            </a:pPr>
            <a:endParaRPr lang="en-US" sz="2400" b="1" dirty="0"/>
          </a:p>
          <a:p>
            <a:pPr>
              <a:spcAft>
                <a:spcPts val="800"/>
              </a:spcAft>
            </a:pPr>
            <a:r>
              <a:rPr lang="en-US" sz="2400" b="1" dirty="0"/>
              <a:t>L</a:t>
            </a:r>
            <a:r>
              <a:rPr lang="en-US" sz="2400" b="1" dirty="0">
                <a:effectLst/>
              </a:rPr>
              <a:t>ive transcription</a:t>
            </a:r>
            <a:r>
              <a:rPr lang="en-US" sz="2400" b="1" dirty="0"/>
              <a:t> in another language</a:t>
            </a:r>
            <a:r>
              <a:rPr lang="en-US" sz="2400" dirty="0">
                <a:effectLst/>
              </a:rPr>
              <a:t> </a:t>
            </a:r>
          </a:p>
          <a:p>
            <a:pPr lvl="1"/>
            <a:r>
              <a:rPr lang="en-US" sz="2400" dirty="0">
                <a:effectLst/>
              </a:rPr>
              <a:t>In Microsoft Teams sessions: live transcription settings can be set in another language</a:t>
            </a:r>
          </a:p>
          <a:p>
            <a:pPr>
              <a:spcAft>
                <a:spcPts val="800"/>
              </a:spcAft>
            </a:pPr>
            <a:endParaRPr lang="en-US" sz="2200" dirty="0">
              <a:effectLst/>
            </a:endParaRPr>
          </a:p>
          <a:p>
            <a:pPr>
              <a:spcAft>
                <a:spcPts val="800"/>
              </a:spcAft>
            </a:pPr>
            <a:endParaRPr lang="en-US" sz="2200" dirty="0">
              <a:effectLst/>
            </a:endParaRPr>
          </a:p>
          <a:p>
            <a:endParaRPr lang="en-US" sz="2200" dirty="0"/>
          </a:p>
        </p:txBody>
      </p:sp>
      <p:pic>
        <p:nvPicPr>
          <p:cNvPr id="5" name="Content Placeholder 4" descr="A logo with a hexagon and a blue hexagon represents Deep L">
            <a:extLst>
              <a:ext uri="{FF2B5EF4-FFF2-40B4-BE49-F238E27FC236}">
                <a16:creationId xmlns:a16="http://schemas.microsoft.com/office/drawing/2014/main" id="{DD362A92-43C4-BB64-0D97-A6C1765316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2648" y="2752339"/>
            <a:ext cx="1413919" cy="676661"/>
          </a:xfrm>
          <a:prstGeom prst="rect">
            <a:avLst/>
          </a:prstGeom>
        </p:spPr>
      </p:pic>
      <p:pic>
        <p:nvPicPr>
          <p:cNvPr id="8" name="Picture 7" descr="A green circle with white lines is the icon for ChatGPT&#10;&#10;">
            <a:extLst>
              <a:ext uri="{FF2B5EF4-FFF2-40B4-BE49-F238E27FC236}">
                <a16:creationId xmlns:a16="http://schemas.microsoft.com/office/drawing/2014/main" id="{68F068CD-2200-AA1A-0B2D-9DB7645AF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6771" y="2642300"/>
            <a:ext cx="761256" cy="751292"/>
          </a:xfrm>
          <a:prstGeom prst="rect">
            <a:avLst/>
          </a:prstGeom>
        </p:spPr>
      </p:pic>
      <p:pic>
        <p:nvPicPr>
          <p:cNvPr id="4" name="Picture 3" descr="Icon for Google">
            <a:extLst>
              <a:ext uri="{FF2B5EF4-FFF2-40B4-BE49-F238E27FC236}">
                <a16:creationId xmlns:a16="http://schemas.microsoft.com/office/drawing/2014/main" id="{0A1CBB70-7D9B-DFCE-A6A7-AA867C3C7D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7941" y="2642300"/>
            <a:ext cx="1016899" cy="1016899"/>
          </a:xfrm>
          <a:prstGeom prst="rect">
            <a:avLst/>
          </a:prstGeom>
        </p:spPr>
      </p:pic>
      <p:pic>
        <p:nvPicPr>
          <p:cNvPr id="9" name="Picture 8" descr="Icon for Microsoft Teams">
            <a:extLst>
              <a:ext uri="{FF2B5EF4-FFF2-40B4-BE49-F238E27FC236}">
                <a16:creationId xmlns:a16="http://schemas.microsoft.com/office/drawing/2014/main" id="{B5C4CB14-96D6-CA50-6896-1F2256D357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8628" y="4908796"/>
            <a:ext cx="1216777" cy="121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1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EECDAD-FC99-63D9-6F52-ADF34D86EA7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01486" y="239486"/>
            <a:ext cx="9481457" cy="57694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Screengrab of Live translation through Google Translate</a:t>
            </a:r>
          </a:p>
        </p:txBody>
      </p:sp>
      <p:pic>
        <p:nvPicPr>
          <p:cNvPr id="7" name="Picture 6" descr="Screenshot of text in English and in the adjacent box, the same text translated into Arabic">
            <a:extLst>
              <a:ext uri="{FF2B5EF4-FFF2-40B4-BE49-F238E27FC236}">
                <a16:creationId xmlns:a16="http://schemas.microsoft.com/office/drawing/2014/main" id="{DAB4FF5B-E327-6512-805E-4B32CD545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3543"/>
            <a:ext cx="11927281" cy="372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56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grab of live translation of spoken English transcribed into Chinese (Simplified) ">
            <a:extLst>
              <a:ext uri="{FF2B5EF4-FFF2-40B4-BE49-F238E27FC236}">
                <a16:creationId xmlns:a16="http://schemas.microsoft.com/office/drawing/2014/main" id="{589B7C85-E7B3-F2F1-4D09-6A6256181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661" y="255693"/>
            <a:ext cx="3010239" cy="650862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D1B661-93E3-9DE0-39FA-FCA96A4C0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Live translation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07E9A9-B20C-60A2-2821-AFB190B36C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1596" y="1376624"/>
            <a:ext cx="5688204" cy="480033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Slow connectivity in lecture venues delays translation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Translation tools not always useful for translation of meaning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Language is also related to thinking processes: different languages have different ways of thinking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Context of words differs and translation by tools is not always contextualised e.g. medical or health content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606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FCB7AE-DFD1-BE3E-A914-C80C0164A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 anchor="b">
            <a:normAutofit/>
          </a:bodyPr>
          <a:lstStyle/>
          <a:p>
            <a:r>
              <a:rPr lang="en-GB" sz="2800" dirty="0"/>
              <a:t>Further languaging challenges in the classroom</a:t>
            </a:r>
          </a:p>
        </p:txBody>
      </p:sp>
      <p:graphicFrame>
        <p:nvGraphicFramePr>
          <p:cNvPr id="8" name="Text Placeholder 5" descr="Table description is provided in the notes">
            <a:extLst>
              <a:ext uri="{FF2B5EF4-FFF2-40B4-BE49-F238E27FC236}">
                <a16:creationId xmlns:a16="http://schemas.microsoft.com/office/drawing/2014/main" id="{81EC3C98-C8A8-E799-F547-05CF02D090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233288"/>
              </p:ext>
            </p:extLst>
          </p:nvPr>
        </p:nvGraphicFramePr>
        <p:xfrm>
          <a:off x="413582" y="1295400"/>
          <a:ext cx="9225718" cy="4873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A354C966-7AFE-345E-F6C7-E9DEF463A5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E607C2-06F5-496B-9AAF-9473C656AC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 anchor="ctr">
            <a:normAutofit/>
          </a:bodyPr>
          <a:lstStyle/>
          <a:p>
            <a:fld id="{C48E14F5-50D3-4289-97B9-41D214BC11C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4996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NIVERSITY OF WARWICK TEMPLATE" val="o3vyYe39"/>
  <p:tag name="ARTICULATE_DESIGN_ID_1_PURPLE" val="AduQcjRa"/>
  <p:tag name="ARTICULATE_DESIGN_ID_PURPLE" val="H2tNWEnT"/>
  <p:tag name="ARTICULATE_DESIGN_ID_1_GREEN" val="A9jtIQJD"/>
  <p:tag name="ARTICULATE_DESIGN_ID_1_ORANGE" val="DYW5gw80"/>
  <p:tag name="ARTICULATE_DESIGN_ID_1_RED" val="4zeqPENU"/>
  <p:tag name="ARTICULATE_DESIGN_ID_BLUE" val="sVk99ODY"/>
  <p:tag name="ARTICULATE_DESIGN_ID_GREEN" val="GS3ERbu0"/>
  <p:tag name="ARTICULATE_DESIGN_ID_ORANGE" val="lGEOL85f"/>
  <p:tag name="ARTICULATE_DESIGN_ID_RED" val="HToPVZQA"/>
  <p:tag name="PRESGUID" val="0c4b2974-b076-4de0-abb9-2a1dba2ff14f"/>
  <p:tag name="ARTICULATE_DESIGN_ID_5_UNIVERSITY OF WARWICK" val="Rm1u8kJp"/>
  <p:tag name="ARTICULATE_DESIGN_ID_UNIVERSITY OF WARWICK" val="76Q5vuZC"/>
  <p:tag name="ARTICULATE_PROJECT_OPEN" val="0"/>
  <p:tag name="ARTICULATE_DESIGN_ID_1_UNIVERSITY OF WARWICK" val="8P3AOuwW"/>
  <p:tag name="ARTICULATE_DESIGN_ID_BRIGHT TEAL" val="9kJ2EVKG"/>
  <p:tag name="ARTICULATE_DESIGN_ID_1_BRIGHT TEAL" val="DsamqdXS"/>
  <p:tag name="ARTICULATE_DESIGN_ID_BRIGHT BLUE" val="uV00Dvu6"/>
  <p:tag name="ARTICULATE_DESIGN_ID_1_BRIGHT BLUE" val="uZ3judsJ"/>
  <p:tag name="ARTICULATE_DESIGN_ID_BRIGHT ORANGE" val="WLP2QPCx"/>
  <p:tag name="ARTICULATE_DESIGN_ID_1_BRIGHT ORANGE" val="pOoiGpez"/>
  <p:tag name="ARTICULATE_DESIGN_ID_BRIGHT RUBY" val="TYXO80EN"/>
  <p:tag name="ARTICULATE_DESIGN_ID_BRIGHT GOLD" val="ml7Vg9xM"/>
  <p:tag name="ARTICULATE_SLIDE_COUNT" val="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2.xml><?xml version="1.0" encoding="utf-8"?>
<a:theme xmlns:a="http://schemas.openxmlformats.org/drawingml/2006/main" name="Bright Teal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354E357C-859A-4614-8A2D-C90D06BDD0E7}"/>
    </a:ext>
  </a:extLst>
</a:theme>
</file>

<file path=ppt/theme/theme3.xml><?xml version="1.0" encoding="utf-8"?>
<a:theme xmlns:a="http://schemas.openxmlformats.org/drawingml/2006/main" name="Bright Blu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32FAF07-4AEC-49C5-80C8-9A7AB155F0B7}"/>
    </a:ext>
  </a:extLst>
</a:theme>
</file>

<file path=ppt/theme/theme4.xml><?xml version="1.0" encoding="utf-8"?>
<a:theme xmlns:a="http://schemas.openxmlformats.org/drawingml/2006/main" name="Bright Orang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1026240F-7360-42FC-A9DA-A44170D985CB}"/>
    </a:ext>
  </a:extLst>
</a:theme>
</file>

<file path=ppt/theme/theme5.xml><?xml version="1.0" encoding="utf-8"?>
<a:theme xmlns:a="http://schemas.openxmlformats.org/drawingml/2006/main" name="Dark Ruby">
  <a:themeElements>
    <a:clrScheme name="Uni Of Warwick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9D2235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2A9E9CC-1D69-4533-9D26-0FE921900D47}"/>
    </a:ext>
  </a:extLst>
</a:theme>
</file>

<file path=ppt/theme/theme6.xml><?xml version="1.0" encoding="utf-8"?>
<a:theme xmlns:a="http://schemas.openxmlformats.org/drawingml/2006/main" name="Bright Gold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C207D76F-168D-4246-91B2-54AF695E71CF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B99DAE6F-4C23-447A-9D9E-F4ADF1DCF8E3}">
  <we:reference id="3e0fcce7-415c-4081-926c-b4e449c650e4" version="1.1.0.2" store="EXCatalog" storeType="EXCatalog"/>
  <we:alternateReferences>
    <we:reference id="WA200004709" version="1.1.0.2" store="en-GB" storeType="OMEX"/>
  </we:alternateReferences>
  <we:properties>
    <we:property name="Office.AutoShowTaskpaneWithDocument" value="true"/>
  </we:properties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A034909366C4F9381CBE57A214D99" ma:contentTypeVersion="10" ma:contentTypeDescription="Create a new document." ma:contentTypeScope="" ma:versionID="b1e1916a3e1d3d3d94b60502c4e5692c">
  <xsd:schema xmlns:xsd="http://www.w3.org/2001/XMLSchema" xmlns:xs="http://www.w3.org/2001/XMLSchema" xmlns:p="http://schemas.microsoft.com/office/2006/metadata/properties" xmlns:ns3="09e160f5-8a57-4065-9b87-2652a32ea4d3" targetNamespace="http://schemas.microsoft.com/office/2006/metadata/properties" ma:root="true" ma:fieldsID="347f057733dba44ee747985e0d75d03c" ns3:_="">
    <xsd:import namespace="09e160f5-8a57-4065-9b87-2652a32ea4d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_activity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160f5-8a57-4065-9b87-2652a32ea4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9e160f5-8a57-4065-9b87-2652a32ea4d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74858C-4233-41FB-B4E1-587C3C3AEF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e160f5-8a57-4065-9b87-2652a32ea4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7F3338-85DD-43F4-AF99-937039EB9D4E}">
  <ds:schemaRefs>
    <ds:schemaRef ds:uri="http://purl.org/dc/terms/"/>
    <ds:schemaRef ds:uri="09e160f5-8a57-4065-9b87-2652a32ea4d3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86A75A7-1143-44B4-96AC-B06CBA533F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University_of_Warwick_Template_v9</Template>
  <TotalTime>880</TotalTime>
  <Words>1544</Words>
  <Application>Microsoft Office PowerPoint</Application>
  <PresentationFormat>Widescreen</PresentationFormat>
  <Paragraphs>183</Paragraphs>
  <Slides>17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Aptos</vt:lpstr>
      <vt:lpstr>Aptos Display</vt:lpstr>
      <vt:lpstr>Arial</vt:lpstr>
      <vt:lpstr>Calibri</vt:lpstr>
      <vt:lpstr>Segoe UI</vt:lpstr>
      <vt:lpstr>Times New Roman</vt:lpstr>
      <vt:lpstr>University of Warwick</vt:lpstr>
      <vt:lpstr>Bright Teal</vt:lpstr>
      <vt:lpstr>Bright Blue</vt:lpstr>
      <vt:lpstr>Bright Orange</vt:lpstr>
      <vt:lpstr>Dark Ruby</vt:lpstr>
      <vt:lpstr>Bright Gold</vt:lpstr>
      <vt:lpstr>How do students and lecturers ‘do’ language in teaching and learning? </vt:lpstr>
      <vt:lpstr>About languaging </vt:lpstr>
      <vt:lpstr>Translanguaging is a pedagogical strategy that includes intentional use of different languages  (Cenoz &amp; Gorter,  2011)</vt:lpstr>
      <vt:lpstr>Challenges in live teaching sessions</vt:lpstr>
      <vt:lpstr>Students’ real-time adaptations</vt:lpstr>
      <vt:lpstr>Use of live translation and transcription tools</vt:lpstr>
      <vt:lpstr>Screengrab of Live translation through Google Translate</vt:lpstr>
      <vt:lpstr>Live translation</vt:lpstr>
      <vt:lpstr>Further languaging challenges in the classroom</vt:lpstr>
      <vt:lpstr>Navigating academic reading and writing across languages</vt:lpstr>
      <vt:lpstr>Translation tools used before and after teaching sessions</vt:lpstr>
      <vt:lpstr>What can educators do?</vt:lpstr>
      <vt:lpstr>Strategies for educators</vt:lpstr>
      <vt:lpstr>Strategies for educators</vt:lpstr>
      <vt:lpstr>Concluding points:   How can we collectively (at WU) make ‘languaging’ in teaching and learning  easier?</vt:lpstr>
      <vt:lpstr>Co-producing solutions</vt:lpstr>
      <vt:lpstr>Useful references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your template</dc:title>
  <dc:creator>Kelleher, Lucy</dc:creator>
  <cp:lastModifiedBy>Van Der Riet, Mary</cp:lastModifiedBy>
  <cp:revision>33</cp:revision>
  <dcterms:created xsi:type="dcterms:W3CDTF">2023-11-28T11:44:59Z</dcterms:created>
  <dcterms:modified xsi:type="dcterms:W3CDTF">2025-06-02T13:06:06Z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53154194-7411-4916-863E-B7DFE5A19319</vt:lpwstr>
  </property>
  <property fmtid="{D5CDD505-2E9C-101B-9397-08002B2CF9AE}" pid="3" name="ArticulatePath">
    <vt:lpwstr>Presentation1</vt:lpwstr>
  </property>
  <property fmtid="{D5CDD505-2E9C-101B-9397-08002B2CF9AE}" pid="4" name="ContentTypeId">
    <vt:lpwstr>0x010100A6CA034909366C4F9381CBE57A214D99</vt:lpwstr>
  </property>
</Properties>
</file>