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4"/>
  </p:sldMasterIdLst>
  <p:notesMasterIdLst>
    <p:notesMasterId r:id="rId20"/>
  </p:notesMasterIdLst>
  <p:sldIdLst>
    <p:sldId id="268" r:id="rId5"/>
    <p:sldId id="279" r:id="rId6"/>
    <p:sldId id="283" r:id="rId7"/>
    <p:sldId id="275" r:id="rId8"/>
    <p:sldId id="284" r:id="rId9"/>
    <p:sldId id="285" r:id="rId10"/>
    <p:sldId id="287" r:id="rId11"/>
    <p:sldId id="288" r:id="rId12"/>
    <p:sldId id="289" r:id="rId13"/>
    <p:sldId id="290" r:id="rId14"/>
    <p:sldId id="291" r:id="rId15"/>
    <p:sldId id="272" r:id="rId16"/>
    <p:sldId id="292" r:id="rId17"/>
    <p:sldId id="274" r:id="rId18"/>
    <p:sldId id="27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AC135B-F63E-8053-3773-4B802BC42DC6}" v="5" dt="2025-06-02T16:22:46.100"/>
    <p1510:client id="{39952CB2-68AB-49A9-7A5B-D44FC0ADCE45}" v="26" dt="2025-06-02T19:12:44.592"/>
    <p1510:client id="{5DF8A714-B46D-F8BF-B3D7-406617E0BE77}" v="199" dt="2025-06-02T17:26:50.857"/>
    <p1510:client id="{6A392078-44E7-3135-92A8-70D4B6786F69}" v="51" dt="2025-06-03T08:41:55.538"/>
    <p1510:client id="{730DC9F6-6A7A-27AC-99CC-B7D1BD7732DE}" v="5" dt="2025-06-02T17:11:23.124"/>
    <p1510:client id="{783A2DCA-EF04-4FFD-A7FC-C5D57EEF465E}" v="103" dt="2025-06-02T19:08:37.474"/>
    <p1510:client id="{83B37BC8-DE1C-FE23-8631-25469D09EBCC}" v="8" dt="2025-06-02T16:30:17.264"/>
    <p1510:client id="{CA0935D2-8309-F3CA-0A73-BEE91A023F4E}" v="6" dt="2025-06-02T16:25:49.5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9236B4-1A66-4BF1-97D7-AAFD3F9AADFB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795CCC1-1D71-4614-ABD6-B47724365703}">
      <dgm:prSet/>
      <dgm:spPr/>
      <dgm:t>
        <a:bodyPr/>
        <a:lstStyle/>
        <a:p>
          <a:r>
            <a:rPr lang="en-US" baseline="0" dirty="0">
              <a:solidFill>
                <a:schemeClr val="tx1"/>
              </a:solidFill>
            </a:rPr>
            <a:t>Rejects 'cult of speed'</a:t>
          </a:r>
        </a:p>
      </dgm:t>
    </dgm:pt>
    <dgm:pt modelId="{E268EFD5-6DE1-4F8F-9869-C972D7C5BC78}" type="parTrans" cxnId="{61E15591-F2FF-490A-A75A-B1056E0A7B1F}">
      <dgm:prSet/>
      <dgm:spPr/>
      <dgm:t>
        <a:bodyPr/>
        <a:lstStyle/>
        <a:p>
          <a:endParaRPr lang="en-US"/>
        </a:p>
      </dgm:t>
    </dgm:pt>
    <dgm:pt modelId="{92B0CD07-B05D-4DBC-BE52-94E09D298F24}" type="sibTrans" cxnId="{61E15591-F2FF-490A-A75A-B1056E0A7B1F}">
      <dgm:prSet/>
      <dgm:spPr/>
      <dgm:t>
        <a:bodyPr/>
        <a:lstStyle/>
        <a:p>
          <a:endParaRPr lang="en-US"/>
        </a:p>
      </dgm:t>
    </dgm:pt>
    <dgm:pt modelId="{CA171816-2D73-42DA-A840-CC16A88D2143}">
      <dgm:prSet/>
      <dgm:spPr/>
      <dgm:t>
        <a:bodyPr/>
        <a:lstStyle/>
        <a:p>
          <a:r>
            <a:rPr lang="en-US" baseline="0" dirty="0">
              <a:solidFill>
                <a:schemeClr val="tx1"/>
              </a:solidFill>
            </a:rPr>
            <a:t>Quality over quantity</a:t>
          </a:r>
        </a:p>
      </dgm:t>
    </dgm:pt>
    <dgm:pt modelId="{0EC37D67-3A9A-42B5-BA2B-CDD475DD0B3F}" type="parTrans" cxnId="{5DDA3AE8-0F32-4A55-BCB4-F0D75B9EF8D7}">
      <dgm:prSet/>
      <dgm:spPr/>
      <dgm:t>
        <a:bodyPr/>
        <a:lstStyle/>
        <a:p>
          <a:endParaRPr lang="en-US"/>
        </a:p>
      </dgm:t>
    </dgm:pt>
    <dgm:pt modelId="{CF114A92-028B-4A6D-8977-E167023EC38A}" type="sibTrans" cxnId="{5DDA3AE8-0F32-4A55-BCB4-F0D75B9EF8D7}">
      <dgm:prSet/>
      <dgm:spPr/>
      <dgm:t>
        <a:bodyPr/>
        <a:lstStyle/>
        <a:p>
          <a:endParaRPr lang="en-US"/>
        </a:p>
      </dgm:t>
    </dgm:pt>
    <dgm:pt modelId="{E3224E29-DD48-4139-9D44-48F54E4F081B}">
      <dgm:prSet/>
      <dgm:spPr/>
      <dgm:t>
        <a:bodyPr/>
        <a:lstStyle/>
        <a:p>
          <a:r>
            <a:rPr lang="en-US" baseline="0" dirty="0">
              <a:solidFill>
                <a:schemeClr val="tx1"/>
              </a:solidFill>
            </a:rPr>
            <a:t>Mindful and ethical consumption</a:t>
          </a:r>
        </a:p>
      </dgm:t>
    </dgm:pt>
    <dgm:pt modelId="{A60FF5F0-F28D-4F5C-8237-38131AA9CC35}" type="parTrans" cxnId="{91BC1543-051E-4B06-A8E4-0D9D327801E0}">
      <dgm:prSet/>
      <dgm:spPr/>
      <dgm:t>
        <a:bodyPr/>
        <a:lstStyle/>
        <a:p>
          <a:endParaRPr lang="en-US"/>
        </a:p>
      </dgm:t>
    </dgm:pt>
    <dgm:pt modelId="{EE1D6E6F-F84B-4F67-9BDB-02BA9CA78AC1}" type="sibTrans" cxnId="{91BC1543-051E-4B06-A8E4-0D9D327801E0}">
      <dgm:prSet/>
      <dgm:spPr/>
      <dgm:t>
        <a:bodyPr/>
        <a:lstStyle/>
        <a:p>
          <a:endParaRPr lang="en-US"/>
        </a:p>
      </dgm:t>
    </dgm:pt>
    <dgm:pt modelId="{9A255EFC-6081-4EC3-BA1B-10DAB1646495}">
      <dgm:prSet/>
      <dgm:spPr/>
      <dgm:t>
        <a:bodyPr/>
        <a:lstStyle/>
        <a:p>
          <a:r>
            <a:rPr lang="en-US" baseline="0" dirty="0">
              <a:solidFill>
                <a:schemeClr val="tx1"/>
              </a:solidFill>
            </a:rPr>
            <a:t>Community –meaningful connections</a:t>
          </a:r>
        </a:p>
      </dgm:t>
    </dgm:pt>
    <dgm:pt modelId="{33A3EE6B-C4DC-4615-B5C8-37160604EA40}" type="parTrans" cxnId="{4CCD5079-E3AB-40A7-ABA7-5BA8AEF9984F}">
      <dgm:prSet/>
      <dgm:spPr/>
      <dgm:t>
        <a:bodyPr/>
        <a:lstStyle/>
        <a:p>
          <a:endParaRPr lang="en-US"/>
        </a:p>
      </dgm:t>
    </dgm:pt>
    <dgm:pt modelId="{5962E8B8-0B47-43EE-AD96-891CA05E1972}" type="sibTrans" cxnId="{4CCD5079-E3AB-40A7-ABA7-5BA8AEF9984F}">
      <dgm:prSet/>
      <dgm:spPr/>
      <dgm:t>
        <a:bodyPr/>
        <a:lstStyle/>
        <a:p>
          <a:endParaRPr lang="en-US"/>
        </a:p>
      </dgm:t>
    </dgm:pt>
    <dgm:pt modelId="{E060AF53-D546-481C-AD1B-3AF92AFA06E7}">
      <dgm:prSet/>
      <dgm:spPr/>
      <dgm:t>
        <a:bodyPr/>
        <a:lstStyle/>
        <a:p>
          <a:r>
            <a:rPr lang="en-US" baseline="0" dirty="0">
              <a:solidFill>
                <a:schemeClr val="tx1"/>
              </a:solidFill>
            </a:rPr>
            <a:t>Sustainability</a:t>
          </a:r>
        </a:p>
      </dgm:t>
    </dgm:pt>
    <dgm:pt modelId="{4CDA7185-45EE-44C9-872A-C1E47754D012}" type="parTrans" cxnId="{255E8675-0C94-4B03-BD02-A88424E9B168}">
      <dgm:prSet/>
      <dgm:spPr/>
      <dgm:t>
        <a:bodyPr/>
        <a:lstStyle/>
        <a:p>
          <a:endParaRPr lang="en-US"/>
        </a:p>
      </dgm:t>
    </dgm:pt>
    <dgm:pt modelId="{F94AEAFC-9B31-48D2-AFBD-4EC668229C8E}" type="sibTrans" cxnId="{255E8675-0C94-4B03-BD02-A88424E9B168}">
      <dgm:prSet/>
      <dgm:spPr/>
      <dgm:t>
        <a:bodyPr/>
        <a:lstStyle/>
        <a:p>
          <a:endParaRPr lang="en-US"/>
        </a:p>
      </dgm:t>
    </dgm:pt>
    <dgm:pt modelId="{BB08CD41-80E4-4ADE-AE70-15CE6FD1764E}">
      <dgm:prSet/>
      <dgm:spPr/>
      <dgm:t>
        <a:bodyPr/>
        <a:lstStyle/>
        <a:p>
          <a:r>
            <a:rPr lang="en-US" baseline="0" dirty="0">
              <a:solidFill>
                <a:schemeClr val="tx1"/>
              </a:solidFill>
            </a:rPr>
            <a:t>Preserves traditions and values cultural heritage</a:t>
          </a:r>
        </a:p>
      </dgm:t>
    </dgm:pt>
    <dgm:pt modelId="{BC4BA0B8-2964-4626-98F2-A035028F89B4}" type="parTrans" cxnId="{04D4FD1F-DE5E-4A79-8D7A-3FC2BB2B613A}">
      <dgm:prSet/>
      <dgm:spPr/>
      <dgm:t>
        <a:bodyPr/>
        <a:lstStyle/>
        <a:p>
          <a:endParaRPr lang="en-US"/>
        </a:p>
      </dgm:t>
    </dgm:pt>
    <dgm:pt modelId="{47CC4A20-4AA7-4CF1-AC37-223FACAA4F16}" type="sibTrans" cxnId="{04D4FD1F-DE5E-4A79-8D7A-3FC2BB2B613A}">
      <dgm:prSet/>
      <dgm:spPr/>
      <dgm:t>
        <a:bodyPr/>
        <a:lstStyle/>
        <a:p>
          <a:endParaRPr lang="en-US"/>
        </a:p>
      </dgm:t>
    </dgm:pt>
    <dgm:pt modelId="{36027157-4439-4E38-AE2A-B0FF025F6BC9}">
      <dgm:prSet/>
      <dgm:spPr/>
      <dgm:t>
        <a:bodyPr/>
        <a:lstStyle/>
        <a:p>
          <a:r>
            <a:rPr lang="en-US" baseline="0" dirty="0">
              <a:solidFill>
                <a:schemeClr val="tx1"/>
              </a:solidFill>
            </a:rPr>
            <a:t>Promotes deep engagement</a:t>
          </a:r>
        </a:p>
      </dgm:t>
    </dgm:pt>
    <dgm:pt modelId="{869326C0-974A-4A69-8A8F-B2082A3A6A6A}" type="parTrans" cxnId="{1EAA195C-D5D4-462E-A5B7-02582C67A2C9}">
      <dgm:prSet/>
      <dgm:spPr/>
      <dgm:t>
        <a:bodyPr/>
        <a:lstStyle/>
        <a:p>
          <a:endParaRPr lang="en-US"/>
        </a:p>
      </dgm:t>
    </dgm:pt>
    <dgm:pt modelId="{E3232F46-29B0-4DBE-8CA2-A8548450DCB7}" type="sibTrans" cxnId="{1EAA195C-D5D4-462E-A5B7-02582C67A2C9}">
      <dgm:prSet/>
      <dgm:spPr/>
      <dgm:t>
        <a:bodyPr/>
        <a:lstStyle/>
        <a:p>
          <a:endParaRPr lang="en-US"/>
        </a:p>
      </dgm:t>
    </dgm:pt>
    <dgm:pt modelId="{E8A40030-447E-42B8-9063-DC0C43DC4E51}">
      <dgm:prSet/>
      <dgm:spPr/>
      <dgm:t>
        <a:bodyPr/>
        <a:lstStyle/>
        <a:p>
          <a:pPr rtl="0"/>
          <a:r>
            <a:rPr lang="en-US" baseline="0" dirty="0">
              <a:solidFill>
                <a:schemeClr val="tx1"/>
              </a:solidFill>
            </a:rPr>
            <a:t>Balance</a:t>
          </a:r>
          <a:r>
            <a:rPr lang="en-US" baseline="0" dirty="0">
              <a:solidFill>
                <a:schemeClr val="tx1"/>
              </a:solidFill>
              <a:latin typeface="Goudy Old Style"/>
            </a:rPr>
            <a:t>  </a:t>
          </a:r>
          <a:r>
            <a:rPr lang="en-US" baseline="0" dirty="0">
              <a:solidFill>
                <a:schemeClr val="tx1"/>
              </a:solidFill>
              <a:latin typeface="Calibri"/>
              <a:ea typeface="Calibri"/>
              <a:cs typeface="Calibri"/>
            </a:rPr>
            <a:t>'il tempo giusto'</a:t>
          </a:r>
          <a:endParaRPr lang="en-GB" baseline="0" dirty="0">
            <a:solidFill>
              <a:srgbClr val="000000"/>
            </a:solidFill>
            <a:latin typeface="Goudy Old Style"/>
          </a:endParaRPr>
        </a:p>
      </dgm:t>
    </dgm:pt>
    <dgm:pt modelId="{D4FECF3C-FB57-438E-8FEE-924E86692A65}" type="parTrans" cxnId="{353CD3C7-BA3A-47D2-8385-C31D298A46D5}">
      <dgm:prSet/>
      <dgm:spPr/>
      <dgm:t>
        <a:bodyPr/>
        <a:lstStyle/>
        <a:p>
          <a:endParaRPr lang="en-US"/>
        </a:p>
      </dgm:t>
    </dgm:pt>
    <dgm:pt modelId="{899B85B0-BF27-427C-8A2F-89A3242C7583}" type="sibTrans" cxnId="{353CD3C7-BA3A-47D2-8385-C31D298A46D5}">
      <dgm:prSet/>
      <dgm:spPr/>
      <dgm:t>
        <a:bodyPr/>
        <a:lstStyle/>
        <a:p>
          <a:endParaRPr lang="en-US"/>
        </a:p>
      </dgm:t>
    </dgm:pt>
    <dgm:pt modelId="{7F113C0E-AA1F-4243-9345-18D8B670AD96}">
      <dgm:prSet/>
      <dgm:spPr/>
      <dgm:t>
        <a:bodyPr/>
        <a:lstStyle/>
        <a:p>
          <a:r>
            <a:rPr lang="en-US" baseline="0" dirty="0">
              <a:solidFill>
                <a:schemeClr val="tx1"/>
              </a:solidFill>
            </a:rPr>
            <a:t>Pleasure</a:t>
          </a:r>
        </a:p>
      </dgm:t>
    </dgm:pt>
    <dgm:pt modelId="{DED5AE1B-FAD8-4F2E-BC3A-88A1EEC57830}" type="parTrans" cxnId="{A0AEE750-0F0D-4C97-9A94-0A7FB76A13C2}">
      <dgm:prSet/>
      <dgm:spPr/>
      <dgm:t>
        <a:bodyPr/>
        <a:lstStyle/>
        <a:p>
          <a:endParaRPr lang="en-US"/>
        </a:p>
      </dgm:t>
    </dgm:pt>
    <dgm:pt modelId="{53CC6C5D-71DC-4884-AA8F-51945348677E}" type="sibTrans" cxnId="{A0AEE750-0F0D-4C97-9A94-0A7FB76A13C2}">
      <dgm:prSet/>
      <dgm:spPr/>
      <dgm:t>
        <a:bodyPr/>
        <a:lstStyle/>
        <a:p>
          <a:endParaRPr lang="en-US"/>
        </a:p>
      </dgm:t>
    </dgm:pt>
    <dgm:pt modelId="{573B8A7F-4228-4958-84C6-886308729E7C}" type="pres">
      <dgm:prSet presAssocID="{C39236B4-1A66-4BF1-97D7-AAFD3F9AADFB}" presName="diagram" presStyleCnt="0">
        <dgm:presLayoutVars>
          <dgm:dir/>
          <dgm:resizeHandles val="exact"/>
        </dgm:presLayoutVars>
      </dgm:prSet>
      <dgm:spPr/>
    </dgm:pt>
    <dgm:pt modelId="{1E7D91B5-6DBE-44AD-93BD-A379F2A387A3}" type="pres">
      <dgm:prSet presAssocID="{5795CCC1-1D71-4614-ABD6-B47724365703}" presName="node" presStyleLbl="node1" presStyleIdx="0" presStyleCnt="9">
        <dgm:presLayoutVars>
          <dgm:bulletEnabled val="1"/>
        </dgm:presLayoutVars>
      </dgm:prSet>
      <dgm:spPr/>
    </dgm:pt>
    <dgm:pt modelId="{18FD850E-AB05-4A8A-A254-6E64B8541E9F}" type="pres">
      <dgm:prSet presAssocID="{92B0CD07-B05D-4DBC-BE52-94E09D298F24}" presName="sibTrans" presStyleCnt="0"/>
      <dgm:spPr/>
    </dgm:pt>
    <dgm:pt modelId="{BA1E7304-ABB1-45F8-8A6B-65E596C5DBF9}" type="pres">
      <dgm:prSet presAssocID="{CA171816-2D73-42DA-A840-CC16A88D2143}" presName="node" presStyleLbl="node1" presStyleIdx="1" presStyleCnt="9">
        <dgm:presLayoutVars>
          <dgm:bulletEnabled val="1"/>
        </dgm:presLayoutVars>
      </dgm:prSet>
      <dgm:spPr/>
    </dgm:pt>
    <dgm:pt modelId="{5ECD224A-C412-45E6-9773-4D168178CDCB}" type="pres">
      <dgm:prSet presAssocID="{CF114A92-028B-4A6D-8977-E167023EC38A}" presName="sibTrans" presStyleCnt="0"/>
      <dgm:spPr/>
    </dgm:pt>
    <dgm:pt modelId="{F335B1BC-7607-4340-899D-5C7A1F11D29A}" type="pres">
      <dgm:prSet presAssocID="{E3224E29-DD48-4139-9D44-48F54E4F081B}" presName="node" presStyleLbl="node1" presStyleIdx="2" presStyleCnt="9">
        <dgm:presLayoutVars>
          <dgm:bulletEnabled val="1"/>
        </dgm:presLayoutVars>
      </dgm:prSet>
      <dgm:spPr/>
    </dgm:pt>
    <dgm:pt modelId="{AF254C9D-712F-4B42-BC04-69FAB390525D}" type="pres">
      <dgm:prSet presAssocID="{EE1D6E6F-F84B-4F67-9BDB-02BA9CA78AC1}" presName="sibTrans" presStyleCnt="0"/>
      <dgm:spPr/>
    </dgm:pt>
    <dgm:pt modelId="{49554E9F-3D15-4978-B93C-8014A247848B}" type="pres">
      <dgm:prSet presAssocID="{9A255EFC-6081-4EC3-BA1B-10DAB1646495}" presName="node" presStyleLbl="node1" presStyleIdx="3" presStyleCnt="9">
        <dgm:presLayoutVars>
          <dgm:bulletEnabled val="1"/>
        </dgm:presLayoutVars>
      </dgm:prSet>
      <dgm:spPr/>
    </dgm:pt>
    <dgm:pt modelId="{11BA3052-D94B-4F48-84D1-C60FD730F9DF}" type="pres">
      <dgm:prSet presAssocID="{5962E8B8-0B47-43EE-AD96-891CA05E1972}" presName="sibTrans" presStyleCnt="0"/>
      <dgm:spPr/>
    </dgm:pt>
    <dgm:pt modelId="{EF4BF3D3-DD24-4272-8347-6B0D5BCD563C}" type="pres">
      <dgm:prSet presAssocID="{E060AF53-D546-481C-AD1B-3AF92AFA06E7}" presName="node" presStyleLbl="node1" presStyleIdx="4" presStyleCnt="9">
        <dgm:presLayoutVars>
          <dgm:bulletEnabled val="1"/>
        </dgm:presLayoutVars>
      </dgm:prSet>
      <dgm:spPr/>
    </dgm:pt>
    <dgm:pt modelId="{BD23E987-0AE8-42A5-BE89-32CA809FEF83}" type="pres">
      <dgm:prSet presAssocID="{F94AEAFC-9B31-48D2-AFBD-4EC668229C8E}" presName="sibTrans" presStyleCnt="0"/>
      <dgm:spPr/>
    </dgm:pt>
    <dgm:pt modelId="{7EC636BC-8B75-4517-9262-EF5A792FDA1A}" type="pres">
      <dgm:prSet presAssocID="{BB08CD41-80E4-4ADE-AE70-15CE6FD1764E}" presName="node" presStyleLbl="node1" presStyleIdx="5" presStyleCnt="9">
        <dgm:presLayoutVars>
          <dgm:bulletEnabled val="1"/>
        </dgm:presLayoutVars>
      </dgm:prSet>
      <dgm:spPr/>
    </dgm:pt>
    <dgm:pt modelId="{3EFF3C65-FF95-43EC-8FB0-2444BD18F9DB}" type="pres">
      <dgm:prSet presAssocID="{47CC4A20-4AA7-4CF1-AC37-223FACAA4F16}" presName="sibTrans" presStyleCnt="0"/>
      <dgm:spPr/>
    </dgm:pt>
    <dgm:pt modelId="{AE9FE8DD-BD3B-47F9-AD4A-8E2B956FF07C}" type="pres">
      <dgm:prSet presAssocID="{36027157-4439-4E38-AE2A-B0FF025F6BC9}" presName="node" presStyleLbl="node1" presStyleIdx="6" presStyleCnt="9">
        <dgm:presLayoutVars>
          <dgm:bulletEnabled val="1"/>
        </dgm:presLayoutVars>
      </dgm:prSet>
      <dgm:spPr/>
    </dgm:pt>
    <dgm:pt modelId="{A5221310-2A23-41A9-899F-A786ACFC1407}" type="pres">
      <dgm:prSet presAssocID="{E3232F46-29B0-4DBE-8CA2-A8548450DCB7}" presName="sibTrans" presStyleCnt="0"/>
      <dgm:spPr/>
    </dgm:pt>
    <dgm:pt modelId="{E62FEA48-6FBD-4CB4-B1F4-1D413A61ECA4}" type="pres">
      <dgm:prSet presAssocID="{E8A40030-447E-42B8-9063-DC0C43DC4E51}" presName="node" presStyleLbl="node1" presStyleIdx="7" presStyleCnt="9">
        <dgm:presLayoutVars>
          <dgm:bulletEnabled val="1"/>
        </dgm:presLayoutVars>
      </dgm:prSet>
      <dgm:spPr/>
    </dgm:pt>
    <dgm:pt modelId="{F96B1901-F6BA-453D-989C-67A00FE4973B}" type="pres">
      <dgm:prSet presAssocID="{899B85B0-BF27-427C-8A2F-89A3242C7583}" presName="sibTrans" presStyleCnt="0"/>
      <dgm:spPr/>
    </dgm:pt>
    <dgm:pt modelId="{A623FC72-DACC-4265-8FDC-6242D08CC14C}" type="pres">
      <dgm:prSet presAssocID="{7F113C0E-AA1F-4243-9345-18D8B670AD96}" presName="node" presStyleLbl="node1" presStyleIdx="8" presStyleCnt="9">
        <dgm:presLayoutVars>
          <dgm:bulletEnabled val="1"/>
        </dgm:presLayoutVars>
      </dgm:prSet>
      <dgm:spPr/>
    </dgm:pt>
  </dgm:ptLst>
  <dgm:cxnLst>
    <dgm:cxn modelId="{FF605E04-398B-4A21-8C4D-63E3D0A1C64E}" type="presOf" srcId="{C39236B4-1A66-4BF1-97D7-AAFD3F9AADFB}" destId="{573B8A7F-4228-4958-84C6-886308729E7C}" srcOrd="0" destOrd="0" presId="urn:microsoft.com/office/officeart/2005/8/layout/default"/>
    <dgm:cxn modelId="{05228C08-AAD9-45C0-AC12-5AE966BEE301}" type="presOf" srcId="{36027157-4439-4E38-AE2A-B0FF025F6BC9}" destId="{AE9FE8DD-BD3B-47F9-AD4A-8E2B956FF07C}" srcOrd="0" destOrd="0" presId="urn:microsoft.com/office/officeart/2005/8/layout/default"/>
    <dgm:cxn modelId="{0210AB11-CF72-473B-A718-FF5D9909AA5B}" type="presOf" srcId="{BB08CD41-80E4-4ADE-AE70-15CE6FD1764E}" destId="{7EC636BC-8B75-4517-9262-EF5A792FDA1A}" srcOrd="0" destOrd="0" presId="urn:microsoft.com/office/officeart/2005/8/layout/default"/>
    <dgm:cxn modelId="{04D4FD1F-DE5E-4A79-8D7A-3FC2BB2B613A}" srcId="{C39236B4-1A66-4BF1-97D7-AAFD3F9AADFB}" destId="{BB08CD41-80E4-4ADE-AE70-15CE6FD1764E}" srcOrd="5" destOrd="0" parTransId="{BC4BA0B8-2964-4626-98F2-A035028F89B4}" sibTransId="{47CC4A20-4AA7-4CF1-AC37-223FACAA4F16}"/>
    <dgm:cxn modelId="{8BF2DB3B-448F-4157-907D-72A4C1FF77E4}" type="presOf" srcId="{7F113C0E-AA1F-4243-9345-18D8B670AD96}" destId="{A623FC72-DACC-4265-8FDC-6242D08CC14C}" srcOrd="0" destOrd="0" presId="urn:microsoft.com/office/officeart/2005/8/layout/default"/>
    <dgm:cxn modelId="{1EAA195C-D5D4-462E-A5B7-02582C67A2C9}" srcId="{C39236B4-1A66-4BF1-97D7-AAFD3F9AADFB}" destId="{36027157-4439-4E38-AE2A-B0FF025F6BC9}" srcOrd="6" destOrd="0" parTransId="{869326C0-974A-4A69-8A8F-B2082A3A6A6A}" sibTransId="{E3232F46-29B0-4DBE-8CA2-A8548450DCB7}"/>
    <dgm:cxn modelId="{91BC1543-051E-4B06-A8E4-0D9D327801E0}" srcId="{C39236B4-1A66-4BF1-97D7-AAFD3F9AADFB}" destId="{E3224E29-DD48-4139-9D44-48F54E4F081B}" srcOrd="2" destOrd="0" parTransId="{A60FF5F0-F28D-4F5C-8237-38131AA9CC35}" sibTransId="{EE1D6E6F-F84B-4F67-9BDB-02BA9CA78AC1}"/>
    <dgm:cxn modelId="{A0AEE750-0F0D-4C97-9A94-0A7FB76A13C2}" srcId="{C39236B4-1A66-4BF1-97D7-AAFD3F9AADFB}" destId="{7F113C0E-AA1F-4243-9345-18D8B670AD96}" srcOrd="8" destOrd="0" parTransId="{DED5AE1B-FAD8-4F2E-BC3A-88A1EEC57830}" sibTransId="{53CC6C5D-71DC-4884-AA8F-51945348677E}"/>
    <dgm:cxn modelId="{255E8675-0C94-4B03-BD02-A88424E9B168}" srcId="{C39236B4-1A66-4BF1-97D7-AAFD3F9AADFB}" destId="{E060AF53-D546-481C-AD1B-3AF92AFA06E7}" srcOrd="4" destOrd="0" parTransId="{4CDA7185-45EE-44C9-872A-C1E47754D012}" sibTransId="{F94AEAFC-9B31-48D2-AFBD-4EC668229C8E}"/>
    <dgm:cxn modelId="{4CCD5079-E3AB-40A7-ABA7-5BA8AEF9984F}" srcId="{C39236B4-1A66-4BF1-97D7-AAFD3F9AADFB}" destId="{9A255EFC-6081-4EC3-BA1B-10DAB1646495}" srcOrd="3" destOrd="0" parTransId="{33A3EE6B-C4DC-4615-B5C8-37160604EA40}" sibTransId="{5962E8B8-0B47-43EE-AD96-891CA05E1972}"/>
    <dgm:cxn modelId="{CF62DB8E-28BA-43C1-BA11-5FC8A4AD881F}" type="presOf" srcId="{CA171816-2D73-42DA-A840-CC16A88D2143}" destId="{BA1E7304-ABB1-45F8-8A6B-65E596C5DBF9}" srcOrd="0" destOrd="0" presId="urn:microsoft.com/office/officeart/2005/8/layout/default"/>
    <dgm:cxn modelId="{61E15591-F2FF-490A-A75A-B1056E0A7B1F}" srcId="{C39236B4-1A66-4BF1-97D7-AAFD3F9AADFB}" destId="{5795CCC1-1D71-4614-ABD6-B47724365703}" srcOrd="0" destOrd="0" parTransId="{E268EFD5-6DE1-4F8F-9869-C972D7C5BC78}" sibTransId="{92B0CD07-B05D-4DBC-BE52-94E09D298F24}"/>
    <dgm:cxn modelId="{C07970AC-0CEA-4CE3-9D0D-3116DB91D810}" type="presOf" srcId="{E8A40030-447E-42B8-9063-DC0C43DC4E51}" destId="{E62FEA48-6FBD-4CB4-B1F4-1D413A61ECA4}" srcOrd="0" destOrd="0" presId="urn:microsoft.com/office/officeart/2005/8/layout/default"/>
    <dgm:cxn modelId="{4AFB34AD-3293-4AFA-9E6C-C25337973B55}" type="presOf" srcId="{E3224E29-DD48-4139-9D44-48F54E4F081B}" destId="{F335B1BC-7607-4340-899D-5C7A1F11D29A}" srcOrd="0" destOrd="0" presId="urn:microsoft.com/office/officeart/2005/8/layout/default"/>
    <dgm:cxn modelId="{56288EC1-49B3-435D-9B30-30ED4A7E1E95}" type="presOf" srcId="{E060AF53-D546-481C-AD1B-3AF92AFA06E7}" destId="{EF4BF3D3-DD24-4272-8347-6B0D5BCD563C}" srcOrd="0" destOrd="0" presId="urn:microsoft.com/office/officeart/2005/8/layout/default"/>
    <dgm:cxn modelId="{D616A1C6-09B7-4E02-82D9-D43761AAFA57}" type="presOf" srcId="{5795CCC1-1D71-4614-ABD6-B47724365703}" destId="{1E7D91B5-6DBE-44AD-93BD-A379F2A387A3}" srcOrd="0" destOrd="0" presId="urn:microsoft.com/office/officeart/2005/8/layout/default"/>
    <dgm:cxn modelId="{353CD3C7-BA3A-47D2-8385-C31D298A46D5}" srcId="{C39236B4-1A66-4BF1-97D7-AAFD3F9AADFB}" destId="{E8A40030-447E-42B8-9063-DC0C43DC4E51}" srcOrd="7" destOrd="0" parTransId="{D4FECF3C-FB57-438E-8FEE-924E86692A65}" sibTransId="{899B85B0-BF27-427C-8A2F-89A3242C7583}"/>
    <dgm:cxn modelId="{5DDA3AE8-0F32-4A55-BCB4-F0D75B9EF8D7}" srcId="{C39236B4-1A66-4BF1-97D7-AAFD3F9AADFB}" destId="{CA171816-2D73-42DA-A840-CC16A88D2143}" srcOrd="1" destOrd="0" parTransId="{0EC37D67-3A9A-42B5-BA2B-CDD475DD0B3F}" sibTransId="{CF114A92-028B-4A6D-8977-E167023EC38A}"/>
    <dgm:cxn modelId="{A1BB1AF5-7D3C-455E-B7FC-84E0D5F26C87}" type="presOf" srcId="{9A255EFC-6081-4EC3-BA1B-10DAB1646495}" destId="{49554E9F-3D15-4978-B93C-8014A247848B}" srcOrd="0" destOrd="0" presId="urn:microsoft.com/office/officeart/2005/8/layout/default"/>
    <dgm:cxn modelId="{4C371E68-EC7C-410E-AC99-BC0532378EAE}" type="presParOf" srcId="{573B8A7F-4228-4958-84C6-886308729E7C}" destId="{1E7D91B5-6DBE-44AD-93BD-A379F2A387A3}" srcOrd="0" destOrd="0" presId="urn:microsoft.com/office/officeart/2005/8/layout/default"/>
    <dgm:cxn modelId="{9856CDAF-7A50-4186-AE15-1CF1E23F9027}" type="presParOf" srcId="{573B8A7F-4228-4958-84C6-886308729E7C}" destId="{18FD850E-AB05-4A8A-A254-6E64B8541E9F}" srcOrd="1" destOrd="0" presId="urn:microsoft.com/office/officeart/2005/8/layout/default"/>
    <dgm:cxn modelId="{F408A93A-9681-4994-87B6-0A4258190F13}" type="presParOf" srcId="{573B8A7F-4228-4958-84C6-886308729E7C}" destId="{BA1E7304-ABB1-45F8-8A6B-65E596C5DBF9}" srcOrd="2" destOrd="0" presId="urn:microsoft.com/office/officeart/2005/8/layout/default"/>
    <dgm:cxn modelId="{EBA93BFC-0C99-4098-A3AC-528893F1692E}" type="presParOf" srcId="{573B8A7F-4228-4958-84C6-886308729E7C}" destId="{5ECD224A-C412-45E6-9773-4D168178CDCB}" srcOrd="3" destOrd="0" presId="urn:microsoft.com/office/officeart/2005/8/layout/default"/>
    <dgm:cxn modelId="{03BED360-621D-4654-BA0B-29137B4E6E58}" type="presParOf" srcId="{573B8A7F-4228-4958-84C6-886308729E7C}" destId="{F335B1BC-7607-4340-899D-5C7A1F11D29A}" srcOrd="4" destOrd="0" presId="urn:microsoft.com/office/officeart/2005/8/layout/default"/>
    <dgm:cxn modelId="{8C4A2F12-C519-4C48-B772-588712D7F32F}" type="presParOf" srcId="{573B8A7F-4228-4958-84C6-886308729E7C}" destId="{AF254C9D-712F-4B42-BC04-69FAB390525D}" srcOrd="5" destOrd="0" presId="urn:microsoft.com/office/officeart/2005/8/layout/default"/>
    <dgm:cxn modelId="{21BE3846-13AC-475A-9B76-A4D2381BD2CA}" type="presParOf" srcId="{573B8A7F-4228-4958-84C6-886308729E7C}" destId="{49554E9F-3D15-4978-B93C-8014A247848B}" srcOrd="6" destOrd="0" presId="urn:microsoft.com/office/officeart/2005/8/layout/default"/>
    <dgm:cxn modelId="{E787717E-C83B-4685-AF11-ECD21BAD1C4C}" type="presParOf" srcId="{573B8A7F-4228-4958-84C6-886308729E7C}" destId="{11BA3052-D94B-4F48-84D1-C60FD730F9DF}" srcOrd="7" destOrd="0" presId="urn:microsoft.com/office/officeart/2005/8/layout/default"/>
    <dgm:cxn modelId="{ADCD9425-7046-4841-922D-08BB3B3D0572}" type="presParOf" srcId="{573B8A7F-4228-4958-84C6-886308729E7C}" destId="{EF4BF3D3-DD24-4272-8347-6B0D5BCD563C}" srcOrd="8" destOrd="0" presId="urn:microsoft.com/office/officeart/2005/8/layout/default"/>
    <dgm:cxn modelId="{A1A199E2-A7A5-44C3-B932-DBF84FC31D52}" type="presParOf" srcId="{573B8A7F-4228-4958-84C6-886308729E7C}" destId="{BD23E987-0AE8-42A5-BE89-32CA809FEF83}" srcOrd="9" destOrd="0" presId="urn:microsoft.com/office/officeart/2005/8/layout/default"/>
    <dgm:cxn modelId="{9917CBD5-E451-4356-9ECD-EC82718D30AD}" type="presParOf" srcId="{573B8A7F-4228-4958-84C6-886308729E7C}" destId="{7EC636BC-8B75-4517-9262-EF5A792FDA1A}" srcOrd="10" destOrd="0" presId="urn:microsoft.com/office/officeart/2005/8/layout/default"/>
    <dgm:cxn modelId="{EF0E5B98-6374-4211-9CCC-2F34C7FEFA13}" type="presParOf" srcId="{573B8A7F-4228-4958-84C6-886308729E7C}" destId="{3EFF3C65-FF95-43EC-8FB0-2444BD18F9DB}" srcOrd="11" destOrd="0" presId="urn:microsoft.com/office/officeart/2005/8/layout/default"/>
    <dgm:cxn modelId="{F0B7C2C4-0545-4314-9B72-01588A8EBE3A}" type="presParOf" srcId="{573B8A7F-4228-4958-84C6-886308729E7C}" destId="{AE9FE8DD-BD3B-47F9-AD4A-8E2B956FF07C}" srcOrd="12" destOrd="0" presId="urn:microsoft.com/office/officeart/2005/8/layout/default"/>
    <dgm:cxn modelId="{4A8A89C7-A2FA-43EE-AC54-4884A0F91985}" type="presParOf" srcId="{573B8A7F-4228-4958-84C6-886308729E7C}" destId="{A5221310-2A23-41A9-899F-A786ACFC1407}" srcOrd="13" destOrd="0" presId="urn:microsoft.com/office/officeart/2005/8/layout/default"/>
    <dgm:cxn modelId="{86305A62-E927-4318-AF8D-4C5622C65B7A}" type="presParOf" srcId="{573B8A7F-4228-4958-84C6-886308729E7C}" destId="{E62FEA48-6FBD-4CB4-B1F4-1D413A61ECA4}" srcOrd="14" destOrd="0" presId="urn:microsoft.com/office/officeart/2005/8/layout/default"/>
    <dgm:cxn modelId="{989C9AB9-42FC-41B9-828F-05B7BA617A5C}" type="presParOf" srcId="{573B8A7F-4228-4958-84C6-886308729E7C}" destId="{F96B1901-F6BA-453D-989C-67A00FE4973B}" srcOrd="15" destOrd="0" presId="urn:microsoft.com/office/officeart/2005/8/layout/default"/>
    <dgm:cxn modelId="{92389B32-14D4-4862-802C-B75256B621F0}" type="presParOf" srcId="{573B8A7F-4228-4958-84C6-886308729E7C}" destId="{A623FC72-DACC-4265-8FDC-6242D08CC14C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EAF076-2885-4E36-9265-DF2BBB50EF3F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CBAEE0E-1B0E-4137-9600-36AC1BFB8EDC}">
      <dgm:prSet/>
      <dgm:spPr/>
      <dgm:t>
        <a:bodyPr/>
        <a:lstStyle/>
        <a:p>
          <a:r>
            <a:rPr lang="en-US"/>
            <a:t>Clear, empathy-based, engagement ‘ground rules’</a:t>
          </a:r>
        </a:p>
      </dgm:t>
    </dgm:pt>
    <dgm:pt modelId="{1018BB1E-0728-4F86-A689-6CFF351F9708}" type="parTrans" cxnId="{3FE46E46-5350-4CC2-92B8-1E2F80216CF5}">
      <dgm:prSet/>
      <dgm:spPr/>
      <dgm:t>
        <a:bodyPr/>
        <a:lstStyle/>
        <a:p>
          <a:endParaRPr lang="en-US"/>
        </a:p>
      </dgm:t>
    </dgm:pt>
    <dgm:pt modelId="{858E6A80-8B92-473D-92FA-1E5374EDF398}" type="sibTrans" cxnId="{3FE46E46-5350-4CC2-92B8-1E2F80216CF5}">
      <dgm:prSet/>
      <dgm:spPr/>
      <dgm:t>
        <a:bodyPr/>
        <a:lstStyle/>
        <a:p>
          <a:endParaRPr lang="en-US"/>
        </a:p>
      </dgm:t>
    </dgm:pt>
    <dgm:pt modelId="{9EFFDB49-505B-4898-93C5-D8E92FD99A49}">
      <dgm:prSet/>
      <dgm:spPr/>
      <dgm:t>
        <a:bodyPr/>
        <a:lstStyle/>
        <a:p>
          <a:r>
            <a:rPr lang="en-US"/>
            <a:t>Pacing/Spacing of Module Content</a:t>
          </a:r>
        </a:p>
      </dgm:t>
    </dgm:pt>
    <dgm:pt modelId="{1C624A0C-CCF2-4371-AE4B-7A95E10DBF55}" type="parTrans" cxnId="{8AC39A8A-BC94-4657-A45F-3D54FE9B8CB1}">
      <dgm:prSet/>
      <dgm:spPr/>
      <dgm:t>
        <a:bodyPr/>
        <a:lstStyle/>
        <a:p>
          <a:endParaRPr lang="en-US"/>
        </a:p>
      </dgm:t>
    </dgm:pt>
    <dgm:pt modelId="{3475207E-5E3D-4E51-A360-92AFB489D450}" type="sibTrans" cxnId="{8AC39A8A-BC94-4657-A45F-3D54FE9B8CB1}">
      <dgm:prSet/>
      <dgm:spPr/>
      <dgm:t>
        <a:bodyPr/>
        <a:lstStyle/>
        <a:p>
          <a:endParaRPr lang="en-US"/>
        </a:p>
      </dgm:t>
    </dgm:pt>
    <dgm:pt modelId="{5C74AE01-5AF4-49B3-A54D-06F257426721}">
      <dgm:prSet/>
      <dgm:spPr/>
      <dgm:t>
        <a:bodyPr/>
        <a:lstStyle/>
        <a:p>
          <a:r>
            <a:rPr lang="en-US"/>
            <a:t>Emphasis on Choice &amp; Agency</a:t>
          </a:r>
        </a:p>
      </dgm:t>
    </dgm:pt>
    <dgm:pt modelId="{B6727956-5FA7-4937-B30E-8DA84411CF5E}" type="parTrans" cxnId="{2390F16B-3130-4EFA-9A8A-CEF0C72949E3}">
      <dgm:prSet/>
      <dgm:spPr/>
      <dgm:t>
        <a:bodyPr/>
        <a:lstStyle/>
        <a:p>
          <a:endParaRPr lang="en-US"/>
        </a:p>
      </dgm:t>
    </dgm:pt>
    <dgm:pt modelId="{8303814C-6028-42CE-BF18-F992291A97CF}" type="sibTrans" cxnId="{2390F16B-3130-4EFA-9A8A-CEF0C72949E3}">
      <dgm:prSet/>
      <dgm:spPr/>
      <dgm:t>
        <a:bodyPr/>
        <a:lstStyle/>
        <a:p>
          <a:endParaRPr lang="en-US"/>
        </a:p>
      </dgm:t>
    </dgm:pt>
    <dgm:pt modelId="{B31291BD-B747-4613-986D-4B7A576F843A}">
      <dgm:prSet/>
      <dgm:spPr/>
      <dgm:t>
        <a:bodyPr/>
        <a:lstStyle/>
        <a:p>
          <a:r>
            <a:rPr lang="en-GB"/>
            <a:t>Community Responsibility </a:t>
          </a:r>
          <a:endParaRPr lang="en-US"/>
        </a:p>
      </dgm:t>
    </dgm:pt>
    <dgm:pt modelId="{5F8E7CFC-8257-4046-A9D1-2D98B3CF36CB}" type="parTrans" cxnId="{C8542FFA-8BD0-4A37-B25E-4A11C7ECB6A6}">
      <dgm:prSet/>
      <dgm:spPr/>
      <dgm:t>
        <a:bodyPr/>
        <a:lstStyle/>
        <a:p>
          <a:endParaRPr lang="en-US"/>
        </a:p>
      </dgm:t>
    </dgm:pt>
    <dgm:pt modelId="{11C75251-F279-4235-98F6-558F146874C9}" type="sibTrans" cxnId="{C8542FFA-8BD0-4A37-B25E-4A11C7ECB6A6}">
      <dgm:prSet/>
      <dgm:spPr/>
      <dgm:t>
        <a:bodyPr/>
        <a:lstStyle/>
        <a:p>
          <a:endParaRPr lang="en-US"/>
        </a:p>
      </dgm:t>
    </dgm:pt>
    <dgm:pt modelId="{3A56BEFF-F1E4-44ED-AEE0-B344797C8375}">
      <dgm:prSet/>
      <dgm:spPr/>
      <dgm:t>
        <a:bodyPr/>
        <a:lstStyle/>
        <a:p>
          <a:r>
            <a:rPr lang="en-GB"/>
            <a:t>Focus on BALANCE...</a:t>
          </a:r>
          <a:endParaRPr lang="en-US"/>
        </a:p>
      </dgm:t>
    </dgm:pt>
    <dgm:pt modelId="{0307D6BE-9F5C-4AC5-8E2A-0F96620E2BE1}" type="parTrans" cxnId="{49F3FE22-7DF0-40D4-ACF7-2C93D46E91D4}">
      <dgm:prSet/>
      <dgm:spPr/>
      <dgm:t>
        <a:bodyPr/>
        <a:lstStyle/>
        <a:p>
          <a:endParaRPr lang="en-US"/>
        </a:p>
      </dgm:t>
    </dgm:pt>
    <dgm:pt modelId="{4A0920E7-467C-4EB8-A4E0-56901BAB8286}" type="sibTrans" cxnId="{49F3FE22-7DF0-40D4-ACF7-2C93D46E91D4}">
      <dgm:prSet/>
      <dgm:spPr/>
      <dgm:t>
        <a:bodyPr/>
        <a:lstStyle/>
        <a:p>
          <a:endParaRPr lang="en-US"/>
        </a:p>
      </dgm:t>
    </dgm:pt>
    <dgm:pt modelId="{5269B146-CD30-2641-908D-C04F78985160}" type="pres">
      <dgm:prSet presAssocID="{DFEAF076-2885-4E36-9265-DF2BBB50EF3F}" presName="linear" presStyleCnt="0">
        <dgm:presLayoutVars>
          <dgm:animLvl val="lvl"/>
          <dgm:resizeHandles val="exact"/>
        </dgm:presLayoutVars>
      </dgm:prSet>
      <dgm:spPr/>
    </dgm:pt>
    <dgm:pt modelId="{69E927DF-F022-254A-94E8-1A52EBC6E3CD}" type="pres">
      <dgm:prSet presAssocID="{ECBAEE0E-1B0E-4137-9600-36AC1BFB8EDC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2013FD42-50B6-5842-8486-A825D9A44706}" type="pres">
      <dgm:prSet presAssocID="{858E6A80-8B92-473D-92FA-1E5374EDF398}" presName="spacer" presStyleCnt="0"/>
      <dgm:spPr/>
    </dgm:pt>
    <dgm:pt modelId="{1C6DB5A6-7621-7648-AB07-03710B04E629}" type="pres">
      <dgm:prSet presAssocID="{9EFFDB49-505B-4898-93C5-D8E92FD99A49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EC33F61F-0427-AC43-96EA-D37D39C3DF35}" type="pres">
      <dgm:prSet presAssocID="{3475207E-5E3D-4E51-A360-92AFB489D450}" presName="spacer" presStyleCnt="0"/>
      <dgm:spPr/>
    </dgm:pt>
    <dgm:pt modelId="{0854F21D-DE4C-4741-97AF-9B3895993BDB}" type="pres">
      <dgm:prSet presAssocID="{5C74AE01-5AF4-49B3-A54D-06F257426721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56FDD93C-20C7-4C47-A0AE-B79F3C297263}" type="pres">
      <dgm:prSet presAssocID="{8303814C-6028-42CE-BF18-F992291A97CF}" presName="spacer" presStyleCnt="0"/>
      <dgm:spPr/>
    </dgm:pt>
    <dgm:pt modelId="{4AA79FA7-F450-4041-9BB1-8BFA8169CCF5}" type="pres">
      <dgm:prSet presAssocID="{B31291BD-B747-4613-986D-4B7A576F843A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58229B61-B482-F346-9988-47D92CAB127E}" type="pres">
      <dgm:prSet presAssocID="{11C75251-F279-4235-98F6-558F146874C9}" presName="spacer" presStyleCnt="0"/>
      <dgm:spPr/>
    </dgm:pt>
    <dgm:pt modelId="{2D4E2570-BE0F-8B42-9454-403B69C7FD56}" type="pres">
      <dgm:prSet presAssocID="{3A56BEFF-F1E4-44ED-AEE0-B344797C8375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B196A006-719D-C546-B713-6AD093FE193A}" type="presOf" srcId="{ECBAEE0E-1B0E-4137-9600-36AC1BFB8EDC}" destId="{69E927DF-F022-254A-94E8-1A52EBC6E3CD}" srcOrd="0" destOrd="0" presId="urn:microsoft.com/office/officeart/2005/8/layout/vList2"/>
    <dgm:cxn modelId="{49F3FE22-7DF0-40D4-ACF7-2C93D46E91D4}" srcId="{DFEAF076-2885-4E36-9265-DF2BBB50EF3F}" destId="{3A56BEFF-F1E4-44ED-AEE0-B344797C8375}" srcOrd="4" destOrd="0" parTransId="{0307D6BE-9F5C-4AC5-8E2A-0F96620E2BE1}" sibTransId="{4A0920E7-467C-4EB8-A4E0-56901BAB8286}"/>
    <dgm:cxn modelId="{800C3E29-34A4-734F-90C5-2CFEF21BDDF9}" type="presOf" srcId="{DFEAF076-2885-4E36-9265-DF2BBB50EF3F}" destId="{5269B146-CD30-2641-908D-C04F78985160}" srcOrd="0" destOrd="0" presId="urn:microsoft.com/office/officeart/2005/8/layout/vList2"/>
    <dgm:cxn modelId="{3FE46E46-5350-4CC2-92B8-1E2F80216CF5}" srcId="{DFEAF076-2885-4E36-9265-DF2BBB50EF3F}" destId="{ECBAEE0E-1B0E-4137-9600-36AC1BFB8EDC}" srcOrd="0" destOrd="0" parTransId="{1018BB1E-0728-4F86-A689-6CFF351F9708}" sibTransId="{858E6A80-8B92-473D-92FA-1E5374EDF398}"/>
    <dgm:cxn modelId="{322DBD47-66FF-7A44-AE8E-D3790120F27E}" type="presOf" srcId="{3A56BEFF-F1E4-44ED-AEE0-B344797C8375}" destId="{2D4E2570-BE0F-8B42-9454-403B69C7FD56}" srcOrd="0" destOrd="0" presId="urn:microsoft.com/office/officeart/2005/8/layout/vList2"/>
    <dgm:cxn modelId="{2390F16B-3130-4EFA-9A8A-CEF0C72949E3}" srcId="{DFEAF076-2885-4E36-9265-DF2BBB50EF3F}" destId="{5C74AE01-5AF4-49B3-A54D-06F257426721}" srcOrd="2" destOrd="0" parTransId="{B6727956-5FA7-4937-B30E-8DA84411CF5E}" sibTransId="{8303814C-6028-42CE-BF18-F992291A97CF}"/>
    <dgm:cxn modelId="{7539D059-5428-F34B-9A28-D856248CF8BC}" type="presOf" srcId="{B31291BD-B747-4613-986D-4B7A576F843A}" destId="{4AA79FA7-F450-4041-9BB1-8BFA8169CCF5}" srcOrd="0" destOrd="0" presId="urn:microsoft.com/office/officeart/2005/8/layout/vList2"/>
    <dgm:cxn modelId="{8AC39A8A-BC94-4657-A45F-3D54FE9B8CB1}" srcId="{DFEAF076-2885-4E36-9265-DF2BBB50EF3F}" destId="{9EFFDB49-505B-4898-93C5-D8E92FD99A49}" srcOrd="1" destOrd="0" parTransId="{1C624A0C-CCF2-4371-AE4B-7A95E10DBF55}" sibTransId="{3475207E-5E3D-4E51-A360-92AFB489D450}"/>
    <dgm:cxn modelId="{83E4C8A2-92A8-FE4A-BF39-0136F374CD51}" type="presOf" srcId="{5C74AE01-5AF4-49B3-A54D-06F257426721}" destId="{0854F21D-DE4C-4741-97AF-9B3895993BDB}" srcOrd="0" destOrd="0" presId="urn:microsoft.com/office/officeart/2005/8/layout/vList2"/>
    <dgm:cxn modelId="{65160BB3-BEC0-414B-87C1-926C6FE394BC}" type="presOf" srcId="{9EFFDB49-505B-4898-93C5-D8E92FD99A49}" destId="{1C6DB5A6-7621-7648-AB07-03710B04E629}" srcOrd="0" destOrd="0" presId="urn:microsoft.com/office/officeart/2005/8/layout/vList2"/>
    <dgm:cxn modelId="{C8542FFA-8BD0-4A37-B25E-4A11C7ECB6A6}" srcId="{DFEAF076-2885-4E36-9265-DF2BBB50EF3F}" destId="{B31291BD-B747-4613-986D-4B7A576F843A}" srcOrd="3" destOrd="0" parTransId="{5F8E7CFC-8257-4046-A9D1-2D98B3CF36CB}" sibTransId="{11C75251-F279-4235-98F6-558F146874C9}"/>
    <dgm:cxn modelId="{239D6776-5E20-CD42-BB53-2263A52E7943}" type="presParOf" srcId="{5269B146-CD30-2641-908D-C04F78985160}" destId="{69E927DF-F022-254A-94E8-1A52EBC6E3CD}" srcOrd="0" destOrd="0" presId="urn:microsoft.com/office/officeart/2005/8/layout/vList2"/>
    <dgm:cxn modelId="{C8C0E6F8-0470-3C40-A14F-4CEAEBE1E4BB}" type="presParOf" srcId="{5269B146-CD30-2641-908D-C04F78985160}" destId="{2013FD42-50B6-5842-8486-A825D9A44706}" srcOrd="1" destOrd="0" presId="urn:microsoft.com/office/officeart/2005/8/layout/vList2"/>
    <dgm:cxn modelId="{11C0FD3B-BAB8-A540-BECE-EEF7A7A86B54}" type="presParOf" srcId="{5269B146-CD30-2641-908D-C04F78985160}" destId="{1C6DB5A6-7621-7648-AB07-03710B04E629}" srcOrd="2" destOrd="0" presId="urn:microsoft.com/office/officeart/2005/8/layout/vList2"/>
    <dgm:cxn modelId="{B6FEEA1C-EB9B-D84A-88B3-00810122D1A6}" type="presParOf" srcId="{5269B146-CD30-2641-908D-C04F78985160}" destId="{EC33F61F-0427-AC43-96EA-D37D39C3DF35}" srcOrd="3" destOrd="0" presId="urn:microsoft.com/office/officeart/2005/8/layout/vList2"/>
    <dgm:cxn modelId="{81F697C2-7F8D-114C-AEE6-309DC2F0CD20}" type="presParOf" srcId="{5269B146-CD30-2641-908D-C04F78985160}" destId="{0854F21D-DE4C-4741-97AF-9B3895993BDB}" srcOrd="4" destOrd="0" presId="urn:microsoft.com/office/officeart/2005/8/layout/vList2"/>
    <dgm:cxn modelId="{ADAFA8DC-35CB-7E47-B471-1FD4C21C399B}" type="presParOf" srcId="{5269B146-CD30-2641-908D-C04F78985160}" destId="{56FDD93C-20C7-4C47-A0AE-B79F3C297263}" srcOrd="5" destOrd="0" presId="urn:microsoft.com/office/officeart/2005/8/layout/vList2"/>
    <dgm:cxn modelId="{3797971A-DEDC-7040-950A-F7BAB8A826F3}" type="presParOf" srcId="{5269B146-CD30-2641-908D-C04F78985160}" destId="{4AA79FA7-F450-4041-9BB1-8BFA8169CCF5}" srcOrd="6" destOrd="0" presId="urn:microsoft.com/office/officeart/2005/8/layout/vList2"/>
    <dgm:cxn modelId="{B4A97C35-2079-5E4E-9561-00DDEC23FA3C}" type="presParOf" srcId="{5269B146-CD30-2641-908D-C04F78985160}" destId="{58229B61-B482-F346-9988-47D92CAB127E}" srcOrd="7" destOrd="0" presId="urn:microsoft.com/office/officeart/2005/8/layout/vList2"/>
    <dgm:cxn modelId="{952C2B91-ABA0-D647-9D4E-93069EEAC58A}" type="presParOf" srcId="{5269B146-CD30-2641-908D-C04F78985160}" destId="{2D4E2570-BE0F-8B42-9454-403B69C7FD56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7D91B5-6DBE-44AD-93BD-A379F2A387A3}">
      <dsp:nvSpPr>
        <dsp:cNvPr id="0" name=""/>
        <dsp:cNvSpPr/>
      </dsp:nvSpPr>
      <dsp:spPr>
        <a:xfrm>
          <a:off x="3429" y="256006"/>
          <a:ext cx="1856729" cy="111403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baseline="0" dirty="0">
              <a:solidFill>
                <a:schemeClr val="tx1"/>
              </a:solidFill>
            </a:rPr>
            <a:t>Rejects 'cult of speed'</a:t>
          </a:r>
        </a:p>
      </dsp:txBody>
      <dsp:txXfrm>
        <a:off x="3429" y="256006"/>
        <a:ext cx="1856729" cy="1114037"/>
      </dsp:txXfrm>
    </dsp:sp>
    <dsp:sp modelId="{BA1E7304-ABB1-45F8-8A6B-65E596C5DBF9}">
      <dsp:nvSpPr>
        <dsp:cNvPr id="0" name=""/>
        <dsp:cNvSpPr/>
      </dsp:nvSpPr>
      <dsp:spPr>
        <a:xfrm>
          <a:off x="2045832" y="256006"/>
          <a:ext cx="1856729" cy="1114037"/>
        </a:xfrm>
        <a:prstGeom prst="rect">
          <a:avLst/>
        </a:prstGeom>
        <a:solidFill>
          <a:schemeClr val="accent2">
            <a:hueOff val="-760000"/>
            <a:satOff val="-2143"/>
            <a:lumOff val="-907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baseline="0" dirty="0">
              <a:solidFill>
                <a:schemeClr val="tx1"/>
              </a:solidFill>
            </a:rPr>
            <a:t>Quality over quantity</a:t>
          </a:r>
        </a:p>
      </dsp:txBody>
      <dsp:txXfrm>
        <a:off x="2045832" y="256006"/>
        <a:ext cx="1856729" cy="1114037"/>
      </dsp:txXfrm>
    </dsp:sp>
    <dsp:sp modelId="{F335B1BC-7607-4340-899D-5C7A1F11D29A}">
      <dsp:nvSpPr>
        <dsp:cNvPr id="0" name=""/>
        <dsp:cNvSpPr/>
      </dsp:nvSpPr>
      <dsp:spPr>
        <a:xfrm>
          <a:off x="4088235" y="256006"/>
          <a:ext cx="1856729" cy="1114037"/>
        </a:xfrm>
        <a:prstGeom prst="rect">
          <a:avLst/>
        </a:prstGeom>
        <a:solidFill>
          <a:schemeClr val="accent2">
            <a:hueOff val="-1520001"/>
            <a:satOff val="-4286"/>
            <a:lumOff val="-1814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baseline="0" dirty="0">
              <a:solidFill>
                <a:schemeClr val="tx1"/>
              </a:solidFill>
            </a:rPr>
            <a:t>Mindful and ethical consumption</a:t>
          </a:r>
        </a:p>
      </dsp:txBody>
      <dsp:txXfrm>
        <a:off x="4088235" y="256006"/>
        <a:ext cx="1856729" cy="1114037"/>
      </dsp:txXfrm>
    </dsp:sp>
    <dsp:sp modelId="{49554E9F-3D15-4978-B93C-8014A247848B}">
      <dsp:nvSpPr>
        <dsp:cNvPr id="0" name=""/>
        <dsp:cNvSpPr/>
      </dsp:nvSpPr>
      <dsp:spPr>
        <a:xfrm>
          <a:off x="6130637" y="256006"/>
          <a:ext cx="1856729" cy="1114037"/>
        </a:xfrm>
        <a:prstGeom prst="rect">
          <a:avLst/>
        </a:prstGeom>
        <a:solidFill>
          <a:schemeClr val="accent2">
            <a:hueOff val="-2280001"/>
            <a:satOff val="-6429"/>
            <a:lumOff val="-2721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baseline="0" dirty="0">
              <a:solidFill>
                <a:schemeClr val="tx1"/>
              </a:solidFill>
            </a:rPr>
            <a:t>Community –meaningful connections</a:t>
          </a:r>
        </a:p>
      </dsp:txBody>
      <dsp:txXfrm>
        <a:off x="6130637" y="256006"/>
        <a:ext cx="1856729" cy="1114037"/>
      </dsp:txXfrm>
    </dsp:sp>
    <dsp:sp modelId="{EF4BF3D3-DD24-4272-8347-6B0D5BCD563C}">
      <dsp:nvSpPr>
        <dsp:cNvPr id="0" name=""/>
        <dsp:cNvSpPr/>
      </dsp:nvSpPr>
      <dsp:spPr>
        <a:xfrm>
          <a:off x="8173040" y="256006"/>
          <a:ext cx="1856729" cy="1114037"/>
        </a:xfrm>
        <a:prstGeom prst="rect">
          <a:avLst/>
        </a:prstGeom>
        <a:solidFill>
          <a:schemeClr val="accent2">
            <a:hueOff val="-3040001"/>
            <a:satOff val="-8572"/>
            <a:lumOff val="-3627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baseline="0" dirty="0">
              <a:solidFill>
                <a:schemeClr val="tx1"/>
              </a:solidFill>
            </a:rPr>
            <a:t>Sustainability</a:t>
          </a:r>
        </a:p>
      </dsp:txBody>
      <dsp:txXfrm>
        <a:off x="8173040" y="256006"/>
        <a:ext cx="1856729" cy="1114037"/>
      </dsp:txXfrm>
    </dsp:sp>
    <dsp:sp modelId="{7EC636BC-8B75-4517-9262-EF5A792FDA1A}">
      <dsp:nvSpPr>
        <dsp:cNvPr id="0" name=""/>
        <dsp:cNvSpPr/>
      </dsp:nvSpPr>
      <dsp:spPr>
        <a:xfrm>
          <a:off x="1024630" y="1555717"/>
          <a:ext cx="1856729" cy="1114037"/>
        </a:xfrm>
        <a:prstGeom prst="rect">
          <a:avLst/>
        </a:prstGeom>
        <a:solidFill>
          <a:schemeClr val="accent2">
            <a:hueOff val="-3800002"/>
            <a:satOff val="-10715"/>
            <a:lumOff val="-4534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baseline="0" dirty="0">
              <a:solidFill>
                <a:schemeClr val="tx1"/>
              </a:solidFill>
            </a:rPr>
            <a:t>Preserves traditions and values cultural heritage</a:t>
          </a:r>
        </a:p>
      </dsp:txBody>
      <dsp:txXfrm>
        <a:off x="1024630" y="1555717"/>
        <a:ext cx="1856729" cy="1114037"/>
      </dsp:txXfrm>
    </dsp:sp>
    <dsp:sp modelId="{AE9FE8DD-BD3B-47F9-AD4A-8E2B956FF07C}">
      <dsp:nvSpPr>
        <dsp:cNvPr id="0" name=""/>
        <dsp:cNvSpPr/>
      </dsp:nvSpPr>
      <dsp:spPr>
        <a:xfrm>
          <a:off x="3067033" y="1555717"/>
          <a:ext cx="1856729" cy="1114037"/>
        </a:xfrm>
        <a:prstGeom prst="rect">
          <a:avLst/>
        </a:prstGeom>
        <a:solidFill>
          <a:schemeClr val="accent2">
            <a:hueOff val="-4560002"/>
            <a:satOff val="-12858"/>
            <a:lumOff val="-5441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baseline="0" dirty="0">
              <a:solidFill>
                <a:schemeClr val="tx1"/>
              </a:solidFill>
            </a:rPr>
            <a:t>Promotes deep engagement</a:t>
          </a:r>
        </a:p>
      </dsp:txBody>
      <dsp:txXfrm>
        <a:off x="3067033" y="1555717"/>
        <a:ext cx="1856729" cy="1114037"/>
      </dsp:txXfrm>
    </dsp:sp>
    <dsp:sp modelId="{E62FEA48-6FBD-4CB4-B1F4-1D413A61ECA4}">
      <dsp:nvSpPr>
        <dsp:cNvPr id="0" name=""/>
        <dsp:cNvSpPr/>
      </dsp:nvSpPr>
      <dsp:spPr>
        <a:xfrm>
          <a:off x="5109436" y="1555717"/>
          <a:ext cx="1856729" cy="1114037"/>
        </a:xfrm>
        <a:prstGeom prst="rect">
          <a:avLst/>
        </a:prstGeom>
        <a:solidFill>
          <a:schemeClr val="accent2">
            <a:hueOff val="-5320002"/>
            <a:satOff val="-15001"/>
            <a:lumOff val="-6348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baseline="0" dirty="0">
              <a:solidFill>
                <a:schemeClr val="tx1"/>
              </a:solidFill>
            </a:rPr>
            <a:t>Balance</a:t>
          </a:r>
          <a:r>
            <a:rPr lang="en-US" sz="1700" kern="1200" baseline="0" dirty="0">
              <a:solidFill>
                <a:schemeClr val="tx1"/>
              </a:solidFill>
              <a:latin typeface="Goudy Old Style"/>
            </a:rPr>
            <a:t>  </a:t>
          </a:r>
          <a:r>
            <a:rPr lang="en-US" sz="1700" kern="1200" baseline="0" dirty="0">
              <a:solidFill>
                <a:schemeClr val="tx1"/>
              </a:solidFill>
              <a:latin typeface="Calibri"/>
              <a:ea typeface="Calibri"/>
              <a:cs typeface="Calibri"/>
            </a:rPr>
            <a:t>'il tempo giusto'</a:t>
          </a:r>
          <a:endParaRPr lang="en-GB" sz="1700" kern="1200" baseline="0" dirty="0">
            <a:solidFill>
              <a:srgbClr val="000000"/>
            </a:solidFill>
            <a:latin typeface="Goudy Old Style"/>
          </a:endParaRPr>
        </a:p>
      </dsp:txBody>
      <dsp:txXfrm>
        <a:off x="5109436" y="1555717"/>
        <a:ext cx="1856729" cy="1114037"/>
      </dsp:txXfrm>
    </dsp:sp>
    <dsp:sp modelId="{A623FC72-DACC-4265-8FDC-6242D08CC14C}">
      <dsp:nvSpPr>
        <dsp:cNvPr id="0" name=""/>
        <dsp:cNvSpPr/>
      </dsp:nvSpPr>
      <dsp:spPr>
        <a:xfrm>
          <a:off x="7151839" y="1555717"/>
          <a:ext cx="1856729" cy="1114037"/>
        </a:xfrm>
        <a:prstGeom prst="rect">
          <a:avLst/>
        </a:prstGeom>
        <a:solidFill>
          <a:schemeClr val="accent2">
            <a:hueOff val="-6080002"/>
            <a:satOff val="-17144"/>
            <a:lumOff val="-725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baseline="0" dirty="0">
              <a:solidFill>
                <a:schemeClr val="tx1"/>
              </a:solidFill>
            </a:rPr>
            <a:t>Pleasure</a:t>
          </a:r>
        </a:p>
      </dsp:txBody>
      <dsp:txXfrm>
        <a:off x="7151839" y="1555717"/>
        <a:ext cx="1856729" cy="11140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E927DF-F022-254A-94E8-1A52EBC6E3CD}">
      <dsp:nvSpPr>
        <dsp:cNvPr id="0" name=""/>
        <dsp:cNvSpPr/>
      </dsp:nvSpPr>
      <dsp:spPr>
        <a:xfrm>
          <a:off x="0" y="104013"/>
          <a:ext cx="5040810" cy="8353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Clear, empathy-based, engagement ‘ground rules’</a:t>
          </a:r>
        </a:p>
      </dsp:txBody>
      <dsp:txXfrm>
        <a:off x="40780" y="144793"/>
        <a:ext cx="4959250" cy="753819"/>
      </dsp:txXfrm>
    </dsp:sp>
    <dsp:sp modelId="{1C6DB5A6-7621-7648-AB07-03710B04E629}">
      <dsp:nvSpPr>
        <dsp:cNvPr id="0" name=""/>
        <dsp:cNvSpPr/>
      </dsp:nvSpPr>
      <dsp:spPr>
        <a:xfrm>
          <a:off x="0" y="999873"/>
          <a:ext cx="5040810" cy="83537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Pacing/Spacing of Module Content</a:t>
          </a:r>
        </a:p>
      </dsp:txBody>
      <dsp:txXfrm>
        <a:off x="40780" y="1040653"/>
        <a:ext cx="4959250" cy="753819"/>
      </dsp:txXfrm>
    </dsp:sp>
    <dsp:sp modelId="{0854F21D-DE4C-4741-97AF-9B3895993BDB}">
      <dsp:nvSpPr>
        <dsp:cNvPr id="0" name=""/>
        <dsp:cNvSpPr/>
      </dsp:nvSpPr>
      <dsp:spPr>
        <a:xfrm>
          <a:off x="0" y="1895733"/>
          <a:ext cx="5040810" cy="83537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Emphasis on Choice &amp; Agency</a:t>
          </a:r>
        </a:p>
      </dsp:txBody>
      <dsp:txXfrm>
        <a:off x="40780" y="1936513"/>
        <a:ext cx="4959250" cy="753819"/>
      </dsp:txXfrm>
    </dsp:sp>
    <dsp:sp modelId="{4AA79FA7-F450-4041-9BB1-8BFA8169CCF5}">
      <dsp:nvSpPr>
        <dsp:cNvPr id="0" name=""/>
        <dsp:cNvSpPr/>
      </dsp:nvSpPr>
      <dsp:spPr>
        <a:xfrm>
          <a:off x="0" y="2791593"/>
          <a:ext cx="5040810" cy="83537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Community Responsibility </a:t>
          </a:r>
          <a:endParaRPr lang="en-US" sz="2100" kern="1200"/>
        </a:p>
      </dsp:txBody>
      <dsp:txXfrm>
        <a:off x="40780" y="2832373"/>
        <a:ext cx="4959250" cy="753819"/>
      </dsp:txXfrm>
    </dsp:sp>
    <dsp:sp modelId="{2D4E2570-BE0F-8B42-9454-403B69C7FD56}">
      <dsp:nvSpPr>
        <dsp:cNvPr id="0" name=""/>
        <dsp:cNvSpPr/>
      </dsp:nvSpPr>
      <dsp:spPr>
        <a:xfrm>
          <a:off x="0" y="3687453"/>
          <a:ext cx="5040810" cy="835379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Focus on BALANCE...</a:t>
          </a:r>
          <a:endParaRPr lang="en-US" sz="2100" kern="1200"/>
        </a:p>
      </dsp:txBody>
      <dsp:txXfrm>
        <a:off x="40780" y="3728233"/>
        <a:ext cx="4959250" cy="7538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66369-BF54-40FB-A30F-6D5D901E84A0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E298F-2C9E-4887-A14D-FAB717EADF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738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en-GB" sz="1700" b="0" i="0" u="none" strike="noStrike" kern="1200" cap="none" spc="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Pressure to do things faster, do more in less time, eliminate rest and breaks, multitask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6E298F-2C9E-4887-A14D-FAB717EADFB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794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Wellbeing Enhancement</a:t>
            </a: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Develops students as moral agents</a:t>
            </a: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Importance of community </a:t>
            </a: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Community</a:t>
            </a: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Wellbeing</a:t>
            </a: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Focus, balance and wellbeing</a:t>
            </a: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Pleasure </a:t>
            </a: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Engagement </a:t>
            </a: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81D3E-B94F-DF48-910F-23A35893A1B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319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Educational experience</a:t>
            </a: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Authentic joy of learning </a:t>
            </a: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Deep intellectual exploration, creative thinking and critical enquiry </a:t>
            </a: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Space for deep reflection</a:t>
            </a: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‘Messiness’ of deep learning</a:t>
            </a: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Ability to embrace and learn from failure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81D3E-B94F-DF48-910F-23A35893A1B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114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Contextual Alignment </a:t>
            </a:r>
          </a:p>
          <a:p>
            <a:endParaRPr lang="en-GB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Quality over quantity, </a:t>
            </a: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Respects tradition and cultural inheritance, </a:t>
            </a: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Values complexity</a:t>
            </a: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risk of debate and disagreement</a:t>
            </a: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Ability to embrace and learn from failure</a:t>
            </a: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Patience needed to solve problems </a:t>
            </a: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Time and space limitations</a:t>
            </a:r>
          </a:p>
          <a:p>
            <a:endParaRPr lang="en-GB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81D3E-B94F-DF48-910F-23A35893A1B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6729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Word count- 3500</a:t>
            </a:r>
          </a:p>
          <a:p>
            <a:r>
              <a:rPr lang="en-US"/>
              <a:t>2 pieces + Critical Reflection (why? </a:t>
            </a:r>
          </a:p>
          <a:p>
            <a:r>
              <a:rPr lang="en-US"/>
              <a:t>Overall reflection – what has the module meant to you? What has changed (if anything)? </a:t>
            </a:r>
          </a:p>
          <a:p>
            <a:endParaRPr lang="en-US"/>
          </a:p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en-GB"/>
              <a:t>Choose </a:t>
            </a:r>
            <a:r>
              <a:rPr lang="en-GB" b="1"/>
              <a:t>2 out of the 7 tasks</a:t>
            </a:r>
            <a:r>
              <a:rPr lang="en-GB"/>
              <a:t> below to submit as a portfolio along with a </a:t>
            </a:r>
            <a:r>
              <a:rPr lang="en-GB" b="1"/>
              <a:t>critical reflection</a:t>
            </a:r>
            <a:r>
              <a:rPr lang="en-GB"/>
              <a:t>. </a:t>
            </a:r>
          </a:p>
          <a:p>
            <a:pPr marL="359410" indent="-359410">
              <a:lnSpc>
                <a:spcPct val="150000"/>
              </a:lnSpc>
              <a:spcBef>
                <a:spcPts val="1000"/>
              </a:spcBef>
              <a:buFont typeface="Arial"/>
              <a:buChar char="•"/>
            </a:pPr>
            <a:r>
              <a:rPr lang="en-GB"/>
              <a:t>Creative piece e.g. poem, artwork or film (please consult with tutor)</a:t>
            </a:r>
          </a:p>
          <a:p>
            <a:pPr marL="359410" indent="-359410">
              <a:lnSpc>
                <a:spcPct val="150000"/>
              </a:lnSpc>
              <a:spcBef>
                <a:spcPts val="1000"/>
              </a:spcBef>
              <a:buFont typeface="Arial"/>
              <a:buChar char="•"/>
            </a:pPr>
            <a:r>
              <a:rPr lang="en-GB"/>
              <a:t>A slow manifesto</a:t>
            </a:r>
          </a:p>
          <a:p>
            <a:pPr marL="359410" indent="-359410">
              <a:lnSpc>
                <a:spcPct val="150000"/>
              </a:lnSpc>
              <a:spcBef>
                <a:spcPts val="1000"/>
              </a:spcBef>
              <a:buFont typeface="Arial"/>
              <a:buChar char="•"/>
            </a:pPr>
            <a:r>
              <a:rPr lang="en-GB"/>
              <a:t>A slow travel itinerary / experience</a:t>
            </a:r>
          </a:p>
          <a:p>
            <a:pPr marL="359410" indent="-359410">
              <a:lnSpc>
                <a:spcPct val="150000"/>
              </a:lnSpc>
              <a:spcBef>
                <a:spcPts val="1000"/>
              </a:spcBef>
              <a:buFont typeface="Arial"/>
              <a:buChar char="•"/>
            </a:pPr>
            <a:r>
              <a:rPr lang="en-GB"/>
              <a:t>Scientific or social scientific research proposal </a:t>
            </a:r>
          </a:p>
          <a:p>
            <a:pPr marL="359410" indent="-359410">
              <a:lnSpc>
                <a:spcPct val="150000"/>
              </a:lnSpc>
              <a:spcBef>
                <a:spcPts val="1000"/>
              </a:spcBef>
              <a:buFont typeface="Arial"/>
              <a:buChar char="•"/>
            </a:pPr>
            <a:r>
              <a:rPr lang="en-GB"/>
              <a:t>A slow marketing campaign plan</a:t>
            </a:r>
          </a:p>
          <a:p>
            <a:pPr marL="359410" indent="-359410">
              <a:lnSpc>
                <a:spcPct val="150000"/>
              </a:lnSpc>
              <a:spcBef>
                <a:spcPts val="1000"/>
              </a:spcBef>
              <a:buFont typeface="Arial"/>
              <a:buChar char="•"/>
            </a:pPr>
            <a:r>
              <a:rPr lang="en-GB"/>
              <a:t>Syllabus or module design</a:t>
            </a:r>
          </a:p>
          <a:p>
            <a:pPr marL="359410" indent="-359410">
              <a:lnSpc>
                <a:spcPct val="150000"/>
              </a:lnSpc>
              <a:spcBef>
                <a:spcPts val="1000"/>
              </a:spcBef>
              <a:buFont typeface="Arial"/>
              <a:buChar char="•"/>
            </a:pPr>
            <a:r>
              <a:rPr lang="en-GB"/>
              <a:t>A positive psychology intervention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81D3E-B94F-DF48-910F-23A35893A1B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783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A1826-1B3E-4E2E-8D6C-93BCEAA3D6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7200" y="1096965"/>
            <a:ext cx="7977600" cy="2085696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B5F0CE-1714-4650-9690-5676C0634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6000" y="3945771"/>
            <a:ext cx="5760000" cy="1832730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 i="0" spc="5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0CA85-BF38-4762-934C-D00F2047C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CA3C9-6579-49D9-A5FD-20231FB4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9B94FE-6287-4D49-B0E5-FE9A9BA75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0C0B2A-3FD1-4235-A16E-0ED1E028A93E}"/>
              </a:ext>
            </a:extLst>
          </p:cNvPr>
          <p:cNvCxnSpPr>
            <a:cxnSpLocks/>
          </p:cNvCxnSpPr>
          <p:nvPr/>
        </p:nvCxnSpPr>
        <p:spPr>
          <a:xfrm>
            <a:off x="5826000" y="3525773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494E066-0146-46E9-BAF1-C33240ABA294}"/>
              </a:ext>
            </a:extLst>
          </p:cNvPr>
          <p:cNvGrpSpPr/>
          <p:nvPr/>
        </p:nvGrpSpPr>
        <p:grpSpPr>
          <a:xfrm rot="2700000">
            <a:off x="10127693" y="4178240"/>
            <a:ext cx="633413" cy="1862138"/>
            <a:chOff x="5959192" y="333389"/>
            <a:chExt cx="633413" cy="186213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02BD80B-C499-4DAC-9580-575B04F8658F}"/>
                </a:ext>
              </a:extLst>
            </p:cNvPr>
            <p:cNvGrpSpPr/>
            <p:nvPr/>
          </p:nvGrpSpPr>
          <p:grpSpPr>
            <a:xfrm>
              <a:off x="5959192" y="333389"/>
              <a:ext cx="633413" cy="1419225"/>
              <a:chOff x="5959192" y="333389"/>
              <a:chExt cx="633413" cy="1419225"/>
            </a:xfrm>
          </p:grpSpPr>
          <p:sp>
            <p:nvSpPr>
              <p:cNvPr id="11" name="Freeform 68">
                <a:extLst>
                  <a:ext uri="{FF2B5EF4-FFF2-40B4-BE49-F238E27FC236}">
                    <a16:creationId xmlns:a16="http://schemas.microsoft.com/office/drawing/2014/main" id="{CCF069F3-858C-4C67-90C2-46017C3D4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192" y="333389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9">
                <a:extLst>
                  <a:ext uri="{FF2B5EF4-FFF2-40B4-BE49-F238E27FC236}">
                    <a16:creationId xmlns:a16="http://schemas.microsoft.com/office/drawing/2014/main" id="{8A1FFA52-DFA8-4A81-8A85-50BE13257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280" y="333389"/>
                <a:ext cx="314325" cy="1419225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" name="Line 70">
              <a:extLst>
                <a:ext uri="{FF2B5EF4-FFF2-40B4-BE49-F238E27FC236}">
                  <a16:creationId xmlns:a16="http://schemas.microsoft.com/office/drawing/2014/main" id="{BAEDA471-60CB-4A0C-B9AD-B2B3C51EA2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78280" y="333389"/>
              <a:ext cx="0" cy="18621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34155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FB6D0-92CA-4910-AE77-E238F4C89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913172-A138-4DD4-A5B1-58BA62507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897B9-E4AD-469B-A60D-9A1A4BD19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5E1B0-48D6-4F99-9955-39958BA9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F49DA-55D4-4E36-AEB9-A0E99E31A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956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FEBC7C-C5C1-4A79-A195-B35701C289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D34A74-3328-469B-ABCA-96F2FE368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E19AB-5637-455E-89C3-B41702C20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4F2A3-EBEE-4F42-BAC2-A482F00E6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E1C27-1A43-4B0B-88D0-0C5FE1DBE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05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32E59-6597-437B-B2F8-E2DD1F86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3BC1D-912E-4012-84AC-A509C9EF4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7110C-4AA3-4101-B3BD-140B90AF9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0F189-4D8E-4DE6-8295-CF92FA8B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F33EC-1ACF-4D46-AEA5-A2080221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162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45267-19A7-4A3D-9658-AD3F78DD3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2305800"/>
            <a:ext cx="4636800" cy="2246400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17554-5672-499F-BEB9-AB069E6D1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65250" y="2305800"/>
            <a:ext cx="4636800" cy="22464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 i="1">
                <a:solidFill>
                  <a:schemeClr val="tx1">
                    <a:alpha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BA3C6-C279-46AA-B4EE-5F861D83D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C125B-DDB9-4F4E-B9E9-A747E648F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D465E-E86B-42A8-B18A-9046E40D6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681007E-0E57-40DB-9A98-D04E0A05937B}"/>
              </a:ext>
            </a:extLst>
          </p:cNvPr>
          <p:cNvSpPr/>
          <p:nvPr/>
        </p:nvSpPr>
        <p:spPr>
          <a:xfrm>
            <a:off x="1437136" y="649304"/>
            <a:ext cx="340415" cy="340415"/>
          </a:xfrm>
          <a:prstGeom prst="ellipse">
            <a:avLst/>
          </a:prstGeom>
          <a:gradFill flip="none" rotWithShape="1">
            <a:gsLst>
              <a:gs pos="0">
                <a:srgbClr val="FFFFFF">
                  <a:alpha val="80000"/>
                </a:srgbClr>
              </a:gs>
              <a:gs pos="100000">
                <a:srgbClr val="FFFFFF">
                  <a:alpha val="10000"/>
                </a:srgbClr>
              </a:gs>
            </a:gsLst>
            <a:lin ang="2700000" scaled="0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C2D7ED2-BAE3-470E-9EFF-F2A49EDD9767}"/>
              </a:ext>
            </a:extLst>
          </p:cNvPr>
          <p:cNvGrpSpPr/>
          <p:nvPr/>
        </p:nvGrpSpPr>
        <p:grpSpPr>
          <a:xfrm rot="10800000">
            <a:off x="1079500" y="952167"/>
            <a:ext cx="641184" cy="1069728"/>
            <a:chOff x="6484111" y="2967038"/>
            <a:chExt cx="641184" cy="106972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5B14D1A-9E1B-41C3-96AA-A5C40C4F9B3A}"/>
                </a:ext>
              </a:extLst>
            </p:cNvPr>
            <p:cNvGrpSpPr/>
            <p:nvPr/>
          </p:nvGrpSpPr>
          <p:grpSpPr>
            <a:xfrm>
              <a:off x="6808136" y="2967038"/>
              <a:ext cx="317159" cy="932400"/>
              <a:chOff x="6808136" y="2967038"/>
              <a:chExt cx="317159" cy="932400"/>
            </a:xfrm>
          </p:grpSpPr>
          <p:sp>
            <p:nvSpPr>
              <p:cNvPr id="14" name="Freeform 68">
                <a:extLst>
                  <a:ext uri="{FF2B5EF4-FFF2-40B4-BE49-F238E27FC236}">
                    <a16:creationId xmlns:a16="http://schemas.microsoft.com/office/drawing/2014/main" id="{00EC83EC-04A6-4533-80A5-B1817F1FB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69">
                <a:extLst>
                  <a:ext uri="{FF2B5EF4-FFF2-40B4-BE49-F238E27FC236}">
                    <a16:creationId xmlns:a16="http://schemas.microsoft.com/office/drawing/2014/main" id="{BF61FF24-9074-4265-ACF4-1AEC3621B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Line 70">
                <a:extLst>
                  <a:ext uri="{FF2B5EF4-FFF2-40B4-BE49-F238E27FC236}">
                    <a16:creationId xmlns:a16="http://schemas.microsoft.com/office/drawing/2014/main" id="{8D31D9FF-672B-4C5E-B4B2-DD86A12441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991EBFD-EBD5-48CE-9178-AF5B6F50D416}"/>
                </a:ext>
              </a:extLst>
            </p:cNvPr>
            <p:cNvGrpSpPr/>
            <p:nvPr/>
          </p:nvGrpSpPr>
          <p:grpSpPr>
            <a:xfrm rot="18900000" flipH="1">
              <a:off x="6484111" y="3104366"/>
              <a:ext cx="317159" cy="932400"/>
              <a:chOff x="6808136" y="2967038"/>
              <a:chExt cx="317159" cy="932400"/>
            </a:xfrm>
          </p:grpSpPr>
          <p:sp>
            <p:nvSpPr>
              <p:cNvPr id="11" name="Freeform 68">
                <a:extLst>
                  <a:ext uri="{FF2B5EF4-FFF2-40B4-BE49-F238E27FC236}">
                    <a16:creationId xmlns:a16="http://schemas.microsoft.com/office/drawing/2014/main" id="{1B45F046-3129-4A30-9402-44BA590CD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9">
                <a:extLst>
                  <a:ext uri="{FF2B5EF4-FFF2-40B4-BE49-F238E27FC236}">
                    <a16:creationId xmlns:a16="http://schemas.microsoft.com/office/drawing/2014/main" id="{24589F32-BB2E-46B1-BAB5-75EA779C7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Line 70">
                <a:extLst>
                  <a:ext uri="{FF2B5EF4-FFF2-40B4-BE49-F238E27FC236}">
                    <a16:creationId xmlns:a16="http://schemas.microsoft.com/office/drawing/2014/main" id="{0BD46CA5-AE89-4413-AB8D-347179D881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043A360-3214-4DB8-BD85-C6AE48D02D3A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26000" y="3429001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9091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4AEE3-6C7B-402E-B26D-1D079D78D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01641-6BDA-433D-9393-1DDACE0670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9400" y="1685925"/>
            <a:ext cx="4928400" cy="4092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8F8D2A-A489-488D-B1E1-23F36D3E95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202" y="1685925"/>
            <a:ext cx="4928400" cy="4092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A242E8-AEEF-4BBD-94E9-86F89D695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58D2CA-06C9-412D-A5D6-F97DDBBB0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1A80D9-E04B-47BF-80DA-01E68346A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322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42251-8A4B-463E-982B-C657C3810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4D5E-AC0B-46BF-8840-61CC89C3B6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399" y="1736732"/>
            <a:ext cx="4928400" cy="661912"/>
          </a:xfrm>
        </p:spPr>
        <p:txBody>
          <a:bodyPr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1A0738-7A90-4A35-AB98-9656D6187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89400" y="2431256"/>
            <a:ext cx="4928400" cy="3347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ADFE01-1BA7-4288-9355-8B2B508BE5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4200" y="1736732"/>
            <a:ext cx="4928400" cy="662400"/>
          </a:xfrm>
        </p:spPr>
        <p:txBody>
          <a:bodyPr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D49F77-6C55-47AC-B1AE-5D9906DBD7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4200" y="2431257"/>
            <a:ext cx="4928400" cy="3347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D8EF53-AF86-47E8-83DC-8C419847A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01D653-ED9A-46D3-A97F-B5FA1DAE6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5B9B66-64EA-4022-BD96-ECF2A80C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570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FE053-BB16-4940-B248-2D496BB2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BD80C-6CA1-42DB-B732-4807A27D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9DA86-C177-42C6-90F8-37C6844A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38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46A27C-9BDA-43B3-96EA-C145EA7F0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1FBD5E-AA17-42F1-8615-49F2664DD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57A2D5-EBE5-43DD-8CF2-8B90801A0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212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451E1-40E1-4ED2-A9E3-6376E774A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1" y="955674"/>
            <a:ext cx="3531600" cy="138499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BAAE5E-AD83-40D4-8BDB-6B2525024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4850" y="882651"/>
            <a:ext cx="5760000" cy="48958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4DF8E2-A28B-4889-AD9E-1D733FEA2E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89401" y="2584759"/>
            <a:ext cx="3531600" cy="3193741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2EF812-B775-468C-84D9-4394CC19F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E1DEB3-5237-467C-A5B6-EDA7F366E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77A6B-440F-4D7B-92DA-1B964D029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C89B2F1-1E32-44DB-B50E-BEA1896CAD8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4979988" y="540000"/>
            <a:ext cx="0" cy="5778000"/>
          </a:xfrm>
          <a:prstGeom prst="line">
            <a:avLst/>
          </a:prstGeom>
          <a:ln w="127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576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6B204-119E-45DB-A177-995FF5D9B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955456"/>
            <a:ext cx="3531600" cy="1384995"/>
          </a:xfrm>
        </p:spPr>
        <p:txBody>
          <a:bodyPr anchor="b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CD3036-53A8-4361-AAAC-D8072EB470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37200" y="540001"/>
            <a:ext cx="6115050" cy="52385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FCFCD5-820E-47D9-9A60-57680C4C94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90000" y="2584758"/>
            <a:ext cx="3531600" cy="3284229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2446C3-A62E-4690-9098-53D59C4C3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A6C8B8-EA3D-45E5-950A-B6F1EA0B4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2ACAB7-ADBF-42E5-A214-232BA9EFB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0E80DA6-B971-46B7-B0D3-8581AE0B6AC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4979988" y="540000"/>
            <a:ext cx="0" cy="5778000"/>
          </a:xfrm>
          <a:prstGeom prst="line">
            <a:avLst/>
          </a:prstGeom>
          <a:ln w="127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9857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2DDA7E-8449-42D1-93BD-4E96C1BFC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2EB64-DBC0-4012-830E-9166670D1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400" y="1685925"/>
            <a:ext cx="10213200" cy="4040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9A3E9-8704-4E26-A519-8215B3E943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0000" y="6357168"/>
            <a:ext cx="176015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fld id="{4EC743F4-8769-40B4-85DF-6CB8DE9F66AA}" type="datetimeFigureOut">
              <a:rPr lang="en-US" smtClean="0"/>
              <a:pPr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90E32-87A0-44C2-A299-D45FAB146E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54312" y="6357600"/>
            <a:ext cx="6683376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cap="all" spc="3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C1A41-01A7-44E2-965B-ACFD4F280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82800" y="6357600"/>
            <a:ext cx="1760150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fld id="{FF2BD96E-3838-45D2-9031-D3AF67C920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237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38" r:id="rId6"/>
    <p:sldLayoutId id="2147483743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 cap="none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150000"/>
        </a:lnSpc>
        <a:spcBef>
          <a:spcPts val="10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360000" indent="0" algn="l" defTabSz="914400" rtl="0" eaLnBrk="1" latinLnBrk="0" hangingPunct="1">
        <a:lnSpc>
          <a:spcPct val="150000"/>
        </a:lnSpc>
        <a:spcBef>
          <a:spcPts val="500"/>
        </a:spcBef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0800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7.jpeg"/><Relationship Id="rId12" Type="http://schemas.openxmlformats.org/officeDocument/2006/relationships/image" Target="../media/image32.jpeg"/><Relationship Id="rId2" Type="http://schemas.openxmlformats.org/officeDocument/2006/relationships/audio" Target="../media/media1.mp3"/><Relationship Id="rId16" Type="http://schemas.openxmlformats.org/officeDocument/2006/relationships/image" Target="../media/image36.jpeg"/><Relationship Id="rId1" Type="http://schemas.microsoft.com/office/2007/relationships/media" Target="../media/media1.mp3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9.jpe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flickr.com/photos/memoriesbymike/22721847951" TargetMode="External"/><Relationship Id="rId11" Type="http://schemas.openxmlformats.org/officeDocument/2006/relationships/hyperlink" Target="http://www.flickr.com/photos/76657755@N04/7214596024/" TargetMode="External"/><Relationship Id="rId5" Type="http://schemas.openxmlformats.org/officeDocument/2006/relationships/image" Target="../media/image10.jpeg"/><Relationship Id="rId10" Type="http://schemas.openxmlformats.org/officeDocument/2006/relationships/image" Target="../media/image13.jpeg"/><Relationship Id="rId4" Type="http://schemas.openxmlformats.org/officeDocument/2006/relationships/hyperlink" Target="https://clamorworld.com/wasting-time-is-wasting-god/" TargetMode="External"/><Relationship Id="rId9" Type="http://schemas.openxmlformats.org/officeDocument/2006/relationships/hyperlink" Target="https://www.wired.it/economia/lavoro/2017/02/01/multitasking-lavorano-male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7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4C5247F-7E94-4EAD-8C72-6258788B497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30379" y="540033"/>
            <a:ext cx="4411663" cy="1892300"/>
          </a:xfrm>
        </p:spPr>
        <p:txBody>
          <a:bodyPr vert="horz" wrap="square" lIns="91440" tIns="45720" rIns="91440" bIns="45720" rtlCol="0" anchor="b" anchorCtr="0"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en-US" sz="2800" b="1" kern="1200" cap="none" spc="0" baseline="0" dirty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+mj-ea"/>
                <a:cs typeface="+mj-cs"/>
              </a:rPr>
              <a:t>Transforming </a:t>
            </a: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rPr>
              <a:t>Student</a:t>
            </a:r>
            <a:r>
              <a:rPr lang="en-US" sz="2800" b="1" kern="1200" cap="none" spc="0" baseline="0" dirty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+mj-ea"/>
                <a:cs typeface="+mj-cs"/>
              </a:rPr>
              <a:t> </a:t>
            </a: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rPr>
              <a:t>Approaches</a:t>
            </a:r>
            <a:r>
              <a:rPr lang="en-US" sz="2800" b="1" kern="1200" cap="none" spc="0" baseline="0" dirty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+mj-ea"/>
                <a:cs typeface="+mj-cs"/>
              </a:rPr>
              <a:t> to </a:t>
            </a: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rPr>
              <a:t>Learning</a:t>
            </a:r>
            <a:r>
              <a:rPr lang="en-US" sz="2800" b="1" kern="1200" cap="none" spc="0" baseline="0" dirty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+mj-ea"/>
                <a:cs typeface="+mj-cs"/>
              </a:rPr>
              <a:t> through </a:t>
            </a: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rPr>
              <a:t>Slow</a:t>
            </a:r>
            <a:r>
              <a:rPr lang="en-US" sz="2800" b="1" kern="1200" cap="none" spc="0" baseline="0" dirty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+mj-ea"/>
                <a:cs typeface="+mj-cs"/>
              </a:rPr>
              <a:t> </a:t>
            </a: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rPr>
              <a:t>Pedagogies</a:t>
            </a:r>
            <a:br>
              <a:rPr lang="en-US" sz="2200" kern="1200" cap="none" spc="0" baseline="0" dirty="0"/>
            </a:br>
            <a:endParaRPr lang="en-US" sz="2200" kern="1200" cap="none" spc="0" baseline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B26C45C-AA3A-C6B1-1046-E7809D75C837}"/>
              </a:ext>
            </a:extLst>
          </p:cNvPr>
          <p:cNvSpPr txBox="1"/>
          <p:nvPr/>
        </p:nvSpPr>
        <p:spPr>
          <a:xfrm>
            <a:off x="989999" y="3706238"/>
            <a:ext cx="5106001" cy="20722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2000" b="1" spc="50">
                <a:solidFill>
                  <a:schemeClr val="tx2">
                    <a:lumMod val="90000"/>
                    <a:lumOff val="10000"/>
                    <a:alpha val="60000"/>
                  </a:schemeClr>
                </a:solidFill>
              </a:rPr>
              <a:t>Dr Elisabeth Blagrove (Psychology)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2000" b="1" spc="50">
                <a:solidFill>
                  <a:schemeClr val="tx2">
                    <a:lumMod val="90000"/>
                    <a:lumOff val="10000"/>
                    <a:alpha val="60000"/>
                  </a:schemeClr>
                </a:solidFill>
              </a:rPr>
              <a:t>Dr Joanne Lee (SMLC)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F27B34-8804-018A-D50F-510F46A9A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340" y="540033"/>
            <a:ext cx="4331459" cy="5775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2127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 descr="Hands holding the earth&#10;&#10;AI-generated content may be incorrect.">
            <a:extLst>
              <a:ext uri="{FF2B5EF4-FFF2-40B4-BE49-F238E27FC236}">
                <a16:creationId xmlns:a16="http://schemas.microsoft.com/office/drawing/2014/main" id="{701D764E-2312-1E28-5DD7-DB26B63FFD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127" y="916570"/>
            <a:ext cx="4999885" cy="5022205"/>
          </a:xfrm>
          <a:prstGeom prst="rect">
            <a:avLst/>
          </a:prstGeom>
          <a:ln w="53975">
            <a:solidFill>
              <a:srgbClr val="0070C0"/>
            </a:solidFill>
          </a:ln>
        </p:spPr>
      </p:pic>
      <p:sp>
        <p:nvSpPr>
          <p:cNvPr id="4" name="Content Placeholder 72">
            <a:extLst>
              <a:ext uri="{FF2B5EF4-FFF2-40B4-BE49-F238E27FC236}">
                <a16:creationId xmlns:a16="http://schemas.microsoft.com/office/drawing/2014/main" id="{CD038E13-0ACF-8F63-B3BE-1195280EC938}"/>
              </a:ext>
            </a:extLst>
          </p:cNvPr>
          <p:cNvSpPr txBox="1">
            <a:spLocks/>
          </p:cNvSpPr>
          <p:nvPr/>
        </p:nvSpPr>
        <p:spPr>
          <a:xfrm>
            <a:off x="305" y="2120708"/>
            <a:ext cx="6326964" cy="3564045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60000" indent="-3600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600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Tx/>
              <a:buNone/>
              <a:defRPr sz="2000" b="0" i="1" kern="1200" spc="50" baseline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3600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00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Tx/>
              <a:buNone/>
              <a:defRPr sz="2000" b="0" i="1" kern="1200" spc="50" baseline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3600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9410" indent="-359410"/>
            <a:r>
              <a:rPr lang="en-US" sz="2400"/>
              <a:t>Emphasis on experiential ‘richness’</a:t>
            </a:r>
            <a:endParaRPr lang="en-US"/>
          </a:p>
          <a:p>
            <a:pPr marL="359410" indent="-359410"/>
            <a:r>
              <a:rPr lang="en-US" sz="2400"/>
              <a:t>Embrace risk &amp; (possibility of) failure</a:t>
            </a:r>
            <a:endParaRPr lang="en-US" sz="2400">
              <a:solidFill>
                <a:srgbClr val="000000">
                  <a:alpha val="60000"/>
                </a:srgbClr>
              </a:solidFill>
            </a:endParaRPr>
          </a:p>
          <a:p>
            <a:pPr marL="359410" indent="-359410"/>
            <a:r>
              <a:rPr lang="en-US" sz="2400"/>
              <a:t>Respect for tradition &amp; cultural inheritance</a:t>
            </a:r>
            <a:endParaRPr lang="en-US" sz="2400">
              <a:solidFill>
                <a:srgbClr val="000000">
                  <a:alpha val="60000"/>
                </a:srgbClr>
              </a:solidFill>
            </a:endParaRPr>
          </a:p>
          <a:p>
            <a:pPr marL="359410" indent="-359410"/>
            <a:r>
              <a:rPr lang="en-US" sz="2400"/>
              <a:t>Acknowledge contradictions/tensions</a:t>
            </a:r>
            <a:endParaRPr lang="en-US" sz="2400">
              <a:solidFill>
                <a:srgbClr val="000000">
                  <a:alpha val="60000"/>
                </a:srgbClr>
              </a:solidFill>
            </a:endParaRPr>
          </a:p>
          <a:p>
            <a:pPr marL="0" indent="0">
              <a:buNone/>
            </a:pPr>
            <a:endParaRPr lang="en-US" sz="240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9FA20CA-E74D-8B6C-3F1C-4C9E6161C7F2}"/>
              </a:ext>
            </a:extLst>
          </p:cNvPr>
          <p:cNvSpPr txBox="1">
            <a:spLocks/>
          </p:cNvSpPr>
          <p:nvPr/>
        </p:nvSpPr>
        <p:spPr>
          <a:xfrm>
            <a:off x="197609" y="0"/>
            <a:ext cx="4714870" cy="1594282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venir Next LT Pro"/>
              </a:rPr>
              <a:t>3) Humanistic &amp; Contextual Alignment</a:t>
            </a:r>
          </a:p>
        </p:txBody>
      </p:sp>
    </p:spTree>
    <p:extLst>
      <p:ext uri="{BB962C8B-B14F-4D97-AF65-F5344CB8AC3E}">
        <p14:creationId xmlns:p14="http://schemas.microsoft.com/office/powerpoint/2010/main" val="327157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AE0EA7-36C9-3683-14B2-55E824C37D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D1202-A627-4FF2-7AB0-A31C558C2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7391" y="853974"/>
            <a:ext cx="8453957" cy="1720850"/>
          </a:xfrm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3700" b="1" dirty="0">
                <a:latin typeface="Avenir Next LT Pro"/>
              </a:rPr>
              <a:t>Bringing the Pedagogy Together...</a:t>
            </a:r>
            <a:br>
              <a:rPr lang="en-US" sz="3700" b="1" dirty="0">
                <a:latin typeface="Avenir Next LT Pro"/>
              </a:rPr>
            </a:br>
            <a:r>
              <a:rPr lang="en-US" sz="3700" b="1" dirty="0">
                <a:latin typeface="Avenir Next LT Pro"/>
              </a:rPr>
              <a:t>Our Assignment.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791AB0-A3A6-6775-2FB5-983717DAC05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951" r="10055" b="2"/>
          <a:stretch>
            <a:fillRect/>
          </a:stretch>
        </p:blipFill>
        <p:spPr>
          <a:xfrm>
            <a:off x="541339" y="2843213"/>
            <a:ext cx="3524400" cy="3472117"/>
          </a:xfrm>
          <a:prstGeom prst="rect">
            <a:avLst/>
          </a:prstGeom>
          <a:ln w="57150">
            <a:solidFill>
              <a:schemeClr val="bg1"/>
            </a:solidFill>
          </a:ln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2B6422F-1680-EDCB-156E-42476482E7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rcRect r="13889" b="3"/>
          <a:stretch>
            <a:fillRect/>
          </a:stretch>
        </p:blipFill>
        <p:spPr>
          <a:xfrm>
            <a:off x="4333975" y="2843213"/>
            <a:ext cx="3524400" cy="3472117"/>
          </a:xfrm>
          <a:prstGeom prst="rect">
            <a:avLst/>
          </a:prstGeom>
          <a:ln w="57150">
            <a:solidFill>
              <a:schemeClr val="bg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38D43B0-2978-F55C-F06C-AE6FB195D95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7070" r="6212" b="2"/>
          <a:stretch>
            <a:fillRect/>
          </a:stretch>
        </p:blipFill>
        <p:spPr>
          <a:xfrm>
            <a:off x="8126612" y="2843213"/>
            <a:ext cx="3524400" cy="3472117"/>
          </a:xfrm>
          <a:prstGeom prst="rect">
            <a:avLst/>
          </a:prstGeom>
          <a:ln w="571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754647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7">
            <a:extLst>
              <a:ext uri="{FF2B5EF4-FFF2-40B4-BE49-F238E27FC236}">
                <a16:creationId xmlns:a16="http://schemas.microsoft.com/office/drawing/2014/main" id="{4D72ED65-76BB-ADDA-0030-A83440C67C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7561" y="737247"/>
            <a:ext cx="2048449" cy="2323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 descr="A poster of a mountain landscape&#10;&#10;AI-generated content may be incorrect.">
            <a:extLst>
              <a:ext uri="{FF2B5EF4-FFF2-40B4-BE49-F238E27FC236}">
                <a16:creationId xmlns:a16="http://schemas.microsoft.com/office/drawing/2014/main" id="{D39EC0A3-5123-C362-5407-4DA18CAD3E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464" y="3353122"/>
            <a:ext cx="1911616" cy="2683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FF8384-71E5-E248-BCC2-F88A7FCA5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1350" y="-445554"/>
            <a:ext cx="10213200" cy="1112836"/>
          </a:xfrm>
        </p:spPr>
        <p:txBody>
          <a:bodyPr/>
          <a:lstStyle/>
          <a:p>
            <a:pPr algn="ctr"/>
            <a:r>
              <a:rPr lang="en-GB" b="1" dirty="0">
                <a:latin typeface="Avenir Next LT Pro"/>
              </a:rPr>
              <a:t>And Our Students did NOT disappoint..</a:t>
            </a:r>
            <a:r>
              <a:rPr lang="en-GB" b="1" dirty="0"/>
              <a:t>.</a:t>
            </a:r>
          </a:p>
        </p:txBody>
      </p:sp>
      <p:pic>
        <p:nvPicPr>
          <p:cNvPr id="5" name="Picture 4" descr="A painting of a blue animal with eyes and a rainbow of colors&#10;&#10;AI-generated content may be incorrect.">
            <a:extLst>
              <a:ext uri="{FF2B5EF4-FFF2-40B4-BE49-F238E27FC236}">
                <a16:creationId xmlns:a16="http://schemas.microsoft.com/office/drawing/2014/main" id="{2B39B1A8-F6B2-D81F-1C1F-6CDFBE3FF25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74" y="166603"/>
            <a:ext cx="1488274" cy="2219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A group of leaves arranged in a line&#10;&#10;AI-generated content may be incorrect.">
            <a:extLst>
              <a:ext uri="{FF2B5EF4-FFF2-40B4-BE49-F238E27FC236}">
                <a16:creationId xmlns:a16="http://schemas.microsoft.com/office/drawing/2014/main" id="{1A9B12EF-6F5B-D534-8646-FB82E119AE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106" y="860760"/>
            <a:ext cx="3860800" cy="2699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A drawing of a city&#10;&#10;AI-generated content may be incorrect.">
            <a:extLst>
              <a:ext uri="{FF2B5EF4-FFF2-40B4-BE49-F238E27FC236}">
                <a16:creationId xmlns:a16="http://schemas.microsoft.com/office/drawing/2014/main" id="{82384685-CD1F-9DC9-0AE2-10E225BB10B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00" y="4226467"/>
            <a:ext cx="3176551" cy="2370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A person walking in a city&#10;&#10;AI-generated content may be incorrect.">
            <a:extLst>
              <a:ext uri="{FF2B5EF4-FFF2-40B4-BE49-F238E27FC236}">
                <a16:creationId xmlns:a16="http://schemas.microsoft.com/office/drawing/2014/main" id="{631A91FC-0366-DAA1-1DFB-2C9EED47EB6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149" y="3279576"/>
            <a:ext cx="2185951" cy="3278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A person walking with a phone&#10;&#10;AI-generated content may be incorrect.">
            <a:extLst>
              <a:ext uri="{FF2B5EF4-FFF2-40B4-BE49-F238E27FC236}">
                <a16:creationId xmlns:a16="http://schemas.microsoft.com/office/drawing/2014/main" id="{46DA1D90-A713-B411-6405-56FDC03EFB4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5126" y="1885949"/>
            <a:ext cx="2171700" cy="3257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 descr="A painting of an eye with a clock on it&#10;&#10;AI-generated content may be incorrect.">
            <a:extLst>
              <a:ext uri="{FF2B5EF4-FFF2-40B4-BE49-F238E27FC236}">
                <a16:creationId xmlns:a16="http://schemas.microsoft.com/office/drawing/2014/main" id="{CE4A9EEC-52B3-630D-6DB7-550B5BB44AA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722" y="1532330"/>
            <a:ext cx="1792688" cy="1792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20" descr="A colorful knitted fabric on a wall&#10;&#10;AI-generated content may be incorrect.">
            <a:extLst>
              <a:ext uri="{FF2B5EF4-FFF2-40B4-BE49-F238E27FC236}">
                <a16:creationId xmlns:a16="http://schemas.microsoft.com/office/drawing/2014/main" id="{D3054A49-CAB2-933B-9347-888E4D41657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7082" y="274306"/>
            <a:ext cx="1846928" cy="25138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il037 - 2212666 - The Space Snail.mp3">
            <a:hlinkClick r:id="" action="ppaction://media"/>
            <a:extLst>
              <a:ext uri="{FF2B5EF4-FFF2-40B4-BE49-F238E27FC236}">
                <a16:creationId xmlns:a16="http://schemas.microsoft.com/office/drawing/2014/main" id="{2515855E-9A8E-D338-2558-065EF213352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3766459" y="6013142"/>
            <a:ext cx="812800" cy="812800"/>
          </a:xfrm>
          <a:prstGeom prst="rect">
            <a:avLst/>
          </a:prstGeom>
        </p:spPr>
      </p:pic>
      <p:pic>
        <p:nvPicPr>
          <p:cNvPr id="3" name="Content Placeholder 6">
            <a:extLst>
              <a:ext uri="{FF2B5EF4-FFF2-40B4-BE49-F238E27FC236}">
                <a16:creationId xmlns:a16="http://schemas.microsoft.com/office/drawing/2014/main" id="{551C93BE-4755-B6A7-FBD3-98084D39BAF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695002" y="4597619"/>
            <a:ext cx="1400998" cy="1998984"/>
          </a:xfrm>
          <a:prstGeom prst="rect">
            <a:avLst/>
          </a:prstGeom>
        </p:spPr>
      </p:pic>
      <p:pic>
        <p:nvPicPr>
          <p:cNvPr id="6" name="Picture 2" descr="Embracing a Slower Start: Tips for New University Students">
            <a:extLst>
              <a:ext uri="{FF2B5EF4-FFF2-40B4-BE49-F238E27FC236}">
                <a16:creationId xmlns:a16="http://schemas.microsoft.com/office/drawing/2014/main" id="{9C06BC9E-BEBC-7DFD-81B3-3201D52AC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18506" y="4081102"/>
            <a:ext cx="2634994" cy="1646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1F1596A-BEB8-8497-7C55-BA216A993667}"/>
              </a:ext>
            </a:extLst>
          </p:cNvPr>
          <p:cNvSpPr txBox="1">
            <a:spLocks/>
          </p:cNvSpPr>
          <p:nvPr/>
        </p:nvSpPr>
        <p:spPr>
          <a:xfrm>
            <a:off x="5011470" y="5748719"/>
            <a:ext cx="4928400" cy="662400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60000" indent="-3600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600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Tx/>
              <a:buNone/>
              <a:defRPr sz="2000" b="0" i="1" kern="1200" spc="50" baseline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3600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00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Tx/>
              <a:buNone/>
              <a:defRPr sz="2000" b="0" i="1" kern="1200" spc="50" baseline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3600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/>
              <a:t>EMBRACING A SLOWER START: </a:t>
            </a:r>
          </a:p>
          <a:p>
            <a:pPr algn="ctr"/>
            <a:r>
              <a:rPr lang="en-GB" b="1"/>
              <a:t>TIPS FOR NEW UNIVERSITY STUDENTS </a:t>
            </a:r>
          </a:p>
        </p:txBody>
      </p:sp>
      <p:pic>
        <p:nvPicPr>
          <p:cNvPr id="15" name="Picture 14" descr="A hand holding a framed picture of a whale&#10;&#10;AI-generated content may be incorrect.">
            <a:extLst>
              <a:ext uri="{FF2B5EF4-FFF2-40B4-BE49-F238E27FC236}">
                <a16:creationId xmlns:a16="http://schemas.microsoft.com/office/drawing/2014/main" id="{15DC7795-B4A7-C881-CACD-5A3D5A20ED2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078" y="2873953"/>
            <a:ext cx="1918096" cy="1952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7796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7495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8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itle 204">
            <a:extLst>
              <a:ext uri="{FF2B5EF4-FFF2-40B4-BE49-F238E27FC236}">
                <a16:creationId xmlns:a16="http://schemas.microsoft.com/office/drawing/2014/main" id="{CAE1BF80-2B52-6C17-D6A2-CAAD84588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172" y="635661"/>
            <a:ext cx="3889741" cy="2490194"/>
          </a:xfrm>
        </p:spPr>
        <p:txBody>
          <a:bodyPr>
            <a:normAutofit/>
          </a:bodyPr>
          <a:lstStyle/>
          <a:p>
            <a:pPr algn="ctr">
              <a:lnSpc>
                <a:spcPct val="140000"/>
              </a:lnSpc>
              <a:spcBef>
                <a:spcPts val="1000"/>
              </a:spcBef>
            </a:pPr>
            <a:r>
              <a:rPr lang="en-US" sz="1400" b="1" spc="50" dirty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rPr>
              <a:t>“In comparison to before, I would now</a:t>
            </a:r>
            <a:r>
              <a:rPr lang="en-US" sz="600" b="1" dirty="0">
                <a:latin typeface="Avenir Next LT Pro"/>
              </a:rPr>
              <a:t> </a:t>
            </a:r>
            <a:r>
              <a:rPr lang="en-US" sz="1400" b="1" spc="50" dirty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rPr>
              <a:t>consider myself an active participant in my life, exploring new, inventive ways of living. I have learned that when you stop viewing time as an enemy, you start to view it as a gift, and you treat it like a treasure, you stop worrying about what is ahead and enjoy the process.”</a:t>
            </a:r>
            <a:r>
              <a:rPr lang="en-US" sz="600" b="1" dirty="0">
                <a:latin typeface="Avenir Next LT Pro"/>
              </a:rPr>
              <a:t> </a:t>
            </a:r>
            <a:endParaRPr lang="en-GB" dirty="0"/>
          </a:p>
        </p:txBody>
      </p:sp>
      <p:sp>
        <p:nvSpPr>
          <p:cNvPr id="207" name="Content Placeholder 2">
            <a:extLst>
              <a:ext uri="{FF2B5EF4-FFF2-40B4-BE49-F238E27FC236}">
                <a16:creationId xmlns:a16="http://schemas.microsoft.com/office/drawing/2014/main" id="{8287B8E1-8932-EC9E-0F76-2B4ED9825A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062169" y="-290083"/>
            <a:ext cx="3948160" cy="4594869"/>
          </a:xfr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marL="359410" indent="-359410">
              <a:lnSpc>
                <a:spcPct val="140000"/>
              </a:lnSpc>
            </a:pPr>
            <a:endParaRPr lang="en-US" sz="800" b="1">
              <a:solidFill>
                <a:srgbClr val="000000">
                  <a:alpha val="60000"/>
                </a:srgbClr>
              </a:solidFill>
            </a:endParaRPr>
          </a:p>
          <a:p>
            <a:pPr marL="359410" indent="-359410">
              <a:lnSpc>
                <a:spcPct val="140000"/>
              </a:lnSpc>
            </a:pPr>
            <a:endParaRPr lang="en-US" sz="800"/>
          </a:p>
          <a:p>
            <a:pPr marL="359410" indent="-359410">
              <a:lnSpc>
                <a:spcPct val="140000"/>
              </a:lnSpc>
            </a:pPr>
            <a:endParaRPr lang="en-US" sz="1800">
              <a:solidFill>
                <a:srgbClr val="000000">
                  <a:alpha val="60000"/>
                </a:srgb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1800" b="1"/>
              <a:t>  “I used to eat my meals whilst working on my laptop, for example going through my emails and completing administrative tasks. I am now, however, trying to implement a ‘no work whilst eating’ approach. I find this to be a slower approach to mealtimes in terms of carving out a pause in my day and being more conscious and intentional rather than stressfully hurrying through my to-do list.”  </a:t>
            </a:r>
            <a:endParaRPr lang="en-US" sz="1800" i="0">
              <a:solidFill>
                <a:srgbClr val="000000">
                  <a:alpha val="60000"/>
                </a:srgbClr>
              </a:solidFill>
            </a:endParaRPr>
          </a:p>
          <a:p>
            <a:pPr marL="359410" indent="-359410">
              <a:lnSpc>
                <a:spcPct val="140000"/>
              </a:lnSpc>
            </a:pPr>
            <a:r>
              <a:rPr lang="en-US" sz="800" b="1"/>
              <a:t>  </a:t>
            </a:r>
            <a:endParaRPr lang="en-US" sz="800">
              <a:solidFill>
                <a:srgbClr val="000000">
                  <a:alpha val="60000"/>
                </a:srgbClr>
              </a:solidFill>
            </a:endParaRPr>
          </a:p>
          <a:p>
            <a:pPr marL="359410" indent="-359410">
              <a:lnSpc>
                <a:spcPct val="140000"/>
              </a:lnSpc>
            </a:pPr>
            <a:endParaRPr lang="en-US" sz="800" b="1">
              <a:solidFill>
                <a:srgbClr val="000000">
                  <a:alpha val="60000"/>
                </a:srgbClr>
              </a:solidFill>
            </a:endParaRPr>
          </a:p>
          <a:p>
            <a:pPr marL="359410" indent="-359410">
              <a:lnSpc>
                <a:spcPct val="140000"/>
              </a:lnSpc>
            </a:pPr>
            <a:endParaRPr lang="en-US" sz="800"/>
          </a:p>
          <a:p>
            <a:pPr marL="359410" indent="-359410">
              <a:lnSpc>
                <a:spcPct val="140000"/>
              </a:lnSpc>
            </a:pPr>
            <a:endParaRPr lang="en-US" sz="800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9E26A79A-8CB5-CAE3-BFCB-7DAE924DFAB2}"/>
              </a:ext>
            </a:extLst>
          </p:cNvPr>
          <p:cNvSpPr txBox="1"/>
          <p:nvPr/>
        </p:nvSpPr>
        <p:spPr>
          <a:xfrm>
            <a:off x="4724400" y="3200400"/>
            <a:ext cx="2743200" cy="2154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800" b="1"/>
              <a:t>  </a:t>
            </a:r>
            <a:endParaRPr lang="en-GB"/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33F19FD5-9C1B-CF52-9A1A-121A5B94CC4F}"/>
              </a:ext>
            </a:extLst>
          </p:cNvPr>
          <p:cNvSpPr txBox="1"/>
          <p:nvPr/>
        </p:nvSpPr>
        <p:spPr>
          <a:xfrm>
            <a:off x="294640" y="3477239"/>
            <a:ext cx="4084320" cy="19949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spc="50">
                <a:solidFill>
                  <a:schemeClr val="tx1">
                    <a:alpha val="60000"/>
                  </a:schemeClr>
                </a:solidFill>
              </a:rPr>
              <a:t>“Taking the time to slow down and embroider helped to instill a sense of balance and calm into my life, which I found particularly beneficial when I was feeling stressed and overwhelmed with my course” </a:t>
            </a:r>
            <a:endParaRPr lang="en-GB" sz="1400" b="1" spc="50">
              <a:solidFill>
                <a:srgbClr val="000000">
                  <a:alpha val="60000"/>
                </a:srgbClr>
              </a:solidFill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780CF0BC-DD17-0845-BC8E-8BD7CD7BD9FA}"/>
              </a:ext>
            </a:extLst>
          </p:cNvPr>
          <p:cNvSpPr txBox="1"/>
          <p:nvPr/>
        </p:nvSpPr>
        <p:spPr>
          <a:xfrm>
            <a:off x="4556258" y="512198"/>
            <a:ext cx="3403600" cy="52266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  <a:spcBef>
                <a:spcPts val="1000"/>
              </a:spcBef>
            </a:pPr>
            <a:r>
              <a:rPr lang="en-US" sz="1400" b="1" spc="50">
                <a:solidFill>
                  <a:schemeClr val="tx1">
                    <a:alpha val="60000"/>
                  </a:schemeClr>
                </a:solidFill>
              </a:rPr>
              <a:t> “Overall, this module brought me more personal outcomes than any other: I know how to walk slowly now; I know that hockey is a slow moment for me that I need to take in as such, meditating is never ‘achieved’ I can always make it better; I enjoy art more than I have ever had before; I accept that during creative processes in playing music results are not always coming and that is ok; I notice details in the streets and in nature that I would not have seen otherwise; I take in information during conversations.”  </a:t>
            </a:r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458445D-14E1-AB75-D0B9-21652B0DD0CA}"/>
              </a:ext>
            </a:extLst>
          </p:cNvPr>
          <p:cNvSpPr/>
          <p:nvPr/>
        </p:nvSpPr>
        <p:spPr>
          <a:xfrm>
            <a:off x="224816" y="116508"/>
            <a:ext cx="4216833" cy="2993092"/>
          </a:xfrm>
          <a:prstGeom prst="round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latin typeface="Helvetica Neue"/>
            </a:endParaRPr>
          </a:p>
          <a:p>
            <a:pPr algn="ctr"/>
            <a:endParaRPr lang="en-GB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F691769-85D2-C1AA-E14C-045673AD3D1B}"/>
              </a:ext>
            </a:extLst>
          </p:cNvPr>
          <p:cNvSpPr/>
          <p:nvPr/>
        </p:nvSpPr>
        <p:spPr>
          <a:xfrm>
            <a:off x="243210" y="3278895"/>
            <a:ext cx="4200720" cy="2197199"/>
          </a:xfrm>
          <a:prstGeom prst="round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latin typeface="Helvetica Neue"/>
            </a:endParaRPr>
          </a:p>
          <a:p>
            <a:pPr algn="ctr"/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D3219EF-9E00-9445-47F5-80F859F0ED52}"/>
              </a:ext>
            </a:extLst>
          </p:cNvPr>
          <p:cNvSpPr/>
          <p:nvPr/>
        </p:nvSpPr>
        <p:spPr>
          <a:xfrm>
            <a:off x="4540667" y="331983"/>
            <a:ext cx="3409913" cy="5872508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latin typeface="Helvetica Neue"/>
            </a:endParaRPr>
          </a:p>
          <a:p>
            <a:pPr algn="ctr"/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AEFDE47-CE61-BA2F-6F1D-4D803DC133EE}"/>
              </a:ext>
            </a:extLst>
          </p:cNvPr>
          <p:cNvSpPr/>
          <p:nvPr/>
        </p:nvSpPr>
        <p:spPr>
          <a:xfrm>
            <a:off x="8132497" y="327476"/>
            <a:ext cx="3830282" cy="357401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latin typeface="Helvetica Neue"/>
            </a:endParaRPr>
          </a:p>
          <a:p>
            <a:pPr algn="ctr"/>
            <a:endParaRPr lang="en-GB" dirty="0"/>
          </a:p>
        </p:txBody>
      </p:sp>
      <p:pic>
        <p:nvPicPr>
          <p:cNvPr id="9" name="Picture 8" descr="A dandelion with seeds flying&#10;&#10;AI-generated content may be incorrect.">
            <a:extLst>
              <a:ext uri="{FF2B5EF4-FFF2-40B4-BE49-F238E27FC236}">
                <a16:creationId xmlns:a16="http://schemas.microsoft.com/office/drawing/2014/main" id="{D2EEBC62-5B88-FD22-B90E-3A3BC338F9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8115" y="4163331"/>
            <a:ext cx="3419158" cy="229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AE9DD4D3-47F8-51E8-26A5-B310F62401AA}"/>
              </a:ext>
            </a:extLst>
          </p:cNvPr>
          <p:cNvSpPr txBox="1">
            <a:spLocks/>
          </p:cNvSpPr>
          <p:nvPr/>
        </p:nvSpPr>
        <p:spPr>
          <a:xfrm>
            <a:off x="-2697476" y="5335570"/>
            <a:ext cx="10213200" cy="111283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>
                <a:latin typeface="Avenir Next LT Pro"/>
              </a:rPr>
              <a:t>In their OWN WORDS ...</a:t>
            </a:r>
          </a:p>
        </p:txBody>
      </p:sp>
    </p:spTree>
    <p:extLst>
      <p:ext uri="{BB962C8B-B14F-4D97-AF65-F5344CB8AC3E}">
        <p14:creationId xmlns:p14="http://schemas.microsoft.com/office/powerpoint/2010/main" val="1554917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96727-1B1D-3BC7-9402-607855174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800" y="395289"/>
            <a:ext cx="10213200" cy="1112836"/>
          </a:xfrm>
        </p:spPr>
        <p:txBody>
          <a:bodyPr/>
          <a:lstStyle/>
          <a:p>
            <a:r>
              <a:rPr lang="en-GB" b="1" dirty="0">
                <a:latin typeface="Avenir Next LT Pro"/>
              </a:rPr>
              <a:t>Our Slow Take-Aways 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FCAA1-2C61-8A55-3172-AE4ACBCEE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500" y="1698625"/>
            <a:ext cx="6059100" cy="500697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59410" indent="-359410"/>
            <a:r>
              <a:rPr lang="en-GB" dirty="0"/>
              <a:t>Slow Pedagogies are not just for students-  </a:t>
            </a:r>
            <a:r>
              <a:rPr lang="en-GB" b="1" dirty="0"/>
              <a:t>WE ALL COUNT</a:t>
            </a:r>
            <a:r>
              <a:rPr lang="en-GB" dirty="0"/>
              <a:t>...</a:t>
            </a:r>
            <a:endParaRPr lang="en-GB" dirty="0">
              <a:solidFill>
                <a:srgbClr val="000000">
                  <a:alpha val="60000"/>
                </a:srgbClr>
              </a:solidFill>
            </a:endParaRPr>
          </a:p>
          <a:p>
            <a:pPr marL="359410" indent="-359410"/>
            <a:r>
              <a:rPr lang="en-GB" dirty="0"/>
              <a:t>Some LE constraints are inescapable. </a:t>
            </a:r>
            <a:br>
              <a:rPr lang="en-GB"/>
            </a:br>
            <a:r>
              <a:rPr lang="en-GB" b="1" dirty="0"/>
              <a:t>Accept them, Lean in, &amp;</a:t>
            </a:r>
            <a:r>
              <a:rPr lang="en-GB" b="1" i="1" dirty="0"/>
              <a:t> Breathe</a:t>
            </a:r>
            <a:r>
              <a:rPr lang="en-GB" b="1" dirty="0"/>
              <a:t>.</a:t>
            </a:r>
            <a:r>
              <a:rPr lang="en-GB" dirty="0"/>
              <a:t> </a:t>
            </a:r>
            <a:endParaRPr lang="en-GB">
              <a:solidFill>
                <a:srgbClr val="000000">
                  <a:alpha val="60000"/>
                </a:srgbClr>
              </a:solidFill>
            </a:endParaRPr>
          </a:p>
          <a:p>
            <a:pPr marL="359410" indent="-359410"/>
            <a:r>
              <a:rPr lang="en-GB" dirty="0"/>
              <a:t>Reinventing the wheel isn’t helpful. </a:t>
            </a:r>
            <a:br>
              <a:rPr lang="en-GB"/>
            </a:br>
            <a:r>
              <a:rPr lang="en-GB" dirty="0"/>
              <a:t>Recycle &amp; Repurpose- with intention.</a:t>
            </a:r>
            <a:endParaRPr lang="en-GB">
              <a:solidFill>
                <a:srgbClr val="000000">
                  <a:alpha val="60000"/>
                </a:srgbClr>
              </a:solidFill>
            </a:endParaRPr>
          </a:p>
          <a:p>
            <a:pPr marL="359410" indent="-359410"/>
            <a:r>
              <a:rPr lang="en-GB" dirty="0"/>
              <a:t>Share responsibility for LE Time &amp; Space</a:t>
            </a:r>
            <a:endParaRPr lang="en-GB" dirty="0">
              <a:solidFill>
                <a:srgbClr val="000000">
                  <a:alpha val="60000"/>
                </a:srgbClr>
              </a:solidFill>
            </a:endParaRPr>
          </a:p>
          <a:p>
            <a:pPr marL="359410" indent="-359410"/>
            <a:r>
              <a:rPr lang="en-GB" dirty="0"/>
              <a:t>Balance works. </a:t>
            </a:r>
            <a:r>
              <a:rPr lang="en-GB" b="1" dirty="0"/>
              <a:t>But it takes effort!</a:t>
            </a:r>
            <a:endParaRPr lang="en-GB" b="1" dirty="0">
              <a:solidFill>
                <a:srgbClr val="000000">
                  <a:alpha val="60000"/>
                </a:srgbClr>
              </a:solidFill>
            </a:endParaRPr>
          </a:p>
          <a:p>
            <a:pPr marL="359410" indent="-359410"/>
            <a:endParaRPr lang="en-GB">
              <a:solidFill>
                <a:srgbClr val="000000">
                  <a:alpha val="60000"/>
                </a:srgbClr>
              </a:solidFill>
            </a:endParaRPr>
          </a:p>
          <a:p>
            <a:pPr marL="359410" indent="-359410"/>
            <a:endParaRPr lang="en-GB">
              <a:solidFill>
                <a:srgbClr val="000000">
                  <a:alpha val="60000"/>
                </a:srgbClr>
              </a:solidFill>
            </a:endParaRPr>
          </a:p>
          <a:p>
            <a:pPr marL="359410" indent="-359410"/>
            <a:endParaRPr lang="en-GB">
              <a:solidFill>
                <a:srgbClr val="000000">
                  <a:alpha val="60000"/>
                </a:srgbClr>
              </a:solidFill>
            </a:endParaRPr>
          </a:p>
          <a:p>
            <a:pPr marL="359410" indent="-359410"/>
            <a:endParaRPr lang="en-GB">
              <a:solidFill>
                <a:srgbClr val="000000">
                  <a:alpha val="60000"/>
                </a:srgbClr>
              </a:solidFill>
            </a:endParaRPr>
          </a:p>
          <a:p>
            <a:pPr marL="359410" indent="-359410"/>
            <a:endParaRPr lang="en-GB">
              <a:solidFill>
                <a:srgbClr val="000000">
                  <a:alpha val="60000"/>
                </a:srgbClr>
              </a:solidFill>
            </a:endParaRPr>
          </a:p>
          <a:p>
            <a:pPr marL="359410" indent="-359410"/>
            <a:endParaRPr lang="en-GB">
              <a:solidFill>
                <a:srgbClr val="000000">
                  <a:alpha val="60000"/>
                </a:srgbClr>
              </a:solidFill>
            </a:endParaRPr>
          </a:p>
        </p:txBody>
      </p:sp>
      <p:pic>
        <p:nvPicPr>
          <p:cNvPr id="4" name="Picture 3" descr="Two women holding wine glasses&#10;&#10;AI-generated content may be incorrect.">
            <a:extLst>
              <a:ext uri="{FF2B5EF4-FFF2-40B4-BE49-F238E27FC236}">
                <a16:creationId xmlns:a16="http://schemas.microsoft.com/office/drawing/2014/main" id="{B8180D14-006E-1BD4-C7AD-5D344114C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8752" y="1715477"/>
            <a:ext cx="3830494" cy="40570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61579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FF779-9540-C304-8142-47FA706D9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199" y="963038"/>
            <a:ext cx="4674740" cy="1738792"/>
          </a:xfrm>
        </p:spPr>
        <p:txBody>
          <a:bodyPr wrap="square" anchor="b">
            <a:normAutofit/>
          </a:bodyPr>
          <a:lstStyle/>
          <a:p>
            <a:pPr algn="ctr"/>
            <a:r>
              <a:rPr lang="en-GB" b="1">
                <a:solidFill>
                  <a:schemeClr val="tx2">
                    <a:lumMod val="90000"/>
                    <a:lumOff val="10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SAVE THE DATE!</a:t>
            </a:r>
            <a:br>
              <a:rPr lang="en-GB" b="1">
                <a:solidFill>
                  <a:schemeClr val="tx2">
                    <a:lumMod val="90000"/>
                    <a:lumOff val="10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</a:br>
            <a:br>
              <a:rPr lang="en-GB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rPr>
            </a:br>
            <a:r>
              <a:rPr lang="en-GB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rPr>
              <a:t> Thursday 23 October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E5095-87D1-E234-195B-E623A3EDA6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991" y="2361601"/>
            <a:ext cx="4674739" cy="3416900"/>
          </a:xfrm>
        </p:spPr>
        <p:txBody>
          <a:bodyPr vert="horz" lIns="91440" tIns="45720" rIns="91440" bIns="45720" rtlCol="0">
            <a:normAutofit/>
          </a:bodyPr>
          <a:lstStyle/>
          <a:p>
            <a:pPr marL="359410" indent="-359410"/>
            <a:endParaRPr lang="en-GB"/>
          </a:p>
          <a:p>
            <a:pPr marL="359410" indent="-359410"/>
            <a:endParaRPr lang="en-GB">
              <a:solidFill>
                <a:schemeClr val="tx2">
                  <a:lumMod val="90000"/>
                  <a:lumOff val="10000"/>
                  <a:alpha val="60000"/>
                </a:schemeClr>
              </a:solidFill>
            </a:endParaRPr>
          </a:p>
          <a:p>
            <a:pPr marL="0" indent="0" algn="ctr">
              <a:buNone/>
            </a:pPr>
            <a:r>
              <a:rPr lang="en-GB" sz="2800" b="1">
                <a:solidFill>
                  <a:schemeClr val="tx2">
                    <a:lumMod val="90000"/>
                    <a:lumOff val="10000"/>
                    <a:alpha val="60000"/>
                  </a:schemeClr>
                </a:solidFill>
              </a:rPr>
              <a:t>Warwick Arts Centre</a:t>
            </a:r>
          </a:p>
          <a:p>
            <a:pPr marL="0" indent="0" algn="ctr">
              <a:buNone/>
            </a:pPr>
            <a:r>
              <a:rPr lang="en-GB" sz="2800" b="1">
                <a:solidFill>
                  <a:schemeClr val="tx2">
                    <a:lumMod val="90000"/>
                    <a:lumOff val="10000"/>
                    <a:alpha val="60000"/>
                  </a:schemeClr>
                </a:solidFill>
              </a:rPr>
              <a:t>Carl Honoré </a:t>
            </a:r>
          </a:p>
          <a:p>
            <a:pPr marL="0" indent="0" algn="ctr">
              <a:buNone/>
            </a:pPr>
            <a:r>
              <a:rPr lang="en-GB" sz="2800" b="1">
                <a:solidFill>
                  <a:schemeClr val="tx2">
                    <a:lumMod val="90000"/>
                    <a:lumOff val="10000"/>
                    <a:alpha val="60000"/>
                  </a:schemeClr>
                </a:solidFill>
              </a:rPr>
              <a:t>BOLDER: Warwick at 60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D18FEB-B16E-A3B6-8A24-5AE844633E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7775906" y="540000"/>
            <a:ext cx="2754000" cy="275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2F0F47C-5315-C63C-45CD-0D60EA0B58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4823" y="3564000"/>
            <a:ext cx="4856165" cy="27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431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4CCEFAC-19FC-0243-030C-DE83C176A886}"/>
              </a:ext>
            </a:extLst>
          </p:cNvPr>
          <p:cNvSpPr txBox="1"/>
          <p:nvPr/>
        </p:nvSpPr>
        <p:spPr>
          <a:xfrm>
            <a:off x="1402080" y="531814"/>
            <a:ext cx="9702369" cy="172085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kumimoji="0" lang="en-US" sz="4400" b="1" i="0" u="none" strike="noStrike" normalizeH="0" noProof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ea typeface="+mj-ea"/>
                <a:cs typeface="+mj-cs"/>
              </a:rPr>
              <a:t>What the Tortoise Taught Us</a:t>
            </a:r>
            <a:endParaRPr lang="en-US" sz="4400" b="1">
              <a:solidFill>
                <a:schemeClr val="tx2">
                  <a:lumMod val="90000"/>
                  <a:lumOff val="10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74B5B9C-B1A4-FFBA-181E-D8C1DF5329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6372" y="2890048"/>
            <a:ext cx="5349766" cy="3423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28305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>
        <p14:reveal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EA13501-01A3-0E85-5197-04539F4776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59" y="321733"/>
            <a:ext cx="3003828" cy="2748958"/>
          </a:xfrm>
          <a:prstGeom prst="rect">
            <a:avLst/>
          </a:prstGeom>
        </p:spPr>
      </p:pic>
      <p:sp>
        <p:nvSpPr>
          <p:cNvPr id="3113" name="Rectangle 3112">
            <a:extLst>
              <a:ext uri="{FF2B5EF4-FFF2-40B4-BE49-F238E27FC236}">
                <a16:creationId xmlns:a16="http://schemas.microsoft.com/office/drawing/2014/main" id="{E3B4FF89-C45F-4E24-B963-61E855708F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23671" y="0"/>
            <a:ext cx="73152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 descr="What Is Slow Travel? - The Travel Tortoise">
            <a:extLst>
              <a:ext uri="{FF2B5EF4-FFF2-40B4-BE49-F238E27FC236}">
                <a16:creationId xmlns:a16="http://schemas.microsoft.com/office/drawing/2014/main" id="{7D7B0DBF-1B57-11DB-7F84-BF96CB78C4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45640" y="321734"/>
            <a:ext cx="3100720" cy="2748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14" name="Rectangle 3113">
            <a:extLst>
              <a:ext uri="{FF2B5EF4-FFF2-40B4-BE49-F238E27FC236}">
                <a16:creationId xmlns:a16="http://schemas.microsoft.com/office/drawing/2014/main" id="{14F25C03-EF67-4344-8AEA-7B3FA0DED0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07836" y="0"/>
            <a:ext cx="73152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8961DE4-7F60-9256-DE86-275770F236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01752" y="321733"/>
            <a:ext cx="1782143" cy="2752344"/>
          </a:xfrm>
          <a:prstGeom prst="rect">
            <a:avLst/>
          </a:prstGeom>
        </p:spPr>
      </p:pic>
      <p:sp>
        <p:nvSpPr>
          <p:cNvPr id="3115" name="Rectangle 3114">
            <a:extLst>
              <a:ext uri="{FF2B5EF4-FFF2-40B4-BE49-F238E27FC236}">
                <a16:creationId xmlns:a16="http://schemas.microsoft.com/office/drawing/2014/main" id="{F74793DE-3651-410B-B243-8F0B1468E6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059424" y="-2665476"/>
            <a:ext cx="73152" cy="121889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497C748-EB2A-3B77-40F1-08BF0226EF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3136" y="3783923"/>
            <a:ext cx="1823428" cy="2752344"/>
          </a:xfrm>
          <a:prstGeom prst="rect">
            <a:avLst/>
          </a:prstGeom>
        </p:spPr>
      </p:pic>
      <p:pic>
        <p:nvPicPr>
          <p:cNvPr id="3074" name="Picture 2" descr="slow fashion label Stock Vector Image &amp; Art - Alamy">
            <a:extLst>
              <a:ext uri="{FF2B5EF4-FFF2-40B4-BE49-F238E27FC236}">
                <a16:creationId xmlns:a16="http://schemas.microsoft.com/office/drawing/2014/main" id="{F02B0F5E-DCEB-0076-84F7-8341CC5F33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2158" y="3783923"/>
            <a:ext cx="2573441" cy="275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Slow Art Day (@SlowArtDay) / X">
            <a:extLst>
              <a:ext uri="{FF2B5EF4-FFF2-40B4-BE49-F238E27FC236}">
                <a16:creationId xmlns:a16="http://schemas.microsoft.com/office/drawing/2014/main" id="{E8A2CEA4-6354-5965-FCDE-D4736538C1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16736" y="3783923"/>
            <a:ext cx="2752344" cy="275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953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003C89F-23DF-922B-51A0-0A81A2C0CA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watch&#10;&#10;Description automatically generated">
            <a:extLst>
              <a:ext uri="{FF2B5EF4-FFF2-40B4-BE49-F238E27FC236}">
                <a16:creationId xmlns:a16="http://schemas.microsoft.com/office/drawing/2014/main" id="{35D5603F-5579-5D00-997B-9DA861ECCB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22313" r="27988" b="-2"/>
          <a:stretch/>
        </p:blipFill>
        <p:spPr>
          <a:xfrm>
            <a:off x="998950" y="321733"/>
            <a:ext cx="2599615" cy="2236177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112839B5-6527-4FE1-B5CA-71D5FFC47C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2752928"/>
            <a:ext cx="7566298" cy="75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89B37F3-721E-4809-A50E-9EE306404E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46483" y="0"/>
            <a:ext cx="73152" cy="27889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urry view of a city street at night&#10;&#10;Description automatically generated with low confidence">
            <a:extLst>
              <a:ext uri="{FF2B5EF4-FFF2-40B4-BE49-F238E27FC236}">
                <a16:creationId xmlns:a16="http://schemas.microsoft.com/office/drawing/2014/main" id="{F4CE5DEF-9E65-2B94-883C-35277DC9B72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 t="19477" r="-4" b="11920"/>
          <a:stretch/>
        </p:blipFill>
        <p:spPr>
          <a:xfrm>
            <a:off x="4844092" y="404871"/>
            <a:ext cx="2416551" cy="20786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F4BB9C1-910A-BB7D-4F58-21891692EB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1052" y="3006496"/>
            <a:ext cx="2115724" cy="3385159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6F32C1A4-2AC7-48CB-9AB7-B80470C0F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3627" y="2779776"/>
            <a:ext cx="73152" cy="40782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picture containing person&#10;&#10;Description automatically generated">
            <a:extLst>
              <a:ext uri="{FF2B5EF4-FFF2-40B4-BE49-F238E27FC236}">
                <a16:creationId xmlns:a16="http://schemas.microsoft.com/office/drawing/2014/main" id="{FFE964CC-11AC-D4F9-7B4E-DD3DA574AA6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3589389" y="3675713"/>
            <a:ext cx="3671254" cy="2046724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BE12D8E2-6088-4997-A8C6-1794DA9E1D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66813" y="0"/>
            <a:ext cx="73152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18" descr="A close-up of a dollar bill&#10;&#10;Description automatically generated with medium confidence">
            <a:extLst>
              <a:ext uri="{FF2B5EF4-FFF2-40B4-BE49-F238E27FC236}">
                <a16:creationId xmlns:a16="http://schemas.microsoft.com/office/drawing/2014/main" id="{0BFBA4F3-3AC8-1078-6F23-A299F87B4F4B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1"/>
              </a:ext>
            </a:extLst>
          </a:blip>
          <a:srcRect t="7672" b="6308"/>
          <a:stretch/>
        </p:blipFill>
        <p:spPr>
          <a:xfrm>
            <a:off x="7853268" y="443806"/>
            <a:ext cx="3567362" cy="3068644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FAF10F47-1605-47C5-AE58-9062909ADA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66299" y="3862989"/>
            <a:ext cx="4625702" cy="73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EE62F6-CE1E-163E-1F34-52E8876C43B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7853007" y="4296523"/>
            <a:ext cx="3567362" cy="197988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A86702F-A44B-6666-9B73-7F45B44FC843}"/>
              </a:ext>
            </a:extLst>
          </p:cNvPr>
          <p:cNvSpPr txBox="1"/>
          <p:nvPr/>
        </p:nvSpPr>
        <p:spPr>
          <a:xfrm>
            <a:off x="6620933" y="2198914"/>
            <a:ext cx="4928809" cy="367018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056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9260"/>
    </mc:Choice>
    <mc:Fallback>
      <p:transition spd="slow" advTm="12926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CB273-0EC9-814F-6B4D-4079C3DC8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6000"/>
            <a:ext cx="10213200" cy="1119600"/>
          </a:xfrm>
        </p:spPr>
        <p:txBody>
          <a:bodyPr>
            <a:normAutofit/>
          </a:bodyPr>
          <a:lstStyle/>
          <a:p>
            <a:pPr algn="ctr"/>
            <a:r>
              <a:rPr lang="en-GB">
                <a:latin typeface="+mn-lt"/>
              </a:rPr>
              <a:t>Values and Principles of Slow </a:t>
            </a:r>
          </a:p>
        </p:txBody>
      </p:sp>
      <p:graphicFrame>
        <p:nvGraphicFramePr>
          <p:cNvPr id="25" name="Content Placeholder 2">
            <a:extLst>
              <a:ext uri="{FF2B5EF4-FFF2-40B4-BE49-F238E27FC236}">
                <a16:creationId xmlns:a16="http://schemas.microsoft.com/office/drawing/2014/main" id="{F1C25526-71E8-199E-4553-FF783EAF99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4493380"/>
              </p:ext>
            </p:extLst>
          </p:nvPr>
        </p:nvGraphicFramePr>
        <p:xfrm>
          <a:off x="1079400" y="2843213"/>
          <a:ext cx="10033200" cy="292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1" name="TextBox 60">
            <a:extLst>
              <a:ext uri="{FF2B5EF4-FFF2-40B4-BE49-F238E27FC236}">
                <a16:creationId xmlns:a16="http://schemas.microsoft.com/office/drawing/2014/main" id="{2B64627D-4752-D9E4-D4DE-C38925FAB90A}"/>
              </a:ext>
            </a:extLst>
          </p:cNvPr>
          <p:cNvSpPr txBox="1"/>
          <p:nvPr/>
        </p:nvSpPr>
        <p:spPr>
          <a:xfrm>
            <a:off x="1079400" y="-139148"/>
            <a:ext cx="4679004" cy="4789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  <a:buClr>
                <a:srgbClr val="8FA3A3"/>
              </a:buClr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US" sz="2000" b="0" i="0" u="none" strike="noStrike" kern="1200" cap="none" spc="50" normalizeH="0" baseline="0" noProof="0">
              <a:ln>
                <a:noFill/>
              </a:ln>
              <a:solidFill>
                <a:prstClr val="black">
                  <a:alpha val="60000"/>
                </a:prstClr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22DFC1E-A2AB-E2A1-D066-89E21D6B0C77}"/>
              </a:ext>
            </a:extLst>
          </p:cNvPr>
          <p:cNvSpPr txBox="1"/>
          <p:nvPr/>
        </p:nvSpPr>
        <p:spPr>
          <a:xfrm>
            <a:off x="6346135" y="2902226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26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peech Bubble: Oval 1">
            <a:extLst>
              <a:ext uri="{FF2B5EF4-FFF2-40B4-BE49-F238E27FC236}">
                <a16:creationId xmlns:a16="http://schemas.microsoft.com/office/drawing/2014/main" id="{B3B82B96-7321-04CB-2DD9-50CA42BE8B79}"/>
              </a:ext>
            </a:extLst>
          </p:cNvPr>
          <p:cNvSpPr/>
          <p:nvPr/>
        </p:nvSpPr>
        <p:spPr>
          <a:xfrm>
            <a:off x="7042824" y="2882516"/>
            <a:ext cx="5111884" cy="4076282"/>
          </a:xfrm>
          <a:prstGeom prst="wedgeEllipseCallout">
            <a:avLst>
              <a:gd name="adj1" fmla="val -57030"/>
              <a:gd name="adj2" fmla="val 29152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>
                <a:srgbClr val="8FA3A3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2000" b="0" i="0" u="none" strike="noStrike" kern="1200" cap="none" spc="50" normalizeH="0" baseline="0" noProof="0">
                <a:ln>
                  <a:noFill/>
                </a:ln>
                <a:solidFill>
                  <a:schemeClr val="tx1">
                    <a:alpha val="60000"/>
                  </a:scheme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The Slow movement is not about doing everything at a snail’s pace […]. Slow philosophy can be summed up in a single word: </a:t>
            </a:r>
            <a:r>
              <a:rPr kumimoji="0" lang="en-US" sz="2000" b="1" i="0" u="none" strike="noStrike" kern="1200" cap="none" spc="50" normalizeH="0" baseline="0" noProof="0">
                <a:ln>
                  <a:noFill/>
                </a:ln>
                <a:solidFill>
                  <a:schemeClr val="tx1">
                    <a:alpha val="60000"/>
                  </a:scheme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balance</a:t>
            </a:r>
            <a:r>
              <a:rPr kumimoji="0" lang="en-US" sz="2000" b="0" i="0" u="none" strike="noStrike" kern="1200" cap="none" spc="50" normalizeH="0" baseline="0" noProof="0">
                <a:ln>
                  <a:noFill/>
                </a:ln>
                <a:solidFill>
                  <a:schemeClr val="tx1">
                    <a:alpha val="60000"/>
                  </a:scheme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. Be fast when it makes sense to be fast, and be slow when slowness is called for. Seek to live at what musicians call the </a:t>
            </a:r>
            <a:r>
              <a:rPr kumimoji="0" lang="en-US" sz="2000" b="1" i="1" u="none" strike="noStrike" kern="1200" cap="none" spc="50" normalizeH="0" baseline="0" noProof="0">
                <a:ln>
                  <a:noFill/>
                </a:ln>
                <a:solidFill>
                  <a:schemeClr val="tx1">
                    <a:alpha val="60000"/>
                  </a:scheme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tempo giusto</a:t>
            </a:r>
            <a:r>
              <a:rPr kumimoji="0" lang="en-US" sz="2000" b="1" i="0" u="none" strike="noStrike" kern="1200" cap="none" spc="50" normalizeH="0" baseline="0" noProof="0">
                <a:ln>
                  <a:noFill/>
                </a:ln>
                <a:solidFill>
                  <a:schemeClr val="tx1">
                    <a:alpha val="60000"/>
                  </a:scheme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 </a:t>
            </a:r>
            <a:r>
              <a:rPr kumimoji="0" lang="en-US" sz="2000" b="0" i="0" u="none" strike="noStrike" kern="1200" cap="none" spc="50" normalizeH="0" baseline="0" noProof="0">
                <a:ln>
                  <a:noFill/>
                </a:ln>
                <a:solidFill>
                  <a:schemeClr val="tx1">
                    <a:alpha val="60000"/>
                  </a:scheme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– the right speed. </a:t>
            </a:r>
          </a:p>
        </p:txBody>
      </p:sp>
      <p:sp>
        <p:nvSpPr>
          <p:cNvPr id="5" name="AutoShape 2" descr="In Praise of Slow: How a Worldwide Movement is Challenging the Cult of Speed-Ca - Picture 1 of 1">
            <a:extLst>
              <a:ext uri="{FF2B5EF4-FFF2-40B4-BE49-F238E27FC236}">
                <a16:creationId xmlns:a16="http://schemas.microsoft.com/office/drawing/2014/main" id="{3EA78129-685F-A53F-E46E-7E01822C0CD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2198451" cy="2198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Speech Bubble: Oval 5">
            <a:extLst>
              <a:ext uri="{FF2B5EF4-FFF2-40B4-BE49-F238E27FC236}">
                <a16:creationId xmlns:a16="http://schemas.microsoft.com/office/drawing/2014/main" id="{867F7532-3F10-8B5A-35BF-CD2B4BAF3A26}"/>
              </a:ext>
            </a:extLst>
          </p:cNvPr>
          <p:cNvSpPr/>
          <p:nvPr/>
        </p:nvSpPr>
        <p:spPr>
          <a:xfrm>
            <a:off x="4688731" y="1"/>
            <a:ext cx="4367719" cy="3429000"/>
          </a:xfrm>
          <a:prstGeom prst="wedgeEllipseCallout">
            <a:avLst>
              <a:gd name="adj1" fmla="val -51494"/>
              <a:gd name="adj2" fmla="val 49458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>
                <a:srgbClr val="8FA3A3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b="0" i="0" u="none" strike="noStrike" kern="1200" cap="none" spc="50" normalizeH="0" baseline="0" noProof="0">
                <a:ln>
                  <a:noFill/>
                </a:ln>
                <a:solidFill>
                  <a:schemeClr val="tx1">
                    <a:alpha val="60000"/>
                  </a:schemeClr>
                </a:solidFill>
                <a:effectLst/>
                <a:uLnTx/>
                <a:uFillTx/>
                <a:ea typeface="Calibri"/>
                <a:cs typeface="Calibri"/>
              </a:rPr>
              <a:t>Slow is: </a:t>
            </a:r>
            <a:r>
              <a:rPr kumimoji="0" lang="en-US" b="1" i="0" u="none" strike="noStrike" kern="1200" cap="none" spc="50" normalizeH="0" baseline="0" noProof="0">
                <a:ln>
                  <a:noFill/>
                </a:ln>
                <a:solidFill>
                  <a:schemeClr val="tx1">
                    <a:alpha val="60000"/>
                  </a:schemeClr>
                </a:solidFill>
                <a:effectLst/>
                <a:uLnTx/>
                <a:uFillTx/>
                <a:ea typeface="Calibri"/>
                <a:cs typeface="Calibri"/>
              </a:rPr>
              <a:t>calm</a:t>
            </a:r>
            <a:r>
              <a:rPr kumimoji="0" lang="en-US" b="0" i="0" u="none" strike="noStrike" kern="1200" cap="none" spc="50" normalizeH="0" baseline="0" noProof="0">
                <a:ln>
                  <a:noFill/>
                </a:ln>
                <a:solidFill>
                  <a:schemeClr val="tx1">
                    <a:alpha val="60000"/>
                  </a:schemeClr>
                </a:solidFill>
                <a:effectLst/>
                <a:uLnTx/>
                <a:uFillTx/>
                <a:ea typeface="Calibri"/>
                <a:cs typeface="Calibri"/>
              </a:rPr>
              <a:t>, careful, receptive, still, intuitive, unhurried, patient, </a:t>
            </a:r>
            <a:r>
              <a:rPr kumimoji="0" lang="en-US" b="1" i="0" u="none" strike="noStrike" kern="1200" cap="none" spc="50" normalizeH="0" baseline="0" noProof="0">
                <a:ln>
                  <a:noFill/>
                </a:ln>
                <a:solidFill>
                  <a:schemeClr val="tx1">
                    <a:alpha val="60000"/>
                  </a:schemeClr>
                </a:solidFill>
                <a:effectLst/>
                <a:uLnTx/>
                <a:uFillTx/>
                <a:ea typeface="Calibri"/>
                <a:cs typeface="Calibri"/>
              </a:rPr>
              <a:t>reflective</a:t>
            </a:r>
            <a:r>
              <a:rPr kumimoji="0" lang="en-US" b="0" i="0" u="none" strike="noStrike" kern="1200" cap="none" spc="50" normalizeH="0" baseline="0" noProof="0">
                <a:ln>
                  <a:noFill/>
                </a:ln>
                <a:solidFill>
                  <a:schemeClr val="tx1">
                    <a:alpha val="60000"/>
                  </a:schemeClr>
                </a:solidFill>
                <a:effectLst/>
                <a:uLnTx/>
                <a:uFillTx/>
                <a:ea typeface="Calibri"/>
                <a:cs typeface="Calibri"/>
              </a:rPr>
              <a:t>, quality-over-quantity. It is about making real and </a:t>
            </a:r>
            <a:r>
              <a:rPr kumimoji="0" lang="en-US" b="1" i="0" u="none" strike="noStrike" kern="1200" cap="none" spc="50" normalizeH="0" baseline="0" noProof="0">
                <a:ln>
                  <a:noFill/>
                </a:ln>
                <a:solidFill>
                  <a:schemeClr val="tx1">
                    <a:alpha val="60000"/>
                  </a:schemeClr>
                </a:solidFill>
                <a:effectLst/>
                <a:uLnTx/>
                <a:uFillTx/>
                <a:ea typeface="Calibri"/>
                <a:cs typeface="Calibri"/>
              </a:rPr>
              <a:t>meaningful connections </a:t>
            </a:r>
            <a:r>
              <a:rPr kumimoji="0" lang="en-US" b="0" i="0" u="none" strike="noStrike" kern="1200" cap="none" spc="50" normalizeH="0" baseline="0" noProof="0">
                <a:ln>
                  <a:noFill/>
                </a:ln>
                <a:solidFill>
                  <a:schemeClr val="tx1">
                    <a:alpha val="60000"/>
                  </a:schemeClr>
                </a:solidFill>
                <a:effectLst/>
                <a:uLnTx/>
                <a:uFillTx/>
                <a:ea typeface="Calibri"/>
                <a:cs typeface="Calibri"/>
              </a:rPr>
              <a:t>- with people, culture, work, food, everything. </a:t>
            </a:r>
            <a:endParaRPr kumimoji="0" lang="en-US" b="0" i="0" u="none" strike="noStrike" kern="1200" cap="none" spc="50" normalizeH="0" baseline="0" noProof="0">
              <a:ln>
                <a:noFill/>
              </a:ln>
              <a:solidFill>
                <a:schemeClr val="tx1">
                  <a:alpha val="6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7" name="Picture 4" descr="In Praise of Slow: How a Worldwide Movement is Challenging the Cult of  Speed (Paperback)">
            <a:extLst>
              <a:ext uri="{FF2B5EF4-FFF2-40B4-BE49-F238E27FC236}">
                <a16:creationId xmlns:a16="http://schemas.microsoft.com/office/drawing/2014/main" id="{173C4161-A681-89DA-40E9-8E747D7D1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04" y="1777855"/>
            <a:ext cx="2782111" cy="4293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251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2BF9C-F929-B39B-FDF5-0F243F680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6521" y="-37261"/>
            <a:ext cx="10213200" cy="1112836"/>
          </a:xfrm>
        </p:spPr>
        <p:txBody>
          <a:bodyPr>
            <a:noAutofit/>
          </a:bodyPr>
          <a:lstStyle/>
          <a:p>
            <a:pPr algn="ctr"/>
            <a:r>
              <a:rPr lang="en-GB" sz="5400" b="1"/>
              <a:t>Slow Pedagogies... Not. </a:t>
            </a:r>
            <a:r>
              <a:rPr lang="en-GB" sz="5400" b="1" err="1"/>
              <a:t>So.</a:t>
            </a:r>
            <a:r>
              <a:rPr lang="en-GB" sz="5400" b="1"/>
              <a:t> Slow..?</a:t>
            </a:r>
            <a:endParaRPr lang="en-US" sz="5400" b="1"/>
          </a:p>
        </p:txBody>
      </p:sp>
      <p:pic>
        <p:nvPicPr>
          <p:cNvPr id="4" name="Picture 3" descr="A cloud of words&#10;&#10;AI-generated content may be incorrect.">
            <a:extLst>
              <a:ext uri="{FF2B5EF4-FFF2-40B4-BE49-F238E27FC236}">
                <a16:creationId xmlns:a16="http://schemas.microsoft.com/office/drawing/2014/main" id="{E6DEE571-E2DD-21C9-4474-F05392E6E2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364" y="180431"/>
            <a:ext cx="10744200" cy="7111048"/>
          </a:xfrm>
          <a:prstGeom prst="rect">
            <a:avLst/>
          </a:prstGeom>
          <a:effectLst>
            <a:reflection blurRad="1066800" stA="52000" endPos="16000" dir="5400000" sy="-100000" algn="bl" rotWithShape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945B85-5C12-78AA-227D-90145F0E667D}"/>
              </a:ext>
            </a:extLst>
          </p:cNvPr>
          <p:cNvSpPr txBox="1"/>
          <p:nvPr/>
        </p:nvSpPr>
        <p:spPr>
          <a:xfrm>
            <a:off x="0" y="6396335"/>
            <a:ext cx="12234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latin typeface="+mj-lt"/>
              </a:rPr>
              <a:t>Wellbeing Enhancement – Educational Experience – Humanistic &amp; Contextual Alignment </a:t>
            </a:r>
          </a:p>
        </p:txBody>
      </p:sp>
    </p:spTree>
    <p:extLst>
      <p:ext uri="{BB962C8B-B14F-4D97-AF65-F5344CB8AC3E}">
        <p14:creationId xmlns:p14="http://schemas.microsoft.com/office/powerpoint/2010/main" val="3075349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06F94-C215-8F49-05D3-05351DE7C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0665" y="-373959"/>
            <a:ext cx="5486031" cy="1594282"/>
          </a:xfrm>
        </p:spPr>
        <p:txBody>
          <a:bodyPr wrap="square" anchor="b">
            <a:normAutofit/>
          </a:bodyPr>
          <a:lstStyle/>
          <a:p>
            <a:pPr algn="ctr"/>
            <a:r>
              <a:rPr lang="en-GB" b="1" dirty="0">
                <a:latin typeface="Avenir Next LT Pro"/>
                <a:ea typeface="Calibri"/>
                <a:cs typeface="Calibri"/>
              </a:rPr>
              <a:t>1) Wellbeing Enhancement </a:t>
            </a:r>
          </a:p>
        </p:txBody>
      </p:sp>
      <p:pic>
        <p:nvPicPr>
          <p:cNvPr id="4" name="Picture 3" descr="A head with flowers coming out of it&#10;&#10;AI-generated content may be incorrect.">
            <a:extLst>
              <a:ext uri="{FF2B5EF4-FFF2-40B4-BE49-F238E27FC236}">
                <a16:creationId xmlns:a16="http://schemas.microsoft.com/office/drawing/2014/main" id="{996E425D-E846-51DB-18E4-FBDBF83CE67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312" r="17143" b="1"/>
          <a:stretch>
            <a:fillRect/>
          </a:stretch>
        </p:blipFill>
        <p:spPr>
          <a:xfrm>
            <a:off x="754927" y="908594"/>
            <a:ext cx="5040811" cy="5040811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70C0"/>
            </a:innerShdw>
          </a:effectLst>
        </p:spPr>
      </p:pic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D15345AF-63AB-8108-4A8F-5A36B71AF93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901364" y="1594282"/>
          <a:ext cx="5040810" cy="46268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35054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45191-42C5-BE41-046B-3A697A62A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4334" y="416933"/>
            <a:ext cx="4714870" cy="1594282"/>
          </a:xfrm>
        </p:spPr>
        <p:txBody>
          <a:bodyPr vert="horz" wrap="square" lIns="91440" tIns="45720" rIns="91440" bIns="45720" rtlCol="0" anchor="b" anchorCtr="0">
            <a:normAutofit/>
          </a:bodyPr>
          <a:lstStyle/>
          <a:p>
            <a:pPr algn="ctr"/>
            <a:r>
              <a:rPr lang="en-US" b="1" dirty="0">
                <a:latin typeface="Avenir Next LT Pro"/>
              </a:rPr>
              <a:t>2) Educational Experience</a:t>
            </a:r>
          </a:p>
        </p:txBody>
      </p:sp>
      <p:pic>
        <p:nvPicPr>
          <p:cNvPr id="7" name="Content Placeholder 6" descr="A colorful tree with leaves&#10;&#10;AI-generated content may be incorrect.">
            <a:extLst>
              <a:ext uri="{FF2B5EF4-FFF2-40B4-BE49-F238E27FC236}">
                <a16:creationId xmlns:a16="http://schemas.microsoft.com/office/drawing/2014/main" id="{342C297C-946C-8815-31AA-8CA3E3DDD5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4" b="2"/>
          <a:stretch>
            <a:fillRect/>
          </a:stretch>
        </p:blipFill>
        <p:spPr>
          <a:xfrm>
            <a:off x="349150" y="540000"/>
            <a:ext cx="5778000" cy="5778000"/>
          </a:xfrm>
          <a:prstGeom prst="ellipse">
            <a:avLst/>
          </a:prstGeom>
          <a:ln w="76200" cap="rnd">
            <a:solidFill>
              <a:srgbClr val="002060"/>
            </a:solidFill>
          </a:ln>
          <a:effectLst>
            <a:softEdge rad="548633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13" name="Content Placeholder 72">
            <a:extLst>
              <a:ext uri="{FF2B5EF4-FFF2-40B4-BE49-F238E27FC236}">
                <a16:creationId xmlns:a16="http://schemas.microsoft.com/office/drawing/2014/main" id="{FC90A123-B8DB-D94F-F4B5-311A77261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5045" y="2444118"/>
            <a:ext cx="4889059" cy="3564045"/>
          </a:xfrm>
        </p:spPr>
        <p:txBody>
          <a:bodyPr>
            <a:noAutofit/>
          </a:bodyPr>
          <a:lstStyle/>
          <a:p>
            <a:r>
              <a:rPr lang="en-US" sz="2400"/>
              <a:t>‘Space’ for Fun </a:t>
            </a:r>
            <a:br>
              <a:rPr lang="en-US" sz="2400"/>
            </a:br>
            <a:r>
              <a:rPr lang="en-US" sz="2400"/>
              <a:t>(e.g., activities &amp; assignment) </a:t>
            </a:r>
          </a:p>
          <a:p>
            <a:r>
              <a:rPr lang="en-US" sz="2400"/>
              <a:t>Specialist ‘extended’ topics- in standard &amp; flipped format</a:t>
            </a:r>
          </a:p>
          <a:p>
            <a:r>
              <a:rPr lang="en-US" sz="2400"/>
              <a:t>Reflective Diaries</a:t>
            </a:r>
          </a:p>
          <a:p>
            <a:r>
              <a:rPr lang="en-US" sz="2400"/>
              <a:t>‘Confess the Mess’...</a:t>
            </a:r>
          </a:p>
          <a:p>
            <a:endParaRPr lang="en-US" sz="2400"/>
          </a:p>
        </p:txBody>
      </p:sp>
      <p:pic>
        <p:nvPicPr>
          <p:cNvPr id="1026" name="Picture 2" descr="Mr. Messy Apron">
            <a:extLst>
              <a:ext uri="{FF2B5EF4-FFF2-40B4-BE49-F238E27FC236}">
                <a16:creationId xmlns:a16="http://schemas.microsoft.com/office/drawing/2014/main" id="{7B630BD3-C767-DF2B-39C8-587F7D8633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3046" y="5341329"/>
            <a:ext cx="976671" cy="976671"/>
          </a:xfrm>
          <a:prstGeom prst="rect">
            <a:avLst/>
          </a:prstGeom>
          <a:noFill/>
          <a:ln w="254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897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rostyVTI">
  <a:themeElements>
    <a:clrScheme name="Frosty">
      <a:dk1>
        <a:sysClr val="windowText" lastClr="000000"/>
      </a:dk1>
      <a:lt1>
        <a:sysClr val="window" lastClr="FFFFFF"/>
      </a:lt1>
      <a:dk2>
        <a:srgbClr val="0B2827"/>
      </a:dk2>
      <a:lt2>
        <a:srgbClr val="DAE3E3"/>
      </a:lt2>
      <a:accent1>
        <a:srgbClr val="767E37"/>
      </a:accent1>
      <a:accent2>
        <a:srgbClr val="B495C2"/>
      </a:accent2>
      <a:accent3>
        <a:srgbClr val="8FA3A3"/>
      </a:accent3>
      <a:accent4>
        <a:srgbClr val="CE7F01"/>
      </a:accent4>
      <a:accent5>
        <a:srgbClr val="D15A29"/>
      </a:accent5>
      <a:accent6>
        <a:srgbClr val="B88470"/>
      </a:accent6>
      <a:hlink>
        <a:srgbClr val="B57001"/>
      </a:hlink>
      <a:folHlink>
        <a:srgbClr val="996209"/>
      </a:folHlink>
    </a:clrScheme>
    <a:fontScheme name="Frosted Leaf">
      <a:majorFont>
        <a:latin typeface="Goudy Old Style"/>
        <a:ea typeface=""/>
        <a:cs typeface=""/>
      </a:majorFont>
      <a:minorFont>
        <a:latin typeface="Avenir Next LT Pro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ostyVTI" id="{DD283BC3-E0B6-4E4B-91CF-F0F54D51BB21}" vid="{3EE220F7-F497-4893-BE1F-7BB1D607421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e83cceb-f961-420f-bda5-b7ffe689bae4">
      <Terms xmlns="http://schemas.microsoft.com/office/infopath/2007/PartnerControls"/>
    </lcf76f155ced4ddcb4097134ff3c332f>
    <TaxCatchAll xmlns="06d5f279-121a-41b0-b97f-6bf586600eb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8F4D879E3F96479D485204261E72F0" ma:contentTypeVersion="11" ma:contentTypeDescription="Create a new document." ma:contentTypeScope="" ma:versionID="69c760f60f04149a1bd1960fd05045b7">
  <xsd:schema xmlns:xsd="http://www.w3.org/2001/XMLSchema" xmlns:xs="http://www.w3.org/2001/XMLSchema" xmlns:p="http://schemas.microsoft.com/office/2006/metadata/properties" xmlns:ns2="be83cceb-f961-420f-bda5-b7ffe689bae4" xmlns:ns3="06d5f279-121a-41b0-b97f-6bf586600eb5" targetNamespace="http://schemas.microsoft.com/office/2006/metadata/properties" ma:root="true" ma:fieldsID="9862bca7c5c312201e2e0122a9e59817" ns2:_="" ns3:_="">
    <xsd:import namespace="be83cceb-f961-420f-bda5-b7ffe689bae4"/>
    <xsd:import namespace="06d5f279-121a-41b0-b97f-6bf586600eb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83cceb-f961-420f-bda5-b7ffe689ba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d5f279-121a-41b0-b97f-6bf586600eb5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5ec51e63-1769-4044-8f84-20b17af11bd2}" ma:internalName="TaxCatchAll" ma:showField="CatchAllData" ma:web="06d5f279-121a-41b0-b97f-6bf586600e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B11F67E-A951-4E4D-AA16-02ABD57F6C2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A642449-8EBE-402B-8ABD-8B88B6881E2E}">
  <ds:schemaRefs>
    <ds:schemaRef ds:uri="http://purl.org/dc/terms/"/>
    <ds:schemaRef ds:uri="be83cceb-f961-420f-bda5-b7ffe689bae4"/>
    <ds:schemaRef ds:uri="http://purl.org/dc/elements/1.1/"/>
    <ds:schemaRef ds:uri="http://schemas.microsoft.com/office/2006/documentManagement/types"/>
    <ds:schemaRef ds:uri="06d5f279-121a-41b0-b97f-6bf586600eb5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ACE2C08-F00C-4277-A065-2E4771903DDF}">
  <ds:schemaRefs>
    <ds:schemaRef ds:uri="06d5f279-121a-41b0-b97f-6bf586600eb5"/>
    <ds:schemaRef ds:uri="be83cceb-f961-420f-bda5-b7ffe689bae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890</Words>
  <Application>Microsoft Office PowerPoint</Application>
  <PresentationFormat>Widescreen</PresentationFormat>
  <Paragraphs>110</Paragraphs>
  <Slides>15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Aptos</vt:lpstr>
      <vt:lpstr>Arial</vt:lpstr>
      <vt:lpstr>Avenir Next LT Pro</vt:lpstr>
      <vt:lpstr>Calibri</vt:lpstr>
      <vt:lpstr>Cavolini</vt:lpstr>
      <vt:lpstr>Goudy Old Style</vt:lpstr>
      <vt:lpstr>Helvetica Neue</vt:lpstr>
      <vt:lpstr>Wingdings</vt:lpstr>
      <vt:lpstr>FrostyVTI</vt:lpstr>
      <vt:lpstr>Transforming Student Approaches to Learning through Slow Pedagogies </vt:lpstr>
      <vt:lpstr>PowerPoint Presentation</vt:lpstr>
      <vt:lpstr>PowerPoint Presentation</vt:lpstr>
      <vt:lpstr>PowerPoint Presentation</vt:lpstr>
      <vt:lpstr>Values and Principles of Slow </vt:lpstr>
      <vt:lpstr>PowerPoint Presentation</vt:lpstr>
      <vt:lpstr>Slow Pedagogies... Not. So. Slow..?</vt:lpstr>
      <vt:lpstr>1) Wellbeing Enhancement </vt:lpstr>
      <vt:lpstr>2) Educational Experience</vt:lpstr>
      <vt:lpstr>PowerPoint Presentation</vt:lpstr>
      <vt:lpstr>Bringing the Pedagogy Together... Our Assignment.</vt:lpstr>
      <vt:lpstr>And Our Students did NOT disappoint...</vt:lpstr>
      <vt:lpstr>“In comparison to before, I would now consider myself an active participant in my life, exploring new, inventive ways of living. I have learned that when you stop viewing time as an enemy, you start to view it as a gift, and you treat it like a treasure, you stop worrying about what is ahead and enjoy the process.” </vt:lpstr>
      <vt:lpstr>Our Slow Take-Aways : </vt:lpstr>
      <vt:lpstr>SAVE THE DATE!   Thursday 23 October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IL037/IL137 Week 2</dc:title>
  <dc:creator>Lee, Joanne</dc:creator>
  <cp:lastModifiedBy>Dobbins, Kerry</cp:lastModifiedBy>
  <cp:revision>112</cp:revision>
  <dcterms:created xsi:type="dcterms:W3CDTF">2022-09-26T14:14:14Z</dcterms:created>
  <dcterms:modified xsi:type="dcterms:W3CDTF">2025-06-03T09:36:20Z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0x010100EE8F4D879E3F96479D485204261E72F0</vt:lpwstr>
  </property>
  <property fmtid="{D5CDD505-2E9C-101B-9397-08002B2CF9AE}" pid="3" name="MediaServiceImageTags">
    <vt:lpwstr/>
  </property>
</Properties>
</file>