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6" r:id="rId2"/>
    <p:sldId id="259" r:id="rId3"/>
    <p:sldId id="260" r:id="rId4"/>
    <p:sldId id="295" r:id="rId5"/>
    <p:sldId id="261" r:id="rId6"/>
    <p:sldId id="265" r:id="rId7"/>
    <p:sldId id="270" r:id="rId8"/>
    <p:sldId id="271" r:id="rId9"/>
    <p:sldId id="288" r:id="rId10"/>
    <p:sldId id="272" r:id="rId11"/>
    <p:sldId id="303" r:id="rId12"/>
    <p:sldId id="299" r:id="rId13"/>
    <p:sldId id="300" r:id="rId14"/>
    <p:sldId id="305" r:id="rId15"/>
    <p:sldId id="294" r:id="rId16"/>
    <p:sldId id="297" r:id="rId17"/>
    <p:sldId id="306" r:id="rId18"/>
    <p:sldId id="302" r:id="rId19"/>
    <p:sldId id="296" r:id="rId20"/>
    <p:sldId id="301" r:id="rId21"/>
    <p:sldId id="286" r:id="rId22"/>
    <p:sldId id="307" r:id="rId23"/>
    <p:sldId id="290" r:id="rId24"/>
    <p:sldId id="298" r:id="rId25"/>
    <p:sldId id="258" r:id="rId26"/>
    <p:sldId id="289" r:id="rId27"/>
    <p:sldId id="304"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A89E492-76CD-3E47-BBB2-B8AB7ACD0830}">
          <p14:sldIdLst>
            <p14:sldId id="256"/>
            <p14:sldId id="259"/>
            <p14:sldId id="260"/>
            <p14:sldId id="295"/>
            <p14:sldId id="261"/>
            <p14:sldId id="265"/>
            <p14:sldId id="270"/>
            <p14:sldId id="271"/>
            <p14:sldId id="288"/>
            <p14:sldId id="272"/>
            <p14:sldId id="303"/>
            <p14:sldId id="299"/>
            <p14:sldId id="300"/>
            <p14:sldId id="305"/>
            <p14:sldId id="294"/>
            <p14:sldId id="297"/>
            <p14:sldId id="306"/>
            <p14:sldId id="302"/>
            <p14:sldId id="296"/>
            <p14:sldId id="301"/>
            <p14:sldId id="286"/>
            <p14:sldId id="307"/>
            <p14:sldId id="290"/>
            <p14:sldId id="298"/>
            <p14:sldId id="258"/>
            <p14:sldId id="289"/>
            <p14:sldId id="30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5B178FA-4985-0A4C-91E9-9F02CC42730E}" type="datetimeFigureOut">
              <a:rPr lang="en-US" smtClean="0"/>
              <a:t>5/21/2015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0A22A46-1634-E34A-A492-66C2A154CFA6}" type="slidenum">
              <a:rPr lang="en-US" smtClean="0"/>
              <a:t>‹#›</a:t>
            </a:fld>
            <a:endParaRPr lang="en-US"/>
          </a:p>
        </p:txBody>
      </p:sp>
    </p:spTree>
    <p:extLst>
      <p:ext uri="{BB962C8B-B14F-4D97-AF65-F5344CB8AC3E}">
        <p14:creationId xmlns:p14="http://schemas.microsoft.com/office/powerpoint/2010/main" val="35488837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4C1035-0D48-1844-83A5-E41D439E896A}" type="datetimeFigureOut">
              <a:rPr lang="en-US" smtClean="0"/>
              <a:t>5/21/2015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320C24-B10E-B046-B129-BFC581F298F5}" type="slidenum">
              <a:rPr lang="en-US" smtClean="0"/>
              <a:t>‹#›</a:t>
            </a:fld>
            <a:endParaRPr lang="en-US"/>
          </a:p>
        </p:txBody>
      </p:sp>
    </p:spTree>
    <p:extLst>
      <p:ext uri="{BB962C8B-B14F-4D97-AF65-F5344CB8AC3E}">
        <p14:creationId xmlns:p14="http://schemas.microsoft.com/office/powerpoint/2010/main" val="30024099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 CH / ADA</a:t>
            </a:r>
            <a:r>
              <a:rPr lang="en-US" baseline="0" dirty="0" smtClean="0"/>
              <a:t> – 1 MIN</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2</a:t>
            </a:fld>
            <a:endParaRPr lang="en-US"/>
          </a:p>
        </p:txBody>
      </p:sp>
    </p:spTree>
    <p:extLst>
      <p:ext uri="{BB962C8B-B14F-4D97-AF65-F5344CB8AC3E}">
        <p14:creationId xmlns:p14="http://schemas.microsoft.com/office/powerpoint/2010/main" val="3609849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are you covering: CLIL etc… cross</a:t>
            </a:r>
            <a:r>
              <a:rPr lang="en-US" baseline="0" dirty="0" smtClean="0"/>
              <a:t> fertilization of subjects…</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12</a:t>
            </a:fld>
            <a:endParaRPr lang="en-US"/>
          </a:p>
        </p:txBody>
      </p:sp>
    </p:spTree>
    <p:extLst>
      <p:ext uri="{BB962C8B-B14F-4D97-AF65-F5344CB8AC3E}">
        <p14:creationId xmlns:p14="http://schemas.microsoft.com/office/powerpoint/2010/main" val="691491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Story</a:t>
            </a:r>
            <a:r>
              <a:rPr lang="en-US" baseline="0" dirty="0" smtClean="0"/>
              <a:t> telling … narrative… </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13</a:t>
            </a:fld>
            <a:endParaRPr lang="en-US"/>
          </a:p>
        </p:txBody>
      </p:sp>
    </p:spTree>
    <p:extLst>
      <p:ext uri="{BB962C8B-B14F-4D97-AF65-F5344CB8AC3E}">
        <p14:creationId xmlns:p14="http://schemas.microsoft.com/office/powerpoint/2010/main" val="4189192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Conversation around authenticity</a:t>
            </a:r>
            <a:r>
              <a:rPr lang="en-US" baseline="0" dirty="0" smtClean="0"/>
              <a:t> of BD, which spread amongst several members of the group. Interestingly, the discussion began to cross age groups – from children to adult readers; to cross regions and even to cross countries.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Emma: this pops up in textbooks but pupils have no idea why BD should be referred to…</a:t>
            </a:r>
            <a:endParaRPr lang="en-US" dirty="0"/>
          </a:p>
        </p:txBody>
      </p:sp>
      <p:sp>
        <p:nvSpPr>
          <p:cNvPr id="4" name="Slide Number Placeholder 3"/>
          <p:cNvSpPr>
            <a:spLocks noGrp="1"/>
          </p:cNvSpPr>
          <p:nvPr>
            <p:ph type="sldNum" sz="quarter" idx="10"/>
          </p:nvPr>
        </p:nvSpPr>
        <p:spPr/>
        <p:txBody>
          <a:bodyPr/>
          <a:lstStyle/>
          <a:p>
            <a:fld id="{1F1A7148-6CA2-CD43-9FB8-F8158E26AD3A}" type="slidenum">
              <a:rPr lang="en-US" smtClean="0"/>
              <a:t>16</a:t>
            </a:fld>
            <a:endParaRPr lang="en-US"/>
          </a:p>
        </p:txBody>
      </p:sp>
    </p:spTree>
    <p:extLst>
      <p:ext uri="{BB962C8B-B14F-4D97-AF65-F5344CB8AC3E}">
        <p14:creationId xmlns:p14="http://schemas.microsoft.com/office/powerpoint/2010/main" val="907137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50000"/>
              </a:lnSpc>
            </a:pPr>
            <a:r>
              <a:rPr lang="en-US" dirty="0" smtClean="0"/>
              <a:t>‘The idea of </a:t>
            </a:r>
            <a:r>
              <a:rPr lang="en-US" dirty="0" err="1" smtClean="0"/>
              <a:t>translingual</a:t>
            </a:r>
            <a:r>
              <a:rPr lang="en-US" dirty="0" smtClean="0"/>
              <a:t> and transcultural competence, in contrast, places value on the ability to operate between languages. Students are educated to function as informed and capable interlocutors with educated native speakers in the target language. They are also trained to reflect on the </a:t>
            </a:r>
          </a:p>
          <a:p>
            <a:pPr>
              <a:lnSpc>
                <a:spcPct val="50000"/>
              </a:lnSpc>
            </a:pPr>
            <a:r>
              <a:rPr lang="en-US" dirty="0" smtClean="0"/>
              <a:t>world and themselves through the lens of another language and culture. They learn to comprehend speakers of the target language as members of foreign societies and to grasp themselves as Americans—that is, as members of a society that is foreign to others. They also learn to relate to</a:t>
            </a:r>
            <a:r>
              <a:rPr lang="en-US" baseline="0" dirty="0" smtClean="0"/>
              <a:t> fellow members of their own society who speak languages other than English.</a:t>
            </a:r>
            <a:r>
              <a:rPr lang="en-US" dirty="0" smtClean="0"/>
              <a:t>’ (MLA</a:t>
            </a:r>
            <a:r>
              <a:rPr lang="en-US" baseline="0" dirty="0" smtClean="0"/>
              <a:t> (2007), p. 237)</a:t>
            </a:r>
            <a:endParaRPr lang="en-US" dirty="0"/>
          </a:p>
        </p:txBody>
      </p:sp>
      <p:sp>
        <p:nvSpPr>
          <p:cNvPr id="4" name="Slide Number Placeholder 3"/>
          <p:cNvSpPr>
            <a:spLocks noGrp="1"/>
          </p:cNvSpPr>
          <p:nvPr>
            <p:ph type="sldNum" sz="quarter" idx="10"/>
          </p:nvPr>
        </p:nvSpPr>
        <p:spPr/>
        <p:txBody>
          <a:bodyPr/>
          <a:lstStyle/>
          <a:p>
            <a:fld id="{1F1A7148-6CA2-CD43-9FB8-F8158E26AD3A}" type="slidenum">
              <a:rPr lang="en-US" smtClean="0"/>
              <a:t>19</a:t>
            </a:fld>
            <a:endParaRPr lang="en-US"/>
          </a:p>
        </p:txBody>
      </p:sp>
    </p:spTree>
    <p:extLst>
      <p:ext uri="{BB962C8B-B14F-4D97-AF65-F5344CB8AC3E}">
        <p14:creationId xmlns:p14="http://schemas.microsoft.com/office/powerpoint/2010/main" val="38157155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CH/ADA 1 MIN</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21</a:t>
            </a:fld>
            <a:endParaRPr lang="en-US"/>
          </a:p>
        </p:txBody>
      </p:sp>
    </p:spTree>
    <p:extLst>
      <p:ext uri="{BB962C8B-B14F-4D97-AF65-F5344CB8AC3E}">
        <p14:creationId xmlns:p14="http://schemas.microsoft.com/office/powerpoint/2010/main" val="8905425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Desire to show that FL study is part of the humanities and produces critical thinking. Story </a:t>
            </a:r>
            <a:r>
              <a:rPr lang="en-US" baseline="0" dirty="0" smtClean="0"/>
              <a:t>and cultural memory highly important to the students’ developing sense of where they are when they are abroad..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Historical,</a:t>
            </a:r>
            <a:r>
              <a:rPr lang="en-US" baseline="0" dirty="0" smtClean="0"/>
              <a:t> geographical, and cultural understanding is at least as important to our students as obvious linguistic differences…</a:t>
            </a:r>
            <a:endParaRPr lang="en-US" dirty="0" smtClean="0"/>
          </a:p>
          <a:p>
            <a:endParaRPr lang="en-US" dirty="0"/>
          </a:p>
        </p:txBody>
      </p:sp>
      <p:sp>
        <p:nvSpPr>
          <p:cNvPr id="4" name="Slide Number Placeholder 3"/>
          <p:cNvSpPr>
            <a:spLocks noGrp="1"/>
          </p:cNvSpPr>
          <p:nvPr>
            <p:ph type="sldNum" sz="quarter" idx="10"/>
          </p:nvPr>
        </p:nvSpPr>
        <p:spPr/>
        <p:txBody>
          <a:bodyPr/>
          <a:lstStyle/>
          <a:p>
            <a:fld id="{1F1A7148-6CA2-CD43-9FB8-F8158E26AD3A}" type="slidenum">
              <a:rPr lang="en-US" smtClean="0"/>
              <a:t>23</a:t>
            </a:fld>
            <a:endParaRPr lang="en-US"/>
          </a:p>
        </p:txBody>
      </p:sp>
    </p:spTree>
    <p:extLst>
      <p:ext uri="{BB962C8B-B14F-4D97-AF65-F5344CB8AC3E}">
        <p14:creationId xmlns:p14="http://schemas.microsoft.com/office/powerpoint/2010/main" val="24480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CH/ADA 1 MIN</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25</a:t>
            </a:fld>
            <a:endParaRPr lang="en-US"/>
          </a:p>
        </p:txBody>
      </p:sp>
    </p:spTree>
    <p:extLst>
      <p:ext uri="{BB962C8B-B14F-4D97-AF65-F5344CB8AC3E}">
        <p14:creationId xmlns:p14="http://schemas.microsoft.com/office/powerpoint/2010/main" val="543009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1A7148-6CA2-CD43-9FB8-F8158E26AD3A}" type="slidenum">
              <a:rPr lang="en-US" smtClean="0"/>
              <a:t>27</a:t>
            </a:fld>
            <a:endParaRPr lang="en-US"/>
          </a:p>
        </p:txBody>
      </p:sp>
    </p:spTree>
    <p:extLst>
      <p:ext uri="{BB962C8B-B14F-4D97-AF65-F5344CB8AC3E}">
        <p14:creationId xmlns:p14="http://schemas.microsoft.com/office/powerpoint/2010/main" val="3553890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CH/ADA 2</a:t>
            </a:r>
            <a:r>
              <a:rPr lang="en-US" baseline="0" dirty="0" smtClean="0"/>
              <a:t> – 3 </a:t>
            </a:r>
            <a:r>
              <a:rPr lang="en-US" dirty="0" smtClean="0"/>
              <a:t>MINS</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3</a:t>
            </a:fld>
            <a:endParaRPr lang="en-US"/>
          </a:p>
        </p:txBody>
      </p:sp>
    </p:spTree>
    <p:extLst>
      <p:ext uri="{BB962C8B-B14F-4D97-AF65-F5344CB8AC3E}">
        <p14:creationId xmlns:p14="http://schemas.microsoft.com/office/powerpoint/2010/main" val="1732238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a:t>
            </a:r>
            <a:r>
              <a:rPr lang="en-US" baseline="30000" dirty="0" smtClean="0"/>
              <a:t>th</a:t>
            </a:r>
            <a:r>
              <a:rPr lang="en-US" dirty="0" smtClean="0"/>
              <a:t> point: emphasis</a:t>
            </a:r>
            <a:r>
              <a:rPr lang="en-US" baseline="0" dirty="0" smtClean="0"/>
              <a:t> on context for reasons of authenticity</a:t>
            </a:r>
          </a:p>
          <a:p>
            <a:endParaRPr lang="en-US" baseline="0" dirty="0" smtClean="0"/>
          </a:p>
          <a:p>
            <a:r>
              <a:rPr lang="en-US" baseline="0" dirty="0" smtClean="0"/>
              <a:t>Product important for students (and schools); process important to me as teacher</a:t>
            </a:r>
          </a:p>
          <a:p>
            <a:endParaRPr lang="en-US" baseline="0" dirty="0" smtClean="0"/>
          </a:p>
          <a:p>
            <a:r>
              <a:rPr lang="en-US" baseline="0" dirty="0" smtClean="0"/>
              <a:t>Intercultural dialogue and self reflection…</a:t>
            </a:r>
            <a:endParaRPr lang="en-US" dirty="0"/>
          </a:p>
        </p:txBody>
      </p:sp>
      <p:sp>
        <p:nvSpPr>
          <p:cNvPr id="4" name="Slide Number Placeholder 3"/>
          <p:cNvSpPr>
            <a:spLocks noGrp="1"/>
          </p:cNvSpPr>
          <p:nvPr>
            <p:ph type="sldNum" sz="quarter" idx="10"/>
          </p:nvPr>
        </p:nvSpPr>
        <p:spPr/>
        <p:txBody>
          <a:bodyPr/>
          <a:lstStyle/>
          <a:p>
            <a:fld id="{1F1A7148-6CA2-CD43-9FB8-F8158E26AD3A}" type="slidenum">
              <a:rPr lang="en-US" smtClean="0"/>
              <a:t>4</a:t>
            </a:fld>
            <a:endParaRPr lang="en-US"/>
          </a:p>
        </p:txBody>
      </p:sp>
    </p:spTree>
    <p:extLst>
      <p:ext uri="{BB962C8B-B14F-4D97-AF65-F5344CB8AC3E}">
        <p14:creationId xmlns:p14="http://schemas.microsoft.com/office/powerpoint/2010/main" val="4009431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 1 MIN</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5</a:t>
            </a:fld>
            <a:endParaRPr lang="en-US"/>
          </a:p>
        </p:txBody>
      </p:sp>
    </p:spTree>
    <p:extLst>
      <p:ext uri="{BB962C8B-B14F-4D97-AF65-F5344CB8AC3E}">
        <p14:creationId xmlns:p14="http://schemas.microsoft.com/office/powerpoint/2010/main" val="1138786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CH/ADA 1 MIN</a:t>
            </a:r>
          </a:p>
          <a:p>
            <a:r>
              <a:rPr lang="en-US" dirty="0" smtClean="0"/>
              <a:t>MENTION ‘FACT FILE PROFILES’ : INFO</a:t>
            </a:r>
            <a:r>
              <a:rPr lang="en-US" baseline="0" dirty="0" smtClean="0"/>
              <a:t> IN EACH PACK ON STUDENT PARTICIPANT, SO THAT WE CAN MAKE CONNECTIONS WITH PUPILS WHO MAY KNOW NOTHING ABOUT THE YA</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6</a:t>
            </a:fld>
            <a:endParaRPr lang="en-US"/>
          </a:p>
        </p:txBody>
      </p:sp>
    </p:spTree>
    <p:extLst>
      <p:ext uri="{BB962C8B-B14F-4D97-AF65-F5344CB8AC3E}">
        <p14:creationId xmlns:p14="http://schemas.microsoft.com/office/powerpoint/2010/main" val="1296434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MOLLY MAY: 3</a:t>
            </a:r>
            <a:r>
              <a:rPr lang="en-US" baseline="0" dirty="0" smtClean="0"/>
              <a:t> - 4 MINS:</a:t>
            </a:r>
          </a:p>
          <a:p>
            <a:pPr marL="171450" indent="-171450">
              <a:buFont typeface="Arial"/>
              <a:buChar char="•"/>
            </a:pPr>
            <a:r>
              <a:rPr lang="en-US" baseline="0" dirty="0" smtClean="0"/>
              <a:t>WHERE YOU WERE ON YA</a:t>
            </a:r>
          </a:p>
          <a:p>
            <a:pPr marL="171450" indent="-171450">
              <a:buFont typeface="Arial"/>
              <a:buChar char="•"/>
            </a:pPr>
            <a:r>
              <a:rPr lang="en-US" baseline="0" dirty="0" smtClean="0"/>
              <a:t>WHAT GAVE YOU THE IDEA </a:t>
            </a:r>
          </a:p>
          <a:p>
            <a:pPr marL="171450" indent="-171450">
              <a:buFont typeface="Arial"/>
              <a:buChar char="•"/>
            </a:pPr>
            <a:r>
              <a:rPr lang="en-US" baseline="0" dirty="0" smtClean="0"/>
              <a:t>WHAT YOU DID WITH RESOURCE (FOR WHICH YEAR? WHY USEFUL AT THAT LEVEL?)</a:t>
            </a:r>
          </a:p>
          <a:p>
            <a:pPr marL="171450" indent="-171450">
              <a:buFont typeface="Arial"/>
              <a:buChar char="•"/>
            </a:pPr>
            <a:r>
              <a:rPr lang="en-US" baseline="0" dirty="0" smtClean="0"/>
              <a:t>WHAT YOU GOT OUT OF DOING IT (SKILLS; COMMUNICATION WITH PUPILS; INTERCULTURAL UNDERSTANDING…)</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7</a:t>
            </a:fld>
            <a:endParaRPr lang="en-US"/>
          </a:p>
        </p:txBody>
      </p:sp>
    </p:spTree>
    <p:extLst>
      <p:ext uri="{BB962C8B-B14F-4D97-AF65-F5344CB8AC3E}">
        <p14:creationId xmlns:p14="http://schemas.microsoft.com/office/powerpoint/2010/main" val="2363335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BEN 3</a:t>
            </a:r>
            <a:r>
              <a:rPr lang="en-US" baseline="0" dirty="0" smtClean="0"/>
              <a:t> - 4</a:t>
            </a:r>
            <a:r>
              <a:rPr lang="en-US" dirty="0" smtClean="0"/>
              <a:t> MINS</a:t>
            </a:r>
          </a:p>
          <a:p>
            <a:pPr marL="171450" indent="-171450">
              <a:buFont typeface="Arial"/>
              <a:buChar char="•"/>
            </a:pPr>
            <a:r>
              <a:rPr lang="en-US" dirty="0" smtClean="0"/>
              <a:t>WHAT YOU DID ON YA</a:t>
            </a:r>
          </a:p>
          <a:p>
            <a:pPr marL="171450" indent="-171450">
              <a:buFont typeface="Arial"/>
              <a:buChar char="•"/>
            </a:pPr>
            <a:r>
              <a:rPr lang="en-US" baseline="0" dirty="0" smtClean="0"/>
              <a:t>WHAT GAVE YOU THE IDEA </a:t>
            </a:r>
          </a:p>
          <a:p>
            <a:pPr marL="171450" indent="-171450">
              <a:buFont typeface="Arial"/>
              <a:buChar char="•"/>
            </a:pPr>
            <a:r>
              <a:rPr lang="en-US" baseline="0" dirty="0" smtClean="0"/>
              <a:t>WHAT YOU DID WITH RESOURCE (FOR WHICH YEAR? WHY USEFUL AT THAT LEVEL?)</a:t>
            </a:r>
          </a:p>
          <a:p>
            <a:pPr marL="171450" indent="-171450">
              <a:buFont typeface="Arial"/>
              <a:buChar char="•"/>
            </a:pPr>
            <a:r>
              <a:rPr lang="en-US" baseline="0" dirty="0" smtClean="0"/>
              <a:t>WHAT YOU GOT OUT OF DOING IT (SKILLS; COMMUNICATION WITH PUPILS; INTERCULTURAL UNDERSTANDING…?)</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8</a:t>
            </a:fld>
            <a:endParaRPr lang="en-US"/>
          </a:p>
        </p:txBody>
      </p:sp>
    </p:spTree>
    <p:extLst>
      <p:ext uri="{BB962C8B-B14F-4D97-AF65-F5344CB8AC3E}">
        <p14:creationId xmlns:p14="http://schemas.microsoft.com/office/powerpoint/2010/main" val="1363900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JACK</a:t>
            </a:r>
          </a:p>
          <a:p>
            <a:pPr marL="171450" indent="-171450">
              <a:buFont typeface="Arial"/>
              <a:buChar char="•"/>
            </a:pPr>
            <a:r>
              <a:rPr lang="en-US" dirty="0" smtClean="0"/>
              <a:t>WHAT YOU DID ON YA</a:t>
            </a:r>
          </a:p>
          <a:p>
            <a:pPr marL="171450" indent="-171450">
              <a:buFont typeface="Arial"/>
              <a:buChar char="•"/>
            </a:pPr>
            <a:r>
              <a:rPr lang="en-US" baseline="0" dirty="0" smtClean="0"/>
              <a:t>WHAT GAVE YOU THE IDEA </a:t>
            </a:r>
          </a:p>
          <a:p>
            <a:pPr marL="171450" indent="-171450">
              <a:buFont typeface="Arial"/>
              <a:buChar char="•"/>
            </a:pPr>
            <a:r>
              <a:rPr lang="en-US" baseline="0" dirty="0" smtClean="0"/>
              <a:t>WHAT YOU DID WITH RESOURCE (FOR WHICH YEAR? WHY USEFUL AT THAT LEVEL?)</a:t>
            </a:r>
          </a:p>
          <a:p>
            <a:pPr marL="171450" indent="-171450">
              <a:buFont typeface="Arial"/>
              <a:buChar char="•"/>
            </a:pPr>
            <a:r>
              <a:rPr lang="en-US" baseline="0" dirty="0" smtClean="0"/>
              <a:t>WHAT YOU GOT OUT OF DOING IT (SKILLS; COMMUNICATION WITH PUPILS; INTERCULTURAL UNDERSTANDING…?)</a:t>
            </a:r>
            <a:endParaRPr lang="en-US" dirty="0" smtClean="0"/>
          </a:p>
          <a:p>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9</a:t>
            </a:fld>
            <a:endParaRPr lang="en-US"/>
          </a:p>
        </p:txBody>
      </p:sp>
    </p:spTree>
    <p:extLst>
      <p:ext uri="{BB962C8B-B14F-4D97-AF65-F5344CB8AC3E}">
        <p14:creationId xmlns:p14="http://schemas.microsoft.com/office/powerpoint/2010/main" val="1125106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 30/ADA SECS</a:t>
            </a:r>
          </a:p>
          <a:p>
            <a:r>
              <a:rPr lang="en-US" dirty="0" smtClean="0"/>
              <a:t>NB: FUNDING</a:t>
            </a:r>
            <a:r>
              <a:rPr lang="en-US" baseline="0" dirty="0" smtClean="0"/>
              <a:t> AVAILABLE FOR BUYING MATERIALS: £30</a:t>
            </a:r>
            <a:endParaRPr lang="en-US" dirty="0"/>
          </a:p>
        </p:txBody>
      </p:sp>
      <p:sp>
        <p:nvSpPr>
          <p:cNvPr id="4" name="Slide Number Placeholder 3"/>
          <p:cNvSpPr>
            <a:spLocks noGrp="1"/>
          </p:cNvSpPr>
          <p:nvPr>
            <p:ph type="sldNum" sz="quarter" idx="10"/>
          </p:nvPr>
        </p:nvSpPr>
        <p:spPr/>
        <p:txBody>
          <a:bodyPr/>
          <a:lstStyle/>
          <a:p>
            <a:fld id="{06320C24-B10E-B046-B129-BFC581F298F5}" type="slidenum">
              <a:rPr lang="en-US" smtClean="0"/>
              <a:t>10</a:t>
            </a:fld>
            <a:endParaRPr lang="en-US"/>
          </a:p>
        </p:txBody>
      </p:sp>
    </p:spTree>
    <p:extLst>
      <p:ext uri="{BB962C8B-B14F-4D97-AF65-F5344CB8AC3E}">
        <p14:creationId xmlns:p14="http://schemas.microsoft.com/office/powerpoint/2010/main" val="542332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4E23ED-C9B9-3B4D-B001-40C6CAAE06AC}" type="datetimeFigureOut">
              <a:rPr lang="en-US" smtClean="0"/>
              <a:t>5/21/2015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1230341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74E23ED-C9B9-3B4D-B001-40C6CAAE06AC}" type="datetimeFigureOut">
              <a:rPr lang="en-US" smtClean="0"/>
              <a:t>5/21/2015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3590349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74E23ED-C9B9-3B4D-B001-40C6CAAE06AC}" type="datetimeFigureOut">
              <a:rPr lang="en-US" smtClean="0"/>
              <a:t>5/21/2015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1656633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174E23ED-C9B9-3B4D-B001-40C6CAAE06AC}" type="datetimeFigureOut">
              <a:rPr lang="en-US" smtClean="0"/>
              <a:t>5/21/2015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2237320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174E23ED-C9B9-3B4D-B001-40C6CAAE06AC}" type="datetimeFigureOut">
              <a:rPr lang="en-US" smtClean="0"/>
              <a:t>5/21/2015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765524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174E23ED-C9B9-3B4D-B001-40C6CAAE06AC}" type="datetimeFigureOut">
              <a:rPr lang="en-US" smtClean="0"/>
              <a:t>5/21/2015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609297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174E23ED-C9B9-3B4D-B001-40C6CAAE06AC}" type="datetimeFigureOut">
              <a:rPr lang="en-US" smtClean="0"/>
              <a:t>5/21/2015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1451655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174E23ED-C9B9-3B4D-B001-40C6CAAE06AC}" type="datetimeFigureOut">
              <a:rPr lang="en-US" smtClean="0"/>
              <a:t>5/21/2015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831387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4E23ED-C9B9-3B4D-B001-40C6CAAE06AC}" type="datetimeFigureOut">
              <a:rPr lang="en-US" smtClean="0"/>
              <a:t>5/21/2015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3244073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74E23ED-C9B9-3B4D-B001-40C6CAAE06AC}" type="datetimeFigureOut">
              <a:rPr lang="en-US" smtClean="0"/>
              <a:t>5/21/2015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426046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174E23ED-C9B9-3B4D-B001-40C6CAAE06AC}" type="datetimeFigureOut">
              <a:rPr lang="en-US" smtClean="0"/>
              <a:t>5/21/2015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93E28-4E61-D44E-B7FE-E10ABED45C4C}" type="slidenum">
              <a:rPr lang="en-US" smtClean="0"/>
              <a:t>‹#›</a:t>
            </a:fld>
            <a:endParaRPr lang="en-US"/>
          </a:p>
        </p:txBody>
      </p:sp>
    </p:spTree>
    <p:extLst>
      <p:ext uri="{BB962C8B-B14F-4D97-AF65-F5344CB8AC3E}">
        <p14:creationId xmlns:p14="http://schemas.microsoft.com/office/powerpoint/2010/main" val="1072356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4E23ED-C9B9-3B4D-B001-40C6CAAE06AC}" type="datetimeFigureOut">
              <a:rPr lang="en-US" smtClean="0"/>
              <a:t>5/21/2015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893E28-4E61-D44E-B7FE-E10ABED45C4C}" type="slidenum">
              <a:rPr lang="en-US" smtClean="0"/>
              <a:t>‹#›</a:t>
            </a:fld>
            <a:endParaRPr lang="en-US"/>
          </a:p>
        </p:txBody>
      </p:sp>
    </p:spTree>
    <p:extLst>
      <p:ext uri="{BB962C8B-B14F-4D97-AF65-F5344CB8AC3E}">
        <p14:creationId xmlns:p14="http://schemas.microsoft.com/office/powerpoint/2010/main" val="3756715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2.warwick.ac.uk/fac/arts/modernlanguages/currentstudents/undergraduate/french/yearabroad/schoolsprojectsample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Warwick and global citizenship</a:t>
            </a:r>
            <a:endParaRPr lang="en-US" dirty="0"/>
          </a:p>
        </p:txBody>
      </p:sp>
      <p:sp>
        <p:nvSpPr>
          <p:cNvPr id="3" name="Subtitle 2"/>
          <p:cNvSpPr>
            <a:spLocks noGrp="1"/>
          </p:cNvSpPr>
          <p:nvPr>
            <p:ph type="subTitle" idx="1"/>
          </p:nvPr>
        </p:nvSpPr>
        <p:spPr/>
        <p:txBody>
          <a:bodyPr/>
          <a:lstStyle/>
          <a:p>
            <a:r>
              <a:rPr lang="en-US" dirty="0"/>
              <a:t>‘Adopt a class’ project</a:t>
            </a:r>
          </a:p>
        </p:txBody>
      </p:sp>
    </p:spTree>
    <p:extLst>
      <p:ext uri="{BB962C8B-B14F-4D97-AF65-F5344CB8AC3E}">
        <p14:creationId xmlns:p14="http://schemas.microsoft.com/office/powerpoint/2010/main" val="31280674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27000" y="2703770"/>
            <a:ext cx="6428591" cy="4330278"/>
          </a:xfrm>
          <a:prstGeom prst="rect">
            <a:avLst/>
          </a:prstGeom>
        </p:spPr>
      </p:pic>
      <p:pic>
        <p:nvPicPr>
          <p:cNvPr id="2" name="Picture 1" descr="gastronomi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74844" y="749300"/>
            <a:ext cx="6921835" cy="4176887"/>
          </a:xfrm>
          <a:prstGeom prst="rect">
            <a:avLst/>
          </a:prstGeom>
        </p:spPr>
      </p:pic>
      <p:sp>
        <p:nvSpPr>
          <p:cNvPr id="4" name="TextBox 3"/>
          <p:cNvSpPr txBox="1"/>
          <p:nvPr/>
        </p:nvSpPr>
        <p:spPr>
          <a:xfrm>
            <a:off x="276548" y="624734"/>
            <a:ext cx="1341768" cy="1477328"/>
          </a:xfrm>
          <a:prstGeom prst="rect">
            <a:avLst/>
          </a:prstGeom>
          <a:noFill/>
        </p:spPr>
        <p:txBody>
          <a:bodyPr wrap="square" rtlCol="0">
            <a:spAutoFit/>
          </a:bodyPr>
          <a:lstStyle/>
          <a:p>
            <a:r>
              <a:rPr lang="en-US" dirty="0" smtClean="0"/>
              <a:t>Liz and Amy: children’s literature and food</a:t>
            </a:r>
            <a:endParaRPr lang="en-US" dirty="0"/>
          </a:p>
        </p:txBody>
      </p:sp>
    </p:spTree>
    <p:extLst>
      <p:ext uri="{BB962C8B-B14F-4D97-AF65-F5344CB8AC3E}">
        <p14:creationId xmlns:p14="http://schemas.microsoft.com/office/powerpoint/2010/main" val="206928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5400" b="1" u="sng" dirty="0" smtClean="0">
                <a:effectLst>
                  <a:outerShdw blurRad="38100" dist="38100" dir="2700000" algn="tl">
                    <a:srgbClr val="000000">
                      <a:alpha val="43137"/>
                    </a:srgbClr>
                  </a:outerShdw>
                </a:effectLst>
              </a:rPr>
              <a:t>Le Hockey </a:t>
            </a:r>
            <a:r>
              <a:rPr lang="en-GB" sz="5400" b="1" u="sng" dirty="0" err="1" smtClean="0">
                <a:effectLst>
                  <a:outerShdw blurRad="38100" dist="38100" dir="2700000" algn="tl">
                    <a:srgbClr val="000000">
                      <a:alpha val="43137"/>
                    </a:srgbClr>
                  </a:outerShdw>
                </a:effectLst>
              </a:rPr>
              <a:t>sur</a:t>
            </a:r>
            <a:r>
              <a:rPr lang="en-GB" sz="5400" b="1" u="sng" dirty="0" smtClean="0">
                <a:effectLst>
                  <a:outerShdw blurRad="38100" dist="38100" dir="2700000" algn="tl">
                    <a:srgbClr val="000000">
                      <a:alpha val="43137"/>
                    </a:srgbClr>
                  </a:outerShdw>
                </a:effectLst>
              </a:rPr>
              <a:t> glace</a:t>
            </a:r>
            <a:endParaRPr lang="en-GB" sz="5400" b="1" u="sng"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2"/>
          <a:stretch>
            <a:fillRect/>
          </a:stretch>
        </p:blipFill>
        <p:spPr>
          <a:xfrm>
            <a:off x="5998201" y="1490775"/>
            <a:ext cx="2894662" cy="5146066"/>
          </a:xfrm>
          <a:prstGeom prst="rect">
            <a:avLst/>
          </a:prstGeom>
        </p:spPr>
      </p:pic>
      <p:pic>
        <p:nvPicPr>
          <p:cNvPr id="5" name="Picture 4"/>
          <p:cNvPicPr>
            <a:picLocks noChangeAspect="1"/>
          </p:cNvPicPr>
          <p:nvPr/>
        </p:nvPicPr>
        <p:blipFill>
          <a:blip r:embed="rId3"/>
          <a:stretch>
            <a:fillRect/>
          </a:stretch>
        </p:blipFill>
        <p:spPr>
          <a:xfrm>
            <a:off x="251138" y="1654379"/>
            <a:ext cx="2801155" cy="4982462"/>
          </a:xfrm>
          <a:prstGeom prst="rect">
            <a:avLst/>
          </a:prstGeom>
        </p:spPr>
      </p:pic>
      <p:sp>
        <p:nvSpPr>
          <p:cNvPr id="6" name="TextBox 5"/>
          <p:cNvSpPr txBox="1"/>
          <p:nvPr/>
        </p:nvSpPr>
        <p:spPr>
          <a:xfrm>
            <a:off x="3361386" y="2318198"/>
            <a:ext cx="2163651" cy="923330"/>
          </a:xfrm>
          <a:prstGeom prst="rect">
            <a:avLst/>
          </a:prstGeom>
          <a:noFill/>
        </p:spPr>
        <p:txBody>
          <a:bodyPr wrap="square" rtlCol="0">
            <a:spAutoFit/>
          </a:bodyPr>
          <a:lstStyle/>
          <a:p>
            <a:r>
              <a:rPr lang="fr-FR" dirty="0" smtClean="0"/>
              <a:t>J’ai appris </a:t>
            </a:r>
            <a:r>
              <a:rPr lang="fr-FR" dirty="0">
                <a:solidFill>
                  <a:srgbClr val="000000"/>
                </a:solidFill>
              </a:rPr>
              <a:t>à</a:t>
            </a:r>
            <a:r>
              <a:rPr lang="fr-FR" dirty="0" smtClean="0">
                <a:solidFill>
                  <a:srgbClr val="000000"/>
                </a:solidFill>
              </a:rPr>
              <a:t> </a:t>
            </a:r>
            <a:r>
              <a:rPr lang="fr-FR" dirty="0" smtClean="0"/>
              <a:t>jouer au hockey sur glace (c’est très difficile!)</a:t>
            </a:r>
            <a:endParaRPr lang="fr-FR" dirty="0"/>
          </a:p>
        </p:txBody>
      </p:sp>
      <p:sp>
        <p:nvSpPr>
          <p:cNvPr id="7" name="TextBox 6"/>
          <p:cNvSpPr txBox="1"/>
          <p:nvPr/>
        </p:nvSpPr>
        <p:spPr>
          <a:xfrm>
            <a:off x="3409816" y="4145611"/>
            <a:ext cx="2115221" cy="2862323"/>
          </a:xfrm>
          <a:prstGeom prst="rect">
            <a:avLst/>
          </a:prstGeom>
          <a:noFill/>
        </p:spPr>
        <p:txBody>
          <a:bodyPr wrap="square" rtlCol="0">
            <a:spAutoFit/>
          </a:bodyPr>
          <a:lstStyle/>
          <a:p>
            <a:r>
              <a:rPr lang="fr-FR" dirty="0" smtClean="0"/>
              <a:t>Marie-Philippe Poulin a gagné la médaille d’or aux Jeux Olympiques à Sotchi. Elle a marqué</a:t>
            </a:r>
            <a:r>
              <a:rPr lang="fr-FR" strike="sngStrike" dirty="0" smtClean="0"/>
              <a:t>e</a:t>
            </a:r>
            <a:r>
              <a:rPr lang="fr-FR" dirty="0" smtClean="0"/>
              <a:t> beaucoup de buts! Et je l’ai rencontrée quand elle est rentrée chez elle au Québec. </a:t>
            </a:r>
            <a:endParaRPr lang="fr-FR" dirty="0"/>
          </a:p>
        </p:txBody>
      </p:sp>
      <p:sp>
        <p:nvSpPr>
          <p:cNvPr id="8" name="Left Arrow 7"/>
          <p:cNvSpPr/>
          <p:nvPr/>
        </p:nvSpPr>
        <p:spPr>
          <a:xfrm>
            <a:off x="2434107" y="2467388"/>
            <a:ext cx="975710" cy="450761"/>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
        <p:nvSpPr>
          <p:cNvPr id="9" name="Left Arrow 8"/>
          <p:cNvSpPr/>
          <p:nvPr/>
        </p:nvSpPr>
        <p:spPr>
          <a:xfrm rot="10800000">
            <a:off x="5525037" y="4947193"/>
            <a:ext cx="1323304" cy="428159"/>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494807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to you</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Try out one or two of the activities designed by the students in your packs, or try the </a:t>
            </a:r>
            <a:r>
              <a:rPr lang="en-US" dirty="0" err="1" smtClean="0"/>
              <a:t>powerpoint</a:t>
            </a:r>
            <a:r>
              <a:rPr lang="en-US" dirty="0" smtClean="0"/>
              <a:t> available </a:t>
            </a:r>
            <a:r>
              <a:rPr lang="en-US" dirty="0"/>
              <a:t>here</a:t>
            </a:r>
            <a:r>
              <a:rPr lang="en-US" dirty="0" smtClean="0"/>
              <a:t>:</a:t>
            </a:r>
          </a:p>
          <a:p>
            <a:pPr marL="0" indent="0">
              <a:buNone/>
            </a:pPr>
            <a:r>
              <a:rPr lang="en-US" dirty="0">
                <a:hlinkClick r:id="rId3"/>
              </a:rPr>
              <a:t>http://www2.warwick.ac.uk/fac/arts/modernlanguages/currentstudents/undergraduate/french/yearabroad/</a:t>
            </a:r>
            <a:r>
              <a:rPr lang="en-US" dirty="0" smtClean="0">
                <a:hlinkClick r:id="rId3"/>
              </a:rPr>
              <a:t>schoolsprojectsamples</a:t>
            </a:r>
            <a:r>
              <a:rPr lang="en-US" dirty="0" smtClean="0"/>
              <a:t> . </a:t>
            </a:r>
          </a:p>
          <a:p>
            <a:pPr marL="0" indent="0">
              <a:buNone/>
            </a:pPr>
            <a:r>
              <a:rPr lang="en-US" dirty="0" smtClean="0"/>
              <a:t>What is their immediate impact? </a:t>
            </a:r>
          </a:p>
          <a:p>
            <a:r>
              <a:rPr lang="en-US" dirty="0"/>
              <a:t>	C</a:t>
            </a:r>
            <a:r>
              <a:rPr lang="en-US" dirty="0" smtClean="0"/>
              <a:t>ognitive?</a:t>
            </a:r>
          </a:p>
          <a:p>
            <a:r>
              <a:rPr lang="en-US" dirty="0" smtClean="0"/>
              <a:t>Intercultural?</a:t>
            </a:r>
          </a:p>
          <a:p>
            <a:r>
              <a:rPr lang="en-US" dirty="0" smtClean="0"/>
              <a:t>Aesthetic?</a:t>
            </a:r>
          </a:p>
        </p:txBody>
      </p:sp>
    </p:spTree>
    <p:extLst>
      <p:ext uri="{BB962C8B-B14F-4D97-AF65-F5344CB8AC3E}">
        <p14:creationId xmlns:p14="http://schemas.microsoft.com/office/powerpoint/2010/main" val="1205946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to you…</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Imagine you must choose a cultural artifact to communicate your culture:</a:t>
            </a:r>
          </a:p>
          <a:p>
            <a:r>
              <a:rPr lang="en-US" i="1" dirty="0" smtClean="0"/>
              <a:t>How</a:t>
            </a:r>
            <a:r>
              <a:rPr lang="en-US" dirty="0" smtClean="0"/>
              <a:t> would you choose to present it to someone from another culture?</a:t>
            </a:r>
          </a:p>
          <a:p>
            <a:r>
              <a:rPr lang="en-US" dirty="0" smtClean="0"/>
              <a:t>What strategies will you employ?</a:t>
            </a:r>
          </a:p>
          <a:p>
            <a:r>
              <a:rPr lang="en-US" dirty="0" smtClean="0"/>
              <a:t>What cognitive processes are you going through?</a:t>
            </a:r>
          </a:p>
          <a:p>
            <a:r>
              <a:rPr lang="en-US" dirty="0" smtClean="0"/>
              <a:t>What affective processes are you going through?</a:t>
            </a:r>
            <a:endParaRPr lang="en-US" dirty="0"/>
          </a:p>
        </p:txBody>
      </p:sp>
    </p:spTree>
    <p:extLst>
      <p:ext uri="{BB962C8B-B14F-4D97-AF65-F5344CB8AC3E}">
        <p14:creationId xmlns:p14="http://schemas.microsoft.com/office/powerpoint/2010/main" val="13007318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‘Fragmented memory in a Global Age’</a:t>
            </a:r>
            <a:endParaRPr lang="en-US" dirty="0"/>
          </a:p>
        </p:txBody>
      </p:sp>
      <p:sp>
        <p:nvSpPr>
          <p:cNvPr id="3" name="Content Placeholder 2"/>
          <p:cNvSpPr>
            <a:spLocks noGrp="1"/>
          </p:cNvSpPr>
          <p:nvPr>
            <p:ph idx="1"/>
          </p:nvPr>
        </p:nvSpPr>
        <p:spPr/>
        <p:txBody>
          <a:bodyPr/>
          <a:lstStyle/>
          <a:p>
            <a:pPr marL="0" indent="0">
              <a:buNone/>
            </a:pPr>
            <a:r>
              <a:rPr lang="en-US" dirty="0" smtClean="0"/>
              <a:t>“What is culture […] for learners […] who must learn the implications of their own foreignness. […] Rethink[…] the relation of ‘language’ with ‘culture,’ and </a:t>
            </a:r>
            <a:r>
              <a:rPr lang="en-US" dirty="0" err="1" smtClean="0"/>
              <a:t>redefin</a:t>
            </a:r>
            <a:r>
              <a:rPr lang="en-US" dirty="0" smtClean="0"/>
              <a:t>[e] ‘culture’ as the stories we tell in order to establish, however provisionally, who we are.’” </a:t>
            </a:r>
            <a:r>
              <a:rPr lang="en-US" dirty="0" err="1" smtClean="0"/>
              <a:t>Freadman</a:t>
            </a:r>
            <a:r>
              <a:rPr lang="en-US" dirty="0" smtClean="0"/>
              <a:t> (2014)</a:t>
            </a:r>
            <a:endParaRPr lang="en-US" dirty="0"/>
          </a:p>
        </p:txBody>
      </p:sp>
    </p:spTree>
    <p:extLst>
      <p:ext uri="{BB962C8B-B14F-4D97-AF65-F5344CB8AC3E}">
        <p14:creationId xmlns:p14="http://schemas.microsoft.com/office/powerpoint/2010/main" val="4108605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r>
              <a:rPr lang="en-US" sz="8000" dirty="0" smtClean="0"/>
              <a:t>What the students got out of it</a:t>
            </a:r>
            <a:endParaRPr lang="en-US" sz="8000" dirty="0"/>
          </a:p>
        </p:txBody>
      </p:sp>
    </p:spTree>
    <p:extLst>
      <p:ext uri="{BB962C8B-B14F-4D97-AF65-F5344CB8AC3E}">
        <p14:creationId xmlns:p14="http://schemas.microsoft.com/office/powerpoint/2010/main" val="4903565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07122" y="919164"/>
            <a:ext cx="3286974" cy="2585323"/>
          </a:xfrm>
          <a:prstGeom prst="rect">
            <a:avLst/>
          </a:prstGeom>
          <a:solidFill>
            <a:srgbClr val="D0EE63"/>
          </a:solidFill>
        </p:spPr>
        <p:txBody>
          <a:bodyPr wrap="square" rtlCol="0">
            <a:spAutoFit/>
          </a:bodyPr>
          <a:lstStyle/>
          <a:p>
            <a:r>
              <a:rPr lang="en-US" dirty="0">
                <a:solidFill>
                  <a:srgbClr val="800000"/>
                </a:solidFill>
              </a:rPr>
              <a:t> one idea I was thinking about for this project was the French hardback comic books which seem to be quite popular in France. BD or </a:t>
            </a:r>
            <a:r>
              <a:rPr lang="en-US" dirty="0" err="1">
                <a:solidFill>
                  <a:srgbClr val="800000"/>
                </a:solidFill>
              </a:rPr>
              <a:t>bande</a:t>
            </a:r>
            <a:r>
              <a:rPr lang="en-US" dirty="0">
                <a:solidFill>
                  <a:srgbClr val="800000"/>
                </a:solidFill>
              </a:rPr>
              <a:t> </a:t>
            </a:r>
            <a:r>
              <a:rPr lang="en-US" dirty="0" err="1">
                <a:solidFill>
                  <a:srgbClr val="800000"/>
                </a:solidFill>
              </a:rPr>
              <a:t>dessinée</a:t>
            </a:r>
            <a:r>
              <a:rPr lang="en-US" dirty="0">
                <a:solidFill>
                  <a:srgbClr val="800000"/>
                </a:solidFill>
              </a:rPr>
              <a:t>, are the latest craze in my town amongst younger teenagers.</a:t>
            </a:r>
          </a:p>
        </p:txBody>
      </p:sp>
      <p:sp>
        <p:nvSpPr>
          <p:cNvPr id="5" name="TextBox 4"/>
          <p:cNvSpPr txBox="1"/>
          <p:nvPr/>
        </p:nvSpPr>
        <p:spPr>
          <a:xfrm>
            <a:off x="4164898" y="3864238"/>
            <a:ext cx="3455102" cy="2585323"/>
          </a:xfrm>
          <a:prstGeom prst="rect">
            <a:avLst/>
          </a:prstGeom>
          <a:solidFill>
            <a:srgbClr val="D0EE63"/>
          </a:solidFill>
        </p:spPr>
        <p:txBody>
          <a:bodyPr wrap="square" rtlCol="0">
            <a:spAutoFit/>
          </a:bodyPr>
          <a:lstStyle/>
          <a:p>
            <a:r>
              <a:rPr lang="en-US" dirty="0">
                <a:solidFill>
                  <a:srgbClr val="800000"/>
                </a:solidFill>
              </a:rPr>
              <a:t>The children of the family I live with (year 7 and 8 equivalent) have lots of these </a:t>
            </a:r>
            <a:r>
              <a:rPr lang="en-US" dirty="0" smtClean="0">
                <a:solidFill>
                  <a:srgbClr val="800000"/>
                </a:solidFill>
              </a:rPr>
              <a:t>books </a:t>
            </a:r>
            <a:r>
              <a:rPr lang="en-US" dirty="0">
                <a:solidFill>
                  <a:srgbClr val="800000"/>
                </a:solidFill>
              </a:rPr>
              <a:t>and when I asked them about this project and their ideas, BD was the resource that they thought would work best with people their age in England</a:t>
            </a:r>
            <a:r>
              <a:rPr lang="en-US" dirty="0"/>
              <a:t>.</a:t>
            </a:r>
          </a:p>
        </p:txBody>
      </p:sp>
      <p:sp>
        <p:nvSpPr>
          <p:cNvPr id="6" name="TextBox 5"/>
          <p:cNvSpPr txBox="1"/>
          <p:nvPr/>
        </p:nvSpPr>
        <p:spPr>
          <a:xfrm>
            <a:off x="436974" y="749904"/>
            <a:ext cx="2417502" cy="2031325"/>
          </a:xfrm>
          <a:prstGeom prst="rect">
            <a:avLst/>
          </a:prstGeom>
          <a:solidFill>
            <a:srgbClr val="D0EE63"/>
          </a:solidFill>
        </p:spPr>
        <p:txBody>
          <a:bodyPr wrap="square" rtlCol="0">
            <a:spAutoFit/>
          </a:bodyPr>
          <a:lstStyle/>
          <a:p>
            <a:r>
              <a:rPr lang="en-US" dirty="0">
                <a:solidFill>
                  <a:srgbClr val="800000"/>
                </a:solidFill>
              </a:rPr>
              <a:t>the 41st International Festival of </a:t>
            </a:r>
            <a:r>
              <a:rPr lang="en-US" dirty="0" err="1">
                <a:solidFill>
                  <a:srgbClr val="800000"/>
                </a:solidFill>
              </a:rPr>
              <a:t>Bande</a:t>
            </a:r>
            <a:r>
              <a:rPr lang="en-US" dirty="0">
                <a:solidFill>
                  <a:srgbClr val="800000"/>
                </a:solidFill>
              </a:rPr>
              <a:t> </a:t>
            </a:r>
            <a:r>
              <a:rPr lang="en-US" dirty="0" err="1">
                <a:solidFill>
                  <a:srgbClr val="800000"/>
                </a:solidFill>
              </a:rPr>
              <a:t>Dessinée</a:t>
            </a:r>
            <a:r>
              <a:rPr lang="en-US" dirty="0">
                <a:solidFill>
                  <a:srgbClr val="800000"/>
                </a:solidFill>
              </a:rPr>
              <a:t> is taking place in </a:t>
            </a:r>
            <a:r>
              <a:rPr lang="en-US" dirty="0" err="1" smtClean="0">
                <a:solidFill>
                  <a:srgbClr val="800000"/>
                </a:solidFill>
              </a:rPr>
              <a:t>Angoulême</a:t>
            </a:r>
            <a:r>
              <a:rPr lang="en-US" dirty="0" smtClean="0">
                <a:solidFill>
                  <a:srgbClr val="800000"/>
                </a:solidFill>
              </a:rPr>
              <a:t> </a:t>
            </a:r>
            <a:r>
              <a:rPr lang="en-US" dirty="0">
                <a:solidFill>
                  <a:srgbClr val="800000"/>
                </a:solidFill>
              </a:rPr>
              <a:t>next weekend. </a:t>
            </a:r>
          </a:p>
        </p:txBody>
      </p:sp>
      <p:sp>
        <p:nvSpPr>
          <p:cNvPr id="7" name="TextBox 6"/>
          <p:cNvSpPr txBox="1"/>
          <p:nvPr/>
        </p:nvSpPr>
        <p:spPr>
          <a:xfrm>
            <a:off x="1297263" y="2950489"/>
            <a:ext cx="1327404" cy="3139321"/>
          </a:xfrm>
          <a:prstGeom prst="rect">
            <a:avLst/>
          </a:prstGeom>
          <a:solidFill>
            <a:srgbClr val="D0EE63"/>
          </a:solidFill>
        </p:spPr>
        <p:txBody>
          <a:bodyPr wrap="square" rtlCol="0">
            <a:spAutoFit/>
          </a:bodyPr>
          <a:lstStyle/>
          <a:p>
            <a:r>
              <a:rPr lang="en-US" dirty="0">
                <a:solidFill>
                  <a:srgbClr val="800000"/>
                </a:solidFill>
              </a:rPr>
              <a:t>Turns out loads of people our age read them too, and I've even spotted a few on the metro</a:t>
            </a:r>
          </a:p>
        </p:txBody>
      </p:sp>
      <p:sp>
        <p:nvSpPr>
          <p:cNvPr id="8" name="TextBox 7"/>
          <p:cNvSpPr txBox="1"/>
          <p:nvPr/>
        </p:nvSpPr>
        <p:spPr>
          <a:xfrm>
            <a:off x="3160538" y="1208368"/>
            <a:ext cx="1632509" cy="1477328"/>
          </a:xfrm>
          <a:prstGeom prst="rect">
            <a:avLst/>
          </a:prstGeom>
          <a:solidFill>
            <a:schemeClr val="accent1">
              <a:lumMod val="60000"/>
              <a:lumOff val="40000"/>
            </a:schemeClr>
          </a:solidFill>
        </p:spPr>
        <p:txBody>
          <a:bodyPr wrap="square" rtlCol="0">
            <a:spAutoFit/>
          </a:bodyPr>
          <a:lstStyle/>
          <a:p>
            <a:r>
              <a:rPr lang="en-US" dirty="0">
                <a:solidFill>
                  <a:srgbClr val="800000"/>
                </a:solidFill>
              </a:rPr>
              <a:t>I'll try and find some Quebecois equivalents too.</a:t>
            </a:r>
          </a:p>
        </p:txBody>
      </p:sp>
    </p:spTree>
    <p:extLst>
      <p:ext uri="{BB962C8B-B14F-4D97-AF65-F5344CB8AC3E}">
        <p14:creationId xmlns:p14="http://schemas.microsoft.com/office/powerpoint/2010/main" val="3617520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“Understand that ins some regions there are different languages, different words, different cultural practices: things I hadn’t really thought about. You can have so many differences within one country and within one […] culture, it kind of made you aware of just how many cultural differences there could be within a continent. […] It makes you appreciate the sheer scale of it.” Jack, project leader</a:t>
            </a:r>
            <a:endParaRPr lang="en-US" dirty="0"/>
          </a:p>
        </p:txBody>
      </p:sp>
    </p:spTree>
    <p:extLst>
      <p:ext uri="{BB962C8B-B14F-4D97-AF65-F5344CB8AC3E}">
        <p14:creationId xmlns:p14="http://schemas.microsoft.com/office/powerpoint/2010/main" val="1645239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Thinking about </a:t>
            </a:r>
            <a:r>
              <a:rPr lang="en-US" dirty="0" err="1" smtClean="0"/>
              <a:t>interculture</a:t>
            </a:r>
            <a:r>
              <a:rPr lang="en-US" dirty="0" smtClean="0"/>
              <a:t> and education also led to:</a:t>
            </a:r>
            <a:endParaRPr lang="en-US" dirty="0"/>
          </a:p>
        </p:txBody>
      </p:sp>
      <p:sp>
        <p:nvSpPr>
          <p:cNvPr id="3" name="Content Placeholder 2"/>
          <p:cNvSpPr>
            <a:spLocks noGrp="1"/>
          </p:cNvSpPr>
          <p:nvPr>
            <p:ph idx="1"/>
          </p:nvPr>
        </p:nvSpPr>
        <p:spPr/>
        <p:txBody>
          <a:bodyPr/>
          <a:lstStyle/>
          <a:p>
            <a:r>
              <a:rPr lang="en-US" dirty="0" smtClean="0"/>
              <a:t>Attendance at educational technologies conference in Paris</a:t>
            </a:r>
          </a:p>
          <a:p>
            <a:r>
              <a:rPr lang="en-US" dirty="0" smtClean="0"/>
              <a:t>Participating in review team considering the international student experience within France for the ministry of education</a:t>
            </a:r>
          </a:p>
          <a:p>
            <a:r>
              <a:rPr lang="en-US" dirty="0" smtClean="0"/>
              <a:t>History : French dissertation on the global student… </a:t>
            </a:r>
            <a:endParaRPr lang="en-US" dirty="0"/>
          </a:p>
        </p:txBody>
      </p:sp>
    </p:spTree>
    <p:extLst>
      <p:ext uri="{BB962C8B-B14F-4D97-AF65-F5344CB8AC3E}">
        <p14:creationId xmlns:p14="http://schemas.microsoft.com/office/powerpoint/2010/main" val="26664855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Deepening the YA skills set as part of MFL aims…</a:t>
            </a:r>
            <a:endParaRPr lang="en-US" dirty="0"/>
          </a:p>
        </p:txBody>
      </p:sp>
      <p:sp>
        <p:nvSpPr>
          <p:cNvPr id="3" name="Content Placeholder 2"/>
          <p:cNvSpPr>
            <a:spLocks noGrp="1"/>
          </p:cNvSpPr>
          <p:nvPr>
            <p:ph idx="1"/>
          </p:nvPr>
        </p:nvSpPr>
        <p:spPr/>
        <p:txBody>
          <a:bodyPr>
            <a:normAutofit lnSpcReduction="10000"/>
          </a:bodyPr>
          <a:lstStyle/>
          <a:p>
            <a:r>
              <a:rPr lang="en-US" dirty="0" smtClean="0"/>
              <a:t>Metacognition</a:t>
            </a:r>
          </a:p>
          <a:p>
            <a:r>
              <a:rPr lang="en-US" dirty="0" err="1" smtClean="0"/>
              <a:t>Interculture</a:t>
            </a:r>
            <a:r>
              <a:rPr lang="en-US" dirty="0" smtClean="0"/>
              <a:t> and values: self and other</a:t>
            </a:r>
          </a:p>
          <a:p>
            <a:r>
              <a:rPr lang="en-US" dirty="0" smtClean="0"/>
              <a:t>Students as ‘cultural subjects who are both open to and resistant to experiences that challenge their current assumptions.’ (</a:t>
            </a:r>
            <a:r>
              <a:rPr lang="en-US" dirty="0" err="1" smtClean="0"/>
              <a:t>Freadman</a:t>
            </a:r>
            <a:r>
              <a:rPr lang="en-US" dirty="0" smtClean="0"/>
              <a:t>, 2014)</a:t>
            </a:r>
          </a:p>
          <a:p>
            <a:r>
              <a:rPr lang="en-US" dirty="0" smtClean="0"/>
              <a:t>‘</a:t>
            </a:r>
            <a:r>
              <a:rPr lang="en-US" dirty="0" err="1" smtClean="0"/>
              <a:t>Translingual</a:t>
            </a:r>
            <a:r>
              <a:rPr lang="en-US" dirty="0" smtClean="0"/>
              <a:t> and transcultural competence’ (MLA, ‘Foreign Languages in Higher Education’, 2007)</a:t>
            </a:r>
            <a:endParaRPr lang="en-US" dirty="0"/>
          </a:p>
        </p:txBody>
      </p:sp>
    </p:spTree>
    <p:extLst>
      <p:ext uri="{BB962C8B-B14F-4D97-AF65-F5344CB8AC3E}">
        <p14:creationId xmlns:p14="http://schemas.microsoft.com/office/powerpoint/2010/main" val="31406275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Year Abroad: a year of discovery, but not just for students…</a:t>
            </a:r>
            <a:endParaRPr lang="en-US" dirty="0"/>
          </a:p>
        </p:txBody>
      </p:sp>
      <p:sp>
        <p:nvSpPr>
          <p:cNvPr id="3" name="Content Placeholder 2"/>
          <p:cNvSpPr>
            <a:spLocks noGrp="1"/>
          </p:cNvSpPr>
          <p:nvPr>
            <p:ph idx="1"/>
          </p:nvPr>
        </p:nvSpPr>
        <p:spPr/>
        <p:txBody>
          <a:bodyPr/>
          <a:lstStyle/>
          <a:p>
            <a:r>
              <a:rPr lang="en-US" dirty="0" smtClean="0"/>
              <a:t>The story behind this project:</a:t>
            </a:r>
          </a:p>
          <a:p>
            <a:endParaRPr lang="en-US" dirty="0"/>
          </a:p>
          <a:p>
            <a:pPr marL="0" indent="0">
              <a:buNone/>
            </a:pPr>
            <a:r>
              <a:rPr lang="en-US" dirty="0" smtClean="0"/>
              <a:t>	</a:t>
            </a:r>
            <a:endParaRPr lang="en-US" dirty="0"/>
          </a:p>
        </p:txBody>
      </p:sp>
      <p:sp>
        <p:nvSpPr>
          <p:cNvPr id="5" name="Cloud Callout 4"/>
          <p:cNvSpPr/>
          <p:nvPr/>
        </p:nvSpPr>
        <p:spPr>
          <a:xfrm>
            <a:off x="1864136" y="2509181"/>
            <a:ext cx="5459257" cy="3616982"/>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2878145" y="3133915"/>
            <a:ext cx="3205905" cy="2031325"/>
          </a:xfrm>
          <a:prstGeom prst="rect">
            <a:avLst/>
          </a:prstGeom>
          <a:noFill/>
        </p:spPr>
        <p:txBody>
          <a:bodyPr wrap="square" rtlCol="0">
            <a:spAutoFit/>
          </a:bodyPr>
          <a:lstStyle/>
          <a:p>
            <a:r>
              <a:rPr lang="en-US" dirty="0">
                <a:solidFill>
                  <a:schemeClr val="bg1"/>
                </a:solidFill>
              </a:rPr>
              <a:t>“in the light of the current decline in languages, could we transmit some of the cultural, linguistic and personal discoveries felt on the year abroad beyond the gates of the university?”</a:t>
            </a:r>
          </a:p>
        </p:txBody>
      </p:sp>
    </p:spTree>
    <p:extLst>
      <p:ext uri="{BB962C8B-B14F-4D97-AF65-F5344CB8AC3E}">
        <p14:creationId xmlns:p14="http://schemas.microsoft.com/office/powerpoint/2010/main" val="31946893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MLA, ‘Foreign Languages in Higher Education’, 2007</a:t>
            </a:r>
          </a:p>
        </p:txBody>
      </p:sp>
      <p:sp>
        <p:nvSpPr>
          <p:cNvPr id="3" name="Content Placeholder 2"/>
          <p:cNvSpPr>
            <a:spLocks noGrp="1"/>
          </p:cNvSpPr>
          <p:nvPr>
            <p:ph idx="1"/>
          </p:nvPr>
        </p:nvSpPr>
        <p:spPr/>
        <p:txBody>
          <a:bodyPr>
            <a:normAutofit lnSpcReduction="10000"/>
          </a:bodyPr>
          <a:lstStyle/>
          <a:p>
            <a:pPr>
              <a:lnSpc>
                <a:spcPct val="120000"/>
              </a:lnSpc>
            </a:pPr>
            <a:r>
              <a:rPr lang="en-US" dirty="0" smtClean="0"/>
              <a:t>‘They </a:t>
            </a:r>
            <a:r>
              <a:rPr lang="en-US" dirty="0"/>
              <a:t>are also trained to reflect on the </a:t>
            </a:r>
            <a:r>
              <a:rPr lang="en-US" dirty="0" smtClean="0"/>
              <a:t>world </a:t>
            </a:r>
            <a:r>
              <a:rPr lang="en-US" dirty="0"/>
              <a:t>and themselves through the lens of another language and culture</a:t>
            </a:r>
            <a:r>
              <a:rPr lang="en-US" dirty="0" smtClean="0"/>
              <a:t>.’ </a:t>
            </a:r>
          </a:p>
          <a:p>
            <a:pPr>
              <a:lnSpc>
                <a:spcPct val="120000"/>
              </a:lnSpc>
            </a:pPr>
            <a:r>
              <a:rPr lang="en-US" dirty="0" smtClean="0"/>
              <a:t>‘They </a:t>
            </a:r>
            <a:r>
              <a:rPr lang="en-US" dirty="0"/>
              <a:t>learn to comprehend speakers of the target language as members of foreign societies and to grasp themselves </a:t>
            </a:r>
            <a:r>
              <a:rPr lang="en-US" dirty="0" smtClean="0"/>
              <a:t>[…] </a:t>
            </a:r>
            <a:r>
              <a:rPr lang="en-US" dirty="0"/>
              <a:t>as members of a </a:t>
            </a:r>
            <a:r>
              <a:rPr lang="en-US" dirty="0">
                <a:solidFill>
                  <a:srgbClr val="FF0000"/>
                </a:solidFill>
              </a:rPr>
              <a:t>society that is foreign to others</a:t>
            </a:r>
            <a:r>
              <a:rPr lang="en-US" dirty="0" smtClean="0"/>
              <a:t>.’ </a:t>
            </a:r>
            <a:endParaRPr lang="en-US" dirty="0"/>
          </a:p>
        </p:txBody>
      </p:sp>
    </p:spTree>
    <p:extLst>
      <p:ext uri="{BB962C8B-B14F-4D97-AF65-F5344CB8AC3E}">
        <p14:creationId xmlns:p14="http://schemas.microsoft.com/office/powerpoint/2010/main" val="34875055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Careers and skills benefits</a:t>
            </a:r>
            <a:endParaRPr lang="en-US" dirty="0"/>
          </a:p>
        </p:txBody>
      </p:sp>
      <p:sp>
        <p:nvSpPr>
          <p:cNvPr id="3" name="Content Placeholder 2"/>
          <p:cNvSpPr>
            <a:spLocks noGrp="1"/>
          </p:cNvSpPr>
          <p:nvPr>
            <p:ph idx="1"/>
          </p:nvPr>
        </p:nvSpPr>
        <p:spPr/>
        <p:txBody>
          <a:bodyPr>
            <a:normAutofit/>
          </a:bodyPr>
          <a:lstStyle/>
          <a:p>
            <a:pPr lvl="0"/>
            <a:r>
              <a:rPr lang="en-US" dirty="0" smtClean="0"/>
              <a:t>organizational</a:t>
            </a:r>
            <a:r>
              <a:rPr lang="en-US" dirty="0"/>
              <a:t>, communication, intercultural and linguistic </a:t>
            </a:r>
            <a:r>
              <a:rPr lang="en-US" dirty="0" smtClean="0"/>
              <a:t>skills</a:t>
            </a:r>
            <a:endParaRPr lang="en-GB" dirty="0"/>
          </a:p>
          <a:p>
            <a:pPr lvl="0"/>
            <a:r>
              <a:rPr lang="en-US" dirty="0" smtClean="0"/>
              <a:t>Creativity; autonomy</a:t>
            </a:r>
          </a:p>
          <a:p>
            <a:pPr lvl="0"/>
            <a:r>
              <a:rPr lang="en-US" dirty="0" smtClean="0"/>
              <a:t>project management skills.</a:t>
            </a:r>
            <a:endParaRPr lang="en-GB" dirty="0"/>
          </a:p>
          <a:p>
            <a:endParaRPr lang="en-US" dirty="0"/>
          </a:p>
        </p:txBody>
      </p:sp>
    </p:spTree>
    <p:extLst>
      <p:ext uri="{BB962C8B-B14F-4D97-AF65-F5344CB8AC3E}">
        <p14:creationId xmlns:p14="http://schemas.microsoft.com/office/powerpoint/2010/main" val="25772042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in the Classroom</a:t>
            </a:r>
            <a:endParaRPr lang="en-US" dirty="0"/>
          </a:p>
        </p:txBody>
      </p:sp>
      <p:sp>
        <p:nvSpPr>
          <p:cNvPr id="3" name="Content Placeholder 2"/>
          <p:cNvSpPr>
            <a:spLocks noGrp="1"/>
          </p:cNvSpPr>
          <p:nvPr>
            <p:ph idx="1"/>
          </p:nvPr>
        </p:nvSpPr>
        <p:spPr/>
        <p:txBody>
          <a:bodyPr/>
          <a:lstStyle/>
          <a:p>
            <a:r>
              <a:rPr lang="en-US" dirty="0" smtClean="0"/>
              <a:t>Hearing new voices</a:t>
            </a:r>
          </a:p>
          <a:p>
            <a:r>
              <a:rPr lang="en-US" dirty="0" smtClean="0"/>
              <a:t>Not artificial</a:t>
            </a:r>
          </a:p>
          <a:p>
            <a:r>
              <a:rPr lang="en-US" dirty="0" smtClean="0"/>
              <a:t>Not mainstream</a:t>
            </a:r>
          </a:p>
          <a:p>
            <a:r>
              <a:rPr lang="en-US" dirty="0" smtClean="0"/>
              <a:t>‘Relevant’ </a:t>
            </a:r>
            <a:endParaRPr lang="en-US" dirty="0"/>
          </a:p>
        </p:txBody>
      </p:sp>
    </p:spTree>
    <p:extLst>
      <p:ext uri="{BB962C8B-B14F-4D97-AF65-F5344CB8AC3E}">
        <p14:creationId xmlns:p14="http://schemas.microsoft.com/office/powerpoint/2010/main" val="1672076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in the classroom…</a:t>
            </a:r>
            <a:endParaRPr lang="en-US" dirty="0"/>
          </a:p>
        </p:txBody>
      </p:sp>
      <p:sp>
        <p:nvSpPr>
          <p:cNvPr id="3" name="Content Placeholder 2"/>
          <p:cNvSpPr>
            <a:spLocks noGrp="1"/>
          </p:cNvSpPr>
          <p:nvPr>
            <p:ph idx="1"/>
          </p:nvPr>
        </p:nvSpPr>
        <p:spPr/>
        <p:txBody>
          <a:bodyPr>
            <a:normAutofit lnSpcReduction="10000"/>
          </a:bodyPr>
          <a:lstStyle/>
          <a:p>
            <a:r>
              <a:rPr lang="en-US" dirty="0" smtClean="0"/>
              <a:t>FL not just linguistic: a Humanities subject!</a:t>
            </a:r>
          </a:p>
          <a:p>
            <a:r>
              <a:rPr lang="en-US" dirty="0" smtClean="0"/>
              <a:t>Cultural study about the self as well as the other:</a:t>
            </a:r>
            <a:r>
              <a:rPr lang="en-US" sz="2800" dirty="0" smtClean="0">
                <a:solidFill>
                  <a:srgbClr val="800000"/>
                </a:solidFill>
              </a:rPr>
              <a:t> </a:t>
            </a:r>
          </a:p>
          <a:p>
            <a:pPr lvl="1"/>
            <a:r>
              <a:rPr lang="en-US" sz="2400" dirty="0" smtClean="0">
                <a:solidFill>
                  <a:srgbClr val="1AC819"/>
                </a:solidFill>
              </a:rPr>
              <a:t>‘the goal of foreign language instruction is to get students to understand other worldviews, and to see themselves through the eyes of others.’ (</a:t>
            </a:r>
            <a:r>
              <a:rPr lang="en-US" sz="2400" dirty="0" err="1" smtClean="0">
                <a:solidFill>
                  <a:srgbClr val="1AC819"/>
                </a:solidFill>
              </a:rPr>
              <a:t>Byram</a:t>
            </a:r>
            <a:r>
              <a:rPr lang="en-US" sz="2400" dirty="0" smtClean="0">
                <a:solidFill>
                  <a:srgbClr val="1AC819"/>
                </a:solidFill>
              </a:rPr>
              <a:t> and </a:t>
            </a:r>
            <a:r>
              <a:rPr lang="en-US" sz="2400" dirty="0" err="1" smtClean="0">
                <a:solidFill>
                  <a:srgbClr val="1AC819"/>
                </a:solidFill>
              </a:rPr>
              <a:t>Kramsch</a:t>
            </a:r>
            <a:r>
              <a:rPr lang="en-US" sz="2400" dirty="0" smtClean="0">
                <a:solidFill>
                  <a:srgbClr val="1AC819"/>
                </a:solidFill>
              </a:rPr>
              <a:t>)</a:t>
            </a:r>
          </a:p>
          <a:p>
            <a:r>
              <a:rPr lang="en-US" dirty="0" smtClean="0"/>
              <a:t>Limitations to teaching a culture you haven’t ‘lived’</a:t>
            </a:r>
          </a:p>
          <a:p>
            <a:r>
              <a:rPr lang="en-US" dirty="0" smtClean="0"/>
              <a:t>Linguistic structures emerge from this kind of reflection on culture</a:t>
            </a:r>
          </a:p>
        </p:txBody>
      </p:sp>
    </p:spTree>
    <p:extLst>
      <p:ext uri="{BB962C8B-B14F-4D97-AF65-F5344CB8AC3E}">
        <p14:creationId xmlns:p14="http://schemas.microsoft.com/office/powerpoint/2010/main" val="42800767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36700" y="0"/>
            <a:ext cx="6059800" cy="6858000"/>
          </a:xfrm>
          <a:prstGeom prst="rect">
            <a:avLst/>
          </a:prstGeom>
        </p:spPr>
      </p:pic>
    </p:spTree>
    <p:extLst>
      <p:ext uri="{BB962C8B-B14F-4D97-AF65-F5344CB8AC3E}">
        <p14:creationId xmlns:p14="http://schemas.microsoft.com/office/powerpoint/2010/main" val="24598112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going forward…</a:t>
            </a:r>
            <a:endParaRPr lang="en-US" dirty="0"/>
          </a:p>
        </p:txBody>
      </p:sp>
      <p:sp>
        <p:nvSpPr>
          <p:cNvPr id="6" name="Content Placeholder 5"/>
          <p:cNvSpPr>
            <a:spLocks noGrp="1"/>
          </p:cNvSpPr>
          <p:nvPr>
            <p:ph idx="1"/>
          </p:nvPr>
        </p:nvSpPr>
        <p:spPr/>
        <p:txBody>
          <a:bodyPr/>
          <a:lstStyle/>
          <a:p>
            <a:pPr marL="0" indent="0">
              <a:buNone/>
            </a:pPr>
            <a:r>
              <a:rPr lang="en-US" dirty="0" smtClean="0">
                <a:solidFill>
                  <a:schemeClr val="tx2">
                    <a:lumMod val="60000"/>
                    <a:lumOff val="40000"/>
                  </a:schemeClr>
                </a:solidFill>
              </a:rPr>
              <a:t>What’s new this time around?</a:t>
            </a:r>
          </a:p>
          <a:p>
            <a:r>
              <a:rPr lang="en-US" dirty="0" smtClean="0"/>
              <a:t>Closer links with schools:	</a:t>
            </a:r>
          </a:p>
          <a:p>
            <a:pPr lvl="1"/>
            <a:r>
              <a:rPr lang="en-US" dirty="0" smtClean="0"/>
              <a:t>You will be paired with a school before you go abroad and will liaise with teacher(s) throughout the year</a:t>
            </a:r>
          </a:p>
          <a:p>
            <a:pPr lvl="1"/>
            <a:r>
              <a:rPr lang="en-US" dirty="0" smtClean="0"/>
              <a:t>You will be part of a larger regional universities project</a:t>
            </a:r>
          </a:p>
          <a:p>
            <a:pPr lvl="1"/>
            <a:r>
              <a:rPr lang="en-US" dirty="0" smtClean="0"/>
              <a:t>The project will end with a student conference</a:t>
            </a:r>
            <a:endParaRPr lang="en-US" dirty="0"/>
          </a:p>
        </p:txBody>
      </p:sp>
    </p:spTree>
    <p:extLst>
      <p:ext uri="{BB962C8B-B14F-4D97-AF65-F5344CB8AC3E}">
        <p14:creationId xmlns:p14="http://schemas.microsoft.com/office/powerpoint/2010/main" val="4192397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 firmer structure</a:t>
            </a:r>
            <a:endParaRPr lang="en-US" dirty="0"/>
          </a:p>
        </p:txBody>
      </p:sp>
      <p:sp>
        <p:nvSpPr>
          <p:cNvPr id="4" name="Content Placeholder 3"/>
          <p:cNvSpPr>
            <a:spLocks noGrp="1"/>
          </p:cNvSpPr>
          <p:nvPr>
            <p:ph sz="half" idx="1"/>
          </p:nvPr>
        </p:nvSpPr>
        <p:spPr/>
        <p:txBody>
          <a:bodyPr/>
          <a:lstStyle/>
          <a:p>
            <a:pPr marL="0" indent="0">
              <a:buNone/>
            </a:pPr>
            <a:r>
              <a:rPr lang="en-US" dirty="0" smtClean="0"/>
              <a:t>OPTIONS</a:t>
            </a:r>
          </a:p>
          <a:p>
            <a:r>
              <a:rPr lang="en-GB" b="1" dirty="0"/>
              <a:t>Strand 1: Year abroad blog </a:t>
            </a:r>
            <a:endParaRPr lang="en-GB" dirty="0"/>
          </a:p>
          <a:p>
            <a:r>
              <a:rPr lang="en-GB" b="1" dirty="0"/>
              <a:t>Strand 2: Virtual school exchange</a:t>
            </a:r>
            <a:endParaRPr lang="en-GB" dirty="0"/>
          </a:p>
          <a:p>
            <a:r>
              <a:rPr lang="en-GB" b="1" dirty="0"/>
              <a:t>Strand 3: Authentic Teaching Resources</a:t>
            </a:r>
            <a:endParaRPr lang="en-GB" dirty="0"/>
          </a:p>
          <a:p>
            <a:endParaRPr lang="en-US" dirty="0"/>
          </a:p>
        </p:txBody>
      </p:sp>
      <p:pic>
        <p:nvPicPr>
          <p:cNvPr id="6" name="Content Placeholder 5"/>
          <p:cNvPicPr>
            <a:picLocks noGrp="1" noChangeAspect="1"/>
          </p:cNvPicPr>
          <p:nvPr>
            <p:ph sz="half" idx="2"/>
          </p:nvPr>
        </p:nvPicPr>
        <p:blipFill>
          <a:blip r:embed="rId2"/>
          <a:srcRect t="4480" b="4480"/>
          <a:stretch>
            <a:fillRect/>
          </a:stretch>
        </p:blipFill>
        <p:spPr>
          <a:xfrm>
            <a:off x="4495800" y="1085556"/>
            <a:ext cx="4191000" cy="5040607"/>
          </a:xfrm>
        </p:spPr>
      </p:pic>
    </p:spTree>
    <p:extLst>
      <p:ext uri="{BB962C8B-B14F-4D97-AF65-F5344CB8AC3E}">
        <p14:creationId xmlns:p14="http://schemas.microsoft.com/office/powerpoint/2010/main" val="34026106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xfrm>
            <a:off x="1114424" y="2038256"/>
            <a:ext cx="7610476" cy="4228073"/>
          </a:xfrm>
        </p:spPr>
        <p:txBody>
          <a:bodyPr>
            <a:normAutofit fontScale="55000" lnSpcReduction="20000"/>
          </a:bodyPr>
          <a:lstStyle/>
          <a:p>
            <a:r>
              <a:rPr lang="en-US" dirty="0" smtClean="0"/>
              <a:t>Anne </a:t>
            </a:r>
            <a:r>
              <a:rPr lang="en-US" dirty="0" err="1" smtClean="0"/>
              <a:t>Freadman</a:t>
            </a:r>
            <a:r>
              <a:rPr lang="en-US" dirty="0" smtClean="0"/>
              <a:t>, ‘Fragmented Memory in a Global Age: The Place of Storytelling in Modern Language Curricula’, The Modern Language Journal 98 (2014), 373 - 385</a:t>
            </a:r>
          </a:p>
          <a:p>
            <a:r>
              <a:rPr lang="en-US" dirty="0" err="1" smtClean="0"/>
              <a:t>Gilberte</a:t>
            </a:r>
            <a:r>
              <a:rPr lang="en-US" dirty="0" smtClean="0"/>
              <a:t> Furstenberg, ‘Making Culture the core of the Language Class: Can It Be Done?’, </a:t>
            </a:r>
            <a:r>
              <a:rPr lang="en-US" i="1" dirty="0"/>
              <a:t>The Modern Language Journal</a:t>
            </a:r>
            <a:r>
              <a:rPr lang="en-US" dirty="0"/>
              <a:t>, 94 (2010</a:t>
            </a:r>
            <a:r>
              <a:rPr lang="en-US" dirty="0" smtClean="0"/>
              <a:t>), 329 - 332 </a:t>
            </a:r>
          </a:p>
          <a:p>
            <a:r>
              <a:rPr lang="en-US" dirty="0" smtClean="0"/>
              <a:t>Heidi Byrnes, ‘Revisiting the Role of Culture in the Foreign Language Curriculum’, </a:t>
            </a:r>
            <a:r>
              <a:rPr lang="en-US" i="1" dirty="0" smtClean="0"/>
              <a:t>The Modern Language Journal</a:t>
            </a:r>
            <a:r>
              <a:rPr lang="en-US" dirty="0" smtClean="0"/>
              <a:t>, 94 (2010), 315 - 317</a:t>
            </a:r>
          </a:p>
          <a:p>
            <a:r>
              <a:rPr lang="en-US" dirty="0" err="1" smtClean="0"/>
              <a:t>Katra</a:t>
            </a:r>
            <a:r>
              <a:rPr lang="en-US" dirty="0" smtClean="0"/>
              <a:t> </a:t>
            </a:r>
            <a:r>
              <a:rPr lang="en-US" dirty="0" err="1" smtClean="0"/>
              <a:t>Byram</a:t>
            </a:r>
            <a:r>
              <a:rPr lang="en-US" dirty="0" smtClean="0"/>
              <a:t>, Claire </a:t>
            </a:r>
            <a:r>
              <a:rPr lang="en-US" dirty="0" err="1" smtClean="0"/>
              <a:t>Kramsch</a:t>
            </a:r>
            <a:r>
              <a:rPr lang="en-US" dirty="0" smtClean="0"/>
              <a:t>, ‘Why Is It so Difficult to Teach Language as Culture’, The German Quarterly, 81-1 (2008), 20 - 34 </a:t>
            </a:r>
          </a:p>
          <a:p>
            <a:r>
              <a:rPr lang="en-US" dirty="0" smtClean="0"/>
              <a:t>Laura </a:t>
            </a:r>
            <a:r>
              <a:rPr lang="en-US" dirty="0" err="1" smtClean="0"/>
              <a:t>Helle</a:t>
            </a:r>
            <a:r>
              <a:rPr lang="en-US" dirty="0" smtClean="0"/>
              <a:t>, </a:t>
            </a:r>
            <a:r>
              <a:rPr lang="en-US" dirty="0" err="1" smtClean="0"/>
              <a:t>Päivi</a:t>
            </a:r>
            <a:r>
              <a:rPr lang="en-US" dirty="0" smtClean="0"/>
              <a:t> </a:t>
            </a:r>
            <a:r>
              <a:rPr lang="en-US" dirty="0" err="1" smtClean="0"/>
              <a:t>Tynjälä</a:t>
            </a:r>
            <a:r>
              <a:rPr lang="en-US" dirty="0" smtClean="0"/>
              <a:t>, </a:t>
            </a:r>
            <a:r>
              <a:rPr lang="en-US" dirty="0" err="1" smtClean="0"/>
              <a:t>Erkki</a:t>
            </a:r>
            <a:r>
              <a:rPr lang="en-US" dirty="0" smtClean="0"/>
              <a:t> </a:t>
            </a:r>
            <a:r>
              <a:rPr lang="en-US" dirty="0" err="1" smtClean="0"/>
              <a:t>Olkinuora</a:t>
            </a:r>
            <a:r>
              <a:rPr lang="en-US" dirty="0" smtClean="0"/>
              <a:t>, ‘Project-based learning in post-secondary education – theory, practice and rubber sling shots’, </a:t>
            </a:r>
            <a:r>
              <a:rPr lang="en-US" i="1" dirty="0" smtClean="0"/>
              <a:t>Higher Education </a:t>
            </a:r>
            <a:r>
              <a:rPr lang="en-US" dirty="0" smtClean="0"/>
              <a:t>(2006), 287 – 314</a:t>
            </a:r>
          </a:p>
          <a:p>
            <a:r>
              <a:rPr lang="en-US" dirty="0" smtClean="0"/>
              <a:t>Michael </a:t>
            </a:r>
            <a:r>
              <a:rPr lang="en-US" dirty="0" err="1" smtClean="0"/>
              <a:t>Byram</a:t>
            </a:r>
            <a:r>
              <a:rPr lang="en-US" dirty="0" smtClean="0"/>
              <a:t>, ‘Linguistic and Cultural Education for </a:t>
            </a:r>
            <a:r>
              <a:rPr lang="en-US" dirty="0" err="1" smtClean="0"/>
              <a:t>Bildung</a:t>
            </a:r>
            <a:r>
              <a:rPr lang="en-US" dirty="0" smtClean="0"/>
              <a:t> and Citizenship’, </a:t>
            </a:r>
            <a:r>
              <a:rPr lang="en-US" i="1" dirty="0"/>
              <a:t>The Modern Language Journal</a:t>
            </a:r>
            <a:r>
              <a:rPr lang="en-US" dirty="0"/>
              <a:t>, 94 (2010</a:t>
            </a:r>
            <a:r>
              <a:rPr lang="en-US" dirty="0" smtClean="0"/>
              <a:t>), 317 - 321</a:t>
            </a:r>
          </a:p>
          <a:p>
            <a:r>
              <a:rPr lang="en-US" dirty="0" smtClean="0"/>
              <a:t>Modern </a:t>
            </a:r>
            <a:r>
              <a:rPr lang="en-US" dirty="0"/>
              <a:t>Language Association Ad Hoc Committee on Foreign Languages. (2007). Foreign </a:t>
            </a:r>
            <a:r>
              <a:rPr lang="en-US" dirty="0" smtClean="0"/>
              <a:t>languages </a:t>
            </a:r>
            <a:r>
              <a:rPr lang="en-US" dirty="0"/>
              <a:t>and higher education: New structures for a changed world. </a:t>
            </a:r>
            <a:r>
              <a:rPr lang="en-US" i="1" dirty="0"/>
              <a:t>Profession</a:t>
            </a:r>
            <a:r>
              <a:rPr lang="en-US" dirty="0"/>
              <a:t>, </a:t>
            </a:r>
            <a:r>
              <a:rPr lang="en-US" i="1" dirty="0"/>
              <a:t>2007</a:t>
            </a:r>
            <a:r>
              <a:rPr lang="en-US" dirty="0"/>
              <a:t>, 234– 245. </a:t>
            </a:r>
          </a:p>
          <a:p>
            <a:endParaRPr lang="en-US" dirty="0"/>
          </a:p>
        </p:txBody>
      </p:sp>
    </p:spTree>
    <p:extLst>
      <p:ext uri="{BB962C8B-B14F-4D97-AF65-F5344CB8AC3E}">
        <p14:creationId xmlns:p14="http://schemas.microsoft.com/office/powerpoint/2010/main" val="26124901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participants…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15 students: </a:t>
            </a:r>
          </a:p>
          <a:p>
            <a:r>
              <a:rPr lang="en-US" dirty="0" smtClean="0"/>
              <a:t>Visited local Coventry schools languages </a:t>
            </a:r>
            <a:r>
              <a:rPr lang="en-US" dirty="0" err="1" smtClean="0"/>
              <a:t>depts</a:t>
            </a:r>
            <a:r>
              <a:rPr lang="en-US" dirty="0" smtClean="0"/>
              <a:t> (end of 2</a:t>
            </a:r>
            <a:r>
              <a:rPr lang="en-US" baseline="30000" dirty="0" smtClean="0"/>
              <a:t>nd</a:t>
            </a:r>
            <a:r>
              <a:rPr lang="en-US" dirty="0" smtClean="0"/>
              <a:t> year)</a:t>
            </a:r>
          </a:p>
          <a:p>
            <a:r>
              <a:rPr lang="en-US" dirty="0" smtClean="0"/>
              <a:t>Went on Year Abroad (France and Canada)</a:t>
            </a:r>
          </a:p>
          <a:p>
            <a:r>
              <a:rPr lang="en-US" dirty="0" smtClean="0"/>
              <a:t>Shared online area: reflected on teaching and learning experiences; copied and collected resources</a:t>
            </a:r>
          </a:p>
          <a:p>
            <a:r>
              <a:rPr lang="en-US" dirty="0" smtClean="0"/>
              <a:t>On return made resources into learning activities</a:t>
            </a:r>
          </a:p>
          <a:p>
            <a:endParaRPr lang="en-US" dirty="0" smtClean="0"/>
          </a:p>
        </p:txBody>
      </p:sp>
    </p:spTree>
    <p:extLst>
      <p:ext uri="{BB962C8B-B14F-4D97-AF65-F5344CB8AC3E}">
        <p14:creationId xmlns:p14="http://schemas.microsoft.com/office/powerpoint/2010/main" val="2114773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5982"/>
            <a:ext cx="8913813" cy="1078710"/>
          </a:xfrm>
        </p:spPr>
        <p:txBody>
          <a:bodyPr>
            <a:normAutofit fontScale="90000"/>
          </a:bodyPr>
          <a:lstStyle/>
          <a:p>
            <a:r>
              <a:rPr lang="en-US" dirty="0"/>
              <a:t>Values of </a:t>
            </a:r>
            <a:r>
              <a:rPr lang="en-US" dirty="0" smtClean="0"/>
              <a:t>project-based </a:t>
            </a:r>
            <a:r>
              <a:rPr lang="en-US" dirty="0"/>
              <a:t>learning</a:t>
            </a:r>
            <a:br>
              <a:rPr lang="en-US" dirty="0"/>
            </a:br>
            <a:r>
              <a:rPr lang="en-US" dirty="0" smtClean="0"/>
              <a:t> (</a:t>
            </a:r>
            <a:r>
              <a:rPr lang="en-US" dirty="0" err="1" smtClean="0"/>
              <a:t>Helle</a:t>
            </a:r>
            <a:r>
              <a:rPr lang="en-US" dirty="0" smtClean="0"/>
              <a:t> et al, 2006)</a:t>
            </a:r>
            <a:endParaRPr lang="en-US" dirty="0"/>
          </a:p>
        </p:txBody>
      </p:sp>
      <p:sp>
        <p:nvSpPr>
          <p:cNvPr id="3" name="Content Placeholder 2"/>
          <p:cNvSpPr>
            <a:spLocks noGrp="1"/>
          </p:cNvSpPr>
          <p:nvPr>
            <p:ph sz="half" idx="1"/>
          </p:nvPr>
        </p:nvSpPr>
        <p:spPr>
          <a:xfrm>
            <a:off x="505250" y="1597583"/>
            <a:ext cx="4178510" cy="4679392"/>
          </a:xfrm>
        </p:spPr>
        <p:txBody>
          <a:bodyPr>
            <a:noAutofit/>
          </a:bodyPr>
          <a:lstStyle/>
          <a:p>
            <a:pPr>
              <a:buFont typeface="Wingdings" charset="2"/>
              <a:buChar char="Ø"/>
            </a:pPr>
            <a:r>
              <a:rPr lang="en-US" sz="2000" dirty="0" smtClean="0"/>
              <a:t>‘problem or question serves to drive learning activities’ </a:t>
            </a:r>
          </a:p>
          <a:p>
            <a:pPr>
              <a:buFont typeface="Wingdings" charset="2"/>
              <a:buChar char="Ø"/>
            </a:pPr>
            <a:r>
              <a:rPr lang="en-US" sz="2000" dirty="0" smtClean="0"/>
              <a:t>‘constructing a concrete </a:t>
            </a:r>
            <a:r>
              <a:rPr lang="en-US" sz="2000" dirty="0" err="1" smtClean="0"/>
              <a:t>artefact</a:t>
            </a:r>
            <a:r>
              <a:rPr lang="en-US" sz="2000" dirty="0" smtClean="0"/>
              <a:t>’</a:t>
            </a:r>
          </a:p>
          <a:p>
            <a:pPr>
              <a:buFont typeface="Wingdings" charset="2"/>
              <a:buChar char="Ø"/>
            </a:pPr>
            <a:r>
              <a:rPr lang="en-US" sz="2000" dirty="0" smtClean="0"/>
              <a:t>‘learner control of the learning process’</a:t>
            </a:r>
          </a:p>
          <a:p>
            <a:pPr>
              <a:buFont typeface="Wingdings" charset="2"/>
              <a:buChar char="Ø"/>
            </a:pPr>
            <a:r>
              <a:rPr lang="en-US" sz="2000" dirty="0" smtClean="0"/>
              <a:t> ‘contextualization of learning’</a:t>
            </a:r>
          </a:p>
          <a:p>
            <a:pPr>
              <a:buFont typeface="Wingdings" charset="2"/>
              <a:buChar char="Ø"/>
            </a:pPr>
            <a:r>
              <a:rPr lang="en-US" sz="2000" dirty="0" smtClean="0"/>
              <a:t>‘multiple forms of representation’</a:t>
            </a:r>
          </a:p>
          <a:p>
            <a:pPr>
              <a:buFont typeface="Wingdings" charset="2"/>
              <a:buChar char="Ø"/>
            </a:pPr>
            <a:r>
              <a:rPr lang="en-US" sz="2000" dirty="0" smtClean="0"/>
              <a:t>‘motivation’</a:t>
            </a:r>
          </a:p>
        </p:txBody>
      </p:sp>
      <p:sp>
        <p:nvSpPr>
          <p:cNvPr id="4" name="Content Placeholder 3"/>
          <p:cNvSpPr>
            <a:spLocks noGrp="1"/>
          </p:cNvSpPr>
          <p:nvPr>
            <p:ph sz="half" idx="2"/>
          </p:nvPr>
        </p:nvSpPr>
        <p:spPr>
          <a:xfrm>
            <a:off x="5147534" y="1829710"/>
            <a:ext cx="3566160" cy="4447265"/>
          </a:xfrm>
        </p:spPr>
        <p:txBody>
          <a:bodyPr>
            <a:normAutofit fontScale="92500"/>
          </a:bodyPr>
          <a:lstStyle/>
          <a:p>
            <a:pPr lvl="1"/>
            <a:r>
              <a:rPr lang="en-US" sz="2500" dirty="0" smtClean="0"/>
              <a:t>Interdisciplinary</a:t>
            </a:r>
            <a:endParaRPr lang="en-US" sz="2500" dirty="0"/>
          </a:p>
          <a:p>
            <a:pPr lvl="1"/>
            <a:r>
              <a:rPr lang="en-US" sz="2500" dirty="0"/>
              <a:t>Real world issues</a:t>
            </a:r>
          </a:p>
          <a:p>
            <a:pPr lvl="1"/>
            <a:r>
              <a:rPr lang="en-US" sz="2500" dirty="0" smtClean="0"/>
              <a:t>Independence</a:t>
            </a:r>
          </a:p>
          <a:p>
            <a:pPr lvl="1"/>
            <a:r>
              <a:rPr lang="en-US" sz="2500" dirty="0" smtClean="0"/>
              <a:t>Team work</a:t>
            </a:r>
          </a:p>
          <a:p>
            <a:pPr lvl="1"/>
            <a:r>
              <a:rPr lang="en-US" sz="2500" dirty="0" smtClean="0"/>
              <a:t>‘rethink[</a:t>
            </a:r>
            <a:r>
              <a:rPr lang="en-US" sz="2500" dirty="0" err="1" smtClean="0"/>
              <a:t>ing</a:t>
            </a:r>
            <a:r>
              <a:rPr lang="en-US" sz="2500" dirty="0" smtClean="0"/>
              <a:t>] and </a:t>
            </a:r>
            <a:r>
              <a:rPr lang="en-US" sz="2500" dirty="0" err="1" smtClean="0"/>
              <a:t>redefin</a:t>
            </a:r>
            <a:r>
              <a:rPr lang="en-US" sz="2500" dirty="0" smtClean="0"/>
              <a:t>[</a:t>
            </a:r>
            <a:r>
              <a:rPr lang="en-US" sz="2500" dirty="0" err="1" smtClean="0"/>
              <a:t>ing</a:t>
            </a:r>
            <a:r>
              <a:rPr lang="en-US" sz="2500" dirty="0" smtClean="0"/>
              <a:t>] tasks’</a:t>
            </a:r>
          </a:p>
          <a:p>
            <a:pPr lvl="1"/>
            <a:r>
              <a:rPr lang="en-US" sz="2500" dirty="0" smtClean="0"/>
              <a:t>Vertical (subject) and horizontal (‘generic skills’) learning</a:t>
            </a:r>
          </a:p>
          <a:p>
            <a:pPr lvl="1"/>
            <a:r>
              <a:rPr lang="en-US" sz="2500" dirty="0" smtClean="0"/>
              <a:t>Intercultural negotiation</a:t>
            </a:r>
            <a:endParaRPr lang="en-US" sz="2500" dirty="0"/>
          </a:p>
          <a:p>
            <a:pPr marL="0" indent="0">
              <a:buNone/>
            </a:pPr>
            <a:endParaRPr lang="en-US" dirty="0" smtClean="0"/>
          </a:p>
        </p:txBody>
      </p:sp>
    </p:spTree>
    <p:extLst>
      <p:ext uri="{BB962C8B-B14F-4D97-AF65-F5344CB8AC3E}">
        <p14:creationId xmlns:p14="http://schemas.microsoft.com/office/powerpoint/2010/main" val="547151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kind of resources?</a:t>
            </a:r>
            <a:endParaRPr lang="en-US" dirty="0"/>
          </a:p>
        </p:txBody>
      </p:sp>
      <p:sp>
        <p:nvSpPr>
          <p:cNvPr id="3" name="Content Placeholder 2"/>
          <p:cNvSpPr>
            <a:spLocks noGrp="1"/>
          </p:cNvSpPr>
          <p:nvPr>
            <p:ph idx="1"/>
          </p:nvPr>
        </p:nvSpPr>
        <p:spPr/>
        <p:txBody>
          <a:bodyPr>
            <a:normAutofit fontScale="77500" lnSpcReduction="20000"/>
          </a:bodyPr>
          <a:lstStyle/>
          <a:p>
            <a:pPr lvl="0"/>
            <a:r>
              <a:rPr lang="en-GB" dirty="0"/>
              <a:t>Food and food packaging</a:t>
            </a:r>
          </a:p>
          <a:p>
            <a:pPr lvl="0"/>
            <a:r>
              <a:rPr lang="en-GB" dirty="0"/>
              <a:t>Receipts </a:t>
            </a:r>
          </a:p>
          <a:p>
            <a:pPr lvl="0"/>
            <a:r>
              <a:rPr lang="en-GB" dirty="0"/>
              <a:t>Menus </a:t>
            </a:r>
            <a:r>
              <a:rPr lang="en-GB" dirty="0" smtClean="0"/>
              <a:t>from school canteens</a:t>
            </a:r>
            <a:endParaRPr lang="en-GB" dirty="0"/>
          </a:p>
          <a:p>
            <a:pPr lvl="0"/>
            <a:r>
              <a:rPr lang="en-GB" dirty="0"/>
              <a:t>Museum plans and guides</a:t>
            </a:r>
          </a:p>
          <a:p>
            <a:pPr lvl="0"/>
            <a:r>
              <a:rPr lang="en-GB" dirty="0"/>
              <a:t>Maps / town plans and other tourist documents</a:t>
            </a:r>
          </a:p>
          <a:p>
            <a:pPr lvl="0"/>
            <a:r>
              <a:rPr lang="en-GB" dirty="0"/>
              <a:t>Transport tickets</a:t>
            </a:r>
          </a:p>
          <a:p>
            <a:pPr lvl="0"/>
            <a:r>
              <a:rPr lang="en-GB" dirty="0" smtClean="0"/>
              <a:t>Magazine </a:t>
            </a:r>
            <a:r>
              <a:rPr lang="en-GB" dirty="0"/>
              <a:t>adverts</a:t>
            </a:r>
          </a:p>
          <a:p>
            <a:pPr lvl="0"/>
            <a:r>
              <a:rPr lang="en-GB" dirty="0"/>
              <a:t>Posters on billboards</a:t>
            </a:r>
          </a:p>
          <a:p>
            <a:pPr lvl="0"/>
            <a:r>
              <a:rPr lang="en-GB" dirty="0" smtClean="0"/>
              <a:t>Children’s </a:t>
            </a:r>
            <a:r>
              <a:rPr lang="en-GB" dirty="0"/>
              <a:t>books that deal with curriculum </a:t>
            </a:r>
            <a:r>
              <a:rPr lang="en-GB" dirty="0" smtClean="0"/>
              <a:t>topics</a:t>
            </a:r>
          </a:p>
          <a:p>
            <a:pPr lvl="0"/>
            <a:r>
              <a:rPr lang="en-GB" dirty="0" smtClean="0"/>
              <a:t>Interviews with pupils </a:t>
            </a:r>
          </a:p>
          <a:p>
            <a:pPr lvl="0"/>
            <a:r>
              <a:rPr lang="en-GB" dirty="0" smtClean="0"/>
              <a:t>Photos</a:t>
            </a:r>
            <a:endParaRPr lang="en-GB" dirty="0"/>
          </a:p>
          <a:p>
            <a:endParaRPr lang="en-US" dirty="0"/>
          </a:p>
        </p:txBody>
      </p:sp>
    </p:spTree>
    <p:extLst>
      <p:ext uri="{BB962C8B-B14F-4D97-AF65-F5344CB8AC3E}">
        <p14:creationId xmlns:p14="http://schemas.microsoft.com/office/powerpoint/2010/main" val="371437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44686"/>
          </a:xfrm>
        </p:spPr>
        <p:txBody>
          <a:bodyPr>
            <a:normAutofit fontScale="90000"/>
          </a:bodyPr>
          <a:lstStyle/>
          <a:p>
            <a:r>
              <a:rPr lang="en-US" dirty="0" smtClean="0"/>
              <a:t>Culture and language: La </a:t>
            </a:r>
            <a:r>
              <a:rPr lang="en-US" dirty="0" err="1" smtClean="0"/>
              <a:t>Bande</a:t>
            </a:r>
            <a:r>
              <a:rPr lang="en-US" dirty="0" smtClean="0"/>
              <a:t> </a:t>
            </a:r>
            <a:r>
              <a:rPr lang="en-US" dirty="0" err="1" smtClean="0"/>
              <a:t>dessinée</a:t>
            </a:r>
            <a:endParaRPr lang="en-US" dirty="0"/>
          </a:p>
        </p:txBody>
      </p:sp>
      <p:pic>
        <p:nvPicPr>
          <p:cNvPr id="9" name="Content Placeholder 8"/>
          <p:cNvPicPr>
            <a:picLocks noGrp="1"/>
          </p:cNvPicPr>
          <p:nvPr>
            <p:ph sz="half" idx="1"/>
          </p:nvPr>
        </p:nvPicPr>
        <p:blipFill>
          <a:blip r:embed="rId3">
            <a:extLst>
              <a:ext uri="{28A0092B-C50C-407E-A947-70E740481C1C}">
                <a14:useLocalDpi xmlns:a14="http://schemas.microsoft.com/office/drawing/2010/main" val="0"/>
              </a:ext>
            </a:extLst>
          </a:blip>
          <a:srcRect t="-38661" b="-38661"/>
          <a:stretch>
            <a:fillRect/>
          </a:stretch>
        </p:blipFill>
        <p:spPr bwMode="auto">
          <a:xfrm>
            <a:off x="83961" y="1106088"/>
            <a:ext cx="7628647" cy="5751912"/>
          </a:xfrm>
          <a:prstGeom prst="rect">
            <a:avLst/>
          </a:prstGeom>
          <a:noFill/>
          <a:ln>
            <a:noFill/>
          </a:ln>
        </p:spPr>
      </p:pic>
      <p:pic>
        <p:nvPicPr>
          <p:cNvPr id="10" name="Content Placeholder 9" descr="La mémoire sélective with blanks .jpeg"/>
          <p:cNvPicPr>
            <a:picLocks noGrp="1" noChangeAspect="1"/>
          </p:cNvPicPr>
          <p:nvPr>
            <p:ph sz="half" idx="2"/>
          </p:nvPr>
        </p:nvPicPr>
        <p:blipFill>
          <a:blip r:embed="rId4">
            <a:extLst>
              <a:ext uri="{28A0092B-C50C-407E-A947-70E740481C1C}">
                <a14:useLocalDpi xmlns:a14="http://schemas.microsoft.com/office/drawing/2010/main" val="0"/>
              </a:ext>
            </a:extLst>
          </a:blip>
          <a:srcRect t="10375" b="10375"/>
          <a:stretch>
            <a:fillRect/>
          </a:stretch>
        </p:blipFill>
        <p:spPr>
          <a:xfrm>
            <a:off x="5772396" y="1600200"/>
            <a:ext cx="3253532" cy="4525963"/>
          </a:xfrm>
        </p:spPr>
      </p:pic>
    </p:spTree>
    <p:extLst>
      <p:ext uri="{BB962C8B-B14F-4D97-AF65-F5344CB8AC3E}">
        <p14:creationId xmlns:p14="http://schemas.microsoft.com/office/powerpoint/2010/main" val="113392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Molly-May: protest</a:t>
            </a:r>
            <a:endParaRPr lang="en-US" dirty="0"/>
          </a:p>
        </p:txBody>
      </p:sp>
      <p:pic>
        <p:nvPicPr>
          <p:cNvPr id="6" name="Content Placeholder 5"/>
          <p:cNvPicPr>
            <a:picLocks noGrp="1"/>
          </p:cNvPicPr>
          <p:nvPr>
            <p:ph idx="1"/>
          </p:nvPr>
        </p:nvPicPr>
        <p:blipFill rotWithShape="1">
          <a:blip r:embed="rId3">
            <a:extLst>
              <a:ext uri="{28A0092B-C50C-407E-A947-70E740481C1C}">
                <a14:useLocalDpi xmlns:a14="http://schemas.microsoft.com/office/drawing/2010/main" val="0"/>
              </a:ext>
            </a:extLst>
          </a:blip>
          <a:srcRect t="4006" b="4006"/>
          <a:stretch/>
        </p:blipFill>
        <p:spPr bwMode="auto">
          <a:prstGeom prst="rect">
            <a:avLst/>
          </a:prstGeom>
          <a:noFill/>
          <a:ln>
            <a:noFill/>
          </a:ln>
        </p:spPr>
      </p:pic>
      <p:pic>
        <p:nvPicPr>
          <p:cNvPr id="5" name="Content Placeholder 4" descr="leonarda handwriting.png"/>
          <p:cNvPicPr>
            <a:picLocks noGrp="1" noChangeAspect="1"/>
          </p:cNvPicPr>
          <p:nvPr>
            <p:ph sz="half" idx="4294967295"/>
          </p:nvPr>
        </p:nvPicPr>
        <p:blipFill>
          <a:blip r:embed="rId4">
            <a:extLst>
              <a:ext uri="{28A0092B-C50C-407E-A947-70E740481C1C}">
                <a14:useLocalDpi xmlns:a14="http://schemas.microsoft.com/office/drawing/2010/main" val="0"/>
              </a:ext>
            </a:extLst>
          </a:blip>
          <a:srcRect l="1780" r="1780"/>
          <a:stretch>
            <a:fillRect/>
          </a:stretch>
        </p:blipFill>
        <p:spPr>
          <a:xfrm>
            <a:off x="5105400" y="1600200"/>
            <a:ext cx="4038600" cy="4525963"/>
          </a:xfrm>
        </p:spPr>
      </p:pic>
    </p:spTree>
    <p:extLst>
      <p:ext uri="{BB962C8B-B14F-4D97-AF65-F5344CB8AC3E}">
        <p14:creationId xmlns:p14="http://schemas.microsoft.com/office/powerpoint/2010/main" val="3985491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p:cNvPicPr>
          <p:nvPr>
            <p:ph idx="4294967295"/>
          </p:nvPr>
        </p:nvPicPr>
        <p:blipFill>
          <a:blip r:embed="rId3">
            <a:extLst>
              <a:ext uri="{28A0092B-C50C-407E-A947-70E740481C1C}">
                <a14:useLocalDpi xmlns:a14="http://schemas.microsoft.com/office/drawing/2010/main" val="0"/>
              </a:ext>
            </a:extLst>
          </a:blip>
          <a:srcRect t="10997" b="10997"/>
          <a:stretch>
            <a:fillRect/>
          </a:stretch>
        </p:blipFill>
        <p:spPr bwMode="auto">
          <a:xfrm>
            <a:off x="-1" y="1600201"/>
            <a:ext cx="8357887" cy="4647146"/>
          </a:xfrm>
          <a:prstGeom prst="rect">
            <a:avLst/>
          </a:prstGeom>
          <a:noFill/>
          <a:ln>
            <a:noFill/>
          </a:ln>
        </p:spPr>
      </p:pic>
      <p:sp>
        <p:nvSpPr>
          <p:cNvPr id="2" name="Title 1"/>
          <p:cNvSpPr>
            <a:spLocks noGrp="1"/>
          </p:cNvSpPr>
          <p:nvPr>
            <p:ph type="title" idx="4294967295"/>
          </p:nvPr>
        </p:nvSpPr>
        <p:spPr>
          <a:xfrm>
            <a:off x="0" y="274638"/>
            <a:ext cx="8229600" cy="1143000"/>
          </a:xfrm>
        </p:spPr>
        <p:txBody>
          <a:bodyPr/>
          <a:lstStyle/>
          <a:p>
            <a:r>
              <a:rPr lang="en-US" dirty="0" smtClean="0"/>
              <a:t>Ben: transport and travel</a:t>
            </a:r>
            <a:endParaRPr lang="en-US" dirty="0"/>
          </a:p>
        </p:txBody>
      </p:sp>
      <p:pic>
        <p:nvPicPr>
          <p:cNvPr id="10" name="Picture 9"/>
          <p:cNvPicPr/>
          <p:nvPr/>
        </p:nvPicPr>
        <p:blipFill>
          <a:blip r:embed="rId4">
            <a:extLst>
              <a:ext uri="{28A0092B-C50C-407E-A947-70E740481C1C}">
                <a14:useLocalDpi xmlns:a14="http://schemas.microsoft.com/office/drawing/2010/main" val="0"/>
              </a:ext>
            </a:extLst>
          </a:blip>
          <a:srcRect/>
          <a:stretch>
            <a:fillRect/>
          </a:stretch>
        </p:blipFill>
        <p:spPr bwMode="auto">
          <a:xfrm>
            <a:off x="-126783" y="4133850"/>
            <a:ext cx="2514600" cy="3594100"/>
          </a:xfrm>
          <a:prstGeom prst="rect">
            <a:avLst/>
          </a:prstGeom>
          <a:noFill/>
          <a:ln>
            <a:noFill/>
          </a:ln>
        </p:spPr>
      </p:pic>
      <p:pic>
        <p:nvPicPr>
          <p:cNvPr id="9" name="Picture 8"/>
          <p:cNvPicPr/>
          <p:nvPr/>
        </p:nvPicPr>
        <p:blipFill>
          <a:blip r:embed="rId5">
            <a:extLst>
              <a:ext uri="{28A0092B-C50C-407E-A947-70E740481C1C}">
                <a14:useLocalDpi xmlns:a14="http://schemas.microsoft.com/office/drawing/2010/main" val="0"/>
              </a:ext>
            </a:extLst>
          </a:blip>
          <a:srcRect/>
          <a:stretch>
            <a:fillRect/>
          </a:stretch>
        </p:blipFill>
        <p:spPr bwMode="auto">
          <a:xfrm>
            <a:off x="5537200" y="4133850"/>
            <a:ext cx="2692400" cy="1409700"/>
          </a:xfrm>
          <a:prstGeom prst="rect">
            <a:avLst/>
          </a:prstGeom>
          <a:noFill/>
          <a:ln>
            <a:noFill/>
          </a:ln>
        </p:spPr>
      </p:pic>
    </p:spTree>
    <p:extLst>
      <p:ext uri="{BB962C8B-B14F-4D97-AF65-F5344CB8AC3E}">
        <p14:creationId xmlns:p14="http://schemas.microsoft.com/office/powerpoint/2010/main" val="2888321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960560" y="2731995"/>
            <a:ext cx="7695155" cy="3382977"/>
          </a:xfrm>
          <a:prstGeom prst="rect">
            <a:avLst/>
          </a:prstGeom>
          <a:noFill/>
          <a:ln>
            <a:noFill/>
          </a:ln>
        </p:spPr>
      </p:pic>
      <p:pic>
        <p:nvPicPr>
          <p:cNvPr id="2" name="Picture 1"/>
          <p:cNvPicPr/>
          <p:nvPr/>
        </p:nvPicPr>
        <p:blipFill>
          <a:blip r:embed="rId4">
            <a:extLst>
              <a:ext uri="{28A0092B-C50C-407E-A947-70E740481C1C}">
                <a14:useLocalDpi xmlns:a14="http://schemas.microsoft.com/office/drawing/2010/main" val="0"/>
              </a:ext>
            </a:extLst>
          </a:blip>
          <a:srcRect/>
          <a:stretch>
            <a:fillRect/>
          </a:stretch>
        </p:blipFill>
        <p:spPr bwMode="auto">
          <a:xfrm>
            <a:off x="1216710" y="256125"/>
            <a:ext cx="7257566" cy="3809852"/>
          </a:xfrm>
          <a:prstGeom prst="rect">
            <a:avLst/>
          </a:prstGeom>
          <a:noFill/>
          <a:ln>
            <a:noFill/>
          </a:ln>
        </p:spPr>
      </p:pic>
      <p:sp>
        <p:nvSpPr>
          <p:cNvPr id="4" name="TextBox 3"/>
          <p:cNvSpPr txBox="1"/>
          <p:nvPr/>
        </p:nvSpPr>
        <p:spPr>
          <a:xfrm>
            <a:off x="277496" y="1045842"/>
            <a:ext cx="1739682" cy="830997"/>
          </a:xfrm>
          <a:prstGeom prst="rect">
            <a:avLst/>
          </a:prstGeom>
          <a:noFill/>
        </p:spPr>
        <p:txBody>
          <a:bodyPr wrap="square" rtlCol="0">
            <a:spAutoFit/>
          </a:bodyPr>
          <a:lstStyle/>
          <a:p>
            <a:r>
              <a:rPr lang="en-US" sz="2400" dirty="0" smtClean="0"/>
              <a:t>Jack: Paris’s history</a:t>
            </a:r>
            <a:endParaRPr lang="en-US" sz="2400" dirty="0"/>
          </a:p>
        </p:txBody>
      </p:sp>
    </p:spTree>
    <p:extLst>
      <p:ext uri="{BB962C8B-B14F-4D97-AF65-F5344CB8AC3E}">
        <p14:creationId xmlns:p14="http://schemas.microsoft.com/office/powerpoint/2010/main" val="260648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847</TotalTime>
  <Words>1708</Words>
  <Application>Microsoft Office PowerPoint</Application>
  <PresentationFormat>On-screen Show (4:3)</PresentationFormat>
  <Paragraphs>170</Paragraphs>
  <Slides>27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Wingdings</vt:lpstr>
      <vt:lpstr>Office Theme</vt:lpstr>
      <vt:lpstr>Warwick and global citizenship</vt:lpstr>
      <vt:lpstr>The Year Abroad: a year of discovery, but not just for students…</vt:lpstr>
      <vt:lpstr>The participants…</vt:lpstr>
      <vt:lpstr>Values of project-based learning  (Helle et al, 2006)</vt:lpstr>
      <vt:lpstr>What kind of resources?</vt:lpstr>
      <vt:lpstr>Culture and language: La Bande dessinée</vt:lpstr>
      <vt:lpstr>Molly-May: protest</vt:lpstr>
      <vt:lpstr>Ben: transport and travel</vt:lpstr>
      <vt:lpstr>PowerPoint Presentation</vt:lpstr>
      <vt:lpstr>PowerPoint Presentation</vt:lpstr>
      <vt:lpstr>Le Hockey sur glace</vt:lpstr>
      <vt:lpstr>Over to you</vt:lpstr>
      <vt:lpstr>Over to you…</vt:lpstr>
      <vt:lpstr>‘Fragmented memory in a Global Age’</vt:lpstr>
      <vt:lpstr>PowerPoint Presentation</vt:lpstr>
      <vt:lpstr>PowerPoint Presentation</vt:lpstr>
      <vt:lpstr>PowerPoint Presentation</vt:lpstr>
      <vt:lpstr>Thinking about interculture and education also led to:</vt:lpstr>
      <vt:lpstr>Deepening the YA skills set as part of MFL aims…</vt:lpstr>
      <vt:lpstr>MLA, ‘Foreign Languages in Higher Education’, 2007</vt:lpstr>
      <vt:lpstr>Careers and skills benefits</vt:lpstr>
      <vt:lpstr>Culture in the Classroom</vt:lpstr>
      <vt:lpstr>Culture in the classroom…</vt:lpstr>
      <vt:lpstr>PowerPoint Presentation</vt:lpstr>
      <vt:lpstr>Project going forward…</vt:lpstr>
      <vt:lpstr>A firmer structure</vt:lpstr>
      <vt:lpstr>Bibliography</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‘Adopt a class’ project</dc:title>
  <dc:creator>Catherine Hampton</dc:creator>
  <cp:lastModifiedBy>Rupp, William</cp:lastModifiedBy>
  <cp:revision>37</cp:revision>
  <cp:lastPrinted>2015-05-07T05:26:03Z</cp:lastPrinted>
  <dcterms:created xsi:type="dcterms:W3CDTF">2015-05-03T08:39:59Z</dcterms:created>
  <dcterms:modified xsi:type="dcterms:W3CDTF">2015-05-21T10:19:02Z</dcterms:modified>
</cp:coreProperties>
</file>