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3" r:id="rId1"/>
  </p:sldMasterIdLst>
  <p:sldIdLst>
    <p:sldId id="256" r:id="rId2"/>
    <p:sldId id="309" r:id="rId3"/>
    <p:sldId id="311" r:id="rId4"/>
    <p:sldId id="310" r:id="rId5"/>
    <p:sldId id="258" r:id="rId6"/>
    <p:sldId id="260" r:id="rId7"/>
    <p:sldId id="261" r:id="rId8"/>
    <p:sldId id="262" r:id="rId9"/>
    <p:sldId id="302" r:id="rId10"/>
    <p:sldId id="273" r:id="rId11"/>
    <p:sldId id="296" r:id="rId12"/>
    <p:sldId id="275" r:id="rId13"/>
    <p:sldId id="276" r:id="rId14"/>
    <p:sldId id="280" r:id="rId15"/>
    <p:sldId id="277" r:id="rId16"/>
    <p:sldId id="264" r:id="rId17"/>
    <p:sldId id="283" r:id="rId18"/>
    <p:sldId id="265" r:id="rId19"/>
    <p:sldId id="290" r:id="rId20"/>
    <p:sldId id="266" r:id="rId21"/>
    <p:sldId id="294" r:id="rId22"/>
    <p:sldId id="268" r:id="rId23"/>
    <p:sldId id="306" r:id="rId24"/>
    <p:sldId id="295" r:id="rId25"/>
    <p:sldId id="288" r:id="rId26"/>
    <p:sldId id="289" r:id="rId27"/>
    <p:sldId id="278" r:id="rId28"/>
    <p:sldId id="304" r:id="rId29"/>
    <p:sldId id="307" r:id="rId30"/>
    <p:sldId id="305" r:id="rId31"/>
    <p:sldId id="269" r:id="rId32"/>
    <p:sldId id="287" r:id="rId33"/>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5" autoAdjust="0"/>
    <p:restoredTop sz="86429" autoAdjust="0"/>
  </p:normalViewPr>
  <p:slideViewPr>
    <p:cSldViewPr>
      <p:cViewPr varScale="1">
        <p:scale>
          <a:sx n="109" d="100"/>
          <a:sy n="109" d="100"/>
        </p:scale>
        <p:origin x="420" y="102"/>
      </p:cViewPr>
      <p:guideLst>
        <p:guide orient="horz" pos="2160"/>
        <p:guide pos="2880"/>
      </p:guideLst>
    </p:cSldViewPr>
  </p:slideViewPr>
  <p:outlineViewPr>
    <p:cViewPr>
      <p:scale>
        <a:sx n="33" d="100"/>
        <a:sy n="33" d="100"/>
      </p:scale>
      <p:origin x="0" y="-17364"/>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2" cstate="print"/>
          <a:srcRect/>
          <a:stretch>
            <a:fillRect/>
          </a:stretch>
        </p:blipFill>
        <p:spPr bwMode="auto">
          <a:xfrm>
            <a:off x="0" y="4587875"/>
            <a:ext cx="9144000" cy="2270125"/>
          </a:xfrm>
          <a:prstGeom prst="rect">
            <a:avLst/>
          </a:prstGeom>
          <a:noFill/>
          <a:ln w="9525">
            <a:noFill/>
            <a:miter lim="800000"/>
            <a:headEnd/>
            <a:tailEnd/>
          </a:ln>
        </p:spPr>
      </p:pic>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US" smtClean="0"/>
              <a:t>Click to edit Master title style</a:t>
            </a:r>
            <a:endParaRPr lang="en-GB"/>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D7B1678-753B-4438-A568-72D67879CEAC}"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CA733F3-14C8-47BB-B8A1-96E55428E7F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FC70ED5-B4F7-4693-8EE8-AB9CFE1F58B1}"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A2ED6D8-4E81-4614-BCE4-57186645FE84}"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E2ABDE5-55DE-41C1-989C-2F21D99BE017}"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7C5E3E07-3860-4FDC-A6B4-7F264DBEFD0D}"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5F4A195-A71E-4C48-9518-FB71F0BFAE1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9C0ABDC-0AC9-4893-929C-5E5471A4DCB4}"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DC889A9-2A43-4C9D-9F8A-26027740726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5B5B7A1-7603-42F7-9246-0DE61769FB9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13" cstate="print"/>
          <a:srcRect/>
          <a:stretch>
            <a:fillRect/>
          </a:stretch>
        </p:blipFill>
        <p:spPr bwMode="auto">
          <a:xfrm>
            <a:off x="0" y="6094413"/>
            <a:ext cx="9144000" cy="763587"/>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0879E616-0944-451D-A38D-B119576A301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50"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tudentblogs.warwick.ac.uk/pais/entry/why_being_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332656"/>
            <a:ext cx="7620000" cy="1512168"/>
          </a:xfrm>
        </p:spPr>
        <p:txBody>
          <a:bodyPr>
            <a:normAutofit fontScale="90000"/>
          </a:bodyPr>
          <a:lstStyle/>
          <a:p>
            <a:pPr algn="ctr" eaLnBrk="1" hangingPunct="1"/>
            <a:r>
              <a:rPr lang="en-GB" dirty="0" smtClean="0"/>
              <a:t>A Progressive Employability Agenda: The Student Experience in PAIS</a:t>
            </a:r>
          </a:p>
        </p:txBody>
      </p:sp>
      <p:sp>
        <p:nvSpPr>
          <p:cNvPr id="4099" name="Rectangle 3"/>
          <p:cNvSpPr>
            <a:spLocks noGrp="1" noChangeArrowheads="1"/>
          </p:cNvSpPr>
          <p:nvPr>
            <p:ph type="subTitle" idx="1"/>
          </p:nvPr>
        </p:nvSpPr>
        <p:spPr>
          <a:xfrm>
            <a:off x="1295400" y="2420888"/>
            <a:ext cx="6400800" cy="1872208"/>
          </a:xfrm>
        </p:spPr>
        <p:txBody>
          <a:bodyPr/>
          <a:lstStyle/>
          <a:p>
            <a:pPr eaLnBrk="1" hangingPunct="1"/>
            <a:r>
              <a:rPr lang="en-GB" dirty="0" smtClean="0"/>
              <a:t>Justin Greaves</a:t>
            </a:r>
          </a:p>
          <a:p>
            <a:pPr eaLnBrk="1" hangingPunct="1"/>
            <a:r>
              <a:rPr lang="en-GB" dirty="0" smtClean="0"/>
              <a:t>(with Caroline </a:t>
            </a:r>
            <a:r>
              <a:rPr lang="en-GB" dirty="0" err="1" smtClean="0"/>
              <a:t>Omotayo</a:t>
            </a:r>
            <a:r>
              <a:rPr lang="en-GB" dirty="0" smtClean="0"/>
              <a:t>, Nikita Shah and Michael Yip)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Choosing our language</a:t>
            </a:r>
            <a:endParaRPr lang="en-GB" dirty="0"/>
          </a:p>
        </p:txBody>
      </p:sp>
      <p:sp>
        <p:nvSpPr>
          <p:cNvPr id="3" name="Content Placeholder 2"/>
          <p:cNvSpPr>
            <a:spLocks noGrp="1"/>
          </p:cNvSpPr>
          <p:nvPr>
            <p:ph idx="1"/>
          </p:nvPr>
        </p:nvSpPr>
        <p:spPr/>
        <p:txBody>
          <a:bodyPr/>
          <a:lstStyle/>
          <a:p>
            <a:r>
              <a:rPr lang="en-GB" dirty="0" smtClean="0"/>
              <a:t>We listen to feedback to make our community better</a:t>
            </a:r>
          </a:p>
          <a:p>
            <a:r>
              <a:rPr lang="en-GB" dirty="0" smtClean="0"/>
              <a:t>And to achieve excellence in what we do</a:t>
            </a:r>
          </a:p>
          <a:p>
            <a:r>
              <a:rPr lang="en-GB" dirty="0" smtClean="0"/>
              <a:t>We utilise the progressive identities of our students to help them be global, ‘ethical’ and ‘employable’ citizens</a:t>
            </a:r>
          </a:p>
          <a:p>
            <a:pPr lvl="1"/>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Personal Development</a:t>
            </a:r>
            <a:endParaRPr lang="en-GB" dirty="0"/>
          </a:p>
        </p:txBody>
      </p:sp>
      <p:sp>
        <p:nvSpPr>
          <p:cNvPr id="3" name="Content Placeholder 2"/>
          <p:cNvSpPr>
            <a:spLocks noGrp="1"/>
          </p:cNvSpPr>
          <p:nvPr>
            <p:ph sz="half" idx="1"/>
          </p:nvPr>
        </p:nvSpPr>
        <p:spPr/>
        <p:txBody>
          <a:bodyPr/>
          <a:lstStyle/>
          <a:p>
            <a:r>
              <a:rPr lang="en-GB" dirty="0" smtClean="0"/>
              <a:t>Biggest increase in University (NSS)</a:t>
            </a:r>
          </a:p>
          <a:p>
            <a:r>
              <a:rPr lang="en-GB" dirty="0" smtClean="0"/>
              <a:t>Up 16 points</a:t>
            </a:r>
          </a:p>
          <a:p>
            <a:r>
              <a:rPr lang="en-GB" dirty="0" smtClean="0"/>
              <a:t>Now 3</a:t>
            </a:r>
            <a:r>
              <a:rPr lang="en-GB" baseline="30000" dirty="0" smtClean="0"/>
              <a:t>rd</a:t>
            </a:r>
            <a:r>
              <a:rPr lang="en-GB" dirty="0" smtClean="0"/>
              <a:t> in the Russell Group</a:t>
            </a:r>
          </a:p>
          <a:p>
            <a:r>
              <a:rPr lang="en-GB" dirty="0" smtClean="0"/>
              <a:t>1</a:t>
            </a:r>
            <a:r>
              <a:rPr lang="en-GB" baseline="30000" dirty="0" smtClean="0"/>
              <a:t>st</a:t>
            </a:r>
            <a:r>
              <a:rPr lang="en-GB" dirty="0" smtClean="0"/>
              <a:t> in Russell Group for Communication Skills</a:t>
            </a:r>
          </a:p>
          <a:p>
            <a:endParaRPr lang="en-GB" dirty="0"/>
          </a:p>
        </p:txBody>
      </p:sp>
      <p:sp>
        <p:nvSpPr>
          <p:cNvPr id="4" name="Content Placeholder 3"/>
          <p:cNvSpPr>
            <a:spLocks noGrp="1"/>
          </p:cNvSpPr>
          <p:nvPr>
            <p:ph sz="half" idx="2"/>
          </p:nvPr>
        </p:nvSpPr>
        <p:spPr/>
        <p:txBody>
          <a:bodyPr/>
          <a:lstStyle/>
          <a:p>
            <a:pPr>
              <a:buNone/>
            </a:pPr>
            <a:r>
              <a:rPr lang="en-GB" dirty="0" smtClean="0"/>
              <a:t>  </a:t>
            </a:r>
            <a:endParaRPr lang="en-GB" dirty="0"/>
          </a:p>
        </p:txBody>
      </p:sp>
      <p:pic>
        <p:nvPicPr>
          <p:cNvPr id="6" name="Picture 5" descr="nss_logo_white_small_english.jpg"/>
          <p:cNvPicPr>
            <a:picLocks noChangeAspect="1"/>
          </p:cNvPicPr>
          <p:nvPr/>
        </p:nvPicPr>
        <p:blipFill>
          <a:blip r:embed="rId2" cstate="print"/>
          <a:stretch>
            <a:fillRect/>
          </a:stretch>
        </p:blipFill>
        <p:spPr>
          <a:xfrm>
            <a:off x="5076056" y="1556792"/>
            <a:ext cx="3872193" cy="2160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r>
              <a:rPr lang="en-GB" u="sng" dirty="0" smtClean="0"/>
              <a:t>Not</a:t>
            </a:r>
            <a:r>
              <a:rPr lang="en-GB" dirty="0" smtClean="0"/>
              <a:t> consumerism </a:t>
            </a:r>
            <a:endParaRPr lang="en-GB" dirty="0"/>
          </a:p>
        </p:txBody>
      </p:sp>
      <p:sp>
        <p:nvSpPr>
          <p:cNvPr id="3" name="Content Placeholder 2"/>
          <p:cNvSpPr>
            <a:spLocks noGrp="1"/>
          </p:cNvSpPr>
          <p:nvPr>
            <p:ph idx="1"/>
          </p:nvPr>
        </p:nvSpPr>
        <p:spPr/>
        <p:txBody>
          <a:bodyPr/>
          <a:lstStyle/>
          <a:p>
            <a:r>
              <a:rPr lang="en-GB" dirty="0" smtClean="0"/>
              <a:t>Can use NSS to increase standards</a:t>
            </a:r>
          </a:p>
          <a:p>
            <a:r>
              <a:rPr lang="en-GB" dirty="0" smtClean="0"/>
              <a:t>To drive through radical, progressive change</a:t>
            </a:r>
          </a:p>
          <a:p>
            <a:r>
              <a:rPr lang="en-GB" dirty="0" smtClean="0"/>
              <a:t>To ensure a challenging academic climate</a:t>
            </a:r>
          </a:p>
          <a:p>
            <a:r>
              <a:rPr lang="en-GB" dirty="0" smtClean="0"/>
              <a:t>Ensures a focus on </a:t>
            </a:r>
            <a:r>
              <a:rPr lang="en-GB" u="sng" dirty="0" smtClean="0"/>
              <a:t>all</a:t>
            </a:r>
            <a:r>
              <a:rPr lang="en-GB" dirty="0" smtClean="0"/>
              <a:t> students</a:t>
            </a:r>
          </a:p>
          <a:p>
            <a:r>
              <a:rPr lang="en-GB" dirty="0" smtClean="0"/>
              <a:t>Ensures Universities </a:t>
            </a:r>
            <a:r>
              <a:rPr lang="en-GB" u="sng" dirty="0" smtClean="0"/>
              <a:t>listen </a:t>
            </a:r>
            <a:r>
              <a:rPr lang="en-GB" dirty="0" smtClean="0"/>
              <a:t>to students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a:xfrm>
            <a:off x="611560" y="1124744"/>
            <a:ext cx="7772400" cy="4464496"/>
          </a:xfrm>
        </p:spPr>
        <p:txBody>
          <a:bodyPr/>
          <a:lstStyle/>
          <a:p>
            <a:pPr algn="ctr">
              <a:buNone/>
            </a:pPr>
            <a:r>
              <a:rPr lang="en-GB" dirty="0" smtClean="0"/>
              <a:t>	</a:t>
            </a:r>
            <a:r>
              <a:rPr lang="en-GB" sz="4400" dirty="0" smtClean="0"/>
              <a:t>‘When else are students given an unambiguous opportunity to tell their University and the rest of the world what their experience has really been like’?</a:t>
            </a:r>
            <a:r>
              <a:rPr lang="en-GB" dirty="0" smtClean="0"/>
              <a:t> </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buNone/>
            </a:pPr>
            <a:r>
              <a:rPr lang="en-GB" dirty="0" smtClean="0"/>
              <a:t>	</a:t>
            </a:r>
            <a:r>
              <a:rPr lang="en-GB" sz="4800" dirty="0" smtClean="0"/>
              <a:t>Student engagement is something you do, [student satisfaction is] something you measure’</a:t>
            </a:r>
            <a:endParaRPr lang="en-GB" sz="4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buNone/>
            </a:pPr>
            <a:r>
              <a:rPr lang="en-GB" dirty="0" smtClean="0"/>
              <a:t>	‘Student engagement is first an foremost about getting into a mindset where you consider students to be peers who have something valuable to offer the academic community, whether in decision making structure, shaping the research environment or delivering and improving learning and teaching’</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r>
              <a:rPr lang="en-GB" sz="6600" u="sng" dirty="0" smtClean="0"/>
              <a:t>Developing</a:t>
            </a:r>
            <a:r>
              <a:rPr lang="en-GB" sz="6600" dirty="0" smtClean="0"/>
              <a:t> skills</a:t>
            </a:r>
          </a:p>
          <a:p>
            <a:r>
              <a:rPr lang="en-GB" sz="6600" u="sng" dirty="0" smtClean="0"/>
              <a:t>Awareness</a:t>
            </a:r>
            <a:r>
              <a:rPr lang="en-GB" sz="6600" dirty="0" smtClean="0"/>
              <a:t> of skills</a:t>
            </a:r>
          </a:p>
          <a:p>
            <a:r>
              <a:rPr lang="en-GB" sz="6600" u="sng" dirty="0" smtClean="0"/>
              <a:t>Reflecting</a:t>
            </a:r>
            <a:r>
              <a:rPr lang="en-GB" sz="6600" dirty="0" smtClean="0"/>
              <a:t> on skills</a:t>
            </a:r>
            <a:endParaRPr lang="en-GB" sz="6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4" name="Content Placeholder 3" descr="tweet.PNG"/>
          <p:cNvPicPr>
            <a:picLocks noGrp="1" noChangeAspect="1"/>
          </p:cNvPicPr>
          <p:nvPr>
            <p:ph idx="1"/>
          </p:nvPr>
        </p:nvPicPr>
        <p:blipFill>
          <a:blip r:embed="rId2" cstate="print"/>
          <a:stretch>
            <a:fillRect/>
          </a:stretch>
        </p:blipFill>
        <p:spPr>
          <a:xfrm>
            <a:off x="2843808" y="188640"/>
            <a:ext cx="3650724" cy="64800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PAIS Initiatives</a:t>
            </a:r>
            <a:endParaRPr lang="en-GB" dirty="0"/>
          </a:p>
        </p:txBody>
      </p:sp>
      <p:sp>
        <p:nvSpPr>
          <p:cNvPr id="3" name="Content Placeholder 2"/>
          <p:cNvSpPr>
            <a:spLocks noGrp="1"/>
          </p:cNvSpPr>
          <p:nvPr>
            <p:ph idx="1"/>
          </p:nvPr>
        </p:nvSpPr>
        <p:spPr/>
        <p:txBody>
          <a:bodyPr>
            <a:normAutofit/>
          </a:bodyPr>
          <a:lstStyle/>
          <a:p>
            <a:r>
              <a:rPr lang="en-GB" sz="3600" dirty="0" smtClean="0"/>
              <a:t>More study abroad opportunities</a:t>
            </a:r>
          </a:p>
          <a:p>
            <a:r>
              <a:rPr lang="en-GB" sz="3600" dirty="0" smtClean="0"/>
              <a:t>Undergraduate dissertation conference</a:t>
            </a:r>
          </a:p>
          <a:p>
            <a:r>
              <a:rPr lang="en-GB" sz="3600" dirty="0" smtClean="0"/>
              <a:t>Personal development pro-</a:t>
            </a:r>
            <a:r>
              <a:rPr lang="en-GB" sz="3600" dirty="0" err="1" smtClean="0"/>
              <a:t>formas</a:t>
            </a:r>
            <a:endParaRPr lang="en-GB" sz="3600" dirty="0" smtClean="0"/>
          </a:p>
          <a:p>
            <a:r>
              <a:rPr lang="en-GB" sz="3600" dirty="0" smtClean="0"/>
              <a:t>One to one DSEP meetings</a:t>
            </a:r>
          </a:p>
          <a:p>
            <a:r>
              <a:rPr lang="en-GB" sz="3600" dirty="0" smtClean="0"/>
              <a:t>PAIS Marking criteria</a:t>
            </a:r>
          </a:p>
          <a:p>
            <a:pPr>
              <a:buNone/>
            </a:pP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105474" name="Picture 2"/>
          <p:cNvPicPr>
            <a:picLocks noGrp="1" noChangeAspect="1" noChangeArrowheads="1"/>
          </p:cNvPicPr>
          <p:nvPr>
            <p:ph idx="1"/>
          </p:nvPr>
        </p:nvPicPr>
        <p:blipFill>
          <a:blip r:embed="rId2" cstate="print"/>
          <a:srcRect/>
          <a:stretch>
            <a:fillRect/>
          </a:stretch>
        </p:blipFill>
        <p:spPr bwMode="auto">
          <a:xfrm>
            <a:off x="-1332656" y="0"/>
            <a:ext cx="1238537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98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buNone/>
            </a:pPr>
            <a:r>
              <a:rPr lang="en-GB" dirty="0" smtClean="0"/>
              <a:t>	‘The outsiders want the students trained for their first job out of university, and the academics inside the system want the student educated for 50 years of self-fulfilment. The trouble is that the students want both’  </a:t>
            </a:r>
          </a:p>
          <a:p>
            <a:endParaRPr lang="en-GB" dirty="0" smtClean="0"/>
          </a:p>
          <a:p>
            <a:pPr>
              <a:buNone/>
            </a:pPr>
            <a:r>
              <a:rPr lang="en-GB" dirty="0" smtClean="0"/>
              <a:t>   (Harlan Cleveland,  1975) </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PR21 </a:t>
            </a:r>
            <a:endParaRPr lang="en-GB" dirty="0"/>
          </a:p>
        </p:txBody>
      </p:sp>
      <p:sp>
        <p:nvSpPr>
          <p:cNvPr id="3" name="Content Placeholder 2"/>
          <p:cNvSpPr>
            <a:spLocks noGrp="1"/>
          </p:cNvSpPr>
          <p:nvPr>
            <p:ph idx="1"/>
          </p:nvPr>
        </p:nvSpPr>
        <p:spPr/>
        <p:txBody>
          <a:bodyPr/>
          <a:lstStyle/>
          <a:p>
            <a:r>
              <a:rPr lang="en-GB" dirty="0" smtClean="0"/>
              <a:t>1</a:t>
            </a:r>
            <a:r>
              <a:rPr lang="en-GB" baseline="30000" dirty="0" smtClean="0"/>
              <a:t>st</a:t>
            </a:r>
            <a:r>
              <a:rPr lang="en-GB" dirty="0" smtClean="0"/>
              <a:t> year methods and skills module</a:t>
            </a:r>
          </a:p>
          <a:p>
            <a:r>
              <a:rPr lang="en-GB" dirty="0" smtClean="0"/>
              <a:t>Employability with light touch</a:t>
            </a:r>
          </a:p>
          <a:p>
            <a:r>
              <a:rPr lang="en-GB" dirty="0" smtClean="0"/>
              <a:t>Embedded in discipline</a:t>
            </a:r>
          </a:p>
          <a:p>
            <a:r>
              <a:rPr lang="en-GB" dirty="0" smtClean="0"/>
              <a:t>New topics – conspiracy theories &amp; counterfactuals</a:t>
            </a:r>
          </a:p>
          <a:p>
            <a:r>
              <a:rPr lang="en-GB" dirty="0" smtClean="0"/>
              <a:t>Assessment methods</a:t>
            </a:r>
          </a:p>
          <a:p>
            <a:r>
              <a:rPr lang="en-GB" dirty="0" smtClean="0"/>
              <a:t>Direct student input (Nikita)</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Ambassadors (1)</a:t>
            </a:r>
            <a:endParaRPr lang="en-GB" dirty="0"/>
          </a:p>
        </p:txBody>
      </p:sp>
      <p:sp>
        <p:nvSpPr>
          <p:cNvPr id="3" name="Content Placeholder 2"/>
          <p:cNvSpPr>
            <a:spLocks noGrp="1"/>
          </p:cNvSpPr>
          <p:nvPr>
            <p:ph sz="half" idx="1"/>
          </p:nvPr>
        </p:nvSpPr>
        <p:spPr/>
        <p:txBody>
          <a:bodyPr/>
          <a:lstStyle/>
          <a:p>
            <a:r>
              <a:rPr lang="en-GB" sz="3200" dirty="0" smtClean="0"/>
              <a:t>Two schemes</a:t>
            </a:r>
          </a:p>
          <a:p>
            <a:pPr lvl="1"/>
            <a:r>
              <a:rPr lang="en-GB" sz="3200" dirty="0" smtClean="0"/>
              <a:t>PAIS Student Ambassadors</a:t>
            </a:r>
          </a:p>
          <a:p>
            <a:pPr lvl="1"/>
            <a:r>
              <a:rPr lang="en-GB" sz="3200" dirty="0" smtClean="0"/>
              <a:t>NSS Ambassadors</a:t>
            </a:r>
          </a:p>
          <a:p>
            <a:endParaRPr lang="en-GB" sz="3600" dirty="0"/>
          </a:p>
        </p:txBody>
      </p:sp>
      <p:pic>
        <p:nvPicPr>
          <p:cNvPr id="5" name="Content Placeholder 5" descr="s h h.jpg"/>
          <p:cNvPicPr>
            <a:picLocks noGrp="1" noChangeAspect="1"/>
          </p:cNvPicPr>
          <p:nvPr>
            <p:ph sz="half" idx="2"/>
          </p:nvPr>
        </p:nvPicPr>
        <p:blipFill>
          <a:blip r:embed="rId2" cstate="print"/>
          <a:stretch>
            <a:fillRect/>
          </a:stretch>
        </p:blipFill>
        <p:spPr>
          <a:xfrm>
            <a:off x="6012160" y="764704"/>
            <a:ext cx="2376000" cy="2376000"/>
          </a:xfrm>
        </p:spPr>
      </p:pic>
      <p:pic>
        <p:nvPicPr>
          <p:cNvPr id="6" name="Content Placeholder 4" descr="kathryn brooke.jpg"/>
          <p:cNvPicPr>
            <a:picLocks noChangeAspect="1"/>
          </p:cNvPicPr>
          <p:nvPr/>
        </p:nvPicPr>
        <p:blipFill>
          <a:blip r:embed="rId3" cstate="print"/>
          <a:stretch>
            <a:fillRect/>
          </a:stretch>
        </p:blipFill>
        <p:spPr bwMode="auto">
          <a:xfrm>
            <a:off x="6084168" y="3501008"/>
            <a:ext cx="2160000" cy="216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Ambassadors (2)</a:t>
            </a:r>
            <a:endParaRPr lang="en-GB" dirty="0"/>
          </a:p>
        </p:txBody>
      </p:sp>
      <p:sp>
        <p:nvSpPr>
          <p:cNvPr id="3" name="Content Placeholder 2"/>
          <p:cNvSpPr>
            <a:spLocks noGrp="1"/>
          </p:cNvSpPr>
          <p:nvPr>
            <p:ph idx="1"/>
          </p:nvPr>
        </p:nvSpPr>
        <p:spPr/>
        <p:txBody>
          <a:bodyPr>
            <a:normAutofit/>
          </a:bodyPr>
          <a:lstStyle/>
          <a:p>
            <a:r>
              <a:rPr lang="en-GB" dirty="0" smtClean="0"/>
              <a:t>Online Application form (outline of skills required and skills gained)</a:t>
            </a:r>
          </a:p>
          <a:p>
            <a:r>
              <a:rPr lang="en-GB" dirty="0" smtClean="0"/>
              <a:t>Interview, references, feedback to unsuccessful candidates</a:t>
            </a:r>
          </a:p>
          <a:p>
            <a:r>
              <a:rPr lang="en-GB" dirty="0" smtClean="0"/>
              <a:t>Training, £10 per hour</a:t>
            </a:r>
          </a:p>
          <a:p>
            <a:r>
              <a:rPr lang="en-GB" dirty="0" smtClean="0"/>
              <a:t>Mirrors recruitment process in the world of work</a:t>
            </a:r>
          </a:p>
          <a:p>
            <a:endParaRPr lang="en-GB" dirty="0" smtClean="0"/>
          </a:p>
          <a:p>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4" name="Content Placeholder 3" descr="shannon 2.PNG"/>
          <p:cNvPicPr>
            <a:picLocks noGrp="1" noChangeAspect="1"/>
          </p:cNvPicPr>
          <p:nvPr>
            <p:ph idx="1"/>
          </p:nvPr>
        </p:nvPicPr>
        <p:blipFill>
          <a:blip r:embed="rId2" cstate="print"/>
          <a:stretch>
            <a:fillRect/>
          </a:stretch>
        </p:blipFill>
        <p:spPr>
          <a:xfrm>
            <a:off x="2699792" y="188640"/>
            <a:ext cx="3650724" cy="64800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r>
              <a:rPr lang="en-GB" sz="3600" dirty="0" smtClean="0"/>
              <a:t>NSS ambassadors worked with me, designing and running the campaign</a:t>
            </a:r>
          </a:p>
          <a:p>
            <a:r>
              <a:rPr lang="en-GB" sz="3600" b="1" dirty="0" smtClean="0"/>
              <a:t>Students as co-producers</a:t>
            </a:r>
          </a:p>
          <a:p>
            <a:r>
              <a:rPr lang="en-GB" sz="3600" dirty="0" smtClean="0"/>
              <a:t>THEIR NSS, THEIR SURVEY</a:t>
            </a:r>
          </a:p>
          <a:p>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5" name="Content Placeholder 4" descr="Final Leg.jpg"/>
          <p:cNvPicPr>
            <a:picLocks noGrp="1" noChangeAspect="1"/>
          </p:cNvPicPr>
          <p:nvPr>
            <p:ph idx="1"/>
          </p:nvPr>
        </p:nvPicPr>
        <p:blipFill>
          <a:blip r:embed="rId2" cstate="print"/>
          <a:stretch>
            <a:fillRect/>
          </a:stretch>
        </p:blipFill>
        <p:spPr>
          <a:xfrm>
            <a:off x="2267744" y="188640"/>
            <a:ext cx="4579525" cy="64800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4" name="Content Placeholder 3" descr="nss 1.jpg"/>
          <p:cNvPicPr>
            <a:picLocks noGrp="1" noChangeAspect="1"/>
          </p:cNvPicPr>
          <p:nvPr>
            <p:ph idx="1"/>
          </p:nvPr>
        </p:nvPicPr>
        <p:blipFill>
          <a:blip r:embed="rId2" cstate="print"/>
          <a:stretch>
            <a:fillRect/>
          </a:stretch>
        </p:blipFill>
        <p:spPr>
          <a:xfrm>
            <a:off x="5364088" y="836712"/>
            <a:ext cx="2937007" cy="4680000"/>
          </a:xfrm>
        </p:spPr>
      </p:pic>
      <p:pic>
        <p:nvPicPr>
          <p:cNvPr id="5" name="Picture 4" descr="nss 2.jpg"/>
          <p:cNvPicPr>
            <a:picLocks noChangeAspect="1"/>
          </p:cNvPicPr>
          <p:nvPr/>
        </p:nvPicPr>
        <p:blipFill>
          <a:blip r:embed="rId3" cstate="print"/>
          <a:stretch>
            <a:fillRect/>
          </a:stretch>
        </p:blipFill>
        <p:spPr>
          <a:xfrm>
            <a:off x="683568" y="836712"/>
            <a:ext cx="3906881" cy="46800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a:xfrm>
            <a:off x="683568" y="1052736"/>
            <a:ext cx="7772400" cy="4289648"/>
          </a:xfrm>
        </p:spPr>
        <p:txBody>
          <a:bodyPr>
            <a:normAutofit lnSpcReduction="10000"/>
          </a:bodyPr>
          <a:lstStyle/>
          <a:p>
            <a:pPr algn="ctr">
              <a:buNone/>
            </a:pPr>
            <a:r>
              <a:rPr lang="en-GB" sz="9600" dirty="0" smtClean="0"/>
              <a:t>93 per cent response rate</a:t>
            </a:r>
            <a:endParaRPr lang="en-GB" sz="9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5" name="Content Placeholder 4" descr="shannon.PNG"/>
          <p:cNvPicPr>
            <a:picLocks noGrp="1" noChangeAspect="1"/>
          </p:cNvPicPr>
          <p:nvPr>
            <p:ph idx="1"/>
          </p:nvPr>
        </p:nvPicPr>
        <p:blipFill>
          <a:blip r:embed="rId2" cstate="print"/>
          <a:stretch>
            <a:fillRect/>
          </a:stretch>
        </p:blipFill>
        <p:spPr>
          <a:xfrm>
            <a:off x="2771800" y="188640"/>
            <a:ext cx="3650724" cy="64800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4" name="Content Placeholder 3" descr="shannon 3.PNG"/>
          <p:cNvPicPr>
            <a:picLocks noGrp="1" noChangeAspect="1"/>
          </p:cNvPicPr>
          <p:nvPr>
            <p:ph idx="1"/>
          </p:nvPr>
        </p:nvPicPr>
        <p:blipFill>
          <a:blip r:embed="rId2" cstate="print"/>
          <a:stretch>
            <a:fillRect/>
          </a:stretch>
        </p:blipFill>
        <p:spPr>
          <a:xfrm>
            <a:off x="2771800" y="188640"/>
            <a:ext cx="3650724" cy="6480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158723" name="Picture 3"/>
          <p:cNvPicPr>
            <a:picLocks noGrp="1" noChangeAspect="1" noChangeArrowheads="1"/>
          </p:cNvPicPr>
          <p:nvPr>
            <p:ph idx="1"/>
          </p:nvPr>
        </p:nvPicPr>
        <p:blipFill>
          <a:blip r:embed="rId2" cstate="print"/>
          <a:srcRect/>
          <a:stretch>
            <a:fillRect/>
          </a:stretch>
        </p:blipFill>
        <p:spPr bwMode="auto">
          <a:xfrm>
            <a:off x="51569" y="332656"/>
            <a:ext cx="9092431" cy="511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4" name="Content Placeholder 3" descr="chloe.PNG"/>
          <p:cNvPicPr>
            <a:picLocks noGrp="1" noChangeAspect="1"/>
          </p:cNvPicPr>
          <p:nvPr>
            <p:ph idx="1"/>
          </p:nvPr>
        </p:nvPicPr>
        <p:blipFill>
          <a:blip r:embed="rId2" cstate="print"/>
          <a:stretch>
            <a:fillRect/>
          </a:stretch>
        </p:blipFill>
        <p:spPr>
          <a:xfrm>
            <a:off x="2699792" y="188640"/>
            <a:ext cx="3650724" cy="64800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URA’s</a:t>
            </a:r>
            <a:endParaRPr lang="en-GB" dirty="0"/>
          </a:p>
        </p:txBody>
      </p:sp>
      <p:sp>
        <p:nvSpPr>
          <p:cNvPr id="3" name="Content Placeholder 2"/>
          <p:cNvSpPr>
            <a:spLocks noGrp="1"/>
          </p:cNvSpPr>
          <p:nvPr>
            <p:ph idx="1"/>
          </p:nvPr>
        </p:nvSpPr>
        <p:spPr/>
        <p:txBody>
          <a:bodyPr/>
          <a:lstStyle/>
          <a:p>
            <a:r>
              <a:rPr lang="en-GB" dirty="0" smtClean="0"/>
              <a:t>Again – robust recruitment</a:t>
            </a:r>
          </a:p>
          <a:p>
            <a:r>
              <a:rPr lang="en-GB" dirty="0" smtClean="0"/>
              <a:t>£10 per hour</a:t>
            </a:r>
          </a:p>
          <a:p>
            <a:r>
              <a:rPr lang="en-GB" dirty="0" smtClean="0"/>
              <a:t>8 finalists appointed this year</a:t>
            </a:r>
          </a:p>
          <a:p>
            <a:r>
              <a:rPr lang="en-GB" dirty="0" smtClean="0"/>
              <a:t>Up to 20 weeks</a:t>
            </a:r>
          </a:p>
          <a:p>
            <a:r>
              <a:rPr lang="en-GB" dirty="0" smtClean="0"/>
              <a:t>Up to 8 hours per week</a:t>
            </a:r>
          </a:p>
          <a:p>
            <a:r>
              <a:rPr lang="en-GB" dirty="0" smtClean="0"/>
              <a:t>Working with academics on research, teaching and student experience </a:t>
            </a:r>
          </a:p>
          <a:p>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lgn="ctr">
              <a:buNone/>
            </a:pPr>
            <a:r>
              <a:rPr lang="en-GB" dirty="0" smtClean="0"/>
              <a:t>	</a:t>
            </a:r>
            <a:r>
              <a:rPr lang="en-GB" sz="8800" dirty="0" smtClean="0"/>
              <a:t>Thank You for Listening!</a:t>
            </a:r>
            <a:endParaRPr lang="en-GB" sz="8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‘Employability’</a:t>
            </a:r>
            <a:endParaRPr lang="en-GB" dirty="0"/>
          </a:p>
        </p:txBody>
      </p:sp>
      <p:sp>
        <p:nvSpPr>
          <p:cNvPr id="3" name="Content Placeholder 2"/>
          <p:cNvSpPr>
            <a:spLocks noGrp="1"/>
          </p:cNvSpPr>
          <p:nvPr>
            <p:ph idx="1"/>
          </p:nvPr>
        </p:nvSpPr>
        <p:spPr/>
        <p:txBody>
          <a:bodyPr/>
          <a:lstStyle/>
          <a:p>
            <a:pPr>
              <a:buNone/>
            </a:pPr>
            <a:r>
              <a:rPr lang="en-GB" dirty="0" smtClean="0"/>
              <a:t>	‘A set of achievements – skills, understandings and personal attributes – that make graduates more likely to gain employment and be successful in their chosen occupations, which benefits themselves, </a:t>
            </a:r>
            <a:r>
              <a:rPr lang="en-GB" b="1" i="1" dirty="0" smtClean="0"/>
              <a:t>the workforce, the community and the economy</a:t>
            </a:r>
            <a:r>
              <a:rPr lang="en-GB" b="1" dirty="0" smtClean="0"/>
              <a:t>’</a:t>
            </a:r>
          </a:p>
          <a:p>
            <a:pPr>
              <a:buNone/>
            </a:pPr>
            <a:r>
              <a:rPr lang="en-GB" dirty="0" smtClean="0"/>
              <a:t>   (Professor </a:t>
            </a:r>
            <a:r>
              <a:rPr lang="en-GB" dirty="0" err="1" smtClean="0"/>
              <a:t>Mantz</a:t>
            </a:r>
            <a:r>
              <a:rPr lang="en-GB" dirty="0" smtClean="0"/>
              <a:t> </a:t>
            </a:r>
            <a:r>
              <a:rPr lang="en-GB" dirty="0" err="1" smtClean="0"/>
              <a:t>Yorke</a:t>
            </a:r>
            <a:r>
              <a:rPr lang="en-GB" dirty="0" smtClean="0"/>
              <a:t> - 2004)</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lgn="ctr">
              <a:buNone/>
            </a:pPr>
            <a:r>
              <a:rPr lang="en-GB" dirty="0" smtClean="0"/>
              <a:t>	</a:t>
            </a:r>
            <a:r>
              <a:rPr lang="en-GB" sz="7200" dirty="0" smtClean="0">
                <a:hlinkClick r:id="rId2"/>
              </a:rPr>
              <a:t>Why Being A Student Is a Powerful Thing?</a:t>
            </a:r>
            <a:endParaRPr lang="en-GB" sz="7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normAutofit/>
          </a:bodyPr>
          <a:lstStyle/>
          <a:p>
            <a:pPr>
              <a:buNone/>
            </a:pPr>
            <a:r>
              <a:rPr lang="en-GB" dirty="0" smtClean="0"/>
              <a:t>	‘Once you sign up to become a student here, you are part of the community of the University of Warwick. This is a wonderful thing and far, far better than being a ‘customer’. If the services are terrible we must fight for better ones, because we care about our community and we want it to be good’</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lgn="ctr">
              <a:buNone/>
            </a:pPr>
            <a:r>
              <a:rPr lang="en-GB" sz="6000" b="1" dirty="0" smtClean="0"/>
              <a:t>	Because we care about our community and we want it to be good</a:t>
            </a:r>
            <a:endParaRPr lang="en-GB" sz="60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a:xfrm>
            <a:off x="539552" y="836712"/>
            <a:ext cx="7772400" cy="4896544"/>
          </a:xfrm>
        </p:spPr>
        <p:txBody>
          <a:bodyPr/>
          <a:lstStyle/>
          <a:p>
            <a:pPr algn="ctr">
              <a:buNone/>
            </a:pPr>
            <a:r>
              <a:rPr lang="en-GB" dirty="0" smtClean="0"/>
              <a:t>   </a:t>
            </a:r>
            <a:r>
              <a:rPr lang="en-GB" sz="4000" dirty="0" smtClean="0"/>
              <a:t>‘Students are not just consumers. They are producers, innovators, campaigners and producers. They are politicians and journalists, councillors and humanitarians’</a:t>
            </a:r>
            <a:endParaRPr lang="en-GB"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algn="ctr">
              <a:buNone/>
            </a:pPr>
            <a:r>
              <a:rPr lang="en-GB" sz="4800" dirty="0" smtClean="0"/>
              <a:t>Students as partners</a:t>
            </a:r>
          </a:p>
          <a:p>
            <a:pPr algn="ctr">
              <a:buNone/>
            </a:pPr>
            <a:r>
              <a:rPr lang="en-GB" sz="4800" dirty="0" smtClean="0"/>
              <a:t>Students as collaborators</a:t>
            </a:r>
          </a:p>
          <a:p>
            <a:pPr algn="ctr">
              <a:buNone/>
            </a:pPr>
            <a:r>
              <a:rPr lang="en-GB" sz="4800" dirty="0" smtClean="0"/>
              <a:t>Not them and us</a:t>
            </a:r>
          </a:p>
          <a:p>
            <a:pPr algn="ctr">
              <a:buNone/>
            </a:pPr>
            <a:r>
              <a:rPr lang="en-GB" sz="4800" dirty="0" smtClean="0"/>
              <a:t>Drivers for social progress</a:t>
            </a:r>
            <a:endParaRPr lang="en-GB" sz="4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ustom 2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FF00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20984</TotalTime>
  <Words>357</Words>
  <Application>Microsoft Office PowerPoint</Application>
  <PresentationFormat>On-screen Show (4:3)</PresentationFormat>
  <Paragraphs>95</Paragraphs>
  <Slides>32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Verdana</vt:lpstr>
      <vt:lpstr>Theme1</vt:lpstr>
      <vt:lpstr>A Progressive Employability Agenda: The Student Experience in PAIS</vt:lpstr>
      <vt:lpstr>  </vt:lpstr>
      <vt:lpstr> </vt:lpstr>
      <vt:lpstr>‘Employability’</vt:lpstr>
      <vt:lpstr>  </vt:lpstr>
      <vt:lpstr>  </vt:lpstr>
      <vt:lpstr>  </vt:lpstr>
      <vt:lpstr>  </vt:lpstr>
      <vt:lpstr>  </vt:lpstr>
      <vt:lpstr>Choosing our language</vt:lpstr>
      <vt:lpstr>Personal Development</vt:lpstr>
      <vt:lpstr> Not consumerism </vt:lpstr>
      <vt:lpstr>  </vt:lpstr>
      <vt:lpstr>  </vt:lpstr>
      <vt:lpstr>  </vt:lpstr>
      <vt:lpstr>  </vt:lpstr>
      <vt:lpstr>  </vt:lpstr>
      <vt:lpstr> PAIS Initiatives</vt:lpstr>
      <vt:lpstr> </vt:lpstr>
      <vt:lpstr>PR21 </vt:lpstr>
      <vt:lpstr> Ambassadors (1)</vt:lpstr>
      <vt:lpstr>Ambassadors (2)</vt:lpstr>
      <vt:lpstr>  </vt:lpstr>
      <vt:lpstr> </vt:lpstr>
      <vt:lpstr> </vt:lpstr>
      <vt:lpstr> </vt:lpstr>
      <vt:lpstr>  </vt:lpstr>
      <vt:lpstr> </vt:lpstr>
      <vt:lpstr> </vt:lpstr>
      <vt:lpstr> </vt:lpstr>
      <vt:lpstr>URA’s</vt:lpstr>
      <vt:lpstr>  </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Research Methods</dc:title>
  <dc:creator>porcb</dc:creator>
  <cp:lastModifiedBy>Rupp, William</cp:lastModifiedBy>
  <cp:revision>413</cp:revision>
  <cp:lastPrinted>2015-01-28T19:36:08Z</cp:lastPrinted>
  <dcterms:created xsi:type="dcterms:W3CDTF">2008-01-22T16:06:27Z</dcterms:created>
  <dcterms:modified xsi:type="dcterms:W3CDTF">2015-05-21T10:15:15Z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