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9"/>
  </p:notesMasterIdLst>
  <p:handoutMasterIdLst>
    <p:handoutMasterId r:id="rId20"/>
  </p:handoutMasterIdLst>
  <p:sldIdLst>
    <p:sldId id="268" r:id="rId2"/>
    <p:sldId id="272" r:id="rId3"/>
    <p:sldId id="286" r:id="rId4"/>
    <p:sldId id="270" r:id="rId5"/>
    <p:sldId id="271" r:id="rId6"/>
    <p:sldId id="258" r:id="rId7"/>
    <p:sldId id="274" r:id="rId8"/>
    <p:sldId id="273" r:id="rId9"/>
    <p:sldId id="275" r:id="rId10"/>
    <p:sldId id="283" r:id="rId11"/>
    <p:sldId id="281" r:id="rId12"/>
    <p:sldId id="282" r:id="rId13"/>
    <p:sldId id="277" r:id="rId14"/>
    <p:sldId id="278" r:id="rId15"/>
    <p:sldId id="285" r:id="rId16"/>
    <p:sldId id="279" r:id="rId17"/>
    <p:sldId id="280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FFFFCC"/>
    <a:srgbClr val="CCECFF"/>
    <a:srgbClr val="0F8190"/>
    <a:srgbClr val="5597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80" d="100"/>
          <a:sy n="80" d="100"/>
        </p:scale>
        <p:origin x="-1974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7EBE3A-BDA7-4747-B2F2-F5568B3B8397}" type="datetimeFigureOut">
              <a:rPr lang="en-GB" smtClean="0"/>
              <a:t>21/05/2015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1E0970-76FE-485D-828E-282BC914B95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218694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D4D835-F727-476B-91C1-1478988E2F72}" type="datetimeFigureOut">
              <a:rPr lang="en-GB" smtClean="0"/>
              <a:t>21/05/2015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ED4841-E8F0-479D-8161-BDBE7C1B572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69586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D4841-E8F0-479D-8161-BDBE7C1B572B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20426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D4841-E8F0-479D-8161-BDBE7C1B572B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56864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D4841-E8F0-479D-8161-BDBE7C1B572B}" type="slidenum">
              <a:rPr lang="en-GB" smtClean="0"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773562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D4841-E8F0-479D-8161-BDBE7C1B572B}" type="slidenum">
              <a:rPr lang="en-GB" smtClean="0"/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677408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gradFill>
          <a:gsLst>
            <a:gs pos="0">
              <a:srgbClr val="0F8190"/>
            </a:gs>
            <a:gs pos="20000">
              <a:schemeClr val="accent1">
                <a:tint val="44500"/>
                <a:satMod val="160000"/>
                <a:alpha val="32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5153B-365B-4D08-AFB7-08F65AC9C8B2}" type="datetimeFigureOut">
              <a:rPr lang="en-GB" smtClean="0"/>
              <a:t>21/05/2015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0C893-7F9A-4A21-B418-04BC707873CD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9" name="Rectangle 8"/>
          <p:cNvSpPr/>
          <p:nvPr userDrawn="1"/>
        </p:nvSpPr>
        <p:spPr>
          <a:xfrm>
            <a:off x="-36512" y="6048672"/>
            <a:ext cx="9217024" cy="836712"/>
          </a:xfrm>
          <a:prstGeom prst="rect">
            <a:avLst/>
          </a:prstGeom>
          <a:solidFill>
            <a:srgbClr val="0F81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27" name="Picture 3" descr="M:\CE\Marketing\Logos and buttons\Lifelonglearninglogo\logo_transparent_white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165304"/>
            <a:ext cx="1224136" cy="676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40246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5153B-365B-4D08-AFB7-08F65AC9C8B2}" type="datetimeFigureOut">
              <a:rPr lang="en-GB" smtClean="0"/>
              <a:t>21/05/2015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0C893-7F9A-4A21-B418-04BC707873C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08002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5153B-365B-4D08-AFB7-08F65AC9C8B2}" type="datetimeFigureOut">
              <a:rPr lang="en-GB" smtClean="0"/>
              <a:t>21/05/2015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0C893-7F9A-4A21-B418-04BC707873C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5836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0C893-7F9A-4A21-B418-04BC707873C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1258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5153B-365B-4D08-AFB7-08F65AC9C8B2}" type="datetimeFigureOut">
              <a:rPr lang="en-GB" smtClean="0"/>
              <a:t>21/05/2015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0C893-7F9A-4A21-B418-04BC707873C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366749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5153B-365B-4D08-AFB7-08F65AC9C8B2}" type="datetimeFigureOut">
              <a:rPr lang="en-GB" smtClean="0"/>
              <a:t>21/05/2015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0C893-7F9A-4A21-B418-04BC707873C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024758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5153B-365B-4D08-AFB7-08F65AC9C8B2}" type="datetimeFigureOut">
              <a:rPr lang="en-GB" smtClean="0"/>
              <a:t>21/05/2015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0C893-7F9A-4A21-B418-04BC707873C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85849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5153B-365B-4D08-AFB7-08F65AC9C8B2}" type="datetimeFigureOut">
              <a:rPr lang="en-GB" smtClean="0"/>
              <a:t>21/05/2015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43778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5153B-365B-4D08-AFB7-08F65AC9C8B2}" type="datetimeFigureOut">
              <a:rPr lang="en-GB" smtClean="0"/>
              <a:t>21/05/2015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0C893-7F9A-4A21-B418-04BC707873C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6957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5153B-365B-4D08-AFB7-08F65AC9C8B2}" type="datetimeFigureOut">
              <a:rPr lang="en-GB" smtClean="0"/>
              <a:t>21/05/2015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0C893-7F9A-4A21-B418-04BC707873C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587127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5153B-365B-4D08-AFB7-08F65AC9C8B2}" type="datetimeFigureOut">
              <a:rPr lang="en-GB" smtClean="0"/>
              <a:t>21/05/2015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0C893-7F9A-4A21-B418-04BC707873C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193646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A5153B-365B-4D08-AFB7-08F65AC9C8B2}" type="datetimeFigureOut">
              <a:rPr lang="en-GB" smtClean="0"/>
              <a:t>21/05/2015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70C893-7F9A-4A21-B418-04BC707873CD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Rectangle 7"/>
          <p:cNvSpPr/>
          <p:nvPr userDrawn="1"/>
        </p:nvSpPr>
        <p:spPr>
          <a:xfrm>
            <a:off x="-36512" y="6048672"/>
            <a:ext cx="9217024" cy="836712"/>
          </a:xfrm>
          <a:prstGeom prst="rect">
            <a:avLst/>
          </a:prstGeom>
          <a:solidFill>
            <a:srgbClr val="0F81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26" name="Picture 2" descr="M:\CE\Marketing\Logos and buttons\Lifelonglearninglogo\logo_transparent_white.pn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093296"/>
            <a:ext cx="1296144" cy="716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9824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Transforming Technologies: Reflections on Curriculum Design and Digital Identity</a:t>
            </a:r>
            <a:endParaRPr lang="en-GB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b="1" dirty="0" smtClean="0"/>
              <a:t>Sara Hattersley, </a:t>
            </a:r>
          </a:p>
          <a:p>
            <a:r>
              <a:rPr lang="en-GB" b="1" dirty="0" smtClean="0"/>
              <a:t>Centre for Lifelong Learning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2737535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r>
              <a:rPr lang="en-GB" b="1" dirty="0" smtClean="0"/>
              <a:t>Moodle quiz: conscientious design</a:t>
            </a:r>
            <a:endParaRPr lang="en-GB" b="1" dirty="0"/>
          </a:p>
        </p:txBody>
      </p:sp>
      <p:pic>
        <p:nvPicPr>
          <p:cNvPr id="4" name="Content Placeholder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734667"/>
            <a:ext cx="3290565" cy="306814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2632" y="3673914"/>
            <a:ext cx="3554559" cy="208823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779912" y="1124744"/>
            <a:ext cx="4824536" cy="2308324"/>
          </a:xfrm>
          <a:prstGeom prst="rect">
            <a:avLst/>
          </a:prstGeom>
          <a:solidFill>
            <a:srgbClr val="FEF57A"/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FF0000"/>
                </a:solidFill>
              </a:rPr>
              <a:t>Pre-design thinking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What are you hoping to test?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Which question type might work? Why?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What are the pros, cons and likely outcomes, pedagogically, of the choice of quiz and the settings you have created?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What is the impact in terms of learner time and tutor (marking) time?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What skills are needed by the learner?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724128" y="3573017"/>
            <a:ext cx="3312368" cy="2062103"/>
          </a:xfrm>
          <a:prstGeom prst="rect">
            <a:avLst/>
          </a:prstGeom>
          <a:solidFill>
            <a:srgbClr val="FEF57A"/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FF0000"/>
                </a:solidFill>
              </a:rPr>
              <a:t>During and post-design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Build the quiz and reflect on the process. Does it do what you want it to do?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Test the quiz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How easy is it to see the results?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What do these results tell you/not tell you? What might you change?</a:t>
            </a:r>
          </a:p>
        </p:txBody>
      </p:sp>
    </p:spTree>
    <p:extLst>
      <p:ext uri="{BB962C8B-B14F-4D97-AF65-F5344CB8AC3E}">
        <p14:creationId xmlns:p14="http://schemas.microsoft.com/office/powerpoint/2010/main" val="3047684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Activities that promote student ‘agency’ in a VLE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Varied administrative and editing permissions</a:t>
            </a:r>
          </a:p>
          <a:p>
            <a:r>
              <a:rPr lang="en-GB" dirty="0"/>
              <a:t>Shared glossary of terms, repository or other space for sharing artefacts and notes.</a:t>
            </a:r>
          </a:p>
          <a:p>
            <a:r>
              <a:rPr lang="en-GB" dirty="0"/>
              <a:t>Resource or artefact creation for a key purpose.</a:t>
            </a:r>
          </a:p>
          <a:p>
            <a:r>
              <a:rPr lang="en-GB" dirty="0"/>
              <a:t>Reflections/discussion in a group blog or forum</a:t>
            </a:r>
          </a:p>
          <a:p>
            <a:r>
              <a:rPr lang="en-GB" dirty="0"/>
              <a:t>‘Ill-structured’ problems, using a wiki</a:t>
            </a:r>
          </a:p>
          <a:p>
            <a:r>
              <a:rPr lang="en-GB" dirty="0"/>
              <a:t>Peer </a:t>
            </a:r>
            <a:r>
              <a:rPr lang="en-GB" dirty="0" smtClean="0"/>
              <a:t>assessed work/paired </a:t>
            </a:r>
            <a:r>
              <a:rPr lang="en-GB" dirty="0"/>
              <a:t>collaborations</a:t>
            </a:r>
          </a:p>
          <a:p>
            <a:r>
              <a:rPr lang="en-GB" dirty="0"/>
              <a:t>Profile information and settings</a:t>
            </a:r>
          </a:p>
          <a:p>
            <a:r>
              <a:rPr lang="en-GB" dirty="0"/>
              <a:t>‘Stepping out’ into an alternative space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40186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Activities that promote engagement and persistence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19256" cy="3701008"/>
          </a:xfrm>
        </p:spPr>
        <p:txBody>
          <a:bodyPr>
            <a:normAutofit lnSpcReduction="10000"/>
          </a:bodyPr>
          <a:lstStyle/>
          <a:p>
            <a:r>
              <a:rPr lang="en-GB" dirty="0"/>
              <a:t>Notifications and alerts on forum entries, blogs and wikis.</a:t>
            </a:r>
          </a:p>
          <a:p>
            <a:r>
              <a:rPr lang="en-GB" dirty="0"/>
              <a:t>Work timelines, checklists and management</a:t>
            </a:r>
          </a:p>
          <a:p>
            <a:r>
              <a:rPr lang="en-GB" dirty="0"/>
              <a:t>Clear navigation and instructions</a:t>
            </a:r>
          </a:p>
          <a:p>
            <a:r>
              <a:rPr lang="en-GB" dirty="0"/>
              <a:t>Task-based, inter-dependent, incremental activities.</a:t>
            </a:r>
          </a:p>
          <a:p>
            <a:r>
              <a:rPr lang="en-GB" dirty="0"/>
              <a:t>Dialogue and feedback (tutor and/or peers).</a:t>
            </a:r>
          </a:p>
          <a:p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611560" y="5373216"/>
            <a:ext cx="770250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Source: TAP </a:t>
            </a:r>
            <a:r>
              <a:rPr lang="en-GB" b="1" dirty="0" smtClean="0">
                <a:solidFill>
                  <a:schemeClr val="accent2"/>
                </a:solidFill>
              </a:rPr>
              <a:t>http</a:t>
            </a:r>
            <a:r>
              <a:rPr lang="en-GB" b="1" dirty="0">
                <a:solidFill>
                  <a:schemeClr val="accent2"/>
                </a:solidFill>
              </a:rPr>
              <a:t>://mahara.warwick.ac.uk/view/view.php?id=14563</a:t>
            </a:r>
          </a:p>
        </p:txBody>
      </p:sp>
    </p:spTree>
    <p:extLst>
      <p:ext uri="{BB962C8B-B14F-4D97-AF65-F5344CB8AC3E}">
        <p14:creationId xmlns:p14="http://schemas.microsoft.com/office/powerpoint/2010/main" val="4894143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 smtClean="0"/>
              <a:t>Digital identity and Digital Literacy</a:t>
            </a:r>
            <a:endParaRPr lang="en-GB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321" y="1412776"/>
            <a:ext cx="5550432" cy="3528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084168" y="1560357"/>
            <a:ext cx="237044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smtClean="0"/>
              <a:t>Literacies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smtClean="0"/>
              <a:t>Identities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smtClean="0"/>
              <a:t>Practices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smtClean="0"/>
              <a:t>Events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smtClean="0"/>
              <a:t>Domains</a:t>
            </a:r>
          </a:p>
          <a:p>
            <a:endParaRPr lang="en-GB" sz="2800" dirty="0"/>
          </a:p>
        </p:txBody>
      </p:sp>
      <p:sp>
        <p:nvSpPr>
          <p:cNvPr id="3" name="Rectangle 2"/>
          <p:cNvSpPr/>
          <p:nvPr/>
        </p:nvSpPr>
        <p:spPr>
          <a:xfrm>
            <a:off x="467544" y="5522993"/>
            <a:ext cx="82089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Source: TAP (Amber Thomas) </a:t>
            </a:r>
            <a:r>
              <a:rPr lang="en-GB" b="1" dirty="0" smtClean="0">
                <a:solidFill>
                  <a:schemeClr val="accent2"/>
                </a:solidFill>
              </a:rPr>
              <a:t>http</a:t>
            </a:r>
            <a:r>
              <a:rPr lang="en-GB" b="1" dirty="0">
                <a:solidFill>
                  <a:schemeClr val="accent2"/>
                </a:solidFill>
              </a:rPr>
              <a:t>://mahara.warwick.ac.uk/view/view.php?id=36138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55576" y="4941168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Beetham</a:t>
            </a:r>
            <a:r>
              <a:rPr lang="en-GB" dirty="0" smtClean="0"/>
              <a:t> and Sharpe (2010)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541582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b="1" dirty="0" smtClean="0"/>
              <a:t>Digital domains, tools and practices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759" y="3717032"/>
            <a:ext cx="8229600" cy="2232248"/>
          </a:xfrm>
          <a:solidFill>
            <a:srgbClr val="FFFF99"/>
          </a:solidFill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GB" b="1" dirty="0" smtClean="0"/>
              <a:t>Social media</a:t>
            </a:r>
            <a:endParaRPr lang="en-GB" b="1" dirty="0"/>
          </a:p>
          <a:p>
            <a:pPr marL="0" indent="0">
              <a:buNone/>
            </a:pPr>
            <a:r>
              <a:rPr lang="en-GB" dirty="0" smtClean="0"/>
              <a:t>e.g. Facebook=social; Twitter=professional</a:t>
            </a:r>
          </a:p>
          <a:p>
            <a:pPr marL="0" indent="0">
              <a:buNone/>
            </a:pPr>
            <a:r>
              <a:rPr lang="en-GB" b="1" dirty="0" smtClean="0"/>
              <a:t>Devices</a:t>
            </a:r>
          </a:p>
          <a:p>
            <a:pPr marL="0" indent="0">
              <a:buNone/>
            </a:pPr>
            <a:r>
              <a:rPr lang="en-GB" dirty="0" smtClean="0"/>
              <a:t>e.g. Phone=most things; iPad=classroom work, document annotation, sharing; laptop – last resort!</a:t>
            </a:r>
          </a:p>
          <a:p>
            <a:pPr marL="0" indent="0">
              <a:buNone/>
            </a:pPr>
            <a:r>
              <a:rPr lang="en-GB" b="1" dirty="0" smtClean="0"/>
              <a:t>Tools</a:t>
            </a:r>
          </a:p>
          <a:p>
            <a:pPr marL="0" indent="0">
              <a:buNone/>
            </a:pPr>
            <a:r>
              <a:rPr lang="en-GB" dirty="0" smtClean="0"/>
              <a:t>e.g. Tools I really like (</a:t>
            </a:r>
            <a:r>
              <a:rPr lang="en-GB" dirty="0" err="1" smtClean="0"/>
              <a:t>Mahara</a:t>
            </a:r>
            <a:r>
              <a:rPr lang="en-GB" dirty="0" smtClean="0"/>
              <a:t>) V tools I dislike (Prezi)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539552" y="1340768"/>
            <a:ext cx="792088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Digital practices are often well-established and driven by use of preferred tools and domains.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Digital practices can also emerge from </a:t>
            </a:r>
            <a:r>
              <a:rPr lang="en-US" sz="2400" dirty="0"/>
              <a:t>‘chance encounters’ </a:t>
            </a:r>
            <a:r>
              <a:rPr lang="en-US" sz="2400" dirty="0" smtClean="0"/>
              <a:t>or ‘contrived routes’.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Digital domains and practices can overlap and change in their importance, over time.</a:t>
            </a:r>
          </a:p>
        </p:txBody>
      </p:sp>
    </p:spTree>
    <p:extLst>
      <p:ext uri="{BB962C8B-B14F-4D97-AF65-F5344CB8AC3E}">
        <p14:creationId xmlns:p14="http://schemas.microsoft.com/office/powerpoint/2010/main" val="28541582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496" y="470992"/>
            <a:ext cx="8559918" cy="5046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264493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Using student digital practices and literacies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1684784"/>
          </a:xfrm>
          <a:solidFill>
            <a:srgbClr val="FFFFCC"/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 smtClean="0"/>
              <a:t>Working with them</a:t>
            </a:r>
            <a:r>
              <a:rPr lang="en-GB" dirty="0" smtClean="0"/>
              <a:t> – using spaces and tools that are compatible to students and their own devices – </a:t>
            </a:r>
            <a:r>
              <a:rPr lang="en-GB" dirty="0" smtClean="0">
                <a:solidFill>
                  <a:srgbClr val="FF0000"/>
                </a:solidFill>
              </a:rPr>
              <a:t>supporting digital literacies</a:t>
            </a:r>
          </a:p>
          <a:p>
            <a:endParaRPr lang="en-GB" dirty="0" smtClean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92396" y="3717032"/>
            <a:ext cx="8229600" cy="1684784"/>
          </a:xfrm>
          <a:prstGeom prst="rect">
            <a:avLst/>
          </a:prstGeom>
          <a:solidFill>
            <a:srgbClr val="CCECFF"/>
          </a:solidFill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GB" b="1" dirty="0" smtClean="0"/>
              <a:t>Working outside of them</a:t>
            </a:r>
            <a:r>
              <a:rPr lang="en-GB" dirty="0" smtClean="0"/>
              <a:t> – using spaces and tools that are unknown to students (‘learning in disequilibrium’ – Piaget) – </a:t>
            </a:r>
            <a:r>
              <a:rPr lang="en-GB" dirty="0" smtClean="0">
                <a:solidFill>
                  <a:srgbClr val="FF0000"/>
                </a:solidFill>
              </a:rPr>
              <a:t>extending digital repertoire</a:t>
            </a:r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8541582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Discussion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How far is a more ‘explicit’ curriculum a more desirable curriculum? Or is it better to be ‘artful and cunning’?</a:t>
            </a:r>
            <a:endParaRPr lang="en-GB" dirty="0"/>
          </a:p>
          <a:p>
            <a:r>
              <a:rPr lang="en-GB" dirty="0" smtClean="0"/>
              <a:t>What are the best ways to give students agency in the curriculum design process? Do they want to do it?</a:t>
            </a:r>
          </a:p>
          <a:p>
            <a:r>
              <a:rPr lang="en-GB" dirty="0" smtClean="0"/>
              <a:t>What is the value of understanding our own and students’ digital literacies?</a:t>
            </a:r>
          </a:p>
        </p:txBody>
      </p:sp>
    </p:spTree>
    <p:extLst>
      <p:ext uri="{BB962C8B-B14F-4D97-AF65-F5344CB8AC3E}">
        <p14:creationId xmlns:p14="http://schemas.microsoft.com/office/powerpoint/2010/main" val="28541582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About the course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i="1" dirty="0" smtClean="0"/>
              <a:t>Transforming Technologies: Teaching and Learning in the Digital Age</a:t>
            </a:r>
          </a:p>
          <a:p>
            <a:r>
              <a:rPr lang="en-GB" dirty="0" smtClean="0"/>
              <a:t>20 credit PG Award – 10 weeks, thematic approach (face-to-face + blended and ‘mini MOOC’ approach).</a:t>
            </a:r>
          </a:p>
          <a:p>
            <a:r>
              <a:rPr lang="en-GB" dirty="0" smtClean="0"/>
              <a:t>Part of new CLL flexible Masters route.</a:t>
            </a:r>
          </a:p>
          <a:p>
            <a:r>
              <a:rPr lang="en-GB" dirty="0" smtClean="0"/>
              <a:t>Supported by Moodle (students also using </a:t>
            </a:r>
            <a:r>
              <a:rPr lang="en-GB" dirty="0" err="1" smtClean="0"/>
              <a:t>Mahara</a:t>
            </a:r>
            <a:r>
              <a:rPr lang="en-GB" dirty="0" smtClean="0"/>
              <a:t>).</a:t>
            </a:r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2375534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7118"/>
            <a:ext cx="8229600" cy="1143000"/>
          </a:xfrm>
        </p:spPr>
        <p:txBody>
          <a:bodyPr/>
          <a:lstStyle/>
          <a:p>
            <a:r>
              <a:rPr lang="en-GB" b="1" dirty="0" smtClean="0"/>
              <a:t>Course overview</a:t>
            </a:r>
            <a:endParaRPr lang="en-GB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67544" y="1300118"/>
            <a:ext cx="4104456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Technology Trends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67544" y="1739744"/>
            <a:ext cx="4104456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The Digital Self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477188" y="2195670"/>
            <a:ext cx="4104456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Assistive Technology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483751" y="2651205"/>
            <a:ext cx="4104456" cy="369332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Curriculum Design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468277" y="3126839"/>
            <a:ext cx="4104456" cy="369332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Social Media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467544" y="3574487"/>
            <a:ext cx="4104456" cy="369332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Collaborative Approaches online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467544" y="4060751"/>
            <a:ext cx="4104456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Classroom interventions that really work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461514" y="4556007"/>
            <a:ext cx="4104456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E-Assessment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452402" y="5003884"/>
            <a:ext cx="4104456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Mobile learning and BYOD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461514" y="5421600"/>
            <a:ext cx="4104456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Technology futures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4788024" y="1115452"/>
            <a:ext cx="1008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Course Content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5959735" y="1125389"/>
            <a:ext cx="1008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Critical analysis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7120245" y="1125388"/>
            <a:ext cx="11961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Reflective practice</a:t>
            </a:r>
            <a:endParaRPr lang="en-GB" dirty="0"/>
          </a:p>
        </p:txBody>
      </p:sp>
      <p:sp>
        <p:nvSpPr>
          <p:cNvPr id="20" name="Down Arrow 19"/>
          <p:cNvSpPr/>
          <p:nvPr/>
        </p:nvSpPr>
        <p:spPr>
          <a:xfrm>
            <a:off x="4980704" y="1761783"/>
            <a:ext cx="484632" cy="388766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Down Arrow 21"/>
          <p:cNvSpPr/>
          <p:nvPr/>
        </p:nvSpPr>
        <p:spPr>
          <a:xfrm>
            <a:off x="6221475" y="1815319"/>
            <a:ext cx="484632" cy="388766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Down Arrow 22"/>
          <p:cNvSpPr/>
          <p:nvPr/>
        </p:nvSpPr>
        <p:spPr>
          <a:xfrm>
            <a:off x="7380312" y="1815319"/>
            <a:ext cx="484632" cy="388766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1802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Explorations in </a:t>
            </a:r>
            <a:r>
              <a:rPr lang="en-GB" b="1" dirty="0" err="1" smtClean="0"/>
              <a:t>Eytmology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800" b="1" dirty="0" smtClean="0"/>
              <a:t>Curriculum</a:t>
            </a:r>
            <a:r>
              <a:rPr lang="en-GB" sz="2800" dirty="0" smtClean="0"/>
              <a:t> = (Latin) “a race” or “the course of a race”, deriving from the term </a:t>
            </a:r>
            <a:r>
              <a:rPr lang="en-GB" sz="2800" i="1" dirty="0" err="1" smtClean="0"/>
              <a:t>currere</a:t>
            </a:r>
            <a:r>
              <a:rPr lang="en-GB" sz="2800" dirty="0" smtClean="0"/>
              <a:t>, “to run/to proceed”.</a:t>
            </a:r>
          </a:p>
          <a:p>
            <a:r>
              <a:rPr lang="en-GB" sz="2800" b="1" dirty="0" smtClean="0"/>
              <a:t>Learning</a:t>
            </a:r>
            <a:r>
              <a:rPr lang="en-GB" sz="2800" dirty="0" smtClean="0"/>
              <a:t> = (old English) </a:t>
            </a:r>
            <a:r>
              <a:rPr lang="en-GB" sz="2800" i="1" dirty="0" err="1" smtClean="0"/>
              <a:t>leomian</a:t>
            </a:r>
            <a:r>
              <a:rPr lang="en-GB" sz="2800" dirty="0" smtClean="0"/>
              <a:t> “learn” also (German) “lore”.</a:t>
            </a:r>
          </a:p>
          <a:p>
            <a:r>
              <a:rPr lang="en-GB" sz="2800" b="1" dirty="0" smtClean="0"/>
              <a:t>Pedagogy</a:t>
            </a:r>
            <a:r>
              <a:rPr lang="en-GB" sz="2800" dirty="0" smtClean="0"/>
              <a:t> = (Greek) “to lead the child”</a:t>
            </a:r>
          </a:p>
          <a:p>
            <a:r>
              <a:rPr lang="en-GB" sz="2800" b="1" dirty="0" smtClean="0"/>
              <a:t>Technology</a:t>
            </a:r>
            <a:r>
              <a:rPr lang="en-GB" sz="2800" dirty="0" smtClean="0"/>
              <a:t> = (Greek) </a:t>
            </a:r>
            <a:r>
              <a:rPr lang="en-GB" sz="2800" i="1" dirty="0" err="1" smtClean="0"/>
              <a:t>techne</a:t>
            </a:r>
            <a:r>
              <a:rPr lang="en-GB" sz="2800" dirty="0" smtClean="0"/>
              <a:t> “art, skills, cunning of hand” and </a:t>
            </a:r>
            <a:r>
              <a:rPr lang="en-GB" sz="2800" dirty="0" err="1" smtClean="0"/>
              <a:t>logio</a:t>
            </a:r>
            <a:r>
              <a:rPr lang="en-GB" sz="2800" dirty="0" smtClean="0"/>
              <a:t>/</a:t>
            </a:r>
            <a:r>
              <a:rPr lang="en-GB" sz="2800" dirty="0" err="1" smtClean="0"/>
              <a:t>lego</a:t>
            </a:r>
            <a:r>
              <a:rPr lang="en-GB" sz="2800" dirty="0" smtClean="0"/>
              <a:t> “I speak”</a:t>
            </a:r>
          </a:p>
          <a:p>
            <a:pPr marL="0" indent="0">
              <a:buNone/>
            </a:pPr>
            <a:r>
              <a:rPr lang="en-GB" sz="2000" dirty="0"/>
              <a:t/>
            </a:r>
            <a:br>
              <a:rPr lang="en-GB" sz="2000" dirty="0"/>
            </a:br>
            <a:r>
              <a:rPr lang="en-GB" sz="2000" dirty="0" smtClean="0"/>
              <a:t>Source: Wikipedia (accessed </a:t>
            </a:r>
            <a:r>
              <a:rPr lang="en-GB" sz="2000" dirty="0"/>
              <a:t>28/04/15) </a:t>
            </a:r>
            <a:r>
              <a:rPr lang="en-GB" sz="2000" b="1" dirty="0">
                <a:solidFill>
                  <a:schemeClr val="bg2">
                    <a:lumMod val="50000"/>
                  </a:schemeClr>
                </a:solidFill>
              </a:rPr>
              <a:t>https://en.wikipedia.org/wiki</a:t>
            </a:r>
            <a:r>
              <a:rPr lang="en-GB" sz="2000" b="1" dirty="0" smtClean="0">
                <a:solidFill>
                  <a:schemeClr val="bg2">
                    <a:lumMod val="50000"/>
                  </a:schemeClr>
                </a:solidFill>
              </a:rPr>
              <a:t>/</a:t>
            </a:r>
            <a:endParaRPr lang="en-GB" sz="2000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75534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 smtClean="0"/>
              <a:t>Bringing it all together….</a:t>
            </a:r>
            <a:endParaRPr lang="en-GB" b="1" dirty="0"/>
          </a:p>
        </p:txBody>
      </p:sp>
      <p:sp>
        <p:nvSpPr>
          <p:cNvPr id="4" name="Rounded Rectangular Callout 3"/>
          <p:cNvSpPr/>
          <p:nvPr/>
        </p:nvSpPr>
        <p:spPr>
          <a:xfrm>
            <a:off x="1475656" y="1319147"/>
            <a:ext cx="6264696" cy="4104456"/>
          </a:xfrm>
          <a:prstGeom prst="wedgeRoundRectCallout">
            <a:avLst>
              <a:gd name="adj1" fmla="val -43615"/>
              <a:gd name="adj2" fmla="val 60279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4400" dirty="0" smtClean="0"/>
              <a:t>Leading students, using skill, art and cunning, which you articulate, to run and proceed in the learning race.</a:t>
            </a:r>
            <a:endParaRPr lang="en-GB" sz="4400" dirty="0"/>
          </a:p>
        </p:txBody>
      </p:sp>
    </p:spTree>
    <p:extLst>
      <p:ext uri="{BB962C8B-B14F-4D97-AF65-F5344CB8AC3E}">
        <p14:creationId xmlns:p14="http://schemas.microsoft.com/office/powerpoint/2010/main" val="12375534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upload.wikimedia.org/wikipedia/commons/5/53/Wikipedia-logo-en-bi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2132856"/>
            <a:ext cx="1618234" cy="198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loud Callout 3"/>
          <p:cNvSpPr/>
          <p:nvPr/>
        </p:nvSpPr>
        <p:spPr>
          <a:xfrm>
            <a:off x="1784213" y="116632"/>
            <a:ext cx="2856237" cy="1872208"/>
          </a:xfrm>
          <a:prstGeom prst="cloudCallout">
            <a:avLst>
              <a:gd name="adj1" fmla="val 27004"/>
              <a:gd name="adj2" fmla="val 6976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/>
              <a:t>I know this is a quick way to find stuff – I just Google ‘</a:t>
            </a:r>
            <a:r>
              <a:rPr lang="en-GB" sz="1600" dirty="0"/>
              <a:t>W</a:t>
            </a:r>
            <a:r>
              <a:rPr lang="en-GB" sz="1600" dirty="0" smtClean="0"/>
              <a:t>ikipedia’ – it’ll be the top link</a:t>
            </a:r>
            <a:endParaRPr lang="en-GB" sz="1600" dirty="0"/>
          </a:p>
        </p:txBody>
      </p:sp>
      <p:sp>
        <p:nvSpPr>
          <p:cNvPr id="5" name="Cloud Callout 4"/>
          <p:cNvSpPr/>
          <p:nvPr/>
        </p:nvSpPr>
        <p:spPr>
          <a:xfrm>
            <a:off x="5693861" y="44624"/>
            <a:ext cx="3312368" cy="2808312"/>
          </a:xfrm>
          <a:prstGeom prst="cloudCallout">
            <a:avLst>
              <a:gd name="adj1" fmla="val -75307"/>
              <a:gd name="adj2" fmla="val 2054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/>
              <a:t>I know the interface – I know how to search and move through the pages. I’m skimming for the ‘</a:t>
            </a:r>
            <a:r>
              <a:rPr lang="en-GB" sz="1600" dirty="0" err="1" smtClean="0"/>
              <a:t>eytmology</a:t>
            </a:r>
            <a:r>
              <a:rPr lang="en-GB" sz="1600" dirty="0" smtClean="0"/>
              <a:t>’ of the terms – it’ll be somewhere near the top.</a:t>
            </a:r>
            <a:endParaRPr lang="en-GB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826787" y="184239"/>
            <a:ext cx="16242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1. Accessing </a:t>
            </a:r>
            <a:r>
              <a:rPr lang="en-GB" dirty="0"/>
              <a:t>W</a:t>
            </a:r>
            <a:r>
              <a:rPr lang="en-GB" dirty="0" smtClean="0"/>
              <a:t>ikipedia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4873638" y="182355"/>
            <a:ext cx="2304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2. Navigating </a:t>
            </a:r>
            <a:r>
              <a:rPr lang="en-GB" dirty="0"/>
              <a:t>W</a:t>
            </a:r>
            <a:r>
              <a:rPr lang="en-GB" dirty="0" smtClean="0"/>
              <a:t>ikipedia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7957" y="2463484"/>
            <a:ext cx="3290762" cy="105761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9" name="Cloud Callout 8"/>
          <p:cNvSpPr/>
          <p:nvPr/>
        </p:nvSpPr>
        <p:spPr>
          <a:xfrm>
            <a:off x="5895139" y="4129499"/>
            <a:ext cx="3168352" cy="1872208"/>
          </a:xfrm>
          <a:prstGeom prst="cloudCallout">
            <a:avLst>
              <a:gd name="adj1" fmla="val -56609"/>
              <a:gd name="adj2" fmla="val -689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/>
              <a:t>I’ll cut and paste the bits I want into Word for now – a sort of notepad (it happens to be open).</a:t>
            </a:r>
            <a:endParaRPr lang="en-GB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6084168" y="3760167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   3. Retrieving information</a:t>
            </a:r>
            <a:endParaRPr lang="en-GB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6752" y="4217623"/>
            <a:ext cx="1716196" cy="220282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2" name="Cloud Callout 21"/>
          <p:cNvSpPr/>
          <p:nvPr/>
        </p:nvSpPr>
        <p:spPr>
          <a:xfrm>
            <a:off x="539552" y="4221089"/>
            <a:ext cx="3528392" cy="2016224"/>
          </a:xfrm>
          <a:prstGeom prst="cloudCallout">
            <a:avLst>
              <a:gd name="adj1" fmla="val 43900"/>
              <a:gd name="adj2" fmla="val -8383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/>
              <a:t>I’ll play about with the text and then re-present it in a slide in a better way (note to self- reference the source properly!)</a:t>
            </a:r>
            <a:endParaRPr lang="en-GB" sz="1600" dirty="0"/>
          </a:p>
        </p:txBody>
      </p:sp>
      <p:sp>
        <p:nvSpPr>
          <p:cNvPr id="23" name="TextBox 22"/>
          <p:cNvSpPr txBox="1"/>
          <p:nvPr/>
        </p:nvSpPr>
        <p:spPr>
          <a:xfrm>
            <a:off x="0" y="3897923"/>
            <a:ext cx="2664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   4. Re-presenting information</a:t>
            </a:r>
            <a:endParaRPr lang="en-GB" dirty="0"/>
          </a:p>
        </p:txBody>
      </p:sp>
      <p:sp>
        <p:nvSpPr>
          <p:cNvPr id="24" name="Cloud Callout 23"/>
          <p:cNvSpPr/>
          <p:nvPr/>
        </p:nvSpPr>
        <p:spPr>
          <a:xfrm>
            <a:off x="125287" y="1749900"/>
            <a:ext cx="3027284" cy="2148023"/>
          </a:xfrm>
          <a:prstGeom prst="cloudCallout">
            <a:avLst>
              <a:gd name="adj1" fmla="val 79769"/>
              <a:gd name="adj2" fmla="val 6535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chemeClr val="tx1"/>
                </a:solidFill>
              </a:rPr>
              <a:t>I know about the issues surrounding Wikipedia; I understand </a:t>
            </a:r>
            <a:r>
              <a:rPr lang="en-GB" sz="1400" dirty="0" err="1" smtClean="0">
                <a:solidFill>
                  <a:schemeClr val="tx1"/>
                </a:solidFill>
              </a:rPr>
              <a:t>Darwikianism</a:t>
            </a:r>
            <a:r>
              <a:rPr lang="en-GB" sz="1400" dirty="0" smtClean="0">
                <a:solidFill>
                  <a:schemeClr val="tx1"/>
                </a:solidFill>
              </a:rPr>
              <a:t>’ and this helps me make my digital choice.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23528" y="1196752"/>
            <a:ext cx="1907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Inherent knowledge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75115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Ways to make the curriculum ‘explicit’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Sharing and reflecting on key documentation (e.g. course proposal and approval records, lesson plans)</a:t>
            </a:r>
          </a:p>
          <a:p>
            <a:r>
              <a:rPr lang="en-GB" dirty="0" smtClean="0"/>
              <a:t>Explaining the relationship between learning and teaching activities, and assessment.</a:t>
            </a:r>
          </a:p>
          <a:p>
            <a:r>
              <a:rPr lang="en-GB" dirty="0" smtClean="0"/>
              <a:t>Sharing the rationale for choice of approach, in particular, technology employed.</a:t>
            </a:r>
          </a:p>
          <a:p>
            <a:r>
              <a:rPr lang="en-GB" dirty="0" smtClean="0"/>
              <a:t>Inviting students to be contributors to an evolving curriculum.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541582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-6546"/>
            <a:ext cx="8639944" cy="558507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39552" y="5445224"/>
            <a:ext cx="83519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Source: Curriculum Theory and Practice </a:t>
            </a:r>
            <a:r>
              <a:rPr lang="en-GB" b="1" dirty="0" smtClean="0">
                <a:solidFill>
                  <a:schemeClr val="accent2"/>
                </a:solidFill>
              </a:rPr>
              <a:t>http</a:t>
            </a:r>
            <a:r>
              <a:rPr lang="en-GB" b="1" dirty="0">
                <a:solidFill>
                  <a:schemeClr val="accent2"/>
                </a:solidFill>
              </a:rPr>
              <a:t>://infed.org/mobi/curriculum-theory-and-practice/</a:t>
            </a:r>
          </a:p>
        </p:txBody>
      </p:sp>
    </p:spTree>
    <p:extLst>
      <p:ext uri="{BB962C8B-B14F-4D97-AF65-F5344CB8AC3E}">
        <p14:creationId xmlns:p14="http://schemas.microsoft.com/office/powerpoint/2010/main" val="28541582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 smtClean="0"/>
              <a:t>Modelling your thinking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525963"/>
          </a:xfrm>
        </p:spPr>
        <p:txBody>
          <a:bodyPr/>
          <a:lstStyle/>
          <a:p>
            <a:r>
              <a:rPr lang="en-GB" dirty="0" smtClean="0"/>
              <a:t>‘Explanatory artefacts’ – videos, podcasts, infographics, </a:t>
            </a:r>
            <a:r>
              <a:rPr lang="en-GB" dirty="0" err="1" smtClean="0"/>
              <a:t>mindmaps</a:t>
            </a:r>
            <a:r>
              <a:rPr lang="en-GB" dirty="0" smtClean="0"/>
              <a:t>.</a:t>
            </a:r>
          </a:p>
          <a:p>
            <a:r>
              <a:rPr lang="en-GB" dirty="0" smtClean="0"/>
              <a:t> Sharing your ‘story’ – exposing your own digital literacies and practices (e.g. how I go about approaching a new tool; how I use a tool for a set purpose).</a:t>
            </a:r>
          </a:p>
          <a:p>
            <a:r>
              <a:rPr lang="en-GB" dirty="0" smtClean="0"/>
              <a:t>Unpicking and critically analysing tools, pedagogically, and evaluating choices.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541582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0F5666"/>
      </a:accent2>
      <a:accent3>
        <a:srgbClr val="062228"/>
      </a:accent3>
      <a:accent4>
        <a:srgbClr val="39639D"/>
      </a:accent4>
      <a:accent5>
        <a:srgbClr val="474B78"/>
      </a:accent5>
      <a:accent6>
        <a:srgbClr val="7D3C4A"/>
      </a:accent6>
      <a:hlink>
        <a:srgbClr val="BF7B89"/>
      </a:hlink>
      <a:folHlink>
        <a:srgbClr val="5D2D3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2375</TotalTime>
  <Words>969</Words>
  <Application>Microsoft Office PowerPoint</Application>
  <PresentationFormat>On-screen Show (4:3)</PresentationFormat>
  <Paragraphs>109</Paragraphs>
  <Slides>17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0" baseType="lpstr">
      <vt:lpstr>Arial</vt:lpstr>
      <vt:lpstr>Calibri</vt:lpstr>
      <vt:lpstr>Office Theme</vt:lpstr>
      <vt:lpstr>Transforming Technologies: Reflections on Curriculum Design and Digital Identity</vt:lpstr>
      <vt:lpstr>About the course</vt:lpstr>
      <vt:lpstr>Course overview</vt:lpstr>
      <vt:lpstr>Explorations in Eytmology</vt:lpstr>
      <vt:lpstr>Bringing it all together….</vt:lpstr>
      <vt:lpstr>PowerPoint Presentation</vt:lpstr>
      <vt:lpstr>Ways to make the curriculum ‘explicit’</vt:lpstr>
      <vt:lpstr>PowerPoint Presentation</vt:lpstr>
      <vt:lpstr>Modelling your thinking</vt:lpstr>
      <vt:lpstr>Moodle quiz: conscientious design</vt:lpstr>
      <vt:lpstr>Activities that promote student ‘agency’ in a VLE</vt:lpstr>
      <vt:lpstr>Activities that promote engagement and persistence</vt:lpstr>
      <vt:lpstr>Digital identity and Digital Literacy</vt:lpstr>
      <vt:lpstr>Digital domains, tools and practices</vt:lpstr>
      <vt:lpstr>PowerPoint Presentation</vt:lpstr>
      <vt:lpstr>Using student digital practices and literacies</vt:lpstr>
      <vt:lpstr>Discussion</vt:lpstr>
    </vt:vector>
  </TitlesOfParts>
  <Company>University of Warwick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Collett, Michelle</dc:creator>
  <cp:lastModifiedBy>Rupp, William</cp:lastModifiedBy>
  <cp:revision>63</cp:revision>
  <dcterms:created xsi:type="dcterms:W3CDTF">2012-07-16T11:48:53Z</dcterms:created>
  <dcterms:modified xsi:type="dcterms:W3CDTF">2015-05-21T10:19:43Z</dcterms:modified>
</cp:coreProperties>
</file>