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58" r:id="rId5"/>
    <p:sldId id="260" r:id="rId6"/>
    <p:sldId id="261" r:id="rId7"/>
    <p:sldId id="270" r:id="rId8"/>
    <p:sldId id="262" r:id="rId9"/>
    <p:sldId id="263" r:id="rId10"/>
    <p:sldId id="264" r:id="rId11"/>
    <p:sldId id="271" r:id="rId12"/>
    <p:sldId id="265" r:id="rId13"/>
    <p:sldId id="266" r:id="rId14"/>
    <p:sldId id="267" r:id="rId15"/>
    <p:sldId id="269" r:id="rId16"/>
    <p:sldId id="268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86" autoAdjust="0"/>
  </p:normalViewPr>
  <p:slideViewPr>
    <p:cSldViewPr>
      <p:cViewPr varScale="1">
        <p:scale>
          <a:sx n="120" d="100"/>
          <a:sy n="120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459C6-F41D-481A-9C37-E98643384DDE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76BE2-C847-4801-A4EA-A5EF3C9E02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742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76BE2-C847-4801-A4EA-A5EF3C9E023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344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85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08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712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36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03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74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62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890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721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3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8D57A-0EA4-445E-A79B-6D5941EB18A7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E34BC-4C31-44A6-B797-F8A34F2BB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09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source=images&amp;cd=&amp;cad=rja&amp;docid=s00ZSN7wdiUD0M&amp;tbnid=whN-RQfgOpqALM:&amp;ved=0CAgQjRwwAA&amp;url=http://www.nazarene.ac.uk/home/student-life/moodle.php&amp;ei=_UoeUbH4HM2Lswbg8YDYAQ&amp;psig=AFQjCNFgDRAcFT70iDfaxJYE1Lyspci35w&amp;ust=136102617352181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1.jpe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2"/>
          <a:stretch/>
        </p:blipFill>
        <p:spPr bwMode="auto">
          <a:xfrm>
            <a:off x="53750" y="5301208"/>
            <a:ext cx="8964487" cy="129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www.nazarene.ac.uk/UserFiles/Files/p_J1K1NL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61" b="21733"/>
          <a:stretch/>
        </p:blipFill>
        <p:spPr bwMode="auto">
          <a:xfrm>
            <a:off x="465818" y="0"/>
            <a:ext cx="824785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276872"/>
            <a:ext cx="914028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/>
              <a:t>Department of Chemistry</a:t>
            </a:r>
          </a:p>
          <a:p>
            <a:pPr algn="ctr"/>
            <a:r>
              <a:rPr lang="en-GB" sz="7200" dirty="0" smtClean="0"/>
              <a:t>Dr Lynne Bayley</a:t>
            </a:r>
          </a:p>
          <a:p>
            <a:pPr algn="ctr"/>
            <a:r>
              <a:rPr lang="en-GB" sz="4800" dirty="0" smtClean="0"/>
              <a:t>20/02/2013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64484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Assignment Submission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2695450" cy="42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10"/>
          <a:stretch/>
        </p:blipFill>
        <p:spPr bwMode="auto">
          <a:xfrm>
            <a:off x="3707904" y="1820621"/>
            <a:ext cx="5031845" cy="400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8644" y="886073"/>
            <a:ext cx="30392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7030A0"/>
                </a:solidFill>
              </a:rPr>
              <a:t>File Upload</a:t>
            </a:r>
          </a:p>
        </p:txBody>
      </p:sp>
    </p:spTree>
    <p:extLst>
      <p:ext uri="{BB962C8B-B14F-4D97-AF65-F5344CB8AC3E}">
        <p14:creationId xmlns:p14="http://schemas.microsoft.com/office/powerpoint/2010/main" val="91506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Simple Marking</a:t>
            </a:r>
            <a:endParaRPr lang="en-GB" sz="4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70762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727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Rubric Marking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86073"/>
            <a:ext cx="4122204" cy="59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26089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Grade views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533" b="59156"/>
          <a:stretch/>
        </p:blipFill>
        <p:spPr bwMode="auto">
          <a:xfrm>
            <a:off x="4283968" y="2420888"/>
            <a:ext cx="4570639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83" y="980728"/>
            <a:ext cx="500653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71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375" y="116631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Administrator Grade Views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4"/>
          <a:stretch/>
        </p:blipFill>
        <p:spPr bwMode="auto">
          <a:xfrm>
            <a:off x="204668" y="1196752"/>
            <a:ext cx="8683868" cy="2842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7" y="4963647"/>
            <a:ext cx="8996536" cy="117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3568" y="1412776"/>
            <a:ext cx="1152128" cy="2376264"/>
          </a:xfrm>
          <a:prstGeom prst="rect">
            <a:avLst/>
          </a:prstGeom>
          <a:blipFill dpi="0" rotWithShape="1">
            <a:blip r:embed="rId4">
              <a:alphaModFix amt="81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47664" y="4984469"/>
            <a:ext cx="720080" cy="1155465"/>
          </a:xfrm>
          <a:prstGeom prst="rect">
            <a:avLst/>
          </a:prstGeom>
          <a:blipFill dpi="0" rotWithShape="1">
            <a:blip r:embed="rId4">
              <a:alphaModFix amt="81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7142" y="4984470"/>
            <a:ext cx="720080" cy="1155465"/>
          </a:xfrm>
          <a:prstGeom prst="rect">
            <a:avLst/>
          </a:prstGeom>
          <a:blipFill dpi="0" rotWithShape="1">
            <a:blip r:embed="rId4">
              <a:alphaModFix amt="81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50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375" y="116631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Communication</a:t>
            </a:r>
            <a:endParaRPr lang="en-GB" sz="44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285547" y="889338"/>
            <a:ext cx="4790509" cy="2962099"/>
            <a:chOff x="285547" y="889338"/>
            <a:chExt cx="4790509" cy="2962099"/>
          </a:xfrm>
        </p:grpSpPr>
        <p:grpSp>
          <p:nvGrpSpPr>
            <p:cNvPr id="4" name="Group 3"/>
            <p:cNvGrpSpPr/>
            <p:nvPr/>
          </p:nvGrpSpPr>
          <p:grpSpPr>
            <a:xfrm>
              <a:off x="285547" y="889338"/>
              <a:ext cx="4790509" cy="2962099"/>
              <a:chOff x="285547" y="889338"/>
              <a:chExt cx="4790509" cy="2962099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547" y="1268760"/>
                <a:ext cx="4790509" cy="25826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285547" y="889338"/>
                <a:ext cx="47185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Forums</a:t>
                </a:r>
                <a:endParaRPr lang="en-GB" sz="2400" dirty="0" smtClean="0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323528" y="1351003"/>
              <a:ext cx="144016" cy="162018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47936" y="1405009"/>
              <a:ext cx="207640" cy="108012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33265" y="2996952"/>
              <a:ext cx="207640" cy="108012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45096" y="2506092"/>
              <a:ext cx="207640" cy="108012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5842" y="1970221"/>
              <a:ext cx="207640" cy="108012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51756" y="3501008"/>
              <a:ext cx="207640" cy="108012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67727" y="2915943"/>
              <a:ext cx="144016" cy="162018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67544" y="2425083"/>
              <a:ext cx="144016" cy="162018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67544" y="3447002"/>
              <a:ext cx="144016" cy="162018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23711" y="1895453"/>
              <a:ext cx="144016" cy="162018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724128" y="926257"/>
            <a:ext cx="2779293" cy="2815166"/>
            <a:chOff x="5724128" y="926257"/>
            <a:chExt cx="2779293" cy="2815166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248924"/>
              <a:ext cx="2779293" cy="2492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5748475" y="926257"/>
              <a:ext cx="16011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Messaging</a:t>
              </a:r>
              <a:endParaRPr lang="en-GB" sz="2400" dirty="0" smtClean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359058" y="1370100"/>
              <a:ext cx="741333" cy="606361"/>
            </a:xfrm>
            <a:prstGeom prst="rect">
              <a:avLst/>
            </a:prstGeom>
            <a:blipFill dpi="0" rotWithShape="1">
              <a:blip r:embed="rId3">
                <a:alphaModFix amt="88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988391" y="2900888"/>
              <a:ext cx="741333" cy="96064"/>
            </a:xfrm>
            <a:prstGeom prst="rect">
              <a:avLst/>
            </a:prstGeom>
            <a:blipFill dpi="0" rotWithShape="1">
              <a:blip r:embed="rId3">
                <a:alphaModFix amt="81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astelsSmooth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59706" y="4028568"/>
            <a:ext cx="3219825" cy="2653436"/>
            <a:chOff x="560087" y="4051412"/>
            <a:chExt cx="3219825" cy="2653436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707"/>
            <a:stretch/>
          </p:blipFill>
          <p:spPr bwMode="auto">
            <a:xfrm>
              <a:off x="560087" y="4509120"/>
              <a:ext cx="3032922" cy="2195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566846" y="4051412"/>
              <a:ext cx="3213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Information</a:t>
              </a:r>
              <a:endParaRPr lang="en-GB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06715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375" y="116631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Surveys</a:t>
            </a:r>
            <a:endParaRPr lang="en-GB" sz="4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245273" cy="4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481677"/>
            <a:ext cx="4983919" cy="864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7452320" y="501351"/>
            <a:ext cx="1440160" cy="39480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428" y="1628799"/>
            <a:ext cx="4938719" cy="47358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315300" y="1700808"/>
            <a:ext cx="285651" cy="288032"/>
          </a:xfrm>
          <a:prstGeom prst="rect">
            <a:avLst/>
          </a:prstGeom>
          <a:blipFill dpi="0" rotWithShape="1">
            <a:blip r:embed="rId5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250722" y="1700809"/>
            <a:ext cx="504056" cy="144016"/>
          </a:xfrm>
          <a:prstGeom prst="rect">
            <a:avLst/>
          </a:prstGeom>
          <a:blipFill dpi="0" rotWithShape="1">
            <a:blip r:embed="rId5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206052" y="2081809"/>
            <a:ext cx="548725" cy="144016"/>
          </a:xfrm>
          <a:prstGeom prst="rect">
            <a:avLst/>
          </a:prstGeom>
          <a:blipFill dpi="0" rotWithShape="1">
            <a:blip r:embed="rId5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334803" y="2470691"/>
            <a:ext cx="548725" cy="144016"/>
          </a:xfrm>
          <a:prstGeom prst="rect">
            <a:avLst/>
          </a:prstGeom>
          <a:blipFill dpi="0" rotWithShape="1">
            <a:blip r:embed="rId5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311155" y="2825416"/>
            <a:ext cx="548725" cy="144016"/>
          </a:xfrm>
          <a:prstGeom prst="rect">
            <a:avLst/>
          </a:prstGeom>
          <a:blipFill dpi="0" rotWithShape="1">
            <a:blip r:embed="rId5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296462" y="2081809"/>
            <a:ext cx="285651" cy="288032"/>
          </a:xfrm>
          <a:prstGeom prst="rect">
            <a:avLst/>
          </a:prstGeom>
          <a:blipFill dpi="0" rotWithShape="1">
            <a:blip r:embed="rId5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315300" y="2470691"/>
            <a:ext cx="285651" cy="288032"/>
          </a:xfrm>
          <a:prstGeom prst="rect">
            <a:avLst/>
          </a:prstGeom>
          <a:blipFill dpi="0" rotWithShape="1">
            <a:blip r:embed="rId5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315300" y="2825416"/>
            <a:ext cx="285651" cy="288032"/>
          </a:xfrm>
          <a:prstGeom prst="rect">
            <a:avLst/>
          </a:prstGeom>
          <a:blipFill dpi="0" rotWithShape="1">
            <a:blip r:embed="rId5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8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473" y="126712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Reports</a:t>
            </a:r>
            <a:endParaRPr lang="en-GB" sz="44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3400599" cy="3047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0648"/>
            <a:ext cx="3423304" cy="414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3" y="4242508"/>
            <a:ext cx="3114332" cy="2324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725144"/>
            <a:ext cx="5444659" cy="135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68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375" y="116631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Overview of Moodle</a:t>
            </a:r>
            <a:endParaRPr lang="en-GB" sz="44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251520" y="980728"/>
            <a:ext cx="89644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</a:rPr>
              <a:t>Pedagogical design</a:t>
            </a:r>
          </a:p>
          <a:p>
            <a:r>
              <a:rPr lang="en-GB" sz="4400" dirty="0" smtClean="0">
                <a:solidFill>
                  <a:srgbClr val="7030A0"/>
                </a:solidFill>
              </a:rPr>
              <a:t>Flexible and customisable</a:t>
            </a:r>
          </a:p>
          <a:p>
            <a:r>
              <a:rPr lang="en-GB" sz="4400" dirty="0" smtClean="0">
                <a:solidFill>
                  <a:srgbClr val="002060"/>
                </a:solidFill>
              </a:rPr>
              <a:t>Informative and Effective</a:t>
            </a:r>
            <a:endParaRPr lang="en-GB" sz="4400" dirty="0">
              <a:solidFill>
                <a:srgbClr val="002060"/>
              </a:solidFill>
            </a:endParaRPr>
          </a:p>
          <a:p>
            <a:endParaRPr lang="en-GB" sz="4400" dirty="0">
              <a:solidFill>
                <a:srgbClr val="0070C0"/>
              </a:solidFill>
            </a:endParaRPr>
          </a:p>
          <a:p>
            <a:r>
              <a:rPr lang="en-GB" sz="4400" dirty="0" smtClean="0">
                <a:solidFill>
                  <a:srgbClr val="0070C0"/>
                </a:solidFill>
              </a:rPr>
              <a:t>Complicated </a:t>
            </a:r>
            <a:r>
              <a:rPr lang="en-GB" sz="4400" dirty="0">
                <a:solidFill>
                  <a:srgbClr val="0070C0"/>
                </a:solidFill>
              </a:rPr>
              <a:t>interface</a:t>
            </a:r>
          </a:p>
          <a:p>
            <a:r>
              <a:rPr lang="en-GB" sz="4400" dirty="0" smtClean="0">
                <a:solidFill>
                  <a:srgbClr val="7030A0"/>
                </a:solidFill>
              </a:rPr>
              <a:t>Investment in set up</a:t>
            </a:r>
            <a:endParaRPr lang="en-GB" sz="4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4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278" y="1041023"/>
            <a:ext cx="896448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0070C0"/>
                </a:solidFill>
              </a:rPr>
              <a:t>Extensively in 2 Modules </a:t>
            </a:r>
            <a:r>
              <a:rPr lang="en-GB" sz="4400" dirty="0" smtClean="0">
                <a:solidFill>
                  <a:srgbClr val="0070C0"/>
                </a:solidFill>
              </a:rPr>
              <a:t/>
            </a:r>
            <a:br>
              <a:rPr lang="en-GB" sz="4400" dirty="0" smtClean="0">
                <a:solidFill>
                  <a:srgbClr val="0070C0"/>
                </a:solidFill>
              </a:rPr>
            </a:br>
            <a:r>
              <a:rPr lang="en-GB" sz="3200" dirty="0" smtClean="0">
                <a:solidFill>
                  <a:srgbClr val="0070C0"/>
                </a:solidFill>
              </a:rPr>
              <a:t>(+ trials in other modules)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7030A0"/>
                </a:solidFill>
              </a:rPr>
              <a:t>249 students @ 2 </a:t>
            </a:r>
            <a:r>
              <a:rPr lang="en-GB" sz="4400" dirty="0">
                <a:solidFill>
                  <a:srgbClr val="7030A0"/>
                </a:solidFill>
              </a:rPr>
              <a:t>assignments per week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4400" dirty="0">
                <a:solidFill>
                  <a:srgbClr val="0070C0"/>
                </a:solidFill>
              </a:rPr>
              <a:t>6,000 pieces of assessed work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002060"/>
                </a:solidFill>
              </a:rPr>
              <a:t>70 </a:t>
            </a:r>
            <a:r>
              <a:rPr lang="en-GB" sz="4400" dirty="0" smtClean="0">
                <a:solidFill>
                  <a:srgbClr val="002060"/>
                </a:solidFill>
              </a:rPr>
              <a:t>postgraduate </a:t>
            </a:r>
            <a:r>
              <a:rPr lang="en-GB" sz="4400" dirty="0" smtClean="0">
                <a:solidFill>
                  <a:srgbClr val="002060"/>
                </a:solidFill>
              </a:rPr>
              <a:t>demonstrators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7030A0"/>
                </a:solidFill>
              </a:rPr>
              <a:t>~50 academ</a:t>
            </a:r>
            <a:r>
              <a:rPr lang="en-GB" sz="4400" dirty="0" smtClean="0">
                <a:solidFill>
                  <a:srgbClr val="7030A0"/>
                </a:solidFill>
              </a:rPr>
              <a:t>ic staff</a:t>
            </a:r>
            <a:endParaRPr lang="en-GB" sz="4400" dirty="0" smtClean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332656"/>
            <a:ext cx="30796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/>
              <a:t>Using Moodle</a:t>
            </a:r>
            <a:endParaRPr lang="en-GB" sz="4000" dirty="0" smtClean="0"/>
          </a:p>
        </p:txBody>
      </p:sp>
    </p:spTree>
    <p:extLst>
      <p:ext uri="{BB962C8B-B14F-4D97-AF65-F5344CB8AC3E}">
        <p14:creationId xmlns:p14="http://schemas.microsoft.com/office/powerpoint/2010/main" val="228673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Laboratory Courses</a:t>
            </a:r>
            <a:endParaRPr lang="en-GB" sz="44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"/>
          <a:stretch/>
        </p:blipFill>
        <p:spPr bwMode="auto">
          <a:xfrm>
            <a:off x="3343280" y="2931505"/>
            <a:ext cx="577919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7"/>
          <a:stretch/>
        </p:blipFill>
        <p:spPr bwMode="auto">
          <a:xfrm>
            <a:off x="251520" y="886073"/>
            <a:ext cx="2978572" cy="420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90083" y="980728"/>
            <a:ext cx="572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51 different experiments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40 laboratory groups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Each group does a different experiment each week</a:t>
            </a: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8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64488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Why Moodle?</a:t>
            </a:r>
          </a:p>
          <a:p>
            <a:endParaRPr lang="en-GB" sz="1600" dirty="0" smtClean="0"/>
          </a:p>
          <a:p>
            <a:endParaRPr lang="en-GB" sz="5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chemeClr val="tx2"/>
                </a:solidFill>
              </a:rPr>
              <a:t>FEEDBACK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chemeClr val="tx2"/>
                </a:solidFill>
              </a:rPr>
              <a:t>Quality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chemeClr val="tx2"/>
                </a:solidFill>
              </a:rPr>
              <a:t>Quantity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chemeClr val="tx2"/>
                </a:solidFill>
              </a:rPr>
              <a:t>Deadlines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7030A0"/>
                </a:solidFill>
              </a:rPr>
              <a:t>ADMINISTRATION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7030A0"/>
                </a:solidFill>
              </a:rPr>
              <a:t>Marks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7030A0"/>
                </a:solidFill>
              </a:rPr>
              <a:t>Tracking</a:t>
            </a:r>
            <a:endParaRPr lang="en-GB" sz="44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0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86073"/>
            <a:ext cx="3094040" cy="1750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Moodle Quizzes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74032"/>
            <a:ext cx="6336704" cy="155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99919"/>
            <a:ext cx="4637509" cy="1666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4005064"/>
            <a:ext cx="94330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7030A0"/>
                </a:solidFill>
              </a:rPr>
              <a:t>Personalised Feedback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002060"/>
                </a:solidFill>
              </a:rPr>
              <a:t>Random Questions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0070C0"/>
                </a:solidFill>
              </a:rPr>
              <a:t>Modes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4400" dirty="0" smtClean="0">
                <a:solidFill>
                  <a:srgbClr val="7030A0"/>
                </a:solidFill>
              </a:rPr>
              <a:t>Penalties</a:t>
            </a:r>
          </a:p>
        </p:txBody>
      </p:sp>
    </p:spTree>
    <p:extLst>
      <p:ext uri="{BB962C8B-B14F-4D97-AF65-F5344CB8AC3E}">
        <p14:creationId xmlns:p14="http://schemas.microsoft.com/office/powerpoint/2010/main" val="219287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64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Quiz Question: free text answer</a:t>
            </a:r>
            <a:endParaRPr lang="en-GB" sz="4400" dirty="0" smtClean="0"/>
          </a:p>
          <a:p>
            <a:r>
              <a:rPr lang="en-GB" sz="4400" dirty="0" smtClean="0"/>
              <a:t>Student view: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08" y="1412776"/>
            <a:ext cx="896682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508" y="4502664"/>
            <a:ext cx="94330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2060"/>
                </a:solidFill>
              </a:rPr>
              <a:t>Free text and . . 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0070C0"/>
                </a:solidFill>
              </a:rPr>
              <a:t>Equations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7030A0"/>
                </a:solidFill>
              </a:rPr>
              <a:t>Images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</a:rPr>
              <a:t>Multi-media</a:t>
            </a:r>
          </a:p>
        </p:txBody>
      </p:sp>
    </p:spTree>
    <p:extLst>
      <p:ext uri="{BB962C8B-B14F-4D97-AF65-F5344CB8AC3E}">
        <p14:creationId xmlns:p14="http://schemas.microsoft.com/office/powerpoint/2010/main" val="31948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964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Quiz Question: free text answer</a:t>
            </a:r>
            <a:endParaRPr lang="en-GB" sz="4400" dirty="0" smtClean="0"/>
          </a:p>
          <a:p>
            <a:r>
              <a:rPr lang="en-GB" sz="4400" dirty="0" smtClean="0"/>
              <a:t>Marker view: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512" y="4509120"/>
            <a:ext cx="8856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</a:rPr>
              <a:t>Easily see what needs to be marked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7030A0"/>
                </a:solidFill>
              </a:rPr>
              <a:t>Mark all students answers to same question at same time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70C0"/>
                </a:solidFill>
              </a:rPr>
              <a:t>Smaller sections means relevant information can be presented at appropriate time</a:t>
            </a:r>
            <a:endParaRPr lang="en-GB" sz="2800" dirty="0">
              <a:solidFill>
                <a:srgbClr val="0070C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63182"/>
            <a:ext cx="48006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108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915" y="22090"/>
            <a:ext cx="8964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Quiz Question: free text answer</a:t>
            </a:r>
            <a:endParaRPr lang="en-GB" sz="4400" dirty="0" smtClean="0"/>
          </a:p>
          <a:p>
            <a:r>
              <a:rPr lang="en-GB" sz="4400" dirty="0" smtClean="0"/>
              <a:t>Marker view: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62884"/>
            <a:ext cx="6192688" cy="518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6156176" y="1628800"/>
            <a:ext cx="1152128" cy="144016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308304" y="14034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Question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308576" y="2348880"/>
            <a:ext cx="1152128" cy="0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156176" y="3429000"/>
            <a:ext cx="1152128" cy="0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427984" y="5013176"/>
            <a:ext cx="2526035" cy="864096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835696" y="6381328"/>
            <a:ext cx="5112568" cy="36004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60704" y="216421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Student’s answer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296897" y="322068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“Information for graders”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48264" y="482851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Feedback box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54019" y="619666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Mark</a:t>
            </a:r>
          </a:p>
        </p:txBody>
      </p:sp>
    </p:spTree>
    <p:extLst>
      <p:ext uri="{BB962C8B-B14F-4D97-AF65-F5344CB8AC3E}">
        <p14:creationId xmlns:p14="http://schemas.microsoft.com/office/powerpoint/2010/main" val="157782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64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Quiz Question: free text </a:t>
            </a:r>
            <a:r>
              <a:rPr lang="en-GB" sz="4400" dirty="0" smtClean="0"/>
              <a:t>answer </a:t>
            </a:r>
            <a:r>
              <a:rPr lang="en-GB" sz="4400" dirty="0" smtClean="0"/>
              <a:t>Feedback </a:t>
            </a:r>
            <a:r>
              <a:rPr lang="en-GB" sz="4400" dirty="0" smtClean="0"/>
              <a:t>view: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722016" cy="308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2017313"/>
            <a:ext cx="486291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5794" y="4725144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3600" dirty="0" smtClean="0">
                <a:solidFill>
                  <a:srgbClr val="002060"/>
                </a:solidFill>
              </a:rPr>
              <a:t>Immediate feedback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3600" dirty="0" smtClean="0">
                <a:solidFill>
                  <a:srgbClr val="002060"/>
                </a:solidFill>
              </a:rPr>
              <a:t>Can hide feedback for moderation </a:t>
            </a:r>
          </a:p>
        </p:txBody>
      </p:sp>
    </p:spTree>
    <p:extLst>
      <p:ext uri="{BB962C8B-B14F-4D97-AF65-F5344CB8AC3E}">
        <p14:creationId xmlns:p14="http://schemas.microsoft.com/office/powerpoint/2010/main" val="254030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175</Words>
  <Application>Microsoft Office PowerPoint</Application>
  <PresentationFormat>On-screen Show (4:3)</PresentationFormat>
  <Paragraphs>69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LB</dc:creator>
  <cp:lastModifiedBy>LB</cp:lastModifiedBy>
  <cp:revision>26</cp:revision>
  <dcterms:created xsi:type="dcterms:W3CDTF">2013-02-15T14:23:03Z</dcterms:created>
  <dcterms:modified xsi:type="dcterms:W3CDTF">2013-02-20T08:18:51Z</dcterms:modified>
</cp:coreProperties>
</file>