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8"/>
  </p:notesMasterIdLst>
  <p:handoutMasterIdLst>
    <p:handoutMasterId r:id="rId19"/>
  </p:handoutMasterIdLst>
  <p:sldIdLst>
    <p:sldId id="258" r:id="rId2"/>
    <p:sldId id="338" r:id="rId3"/>
    <p:sldId id="355" r:id="rId4"/>
    <p:sldId id="348" r:id="rId5"/>
    <p:sldId id="353" r:id="rId6"/>
    <p:sldId id="354" r:id="rId7"/>
    <p:sldId id="356" r:id="rId8"/>
    <p:sldId id="358" r:id="rId9"/>
    <p:sldId id="357" r:id="rId10"/>
    <p:sldId id="359" r:id="rId11"/>
    <p:sldId id="361" r:id="rId12"/>
    <p:sldId id="360" r:id="rId13"/>
    <p:sldId id="362" r:id="rId14"/>
    <p:sldId id="363" r:id="rId15"/>
    <p:sldId id="364" r:id="rId16"/>
    <p:sldId id="365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09366D"/>
    <a:srgbClr val="3399FF"/>
    <a:srgbClr val="0B4387"/>
    <a:srgbClr val="C78627"/>
    <a:srgbClr val="06234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78965" autoAdjust="0"/>
  </p:normalViewPr>
  <p:slideViewPr>
    <p:cSldViewPr>
      <p:cViewPr varScale="1">
        <p:scale>
          <a:sx n="85" d="100"/>
          <a:sy n="85" d="100"/>
        </p:scale>
        <p:origin x="-7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5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fld id="{7ADF9D24-B28C-48E7-9B2A-3F722B890C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02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fld id="{964FB051-4FA7-405A-8E9E-84FE438353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15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05E8DA-8245-4766-93F9-699FB3583E06}" type="slidenum">
              <a:rPr lang="en-GB"/>
              <a:pPr/>
              <a:t>1</a:t>
            </a:fld>
            <a:endParaRPr lang="en-GB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4FB051-4FA7-405A-8E9E-84FE4383537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4FB051-4FA7-405A-8E9E-84FE4383537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915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4FB051-4FA7-405A-8E9E-84FE4383537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219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A5958-6AA7-4EB5-BD8D-CDC7145801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76E4C-8CF9-4C86-B62B-0A47FDE37E4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C933D-F33D-4675-BE4D-32DAE64EC4D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AA4D3-44B2-4277-BA34-ACB0F214842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D9958-FA81-48AD-935A-42F217D8225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5D34C-F056-4915-8F56-5B6BF4CE953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36AD3-9D35-431F-87AF-79899F0D4A2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8D981-5D4A-43AD-813A-2D62F33E1DD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0680D-C3D6-4552-A79A-5473FF49EE6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5BDD4-EA8D-4170-85E4-F8BA70A5CE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fld id="{CB63690F-FE3B-463F-9EFC-922505EE173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reencast.com/t/avZkxjrE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fac/soc/wie/teaching/undergraduate/singapore/module-outlines/ie372/assessment/writtenassignment" TargetMode="External"/><Relationship Id="rId2" Type="http://schemas.openxmlformats.org/officeDocument/2006/relationships/hyperlink" Target="http://www2.warwick.ac.uk/fac/soc/wie/teaching/pgce/primary/core_subjects/assignmen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en-GB" sz="4000" smtClean="0"/>
              <a:t/>
            </a:r>
            <a:br>
              <a:rPr lang="en-GB" sz="4000" smtClean="0"/>
            </a:br>
            <a:endParaRPr lang="en-GB" sz="40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088832" cy="4586064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Social Sciences</a:t>
            </a:r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Showcase Seminar</a:t>
            </a:r>
          </a:p>
          <a:p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Sharing Feedback Practices</a:t>
            </a:r>
          </a:p>
          <a:p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Jane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edwell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Essays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66261"/>
            <a:ext cx="7772400" cy="4114800"/>
          </a:xfrm>
        </p:spPr>
        <p:txBody>
          <a:bodyPr/>
          <a:lstStyle/>
          <a:p>
            <a:r>
              <a:rPr lang="en-GB" sz="2400" dirty="0" smtClean="0"/>
              <a:t>All e-marked</a:t>
            </a:r>
          </a:p>
          <a:p>
            <a:r>
              <a:rPr lang="en-GB" sz="2400" dirty="0" smtClean="0"/>
              <a:t>Read through</a:t>
            </a:r>
          </a:p>
          <a:p>
            <a:r>
              <a:rPr lang="en-GB" sz="2400" dirty="0" smtClean="0"/>
              <a:t>Put comments on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the text</a:t>
            </a:r>
          </a:p>
          <a:p>
            <a:r>
              <a:rPr lang="en-GB" sz="2400" dirty="0" smtClean="0"/>
              <a:t>Notes also used on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PhD</a:t>
            </a:r>
            <a:r>
              <a:rPr lang="en-GB" sz="2400" dirty="0"/>
              <a:t> </a:t>
            </a:r>
            <a:r>
              <a:rPr lang="en-GB" sz="2400" dirty="0" smtClean="0"/>
              <a:t>and other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supervision writing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before discussion.</a:t>
            </a:r>
          </a:p>
          <a:p>
            <a:pPr marL="0" indent="0">
              <a:buNone/>
            </a:pPr>
            <a:endParaRPr lang="en-GB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0833" r="16336" b="7936"/>
          <a:stretch/>
        </p:blipFill>
        <p:spPr bwMode="auto">
          <a:xfrm>
            <a:off x="3395582" y="-4454"/>
            <a:ext cx="5720529" cy="717949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72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Essays- establishing best fit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8" t="29564" r="24479" b="13095"/>
          <a:stretch/>
        </p:blipFill>
        <p:spPr bwMode="auto">
          <a:xfrm>
            <a:off x="611560" y="1052736"/>
            <a:ext cx="8208912" cy="509093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8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Essays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71600"/>
            <a:ext cx="8134672" cy="4114800"/>
          </a:xfrm>
        </p:spPr>
        <p:txBody>
          <a:bodyPr/>
          <a:lstStyle/>
          <a:p>
            <a:r>
              <a:rPr lang="en-GB" dirty="0" smtClean="0"/>
              <a:t>Feedback</a:t>
            </a:r>
          </a:p>
          <a:p>
            <a:pPr marL="0" indent="0">
              <a:buNone/>
            </a:pPr>
            <a:r>
              <a:rPr lang="en-GB" dirty="0" smtClean="0"/>
              <a:t>summary</a:t>
            </a:r>
          </a:p>
          <a:p>
            <a:r>
              <a:rPr lang="en-GB" dirty="0" smtClean="0"/>
              <a:t>Personalised</a:t>
            </a:r>
          </a:p>
          <a:p>
            <a:r>
              <a:rPr lang="en-GB" dirty="0" smtClean="0"/>
              <a:t>Targets for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next time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How </a:t>
            </a:r>
            <a:r>
              <a:rPr lang="en-GB" dirty="0" smtClean="0">
                <a:solidFill>
                  <a:srgbClr val="FF0000"/>
                </a:solidFill>
              </a:rPr>
              <a:t>long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does it take?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8" t="21627" r="60622" b="12103"/>
          <a:stretch/>
        </p:blipFill>
        <p:spPr bwMode="auto">
          <a:xfrm>
            <a:off x="3491880" y="-603448"/>
            <a:ext cx="5191389" cy="7947907"/>
          </a:xfrm>
          <a:prstGeom prst="rect">
            <a:avLst/>
          </a:prstGeom>
          <a:noFill/>
          <a:ln w="12700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4644008" y="404664"/>
            <a:ext cx="504056" cy="72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1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For those in need…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Study skills toolkit</a:t>
            </a:r>
          </a:p>
          <a:p>
            <a:r>
              <a:rPr lang="en-GB" sz="2400" dirty="0" smtClean="0"/>
              <a:t>Online help</a:t>
            </a:r>
          </a:p>
          <a:p>
            <a:r>
              <a:rPr lang="en-GB" sz="2400" dirty="0" smtClean="0"/>
              <a:t>This sheet also goes </a:t>
            </a:r>
          </a:p>
          <a:p>
            <a:pPr marL="0" indent="0">
              <a:buNone/>
            </a:pPr>
            <a:r>
              <a:rPr lang="en-GB" sz="2400" dirty="0" smtClean="0"/>
              <a:t>back with the feedback </a:t>
            </a:r>
          </a:p>
          <a:p>
            <a:pPr marL="0" indent="0">
              <a:buNone/>
            </a:pPr>
            <a:r>
              <a:rPr lang="en-GB" sz="2400" dirty="0" smtClean="0"/>
              <a:t>sheet and annotated script</a:t>
            </a:r>
            <a:endParaRPr lang="en-GB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1" t="21825" r="22471" b="11904"/>
          <a:stretch/>
        </p:blipFill>
        <p:spPr bwMode="auto">
          <a:xfrm rot="502215">
            <a:off x="4410143" y="1179102"/>
            <a:ext cx="4272591" cy="6021288"/>
          </a:xfrm>
          <a:prstGeom prst="rect">
            <a:avLst/>
          </a:prstGeom>
          <a:noFill/>
          <a:ln w="12700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41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Get students to engage with feedback?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Feedback sheet</a:t>
            </a:r>
          </a:p>
          <a:p>
            <a:r>
              <a:rPr lang="en-GB" dirty="0" smtClean="0"/>
              <a:t>New- so results</a:t>
            </a:r>
          </a:p>
          <a:p>
            <a:pPr marL="0" indent="0">
              <a:buNone/>
            </a:pPr>
            <a:r>
              <a:rPr lang="en-GB" dirty="0" smtClean="0"/>
              <a:t>are uncertain</a:t>
            </a:r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0" t="20437" r="29721" b="6251"/>
          <a:stretch/>
        </p:blipFill>
        <p:spPr bwMode="auto">
          <a:xfrm rot="295848">
            <a:off x="3923928" y="1052736"/>
            <a:ext cx="4941950" cy="5688632"/>
          </a:xfrm>
          <a:prstGeom prst="rect">
            <a:avLst/>
          </a:prstGeom>
          <a:noFill/>
          <a:ln w="9525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57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In extremis…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use </a:t>
            </a:r>
            <a:r>
              <a:rPr lang="en-GB" dirty="0" err="1" smtClean="0"/>
              <a:t>Camtasia</a:t>
            </a:r>
            <a:r>
              <a:rPr lang="en-GB" dirty="0" smtClean="0"/>
              <a:t> and Jing, </a:t>
            </a:r>
            <a:r>
              <a:rPr lang="en-GB" dirty="0" err="1" smtClean="0"/>
              <a:t>Wallwisher</a:t>
            </a:r>
            <a:r>
              <a:rPr lang="en-GB" dirty="0" smtClean="0"/>
              <a:t>, </a:t>
            </a:r>
            <a:r>
              <a:rPr lang="en-GB" dirty="0" err="1" smtClean="0"/>
              <a:t>etc</a:t>
            </a:r>
            <a:r>
              <a:rPr lang="en-GB" dirty="0" smtClean="0"/>
              <a:t> to communicate feedback to individuals and groups.</a:t>
            </a:r>
            <a:endParaRPr lang="en-GB" dirty="0"/>
          </a:p>
          <a:p>
            <a:r>
              <a:rPr lang="en-GB" dirty="0" smtClean="0"/>
              <a:t>Example: </a:t>
            </a: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screencast.com/t/avZkxjrEH</a:t>
            </a:r>
            <a:endParaRPr lang="en-GB" dirty="0" smtClean="0"/>
          </a:p>
          <a:p>
            <a:r>
              <a:rPr lang="en-GB" dirty="0" smtClean="0"/>
              <a:t>This is feedback for an overseas module. Jing offers five minutes to discuss it.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solidFill>
                  <a:srgbClr val="00CC99"/>
                </a:solidFill>
              </a:rPr>
              <a:t>Conclusions about Feedback</a:t>
            </a:r>
            <a:endParaRPr lang="en-GB" sz="3600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fast; formative; fair; focused </a:t>
            </a:r>
            <a:r>
              <a:rPr lang="en-GB" dirty="0"/>
              <a:t>on </a:t>
            </a:r>
            <a:r>
              <a:rPr lang="en-GB" dirty="0" smtClean="0"/>
              <a:t>them -we are all trying to do the best we can;</a:t>
            </a:r>
          </a:p>
          <a:p>
            <a:r>
              <a:rPr lang="en-GB" dirty="0" smtClean="0"/>
              <a:t>there is a tension between detail and accessibility in feedback (tick boxes are easy to make and hard to read);</a:t>
            </a:r>
          </a:p>
          <a:p>
            <a:r>
              <a:rPr lang="en-GB" dirty="0" smtClean="0"/>
              <a:t>Our students seem to like words, but only original words, and they like spoken words as well.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9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196752"/>
            <a:ext cx="8143932" cy="4210130"/>
          </a:xfrm>
        </p:spPr>
        <p:txBody>
          <a:bodyPr/>
          <a:lstStyle/>
          <a:p>
            <a:r>
              <a:rPr lang="en-GB" sz="2800" dirty="0" smtClean="0"/>
              <a:t>Part of teaching for BA, MA, PGCE (M level), PhD, between supervision meetings</a:t>
            </a:r>
          </a:p>
          <a:p>
            <a:endParaRPr lang="en-GB" sz="1200" dirty="0"/>
          </a:p>
          <a:p>
            <a:r>
              <a:rPr lang="en-GB" sz="2800" dirty="0" smtClean="0"/>
              <a:t>Given to standard undergraduates, widening participation students, full-time postgraduates, part-time professionals, home and overseas students. </a:t>
            </a:r>
          </a:p>
          <a:p>
            <a:endParaRPr lang="en-GB" sz="1200" dirty="0"/>
          </a:p>
          <a:p>
            <a:r>
              <a:rPr lang="en-GB" sz="2800" dirty="0" smtClean="0"/>
              <a:t>Given by full and part-time teaching and research staff, school mentors and link tutors.</a:t>
            </a:r>
          </a:p>
          <a:p>
            <a:endParaRPr lang="en-GB" sz="2800" dirty="0">
              <a:solidFill>
                <a:schemeClr val="accent2"/>
              </a:solidFill>
            </a:endParaRPr>
          </a:p>
          <a:p>
            <a:endParaRPr lang="en-GB" sz="2800" dirty="0" smtClean="0">
              <a:solidFill>
                <a:schemeClr val="accent2"/>
              </a:solidFill>
            </a:endParaRPr>
          </a:p>
        </p:txBody>
      </p:sp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CD7F3C-CA66-46AA-8EBD-54B92E880D84}" type="slidenum">
              <a:rPr lang="en-GB" smtClean="0">
                <a:latin typeface="Arial" pitchFamily="34" charset="0"/>
              </a:rPr>
              <a:pPr/>
              <a:t>2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3528" y="20864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WIE Feedback…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Assessment of…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80728"/>
            <a:ext cx="7772400" cy="4114800"/>
          </a:xfrm>
        </p:spPr>
        <p:txBody>
          <a:bodyPr/>
          <a:lstStyle/>
          <a:p>
            <a:r>
              <a:rPr lang="en-GB" sz="2800" dirty="0" smtClean="0"/>
              <a:t>Teacher Standards. Assessed through observations and placement profiles (reports, observations with verbal and written  feedback)</a:t>
            </a:r>
          </a:p>
          <a:p>
            <a:endParaRPr lang="en-GB" sz="1200" dirty="0" smtClean="0"/>
          </a:p>
          <a:p>
            <a:r>
              <a:rPr lang="en-GB" sz="2800" dirty="0" smtClean="0"/>
              <a:t>Specific subject knowledge (electronic audits which also supply feedback- </a:t>
            </a:r>
            <a:r>
              <a:rPr lang="en-GB" sz="2800" dirty="0" err="1" smtClean="0"/>
              <a:t>qualificatory</a:t>
            </a:r>
            <a:r>
              <a:rPr lang="en-GB" sz="2800" dirty="0" smtClean="0"/>
              <a:t> assessment, forums, wikis )</a:t>
            </a:r>
          </a:p>
          <a:p>
            <a:endParaRPr lang="en-GB" sz="1200" dirty="0" smtClean="0"/>
          </a:p>
          <a:p>
            <a:r>
              <a:rPr lang="en-GB" sz="2800" dirty="0" smtClean="0"/>
              <a:t>General </a:t>
            </a:r>
            <a:r>
              <a:rPr lang="en-GB" sz="2800" dirty="0"/>
              <a:t>scholarship in social science. (essays, presentations, posters, performances- written only feedback).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2985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00CC99"/>
                </a:solidFill>
                <a:effectLst/>
              </a:rPr>
              <a:t>Students and trainees want…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Feedback which is:</a:t>
            </a:r>
          </a:p>
          <a:p>
            <a:r>
              <a:rPr lang="en-GB" sz="2800" dirty="0" smtClean="0"/>
              <a:t>fast;</a:t>
            </a:r>
          </a:p>
          <a:p>
            <a:r>
              <a:rPr lang="en-GB" sz="2800" dirty="0" smtClean="0"/>
              <a:t>formative;</a:t>
            </a:r>
          </a:p>
          <a:p>
            <a:r>
              <a:rPr lang="en-GB" sz="2800" dirty="0" smtClean="0"/>
              <a:t>fair;</a:t>
            </a:r>
          </a:p>
          <a:p>
            <a:r>
              <a:rPr lang="en-GB" sz="2800" dirty="0" smtClean="0"/>
              <a:t>focused on them – no statement banks or tick boxes.</a:t>
            </a:r>
          </a:p>
          <a:p>
            <a:endParaRPr lang="en-GB" sz="2800" dirty="0"/>
          </a:p>
          <a:p>
            <a:r>
              <a:rPr lang="en-GB" sz="2800" dirty="0" smtClean="0"/>
              <a:t>These are the key issues arising from a survey of BA and PGCE students four years ago.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rgbClr val="00CC99"/>
                </a:solidFill>
                <a:effectLst/>
              </a:rPr>
              <a:t>All feedback in WIE</a:t>
            </a:r>
            <a:endParaRPr lang="en-GB" dirty="0">
              <a:solidFill>
                <a:srgbClr val="00CC99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r>
              <a:rPr lang="en-GB" sz="2800" dirty="0" smtClean="0"/>
              <a:t>Criterion related but personalised</a:t>
            </a:r>
          </a:p>
          <a:p>
            <a:r>
              <a:rPr lang="en-GB" sz="2800" dirty="0" smtClean="0"/>
              <a:t>Transparent and shared by all participants in that assessment</a:t>
            </a:r>
          </a:p>
          <a:p>
            <a:r>
              <a:rPr lang="en-GB" sz="2800" dirty="0" smtClean="0"/>
              <a:t>Moderated (all) </a:t>
            </a:r>
            <a:r>
              <a:rPr lang="en-GB" sz="2800" dirty="0"/>
              <a:t>and second </a:t>
            </a:r>
            <a:r>
              <a:rPr lang="en-GB" sz="2800" dirty="0" smtClean="0"/>
              <a:t>marked (written)</a:t>
            </a:r>
            <a:endParaRPr lang="en-GB" sz="2800" dirty="0"/>
          </a:p>
          <a:p>
            <a:r>
              <a:rPr lang="en-GB" sz="2800" dirty="0"/>
              <a:t>Completed and delivered within 20 (staff) working days</a:t>
            </a:r>
          </a:p>
          <a:p>
            <a:r>
              <a:rPr lang="en-GB" sz="2800" dirty="0" smtClean="0"/>
              <a:t>Written feedback is e-submitted e-marked and e-returned </a:t>
            </a:r>
          </a:p>
          <a:p>
            <a:r>
              <a:rPr lang="en-GB" sz="2800" dirty="0" smtClean="0"/>
              <a:t>Verbal feedback for groups and </a:t>
            </a:r>
            <a:r>
              <a:rPr lang="en-GB" sz="2800" dirty="0" err="1" smtClean="0"/>
              <a:t>indivudials</a:t>
            </a:r>
            <a:r>
              <a:rPr lang="en-GB" sz="2800" dirty="0" smtClean="0"/>
              <a:t> (not all) using word, Jing, </a:t>
            </a:r>
            <a:r>
              <a:rPr lang="en-GB" sz="2800" dirty="0" err="1" smtClean="0"/>
              <a:t>Camtasia</a:t>
            </a:r>
            <a:r>
              <a:rPr lang="en-GB" sz="2800" dirty="0" smtClean="0"/>
              <a:t> </a:t>
            </a:r>
            <a:r>
              <a:rPr lang="en-GB" sz="2800" dirty="0" err="1" smtClean="0"/>
              <a:t>etc</a:t>
            </a:r>
            <a:endParaRPr lang="en-GB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494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CC99"/>
                </a:solidFill>
              </a:rPr>
              <a:t>Formative feedback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assignment criteria and submission dates are published as part of the on-line module guide (including placement criteria)</a:t>
            </a:r>
          </a:p>
          <a:p>
            <a:endParaRPr lang="en-GB" dirty="0"/>
          </a:p>
          <a:p>
            <a:r>
              <a:rPr lang="en-GB" sz="2000" dirty="0">
                <a:hlinkClick r:id="rId2"/>
              </a:rPr>
              <a:t>http://www2.warwick.ac.uk/fac/soc/wie/teaching/pgce/primary/core_subjects/assignment</a:t>
            </a:r>
            <a:r>
              <a:rPr lang="en-GB" sz="2000" dirty="0" smtClean="0">
                <a:hlinkClick r:id="rId2"/>
              </a:rPr>
              <a:t>/</a:t>
            </a:r>
            <a:r>
              <a:rPr lang="en-GB" sz="2000" dirty="0" smtClean="0"/>
              <a:t> </a:t>
            </a:r>
          </a:p>
          <a:p>
            <a:r>
              <a:rPr lang="en-GB" sz="2000" dirty="0" smtClean="0">
                <a:hlinkClick r:id="rId3"/>
              </a:rPr>
              <a:t>http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www2.warwick.ac.uk/fac/soc/wie/teaching/undergraduate/singapore/module-outlines/ie372/assessment/writtenassignment</a:t>
            </a:r>
            <a:r>
              <a:rPr lang="en-GB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1998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solidFill>
                  <a:srgbClr val="00CC99"/>
                </a:solidFill>
              </a:rPr>
              <a:t>Lesson observations</a:t>
            </a:r>
            <a:endParaRPr lang="en-GB" sz="3600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71600"/>
            <a:ext cx="8206680" cy="4114800"/>
          </a:xfrm>
        </p:spPr>
        <p:txBody>
          <a:bodyPr/>
          <a:lstStyle/>
          <a:p>
            <a:r>
              <a:rPr lang="en-GB" sz="2400" dirty="0" smtClean="0"/>
              <a:t>Shared</a:t>
            </a:r>
          </a:p>
          <a:p>
            <a:r>
              <a:rPr lang="en-GB" sz="2400" dirty="0" smtClean="0"/>
              <a:t>Formative</a:t>
            </a:r>
          </a:p>
          <a:p>
            <a:r>
              <a:rPr lang="en-GB" sz="2400" dirty="0" smtClean="0"/>
              <a:t>Include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targets</a:t>
            </a:r>
          </a:p>
          <a:p>
            <a:r>
              <a:rPr lang="en-GB" sz="2400" dirty="0" smtClean="0"/>
              <a:t>On paper-</a:t>
            </a:r>
          </a:p>
          <a:p>
            <a:pPr marL="0" indent="0">
              <a:buNone/>
            </a:pPr>
            <a:r>
              <a:rPr lang="en-GB" sz="2400" dirty="0" smtClean="0"/>
              <a:t>In triplicate!</a:t>
            </a:r>
          </a:p>
          <a:p>
            <a:pPr marL="0" indent="0">
              <a:buNone/>
            </a:pPr>
            <a:r>
              <a:rPr lang="en-GB" sz="2400" dirty="0" smtClean="0"/>
              <a:t>The only </a:t>
            </a:r>
          </a:p>
          <a:p>
            <a:pPr marL="0" indent="0">
              <a:buNone/>
            </a:pPr>
            <a:r>
              <a:rPr lang="en-GB" sz="2400" dirty="0" smtClean="0"/>
              <a:t>Paper we use</a:t>
            </a:r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19445" r="43554" b="11706"/>
          <a:stretch/>
        </p:blipFill>
        <p:spPr bwMode="auto">
          <a:xfrm rot="211884">
            <a:off x="2393728" y="1819612"/>
            <a:ext cx="3552901" cy="4797105"/>
          </a:xfrm>
          <a:prstGeom prst="rect">
            <a:avLst/>
          </a:prstGeom>
          <a:noFill/>
          <a:ln w="12700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 t="19279" r="43837" b="8797"/>
          <a:stretch/>
        </p:blipFill>
        <p:spPr bwMode="auto">
          <a:xfrm rot="268200">
            <a:off x="4340787" y="1185787"/>
            <a:ext cx="3304309" cy="4734911"/>
          </a:xfrm>
          <a:prstGeom prst="rect">
            <a:avLst/>
          </a:prstGeom>
          <a:noFill/>
          <a:ln w="9525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1" t="20817" r="43081" b="9760"/>
          <a:stretch/>
        </p:blipFill>
        <p:spPr bwMode="auto">
          <a:xfrm rot="244680">
            <a:off x="5893463" y="320148"/>
            <a:ext cx="3546827" cy="4912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51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37339"/>
            <a:ext cx="7988424" cy="823913"/>
          </a:xfrm>
        </p:spPr>
        <p:txBody>
          <a:bodyPr/>
          <a:lstStyle/>
          <a:p>
            <a:r>
              <a:rPr lang="en-GB" sz="3600" dirty="0" smtClean="0">
                <a:solidFill>
                  <a:srgbClr val="00CC99"/>
                </a:solidFill>
              </a:rPr>
              <a:t>Placement</a:t>
            </a:r>
            <a:br>
              <a:rPr lang="en-GB" sz="3600" dirty="0" smtClean="0">
                <a:solidFill>
                  <a:srgbClr val="00CC99"/>
                </a:solidFill>
              </a:rPr>
            </a:br>
            <a:r>
              <a:rPr lang="en-GB" sz="3600" dirty="0" smtClean="0">
                <a:solidFill>
                  <a:srgbClr val="00CC99"/>
                </a:solidFill>
              </a:rPr>
              <a:t>Profile reports</a:t>
            </a:r>
            <a:endParaRPr lang="en-GB" sz="3600" dirty="0">
              <a:solidFill>
                <a:srgbClr val="00CC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71600"/>
            <a:ext cx="8206680" cy="4114800"/>
          </a:xfrm>
        </p:spPr>
        <p:txBody>
          <a:bodyPr/>
          <a:lstStyle/>
          <a:p>
            <a:endParaRPr lang="en-GB" sz="2800" dirty="0" smtClean="0"/>
          </a:p>
          <a:p>
            <a:r>
              <a:rPr lang="en-GB" sz="2400" dirty="0" smtClean="0"/>
              <a:t>By mentors, link tutors</a:t>
            </a:r>
          </a:p>
          <a:p>
            <a:r>
              <a:rPr lang="en-GB" sz="2400" dirty="0" smtClean="0"/>
              <a:t>Emailed in</a:t>
            </a:r>
          </a:p>
          <a:p>
            <a:r>
              <a:rPr lang="en-GB" sz="2400" dirty="0" smtClean="0"/>
              <a:t>Summative - pass/fail</a:t>
            </a:r>
          </a:p>
          <a:p>
            <a:r>
              <a:rPr lang="en-GB" sz="2400" dirty="0" smtClean="0"/>
              <a:t>Formative - sets targets</a:t>
            </a:r>
          </a:p>
          <a:p>
            <a:r>
              <a:rPr lang="en-GB" sz="2400" dirty="0" smtClean="0"/>
              <a:t>Discussed with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personal tutor</a:t>
            </a:r>
          </a:p>
          <a:p>
            <a:r>
              <a:rPr lang="en-GB" sz="2400" dirty="0" smtClean="0"/>
              <a:t>Subject to moderation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4" t="19671" r="25169" b="6519"/>
          <a:stretch/>
        </p:blipFill>
        <p:spPr bwMode="auto">
          <a:xfrm>
            <a:off x="4371492" y="313601"/>
            <a:ext cx="4991270" cy="654419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5436096" y="6076359"/>
            <a:ext cx="432048" cy="72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184068" y="6201308"/>
            <a:ext cx="504056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189848" y="6417332"/>
            <a:ext cx="678295" cy="18002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2391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632"/>
            <a:ext cx="3094112" cy="5369768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00CC99"/>
                </a:solidFill>
              </a:rPr>
              <a:t>Electronic audits give feedback</a:t>
            </a:r>
            <a:endParaRPr lang="en-GB" sz="2800" dirty="0" smtClean="0"/>
          </a:p>
          <a:p>
            <a:r>
              <a:rPr lang="en-GB" sz="2400" dirty="0" smtClean="0"/>
              <a:t>fast and formative (but not part of module assessment)</a:t>
            </a:r>
          </a:p>
          <a:p>
            <a:r>
              <a:rPr lang="en-GB" sz="2400" dirty="0" smtClean="0"/>
              <a:t>a whole range of lower level knowledge in English, maths and </a:t>
            </a:r>
            <a:r>
              <a:rPr lang="en-GB" sz="2400" dirty="0" err="1" smtClean="0"/>
              <a:t>scoence</a:t>
            </a:r>
            <a:endParaRPr lang="en-GB" sz="2400" dirty="0" smtClean="0"/>
          </a:p>
          <a:p>
            <a:r>
              <a:rPr lang="en-GB" sz="2400" dirty="0" smtClean="0"/>
              <a:t>Pre- and post-audits</a:t>
            </a:r>
          </a:p>
          <a:p>
            <a:r>
              <a:rPr lang="en-GB" sz="2400" dirty="0" smtClean="0"/>
              <a:t>In the module webpages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8" t="17187" r="33675" b="6250"/>
          <a:stretch/>
        </p:blipFill>
        <p:spPr bwMode="auto">
          <a:xfrm>
            <a:off x="3716888" y="369971"/>
            <a:ext cx="6238123" cy="64351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87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in warwick">
  <a:themeElements>
    <a:clrScheme name="Phonics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honic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Phonic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onics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onics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onics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onics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onics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onics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plain warwick</Template>
  <TotalTime>0</TotalTime>
  <Words>527</Words>
  <Application>Microsoft Office PowerPoint</Application>
  <PresentationFormat>On-screen Show (4:3)</PresentationFormat>
  <Paragraphs>105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plain warwick</vt:lpstr>
      <vt:lpstr> </vt:lpstr>
      <vt:lpstr>PowerPoint Presentation</vt:lpstr>
      <vt:lpstr>Assessment of…</vt:lpstr>
      <vt:lpstr>Students and trainees want….</vt:lpstr>
      <vt:lpstr>All feedback in WIE</vt:lpstr>
      <vt:lpstr>Formative feedback</vt:lpstr>
      <vt:lpstr>Lesson observations</vt:lpstr>
      <vt:lpstr>Placement Profile reports</vt:lpstr>
      <vt:lpstr>PowerPoint Presentation</vt:lpstr>
      <vt:lpstr>Essays</vt:lpstr>
      <vt:lpstr>Essays- establishing best fit</vt:lpstr>
      <vt:lpstr>Essays</vt:lpstr>
      <vt:lpstr>For those in need…</vt:lpstr>
      <vt:lpstr>Get students to engage with feedback?</vt:lpstr>
      <vt:lpstr>In extremis…</vt:lpstr>
      <vt:lpstr>Conclusions about Feedback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and Learning</dc:title>
  <dc:creator>Sue Crosson</dc:creator>
  <cp:keywords>chinese teachers</cp:keywords>
  <cp:lastModifiedBy>Gramaglia, Letizia</cp:lastModifiedBy>
  <cp:revision>235</cp:revision>
  <dcterms:created xsi:type="dcterms:W3CDTF">2008-05-05T08:42:05Z</dcterms:created>
  <dcterms:modified xsi:type="dcterms:W3CDTF">2013-05-13T09:33:57Z</dcterms:modified>
</cp:coreProperties>
</file>