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854" y="-13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01729D81-FF44-4F20-B900-AC7867CC13E2}"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9E8AB5-1A9D-4727-8237-018499FBC7CA}" type="slidenum">
              <a:rPr lang="en-GB" smtClean="0"/>
              <a:t>‹#›</a:t>
            </a:fld>
            <a:endParaRPr lang="en-GB"/>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729D81-FF44-4F20-B900-AC7867CC13E2}"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729D81-FF44-4F20-B900-AC7867CC13E2}" type="datetimeFigureOut">
              <a:rPr lang="en-GB" smtClean="0"/>
              <a:t>13/05/2013</a:t>
            </a:fld>
            <a:endParaRPr lang="en-GB"/>
          </a:p>
        </p:txBody>
      </p:sp>
      <p:sp>
        <p:nvSpPr>
          <p:cNvPr id="5" name="Footer Placeholder 4"/>
          <p:cNvSpPr>
            <a:spLocks noGrp="1"/>
          </p:cNvSpPr>
          <p:nvPr>
            <p:ph type="ftr" sz="quarter" idx="11"/>
          </p:nvPr>
        </p:nvSpPr>
        <p:spPr>
          <a:xfrm>
            <a:off x="2640597" y="6377459"/>
            <a:ext cx="3836404" cy="365125"/>
          </a:xfrm>
        </p:spPr>
        <p:txBody>
          <a:bodyPr/>
          <a:lstStyle/>
          <a:p>
            <a:endParaRPr lang="en-GB"/>
          </a:p>
        </p:txBody>
      </p:sp>
      <p:sp>
        <p:nvSpPr>
          <p:cNvPr id="6" name="Slide Number Placeholder 5"/>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729D81-FF44-4F20-B900-AC7867CC13E2}"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1729D81-FF44-4F20-B900-AC7867CC13E2}" type="datetimeFigureOut">
              <a:rPr lang="en-GB" smtClean="0"/>
              <a:t>13/05/2013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9E8AB5-1A9D-4727-8237-018499FBC7CA}"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729D81-FF44-4F20-B900-AC7867CC13E2}" type="datetimeFigureOut">
              <a:rPr lang="en-GB" smtClean="0"/>
              <a:t>13/05/2013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1729D81-FF44-4F20-B900-AC7867CC13E2}" type="datetimeFigureOut">
              <a:rPr lang="en-GB" smtClean="0"/>
              <a:t>13/05/2013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729D81-FF44-4F20-B900-AC7867CC13E2}" type="datetimeFigureOut">
              <a:rPr lang="en-GB" smtClean="0"/>
              <a:t>13/05/2013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729D81-FF44-4F20-B900-AC7867CC13E2}" type="datetimeFigureOut">
              <a:rPr lang="en-GB" smtClean="0"/>
              <a:t>13/05/2013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59E8AB5-1A9D-4727-8237-018499FBC7CA}"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1729D81-FF44-4F20-B900-AC7867CC13E2}" type="datetimeFigureOut">
              <a:rPr lang="en-GB" smtClean="0"/>
              <a:t>13/05/2013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9E8AB5-1A9D-4727-8237-018499FBC7CA}" type="slidenum">
              <a:rPr lang="en-GB" smtClean="0"/>
              <a:t>‹#›</a:t>
            </a:fld>
            <a:endParaRPr lang="en-GB"/>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01729D81-FF44-4F20-B900-AC7867CC13E2}" type="datetimeFigureOut">
              <a:rPr lang="en-GB" smtClean="0"/>
              <a:t>13/05/2013</a:t>
            </a:fld>
            <a:endParaRPr lang="en-GB"/>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a:p>
        </p:txBody>
      </p:sp>
      <p:sp>
        <p:nvSpPr>
          <p:cNvPr id="7" name="Slide Number Placeholder 6"/>
          <p:cNvSpPr>
            <a:spLocks noGrp="1"/>
          </p:cNvSpPr>
          <p:nvPr>
            <p:ph type="sldNum" sz="quarter" idx="12"/>
          </p:nvPr>
        </p:nvSpPr>
        <p:spPr>
          <a:xfrm>
            <a:off x="8339328" y="1170432"/>
            <a:ext cx="733864" cy="201168"/>
          </a:xfrm>
        </p:spPr>
        <p:txBody>
          <a:bodyPr/>
          <a:lstStyle/>
          <a:p>
            <a:fld id="{759E8AB5-1A9D-4727-8237-018499FBC7CA}"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01729D81-FF44-4F20-B900-AC7867CC13E2}" type="datetimeFigureOut">
              <a:rPr lang="en-GB" smtClean="0"/>
              <a:t>13/05/2013</a:t>
            </a:fld>
            <a:endParaRPr lang="en-GB"/>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GB"/>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59E8AB5-1A9D-4727-8237-018499FBC7C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492896"/>
            <a:ext cx="8077200" cy="1673352"/>
          </a:xfrm>
        </p:spPr>
        <p:txBody>
          <a:bodyPr/>
          <a:lstStyle/>
          <a:p>
            <a:r>
              <a:rPr lang="en-GB" dirty="0" smtClean="0"/>
              <a:t>BFSS Faculty Engagement with the ITLR</a:t>
            </a:r>
            <a:endParaRPr lang="en-GB" dirty="0"/>
          </a:p>
        </p:txBody>
      </p:sp>
      <p:sp>
        <p:nvSpPr>
          <p:cNvPr id="3" name="Subtitle 2"/>
          <p:cNvSpPr>
            <a:spLocks noGrp="1"/>
          </p:cNvSpPr>
          <p:nvPr>
            <p:ph type="subTitle" idx="1"/>
          </p:nvPr>
        </p:nvSpPr>
        <p:spPr>
          <a:xfrm>
            <a:off x="611560" y="1196752"/>
            <a:ext cx="8077200" cy="1499616"/>
          </a:xfrm>
        </p:spPr>
        <p:txBody>
          <a:bodyPr/>
          <a:lstStyle/>
          <a:p>
            <a:r>
              <a:rPr lang="en-GB" sz="3600" dirty="0" smtClean="0"/>
              <a:t>What (if anything) happened next?</a:t>
            </a:r>
          </a:p>
          <a:p>
            <a:endParaRPr lang="en-GB" dirty="0"/>
          </a:p>
        </p:txBody>
      </p:sp>
      <p:sp>
        <p:nvSpPr>
          <p:cNvPr id="4" name="Rectangle 3"/>
          <p:cNvSpPr/>
          <p:nvPr/>
        </p:nvSpPr>
        <p:spPr>
          <a:xfrm>
            <a:off x="827584" y="4149080"/>
            <a:ext cx="6030416" cy="861774"/>
          </a:xfrm>
          <a:prstGeom prst="rect">
            <a:avLst/>
          </a:prstGeom>
        </p:spPr>
        <p:txBody>
          <a:bodyPr wrap="square">
            <a:spAutoFit/>
          </a:bodyPr>
          <a:lstStyle/>
          <a:p>
            <a:r>
              <a:rPr lang="en-GB" sz="3200" dirty="0"/>
              <a:t>b</a:t>
            </a:r>
            <a:r>
              <a:rPr lang="en-GB" sz="3200" dirty="0" smtClean="0"/>
              <a:t>y Andrew Reeve</a:t>
            </a:r>
            <a:endParaRPr lang="en-GB" sz="3200" dirty="0"/>
          </a:p>
          <a:p>
            <a:r>
              <a:rPr lang="en-GB" dirty="0"/>
              <a:t> </a:t>
            </a:r>
          </a:p>
        </p:txBody>
      </p:sp>
    </p:spTree>
    <p:extLst>
      <p:ext uri="{BB962C8B-B14F-4D97-AF65-F5344CB8AC3E}">
        <p14:creationId xmlns:p14="http://schemas.microsoft.com/office/powerpoint/2010/main" val="32086511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Internationalisation</a:t>
            </a:r>
            <a:endParaRPr lang="en-GB" dirty="0"/>
          </a:p>
        </p:txBody>
      </p:sp>
      <p:sp>
        <p:nvSpPr>
          <p:cNvPr id="3" name="Content Placeholder 2"/>
          <p:cNvSpPr>
            <a:spLocks noGrp="1"/>
          </p:cNvSpPr>
          <p:nvPr>
            <p:ph idx="1"/>
          </p:nvPr>
        </p:nvSpPr>
        <p:spPr>
          <a:xfrm>
            <a:off x="395536" y="1628800"/>
            <a:ext cx="8229600" cy="4625609"/>
          </a:xfrm>
        </p:spPr>
        <p:txBody>
          <a:bodyPr>
            <a:noAutofit/>
          </a:bodyPr>
          <a:lstStyle/>
          <a:p>
            <a:r>
              <a:rPr lang="en-GB" sz="2000" dirty="0"/>
              <a:t>(To the University): That funding be secured to develop an online/blended tool to encourage students to engage with the issue of studying/working/living in a multicultural environment, noting its crucial importance for Warwick graduates as citizens, but also as job market entrants</a:t>
            </a:r>
            <a:r>
              <a:rPr lang="en-GB" sz="2000" dirty="0" smtClean="0"/>
              <a:t>;</a:t>
            </a:r>
          </a:p>
          <a:p>
            <a:endParaRPr lang="en-GB" sz="2000" dirty="0"/>
          </a:p>
          <a:p>
            <a:r>
              <a:rPr lang="en-GB" sz="2000" dirty="0" smtClean="0"/>
              <a:t>(To </a:t>
            </a:r>
            <a:r>
              <a:rPr lang="en-GB" sz="2000" dirty="0"/>
              <a:t>Academic Departments): That academic departments engage students returning from any type of study abroad in promoting such opportunities, but also in integrating Home and International students</a:t>
            </a:r>
            <a:r>
              <a:rPr lang="en-GB" sz="2000" dirty="0" smtClean="0"/>
              <a:t>;</a:t>
            </a:r>
          </a:p>
          <a:p>
            <a:pPr marL="118872" indent="0">
              <a:buNone/>
            </a:pPr>
            <a:endParaRPr lang="en-GB" sz="2000" dirty="0"/>
          </a:p>
          <a:p>
            <a:r>
              <a:rPr lang="en-GB" sz="2000" dirty="0" smtClean="0"/>
              <a:t>(To </a:t>
            </a:r>
            <a:r>
              <a:rPr lang="en-GB" sz="2000" dirty="0"/>
              <a:t>Academic Departments): That academic departments consider including a session on multiculturalism and diversity of cohorts in their induction </a:t>
            </a:r>
            <a:r>
              <a:rPr lang="en-GB" sz="2000" dirty="0" smtClean="0"/>
              <a:t>sessions.</a:t>
            </a:r>
            <a:endParaRPr lang="en-GB" sz="2000" dirty="0"/>
          </a:p>
        </p:txBody>
      </p:sp>
    </p:spTree>
    <p:extLst>
      <p:ext uri="{BB962C8B-B14F-4D97-AF65-F5344CB8AC3E}">
        <p14:creationId xmlns:p14="http://schemas.microsoft.com/office/powerpoint/2010/main" val="1575333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Internationalisation</a:t>
            </a:r>
            <a:endParaRPr lang="en-GB" dirty="0"/>
          </a:p>
        </p:txBody>
      </p:sp>
      <p:sp>
        <p:nvSpPr>
          <p:cNvPr id="3" name="Content Placeholder 2"/>
          <p:cNvSpPr>
            <a:spLocks noGrp="1"/>
          </p:cNvSpPr>
          <p:nvPr>
            <p:ph idx="1"/>
          </p:nvPr>
        </p:nvSpPr>
        <p:spPr>
          <a:xfrm>
            <a:off x="395536" y="1556792"/>
            <a:ext cx="8229600" cy="4625609"/>
          </a:xfrm>
        </p:spPr>
        <p:txBody>
          <a:bodyPr>
            <a:noAutofit/>
          </a:bodyPr>
          <a:lstStyle/>
          <a:p>
            <a:r>
              <a:rPr lang="en-GB" sz="2000" dirty="0" smtClean="0"/>
              <a:t>(</a:t>
            </a:r>
            <a:r>
              <a:rPr lang="en-GB" sz="2000" dirty="0"/>
              <a:t>To Academic Departments): That academic departments consider ways of making their degrees more relevant to international students, e.g. by investigating requirements of professional bodies in main recruitment areas;</a:t>
            </a:r>
          </a:p>
          <a:p>
            <a:r>
              <a:rPr lang="en-GB" sz="2000" dirty="0" smtClean="0"/>
              <a:t>(</a:t>
            </a:r>
            <a:r>
              <a:rPr lang="en-GB" sz="2000" dirty="0"/>
              <a:t>To the University): That the benefits of a module for first year students to get engaged with the internationalisation agenda be recognised;</a:t>
            </a:r>
          </a:p>
          <a:p>
            <a:r>
              <a:rPr lang="en-GB" sz="2000" dirty="0" smtClean="0"/>
              <a:t>(</a:t>
            </a:r>
            <a:r>
              <a:rPr lang="en-GB" sz="2000" dirty="0"/>
              <a:t>To PG Admissions): That PG Admissions work closely with academic departments and recognise departmental expertise and knowledge of subject specific achievements of academic departments at overseas institutions as a useful tool to complement the sometimes blunt league </a:t>
            </a:r>
            <a:r>
              <a:rPr lang="en-GB" sz="2000" dirty="0" smtClean="0"/>
              <a:t>tables of </a:t>
            </a:r>
            <a:r>
              <a:rPr lang="en-GB" sz="2000" dirty="0"/>
              <a:t>overseas institutions prepared by the International </a:t>
            </a:r>
            <a:r>
              <a:rPr lang="en-GB" sz="2000" dirty="0" smtClean="0"/>
              <a:t>Office.  </a:t>
            </a:r>
          </a:p>
          <a:p>
            <a:r>
              <a:rPr lang="en-GB" sz="2000" dirty="0" smtClean="0"/>
              <a:t>(To </a:t>
            </a:r>
            <a:r>
              <a:rPr lang="en-GB" sz="2000" dirty="0"/>
              <a:t>CAL and the </a:t>
            </a:r>
            <a:r>
              <a:rPr lang="en-GB" sz="2000" dirty="0" smtClean="0"/>
              <a:t>University) </a:t>
            </a:r>
            <a:r>
              <a:rPr lang="en-GB" sz="2000" dirty="0"/>
              <a:t>that the creation of Faculty-focused ‘hubs’ for in-sessional training be pursued, as well as any other measures to decrease the number of students waiting for in-sessional support.</a:t>
            </a:r>
          </a:p>
          <a:p>
            <a:pPr marL="118872" indent="0">
              <a:buNone/>
            </a:pPr>
            <a:r>
              <a:rPr lang="en-GB" sz="2000" dirty="0"/>
              <a:t> </a:t>
            </a:r>
          </a:p>
          <a:p>
            <a:endParaRPr lang="en-GB" sz="2000" dirty="0"/>
          </a:p>
        </p:txBody>
      </p:sp>
    </p:spTree>
    <p:extLst>
      <p:ext uri="{BB962C8B-B14F-4D97-AF65-F5344CB8AC3E}">
        <p14:creationId xmlns:p14="http://schemas.microsoft.com/office/powerpoint/2010/main" val="3755843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Employability</a:t>
            </a:r>
            <a:endParaRPr lang="en-GB" dirty="0"/>
          </a:p>
        </p:txBody>
      </p:sp>
      <p:sp>
        <p:nvSpPr>
          <p:cNvPr id="3" name="Content Placeholder 2"/>
          <p:cNvSpPr>
            <a:spLocks noGrp="1"/>
          </p:cNvSpPr>
          <p:nvPr>
            <p:ph idx="1"/>
          </p:nvPr>
        </p:nvSpPr>
        <p:spPr/>
        <p:txBody>
          <a:bodyPr/>
          <a:lstStyle/>
          <a:p>
            <a:pPr marL="118872" indent="0">
              <a:buNone/>
            </a:pPr>
            <a:endParaRPr lang="en-GB" dirty="0" smtClean="0"/>
          </a:p>
          <a:p>
            <a:pPr marL="118872" indent="0">
              <a:buNone/>
            </a:pPr>
            <a:r>
              <a:rPr lang="en-GB" dirty="0" smtClean="0"/>
              <a:t>Employers </a:t>
            </a:r>
            <a:r>
              <a:rPr lang="en-GB" dirty="0"/>
              <a:t>ask job applicants for four things: a good 2:1 or 1</a:t>
            </a:r>
            <a:r>
              <a:rPr lang="en-GB" baseline="30000" dirty="0"/>
              <a:t>st</a:t>
            </a:r>
            <a:r>
              <a:rPr lang="en-GB" dirty="0"/>
              <a:t>; work experience (i.e. showing that the candidate is accustomed to work environment/industry); extra-curricular activities (showing commitment); being able to present oneself and one’s skills. </a:t>
            </a:r>
          </a:p>
        </p:txBody>
      </p:sp>
    </p:spTree>
    <p:extLst>
      <p:ext uri="{BB962C8B-B14F-4D97-AF65-F5344CB8AC3E}">
        <p14:creationId xmlns:p14="http://schemas.microsoft.com/office/powerpoint/2010/main" val="2250550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‘Employability’</a:t>
            </a:r>
            <a:endParaRPr lang="en-GB" dirty="0"/>
          </a:p>
        </p:txBody>
      </p:sp>
      <p:sp>
        <p:nvSpPr>
          <p:cNvPr id="3" name="Content Placeholder 2"/>
          <p:cNvSpPr>
            <a:spLocks noGrp="1"/>
          </p:cNvSpPr>
          <p:nvPr>
            <p:ph idx="1"/>
          </p:nvPr>
        </p:nvSpPr>
        <p:spPr/>
        <p:txBody>
          <a:bodyPr>
            <a:noAutofit/>
          </a:bodyPr>
          <a:lstStyle/>
          <a:p>
            <a:pPr marL="118872" indent="0" algn="ctr">
              <a:buNone/>
            </a:pPr>
            <a:r>
              <a:rPr lang="en-GB" sz="1600" u="sng" dirty="0"/>
              <a:t>Self- awareness </a:t>
            </a:r>
          </a:p>
          <a:p>
            <a:pPr marL="118872" indent="0">
              <a:buNone/>
            </a:pPr>
            <a:r>
              <a:rPr lang="en-GB" sz="1600" dirty="0"/>
              <a:t> </a:t>
            </a:r>
            <a:r>
              <a:rPr lang="en-GB" sz="1600" dirty="0" smtClean="0"/>
              <a:t>Of </a:t>
            </a:r>
            <a:r>
              <a:rPr lang="en-GB" sz="1600" dirty="0"/>
              <a:t>their own career motivations, skills, strengths, and definition of success, offering </a:t>
            </a:r>
            <a:r>
              <a:rPr lang="en-GB" sz="1600" b="1" dirty="0"/>
              <a:t>unique personal evidence</a:t>
            </a:r>
            <a:r>
              <a:rPr lang="en-GB" sz="1600" dirty="0"/>
              <a:t> for the above, drawn from their:</a:t>
            </a:r>
          </a:p>
          <a:p>
            <a:pPr marL="118872" indent="0">
              <a:buNone/>
            </a:pPr>
            <a:r>
              <a:rPr lang="en-GB" sz="1600" dirty="0" smtClean="0"/>
              <a:t>•</a:t>
            </a:r>
            <a:r>
              <a:rPr lang="en-GB" sz="1600" dirty="0"/>
              <a:t>             Academic study</a:t>
            </a:r>
          </a:p>
          <a:p>
            <a:pPr marL="118872" indent="0">
              <a:buNone/>
            </a:pPr>
            <a:r>
              <a:rPr lang="en-GB" sz="1600" dirty="0"/>
              <a:t>•             Extra-curricular activities</a:t>
            </a:r>
          </a:p>
          <a:p>
            <a:pPr marL="118872" indent="0">
              <a:buNone/>
            </a:pPr>
            <a:r>
              <a:rPr lang="en-GB" sz="1600" dirty="0"/>
              <a:t>•             Work experience</a:t>
            </a:r>
          </a:p>
          <a:p>
            <a:pPr marL="118872" indent="0">
              <a:buNone/>
            </a:pPr>
            <a:endParaRPr lang="en-GB" sz="1600" b="1" u="sng" dirty="0"/>
          </a:p>
          <a:p>
            <a:pPr marL="118872" indent="0" algn="ctr">
              <a:buNone/>
            </a:pPr>
            <a:r>
              <a:rPr lang="en-GB" sz="1600" u="sng" dirty="0"/>
              <a:t>Awareness of the needs of employers:</a:t>
            </a:r>
          </a:p>
          <a:p>
            <a:pPr marL="118872" indent="0">
              <a:buNone/>
            </a:pPr>
            <a:r>
              <a:rPr lang="en-GB" sz="1600" dirty="0"/>
              <a:t> </a:t>
            </a:r>
            <a:r>
              <a:rPr lang="en-GB" sz="1600" dirty="0" smtClean="0"/>
              <a:t>•</a:t>
            </a:r>
            <a:r>
              <a:rPr lang="en-GB" sz="1600" dirty="0"/>
              <a:t>             </a:t>
            </a:r>
            <a:r>
              <a:rPr lang="en-GB" sz="1600" b="1" dirty="0"/>
              <a:t>Generally</a:t>
            </a:r>
            <a:r>
              <a:rPr lang="en-GB" sz="1600" dirty="0"/>
              <a:t>, through awareness of transferable skills all employers seek</a:t>
            </a:r>
          </a:p>
          <a:p>
            <a:pPr marL="118872" indent="0">
              <a:buNone/>
            </a:pPr>
            <a:r>
              <a:rPr lang="en-GB" sz="1600" dirty="0" smtClean="0"/>
              <a:t> •</a:t>
            </a:r>
            <a:r>
              <a:rPr lang="en-GB" sz="1600" dirty="0"/>
              <a:t>             </a:t>
            </a:r>
            <a:r>
              <a:rPr lang="en-GB" sz="1600" b="1" dirty="0"/>
              <a:t>Specifically</a:t>
            </a:r>
            <a:r>
              <a:rPr lang="en-GB" sz="1600" dirty="0"/>
              <a:t>, if applying for a particular vacancy, through having </a:t>
            </a:r>
            <a:r>
              <a:rPr lang="en-GB" sz="1600" b="1" dirty="0"/>
              <a:t>researched the </a:t>
            </a:r>
            <a:endParaRPr lang="en-GB" sz="1600" b="1" dirty="0" smtClean="0"/>
          </a:p>
          <a:p>
            <a:pPr marL="118872" indent="0">
              <a:buNone/>
            </a:pPr>
            <a:r>
              <a:rPr lang="en-GB" sz="1600" b="1" dirty="0" smtClean="0"/>
              <a:t>                organisation</a:t>
            </a:r>
            <a:r>
              <a:rPr lang="en-GB" sz="1600" dirty="0" smtClean="0"/>
              <a:t> </a:t>
            </a:r>
            <a:r>
              <a:rPr lang="en-GB" sz="1600" dirty="0"/>
              <a:t>to </a:t>
            </a:r>
            <a:r>
              <a:rPr lang="en-GB" sz="1600" dirty="0" smtClean="0"/>
              <a:t>understand </a:t>
            </a:r>
            <a:r>
              <a:rPr lang="en-GB" sz="1600" dirty="0"/>
              <a:t>its needs, environment and culture, and the </a:t>
            </a:r>
            <a:r>
              <a:rPr lang="en-GB" sz="1600" dirty="0" smtClean="0"/>
              <a:t>requirements </a:t>
            </a:r>
          </a:p>
          <a:p>
            <a:pPr marL="118872" indent="0">
              <a:buNone/>
            </a:pPr>
            <a:r>
              <a:rPr lang="en-GB" sz="1600" dirty="0" smtClean="0"/>
              <a:t>                of the </a:t>
            </a:r>
            <a:r>
              <a:rPr lang="en-GB" sz="1600" b="1" dirty="0" smtClean="0"/>
              <a:t>role</a:t>
            </a:r>
            <a:endParaRPr lang="en-GB" sz="1600" dirty="0"/>
          </a:p>
          <a:p>
            <a:pPr marL="118872" indent="0">
              <a:buNone/>
            </a:pPr>
            <a:r>
              <a:rPr lang="en-GB" sz="1600" dirty="0"/>
              <a:t> </a:t>
            </a:r>
          </a:p>
          <a:p>
            <a:pPr marL="118872" indent="0" algn="ctr">
              <a:buNone/>
            </a:pPr>
            <a:r>
              <a:rPr lang="en-GB" sz="1600" u="sng" dirty="0"/>
              <a:t>The ability to reflect on/ analyse their own and employers’ needs in order to:</a:t>
            </a:r>
          </a:p>
          <a:p>
            <a:pPr marL="118872" indent="0">
              <a:buNone/>
            </a:pPr>
            <a:r>
              <a:rPr lang="en-GB" sz="1600" dirty="0"/>
              <a:t> </a:t>
            </a:r>
            <a:r>
              <a:rPr lang="en-GB" sz="1600" dirty="0" smtClean="0"/>
              <a:t>•</a:t>
            </a:r>
            <a:r>
              <a:rPr lang="en-GB" sz="1600" dirty="0"/>
              <a:t>             </a:t>
            </a:r>
            <a:r>
              <a:rPr lang="en-GB" sz="1600" b="1" dirty="0"/>
              <a:t>Describe</a:t>
            </a:r>
            <a:r>
              <a:rPr lang="en-GB" sz="1600" dirty="0"/>
              <a:t> and </a:t>
            </a:r>
            <a:r>
              <a:rPr lang="en-GB" sz="1600" b="1" dirty="0"/>
              <a:t>contextualise</a:t>
            </a:r>
            <a:r>
              <a:rPr lang="en-GB" sz="1600" dirty="0"/>
              <a:t> their transferable skills </a:t>
            </a:r>
          </a:p>
          <a:p>
            <a:pPr marL="118872" indent="0">
              <a:buNone/>
            </a:pPr>
            <a:r>
              <a:rPr lang="en-GB" sz="1600" dirty="0" smtClean="0"/>
              <a:t> •</a:t>
            </a:r>
            <a:r>
              <a:rPr lang="en-GB" sz="1600" dirty="0"/>
              <a:t>             </a:t>
            </a:r>
            <a:r>
              <a:rPr lang="en-GB" sz="1600" b="1" dirty="0"/>
              <a:t>Build a compelling case</a:t>
            </a:r>
            <a:r>
              <a:rPr lang="en-GB" sz="1600" dirty="0"/>
              <a:t> for fulfilling the requirements of the vacancy  </a:t>
            </a:r>
          </a:p>
          <a:p>
            <a:pPr marL="118872" indent="0">
              <a:buNone/>
            </a:pPr>
            <a:r>
              <a:rPr lang="en-GB" sz="1600" dirty="0" smtClean="0"/>
              <a:t> •</a:t>
            </a:r>
            <a:r>
              <a:rPr lang="en-GB" sz="1600" dirty="0"/>
              <a:t>             </a:t>
            </a:r>
            <a:r>
              <a:rPr lang="en-GB" sz="1600" b="1" dirty="0"/>
              <a:t>Match</a:t>
            </a:r>
            <a:r>
              <a:rPr lang="en-GB" sz="1600" dirty="0"/>
              <a:t> the  demands of the role with their own career vision</a:t>
            </a:r>
          </a:p>
          <a:p>
            <a:pPr marL="118872" indent="0">
              <a:buNone/>
            </a:pPr>
            <a:r>
              <a:rPr lang="en-GB" sz="1600" dirty="0" smtClean="0"/>
              <a:t> •</a:t>
            </a:r>
            <a:r>
              <a:rPr lang="en-GB" sz="1600" dirty="0"/>
              <a:t>             </a:t>
            </a:r>
            <a:r>
              <a:rPr lang="en-GB" sz="1600" b="1" dirty="0"/>
              <a:t>Articulate</a:t>
            </a:r>
            <a:r>
              <a:rPr lang="en-GB" sz="1600" dirty="0"/>
              <a:t> their unique attributes at interview</a:t>
            </a:r>
          </a:p>
          <a:p>
            <a:pPr marL="118872" indent="0">
              <a:buNone/>
            </a:pPr>
            <a:r>
              <a:rPr lang="en-GB" sz="1600" dirty="0"/>
              <a:t> </a:t>
            </a:r>
          </a:p>
          <a:p>
            <a:pPr marL="118872" indent="0">
              <a:buNone/>
            </a:pPr>
            <a:r>
              <a:rPr lang="en-GB" sz="1600" dirty="0"/>
              <a:t> </a:t>
            </a:r>
          </a:p>
          <a:p>
            <a:pPr marL="118872" indent="0">
              <a:buNone/>
            </a:pPr>
            <a:endParaRPr lang="en-GB" sz="1400" dirty="0"/>
          </a:p>
        </p:txBody>
      </p:sp>
    </p:spTree>
    <p:extLst>
      <p:ext uri="{BB962C8B-B14F-4D97-AF65-F5344CB8AC3E}">
        <p14:creationId xmlns:p14="http://schemas.microsoft.com/office/powerpoint/2010/main" val="2646043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Employability</a:t>
            </a:r>
            <a:endParaRPr lang="en-GB" dirty="0"/>
          </a:p>
        </p:txBody>
      </p:sp>
      <p:sp>
        <p:nvSpPr>
          <p:cNvPr id="3" name="Content Placeholder 2"/>
          <p:cNvSpPr>
            <a:spLocks noGrp="1"/>
          </p:cNvSpPr>
          <p:nvPr>
            <p:ph idx="1"/>
          </p:nvPr>
        </p:nvSpPr>
        <p:spPr/>
        <p:txBody>
          <a:bodyPr>
            <a:normAutofit/>
          </a:bodyPr>
          <a:lstStyle/>
          <a:p>
            <a:pPr marL="118872" indent="0">
              <a:buNone/>
            </a:pPr>
            <a:endParaRPr lang="en-GB" dirty="0" smtClean="0"/>
          </a:p>
          <a:p>
            <a:pPr marL="118872" indent="0">
              <a:buNone/>
            </a:pPr>
            <a:r>
              <a:rPr lang="en-GB" dirty="0" smtClean="0"/>
              <a:t>(To the Faculty Board) to  consider introducing a number of non-teaching days in the first week of Autumn Term to be rolled out across the Faculty, in order for students to have chance to engage with employability and personal development agendas, but also presentations from other departments, e.g. Library, etc.</a:t>
            </a:r>
          </a:p>
          <a:p>
            <a:pPr marL="118872" indent="0">
              <a:buNone/>
            </a:pPr>
            <a:endParaRPr lang="en-GB" dirty="0"/>
          </a:p>
        </p:txBody>
      </p:sp>
    </p:spTree>
    <p:extLst>
      <p:ext uri="{BB962C8B-B14F-4D97-AF65-F5344CB8AC3E}">
        <p14:creationId xmlns:p14="http://schemas.microsoft.com/office/powerpoint/2010/main" val="3413803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Employability</a:t>
            </a:r>
            <a:endParaRPr lang="en-GB" dirty="0"/>
          </a:p>
        </p:txBody>
      </p:sp>
      <p:sp>
        <p:nvSpPr>
          <p:cNvPr id="3" name="Content Placeholder 2"/>
          <p:cNvSpPr>
            <a:spLocks noGrp="1"/>
          </p:cNvSpPr>
          <p:nvPr>
            <p:ph idx="1"/>
          </p:nvPr>
        </p:nvSpPr>
        <p:spPr/>
        <p:txBody>
          <a:bodyPr>
            <a:normAutofit fontScale="92500" lnSpcReduction="20000"/>
          </a:bodyPr>
          <a:lstStyle/>
          <a:p>
            <a:r>
              <a:rPr lang="en-GB" dirty="0"/>
              <a:t>(To the Board of the Faculty of Social Sciences): That a space be provided for SCS to use for advertising of  their services and events within the Faculty premises</a:t>
            </a:r>
            <a:r>
              <a:rPr lang="en-GB" dirty="0" smtClean="0"/>
              <a:t>;</a:t>
            </a:r>
          </a:p>
          <a:p>
            <a:pPr marL="118872" lvl="0" indent="0">
              <a:buNone/>
            </a:pPr>
            <a:endParaRPr lang="en-GB" dirty="0"/>
          </a:p>
          <a:p>
            <a:r>
              <a:rPr lang="en-GB" dirty="0"/>
              <a:t>(To SCS): That SCS actively use the Faculty Cowling Room for Careers drop-in sessions</a:t>
            </a:r>
            <a:r>
              <a:rPr lang="en-GB" dirty="0" smtClean="0"/>
              <a:t>;</a:t>
            </a:r>
          </a:p>
          <a:p>
            <a:pPr marL="118872" lvl="0" indent="0">
              <a:buNone/>
            </a:pPr>
            <a:endParaRPr lang="en-GB" dirty="0"/>
          </a:p>
          <a:p>
            <a:r>
              <a:rPr lang="en-GB" dirty="0"/>
              <a:t>(To Academic Departments): That academic departments consider setting up an employability contact in each Department.</a:t>
            </a:r>
          </a:p>
          <a:p>
            <a:pPr marL="118872" indent="0">
              <a:buNone/>
            </a:pPr>
            <a:r>
              <a:rPr lang="en-GB" dirty="0"/>
              <a:t> </a:t>
            </a:r>
          </a:p>
          <a:p>
            <a:pPr marL="118872" indent="0">
              <a:buNone/>
            </a:pPr>
            <a:endParaRPr lang="en-GB" dirty="0"/>
          </a:p>
        </p:txBody>
      </p:sp>
    </p:spTree>
    <p:extLst>
      <p:ext uri="{BB962C8B-B14F-4D97-AF65-F5344CB8AC3E}">
        <p14:creationId xmlns:p14="http://schemas.microsoft.com/office/powerpoint/2010/main" val="3907090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8872" indent="0">
              <a:buNone/>
            </a:pPr>
            <a:r>
              <a:rPr lang="en-GB" dirty="0">
                <a:latin typeface="Helvetica"/>
                <a:ea typeface="Calibri"/>
              </a:rPr>
              <a:t>Four areas were identified in which recommendations had been made directly to the Faculty: </a:t>
            </a:r>
            <a:endParaRPr lang="en-GB" dirty="0" smtClean="0">
              <a:latin typeface="Helvetica"/>
              <a:ea typeface="Calibri"/>
            </a:endParaRPr>
          </a:p>
          <a:p>
            <a:pPr>
              <a:lnSpc>
                <a:spcPct val="150000"/>
              </a:lnSpc>
            </a:pPr>
            <a:r>
              <a:rPr lang="en-GB" dirty="0" smtClean="0">
                <a:latin typeface="Helvetica"/>
                <a:ea typeface="Calibri"/>
              </a:rPr>
              <a:t>joint degrees</a:t>
            </a:r>
          </a:p>
          <a:p>
            <a:pPr>
              <a:lnSpc>
                <a:spcPct val="150000"/>
              </a:lnSpc>
            </a:pPr>
            <a:r>
              <a:rPr lang="en-GB" dirty="0" smtClean="0">
                <a:latin typeface="Helvetica"/>
                <a:ea typeface="Calibri"/>
              </a:rPr>
              <a:t>personal </a:t>
            </a:r>
            <a:r>
              <a:rPr lang="en-GB" dirty="0">
                <a:latin typeface="Helvetica"/>
                <a:ea typeface="Calibri"/>
              </a:rPr>
              <a:t>tutoring &amp; personal </a:t>
            </a:r>
            <a:r>
              <a:rPr lang="en-GB" dirty="0" smtClean="0">
                <a:latin typeface="Helvetica"/>
                <a:ea typeface="Calibri"/>
              </a:rPr>
              <a:t>development</a:t>
            </a:r>
          </a:p>
          <a:p>
            <a:pPr>
              <a:lnSpc>
                <a:spcPct val="150000"/>
              </a:lnSpc>
            </a:pPr>
            <a:r>
              <a:rPr lang="en-GB" dirty="0" smtClean="0">
                <a:latin typeface="Helvetica"/>
                <a:ea typeface="Calibri"/>
              </a:rPr>
              <a:t>internationalisation</a:t>
            </a:r>
          </a:p>
          <a:p>
            <a:pPr>
              <a:lnSpc>
                <a:spcPct val="150000"/>
              </a:lnSpc>
            </a:pPr>
            <a:r>
              <a:rPr lang="en-GB" dirty="0" smtClean="0">
                <a:latin typeface="Helvetica"/>
                <a:ea typeface="Calibri"/>
              </a:rPr>
              <a:t>employability</a:t>
            </a:r>
            <a:r>
              <a:rPr lang="en-GB" dirty="0">
                <a:latin typeface="Helvetica"/>
                <a:ea typeface="Calibri"/>
              </a:rPr>
              <a:t>.</a:t>
            </a:r>
            <a:endParaRPr lang="en-GB" dirty="0"/>
          </a:p>
        </p:txBody>
      </p:sp>
      <p:sp>
        <p:nvSpPr>
          <p:cNvPr id="4" name="Title 3"/>
          <p:cNvSpPr>
            <a:spLocks noGrp="1"/>
          </p:cNvSpPr>
          <p:nvPr>
            <p:ph type="title"/>
          </p:nvPr>
        </p:nvSpPr>
        <p:spPr/>
        <p:txBody>
          <a:bodyPr/>
          <a:lstStyle/>
          <a:p>
            <a:r>
              <a:rPr lang="en-GB" dirty="0" smtClean="0"/>
              <a:t>Recommendations to Faculty </a:t>
            </a:r>
            <a:endParaRPr lang="en-GB" dirty="0"/>
          </a:p>
        </p:txBody>
      </p:sp>
    </p:spTree>
    <p:extLst>
      <p:ext uri="{BB962C8B-B14F-4D97-AF65-F5344CB8AC3E}">
        <p14:creationId xmlns:p14="http://schemas.microsoft.com/office/powerpoint/2010/main" val="314176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If in doubt, create a working party</a:t>
            </a:r>
            <a:endParaRPr lang="en-GB" dirty="0"/>
          </a:p>
        </p:txBody>
      </p:sp>
      <p:sp>
        <p:nvSpPr>
          <p:cNvPr id="3" name="Content Placeholder 2"/>
          <p:cNvSpPr>
            <a:spLocks noGrp="1"/>
          </p:cNvSpPr>
          <p:nvPr>
            <p:ph idx="1"/>
          </p:nvPr>
        </p:nvSpPr>
        <p:spPr/>
        <p:txBody>
          <a:bodyPr>
            <a:normAutofit/>
          </a:bodyPr>
          <a:lstStyle/>
          <a:p>
            <a:pPr marL="118872" indent="0">
              <a:buNone/>
            </a:pPr>
            <a:r>
              <a:rPr lang="en-GB" dirty="0"/>
              <a:t>The Board resolved that </a:t>
            </a:r>
            <a:r>
              <a:rPr lang="en-GB" dirty="0" smtClean="0"/>
              <a:t>a </a:t>
            </a:r>
            <a:r>
              <a:rPr lang="en-GB" dirty="0"/>
              <a:t>Working Party executive committee would consider all four </a:t>
            </a:r>
            <a:r>
              <a:rPr lang="en-GB" dirty="0" smtClean="0"/>
              <a:t>areas.</a:t>
            </a:r>
          </a:p>
          <a:p>
            <a:pPr marL="118872" indent="0">
              <a:buNone/>
            </a:pPr>
            <a:endParaRPr lang="en-GB" dirty="0" smtClean="0"/>
          </a:p>
          <a:p>
            <a:pPr marL="118872" indent="0">
              <a:buNone/>
            </a:pPr>
            <a:r>
              <a:rPr lang="en-GB" dirty="0"/>
              <a:t>A</a:t>
            </a:r>
            <a:r>
              <a:rPr lang="en-GB" dirty="0" smtClean="0"/>
              <a:t>part </a:t>
            </a:r>
            <a:r>
              <a:rPr lang="en-GB" dirty="0"/>
              <a:t>from the executive committee, the Working Party would comprise colleagues from across the Faculty and wider University with interest and expertise in the </a:t>
            </a:r>
            <a:r>
              <a:rPr lang="en-GB" dirty="0" smtClean="0"/>
              <a:t>areas mentioned so the composition </a:t>
            </a:r>
            <a:r>
              <a:rPr lang="en-GB" dirty="0"/>
              <a:t>would differ by </a:t>
            </a:r>
            <a:r>
              <a:rPr lang="en-GB" dirty="0" smtClean="0"/>
              <a:t>area. </a:t>
            </a:r>
            <a:endParaRPr lang="en-GB" dirty="0"/>
          </a:p>
        </p:txBody>
      </p:sp>
    </p:spTree>
    <p:extLst>
      <p:ext uri="{BB962C8B-B14F-4D97-AF65-F5344CB8AC3E}">
        <p14:creationId xmlns:p14="http://schemas.microsoft.com/office/powerpoint/2010/main" val="768238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Joint Degrees: the NSS</a:t>
            </a:r>
            <a:endParaRPr lang="en-GB" dirty="0"/>
          </a:p>
        </p:txBody>
      </p:sp>
      <p:sp>
        <p:nvSpPr>
          <p:cNvPr id="4" name="Content Placeholder 3"/>
          <p:cNvSpPr>
            <a:spLocks noGrp="1"/>
          </p:cNvSpPr>
          <p:nvPr>
            <p:ph idx="1"/>
          </p:nvPr>
        </p:nvSpPr>
        <p:spPr/>
        <p:txBody>
          <a:bodyPr>
            <a:normAutofit lnSpcReduction="10000"/>
          </a:bodyPr>
          <a:lstStyle/>
          <a:p>
            <a:r>
              <a:rPr lang="en-GB" sz="2200" dirty="0"/>
              <a:t>(To Academic Departments): That joint degree conveners request and carefully analyse NSS results for joint degrees to identify and address any areas of concern, noting that the data was available upon request from the Teaching Quality team</a:t>
            </a:r>
            <a:r>
              <a:rPr lang="en-GB" sz="2200" dirty="0" smtClean="0"/>
              <a:t>;</a:t>
            </a:r>
          </a:p>
          <a:p>
            <a:pPr marL="118872" indent="0">
              <a:buNone/>
            </a:pPr>
            <a:endParaRPr lang="en-GB" sz="2200" dirty="0"/>
          </a:p>
          <a:p>
            <a:r>
              <a:rPr lang="en-GB" sz="2200" dirty="0" smtClean="0"/>
              <a:t>(</a:t>
            </a:r>
            <a:r>
              <a:rPr lang="en-GB" sz="2200" dirty="0"/>
              <a:t>To Teaching Quality): That the existing list of joint degrees be updated</a:t>
            </a:r>
            <a:r>
              <a:rPr lang="en-GB" sz="2200" dirty="0" smtClean="0"/>
              <a:t>;</a:t>
            </a:r>
          </a:p>
          <a:p>
            <a:pPr marL="118872" indent="0">
              <a:buNone/>
            </a:pPr>
            <a:endParaRPr lang="en-GB" sz="2200" dirty="0"/>
          </a:p>
          <a:p>
            <a:r>
              <a:rPr lang="en-GB" sz="2200" dirty="0" smtClean="0"/>
              <a:t>(</a:t>
            </a:r>
            <a:r>
              <a:rPr lang="en-GB" sz="2200" dirty="0"/>
              <a:t>To Space Management &amp; Timetabling): That joint degrees be given priority for timetabling purposes</a:t>
            </a:r>
            <a:r>
              <a:rPr lang="en-GB" sz="2200" dirty="0" smtClean="0"/>
              <a:t>;</a:t>
            </a:r>
          </a:p>
          <a:p>
            <a:pPr marL="118872" indent="0">
              <a:buNone/>
            </a:pPr>
            <a:endParaRPr lang="en-GB" sz="2200" dirty="0"/>
          </a:p>
          <a:p>
            <a:r>
              <a:rPr lang="en-GB" sz="2200" dirty="0" smtClean="0"/>
              <a:t>(</a:t>
            </a:r>
            <a:r>
              <a:rPr lang="en-GB" sz="2200" dirty="0"/>
              <a:t>To the Board of the Faculty of Social Sciences): That the Board of the Faculty of Social Sciences consider its role in raising awareness of the </a:t>
            </a:r>
            <a:r>
              <a:rPr lang="en-GB" sz="2200" i="1" dirty="0"/>
              <a:t>Good Practice Guide on Joint Degrees</a:t>
            </a:r>
            <a:r>
              <a:rPr lang="en-GB" sz="2200" dirty="0"/>
              <a:t>.</a:t>
            </a:r>
          </a:p>
          <a:p>
            <a:pPr marL="118872" indent="0">
              <a:buNone/>
            </a:pPr>
            <a:endParaRPr lang="en-GB" dirty="0"/>
          </a:p>
        </p:txBody>
      </p:sp>
    </p:spTree>
    <p:extLst>
      <p:ext uri="{BB962C8B-B14F-4D97-AF65-F5344CB8AC3E}">
        <p14:creationId xmlns:p14="http://schemas.microsoft.com/office/powerpoint/2010/main" val="2799002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Joint Degrees: clarity and consistency </a:t>
            </a:r>
            <a:endParaRPr lang="en-GB" dirty="0"/>
          </a:p>
        </p:txBody>
      </p:sp>
      <p:sp>
        <p:nvSpPr>
          <p:cNvPr id="3" name="Content Placeholder 2"/>
          <p:cNvSpPr>
            <a:spLocks noGrp="1"/>
          </p:cNvSpPr>
          <p:nvPr>
            <p:ph idx="1"/>
          </p:nvPr>
        </p:nvSpPr>
        <p:spPr/>
        <p:txBody>
          <a:bodyPr>
            <a:normAutofit lnSpcReduction="10000"/>
          </a:bodyPr>
          <a:lstStyle/>
          <a:p>
            <a:r>
              <a:rPr lang="en-GB" sz="2400" dirty="0"/>
              <a:t>(To SSLCs for joint degrees): That Joint Degree SSLCs be invited to consider the issue of communication, deadlines and assessments and indicate their preferences</a:t>
            </a:r>
            <a:r>
              <a:rPr lang="en-GB" sz="2400" dirty="0" smtClean="0"/>
              <a:t>;</a:t>
            </a:r>
          </a:p>
          <a:p>
            <a:pPr marL="118872" indent="0">
              <a:buNone/>
            </a:pPr>
            <a:endParaRPr lang="en-GB" sz="2400" dirty="0"/>
          </a:p>
          <a:p>
            <a:r>
              <a:rPr lang="en-GB" sz="2400" dirty="0" smtClean="0"/>
              <a:t>(</a:t>
            </a:r>
            <a:r>
              <a:rPr lang="en-GB" sz="2400" dirty="0"/>
              <a:t>To the Examinations Office): That exam board grids be standardised, noting that </a:t>
            </a:r>
            <a:r>
              <a:rPr lang="en-GB" sz="2400" i="1" dirty="0" err="1"/>
              <a:t>my.economics</a:t>
            </a:r>
            <a:r>
              <a:rPr lang="en-GB" sz="2400" dirty="0"/>
              <a:t> generated exam grids, which could be amended, recognising the desirability of exam grids’ format being driven by the needs of boards of examiners.</a:t>
            </a:r>
          </a:p>
          <a:p>
            <a:pPr marL="118872" indent="0">
              <a:buNone/>
            </a:pPr>
            <a:r>
              <a:rPr lang="en-GB" sz="2400" dirty="0"/>
              <a:t> </a:t>
            </a:r>
            <a:endParaRPr lang="en-GB" sz="2400" dirty="0" smtClean="0"/>
          </a:p>
          <a:p>
            <a:r>
              <a:rPr lang="en-GB" sz="2400" dirty="0">
                <a:ea typeface="Calibri"/>
              </a:rPr>
              <a:t>University version of ‘</a:t>
            </a:r>
            <a:r>
              <a:rPr lang="en-GB" sz="2400" dirty="0" err="1">
                <a:ea typeface="Calibri"/>
              </a:rPr>
              <a:t>my.department</a:t>
            </a:r>
            <a:r>
              <a:rPr lang="en-GB" sz="2400" dirty="0">
                <a:ea typeface="Calibri"/>
              </a:rPr>
              <a:t>’ be transferred to ‘</a:t>
            </a:r>
            <a:r>
              <a:rPr lang="en-GB" sz="2400" dirty="0" err="1">
                <a:ea typeface="Calibri"/>
              </a:rPr>
              <a:t>my.course</a:t>
            </a:r>
            <a:r>
              <a:rPr lang="en-GB" sz="2400" dirty="0">
                <a:ea typeface="Calibri"/>
              </a:rPr>
              <a:t>’ from the students’ perspective to cater for joint degrees. </a:t>
            </a:r>
            <a:endParaRPr lang="en-GB" sz="2400" dirty="0"/>
          </a:p>
          <a:p>
            <a:endParaRPr lang="en-GB" sz="2400" dirty="0"/>
          </a:p>
        </p:txBody>
      </p:sp>
    </p:spTree>
    <p:extLst>
      <p:ext uri="{BB962C8B-B14F-4D97-AF65-F5344CB8AC3E}">
        <p14:creationId xmlns:p14="http://schemas.microsoft.com/office/powerpoint/2010/main" val="2297666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Joint Degrees (3): optionality</a:t>
            </a:r>
            <a:endParaRPr lang="en-GB" dirty="0"/>
          </a:p>
        </p:txBody>
      </p:sp>
      <p:sp>
        <p:nvSpPr>
          <p:cNvPr id="3" name="Content Placeholder 2"/>
          <p:cNvSpPr>
            <a:spLocks noGrp="1"/>
          </p:cNvSpPr>
          <p:nvPr>
            <p:ph idx="1"/>
          </p:nvPr>
        </p:nvSpPr>
        <p:spPr/>
        <p:txBody>
          <a:bodyPr>
            <a:normAutofit fontScale="92500"/>
          </a:bodyPr>
          <a:lstStyle/>
          <a:p>
            <a:r>
              <a:rPr lang="en-GB" sz="3000" dirty="0"/>
              <a:t>(To Academic Departments): That academic departments consider way of making optionality viable on joint courses, noting that departments were empowered to amend existing and approve new modules</a:t>
            </a:r>
            <a:r>
              <a:rPr lang="en-GB" sz="3000" dirty="0" smtClean="0"/>
              <a:t>;</a:t>
            </a:r>
          </a:p>
          <a:p>
            <a:pPr marL="118872" indent="0">
              <a:buNone/>
            </a:pPr>
            <a:endParaRPr lang="en-GB" sz="3000" dirty="0"/>
          </a:p>
          <a:p>
            <a:r>
              <a:rPr lang="en-GB" sz="3000" dirty="0" smtClean="0"/>
              <a:t>(</a:t>
            </a:r>
            <a:r>
              <a:rPr lang="en-GB" sz="3000" dirty="0"/>
              <a:t>To Space Management &amp; Timetabling): That Space Management &amp; Timetabling bring joint degrees to the forefront of their considerations when restructuring the University’s central timetable.</a:t>
            </a:r>
          </a:p>
          <a:p>
            <a:pPr marL="118872" indent="0">
              <a:buNone/>
            </a:pPr>
            <a:endParaRPr lang="en-GB" dirty="0"/>
          </a:p>
        </p:txBody>
      </p:sp>
    </p:spTree>
    <p:extLst>
      <p:ext uri="{BB962C8B-B14F-4D97-AF65-F5344CB8AC3E}">
        <p14:creationId xmlns:p14="http://schemas.microsoft.com/office/powerpoint/2010/main" val="458749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Personal tutoring and personal development</a:t>
            </a:r>
            <a:endParaRPr lang="en-GB" dirty="0"/>
          </a:p>
        </p:txBody>
      </p:sp>
      <p:sp>
        <p:nvSpPr>
          <p:cNvPr id="3" name="Content Placeholder 2"/>
          <p:cNvSpPr>
            <a:spLocks noGrp="1"/>
          </p:cNvSpPr>
          <p:nvPr>
            <p:ph idx="1"/>
          </p:nvPr>
        </p:nvSpPr>
        <p:spPr/>
        <p:txBody>
          <a:bodyPr>
            <a:normAutofit/>
          </a:bodyPr>
          <a:lstStyle/>
          <a:p>
            <a:r>
              <a:rPr lang="en-GB" sz="2400" dirty="0"/>
              <a:t>(To the Board of the Faculty of Social Sciences): That the Faculty promote the role of Personal Tutor and facilitate sharing good practice across the Faculty</a:t>
            </a:r>
            <a:r>
              <a:rPr lang="en-GB" sz="2400" dirty="0" smtClean="0"/>
              <a:t>;</a:t>
            </a:r>
          </a:p>
          <a:p>
            <a:pPr marL="118872" indent="0">
              <a:buNone/>
            </a:pPr>
            <a:endParaRPr lang="en-GB" sz="2400" dirty="0"/>
          </a:p>
          <a:p>
            <a:r>
              <a:rPr lang="en-GB" sz="2400" dirty="0" smtClean="0"/>
              <a:t>(To </a:t>
            </a:r>
            <a:r>
              <a:rPr lang="en-GB" sz="2400" dirty="0"/>
              <a:t>the Board of the Faculty of Social Sciences): That the Faculty establish a Faculty Senior Tutor Forum to meet on a termly basis, starting in Spring Term 2013</a:t>
            </a:r>
            <a:r>
              <a:rPr lang="en-GB" sz="2400" dirty="0" smtClean="0"/>
              <a:t>;</a:t>
            </a:r>
          </a:p>
          <a:p>
            <a:pPr marL="118872" indent="0">
              <a:buNone/>
            </a:pPr>
            <a:endParaRPr lang="en-GB" sz="2400" dirty="0"/>
          </a:p>
          <a:p>
            <a:r>
              <a:rPr lang="en-GB" sz="2400" dirty="0" smtClean="0"/>
              <a:t>(To </a:t>
            </a:r>
            <a:r>
              <a:rPr lang="en-GB" sz="2400" dirty="0"/>
              <a:t>ITS): That ITS work very closely with the University Senior Tutor (and selected departmental senior tutors) in devising an IT system that would support personal </a:t>
            </a:r>
            <a:r>
              <a:rPr lang="en-GB" sz="2400" dirty="0" smtClean="0"/>
              <a:t>tutors.</a:t>
            </a:r>
            <a:endParaRPr lang="en-GB" sz="2400" dirty="0"/>
          </a:p>
        </p:txBody>
      </p:sp>
    </p:spTree>
    <p:extLst>
      <p:ext uri="{BB962C8B-B14F-4D97-AF65-F5344CB8AC3E}">
        <p14:creationId xmlns:p14="http://schemas.microsoft.com/office/powerpoint/2010/main" val="101218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Personal tutoring and personal development</a:t>
            </a:r>
            <a:endParaRPr lang="en-GB" dirty="0"/>
          </a:p>
        </p:txBody>
      </p:sp>
      <p:sp>
        <p:nvSpPr>
          <p:cNvPr id="3" name="Content Placeholder 2"/>
          <p:cNvSpPr>
            <a:spLocks noGrp="1"/>
          </p:cNvSpPr>
          <p:nvPr>
            <p:ph idx="1"/>
          </p:nvPr>
        </p:nvSpPr>
        <p:spPr/>
        <p:txBody>
          <a:bodyPr>
            <a:normAutofit fontScale="92500" lnSpcReduction="20000"/>
          </a:bodyPr>
          <a:lstStyle/>
          <a:p>
            <a:r>
              <a:rPr lang="en-GB" sz="2600" dirty="0"/>
              <a:t>(To Academic Departments): That academic departments provide support to personal tutors, including encouragement to attend training sessions and consult supporting documents available from the University Senior Tutor’s website</a:t>
            </a:r>
            <a:r>
              <a:rPr lang="en-GB" sz="2600" dirty="0" smtClean="0"/>
              <a:t>;</a:t>
            </a:r>
          </a:p>
          <a:p>
            <a:endParaRPr lang="en-GB" sz="2600" dirty="0"/>
          </a:p>
          <a:p>
            <a:r>
              <a:rPr lang="en-GB" sz="2600" dirty="0" smtClean="0"/>
              <a:t>(To </a:t>
            </a:r>
            <a:r>
              <a:rPr lang="en-GB" sz="2600" dirty="0"/>
              <a:t>Academic Departments): That academic departments assign experienced personal tutors as mentors to new members of staff</a:t>
            </a:r>
            <a:r>
              <a:rPr lang="en-GB" sz="2600" dirty="0" smtClean="0"/>
              <a:t>;</a:t>
            </a:r>
          </a:p>
          <a:p>
            <a:pPr marL="118872" indent="0">
              <a:buNone/>
            </a:pPr>
            <a:endParaRPr lang="en-GB" sz="2600" dirty="0"/>
          </a:p>
          <a:p>
            <a:r>
              <a:rPr lang="en-GB" sz="2600" dirty="0" smtClean="0"/>
              <a:t>(To </a:t>
            </a:r>
            <a:r>
              <a:rPr lang="en-GB" sz="2600" dirty="0"/>
              <a:t>Academic Departments): That academic departments consider introduction of templates for personal tutors’ discussions with students, noting that these should steer the personal tutor to ask questions about personal development.</a:t>
            </a:r>
          </a:p>
          <a:p>
            <a:pPr marL="118872" indent="0">
              <a:buNone/>
            </a:pPr>
            <a:r>
              <a:rPr lang="en-GB" sz="2600" dirty="0"/>
              <a:t> </a:t>
            </a:r>
          </a:p>
          <a:p>
            <a:endParaRPr lang="en-GB" dirty="0"/>
          </a:p>
        </p:txBody>
      </p:sp>
    </p:spTree>
    <p:extLst>
      <p:ext uri="{BB962C8B-B14F-4D97-AF65-F5344CB8AC3E}">
        <p14:creationId xmlns:p14="http://schemas.microsoft.com/office/powerpoint/2010/main" val="186009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Personal tutoring and personal development</a:t>
            </a:r>
            <a:endParaRPr lang="en-GB" dirty="0"/>
          </a:p>
        </p:txBody>
      </p:sp>
      <p:sp>
        <p:nvSpPr>
          <p:cNvPr id="3" name="Content Placeholder 2"/>
          <p:cNvSpPr>
            <a:spLocks noGrp="1"/>
          </p:cNvSpPr>
          <p:nvPr>
            <p:ph idx="1"/>
          </p:nvPr>
        </p:nvSpPr>
        <p:spPr/>
        <p:txBody>
          <a:bodyPr/>
          <a:lstStyle/>
          <a:p>
            <a:pPr>
              <a:spcBef>
                <a:spcPts val="600"/>
              </a:spcBef>
              <a:spcAft>
                <a:spcPts val="600"/>
              </a:spcAft>
            </a:pPr>
            <a:r>
              <a:rPr lang="en-GB" sz="2400" dirty="0" smtClean="0"/>
              <a:t>Noted the development of new roles: Dean of Students (Law); Director of Student Experience and Progression (PAIS).</a:t>
            </a:r>
          </a:p>
          <a:p>
            <a:pPr>
              <a:spcAft>
                <a:spcPts val="600"/>
              </a:spcAft>
            </a:pPr>
            <a:r>
              <a:rPr lang="en-GB" sz="2400" dirty="0" smtClean="0"/>
              <a:t>Agreed that the </a:t>
            </a:r>
            <a:r>
              <a:rPr lang="en-GB" sz="2400" dirty="0"/>
              <a:t>role of personal tutors was not currently properly recognised and that work should be undertaken in departments to change the image and recognise time spent by members of </a:t>
            </a:r>
            <a:r>
              <a:rPr lang="en-GB" sz="2400" dirty="0" smtClean="0"/>
              <a:t>staff: consideration in workload models, especially for DSPs.</a:t>
            </a:r>
          </a:p>
          <a:p>
            <a:pPr>
              <a:spcAft>
                <a:spcPts val="600"/>
              </a:spcAft>
            </a:pPr>
            <a:r>
              <a:rPr lang="en-GB" sz="2400" dirty="0"/>
              <a:t>academic departments to consider ways of bringing students’ attention to the skills they acquired as part of their academic course.</a:t>
            </a:r>
          </a:p>
          <a:p>
            <a:pPr>
              <a:spcAft>
                <a:spcPts val="600"/>
              </a:spcAft>
            </a:pPr>
            <a:endParaRPr lang="en-GB" sz="2400" dirty="0"/>
          </a:p>
          <a:p>
            <a:endParaRPr lang="en-GB" dirty="0"/>
          </a:p>
        </p:txBody>
      </p:sp>
    </p:spTree>
    <p:extLst>
      <p:ext uri="{BB962C8B-B14F-4D97-AF65-F5344CB8AC3E}">
        <p14:creationId xmlns:p14="http://schemas.microsoft.com/office/powerpoint/2010/main" val="15556145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63</TotalTime>
  <Words>969</Words>
  <Application>Microsoft Office PowerPoint</Application>
  <PresentationFormat>On-screen Show (4:3)</PresentationFormat>
  <Paragraphs>94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Module</vt:lpstr>
      <vt:lpstr>BFSS Faculty Engagement with the ITLR</vt:lpstr>
      <vt:lpstr>Recommendations to Faculty </vt:lpstr>
      <vt:lpstr>If in doubt, create a working party</vt:lpstr>
      <vt:lpstr>Joint Degrees: the NSS</vt:lpstr>
      <vt:lpstr>Joint Degrees: clarity and consistency </vt:lpstr>
      <vt:lpstr>Joint Degrees (3): optionality</vt:lpstr>
      <vt:lpstr>Personal tutoring and personal development</vt:lpstr>
      <vt:lpstr>Personal tutoring and personal development</vt:lpstr>
      <vt:lpstr>Personal tutoring and personal development</vt:lpstr>
      <vt:lpstr>Internationalisation</vt:lpstr>
      <vt:lpstr>Internationalisation</vt:lpstr>
      <vt:lpstr>Employability</vt:lpstr>
      <vt:lpstr>‘Employability’</vt:lpstr>
      <vt:lpstr>Employability</vt:lpstr>
      <vt:lpstr>Employability</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BFSS Faculty Engagement with the ITLR</dc:title>
  <dc:creator>Reeve, Andrew</dc:creator>
  <cp:lastModifiedBy>Gramaglia, Letizia</cp:lastModifiedBy>
  <cp:revision>10</cp:revision>
  <dcterms:created xsi:type="dcterms:W3CDTF">2013-04-11T10:23:12Z</dcterms:created>
  <dcterms:modified xsi:type="dcterms:W3CDTF">2013-05-13T09:18:21Z</dcterms:modified>
</cp:coreProperties>
</file>