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A32A9-5DB8-4B83-B506-0A55298DFB1C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2B7F1-21B8-4878-8B12-DF131221A81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Feedback/</a:t>
            </a:r>
            <a:r>
              <a:rPr lang="en-GB" dirty="0" err="1" smtClean="0"/>
              <a:t>feedforward</a:t>
            </a:r>
            <a:r>
              <a:rPr lang="en-GB" dirty="0" smtClean="0"/>
              <a:t>: a view from the Law School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Jane Bryan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b="1" dirty="0"/>
              <a:t>	</a:t>
            </a:r>
            <a:r>
              <a:rPr lang="en-GB" b="1" u="sng" dirty="0" smtClean="0"/>
              <a:t>Feedback on assessments </a:t>
            </a:r>
          </a:p>
          <a:p>
            <a:r>
              <a:rPr lang="en-GB" dirty="0" smtClean="0"/>
              <a:t>Written feedback should contain </a:t>
            </a:r>
            <a:r>
              <a:rPr lang="en-GB" dirty="0" smtClean="0">
                <a:solidFill>
                  <a:srgbClr val="C00000"/>
                </a:solidFill>
              </a:rPr>
              <a:t>detailed, specific comments </a:t>
            </a:r>
            <a:r>
              <a:rPr lang="en-GB" dirty="0" smtClean="0"/>
              <a:t>about individual’s work with clearly signposted suggestions for improvements.   </a:t>
            </a:r>
          </a:p>
          <a:p>
            <a:pPr lvl="0"/>
            <a:r>
              <a:rPr lang="en-GB" dirty="0" smtClean="0">
                <a:solidFill>
                  <a:srgbClr val="C00000"/>
                </a:solidFill>
              </a:rPr>
              <a:t>Generic feedback lectures </a:t>
            </a:r>
          </a:p>
          <a:p>
            <a:pPr lvl="0"/>
            <a:r>
              <a:rPr lang="en-GB" dirty="0" smtClean="0"/>
              <a:t>Offers of </a:t>
            </a:r>
            <a:r>
              <a:rPr lang="en-GB" dirty="0" smtClean="0">
                <a:solidFill>
                  <a:srgbClr val="C00000"/>
                </a:solidFill>
              </a:rPr>
              <a:t>one-to-one consultations </a:t>
            </a:r>
            <a:r>
              <a:rPr lang="en-GB" dirty="0" smtClean="0"/>
              <a:t>in office hours with markers or seminar tutors</a:t>
            </a:r>
          </a:p>
          <a:p>
            <a:pPr lvl="0"/>
            <a:r>
              <a:rPr lang="en-GB" dirty="0" smtClean="0">
                <a:solidFill>
                  <a:srgbClr val="C00000"/>
                </a:solidFill>
              </a:rPr>
              <a:t>Electronic delivery </a:t>
            </a:r>
            <a:r>
              <a:rPr lang="en-GB" dirty="0" smtClean="0"/>
              <a:t>of feedback on assessments</a:t>
            </a:r>
          </a:p>
          <a:p>
            <a:pPr lvl="0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to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The provision of an </a:t>
            </a:r>
            <a:r>
              <a:rPr lang="en-GB" b="1" u="sng" dirty="0" smtClean="0">
                <a:solidFill>
                  <a:srgbClr val="C00000"/>
                </a:solidFill>
              </a:rPr>
              <a:t>assessment and feedback information pack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at the start of the year with key material repeated at regular intervals (such as on feedback form)</a:t>
            </a:r>
          </a:p>
          <a:p>
            <a:pPr lvl="0"/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The </a:t>
            </a:r>
            <a:r>
              <a:rPr lang="en-GB" dirty="0">
                <a:solidFill>
                  <a:srgbClr val="C00000"/>
                </a:solidFill>
              </a:rPr>
              <a:t>Director of Undergraduate Studies </a:t>
            </a:r>
            <a:r>
              <a:rPr lang="en-GB" dirty="0"/>
              <a:t>or their nominee now checks that feedback on assessments is being done in good </a:t>
            </a:r>
            <a:r>
              <a:rPr lang="en-GB" dirty="0" smtClean="0"/>
              <a:t>time.  Students notified in good time if any delay.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Also DUG checks that </a:t>
            </a:r>
            <a:r>
              <a:rPr lang="en-GB" dirty="0"/>
              <a:t>the feedback meets the standards expected – as </a:t>
            </a:r>
            <a:r>
              <a:rPr lang="en-GB" dirty="0" smtClean="0"/>
              <a:t>one poor </a:t>
            </a:r>
            <a:r>
              <a:rPr lang="en-GB" dirty="0"/>
              <a:t>piece of feedback can undo the hard work </a:t>
            </a:r>
            <a:r>
              <a:rPr lang="en-GB" dirty="0" smtClean="0"/>
              <a:t>of the rest of the department.</a:t>
            </a:r>
            <a:endParaRPr lang="en-GB" dirty="0"/>
          </a:p>
          <a:p>
            <a:endParaRPr lang="en-GB" dirty="0"/>
          </a:p>
          <a:p>
            <a:endParaRPr lang="en-GB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form for feedback on assignments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Removed </a:t>
            </a:r>
            <a:r>
              <a:rPr lang="en-GB" dirty="0">
                <a:solidFill>
                  <a:srgbClr val="C00000"/>
                </a:solidFill>
              </a:rPr>
              <a:t>references to weaknesses </a:t>
            </a:r>
            <a:r>
              <a:rPr lang="en-GB" dirty="0" smtClean="0"/>
              <a:t>– instead have sub-headings ‘strengths </a:t>
            </a:r>
            <a:r>
              <a:rPr lang="en-GB" dirty="0"/>
              <a:t>of </a:t>
            </a:r>
            <a:r>
              <a:rPr lang="en-GB" dirty="0" smtClean="0"/>
              <a:t>analysis’ </a:t>
            </a:r>
            <a:r>
              <a:rPr lang="en-GB" dirty="0"/>
              <a:t>and </a:t>
            </a:r>
            <a:r>
              <a:rPr lang="en-GB" dirty="0" smtClean="0"/>
              <a:t>‘how </a:t>
            </a:r>
            <a:r>
              <a:rPr lang="en-GB" dirty="0"/>
              <a:t>your performance could be </a:t>
            </a:r>
            <a:r>
              <a:rPr lang="en-GB" dirty="0" smtClean="0"/>
              <a:t>improved’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Assessment </a:t>
            </a:r>
            <a:r>
              <a:rPr lang="en-GB" dirty="0">
                <a:solidFill>
                  <a:srgbClr val="C00000"/>
                </a:solidFill>
              </a:rPr>
              <a:t>criteria </a:t>
            </a:r>
            <a:r>
              <a:rPr lang="en-GB" dirty="0" smtClean="0">
                <a:solidFill>
                  <a:srgbClr val="C00000"/>
                </a:solidFill>
              </a:rPr>
              <a:t>and 17 </a:t>
            </a:r>
            <a:r>
              <a:rPr lang="en-GB" dirty="0">
                <a:solidFill>
                  <a:srgbClr val="C00000"/>
                </a:solidFill>
              </a:rPr>
              <a:t>point marking </a:t>
            </a:r>
            <a:r>
              <a:rPr lang="en-GB" dirty="0" smtClean="0">
                <a:solidFill>
                  <a:srgbClr val="C00000"/>
                </a:solidFill>
              </a:rPr>
              <a:t>scale given</a:t>
            </a:r>
            <a:r>
              <a:rPr lang="en-GB" dirty="0" smtClean="0"/>
              <a:t>;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Links to </a:t>
            </a:r>
            <a:r>
              <a:rPr lang="en-GB" dirty="0">
                <a:solidFill>
                  <a:srgbClr val="C00000"/>
                </a:solidFill>
              </a:rPr>
              <a:t>advice </a:t>
            </a:r>
            <a:r>
              <a:rPr lang="en-GB" dirty="0"/>
              <a:t>on appeals, OSCOLA referencing, advice on academic writing and WAW programme </a:t>
            </a:r>
          </a:p>
          <a:p>
            <a:r>
              <a:rPr lang="en-GB" dirty="0">
                <a:solidFill>
                  <a:srgbClr val="C00000"/>
                </a:solidFill>
              </a:rPr>
              <a:t>Offers of one to one </a:t>
            </a:r>
            <a:r>
              <a:rPr lang="en-GB" dirty="0" smtClean="0">
                <a:solidFill>
                  <a:srgbClr val="C00000"/>
                </a:solidFill>
              </a:rPr>
              <a:t>consultation </a:t>
            </a:r>
            <a:r>
              <a:rPr lang="en-GB" dirty="0" smtClean="0"/>
              <a:t>with marker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Reminders</a:t>
            </a:r>
            <a:r>
              <a:rPr lang="en-GB" dirty="0" smtClean="0"/>
              <a:t>: that </a:t>
            </a:r>
            <a:r>
              <a:rPr lang="en-GB" dirty="0"/>
              <a:t>feedback </a:t>
            </a:r>
            <a:r>
              <a:rPr lang="en-GB" dirty="0" smtClean="0"/>
              <a:t>on assessments is </a:t>
            </a:r>
            <a:r>
              <a:rPr lang="en-GB" dirty="0"/>
              <a:t>only one </a:t>
            </a:r>
            <a:r>
              <a:rPr lang="en-GB" dirty="0" smtClean="0"/>
              <a:t>element of the feedback students receive; the role </a:t>
            </a:r>
            <a:r>
              <a:rPr lang="en-GB" dirty="0"/>
              <a:t>of PT as academic advisor; </a:t>
            </a:r>
            <a:r>
              <a:rPr lang="en-GB" dirty="0" smtClean="0"/>
              <a:t>that feedback from one module can be applied to improve work in another module </a:t>
            </a:r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6" name="Picture 4" descr="C:\Users\pete\AppData\Local\Microsoft\Windows\Temporary Internet Files\Content.IE5\277DQZ95\MP9002896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03704"/>
            <a:ext cx="3657600" cy="2450592"/>
          </a:xfrm>
          <a:prstGeom prst="rect">
            <a:avLst/>
          </a:prstGeom>
          <a:noFill/>
        </p:spPr>
      </p:pic>
      <p:pic>
        <p:nvPicPr>
          <p:cNvPr id="3077" name="Picture 5" descr="C:\Users\pete\AppData\Local\Microsoft\Windows\Temporary Internet Files\Content.IE5\GSV6SPNE\MP90038665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5765686" cy="411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 descr="C:\Users\pete\AppData\Local\Microsoft\Windows\Temporary Internet Files\Content.IE5\GSV6SPNE\MC9002316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480720" cy="4606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	</a:t>
            </a:r>
            <a:r>
              <a:rPr lang="en-GB" sz="5400" dirty="0" smtClean="0">
                <a:solidFill>
                  <a:srgbClr val="C00000"/>
                </a:solidFill>
              </a:rPr>
              <a:t>What </a:t>
            </a:r>
            <a:r>
              <a:rPr lang="en-GB" sz="5400" dirty="0">
                <a:solidFill>
                  <a:srgbClr val="C00000"/>
                </a:solidFill>
              </a:rPr>
              <a:t>did </a:t>
            </a:r>
            <a:r>
              <a:rPr lang="en-GB" sz="5400" dirty="0" smtClean="0">
                <a:solidFill>
                  <a:srgbClr val="C00000"/>
                </a:solidFill>
              </a:rPr>
              <a:t>students understand </a:t>
            </a:r>
            <a:r>
              <a:rPr lang="en-GB" sz="5400" dirty="0">
                <a:solidFill>
                  <a:srgbClr val="C00000"/>
                </a:solidFill>
              </a:rPr>
              <a:t>by the term ‘feedback’?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	</a:t>
            </a:r>
            <a:r>
              <a:rPr lang="en-GB" sz="5400" dirty="0" smtClean="0">
                <a:solidFill>
                  <a:srgbClr val="C00000"/>
                </a:solidFill>
              </a:rPr>
              <a:t>What did students value </a:t>
            </a:r>
            <a:r>
              <a:rPr lang="en-GB" sz="5400" dirty="0">
                <a:solidFill>
                  <a:srgbClr val="C00000"/>
                </a:solidFill>
              </a:rPr>
              <a:t>about </a:t>
            </a:r>
            <a:r>
              <a:rPr lang="en-GB" sz="5400" dirty="0" smtClean="0">
                <a:solidFill>
                  <a:srgbClr val="C00000"/>
                </a:solidFill>
              </a:rPr>
              <a:t>feedback and what did they do with it?</a:t>
            </a:r>
            <a:endParaRPr lang="en-GB" sz="5400" dirty="0">
              <a:solidFill>
                <a:srgbClr val="C00000"/>
              </a:solidFill>
            </a:endParaRPr>
          </a:p>
          <a:p>
            <a:pPr algn="ctr"/>
            <a:endParaRPr lang="en-GB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z="5400" dirty="0" smtClean="0">
                <a:solidFill>
                  <a:srgbClr val="C00000"/>
                </a:solidFill>
              </a:rPr>
              <a:t>What did students think ‘good feedback’ looked like?</a:t>
            </a:r>
            <a:endParaRPr lang="en-GB" sz="5400" dirty="0">
              <a:solidFill>
                <a:srgbClr val="C0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5400" dirty="0" smtClean="0">
                <a:solidFill>
                  <a:srgbClr val="C00000"/>
                </a:solidFill>
              </a:rPr>
              <a:t>‘Selling’ existing practice</a:t>
            </a:r>
            <a:endParaRPr lang="en-GB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5400" dirty="0" smtClean="0">
                <a:solidFill>
                  <a:srgbClr val="C00000"/>
                </a:solidFill>
              </a:rPr>
              <a:t>Working smarter</a:t>
            </a:r>
            <a:endParaRPr lang="en-GB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+mn-lt"/>
              </a:rPr>
              <a:t>SUMMARY</a:t>
            </a:r>
            <a:br>
              <a:rPr lang="en-GB" b="1" dirty="0" smtClean="0">
                <a:solidFill>
                  <a:srgbClr val="C00000"/>
                </a:solidFill>
                <a:latin typeface="+mn-lt"/>
              </a:rPr>
            </a:b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Clear </a:t>
            </a:r>
            <a:r>
              <a:rPr lang="en-GB" b="1" dirty="0">
                <a:solidFill>
                  <a:srgbClr val="C00000"/>
                </a:solidFill>
              </a:rPr>
              <a:t>‘signposting’</a:t>
            </a:r>
            <a:r>
              <a:rPr lang="en-GB" dirty="0"/>
              <a:t> of all feedback given in order to raise awareness amongst students that feedback takes many forms and occurs regularly throughout the year and not just after assessments.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Emphasis should be placed on </a:t>
            </a:r>
            <a:r>
              <a:rPr lang="en-GB" b="1" dirty="0" smtClean="0">
                <a:solidFill>
                  <a:srgbClr val="C00000"/>
                </a:solidFill>
              </a:rPr>
              <a:t>feedback as a means of improving future work</a:t>
            </a:r>
            <a:r>
              <a:rPr lang="en-GB" dirty="0" smtClean="0"/>
              <a:t>.  The role of the personal tutor as a general academic advisor should be highlighted.  The availability of external advisors, such as the Warwick Academic Writing programme, should be well-publicised.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270</Words>
  <Application>Microsoft Office PowerPoint</Application>
  <PresentationFormat>On-screen Show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Feedback/feedforward: a view from the Law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PowerPoint Presentation</vt:lpstr>
      <vt:lpstr>PowerPoint Presentation</vt:lpstr>
      <vt:lpstr>Changes to practice</vt:lpstr>
      <vt:lpstr>PowerPoint Presentation</vt:lpstr>
      <vt:lpstr>New form for feedback on assignments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Feedback/feedforward: a view from the Law School</dc:title>
  <dc:creator>pete</dc:creator>
  <cp:lastModifiedBy>tguser</cp:lastModifiedBy>
  <cp:revision>1</cp:revision>
  <dcterms:created xsi:type="dcterms:W3CDTF">2013-05-07T21:10:45Z</dcterms:created>
  <dcterms:modified xsi:type="dcterms:W3CDTF">2013-05-08T08:27:30Z</dcterms:modified>
</cp:coreProperties>
</file>