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66" r:id="rId2"/>
    <p:sldId id="257" r:id="rId3"/>
    <p:sldId id="281" r:id="rId4"/>
    <p:sldId id="274" r:id="rId5"/>
    <p:sldId id="293" r:id="rId6"/>
    <p:sldId id="275" r:id="rId7"/>
    <p:sldId id="276" r:id="rId8"/>
    <p:sldId id="270" r:id="rId9"/>
    <p:sldId id="267" r:id="rId10"/>
    <p:sldId id="268" r:id="rId11"/>
    <p:sldId id="269" r:id="rId12"/>
    <p:sldId id="271" r:id="rId13"/>
    <p:sldId id="295" r:id="rId14"/>
    <p:sldId id="290" r:id="rId15"/>
    <p:sldId id="296" r:id="rId16"/>
    <p:sldId id="291" r:id="rId17"/>
    <p:sldId id="273" r:id="rId18"/>
    <p:sldId id="294" r:id="rId19"/>
    <p:sldId id="278" r:id="rId20"/>
    <p:sldId id="283" r:id="rId21"/>
    <p:sldId id="279" r:id="rId22"/>
    <p:sldId id="286" r:id="rId23"/>
    <p:sldId id="284" r:id="rId24"/>
    <p:sldId id="285" r:id="rId25"/>
    <p:sldId id="287" r:id="rId26"/>
    <p:sldId id="288" r:id="rId27"/>
    <p:sldId id="289" r:id="rId28"/>
    <p:sldId id="292"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791" autoAdjust="0"/>
  </p:normalViewPr>
  <p:slideViewPr>
    <p:cSldViewPr snapToGrid="0">
      <p:cViewPr varScale="1">
        <p:scale>
          <a:sx n="58" d="100"/>
          <a:sy n="58" d="100"/>
        </p:scale>
        <p:origin x="756" y="6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1F4692-CA82-49FB-92C0-10C9DCFC90A9}" type="datetimeFigureOut">
              <a:rPr lang="en-GB" smtClean="0"/>
              <a:t>09/11/2020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539427-4E05-459C-A71B-0E9A6FCDCBDB}" type="slidenum">
              <a:rPr lang="en-GB" smtClean="0"/>
              <a:t>‹#›</a:t>
            </a:fld>
            <a:endParaRPr lang="en-GB"/>
          </a:p>
        </p:txBody>
      </p:sp>
    </p:spTree>
    <p:extLst>
      <p:ext uri="{BB962C8B-B14F-4D97-AF65-F5344CB8AC3E}">
        <p14:creationId xmlns:p14="http://schemas.microsoft.com/office/powerpoint/2010/main" val="492677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1018330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18</a:t>
            </a:fld>
            <a:endParaRPr lang="en-GB"/>
          </a:p>
        </p:txBody>
      </p:sp>
    </p:spTree>
    <p:extLst>
      <p:ext uri="{BB962C8B-B14F-4D97-AF65-F5344CB8AC3E}">
        <p14:creationId xmlns:p14="http://schemas.microsoft.com/office/powerpoint/2010/main" val="34460090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19</a:t>
            </a:fld>
            <a:endParaRPr lang="en-GB"/>
          </a:p>
        </p:txBody>
      </p:sp>
    </p:spTree>
    <p:extLst>
      <p:ext uri="{BB962C8B-B14F-4D97-AF65-F5344CB8AC3E}">
        <p14:creationId xmlns:p14="http://schemas.microsoft.com/office/powerpoint/2010/main" val="3021344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20</a:t>
            </a:fld>
            <a:endParaRPr lang="en-GB"/>
          </a:p>
        </p:txBody>
      </p:sp>
    </p:spTree>
    <p:extLst>
      <p:ext uri="{BB962C8B-B14F-4D97-AF65-F5344CB8AC3E}">
        <p14:creationId xmlns:p14="http://schemas.microsoft.com/office/powerpoint/2010/main" val="1895321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21</a:t>
            </a:fld>
            <a:endParaRPr lang="en-GB"/>
          </a:p>
        </p:txBody>
      </p:sp>
    </p:spTree>
    <p:extLst>
      <p:ext uri="{BB962C8B-B14F-4D97-AF65-F5344CB8AC3E}">
        <p14:creationId xmlns:p14="http://schemas.microsoft.com/office/powerpoint/2010/main" val="1922958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22</a:t>
            </a:fld>
            <a:endParaRPr lang="en-GB"/>
          </a:p>
        </p:txBody>
      </p:sp>
    </p:spTree>
    <p:extLst>
      <p:ext uri="{BB962C8B-B14F-4D97-AF65-F5344CB8AC3E}">
        <p14:creationId xmlns:p14="http://schemas.microsoft.com/office/powerpoint/2010/main" val="38392948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23</a:t>
            </a:fld>
            <a:endParaRPr lang="en-GB"/>
          </a:p>
        </p:txBody>
      </p:sp>
    </p:spTree>
    <p:extLst>
      <p:ext uri="{BB962C8B-B14F-4D97-AF65-F5344CB8AC3E}">
        <p14:creationId xmlns:p14="http://schemas.microsoft.com/office/powerpoint/2010/main" val="4431203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24</a:t>
            </a:fld>
            <a:endParaRPr lang="en-GB"/>
          </a:p>
        </p:txBody>
      </p:sp>
    </p:spTree>
    <p:extLst>
      <p:ext uri="{BB962C8B-B14F-4D97-AF65-F5344CB8AC3E}">
        <p14:creationId xmlns:p14="http://schemas.microsoft.com/office/powerpoint/2010/main" val="1887053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25</a:t>
            </a:fld>
            <a:endParaRPr lang="en-GB"/>
          </a:p>
        </p:txBody>
      </p:sp>
    </p:spTree>
    <p:extLst>
      <p:ext uri="{BB962C8B-B14F-4D97-AF65-F5344CB8AC3E}">
        <p14:creationId xmlns:p14="http://schemas.microsoft.com/office/powerpoint/2010/main" val="38041253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26</a:t>
            </a:fld>
            <a:endParaRPr lang="en-GB"/>
          </a:p>
        </p:txBody>
      </p:sp>
    </p:spTree>
    <p:extLst>
      <p:ext uri="{BB962C8B-B14F-4D97-AF65-F5344CB8AC3E}">
        <p14:creationId xmlns:p14="http://schemas.microsoft.com/office/powerpoint/2010/main" val="13448475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27</a:t>
            </a:fld>
            <a:endParaRPr lang="en-GB"/>
          </a:p>
        </p:txBody>
      </p:sp>
    </p:spTree>
    <p:extLst>
      <p:ext uri="{BB962C8B-B14F-4D97-AF65-F5344CB8AC3E}">
        <p14:creationId xmlns:p14="http://schemas.microsoft.com/office/powerpoint/2010/main" val="751319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have a choice:</a:t>
            </a:r>
            <a:r>
              <a:rPr lang="en-GB" baseline="0" dirty="0" smtClean="0"/>
              <a:t> we can try to police AI and stop it from happening, or we can try to cultivate an environment in which lapses of AI are not motivated and not desirable.</a:t>
            </a:r>
          </a:p>
          <a:p>
            <a:endParaRPr lang="en-GB" baseline="0" dirty="0" smtClean="0"/>
          </a:p>
          <a:p>
            <a:r>
              <a:rPr lang="en-GB" baseline="0" dirty="0" smtClean="0"/>
              <a:t>Policing is unlikely to be successful, and likely to have detrimental effects on students. It may even be counter-productive if the effect is to increase the perceived pressure on students – since the “preferred” method of cheating today is not copying or collusion, but contract cheating.</a:t>
            </a:r>
          </a:p>
          <a:p>
            <a:endParaRPr lang="en-GB" baseline="0" dirty="0" smtClean="0"/>
          </a:p>
          <a:p>
            <a:r>
              <a:rPr lang="en-GB" baseline="0" dirty="0" smtClean="0"/>
              <a:t>Alternative metaphor – arms race.</a:t>
            </a:r>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4</a:t>
            </a:fld>
            <a:endParaRPr lang="en-GB"/>
          </a:p>
        </p:txBody>
      </p:sp>
    </p:spTree>
    <p:extLst>
      <p:ext uri="{BB962C8B-B14F-4D97-AF65-F5344CB8AC3E}">
        <p14:creationId xmlns:p14="http://schemas.microsoft.com/office/powerpoint/2010/main" val="31245944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28</a:t>
            </a:fld>
            <a:endParaRPr lang="en-GB"/>
          </a:p>
        </p:txBody>
      </p:sp>
    </p:spTree>
    <p:extLst>
      <p:ext uri="{BB962C8B-B14F-4D97-AF65-F5344CB8AC3E}">
        <p14:creationId xmlns:p14="http://schemas.microsoft.com/office/powerpoint/2010/main" val="1928137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Major</a:t>
            </a:r>
            <a:r>
              <a:rPr lang="en-GB" baseline="0" dirty="0" smtClean="0"/>
              <a:t> problems with the policing strategy:</a:t>
            </a:r>
          </a:p>
          <a:p>
            <a:r>
              <a:rPr lang="en-GB" baseline="0" dirty="0" smtClean="0"/>
              <a:t>We get involved in an arms race which is costly and impractical</a:t>
            </a:r>
          </a:p>
          <a:p>
            <a:r>
              <a:rPr lang="en-GB" baseline="0" dirty="0" smtClean="0"/>
              <a:t>And we end up imposing unpleasant, stressful conditions on students who were well-intentioned to begin with</a:t>
            </a:r>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5</a:t>
            </a:fld>
            <a:endParaRPr lang="en-GB"/>
          </a:p>
        </p:txBody>
      </p:sp>
    </p:spTree>
    <p:extLst>
      <p:ext uri="{BB962C8B-B14F-4D97-AF65-F5344CB8AC3E}">
        <p14:creationId xmlns:p14="http://schemas.microsoft.com/office/powerpoint/2010/main" val="1916560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6</a:t>
            </a:fld>
            <a:endParaRPr lang="en-GB"/>
          </a:p>
        </p:txBody>
      </p:sp>
    </p:spTree>
    <p:extLst>
      <p:ext uri="{BB962C8B-B14F-4D97-AF65-F5344CB8AC3E}">
        <p14:creationId xmlns:p14="http://schemas.microsoft.com/office/powerpoint/2010/main" val="2660396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“Gardening” does not mean</a:t>
            </a:r>
            <a:r>
              <a:rPr lang="en-GB" baseline="0" dirty="0" smtClean="0"/>
              <a:t> giving students free rein, or being overly trusting. It’s a matter of shaping an environment in which the students’ attitudes to AI “grow” in the way that we need them to.</a:t>
            </a:r>
          </a:p>
          <a:p>
            <a:endParaRPr lang="en-GB" baseline="0" dirty="0" smtClean="0"/>
          </a:p>
          <a:p>
            <a:r>
              <a:rPr lang="en-GB" baseline="0" dirty="0" smtClean="0"/>
              <a:t>If we can develop students’ understanding of the value of AI and minimize the reasons for cheating, then we can also minimize the extent to which we need to engage in policing behaviours.</a:t>
            </a:r>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7</a:t>
            </a:fld>
            <a:endParaRPr lang="en-GB"/>
          </a:p>
        </p:txBody>
      </p:sp>
    </p:spTree>
    <p:extLst>
      <p:ext uri="{BB962C8B-B14F-4D97-AF65-F5344CB8AC3E}">
        <p14:creationId xmlns:p14="http://schemas.microsoft.com/office/powerpoint/2010/main" val="3223980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asked to offer a positive reason</a:t>
            </a:r>
            <a:r>
              <a:rPr lang="en-GB" baseline="0" dirty="0" smtClean="0"/>
              <a:t> for not using a contract cheating service…</a:t>
            </a:r>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13</a:t>
            </a:fld>
            <a:endParaRPr lang="en-GB"/>
          </a:p>
        </p:txBody>
      </p:sp>
    </p:spTree>
    <p:extLst>
      <p:ext uri="{BB962C8B-B14F-4D97-AF65-F5344CB8AC3E}">
        <p14:creationId xmlns:p14="http://schemas.microsoft.com/office/powerpoint/2010/main" val="3597048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14</a:t>
            </a:fld>
            <a:endParaRPr lang="en-GB"/>
          </a:p>
        </p:txBody>
      </p:sp>
    </p:spTree>
    <p:extLst>
      <p:ext uri="{BB962C8B-B14F-4D97-AF65-F5344CB8AC3E}">
        <p14:creationId xmlns:p14="http://schemas.microsoft.com/office/powerpoint/2010/main" val="396147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asked to offer a positive reason</a:t>
            </a:r>
            <a:r>
              <a:rPr lang="en-GB" baseline="0" dirty="0" smtClean="0"/>
              <a:t> for not using a contract cheating service…</a:t>
            </a:r>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15</a:t>
            </a:fld>
            <a:endParaRPr lang="en-GB"/>
          </a:p>
        </p:txBody>
      </p:sp>
    </p:spTree>
    <p:extLst>
      <p:ext uri="{BB962C8B-B14F-4D97-AF65-F5344CB8AC3E}">
        <p14:creationId xmlns:p14="http://schemas.microsoft.com/office/powerpoint/2010/main" val="398512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 the extent</a:t>
            </a:r>
            <a:r>
              <a:rPr lang="en-GB" baseline="0" dirty="0" smtClean="0"/>
              <a:t> that an assessment relies on the presentation of factual knowledge, it will be easier and more tempting to cheat.</a:t>
            </a:r>
            <a:endParaRPr lang="en-GB" dirty="0"/>
          </a:p>
        </p:txBody>
      </p:sp>
      <p:sp>
        <p:nvSpPr>
          <p:cNvPr id="4" name="Slide Number Placeholder 3"/>
          <p:cNvSpPr>
            <a:spLocks noGrp="1"/>
          </p:cNvSpPr>
          <p:nvPr>
            <p:ph type="sldNum" sz="quarter" idx="10"/>
          </p:nvPr>
        </p:nvSpPr>
        <p:spPr/>
        <p:txBody>
          <a:bodyPr/>
          <a:lstStyle/>
          <a:p>
            <a:fld id="{EC539427-4E05-459C-A71B-0E9A6FCDCBDB}" type="slidenum">
              <a:rPr lang="en-GB" smtClean="0"/>
              <a:t>17</a:t>
            </a:fld>
            <a:endParaRPr lang="en-GB"/>
          </a:p>
        </p:txBody>
      </p:sp>
    </p:spTree>
    <p:extLst>
      <p:ext uri="{BB962C8B-B14F-4D97-AF65-F5344CB8AC3E}">
        <p14:creationId xmlns:p14="http://schemas.microsoft.com/office/powerpoint/2010/main" val="2685955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C2AA4B4-A882-4496-96BA-DB5DDC6F0763}" type="datetimeFigureOut">
              <a:rPr lang="en-GB" smtClean="0"/>
              <a:t>09/11/2020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88D494-9A76-4F6F-9B9B-C1EF44DD2249}" type="slidenum">
              <a:rPr lang="en-GB" smtClean="0"/>
              <a:t>‹#›</a:t>
            </a:fld>
            <a:endParaRPr lang="en-GB"/>
          </a:p>
        </p:txBody>
      </p:sp>
    </p:spTree>
    <p:extLst>
      <p:ext uri="{BB962C8B-B14F-4D97-AF65-F5344CB8AC3E}">
        <p14:creationId xmlns:p14="http://schemas.microsoft.com/office/powerpoint/2010/main" val="3150158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C2AA4B4-A882-4496-96BA-DB5DDC6F0763}" type="datetimeFigureOut">
              <a:rPr lang="en-GB" smtClean="0"/>
              <a:t>09/11/2020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88D494-9A76-4F6F-9B9B-C1EF44DD2249}" type="slidenum">
              <a:rPr lang="en-GB" smtClean="0"/>
              <a:t>‹#›</a:t>
            </a:fld>
            <a:endParaRPr lang="en-GB"/>
          </a:p>
        </p:txBody>
      </p:sp>
    </p:spTree>
    <p:extLst>
      <p:ext uri="{BB962C8B-B14F-4D97-AF65-F5344CB8AC3E}">
        <p14:creationId xmlns:p14="http://schemas.microsoft.com/office/powerpoint/2010/main" val="3774124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C2AA4B4-A882-4496-96BA-DB5DDC6F0763}" type="datetimeFigureOut">
              <a:rPr lang="en-GB" smtClean="0"/>
              <a:t>09/11/2020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88D494-9A76-4F6F-9B9B-C1EF44DD2249}" type="slidenum">
              <a:rPr lang="en-GB" smtClean="0"/>
              <a:t>‹#›</a:t>
            </a:fld>
            <a:endParaRPr lang="en-GB"/>
          </a:p>
        </p:txBody>
      </p:sp>
    </p:spTree>
    <p:extLst>
      <p:ext uri="{BB962C8B-B14F-4D97-AF65-F5344CB8AC3E}">
        <p14:creationId xmlns:p14="http://schemas.microsoft.com/office/powerpoint/2010/main" val="1461307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C2AA4B4-A882-4496-96BA-DB5DDC6F0763}" type="datetimeFigureOut">
              <a:rPr lang="en-GB" smtClean="0"/>
              <a:t>09/11/2020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88D494-9A76-4F6F-9B9B-C1EF44DD2249}" type="slidenum">
              <a:rPr lang="en-GB" smtClean="0"/>
              <a:t>‹#›</a:t>
            </a:fld>
            <a:endParaRPr lang="en-GB"/>
          </a:p>
        </p:txBody>
      </p:sp>
    </p:spTree>
    <p:extLst>
      <p:ext uri="{BB962C8B-B14F-4D97-AF65-F5344CB8AC3E}">
        <p14:creationId xmlns:p14="http://schemas.microsoft.com/office/powerpoint/2010/main" val="3175868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C2AA4B4-A882-4496-96BA-DB5DDC6F0763}" type="datetimeFigureOut">
              <a:rPr lang="en-GB" smtClean="0"/>
              <a:t>09/11/2020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88D494-9A76-4F6F-9B9B-C1EF44DD2249}" type="slidenum">
              <a:rPr lang="en-GB" smtClean="0"/>
              <a:t>‹#›</a:t>
            </a:fld>
            <a:endParaRPr lang="en-GB"/>
          </a:p>
        </p:txBody>
      </p:sp>
    </p:spTree>
    <p:extLst>
      <p:ext uri="{BB962C8B-B14F-4D97-AF65-F5344CB8AC3E}">
        <p14:creationId xmlns:p14="http://schemas.microsoft.com/office/powerpoint/2010/main" val="2244413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C2AA4B4-A882-4496-96BA-DB5DDC6F0763}" type="datetimeFigureOut">
              <a:rPr lang="en-GB" smtClean="0"/>
              <a:t>09/11/2020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88D494-9A76-4F6F-9B9B-C1EF44DD2249}" type="slidenum">
              <a:rPr lang="en-GB" smtClean="0"/>
              <a:t>‹#›</a:t>
            </a:fld>
            <a:endParaRPr lang="en-GB"/>
          </a:p>
        </p:txBody>
      </p:sp>
    </p:spTree>
    <p:extLst>
      <p:ext uri="{BB962C8B-B14F-4D97-AF65-F5344CB8AC3E}">
        <p14:creationId xmlns:p14="http://schemas.microsoft.com/office/powerpoint/2010/main" val="485848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C2AA4B4-A882-4496-96BA-DB5DDC6F0763}" type="datetimeFigureOut">
              <a:rPr lang="en-GB" smtClean="0"/>
              <a:t>09/11/2020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088D494-9A76-4F6F-9B9B-C1EF44DD2249}" type="slidenum">
              <a:rPr lang="en-GB" smtClean="0"/>
              <a:t>‹#›</a:t>
            </a:fld>
            <a:endParaRPr lang="en-GB"/>
          </a:p>
        </p:txBody>
      </p:sp>
    </p:spTree>
    <p:extLst>
      <p:ext uri="{BB962C8B-B14F-4D97-AF65-F5344CB8AC3E}">
        <p14:creationId xmlns:p14="http://schemas.microsoft.com/office/powerpoint/2010/main" val="308202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C2AA4B4-A882-4496-96BA-DB5DDC6F0763}" type="datetimeFigureOut">
              <a:rPr lang="en-GB" smtClean="0"/>
              <a:t>09/11/2020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088D494-9A76-4F6F-9B9B-C1EF44DD2249}" type="slidenum">
              <a:rPr lang="en-GB" smtClean="0"/>
              <a:t>‹#›</a:t>
            </a:fld>
            <a:endParaRPr lang="en-GB"/>
          </a:p>
        </p:txBody>
      </p:sp>
    </p:spTree>
    <p:extLst>
      <p:ext uri="{BB962C8B-B14F-4D97-AF65-F5344CB8AC3E}">
        <p14:creationId xmlns:p14="http://schemas.microsoft.com/office/powerpoint/2010/main" val="155087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2AA4B4-A882-4496-96BA-DB5DDC6F0763}" type="datetimeFigureOut">
              <a:rPr lang="en-GB" smtClean="0"/>
              <a:t>09/11/2020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088D494-9A76-4F6F-9B9B-C1EF44DD2249}" type="slidenum">
              <a:rPr lang="en-GB" smtClean="0"/>
              <a:t>‹#›</a:t>
            </a:fld>
            <a:endParaRPr lang="en-GB"/>
          </a:p>
        </p:txBody>
      </p:sp>
    </p:spTree>
    <p:extLst>
      <p:ext uri="{BB962C8B-B14F-4D97-AF65-F5344CB8AC3E}">
        <p14:creationId xmlns:p14="http://schemas.microsoft.com/office/powerpoint/2010/main" val="1022677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C2AA4B4-A882-4496-96BA-DB5DDC6F0763}" type="datetimeFigureOut">
              <a:rPr lang="en-GB" smtClean="0"/>
              <a:t>09/11/2020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88D494-9A76-4F6F-9B9B-C1EF44DD2249}" type="slidenum">
              <a:rPr lang="en-GB" smtClean="0"/>
              <a:t>‹#›</a:t>
            </a:fld>
            <a:endParaRPr lang="en-GB"/>
          </a:p>
        </p:txBody>
      </p:sp>
    </p:spTree>
    <p:extLst>
      <p:ext uri="{BB962C8B-B14F-4D97-AF65-F5344CB8AC3E}">
        <p14:creationId xmlns:p14="http://schemas.microsoft.com/office/powerpoint/2010/main" val="3803946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C2AA4B4-A882-4496-96BA-DB5DDC6F0763}" type="datetimeFigureOut">
              <a:rPr lang="en-GB" smtClean="0"/>
              <a:t>09/11/2020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88D494-9A76-4F6F-9B9B-C1EF44DD2249}" type="slidenum">
              <a:rPr lang="en-GB" smtClean="0"/>
              <a:t>‹#›</a:t>
            </a:fld>
            <a:endParaRPr lang="en-GB"/>
          </a:p>
        </p:txBody>
      </p:sp>
    </p:spTree>
    <p:extLst>
      <p:ext uri="{BB962C8B-B14F-4D97-AF65-F5344CB8AC3E}">
        <p14:creationId xmlns:p14="http://schemas.microsoft.com/office/powerpoint/2010/main" val="894548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2AA4B4-A882-4496-96BA-DB5DDC6F0763}" type="datetimeFigureOut">
              <a:rPr lang="en-GB" smtClean="0"/>
              <a:t>09/11/2020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88D494-9A76-4F6F-9B9B-C1EF44DD2249}" type="slidenum">
              <a:rPr lang="en-GB" smtClean="0"/>
              <a:t>‹#›</a:t>
            </a:fld>
            <a:endParaRPr lang="en-GB"/>
          </a:p>
        </p:txBody>
      </p:sp>
    </p:spTree>
    <p:extLst>
      <p:ext uri="{BB962C8B-B14F-4D97-AF65-F5344CB8AC3E}">
        <p14:creationId xmlns:p14="http://schemas.microsoft.com/office/powerpoint/2010/main" val="13369693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https://projects.economist.com/us-2020-forecast/president" TargetMode="Externa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www.ncbi.nlm.nih.gov/pmc/articles/PMC6787909/pdf/fpsyg-10-02229.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s://www.mcsweeneys.net/articles/faq-the-snake-fight-portion-of-your-thesis-defense"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warwick.ac.uk/services/academicoffice/funding/hardshipfunds/" TargetMode="External"/><Relationship Id="rId5" Type="http://schemas.openxmlformats.org/officeDocument/2006/relationships/hyperlink" Target="https://warwick.ac.uk/services/wss" TargetMode="External"/><Relationship Id="rId4" Type="http://schemas.openxmlformats.org/officeDocument/2006/relationships/hyperlink" Target="https://warwick.ac.uk/services/skills/academicwritin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qaa.ac.uk/docs/qaa/quality-code/plagiarism-in-higher-education-2016.pdf?sfvrsn=308cfe81_4"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3280" y="1"/>
            <a:ext cx="10290784" cy="6857996"/>
          </a:xfrm>
          <a:prstGeom prst="rect">
            <a:avLst/>
          </a:prstGeom>
          <a:solidFill>
            <a:schemeClr val="tx1"/>
          </a:solidFill>
        </p:spPr>
      </p:pic>
      <p:sp>
        <p:nvSpPr>
          <p:cNvPr id="2" name="Freeform 1"/>
          <p:cNvSpPr/>
          <p:nvPr/>
        </p:nvSpPr>
        <p:spPr>
          <a:xfrm>
            <a:off x="-51529" y="-31531"/>
            <a:ext cx="10867697" cy="6957848"/>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F47920"/>
          </a:solidFill>
          <a:ln>
            <a:noFill/>
          </a:ln>
          <a:effectLst>
            <a:outerShdw blurRad="215900" dir="27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Title 1"/>
          <p:cNvSpPr txBox="1">
            <a:spLocks/>
          </p:cNvSpPr>
          <p:nvPr/>
        </p:nvSpPr>
        <p:spPr>
          <a:xfrm>
            <a:off x="256680" y="1501754"/>
            <a:ext cx="9093200" cy="1945639"/>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2800" dirty="0" smtClean="0">
                <a:latin typeface="+mn-lt"/>
              </a:rPr>
              <a:t>MOVING ASSESSMENT ONLINE:</a:t>
            </a:r>
            <a:br>
              <a:rPr lang="en-US" sz="2800" dirty="0" smtClean="0">
                <a:latin typeface="+mn-lt"/>
              </a:rPr>
            </a:br>
            <a:r>
              <a:rPr lang="en-US" sz="1400" dirty="0" smtClean="0">
                <a:latin typeface="+mn-lt"/>
              </a:rPr>
              <a:t/>
            </a:r>
            <a:br>
              <a:rPr lang="en-US" sz="1400" dirty="0" smtClean="0">
                <a:latin typeface="+mn-lt"/>
              </a:rPr>
            </a:br>
            <a:r>
              <a:rPr lang="en-US" sz="1400" dirty="0" smtClean="0">
                <a:latin typeface="+mn-lt"/>
              </a:rPr>
              <a:t/>
            </a:r>
            <a:br>
              <a:rPr lang="en-US" sz="1400" dirty="0" smtClean="0">
                <a:latin typeface="+mn-lt"/>
              </a:rPr>
            </a:br>
            <a:endParaRPr lang="en-US" sz="1400" dirty="0" smtClean="0">
              <a:latin typeface="+mn-lt"/>
            </a:endParaRPr>
          </a:p>
          <a:p>
            <a:pPr>
              <a:lnSpc>
                <a:spcPct val="80000"/>
              </a:lnSpc>
            </a:pPr>
            <a:r>
              <a:rPr lang="en-US" sz="4000" dirty="0" smtClean="0">
                <a:latin typeface="+mn-lt"/>
              </a:rPr>
              <a:t>ACADEMIC INTEGRITY </a:t>
            </a:r>
            <a:br>
              <a:rPr lang="en-US" sz="4000" dirty="0" smtClean="0">
                <a:latin typeface="+mn-lt"/>
              </a:rPr>
            </a:br>
            <a:r>
              <a:rPr lang="en-US" sz="4000" dirty="0" smtClean="0">
                <a:latin typeface="+mn-lt"/>
              </a:rPr>
              <a:t>AND LEARNING DESIGN</a:t>
            </a:r>
            <a:endParaRPr lang="en-US" sz="4000" dirty="0">
              <a:latin typeface="+mn-lt"/>
            </a:endParaRPr>
          </a:p>
        </p:txBody>
      </p:sp>
      <p:sp>
        <p:nvSpPr>
          <p:cNvPr id="6" name="Subtitle 2"/>
          <p:cNvSpPr txBox="1">
            <a:spLocks/>
          </p:cNvSpPr>
          <p:nvPr/>
        </p:nvSpPr>
        <p:spPr>
          <a:xfrm>
            <a:off x="256680" y="4081589"/>
            <a:ext cx="9144000" cy="445707"/>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err="1">
                <a:solidFill>
                  <a:schemeClr val="bg1"/>
                </a:solidFill>
                <a:latin typeface="+mn-lt"/>
                <a:ea typeface="Avenir Next" charset="0"/>
                <a:cs typeface="Avenir Next" charset="0"/>
              </a:rPr>
              <a:t>Dr</a:t>
            </a:r>
            <a:r>
              <a:rPr lang="en-US" dirty="0">
                <a:solidFill>
                  <a:schemeClr val="bg1"/>
                </a:solidFill>
                <a:latin typeface="+mn-lt"/>
                <a:ea typeface="Avenir Next" charset="0"/>
                <a:cs typeface="Avenir Next" charset="0"/>
              </a:rPr>
              <a:t> Peter Fossey</a:t>
            </a:r>
          </a:p>
          <a:p>
            <a:r>
              <a:rPr lang="en-US" dirty="0">
                <a:solidFill>
                  <a:schemeClr val="bg1"/>
                </a:solidFill>
                <a:latin typeface="+mn-lt"/>
                <a:ea typeface="Avenir Next" charset="0"/>
                <a:cs typeface="Avenir Next" charset="0"/>
              </a:rPr>
              <a:t>Academic Development Centre</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739" y="5161493"/>
            <a:ext cx="12496684" cy="1933001"/>
          </a:xfrm>
          <a:prstGeom prst="rect">
            <a:avLst/>
          </a:prstGeom>
        </p:spPr>
      </p:pic>
    </p:spTree>
    <p:extLst>
      <p:ext uri="{BB962C8B-B14F-4D97-AF65-F5344CB8AC3E}">
        <p14:creationId xmlns:p14="http://schemas.microsoft.com/office/powerpoint/2010/main" val="34262042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65826" y="1138687"/>
            <a:ext cx="11499011" cy="4524315"/>
          </a:xfrm>
          <a:prstGeom prst="rect">
            <a:avLst/>
          </a:prstGeom>
          <a:noFill/>
        </p:spPr>
        <p:txBody>
          <a:bodyPr wrap="square" rtlCol="0">
            <a:spAutoFit/>
          </a:bodyPr>
          <a:lstStyle/>
          <a:p>
            <a:pPr marL="514350" indent="-514350">
              <a:buAutoNum type="arabicPeriod"/>
            </a:pPr>
            <a:r>
              <a:rPr lang="en-GB" sz="3200" dirty="0" smtClean="0"/>
              <a:t>Nature and scale of the problem</a:t>
            </a:r>
          </a:p>
          <a:p>
            <a:pPr marL="514350" indent="-514350">
              <a:buAutoNum type="arabicPeriod"/>
            </a:pPr>
            <a:endParaRPr lang="en-GB" sz="3200" dirty="0"/>
          </a:p>
          <a:p>
            <a:r>
              <a:rPr lang="en-GB" sz="3200" dirty="0"/>
              <a:t>	</a:t>
            </a:r>
            <a:r>
              <a:rPr lang="en-GB" sz="3200" dirty="0" smtClean="0"/>
              <a:t>So do we know how often lapses in AI go undetected?</a:t>
            </a:r>
          </a:p>
          <a:p>
            <a:endParaRPr lang="en-GB" sz="3200" dirty="0">
              <a:cs typeface="Lucida Sans Unicode" panose="020B0602030504020204" pitchFamily="34" charset="0"/>
            </a:endParaRPr>
          </a:p>
          <a:p>
            <a:r>
              <a:rPr lang="en-GB" sz="3200" dirty="0" smtClean="0">
                <a:cs typeface="Lucida Sans Unicode" panose="020B0602030504020204" pitchFamily="34" charset="0"/>
              </a:rPr>
              <a:t>	Not really. Research is inconclusive.</a:t>
            </a:r>
          </a:p>
          <a:p>
            <a:endParaRPr lang="en-GB" sz="3200" dirty="0">
              <a:cs typeface="Lucida Sans Unicode" panose="020B0602030504020204" pitchFamily="34" charset="0"/>
            </a:endParaRPr>
          </a:p>
          <a:p>
            <a:r>
              <a:rPr lang="en-GB" sz="3200" dirty="0" smtClean="0">
                <a:cs typeface="Lucida Sans Unicode" panose="020B0602030504020204" pitchFamily="34" charset="0"/>
              </a:rPr>
              <a:t>	Many more students have “thought about cheating”</a:t>
            </a:r>
          </a:p>
          <a:p>
            <a:pPr lvl="1"/>
            <a:endParaRPr lang="en-GB" sz="3200" dirty="0" smtClean="0"/>
          </a:p>
          <a:p>
            <a:pPr marL="285750" indent="-285750">
              <a:buFont typeface="Arial" panose="020B0604020202020204" pitchFamily="34" charset="0"/>
              <a:buChar char="•"/>
            </a:pPr>
            <a:endParaRPr lang="en-GB" sz="3200" dirty="0"/>
          </a:p>
        </p:txBody>
      </p:sp>
    </p:spTree>
    <p:extLst>
      <p:ext uri="{BB962C8B-B14F-4D97-AF65-F5344CB8AC3E}">
        <p14:creationId xmlns:p14="http://schemas.microsoft.com/office/powerpoint/2010/main" val="3681521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65826" y="1138687"/>
            <a:ext cx="11499011" cy="5016758"/>
          </a:xfrm>
          <a:prstGeom prst="rect">
            <a:avLst/>
          </a:prstGeom>
          <a:noFill/>
        </p:spPr>
        <p:txBody>
          <a:bodyPr wrap="square" rtlCol="0">
            <a:spAutoFit/>
          </a:bodyPr>
          <a:lstStyle/>
          <a:p>
            <a:pPr marL="514350" indent="-514350">
              <a:buAutoNum type="arabicPeriod"/>
            </a:pPr>
            <a:r>
              <a:rPr lang="en-GB" sz="3200" dirty="0" smtClean="0"/>
              <a:t>Nature and scale of the problem</a:t>
            </a:r>
          </a:p>
          <a:p>
            <a:pPr marL="514350" indent="-514350">
              <a:buAutoNum type="arabicPeriod"/>
            </a:pPr>
            <a:endParaRPr lang="en-GB" sz="3200" dirty="0"/>
          </a:p>
          <a:p>
            <a:r>
              <a:rPr lang="en-GB" sz="3200" dirty="0"/>
              <a:t>	</a:t>
            </a:r>
            <a:r>
              <a:rPr lang="en-GB" sz="3200" dirty="0" smtClean="0"/>
              <a:t>Research suggests that lapses in AI are no more prevalent in 	online courses than face-to-face ones</a:t>
            </a:r>
          </a:p>
          <a:p>
            <a:endParaRPr lang="en-GB" sz="3200" dirty="0">
              <a:cs typeface="Lucida Sans Unicode" panose="020B0602030504020204" pitchFamily="34" charset="0"/>
            </a:endParaRPr>
          </a:p>
          <a:p>
            <a:r>
              <a:rPr lang="en-GB" sz="3200" dirty="0" smtClean="0">
                <a:cs typeface="Lucida Sans Unicode" panose="020B0602030504020204" pitchFamily="34" charset="0"/>
              </a:rPr>
              <a:t>	We might think that online assessment affords more 	opportunities to cheat, but that does not mean that </a:t>
            </a:r>
            <a:br>
              <a:rPr lang="en-GB" sz="3200" dirty="0" smtClean="0">
                <a:cs typeface="Lucida Sans Unicode" panose="020B0602030504020204" pitchFamily="34" charset="0"/>
              </a:rPr>
            </a:br>
            <a:r>
              <a:rPr lang="en-GB" sz="3200" dirty="0" smtClean="0">
                <a:cs typeface="Lucida Sans Unicode" panose="020B0602030504020204" pitchFamily="34" charset="0"/>
              </a:rPr>
              <a:t>	students will take them</a:t>
            </a:r>
          </a:p>
          <a:p>
            <a:pPr lvl="1"/>
            <a:endParaRPr lang="en-GB" sz="3200" dirty="0" smtClean="0"/>
          </a:p>
          <a:p>
            <a:pPr marL="285750" indent="-285750">
              <a:buFont typeface="Arial" panose="020B0604020202020204" pitchFamily="34" charset="0"/>
              <a:buChar char="•"/>
            </a:pPr>
            <a:endParaRPr lang="en-GB" sz="3200" dirty="0"/>
          </a:p>
        </p:txBody>
      </p:sp>
    </p:spTree>
    <p:extLst>
      <p:ext uri="{BB962C8B-B14F-4D97-AF65-F5344CB8AC3E}">
        <p14:creationId xmlns:p14="http://schemas.microsoft.com/office/powerpoint/2010/main" val="24525698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65826" y="1138687"/>
            <a:ext cx="11499011" cy="2062103"/>
          </a:xfrm>
          <a:prstGeom prst="rect">
            <a:avLst/>
          </a:prstGeom>
          <a:noFill/>
        </p:spPr>
        <p:txBody>
          <a:bodyPr wrap="square" rtlCol="0">
            <a:spAutoFit/>
          </a:bodyPr>
          <a:lstStyle/>
          <a:p>
            <a:r>
              <a:rPr lang="en-GB" sz="3200" dirty="0" smtClean="0"/>
              <a:t>2.    Reasons for lapses in AI</a:t>
            </a:r>
          </a:p>
          <a:p>
            <a:pPr marL="514350" indent="-514350">
              <a:buAutoNum type="arabicPeriod"/>
            </a:pPr>
            <a:endParaRPr lang="en-GB" sz="3200" dirty="0"/>
          </a:p>
          <a:p>
            <a:endParaRPr lang="en-GB" sz="3200" dirty="0" smtClean="0"/>
          </a:p>
          <a:p>
            <a:pPr marL="285750" indent="-285750">
              <a:buFont typeface="Arial" panose="020B0604020202020204" pitchFamily="34" charset="0"/>
              <a:buChar char="•"/>
            </a:pPr>
            <a:endParaRPr lang="en-GB" sz="3200" dirty="0"/>
          </a:p>
        </p:txBody>
      </p:sp>
      <p:pic>
        <p:nvPicPr>
          <p:cNvPr id="7170" name="Picture 2" descr="M.Y Snakes &amp; Ladders - Traditional Snakes and Ladders Board Game for Kids &amp;  Adults: Amazon.co.uk: Toys &amp; Gam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447" y="3359777"/>
            <a:ext cx="4356431" cy="255354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4"/>
          <a:srcRect l="10775" t="33056" r="65395" b="29960"/>
          <a:stretch/>
        </p:blipFill>
        <p:spPr>
          <a:xfrm>
            <a:off x="4774131" y="1794572"/>
            <a:ext cx="7005904" cy="3286103"/>
          </a:xfrm>
          <a:prstGeom prst="rect">
            <a:avLst/>
          </a:prstGeom>
        </p:spPr>
      </p:pic>
      <p:sp>
        <p:nvSpPr>
          <p:cNvPr id="6" name="TextBox 5"/>
          <p:cNvSpPr txBox="1"/>
          <p:nvPr/>
        </p:nvSpPr>
        <p:spPr>
          <a:xfrm>
            <a:off x="8087143" y="5203190"/>
            <a:ext cx="3877694" cy="369332"/>
          </a:xfrm>
          <a:prstGeom prst="rect">
            <a:avLst/>
          </a:prstGeom>
          <a:noFill/>
        </p:spPr>
        <p:txBody>
          <a:bodyPr wrap="square" rtlCol="0">
            <a:spAutoFit/>
          </a:bodyPr>
          <a:lstStyle/>
          <a:p>
            <a:r>
              <a:rPr lang="en-GB" dirty="0" smtClean="0"/>
              <a:t>(</a:t>
            </a:r>
            <a:r>
              <a:rPr lang="en-GB" dirty="0" smtClean="0">
                <a:hlinkClick r:id="rId5"/>
              </a:rPr>
              <a:t>The Economist</a:t>
            </a:r>
            <a:r>
              <a:rPr lang="en-GB" dirty="0" smtClean="0"/>
              <a:t>, accessed 30/10/20)</a:t>
            </a:r>
            <a:endParaRPr lang="en-GB" dirty="0"/>
          </a:p>
        </p:txBody>
      </p:sp>
    </p:spTree>
    <p:extLst>
      <p:ext uri="{BB962C8B-B14F-4D97-AF65-F5344CB8AC3E}">
        <p14:creationId xmlns:p14="http://schemas.microsoft.com/office/powerpoint/2010/main" val="6901324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65826" y="1138687"/>
            <a:ext cx="11499011" cy="4801314"/>
          </a:xfrm>
          <a:prstGeom prst="rect">
            <a:avLst/>
          </a:prstGeom>
          <a:noFill/>
        </p:spPr>
        <p:txBody>
          <a:bodyPr wrap="square" rtlCol="0">
            <a:spAutoFit/>
          </a:bodyPr>
          <a:lstStyle/>
          <a:p>
            <a:r>
              <a:rPr lang="en-GB" sz="3200" dirty="0" smtClean="0"/>
              <a:t>Aside: Reasons for </a:t>
            </a:r>
            <a:r>
              <a:rPr lang="en-GB" sz="3200" b="1" dirty="0" smtClean="0"/>
              <a:t>not </a:t>
            </a:r>
            <a:r>
              <a:rPr lang="en-GB" sz="3200" dirty="0" smtClean="0"/>
              <a:t>cheating (</a:t>
            </a:r>
            <a:r>
              <a:rPr lang="en-GB" sz="3200" dirty="0" smtClean="0">
                <a:hlinkClick r:id="rId4"/>
              </a:rPr>
              <a:t>Rundle </a:t>
            </a:r>
            <a:r>
              <a:rPr lang="en-GB" sz="3200" i="1" dirty="0" smtClean="0">
                <a:hlinkClick r:id="rId4"/>
              </a:rPr>
              <a:t>et al</a:t>
            </a:r>
            <a:r>
              <a:rPr lang="en-GB" sz="3200" dirty="0" smtClean="0">
                <a:hlinkClick r:id="rId4"/>
              </a:rPr>
              <a:t> 2019</a:t>
            </a:r>
            <a:r>
              <a:rPr lang="en-GB" sz="3200" dirty="0" smtClean="0"/>
              <a:t>, p.5)</a:t>
            </a:r>
          </a:p>
          <a:p>
            <a:endParaRPr lang="en-GB" sz="3200" b="1" dirty="0" smtClean="0"/>
          </a:p>
          <a:p>
            <a:r>
              <a:rPr lang="en-GB" sz="3200" dirty="0" smtClean="0"/>
              <a:t>Top three responses: </a:t>
            </a:r>
            <a:br>
              <a:rPr lang="en-GB" sz="3200" dirty="0" smtClean="0"/>
            </a:br>
            <a:endParaRPr lang="en-GB" sz="3200" dirty="0" smtClean="0"/>
          </a:p>
          <a:p>
            <a:pPr marL="514350" indent="-514350">
              <a:buAutoNum type="arabicPeriod"/>
            </a:pPr>
            <a:r>
              <a:rPr lang="en-GB" sz="3200" dirty="0" smtClean="0"/>
              <a:t>It would be wrong or immoral</a:t>
            </a:r>
          </a:p>
          <a:p>
            <a:pPr marL="514350" indent="-514350">
              <a:buAutoNum type="arabicPeriod"/>
            </a:pPr>
            <a:r>
              <a:rPr lang="en-GB" sz="3200" dirty="0"/>
              <a:t>I want the sense of achievement from doing work myself</a:t>
            </a:r>
            <a:endParaRPr lang="en-GB" sz="3200" dirty="0" smtClean="0"/>
          </a:p>
          <a:p>
            <a:pPr marL="514350" indent="-514350">
              <a:buAutoNum type="arabicPeriod"/>
            </a:pPr>
            <a:r>
              <a:rPr lang="en-GB" sz="3200" dirty="0"/>
              <a:t>I feel I’d only be cheating myself because I am studying to </a:t>
            </a:r>
            <a:r>
              <a:rPr lang="en-GB" sz="3200" dirty="0" smtClean="0"/>
              <a:t>learn</a:t>
            </a:r>
          </a:p>
          <a:p>
            <a:pPr marL="514350" indent="-514350">
              <a:buAutoNum type="arabicPeriod"/>
            </a:pPr>
            <a:endParaRPr lang="en-GB" sz="3200" dirty="0"/>
          </a:p>
          <a:p>
            <a:endParaRPr lang="en-GB" sz="3200" dirty="0" smtClean="0"/>
          </a:p>
          <a:p>
            <a:pPr algn="r"/>
            <a:r>
              <a:rPr lang="en-GB" dirty="0" smtClean="0"/>
              <a:t>(Sample of 1808 students at a Western Australian university)</a:t>
            </a:r>
            <a:endParaRPr lang="en-GB" sz="3200" dirty="0"/>
          </a:p>
        </p:txBody>
      </p:sp>
    </p:spTree>
    <p:extLst>
      <p:ext uri="{BB962C8B-B14F-4D97-AF65-F5344CB8AC3E}">
        <p14:creationId xmlns:p14="http://schemas.microsoft.com/office/powerpoint/2010/main" val="3301440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65826" y="1138687"/>
            <a:ext cx="11499011" cy="5509200"/>
          </a:xfrm>
          <a:prstGeom prst="rect">
            <a:avLst/>
          </a:prstGeom>
          <a:noFill/>
        </p:spPr>
        <p:txBody>
          <a:bodyPr wrap="square" rtlCol="0">
            <a:spAutoFit/>
          </a:bodyPr>
          <a:lstStyle/>
          <a:p>
            <a:r>
              <a:rPr lang="en-GB" sz="3200" dirty="0" smtClean="0"/>
              <a:t>2.    Reasons for lapses in AI</a:t>
            </a:r>
          </a:p>
          <a:p>
            <a:pPr marL="514350" indent="-514350">
              <a:buAutoNum type="arabicPeriod"/>
            </a:pPr>
            <a:endParaRPr lang="en-GB" sz="3200" dirty="0"/>
          </a:p>
          <a:p>
            <a:r>
              <a:rPr lang="en-GB" sz="3200" dirty="0"/>
              <a:t>	</a:t>
            </a:r>
            <a:r>
              <a:rPr lang="en-GB" sz="3200" dirty="0" smtClean="0"/>
              <a:t>To support AI, students need to know:</a:t>
            </a:r>
          </a:p>
          <a:p>
            <a:endParaRPr lang="en-GB" sz="3200" dirty="0"/>
          </a:p>
          <a:p>
            <a:pPr marL="1371600" lvl="2" indent="-457200">
              <a:buFont typeface="Arial" panose="020B0604020202020204" pitchFamily="34" charset="0"/>
              <a:buChar char="•"/>
            </a:pPr>
            <a:r>
              <a:rPr lang="en-GB" sz="3200" dirty="0" smtClean="0"/>
              <a:t>	What is expected of them </a:t>
            </a:r>
            <a:r>
              <a:rPr lang="en-GB" sz="3200" dirty="0" err="1" smtClean="0"/>
              <a:t>wrt</a:t>
            </a:r>
            <a:r>
              <a:rPr lang="en-GB" sz="3200" dirty="0" smtClean="0"/>
              <a:t>. AI and why</a:t>
            </a:r>
          </a:p>
          <a:p>
            <a:pPr marL="1371600" lvl="2" indent="-457200">
              <a:buFont typeface="Arial" panose="020B0604020202020204" pitchFamily="34" charset="0"/>
              <a:buChar char="•"/>
            </a:pPr>
            <a:r>
              <a:rPr lang="en-GB" sz="3200" dirty="0"/>
              <a:t>	</a:t>
            </a:r>
            <a:r>
              <a:rPr lang="en-GB" sz="3200" dirty="0" smtClean="0"/>
              <a:t>What constitutes academic success in this area</a:t>
            </a:r>
          </a:p>
          <a:p>
            <a:pPr marL="1371600" lvl="2" indent="-457200">
              <a:buFont typeface="Arial" panose="020B0604020202020204" pitchFamily="34" charset="0"/>
              <a:buChar char="•"/>
            </a:pPr>
            <a:r>
              <a:rPr lang="en-GB" sz="3200" dirty="0"/>
              <a:t>	</a:t>
            </a:r>
            <a:r>
              <a:rPr lang="en-GB" sz="3200" dirty="0" smtClean="0"/>
              <a:t>That sufficient support is available to them</a:t>
            </a:r>
          </a:p>
          <a:p>
            <a:pPr marL="1371600" lvl="2" indent="-457200">
              <a:buFont typeface="Arial" panose="020B0604020202020204" pitchFamily="34" charset="0"/>
              <a:buChar char="•"/>
            </a:pPr>
            <a:endParaRPr lang="en-GB" sz="3200" dirty="0"/>
          </a:p>
          <a:p>
            <a:pPr lvl="2"/>
            <a:r>
              <a:rPr lang="en-GB" sz="3200" dirty="0" smtClean="0"/>
              <a:t>…as early, regularly and definitively as possible</a:t>
            </a:r>
          </a:p>
          <a:p>
            <a:pPr lvl="1"/>
            <a:endParaRPr lang="en-GB" sz="3200" dirty="0" smtClean="0"/>
          </a:p>
          <a:p>
            <a:pPr marL="285750" indent="-285750">
              <a:buFont typeface="Arial" panose="020B0604020202020204" pitchFamily="34" charset="0"/>
              <a:buChar char="•"/>
            </a:pPr>
            <a:endParaRPr lang="en-GB" sz="3200" dirty="0"/>
          </a:p>
        </p:txBody>
      </p:sp>
    </p:spTree>
    <p:extLst>
      <p:ext uri="{BB962C8B-B14F-4D97-AF65-F5344CB8AC3E}">
        <p14:creationId xmlns:p14="http://schemas.microsoft.com/office/powerpoint/2010/main" val="4095404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18118" y="931953"/>
            <a:ext cx="11499011" cy="5016758"/>
          </a:xfrm>
          <a:prstGeom prst="rect">
            <a:avLst/>
          </a:prstGeom>
          <a:noFill/>
        </p:spPr>
        <p:txBody>
          <a:bodyPr wrap="square" rtlCol="0">
            <a:spAutoFit/>
          </a:bodyPr>
          <a:lstStyle/>
          <a:p>
            <a:r>
              <a:rPr lang="en-GB" sz="3200" dirty="0" smtClean="0"/>
              <a:t>2.    Reasons for lapses in AI</a:t>
            </a:r>
          </a:p>
          <a:p>
            <a:endParaRPr lang="en-GB" sz="3200" b="1" dirty="0"/>
          </a:p>
          <a:p>
            <a:r>
              <a:rPr lang="en-GB" sz="3200" dirty="0" smtClean="0"/>
              <a:t>Pressure	</a:t>
            </a:r>
          </a:p>
          <a:p>
            <a:r>
              <a:rPr lang="en-GB" sz="3200" dirty="0" smtClean="0"/>
              <a:t>		</a:t>
            </a:r>
            <a:r>
              <a:rPr lang="en-GB" sz="3200" dirty="0" smtClean="0"/>
              <a:t>- feeling unprepared, unsupported</a:t>
            </a:r>
          </a:p>
          <a:p>
            <a:r>
              <a:rPr lang="en-GB" sz="3200" dirty="0" smtClean="0"/>
              <a:t>		- not understanding the task/criteria</a:t>
            </a:r>
          </a:p>
          <a:p>
            <a:r>
              <a:rPr lang="en-GB" sz="3200" dirty="0" smtClean="0"/>
              <a:t>		- stakes are (too) high</a:t>
            </a:r>
          </a:p>
          <a:p>
            <a:endParaRPr lang="en-GB" sz="3200" dirty="0"/>
          </a:p>
          <a:p>
            <a:r>
              <a:rPr lang="en-GB" sz="3200" dirty="0" smtClean="0"/>
              <a:t>Not understanding and valuing AI</a:t>
            </a:r>
            <a:endParaRPr lang="en-GB" sz="3200" dirty="0"/>
          </a:p>
          <a:p>
            <a:r>
              <a:rPr lang="en-GB" sz="3200" dirty="0" smtClean="0"/>
              <a:t>		- not knowing/understanding what AI is about</a:t>
            </a:r>
          </a:p>
          <a:p>
            <a:r>
              <a:rPr lang="en-GB" sz="3200" dirty="0" smtClean="0"/>
              <a:t>		- not seeing the pedagogical point in the assessment</a:t>
            </a:r>
            <a:endParaRPr lang="en-GB" sz="3200" dirty="0"/>
          </a:p>
        </p:txBody>
      </p:sp>
    </p:spTree>
    <p:extLst>
      <p:ext uri="{BB962C8B-B14F-4D97-AF65-F5344CB8AC3E}">
        <p14:creationId xmlns:p14="http://schemas.microsoft.com/office/powerpoint/2010/main" val="37690754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692989" y="2098796"/>
            <a:ext cx="11499011" cy="2677656"/>
          </a:xfrm>
          <a:prstGeom prst="rect">
            <a:avLst/>
          </a:prstGeom>
          <a:noFill/>
        </p:spPr>
        <p:txBody>
          <a:bodyPr wrap="square" rtlCol="0">
            <a:spAutoFit/>
          </a:bodyPr>
          <a:lstStyle/>
          <a:p>
            <a:r>
              <a:rPr lang="en-GB" sz="3200" dirty="0" smtClean="0"/>
              <a:t>‘I want us to start from a place of trust. It is not the majority of students who cheat... We have to start from a position of trust’</a:t>
            </a:r>
          </a:p>
          <a:p>
            <a:endParaRPr lang="en-GB" sz="3200" dirty="0" smtClean="0"/>
          </a:p>
          <a:p>
            <a:pPr algn="r"/>
            <a:r>
              <a:rPr lang="en-GB" sz="2000" dirty="0" smtClean="0"/>
              <a:t>([VC, Uni. </a:t>
            </a:r>
            <a:r>
              <a:rPr lang="en-GB" sz="2000" dirty="0"/>
              <a:t>o</a:t>
            </a:r>
            <a:r>
              <a:rPr lang="en-GB" sz="2000" dirty="0" smtClean="0"/>
              <a:t>f Calgary] Marshall, D., March 19, 2020, webinar address; </a:t>
            </a:r>
          </a:p>
          <a:p>
            <a:pPr algn="r"/>
            <a:r>
              <a:rPr lang="en-GB" sz="2000" dirty="0" smtClean="0"/>
              <a:t>quoted in Eaton 2020, p.82).</a:t>
            </a:r>
          </a:p>
          <a:p>
            <a:pPr marL="285750" indent="-285750">
              <a:buFont typeface="Arial" panose="020B0604020202020204" pitchFamily="34" charset="0"/>
              <a:buChar char="•"/>
            </a:pPr>
            <a:endParaRPr lang="en-GB" sz="3200" dirty="0"/>
          </a:p>
        </p:txBody>
      </p:sp>
    </p:spTree>
    <p:extLst>
      <p:ext uri="{BB962C8B-B14F-4D97-AF65-F5344CB8AC3E}">
        <p14:creationId xmlns:p14="http://schemas.microsoft.com/office/powerpoint/2010/main" val="36823095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4453" y="876647"/>
            <a:ext cx="11499011" cy="4524315"/>
          </a:xfrm>
          <a:prstGeom prst="rect">
            <a:avLst/>
          </a:prstGeom>
          <a:noFill/>
        </p:spPr>
        <p:txBody>
          <a:bodyPr wrap="square" rtlCol="0">
            <a:spAutoFit/>
          </a:bodyPr>
          <a:lstStyle/>
          <a:p>
            <a:r>
              <a:rPr lang="en-GB" sz="3200" dirty="0"/>
              <a:t>3</a:t>
            </a:r>
            <a:r>
              <a:rPr lang="en-GB" sz="3200" dirty="0" smtClean="0"/>
              <a:t>.    Designing for Academic Integrity</a:t>
            </a:r>
          </a:p>
          <a:p>
            <a:pPr marL="514350" indent="-514350">
              <a:buAutoNum type="arabicPeriod"/>
            </a:pPr>
            <a:endParaRPr lang="en-GB" sz="3200" dirty="0"/>
          </a:p>
          <a:p>
            <a:r>
              <a:rPr lang="en-GB" sz="3200" dirty="0"/>
              <a:t>	</a:t>
            </a:r>
            <a:r>
              <a:rPr lang="en-GB" sz="3200" dirty="0" smtClean="0"/>
              <a:t>General idea:</a:t>
            </a:r>
          </a:p>
          <a:p>
            <a:endParaRPr lang="en-GB" sz="3200" dirty="0" smtClean="0"/>
          </a:p>
          <a:p>
            <a:r>
              <a:rPr lang="en-GB" sz="3200" dirty="0" smtClean="0"/>
              <a:t>	Lower the pressure</a:t>
            </a:r>
          </a:p>
          <a:p>
            <a:endParaRPr lang="en-GB" sz="3200" dirty="0"/>
          </a:p>
          <a:p>
            <a:pPr lvl="2"/>
            <a:r>
              <a:rPr lang="en-GB" sz="3200" dirty="0" smtClean="0"/>
              <a:t>Make the assessment meaningful</a:t>
            </a:r>
          </a:p>
          <a:p>
            <a:endParaRPr lang="en-GB" sz="3200" dirty="0"/>
          </a:p>
          <a:p>
            <a:r>
              <a:rPr lang="en-GB" sz="3200" dirty="0" smtClean="0"/>
              <a:t>	Raise the need for more demanding skills and metacognition</a:t>
            </a:r>
            <a:endParaRPr lang="en-GB" sz="3200" dirty="0"/>
          </a:p>
        </p:txBody>
      </p:sp>
    </p:spTree>
    <p:extLst>
      <p:ext uri="{BB962C8B-B14F-4D97-AF65-F5344CB8AC3E}">
        <p14:creationId xmlns:p14="http://schemas.microsoft.com/office/powerpoint/2010/main" val="16362918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4453" y="876647"/>
            <a:ext cx="11499011" cy="1077218"/>
          </a:xfrm>
          <a:prstGeom prst="rect">
            <a:avLst/>
          </a:prstGeom>
          <a:noFill/>
        </p:spPr>
        <p:txBody>
          <a:bodyPr wrap="square" rtlCol="0">
            <a:spAutoFit/>
          </a:bodyPr>
          <a:lstStyle/>
          <a:p>
            <a:r>
              <a:rPr lang="en-GB" sz="3200" dirty="0"/>
              <a:t>3</a:t>
            </a:r>
            <a:r>
              <a:rPr lang="en-GB" sz="3200" dirty="0" smtClean="0"/>
              <a:t>.    Design: Constructive Alignment</a:t>
            </a:r>
          </a:p>
          <a:p>
            <a:pPr marL="514350" indent="-514350">
              <a:buAutoNum type="arabicPeriod"/>
            </a:pPr>
            <a:endParaRPr lang="en-GB" sz="3200" dirty="0"/>
          </a:p>
        </p:txBody>
      </p:sp>
      <p:sp>
        <p:nvSpPr>
          <p:cNvPr id="5" name="TextBox 4"/>
          <p:cNvSpPr txBox="1"/>
          <p:nvPr/>
        </p:nvSpPr>
        <p:spPr>
          <a:xfrm>
            <a:off x="594269" y="2148580"/>
            <a:ext cx="5093467" cy="2246769"/>
          </a:xfrm>
          <a:prstGeom prst="rect">
            <a:avLst/>
          </a:prstGeom>
          <a:noFill/>
        </p:spPr>
        <p:txBody>
          <a:bodyPr wrap="square" rtlCol="0">
            <a:spAutoFit/>
          </a:bodyPr>
          <a:lstStyle/>
          <a:p>
            <a:pPr marL="457200" indent="-457200" algn="just">
              <a:buFont typeface="Arial" panose="020B0604020202020204" pitchFamily="34" charset="0"/>
              <a:buChar char="•"/>
            </a:pPr>
            <a:r>
              <a:rPr lang="en-GB" sz="2800" dirty="0" smtClean="0"/>
              <a:t>Promotes assessment literacy</a:t>
            </a:r>
          </a:p>
          <a:p>
            <a:pPr marL="457200" indent="-457200" algn="just">
              <a:buFont typeface="Arial" panose="020B0604020202020204" pitchFamily="34" charset="0"/>
              <a:buChar char="•"/>
            </a:pPr>
            <a:r>
              <a:rPr lang="en-GB" sz="2800" dirty="0" smtClean="0"/>
              <a:t>Reduces the scope of the “hidden curriculum”</a:t>
            </a:r>
          </a:p>
          <a:p>
            <a:pPr marL="457200" indent="-457200" algn="just">
              <a:buFont typeface="Arial" panose="020B0604020202020204" pitchFamily="34" charset="0"/>
              <a:buChar char="•"/>
            </a:pPr>
            <a:r>
              <a:rPr lang="en-GB" sz="2800" dirty="0" smtClean="0"/>
              <a:t>Tends to minimise uncertainty, lower pressure</a:t>
            </a:r>
            <a:endParaRPr lang="en-GB" sz="2800" dirty="0"/>
          </a:p>
        </p:txBody>
      </p:sp>
      <p:pic>
        <p:nvPicPr>
          <p:cNvPr id="1026" name="Picture 2" descr="Constructive Alignment (Biggs, 1999) | Download Scientific Diagr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2005" y="1724804"/>
            <a:ext cx="5329937" cy="332964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0210980" y="5374742"/>
            <a:ext cx="1400962" cy="369332"/>
          </a:xfrm>
          <a:prstGeom prst="rect">
            <a:avLst/>
          </a:prstGeom>
          <a:noFill/>
        </p:spPr>
        <p:txBody>
          <a:bodyPr wrap="square" rtlCol="0">
            <a:spAutoFit/>
          </a:bodyPr>
          <a:lstStyle/>
          <a:p>
            <a:r>
              <a:rPr lang="en-GB" dirty="0" smtClean="0"/>
              <a:t>(Biggs, 1999)</a:t>
            </a:r>
            <a:endParaRPr lang="en-GB" dirty="0"/>
          </a:p>
        </p:txBody>
      </p:sp>
    </p:spTree>
    <p:extLst>
      <p:ext uri="{BB962C8B-B14F-4D97-AF65-F5344CB8AC3E}">
        <p14:creationId xmlns:p14="http://schemas.microsoft.com/office/powerpoint/2010/main" val="10034901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4453" y="876647"/>
            <a:ext cx="11499011" cy="1569660"/>
          </a:xfrm>
          <a:prstGeom prst="rect">
            <a:avLst/>
          </a:prstGeom>
          <a:noFill/>
        </p:spPr>
        <p:txBody>
          <a:bodyPr wrap="square" rtlCol="0">
            <a:spAutoFit/>
          </a:bodyPr>
          <a:lstStyle/>
          <a:p>
            <a:r>
              <a:rPr lang="en-GB" sz="3200" dirty="0"/>
              <a:t>3</a:t>
            </a:r>
            <a:r>
              <a:rPr lang="en-GB" sz="3200" dirty="0" smtClean="0"/>
              <a:t>.    Design: Authenticity</a:t>
            </a:r>
          </a:p>
          <a:p>
            <a:pPr marL="514350" indent="-514350">
              <a:buAutoNum type="arabicPeriod"/>
            </a:pPr>
            <a:endParaRPr lang="en-GB" sz="3200" dirty="0"/>
          </a:p>
          <a:p>
            <a:r>
              <a:rPr lang="en-GB" sz="3200" dirty="0"/>
              <a:t>	</a:t>
            </a:r>
          </a:p>
        </p:txBody>
      </p:sp>
      <p:pic>
        <p:nvPicPr>
          <p:cNvPr id="6" name="Picture 5"/>
          <p:cNvPicPr>
            <a:picLocks noChangeAspect="1"/>
          </p:cNvPicPr>
          <p:nvPr/>
        </p:nvPicPr>
        <p:blipFill rotWithShape="1">
          <a:blip r:embed="rId4"/>
          <a:srcRect l="12222" t="48529" r="66519" b="22136"/>
          <a:stretch/>
        </p:blipFill>
        <p:spPr>
          <a:xfrm>
            <a:off x="5319459" y="2999973"/>
            <a:ext cx="6716562" cy="2800957"/>
          </a:xfrm>
          <a:prstGeom prst="rect">
            <a:avLst/>
          </a:prstGeom>
        </p:spPr>
      </p:pic>
      <p:pic>
        <p:nvPicPr>
          <p:cNvPr id="7" name="Picture 6"/>
          <p:cNvPicPr>
            <a:picLocks noChangeAspect="1"/>
          </p:cNvPicPr>
          <p:nvPr/>
        </p:nvPicPr>
        <p:blipFill rotWithShape="1">
          <a:blip r:embed="rId5"/>
          <a:srcRect l="13524" t="13009" r="67129" b="67719"/>
          <a:stretch/>
        </p:blipFill>
        <p:spPr>
          <a:xfrm>
            <a:off x="5332951" y="1292199"/>
            <a:ext cx="6739930" cy="2029070"/>
          </a:xfrm>
          <a:prstGeom prst="rect">
            <a:avLst/>
          </a:prstGeom>
        </p:spPr>
      </p:pic>
      <p:pic>
        <p:nvPicPr>
          <p:cNvPr id="5122" name="Picture 2" descr="Whatever Happened to Authentic assessment? | Larry Cuban on School Reform  and Classroom Practic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3255" y="1860042"/>
            <a:ext cx="4197333" cy="366117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9812585" y="5616264"/>
            <a:ext cx="2223436" cy="369332"/>
          </a:xfrm>
          <a:prstGeom prst="rect">
            <a:avLst/>
          </a:prstGeom>
          <a:noFill/>
        </p:spPr>
        <p:txBody>
          <a:bodyPr wrap="square" rtlCol="0">
            <a:spAutoFit/>
          </a:bodyPr>
          <a:lstStyle/>
          <a:p>
            <a:r>
              <a:rPr lang="en-GB" dirty="0" smtClean="0">
                <a:hlinkClick r:id="rId7"/>
              </a:rPr>
              <a:t>(McSweeney’s, 2010)</a:t>
            </a:r>
            <a:endParaRPr lang="en-GB" dirty="0"/>
          </a:p>
        </p:txBody>
      </p:sp>
    </p:spTree>
    <p:extLst>
      <p:ext uri="{BB962C8B-B14F-4D97-AF65-F5344CB8AC3E}">
        <p14:creationId xmlns:p14="http://schemas.microsoft.com/office/powerpoint/2010/main" val="471161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543464" y="1328468"/>
            <a:ext cx="11499011" cy="4031873"/>
          </a:xfrm>
          <a:prstGeom prst="rect">
            <a:avLst/>
          </a:prstGeom>
          <a:noFill/>
        </p:spPr>
        <p:txBody>
          <a:bodyPr wrap="square" rtlCol="0">
            <a:spAutoFit/>
          </a:bodyPr>
          <a:lstStyle/>
          <a:p>
            <a:r>
              <a:rPr lang="en-GB" sz="3200" dirty="0" smtClean="0"/>
              <a:t>Plan:</a:t>
            </a:r>
          </a:p>
          <a:p>
            <a:endParaRPr lang="en-GB" sz="3200" dirty="0"/>
          </a:p>
          <a:p>
            <a:pPr marL="342900" indent="-342900">
              <a:buAutoNum type="arabicPeriod"/>
            </a:pPr>
            <a:r>
              <a:rPr lang="en-GB" sz="3200" dirty="0" smtClean="0"/>
              <a:t>Examine the scale and nature of the threats to academic integrity</a:t>
            </a:r>
          </a:p>
          <a:p>
            <a:pPr marL="342900" indent="-342900">
              <a:buAutoNum type="arabicPeriod"/>
            </a:pPr>
            <a:r>
              <a:rPr lang="en-GB" sz="3200" dirty="0" smtClean="0"/>
              <a:t>Consider reasons for breaches in academic integrity</a:t>
            </a:r>
          </a:p>
          <a:p>
            <a:pPr marL="342900" indent="-342900">
              <a:buAutoNum type="arabicPeriod"/>
            </a:pPr>
            <a:r>
              <a:rPr lang="en-GB" sz="3200" dirty="0" smtClean="0"/>
              <a:t>Consider the role of learning design in minimising breaches of academic integrity</a:t>
            </a:r>
          </a:p>
          <a:p>
            <a:pPr marL="342900" indent="-342900">
              <a:buAutoNum type="arabicPeriod"/>
            </a:pPr>
            <a:endParaRPr lang="en-GB" sz="3200" dirty="0" smtClean="0"/>
          </a:p>
          <a:p>
            <a:pPr marL="285750" indent="-285750">
              <a:buFont typeface="Arial" panose="020B0604020202020204" pitchFamily="34" charset="0"/>
              <a:buChar char="•"/>
            </a:pPr>
            <a:endParaRPr lang="en-GB" sz="3200" dirty="0"/>
          </a:p>
        </p:txBody>
      </p:sp>
    </p:spTree>
    <p:extLst>
      <p:ext uri="{BB962C8B-B14F-4D97-AF65-F5344CB8AC3E}">
        <p14:creationId xmlns:p14="http://schemas.microsoft.com/office/powerpoint/2010/main" val="20140286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4453" y="876647"/>
            <a:ext cx="11499011" cy="1077218"/>
          </a:xfrm>
          <a:prstGeom prst="rect">
            <a:avLst/>
          </a:prstGeom>
          <a:noFill/>
        </p:spPr>
        <p:txBody>
          <a:bodyPr wrap="square" rtlCol="0">
            <a:spAutoFit/>
          </a:bodyPr>
          <a:lstStyle/>
          <a:p>
            <a:r>
              <a:rPr lang="en-GB" sz="3200" dirty="0"/>
              <a:t>3</a:t>
            </a:r>
            <a:r>
              <a:rPr lang="en-GB" sz="3200" dirty="0" smtClean="0"/>
              <a:t>.    Design: Authenticity</a:t>
            </a:r>
          </a:p>
          <a:p>
            <a:pPr marL="514350" indent="-514350">
              <a:buAutoNum type="arabicPeriod"/>
            </a:pPr>
            <a:endParaRPr lang="en-GB" sz="3200" dirty="0"/>
          </a:p>
        </p:txBody>
      </p:sp>
      <p:sp>
        <p:nvSpPr>
          <p:cNvPr id="5" name="TextBox 4"/>
          <p:cNvSpPr txBox="1"/>
          <p:nvPr/>
        </p:nvSpPr>
        <p:spPr>
          <a:xfrm>
            <a:off x="3983421" y="1896909"/>
            <a:ext cx="7726708" cy="3970318"/>
          </a:xfrm>
          <a:prstGeom prst="rect">
            <a:avLst/>
          </a:prstGeom>
          <a:noFill/>
        </p:spPr>
        <p:txBody>
          <a:bodyPr wrap="square" rtlCol="0">
            <a:spAutoFit/>
          </a:bodyPr>
          <a:lstStyle/>
          <a:p>
            <a:pPr algn="just"/>
            <a:r>
              <a:rPr lang="en-GB" sz="2800" dirty="0" smtClean="0"/>
              <a:t>Authentic assessments are “engaging </a:t>
            </a:r>
            <a:r>
              <a:rPr lang="en-GB" sz="2800" dirty="0"/>
              <a:t>and worthy problems or questions of importance, in which students must use knowledge to fashion performances effectively and creatively. The tasks are either replicas of or analogous to the kinds of problems faced by adult citizens and consumers or professionals in the field</a:t>
            </a:r>
            <a:r>
              <a:rPr lang="en-GB" sz="2800" dirty="0" smtClean="0"/>
              <a:t>.” </a:t>
            </a:r>
          </a:p>
          <a:p>
            <a:pPr algn="just"/>
            <a:endParaRPr lang="en-GB" sz="2800" dirty="0" smtClean="0"/>
          </a:p>
          <a:p>
            <a:pPr algn="r"/>
            <a:r>
              <a:rPr lang="en-GB" sz="2800" dirty="0" smtClean="0"/>
              <a:t>(Wiggins 1993, p.229)</a:t>
            </a:r>
            <a:endParaRPr lang="en-GB" sz="2800" dirty="0"/>
          </a:p>
        </p:txBody>
      </p:sp>
      <p:pic>
        <p:nvPicPr>
          <p:cNvPr id="4100" name="Picture 4" descr="Helpful Questions to ask in an Informational Interview | Columbia C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489" y="1953865"/>
            <a:ext cx="2140442" cy="1519312"/>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n-Tray Exercise | Free Example In-Tray Exercise &amp; Top Tip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4023" y="3106774"/>
            <a:ext cx="2675152" cy="1909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72826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178676" y="876647"/>
            <a:ext cx="11929241" cy="5016758"/>
          </a:xfrm>
          <a:prstGeom prst="rect">
            <a:avLst/>
          </a:prstGeom>
          <a:noFill/>
        </p:spPr>
        <p:txBody>
          <a:bodyPr wrap="square" rtlCol="0">
            <a:spAutoFit/>
          </a:bodyPr>
          <a:lstStyle/>
          <a:p>
            <a:r>
              <a:rPr lang="en-GB" sz="3200" dirty="0"/>
              <a:t>3</a:t>
            </a:r>
            <a:r>
              <a:rPr lang="en-GB" sz="3200" dirty="0" smtClean="0"/>
              <a:t>.    Design: higher-order skills</a:t>
            </a:r>
          </a:p>
          <a:p>
            <a:pPr marL="514350" indent="-514350">
              <a:buAutoNum type="arabicPeriod"/>
            </a:pPr>
            <a:endParaRPr lang="en-GB" sz="3200" dirty="0"/>
          </a:p>
          <a:p>
            <a:r>
              <a:rPr lang="en-GB" sz="3200" dirty="0" smtClean="0"/>
              <a:t>Metacognition – awareness/understanding of one’s own reasoning, decision-making, views and actions.</a:t>
            </a:r>
          </a:p>
          <a:p>
            <a:endParaRPr lang="en-GB" sz="3200" dirty="0"/>
          </a:p>
          <a:p>
            <a:r>
              <a:rPr lang="en-GB" sz="3200" dirty="0" smtClean="0"/>
              <a:t>How easy would it be to blindly guess?</a:t>
            </a:r>
          </a:p>
          <a:p>
            <a:r>
              <a:rPr lang="en-GB" sz="3200" dirty="0" smtClean="0"/>
              <a:t>How easy would it be to look up the answer?</a:t>
            </a:r>
          </a:p>
          <a:p>
            <a:r>
              <a:rPr lang="en-GB" sz="3200" dirty="0" smtClean="0"/>
              <a:t>How easy would it be to answer from memory without understanding?</a:t>
            </a:r>
          </a:p>
          <a:p>
            <a:endParaRPr lang="en-GB" sz="3200" dirty="0"/>
          </a:p>
          <a:p>
            <a:r>
              <a:rPr lang="en-GB" sz="3200" dirty="0" smtClean="0"/>
              <a:t>	</a:t>
            </a:r>
            <a:endParaRPr lang="en-GB" sz="3200" dirty="0"/>
          </a:p>
        </p:txBody>
      </p:sp>
    </p:spTree>
    <p:extLst>
      <p:ext uri="{BB962C8B-B14F-4D97-AF65-F5344CB8AC3E}">
        <p14:creationId xmlns:p14="http://schemas.microsoft.com/office/powerpoint/2010/main" val="20329043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4453" y="876647"/>
            <a:ext cx="11499011" cy="584775"/>
          </a:xfrm>
          <a:prstGeom prst="rect">
            <a:avLst/>
          </a:prstGeom>
          <a:noFill/>
        </p:spPr>
        <p:txBody>
          <a:bodyPr wrap="square" rtlCol="0">
            <a:spAutoFit/>
          </a:bodyPr>
          <a:lstStyle/>
          <a:p>
            <a:r>
              <a:rPr lang="en-GB" sz="3200" dirty="0" smtClean="0"/>
              <a:t>Self-assessment tool:</a:t>
            </a:r>
            <a:endParaRPr lang="en-GB" sz="3200" dirty="0"/>
          </a:p>
        </p:txBody>
      </p:sp>
      <p:sp>
        <p:nvSpPr>
          <p:cNvPr id="5" name="TextBox 4"/>
          <p:cNvSpPr txBox="1"/>
          <p:nvPr/>
        </p:nvSpPr>
        <p:spPr>
          <a:xfrm>
            <a:off x="8650014" y="2931897"/>
            <a:ext cx="3174124" cy="830997"/>
          </a:xfrm>
          <a:prstGeom prst="rect">
            <a:avLst/>
          </a:prstGeom>
          <a:noFill/>
          <a:ln w="76200">
            <a:solidFill>
              <a:schemeClr val="accent5">
                <a:lumMod val="75000"/>
              </a:schemeClr>
            </a:solidFill>
          </a:ln>
        </p:spPr>
        <p:txBody>
          <a:bodyPr wrap="square" rtlCol="0">
            <a:spAutoFit/>
          </a:bodyPr>
          <a:lstStyle/>
          <a:p>
            <a:r>
              <a:rPr lang="en-GB" sz="2400" dirty="0" smtClean="0"/>
              <a:t>I don’t know, so I need to find out or make sure</a:t>
            </a:r>
          </a:p>
        </p:txBody>
      </p:sp>
      <p:sp>
        <p:nvSpPr>
          <p:cNvPr id="6" name="TextBox 5"/>
          <p:cNvSpPr txBox="1"/>
          <p:nvPr/>
        </p:nvSpPr>
        <p:spPr>
          <a:xfrm>
            <a:off x="4033791" y="1763803"/>
            <a:ext cx="3418043" cy="830997"/>
          </a:xfrm>
          <a:prstGeom prst="rect">
            <a:avLst/>
          </a:prstGeom>
          <a:noFill/>
          <a:ln w="76200">
            <a:solidFill>
              <a:schemeClr val="accent5">
                <a:lumMod val="75000"/>
              </a:schemeClr>
            </a:solidFill>
          </a:ln>
        </p:spPr>
        <p:txBody>
          <a:bodyPr wrap="square" rtlCol="0">
            <a:spAutoFit/>
          </a:bodyPr>
          <a:lstStyle/>
          <a:p>
            <a:r>
              <a:rPr lang="en-GB" sz="2400" dirty="0" smtClean="0"/>
              <a:t>Yes – I have engaged with them on these issues.</a:t>
            </a:r>
          </a:p>
        </p:txBody>
      </p:sp>
      <p:sp>
        <p:nvSpPr>
          <p:cNvPr id="7" name="TextBox 6"/>
          <p:cNvSpPr txBox="1"/>
          <p:nvPr/>
        </p:nvSpPr>
        <p:spPr>
          <a:xfrm>
            <a:off x="4033792" y="2931897"/>
            <a:ext cx="3418043" cy="830997"/>
          </a:xfrm>
          <a:prstGeom prst="rect">
            <a:avLst/>
          </a:prstGeom>
          <a:noFill/>
          <a:ln w="76200">
            <a:solidFill>
              <a:schemeClr val="accent5">
                <a:lumMod val="75000"/>
              </a:schemeClr>
            </a:solidFill>
          </a:ln>
        </p:spPr>
        <p:txBody>
          <a:bodyPr wrap="square" rtlCol="0">
            <a:spAutoFit/>
          </a:bodyPr>
          <a:lstStyle/>
          <a:p>
            <a:r>
              <a:rPr lang="en-GB" sz="2400" dirty="0" smtClean="0"/>
              <a:t>Maybe – the information is available to them.</a:t>
            </a:r>
          </a:p>
        </p:txBody>
      </p:sp>
      <p:sp>
        <p:nvSpPr>
          <p:cNvPr id="8" name="TextBox 7"/>
          <p:cNvSpPr txBox="1"/>
          <p:nvPr/>
        </p:nvSpPr>
        <p:spPr>
          <a:xfrm>
            <a:off x="4033790" y="4188334"/>
            <a:ext cx="3418043" cy="1200329"/>
          </a:xfrm>
          <a:prstGeom prst="rect">
            <a:avLst/>
          </a:prstGeom>
          <a:noFill/>
          <a:ln w="76200">
            <a:solidFill>
              <a:schemeClr val="accent5">
                <a:lumMod val="75000"/>
              </a:schemeClr>
            </a:solidFill>
          </a:ln>
        </p:spPr>
        <p:txBody>
          <a:bodyPr wrap="square" rtlCol="0">
            <a:spAutoFit/>
          </a:bodyPr>
          <a:lstStyle/>
          <a:p>
            <a:r>
              <a:rPr lang="en-GB" sz="2400" dirty="0" smtClean="0"/>
              <a:t>Maybe not – this information is not made explicit anywhere.</a:t>
            </a:r>
          </a:p>
        </p:txBody>
      </p:sp>
      <p:sp>
        <p:nvSpPr>
          <p:cNvPr id="9" name="Diamond 8"/>
          <p:cNvSpPr/>
          <p:nvPr/>
        </p:nvSpPr>
        <p:spPr>
          <a:xfrm>
            <a:off x="533845" y="2196512"/>
            <a:ext cx="2301766" cy="2301766"/>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p:cNvCxnSpPr>
            <a:stCxn id="9" idx="3"/>
            <a:endCxn id="6" idx="1"/>
          </p:cNvCxnSpPr>
          <p:nvPr/>
        </p:nvCxnSpPr>
        <p:spPr>
          <a:xfrm flipV="1">
            <a:off x="2835611" y="2179302"/>
            <a:ext cx="1198180" cy="1168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9" idx="3"/>
            <a:endCxn id="7" idx="1"/>
          </p:cNvCxnSpPr>
          <p:nvPr/>
        </p:nvCxnSpPr>
        <p:spPr>
          <a:xfrm>
            <a:off x="2835611" y="3347395"/>
            <a:ext cx="119818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9" idx="3"/>
            <a:endCxn id="8" idx="1"/>
          </p:cNvCxnSpPr>
          <p:nvPr/>
        </p:nvCxnSpPr>
        <p:spPr>
          <a:xfrm>
            <a:off x="2835611" y="3347395"/>
            <a:ext cx="1198179" cy="14411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7" idx="3"/>
            <a:endCxn id="5" idx="1"/>
          </p:cNvCxnSpPr>
          <p:nvPr/>
        </p:nvCxnSpPr>
        <p:spPr>
          <a:xfrm>
            <a:off x="7451835" y="3347396"/>
            <a:ext cx="1198179"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8297917" y="4188334"/>
            <a:ext cx="3526221" cy="1200329"/>
          </a:xfrm>
          <a:prstGeom prst="rect">
            <a:avLst/>
          </a:prstGeom>
          <a:noFill/>
          <a:ln w="76200">
            <a:solidFill>
              <a:schemeClr val="accent5">
                <a:lumMod val="75000"/>
              </a:schemeClr>
            </a:solidFill>
          </a:ln>
        </p:spPr>
        <p:txBody>
          <a:bodyPr wrap="square" rtlCol="0">
            <a:spAutoFit/>
          </a:bodyPr>
          <a:lstStyle/>
          <a:p>
            <a:r>
              <a:rPr lang="en-GB" sz="2400" dirty="0" smtClean="0"/>
              <a:t>I need to provide them with information and chance for engagement</a:t>
            </a:r>
          </a:p>
        </p:txBody>
      </p:sp>
      <p:cxnSp>
        <p:nvCxnSpPr>
          <p:cNvPr id="25" name="Straight Connector 24"/>
          <p:cNvCxnSpPr>
            <a:stCxn id="8" idx="3"/>
            <a:endCxn id="24" idx="1"/>
          </p:cNvCxnSpPr>
          <p:nvPr/>
        </p:nvCxnSpPr>
        <p:spPr>
          <a:xfrm>
            <a:off x="7451833" y="4788499"/>
            <a:ext cx="84608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7451833" y="2179302"/>
            <a:ext cx="1198179" cy="0"/>
          </a:xfrm>
          <a:prstGeom prst="line">
            <a:avLst/>
          </a:prstGeom>
        </p:spPr>
        <p:style>
          <a:lnRef idx="1">
            <a:schemeClr val="accent1"/>
          </a:lnRef>
          <a:fillRef idx="0">
            <a:schemeClr val="accent1"/>
          </a:fillRef>
          <a:effectRef idx="0">
            <a:schemeClr val="accent1"/>
          </a:effectRef>
          <a:fontRef idx="minor">
            <a:schemeClr val="tx1"/>
          </a:fontRef>
        </p:style>
      </p:cxnSp>
      <p:pic>
        <p:nvPicPr>
          <p:cNvPr id="6146" name="Picture 2" descr="File:375-thumbs-up-1.sv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47538" y="1009956"/>
            <a:ext cx="1661734" cy="1661734"/>
          </a:xfrm>
          <a:prstGeom prst="rect">
            <a:avLst/>
          </a:prstGeom>
          <a:noFill/>
          <a:extLst>
            <a:ext uri="{909E8E84-426E-40DD-AFC4-6F175D3DCCD1}">
              <a14:hiddenFill xmlns:a14="http://schemas.microsoft.com/office/drawing/2010/main">
                <a:solidFill>
                  <a:srgbClr val="FFFFFF"/>
                </a:solidFill>
              </a14:hiddenFill>
            </a:ext>
          </a:extLst>
        </p:spPr>
      </p:pic>
      <p:sp>
        <p:nvSpPr>
          <p:cNvPr id="30" name="Diamond 29"/>
          <p:cNvSpPr/>
          <p:nvPr/>
        </p:nvSpPr>
        <p:spPr>
          <a:xfrm>
            <a:off x="767775" y="2430442"/>
            <a:ext cx="1833906" cy="1833906"/>
          </a:xfrm>
          <a:prstGeom prst="diamon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1247528" y="2594800"/>
            <a:ext cx="874399" cy="1323439"/>
          </a:xfrm>
          <a:prstGeom prst="rect">
            <a:avLst/>
          </a:prstGeom>
          <a:noFill/>
        </p:spPr>
        <p:txBody>
          <a:bodyPr wrap="square" rtlCol="0">
            <a:spAutoFit/>
          </a:bodyPr>
          <a:lstStyle/>
          <a:p>
            <a:r>
              <a:rPr lang="en-GB" sz="8000" dirty="0" smtClean="0"/>
              <a:t>Q</a:t>
            </a:r>
            <a:endParaRPr lang="en-GB" dirty="0"/>
          </a:p>
        </p:txBody>
      </p:sp>
    </p:spTree>
    <p:extLst>
      <p:ext uri="{BB962C8B-B14F-4D97-AF65-F5344CB8AC3E}">
        <p14:creationId xmlns:p14="http://schemas.microsoft.com/office/powerpoint/2010/main" val="36084580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4453" y="876647"/>
            <a:ext cx="11499011" cy="4524315"/>
          </a:xfrm>
          <a:prstGeom prst="rect">
            <a:avLst/>
          </a:prstGeom>
          <a:noFill/>
        </p:spPr>
        <p:txBody>
          <a:bodyPr wrap="square" rtlCol="0">
            <a:spAutoFit/>
          </a:bodyPr>
          <a:lstStyle/>
          <a:p>
            <a:r>
              <a:rPr lang="en-GB" sz="3200" dirty="0" smtClean="0"/>
              <a:t>Conclusion</a:t>
            </a:r>
          </a:p>
          <a:p>
            <a:endParaRPr lang="en-GB" sz="3200" dirty="0"/>
          </a:p>
          <a:p>
            <a:pPr marL="457200" indent="-457200">
              <a:buFont typeface="Arial" panose="020B0604020202020204" pitchFamily="34" charset="0"/>
              <a:buChar char="•"/>
            </a:pPr>
            <a:r>
              <a:rPr lang="en-GB" sz="3200" dirty="0" smtClean="0"/>
              <a:t>Start from a place of trust</a:t>
            </a:r>
            <a:br>
              <a:rPr lang="en-GB" sz="3200" dirty="0" smtClean="0"/>
            </a:br>
            <a:endParaRPr lang="en-GB" sz="3200" dirty="0" smtClean="0"/>
          </a:p>
          <a:p>
            <a:pPr marL="457200" indent="-457200">
              <a:buFont typeface="Arial" panose="020B0604020202020204" pitchFamily="34" charset="0"/>
              <a:buChar char="•"/>
            </a:pPr>
            <a:r>
              <a:rPr lang="en-GB" sz="3200" dirty="0" smtClean="0"/>
              <a:t>Work with motivations and values more than opportunities</a:t>
            </a:r>
            <a:br>
              <a:rPr lang="en-GB" sz="3200" dirty="0" smtClean="0"/>
            </a:br>
            <a:endParaRPr lang="en-GB" sz="3200" dirty="0" smtClean="0"/>
          </a:p>
          <a:p>
            <a:pPr marL="457200" indent="-457200">
              <a:buFont typeface="Arial" panose="020B0604020202020204" pitchFamily="34" charset="0"/>
              <a:buChar char="•"/>
            </a:pPr>
            <a:r>
              <a:rPr lang="en-GB" sz="3200" dirty="0" smtClean="0"/>
              <a:t>Preparation and support is </a:t>
            </a:r>
            <a:r>
              <a:rPr lang="en-GB" sz="3200" dirty="0" smtClean="0"/>
              <a:t>better than policing</a:t>
            </a:r>
            <a:r>
              <a:rPr lang="en-GB" sz="3200" dirty="0" smtClean="0"/>
              <a:t/>
            </a:r>
            <a:br>
              <a:rPr lang="en-GB" sz="3200" dirty="0" smtClean="0"/>
            </a:br>
            <a:endParaRPr lang="en-GB" sz="3200" dirty="0" smtClean="0"/>
          </a:p>
          <a:p>
            <a:pPr marL="457200" indent="-457200">
              <a:buFont typeface="Arial" panose="020B0604020202020204" pitchFamily="34" charset="0"/>
              <a:buChar char="•"/>
            </a:pPr>
            <a:r>
              <a:rPr lang="en-GB" sz="3200" dirty="0" smtClean="0"/>
              <a:t>Design for authenticity and higher-order cognitive skills</a:t>
            </a:r>
            <a:endParaRPr lang="en-GB" sz="3200" dirty="0"/>
          </a:p>
        </p:txBody>
      </p:sp>
    </p:spTree>
    <p:extLst>
      <p:ext uri="{BB962C8B-B14F-4D97-AF65-F5344CB8AC3E}">
        <p14:creationId xmlns:p14="http://schemas.microsoft.com/office/powerpoint/2010/main" val="18427767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4451" y="900913"/>
            <a:ext cx="11499011" cy="4401205"/>
          </a:xfrm>
          <a:prstGeom prst="rect">
            <a:avLst/>
          </a:prstGeom>
          <a:noFill/>
        </p:spPr>
        <p:txBody>
          <a:bodyPr wrap="square" rtlCol="0">
            <a:spAutoFit/>
          </a:bodyPr>
          <a:lstStyle/>
          <a:p>
            <a:r>
              <a:rPr lang="en-GB" sz="3200" dirty="0" smtClean="0"/>
              <a:t>Self-assessment tool:</a:t>
            </a:r>
          </a:p>
          <a:p>
            <a:endParaRPr lang="en-GB" sz="3200" dirty="0"/>
          </a:p>
          <a:p>
            <a:pPr marL="514350" indent="-514350">
              <a:buAutoNum type="arabicPeriod"/>
            </a:pPr>
            <a:r>
              <a:rPr lang="en-GB" sz="2400" dirty="0" smtClean="0"/>
              <a:t>Assessment Literacy</a:t>
            </a:r>
          </a:p>
          <a:p>
            <a:endParaRPr lang="en-GB" sz="2400" dirty="0"/>
          </a:p>
          <a:p>
            <a:r>
              <a:rPr lang="en-GB" sz="2400" dirty="0" smtClean="0"/>
              <a:t>Do the students fully understand the assessment? Specifically:</a:t>
            </a:r>
            <a:br>
              <a:rPr lang="en-GB" sz="2400" dirty="0" smtClean="0"/>
            </a:br>
            <a:endParaRPr lang="en-GB" sz="2400" dirty="0" smtClean="0"/>
          </a:p>
          <a:p>
            <a:r>
              <a:rPr lang="en-GB" sz="2400" dirty="0" smtClean="0"/>
              <a:t>What they need to do</a:t>
            </a:r>
          </a:p>
          <a:p>
            <a:r>
              <a:rPr lang="en-GB" sz="2400" dirty="0" smtClean="0"/>
              <a:t>What is being assessed (incl. which LOs)</a:t>
            </a:r>
          </a:p>
          <a:p>
            <a:r>
              <a:rPr lang="en-GB" sz="2400" dirty="0" smtClean="0"/>
              <a:t>How the assessment relates to the rest of the course</a:t>
            </a:r>
          </a:p>
          <a:p>
            <a:r>
              <a:rPr lang="en-GB" sz="2400" dirty="0" smtClean="0"/>
              <a:t>Why this assessment method has been chosen</a:t>
            </a:r>
          </a:p>
          <a:p>
            <a:r>
              <a:rPr lang="en-GB" sz="2400" dirty="0" smtClean="0"/>
              <a:t>The relevance of this method to their future learning/career</a:t>
            </a:r>
            <a:endParaRPr lang="en-GB" sz="2400" dirty="0"/>
          </a:p>
        </p:txBody>
      </p:sp>
      <p:sp>
        <p:nvSpPr>
          <p:cNvPr id="10" name="TextBox 9"/>
          <p:cNvSpPr txBox="1"/>
          <p:nvPr/>
        </p:nvSpPr>
        <p:spPr>
          <a:xfrm>
            <a:off x="9351283" y="1824652"/>
            <a:ext cx="864029" cy="584775"/>
          </a:xfrm>
          <a:prstGeom prst="rect">
            <a:avLst/>
          </a:prstGeom>
          <a:noFill/>
          <a:ln w="76200">
            <a:solidFill>
              <a:schemeClr val="accent5">
                <a:lumMod val="75000"/>
              </a:schemeClr>
            </a:solidFill>
          </a:ln>
        </p:spPr>
        <p:txBody>
          <a:bodyPr wrap="square" rtlCol="0">
            <a:spAutoFit/>
          </a:bodyPr>
          <a:lstStyle/>
          <a:p>
            <a:r>
              <a:rPr lang="en-GB" sz="3200" dirty="0" smtClean="0"/>
              <a:t>YES</a:t>
            </a:r>
          </a:p>
        </p:txBody>
      </p:sp>
      <p:sp>
        <p:nvSpPr>
          <p:cNvPr id="11" name="TextBox 10"/>
          <p:cNvSpPr txBox="1"/>
          <p:nvPr/>
        </p:nvSpPr>
        <p:spPr>
          <a:xfrm>
            <a:off x="9351283" y="3101515"/>
            <a:ext cx="1400056" cy="584775"/>
          </a:xfrm>
          <a:prstGeom prst="rect">
            <a:avLst/>
          </a:prstGeom>
          <a:noFill/>
          <a:ln w="76200">
            <a:solidFill>
              <a:schemeClr val="accent5">
                <a:lumMod val="75000"/>
              </a:schemeClr>
            </a:solidFill>
          </a:ln>
        </p:spPr>
        <p:txBody>
          <a:bodyPr wrap="square" rtlCol="0">
            <a:spAutoFit/>
          </a:bodyPr>
          <a:lstStyle/>
          <a:p>
            <a:r>
              <a:rPr lang="en-GB" sz="3200" dirty="0" smtClean="0"/>
              <a:t>MAYBE</a:t>
            </a:r>
          </a:p>
        </p:txBody>
      </p:sp>
      <p:sp>
        <p:nvSpPr>
          <p:cNvPr id="14" name="TextBox 13"/>
          <p:cNvSpPr txBox="1"/>
          <p:nvPr/>
        </p:nvSpPr>
        <p:spPr>
          <a:xfrm>
            <a:off x="9351283" y="4404171"/>
            <a:ext cx="2241627" cy="584775"/>
          </a:xfrm>
          <a:prstGeom prst="rect">
            <a:avLst/>
          </a:prstGeom>
          <a:noFill/>
          <a:ln w="76200">
            <a:solidFill>
              <a:schemeClr val="accent5">
                <a:lumMod val="75000"/>
              </a:schemeClr>
            </a:solidFill>
          </a:ln>
        </p:spPr>
        <p:txBody>
          <a:bodyPr wrap="square" rtlCol="0">
            <a:spAutoFit/>
          </a:bodyPr>
          <a:lstStyle/>
          <a:p>
            <a:r>
              <a:rPr lang="en-GB" sz="3200" dirty="0" smtClean="0"/>
              <a:t>MAYBE NOT</a:t>
            </a:r>
          </a:p>
        </p:txBody>
      </p:sp>
    </p:spTree>
    <p:extLst>
      <p:ext uri="{BB962C8B-B14F-4D97-AF65-F5344CB8AC3E}">
        <p14:creationId xmlns:p14="http://schemas.microsoft.com/office/powerpoint/2010/main" val="30687746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4451" y="900913"/>
            <a:ext cx="11499011" cy="4770537"/>
          </a:xfrm>
          <a:prstGeom prst="rect">
            <a:avLst/>
          </a:prstGeom>
          <a:noFill/>
        </p:spPr>
        <p:txBody>
          <a:bodyPr wrap="square" rtlCol="0">
            <a:spAutoFit/>
          </a:bodyPr>
          <a:lstStyle/>
          <a:p>
            <a:r>
              <a:rPr lang="en-GB" sz="3200" dirty="0" smtClean="0"/>
              <a:t>Self-assessment tool:</a:t>
            </a:r>
          </a:p>
          <a:p>
            <a:endParaRPr lang="en-GB" sz="3200" dirty="0" smtClean="0"/>
          </a:p>
          <a:p>
            <a:r>
              <a:rPr lang="en-GB" sz="2400" dirty="0" smtClean="0"/>
              <a:t>2. Preparation</a:t>
            </a:r>
          </a:p>
          <a:p>
            <a:endParaRPr lang="en-GB" sz="2400" dirty="0"/>
          </a:p>
          <a:p>
            <a:r>
              <a:rPr lang="en-GB" sz="2400" dirty="0" smtClean="0"/>
              <a:t>Do the students know how to prepare/practice for the assessment?</a:t>
            </a:r>
          </a:p>
          <a:p>
            <a:endParaRPr lang="en-GB" sz="2400" dirty="0"/>
          </a:p>
          <a:p>
            <a:r>
              <a:rPr lang="en-GB" sz="2400" dirty="0" smtClean="0"/>
              <a:t>Are they able to use timely formative feedback?</a:t>
            </a:r>
          </a:p>
          <a:p>
            <a:endParaRPr lang="en-GB" sz="2400" dirty="0"/>
          </a:p>
          <a:p>
            <a:r>
              <a:rPr lang="en-GB" sz="2400" dirty="0" smtClean="0"/>
              <a:t>Is nearly all of the credit for the module concentrated in one place? </a:t>
            </a:r>
          </a:p>
          <a:p>
            <a:endParaRPr lang="en-GB" sz="2400" dirty="0"/>
          </a:p>
          <a:p>
            <a:r>
              <a:rPr lang="en-GB" sz="2400" dirty="0" smtClean="0"/>
              <a:t>Do the students already know all the details of the assessment?</a:t>
            </a:r>
          </a:p>
          <a:p>
            <a:endParaRPr lang="en-GB" sz="2400" dirty="0"/>
          </a:p>
        </p:txBody>
      </p:sp>
      <p:sp>
        <p:nvSpPr>
          <p:cNvPr id="10" name="TextBox 9"/>
          <p:cNvSpPr txBox="1"/>
          <p:nvPr/>
        </p:nvSpPr>
        <p:spPr>
          <a:xfrm>
            <a:off x="9731835" y="1824652"/>
            <a:ext cx="864029" cy="584775"/>
          </a:xfrm>
          <a:prstGeom prst="rect">
            <a:avLst/>
          </a:prstGeom>
          <a:noFill/>
          <a:ln w="76200">
            <a:solidFill>
              <a:schemeClr val="accent5">
                <a:lumMod val="75000"/>
              </a:schemeClr>
            </a:solidFill>
          </a:ln>
        </p:spPr>
        <p:txBody>
          <a:bodyPr wrap="square" rtlCol="0">
            <a:spAutoFit/>
          </a:bodyPr>
          <a:lstStyle/>
          <a:p>
            <a:r>
              <a:rPr lang="en-GB" sz="3200" dirty="0" smtClean="0"/>
              <a:t>YES</a:t>
            </a:r>
          </a:p>
        </p:txBody>
      </p:sp>
      <p:sp>
        <p:nvSpPr>
          <p:cNvPr id="11" name="TextBox 10"/>
          <p:cNvSpPr txBox="1"/>
          <p:nvPr/>
        </p:nvSpPr>
        <p:spPr>
          <a:xfrm>
            <a:off x="9731835" y="3101515"/>
            <a:ext cx="1400056" cy="584775"/>
          </a:xfrm>
          <a:prstGeom prst="rect">
            <a:avLst/>
          </a:prstGeom>
          <a:noFill/>
          <a:ln w="76200">
            <a:solidFill>
              <a:schemeClr val="accent5">
                <a:lumMod val="75000"/>
              </a:schemeClr>
            </a:solidFill>
          </a:ln>
        </p:spPr>
        <p:txBody>
          <a:bodyPr wrap="square" rtlCol="0">
            <a:spAutoFit/>
          </a:bodyPr>
          <a:lstStyle/>
          <a:p>
            <a:r>
              <a:rPr lang="en-GB" sz="3200" dirty="0" smtClean="0"/>
              <a:t>MAYBE</a:t>
            </a:r>
          </a:p>
        </p:txBody>
      </p:sp>
      <p:sp>
        <p:nvSpPr>
          <p:cNvPr id="14" name="TextBox 13"/>
          <p:cNvSpPr txBox="1"/>
          <p:nvPr/>
        </p:nvSpPr>
        <p:spPr>
          <a:xfrm>
            <a:off x="9731835" y="4404171"/>
            <a:ext cx="2241627" cy="584775"/>
          </a:xfrm>
          <a:prstGeom prst="rect">
            <a:avLst/>
          </a:prstGeom>
          <a:noFill/>
          <a:ln w="76200">
            <a:solidFill>
              <a:schemeClr val="accent5">
                <a:lumMod val="75000"/>
              </a:schemeClr>
            </a:solidFill>
          </a:ln>
        </p:spPr>
        <p:txBody>
          <a:bodyPr wrap="square" rtlCol="0">
            <a:spAutoFit/>
          </a:bodyPr>
          <a:lstStyle/>
          <a:p>
            <a:r>
              <a:rPr lang="en-GB" sz="3200" dirty="0" smtClean="0"/>
              <a:t>MAYBE NOT</a:t>
            </a:r>
          </a:p>
        </p:txBody>
      </p:sp>
    </p:spTree>
    <p:extLst>
      <p:ext uri="{BB962C8B-B14F-4D97-AF65-F5344CB8AC3E}">
        <p14:creationId xmlns:p14="http://schemas.microsoft.com/office/powerpoint/2010/main" val="16661589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4451" y="900913"/>
            <a:ext cx="11499011" cy="4770537"/>
          </a:xfrm>
          <a:prstGeom prst="rect">
            <a:avLst/>
          </a:prstGeom>
          <a:noFill/>
        </p:spPr>
        <p:txBody>
          <a:bodyPr wrap="square" rtlCol="0">
            <a:spAutoFit/>
          </a:bodyPr>
          <a:lstStyle/>
          <a:p>
            <a:r>
              <a:rPr lang="en-GB" sz="3200" dirty="0" smtClean="0"/>
              <a:t>Self-assessment tool:</a:t>
            </a:r>
          </a:p>
          <a:p>
            <a:endParaRPr lang="en-GB" sz="3200" dirty="0" smtClean="0"/>
          </a:p>
          <a:p>
            <a:r>
              <a:rPr lang="en-GB" sz="2400" dirty="0" smtClean="0"/>
              <a:t>3. Support</a:t>
            </a:r>
          </a:p>
          <a:p>
            <a:endParaRPr lang="en-GB" sz="2400" dirty="0"/>
          </a:p>
          <a:p>
            <a:r>
              <a:rPr lang="en-GB" sz="2400" dirty="0" smtClean="0"/>
              <a:t>Are there clearly defined times and methods for students to contact you?</a:t>
            </a:r>
          </a:p>
          <a:p>
            <a:endParaRPr lang="en-GB" sz="2400" dirty="0"/>
          </a:p>
          <a:p>
            <a:r>
              <a:rPr lang="en-GB" sz="2400" dirty="0" smtClean="0"/>
              <a:t>Do they have a peer network/community in the cohort?</a:t>
            </a:r>
          </a:p>
          <a:p>
            <a:endParaRPr lang="en-GB" sz="2400" dirty="0"/>
          </a:p>
          <a:p>
            <a:r>
              <a:rPr lang="en-GB" sz="2400" dirty="0" smtClean="0"/>
              <a:t>Are they aware of the support available elsewhere?</a:t>
            </a:r>
          </a:p>
          <a:p>
            <a:r>
              <a:rPr lang="en-GB" sz="2400" dirty="0" smtClean="0"/>
              <a:t>(</a:t>
            </a:r>
            <a:r>
              <a:rPr lang="en-GB" sz="2400" dirty="0" smtClean="0">
                <a:hlinkClick r:id="rId4"/>
              </a:rPr>
              <a:t>Warwick Academic Writing</a:t>
            </a:r>
            <a:r>
              <a:rPr lang="en-GB" sz="2400" dirty="0" smtClean="0"/>
              <a:t>, </a:t>
            </a:r>
            <a:r>
              <a:rPr lang="en-GB" sz="2400" dirty="0" smtClean="0">
                <a:hlinkClick r:id="rId5"/>
              </a:rPr>
              <a:t>Wellbeing Support Service</a:t>
            </a:r>
            <a:r>
              <a:rPr lang="en-GB" sz="2400" dirty="0" smtClean="0"/>
              <a:t>, </a:t>
            </a:r>
            <a:r>
              <a:rPr lang="en-GB" sz="2400" dirty="0" smtClean="0">
                <a:hlinkClick r:id="rId6"/>
              </a:rPr>
              <a:t>Hardship Fund</a:t>
            </a:r>
            <a:r>
              <a:rPr lang="en-GB" sz="2400" dirty="0" smtClean="0"/>
              <a:t>)</a:t>
            </a:r>
          </a:p>
          <a:p>
            <a:endParaRPr lang="en-GB" sz="2400" dirty="0"/>
          </a:p>
          <a:p>
            <a:endParaRPr lang="en-GB" sz="2400" dirty="0"/>
          </a:p>
        </p:txBody>
      </p:sp>
      <p:sp>
        <p:nvSpPr>
          <p:cNvPr id="10" name="TextBox 9"/>
          <p:cNvSpPr txBox="1"/>
          <p:nvPr/>
        </p:nvSpPr>
        <p:spPr>
          <a:xfrm>
            <a:off x="9731835" y="1824652"/>
            <a:ext cx="864029" cy="584775"/>
          </a:xfrm>
          <a:prstGeom prst="rect">
            <a:avLst/>
          </a:prstGeom>
          <a:noFill/>
          <a:ln w="76200">
            <a:solidFill>
              <a:schemeClr val="accent5">
                <a:lumMod val="75000"/>
              </a:schemeClr>
            </a:solidFill>
          </a:ln>
        </p:spPr>
        <p:txBody>
          <a:bodyPr wrap="square" rtlCol="0">
            <a:spAutoFit/>
          </a:bodyPr>
          <a:lstStyle/>
          <a:p>
            <a:r>
              <a:rPr lang="en-GB" sz="3200" dirty="0" smtClean="0"/>
              <a:t>YES</a:t>
            </a:r>
          </a:p>
        </p:txBody>
      </p:sp>
      <p:sp>
        <p:nvSpPr>
          <p:cNvPr id="11" name="TextBox 10"/>
          <p:cNvSpPr txBox="1"/>
          <p:nvPr/>
        </p:nvSpPr>
        <p:spPr>
          <a:xfrm>
            <a:off x="9731835" y="3101515"/>
            <a:ext cx="1400056" cy="584775"/>
          </a:xfrm>
          <a:prstGeom prst="rect">
            <a:avLst/>
          </a:prstGeom>
          <a:noFill/>
          <a:ln w="76200">
            <a:solidFill>
              <a:schemeClr val="accent5">
                <a:lumMod val="75000"/>
              </a:schemeClr>
            </a:solidFill>
          </a:ln>
        </p:spPr>
        <p:txBody>
          <a:bodyPr wrap="square" rtlCol="0">
            <a:spAutoFit/>
          </a:bodyPr>
          <a:lstStyle/>
          <a:p>
            <a:r>
              <a:rPr lang="en-GB" sz="3200" dirty="0" smtClean="0"/>
              <a:t>MAYBE</a:t>
            </a:r>
          </a:p>
        </p:txBody>
      </p:sp>
      <p:sp>
        <p:nvSpPr>
          <p:cNvPr id="14" name="TextBox 13"/>
          <p:cNvSpPr txBox="1"/>
          <p:nvPr/>
        </p:nvSpPr>
        <p:spPr>
          <a:xfrm>
            <a:off x="9731835" y="4404171"/>
            <a:ext cx="2241627" cy="584775"/>
          </a:xfrm>
          <a:prstGeom prst="rect">
            <a:avLst/>
          </a:prstGeom>
          <a:noFill/>
          <a:ln w="76200">
            <a:solidFill>
              <a:schemeClr val="accent5">
                <a:lumMod val="75000"/>
              </a:schemeClr>
            </a:solidFill>
          </a:ln>
        </p:spPr>
        <p:txBody>
          <a:bodyPr wrap="square" rtlCol="0">
            <a:spAutoFit/>
          </a:bodyPr>
          <a:lstStyle/>
          <a:p>
            <a:r>
              <a:rPr lang="en-GB" sz="3200" dirty="0" smtClean="0"/>
              <a:t>MAYBE NOT</a:t>
            </a:r>
          </a:p>
        </p:txBody>
      </p:sp>
    </p:spTree>
    <p:extLst>
      <p:ext uri="{BB962C8B-B14F-4D97-AF65-F5344CB8AC3E}">
        <p14:creationId xmlns:p14="http://schemas.microsoft.com/office/powerpoint/2010/main" val="616646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4451" y="900913"/>
            <a:ext cx="11499011" cy="4401205"/>
          </a:xfrm>
          <a:prstGeom prst="rect">
            <a:avLst/>
          </a:prstGeom>
          <a:noFill/>
        </p:spPr>
        <p:txBody>
          <a:bodyPr wrap="square" rtlCol="0">
            <a:spAutoFit/>
          </a:bodyPr>
          <a:lstStyle/>
          <a:p>
            <a:r>
              <a:rPr lang="en-GB" sz="3200" dirty="0" smtClean="0"/>
              <a:t>Self-assessment tool:</a:t>
            </a:r>
          </a:p>
          <a:p>
            <a:endParaRPr lang="en-GB" sz="3200" dirty="0" smtClean="0"/>
          </a:p>
          <a:p>
            <a:r>
              <a:rPr lang="en-GB" sz="2400" dirty="0" smtClean="0"/>
              <a:t>4. Design</a:t>
            </a:r>
          </a:p>
          <a:p>
            <a:endParaRPr lang="en-GB" sz="2400" dirty="0"/>
          </a:p>
          <a:p>
            <a:r>
              <a:rPr lang="en-GB" sz="2400" dirty="0" smtClean="0"/>
              <a:t>Does the assessment test abilities and understanding that </a:t>
            </a:r>
            <a:br>
              <a:rPr lang="en-GB" sz="2400" dirty="0" smtClean="0"/>
            </a:br>
            <a:r>
              <a:rPr lang="en-GB" sz="2400" dirty="0" smtClean="0"/>
              <a:t>have wider significance beyond the assessment?</a:t>
            </a:r>
          </a:p>
          <a:p>
            <a:endParaRPr lang="en-GB" sz="2400" dirty="0"/>
          </a:p>
          <a:p>
            <a:r>
              <a:rPr lang="en-GB" sz="2400" dirty="0" smtClean="0"/>
              <a:t>Are the abilities required by the test method useful in themselves?</a:t>
            </a:r>
          </a:p>
          <a:p>
            <a:endParaRPr lang="en-GB" sz="2400" dirty="0"/>
          </a:p>
          <a:p>
            <a:r>
              <a:rPr lang="en-GB" sz="2400" dirty="0" smtClean="0"/>
              <a:t>Does the assessment mainly test higher-order cognitive and </a:t>
            </a:r>
            <a:br>
              <a:rPr lang="en-GB" sz="2400" dirty="0" smtClean="0"/>
            </a:br>
            <a:r>
              <a:rPr lang="en-GB" sz="2400" dirty="0" smtClean="0"/>
              <a:t>metacognitive abilities? </a:t>
            </a:r>
          </a:p>
        </p:txBody>
      </p:sp>
      <p:sp>
        <p:nvSpPr>
          <p:cNvPr id="10" name="TextBox 9"/>
          <p:cNvSpPr txBox="1"/>
          <p:nvPr/>
        </p:nvSpPr>
        <p:spPr>
          <a:xfrm>
            <a:off x="9731835" y="1824652"/>
            <a:ext cx="864029" cy="584775"/>
          </a:xfrm>
          <a:prstGeom prst="rect">
            <a:avLst/>
          </a:prstGeom>
          <a:noFill/>
          <a:ln w="76200">
            <a:solidFill>
              <a:schemeClr val="accent5">
                <a:lumMod val="75000"/>
              </a:schemeClr>
            </a:solidFill>
          </a:ln>
        </p:spPr>
        <p:txBody>
          <a:bodyPr wrap="square" rtlCol="0">
            <a:spAutoFit/>
          </a:bodyPr>
          <a:lstStyle/>
          <a:p>
            <a:r>
              <a:rPr lang="en-GB" sz="3200" dirty="0" smtClean="0"/>
              <a:t>YES</a:t>
            </a:r>
          </a:p>
        </p:txBody>
      </p:sp>
      <p:sp>
        <p:nvSpPr>
          <p:cNvPr id="11" name="TextBox 10"/>
          <p:cNvSpPr txBox="1"/>
          <p:nvPr/>
        </p:nvSpPr>
        <p:spPr>
          <a:xfrm>
            <a:off x="9731835" y="3101515"/>
            <a:ext cx="1400056" cy="584775"/>
          </a:xfrm>
          <a:prstGeom prst="rect">
            <a:avLst/>
          </a:prstGeom>
          <a:noFill/>
          <a:ln w="76200">
            <a:solidFill>
              <a:schemeClr val="accent5">
                <a:lumMod val="75000"/>
              </a:schemeClr>
            </a:solidFill>
          </a:ln>
        </p:spPr>
        <p:txBody>
          <a:bodyPr wrap="square" rtlCol="0">
            <a:spAutoFit/>
          </a:bodyPr>
          <a:lstStyle/>
          <a:p>
            <a:r>
              <a:rPr lang="en-GB" sz="3200" dirty="0" smtClean="0"/>
              <a:t>MAYBE</a:t>
            </a:r>
          </a:p>
        </p:txBody>
      </p:sp>
      <p:sp>
        <p:nvSpPr>
          <p:cNvPr id="14" name="TextBox 13"/>
          <p:cNvSpPr txBox="1"/>
          <p:nvPr/>
        </p:nvSpPr>
        <p:spPr>
          <a:xfrm>
            <a:off x="9731835" y="4404171"/>
            <a:ext cx="2241627" cy="584775"/>
          </a:xfrm>
          <a:prstGeom prst="rect">
            <a:avLst/>
          </a:prstGeom>
          <a:noFill/>
          <a:ln w="76200">
            <a:solidFill>
              <a:schemeClr val="accent5">
                <a:lumMod val="75000"/>
              </a:schemeClr>
            </a:solidFill>
          </a:ln>
        </p:spPr>
        <p:txBody>
          <a:bodyPr wrap="square" rtlCol="0">
            <a:spAutoFit/>
          </a:bodyPr>
          <a:lstStyle/>
          <a:p>
            <a:r>
              <a:rPr lang="en-GB" sz="3200" dirty="0" smtClean="0"/>
              <a:t>MAYBE NOT</a:t>
            </a:r>
          </a:p>
        </p:txBody>
      </p:sp>
    </p:spTree>
    <p:extLst>
      <p:ext uri="{BB962C8B-B14F-4D97-AF65-F5344CB8AC3E}">
        <p14:creationId xmlns:p14="http://schemas.microsoft.com/office/powerpoint/2010/main" val="27051029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4451" y="900913"/>
            <a:ext cx="11499011" cy="4955203"/>
          </a:xfrm>
          <a:prstGeom prst="rect">
            <a:avLst/>
          </a:prstGeom>
          <a:noFill/>
        </p:spPr>
        <p:txBody>
          <a:bodyPr wrap="square" rtlCol="0">
            <a:spAutoFit/>
          </a:bodyPr>
          <a:lstStyle/>
          <a:p>
            <a:r>
              <a:rPr lang="en-GB" sz="3200" dirty="0" smtClean="0"/>
              <a:t>PS: online proctoring/invigilation is not the answer</a:t>
            </a:r>
          </a:p>
          <a:p>
            <a:endParaRPr lang="en-GB" sz="3200" dirty="0" smtClean="0"/>
          </a:p>
          <a:p>
            <a:pPr marL="457200" indent="-457200">
              <a:buFont typeface="Arial" panose="020B0604020202020204" pitchFamily="34" charset="0"/>
              <a:buChar char="•"/>
            </a:pPr>
            <a:r>
              <a:rPr lang="en-GB" sz="2800" dirty="0" smtClean="0"/>
              <a:t>Students find it stressful</a:t>
            </a:r>
            <a:r>
              <a:rPr lang="en-GB" sz="2800" dirty="0"/>
              <a:t> </a:t>
            </a:r>
            <a:r>
              <a:rPr lang="en-GB" sz="2800" dirty="0" smtClean="0"/>
              <a:t>and invasive (esp. if it involves a webcam)</a:t>
            </a:r>
          </a:p>
          <a:p>
            <a:pPr marL="457200" indent="-457200">
              <a:buFont typeface="Arial" panose="020B0604020202020204" pitchFamily="34" charset="0"/>
              <a:buChar char="•"/>
            </a:pPr>
            <a:r>
              <a:rPr lang="en-GB" sz="2800" dirty="0" smtClean="0"/>
              <a:t>It introduces another potential cybersecurity concern</a:t>
            </a:r>
          </a:p>
          <a:p>
            <a:pPr marL="457200" indent="-457200">
              <a:buFont typeface="Arial" panose="020B0604020202020204" pitchFamily="34" charset="0"/>
              <a:buChar char="•"/>
            </a:pPr>
            <a:r>
              <a:rPr lang="en-GB" sz="2800" dirty="0" smtClean="0"/>
              <a:t>The students are responsible for setting up the hardware, which puts them under extra pressure, and opens up loopholes anyway</a:t>
            </a:r>
          </a:p>
          <a:p>
            <a:pPr marL="457200" indent="-457200">
              <a:buFont typeface="Arial" panose="020B0604020202020204" pitchFamily="34" charset="0"/>
              <a:buChar char="•"/>
            </a:pPr>
            <a:r>
              <a:rPr lang="en-GB" sz="2800" dirty="0" smtClean="0"/>
              <a:t>It can still be foiled by using multiple devices, hiding notes, having someone else in the room but off-camera, etc.</a:t>
            </a:r>
          </a:p>
          <a:p>
            <a:pPr marL="457200" indent="-457200">
              <a:buFont typeface="Arial" panose="020B0604020202020204" pitchFamily="34" charset="0"/>
              <a:buChar char="•"/>
            </a:pPr>
            <a:r>
              <a:rPr lang="en-GB" sz="2800" dirty="0" smtClean="0"/>
              <a:t>More sophisticated systems throw up false positives (flagging, for e.g., students who read the questions out </a:t>
            </a:r>
            <a:r>
              <a:rPr lang="en-GB" sz="2800" dirty="0" smtClean="0"/>
              <a:t>loud, or close their eyes to think)</a:t>
            </a:r>
            <a:endParaRPr lang="en-GB" sz="2800" dirty="0" smtClean="0"/>
          </a:p>
          <a:p>
            <a:pPr marL="457200" indent="-457200">
              <a:buFont typeface="Arial" panose="020B0604020202020204" pitchFamily="34" charset="0"/>
              <a:buChar char="•"/>
            </a:pPr>
            <a:r>
              <a:rPr lang="en-GB" sz="2800" dirty="0" smtClean="0"/>
              <a:t>It is not clear how this new tech fits with established processes for appeals</a:t>
            </a:r>
            <a:endParaRPr lang="en-GB" sz="3200" dirty="0" smtClean="0"/>
          </a:p>
        </p:txBody>
      </p:sp>
    </p:spTree>
    <p:extLst>
      <p:ext uri="{BB962C8B-B14F-4D97-AF65-F5344CB8AC3E}">
        <p14:creationId xmlns:p14="http://schemas.microsoft.com/office/powerpoint/2010/main" val="1363849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692989" y="2098796"/>
            <a:ext cx="11499011" cy="2677656"/>
          </a:xfrm>
          <a:prstGeom prst="rect">
            <a:avLst/>
          </a:prstGeom>
          <a:noFill/>
        </p:spPr>
        <p:txBody>
          <a:bodyPr wrap="square" rtlCol="0">
            <a:spAutoFit/>
          </a:bodyPr>
          <a:lstStyle/>
          <a:p>
            <a:r>
              <a:rPr lang="en-GB" sz="3200" dirty="0" smtClean="0"/>
              <a:t>‘I want us to start from a place of trust. It is not the majority of students who cheat... We have to start from a position of trust’</a:t>
            </a:r>
          </a:p>
          <a:p>
            <a:endParaRPr lang="en-GB" sz="3200" dirty="0" smtClean="0"/>
          </a:p>
          <a:p>
            <a:pPr algn="r"/>
            <a:r>
              <a:rPr lang="en-GB" sz="2000" dirty="0" smtClean="0"/>
              <a:t>([VC, Uni. </a:t>
            </a:r>
            <a:r>
              <a:rPr lang="en-GB" sz="2000" dirty="0"/>
              <a:t>o</a:t>
            </a:r>
            <a:r>
              <a:rPr lang="en-GB" sz="2000" dirty="0" smtClean="0"/>
              <a:t>f Calgary] Marshall, D., March 19, 2020, webinar address; </a:t>
            </a:r>
          </a:p>
          <a:p>
            <a:pPr algn="r"/>
            <a:r>
              <a:rPr lang="en-GB" sz="2000" dirty="0" smtClean="0"/>
              <a:t>quoted in Eaton 2020, p.82).</a:t>
            </a:r>
          </a:p>
          <a:p>
            <a:pPr marL="285750" indent="-285750">
              <a:buFont typeface="Arial" panose="020B0604020202020204" pitchFamily="34" charset="0"/>
              <a:buChar char="•"/>
            </a:pPr>
            <a:endParaRPr lang="en-GB" sz="3200" dirty="0"/>
          </a:p>
        </p:txBody>
      </p:sp>
    </p:spTree>
    <p:extLst>
      <p:ext uri="{BB962C8B-B14F-4D97-AF65-F5344CB8AC3E}">
        <p14:creationId xmlns:p14="http://schemas.microsoft.com/office/powerpoint/2010/main" val="38178873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65826" y="1138687"/>
            <a:ext cx="11499011" cy="1077218"/>
          </a:xfrm>
          <a:prstGeom prst="rect">
            <a:avLst/>
          </a:prstGeom>
          <a:noFill/>
        </p:spPr>
        <p:txBody>
          <a:bodyPr wrap="square" rtlCol="0">
            <a:spAutoFit/>
          </a:bodyPr>
          <a:lstStyle/>
          <a:p>
            <a:pPr lvl="1"/>
            <a:endParaRPr lang="en-GB" sz="3200" dirty="0" smtClean="0"/>
          </a:p>
          <a:p>
            <a:pPr marL="285750" indent="-285750">
              <a:buFont typeface="Arial" panose="020B0604020202020204" pitchFamily="34" charset="0"/>
              <a:buChar char="•"/>
            </a:pPr>
            <a:endParaRPr lang="en-GB" sz="3200" dirty="0"/>
          </a:p>
        </p:txBody>
      </p:sp>
      <p:pic>
        <p:nvPicPr>
          <p:cNvPr id="1026" name="Picture 2" descr="Four Reasons to Study Policing - School of Social Sciences | Birmingham  City Universit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15905"/>
            <a:ext cx="5955099" cy="223316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ardener Cartoon photos, royalty-free images, graphics, vectors &amp; videos |  Adobe Stoc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0925" y="1380670"/>
            <a:ext cx="5348077" cy="41139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65826" y="983411"/>
            <a:ext cx="3485072" cy="523220"/>
          </a:xfrm>
          <a:prstGeom prst="rect">
            <a:avLst/>
          </a:prstGeom>
          <a:noFill/>
        </p:spPr>
        <p:txBody>
          <a:bodyPr wrap="square" rtlCol="0">
            <a:spAutoFit/>
          </a:bodyPr>
          <a:lstStyle/>
          <a:p>
            <a:r>
              <a:rPr lang="en-GB" sz="2800" dirty="0" smtClean="0"/>
              <a:t>Policing or cultivating?</a:t>
            </a:r>
            <a:endParaRPr lang="en-GB" sz="2800" dirty="0"/>
          </a:p>
        </p:txBody>
      </p:sp>
    </p:spTree>
    <p:extLst>
      <p:ext uri="{BB962C8B-B14F-4D97-AF65-F5344CB8AC3E}">
        <p14:creationId xmlns:p14="http://schemas.microsoft.com/office/powerpoint/2010/main" val="29345058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65826" y="1138687"/>
            <a:ext cx="11499011" cy="1077218"/>
          </a:xfrm>
          <a:prstGeom prst="rect">
            <a:avLst/>
          </a:prstGeom>
          <a:noFill/>
        </p:spPr>
        <p:txBody>
          <a:bodyPr wrap="square" rtlCol="0">
            <a:spAutoFit/>
          </a:bodyPr>
          <a:lstStyle/>
          <a:p>
            <a:pPr lvl="1"/>
            <a:endParaRPr lang="en-GB" sz="3200" dirty="0" smtClean="0"/>
          </a:p>
          <a:p>
            <a:pPr marL="285750" indent="-285750">
              <a:buFont typeface="Arial" panose="020B0604020202020204" pitchFamily="34" charset="0"/>
              <a:buChar char="•"/>
            </a:pPr>
            <a:endParaRPr lang="en-GB" sz="3200" dirty="0"/>
          </a:p>
        </p:txBody>
      </p:sp>
      <p:sp>
        <p:nvSpPr>
          <p:cNvPr id="5" name="TextBox 4"/>
          <p:cNvSpPr txBox="1"/>
          <p:nvPr/>
        </p:nvSpPr>
        <p:spPr>
          <a:xfrm>
            <a:off x="465826" y="983411"/>
            <a:ext cx="3485072" cy="523220"/>
          </a:xfrm>
          <a:prstGeom prst="rect">
            <a:avLst/>
          </a:prstGeom>
          <a:noFill/>
        </p:spPr>
        <p:txBody>
          <a:bodyPr wrap="square" rtlCol="0">
            <a:spAutoFit/>
          </a:bodyPr>
          <a:lstStyle/>
          <a:p>
            <a:r>
              <a:rPr lang="en-GB" sz="2800" dirty="0" smtClean="0"/>
              <a:t>Policing or cultivating?</a:t>
            </a:r>
            <a:endParaRPr lang="en-GB" sz="2800" dirty="0"/>
          </a:p>
        </p:txBody>
      </p:sp>
      <p:pic>
        <p:nvPicPr>
          <p:cNvPr id="6" name="Picture 2" descr="Latour's Oligopticon and Foucault's Panopticon | Design, Prison, Prison id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5803" y="945637"/>
            <a:ext cx="3737981" cy="498397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Four Reasons to Study Policing - School of Social Sciences | Birmingham  City Universit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671" y="1661907"/>
            <a:ext cx="2899317" cy="108724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You'll Not Get Rich (Rat-Tattatta-Tat) You're in the Arms Race Now! |  History Teaching Institut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46578" y="2029851"/>
            <a:ext cx="5316389" cy="4040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67356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8" name="Picture 4" descr="Gardener Cartoon photos, royalty-free images, graphics, vectors &amp; videos |  Adobe Sto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0925" y="1380670"/>
            <a:ext cx="5348077" cy="41139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65826" y="983411"/>
            <a:ext cx="3485072" cy="523220"/>
          </a:xfrm>
          <a:prstGeom prst="rect">
            <a:avLst/>
          </a:prstGeom>
          <a:noFill/>
        </p:spPr>
        <p:txBody>
          <a:bodyPr wrap="square" rtlCol="0">
            <a:spAutoFit/>
          </a:bodyPr>
          <a:lstStyle/>
          <a:p>
            <a:r>
              <a:rPr lang="en-GB" sz="2800" dirty="0" smtClean="0"/>
              <a:t>Policing or cultivating?</a:t>
            </a:r>
            <a:endParaRPr lang="en-GB" sz="2800" dirty="0"/>
          </a:p>
        </p:txBody>
      </p:sp>
      <p:sp>
        <p:nvSpPr>
          <p:cNvPr id="8" name="TextBox 7"/>
          <p:cNvSpPr txBox="1"/>
          <p:nvPr/>
        </p:nvSpPr>
        <p:spPr>
          <a:xfrm>
            <a:off x="327803" y="2098795"/>
            <a:ext cx="5955099" cy="2677656"/>
          </a:xfrm>
          <a:prstGeom prst="rect">
            <a:avLst/>
          </a:prstGeom>
          <a:noFill/>
        </p:spPr>
        <p:txBody>
          <a:bodyPr wrap="square" rtlCol="0">
            <a:spAutoFit/>
          </a:bodyPr>
          <a:lstStyle/>
          <a:p>
            <a:pPr algn="just"/>
            <a:r>
              <a:rPr lang="en-GB" sz="2400" dirty="0" smtClean="0"/>
              <a:t>“The possibility of academic dishonesty can be better handled by proactively assisting our students [to] develop legitimate strategies and providing resources and support throughout their academic journey.”</a:t>
            </a:r>
          </a:p>
          <a:p>
            <a:endParaRPr lang="en-GB" sz="2400" dirty="0"/>
          </a:p>
          <a:p>
            <a:pPr algn="r"/>
            <a:r>
              <a:rPr lang="en-GB" sz="2400" dirty="0" smtClean="0"/>
              <a:t> (</a:t>
            </a:r>
            <a:r>
              <a:rPr lang="en-GB" sz="2400" dirty="0" err="1" smtClean="0"/>
              <a:t>Teclehaimanot</a:t>
            </a:r>
            <a:r>
              <a:rPr lang="en-GB" sz="2400" dirty="0" smtClean="0"/>
              <a:t> et al 2018)</a:t>
            </a:r>
            <a:endParaRPr lang="en-GB" sz="2400" dirty="0"/>
          </a:p>
        </p:txBody>
      </p:sp>
    </p:spTree>
    <p:extLst>
      <p:ext uri="{BB962C8B-B14F-4D97-AF65-F5344CB8AC3E}">
        <p14:creationId xmlns:p14="http://schemas.microsoft.com/office/powerpoint/2010/main" val="3739646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Plant Trees in Square Holes for Best Results, But You Knew That - Sunset -  Sunset Magaz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4218" y="1988570"/>
            <a:ext cx="3195786" cy="319578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WATCH: How and why square watermelons are grown, Food News - AsiaO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91387" y="1988570"/>
            <a:ext cx="4511697" cy="319578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is straight banana | Banana, Fruit, Foo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54468" y="1984088"/>
            <a:ext cx="1812886" cy="3224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58344" y="1108557"/>
            <a:ext cx="3485072" cy="523220"/>
          </a:xfrm>
          <a:prstGeom prst="rect">
            <a:avLst/>
          </a:prstGeom>
          <a:noFill/>
        </p:spPr>
        <p:txBody>
          <a:bodyPr wrap="square" rtlCol="0">
            <a:spAutoFit/>
          </a:bodyPr>
          <a:lstStyle/>
          <a:p>
            <a:r>
              <a:rPr lang="en-GB" sz="2800" dirty="0" smtClean="0"/>
              <a:t>Policing or cultivating?</a:t>
            </a:r>
            <a:endParaRPr lang="en-GB" sz="2800" dirty="0"/>
          </a:p>
        </p:txBody>
      </p:sp>
    </p:spTree>
    <p:extLst>
      <p:ext uri="{BB962C8B-B14F-4D97-AF65-F5344CB8AC3E}">
        <p14:creationId xmlns:p14="http://schemas.microsoft.com/office/powerpoint/2010/main" val="1089390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65826" y="1138687"/>
            <a:ext cx="11499011" cy="5509200"/>
          </a:xfrm>
          <a:prstGeom prst="rect">
            <a:avLst/>
          </a:prstGeom>
          <a:noFill/>
        </p:spPr>
        <p:txBody>
          <a:bodyPr wrap="square" rtlCol="0">
            <a:spAutoFit/>
          </a:bodyPr>
          <a:lstStyle/>
          <a:p>
            <a:pPr marL="514350" indent="-514350">
              <a:buAutoNum type="arabicPeriod"/>
            </a:pPr>
            <a:r>
              <a:rPr lang="en-GB" sz="3200" dirty="0" smtClean="0"/>
              <a:t>Nature and scale of the problem</a:t>
            </a:r>
          </a:p>
          <a:p>
            <a:pPr marL="514350" indent="-514350">
              <a:buAutoNum type="arabicPeriod"/>
            </a:pPr>
            <a:endParaRPr lang="en-GB" sz="3200" dirty="0"/>
          </a:p>
          <a:p>
            <a:r>
              <a:rPr lang="en-GB" sz="3200" dirty="0"/>
              <a:t>	</a:t>
            </a:r>
            <a:r>
              <a:rPr lang="en-GB" sz="3200" dirty="0" smtClean="0"/>
              <a:t>Contract cheating – essay mills, online tutors, “outsourcing”</a:t>
            </a:r>
          </a:p>
          <a:p>
            <a:endParaRPr lang="en-GB" sz="3200" dirty="0"/>
          </a:p>
          <a:p>
            <a:r>
              <a:rPr lang="en-GB" sz="3200" dirty="0" smtClean="0"/>
              <a:t>	Copying </a:t>
            </a:r>
          </a:p>
          <a:p>
            <a:endParaRPr lang="en-GB" sz="3200" dirty="0">
              <a:cs typeface="Lucida Sans Unicode" panose="020B0602030504020204" pitchFamily="34" charset="0"/>
            </a:endParaRPr>
          </a:p>
          <a:p>
            <a:r>
              <a:rPr lang="en-GB" sz="3200" dirty="0" smtClean="0">
                <a:cs typeface="Lucida Sans Unicode" panose="020B0602030504020204" pitchFamily="34" charset="0"/>
              </a:rPr>
              <a:t>	Collusion</a:t>
            </a:r>
          </a:p>
          <a:p>
            <a:endParaRPr lang="en-GB" sz="3200" dirty="0">
              <a:cs typeface="Lucida Sans Unicode" panose="020B0602030504020204" pitchFamily="34" charset="0"/>
            </a:endParaRPr>
          </a:p>
          <a:p>
            <a:r>
              <a:rPr lang="en-GB" sz="3200" dirty="0" smtClean="0">
                <a:cs typeface="Lucida Sans Unicode" panose="020B0602030504020204" pitchFamily="34" charset="0"/>
              </a:rPr>
              <a:t>	Poor academic practice</a:t>
            </a:r>
          </a:p>
          <a:p>
            <a:pPr lvl="1"/>
            <a:endParaRPr lang="en-GB" sz="3200" dirty="0" smtClean="0"/>
          </a:p>
          <a:p>
            <a:pPr marL="285750" indent="-285750">
              <a:buFont typeface="Arial" panose="020B0604020202020204" pitchFamily="34" charset="0"/>
              <a:buChar char="•"/>
            </a:pPr>
            <a:endParaRPr lang="en-GB" sz="3200" dirty="0"/>
          </a:p>
        </p:txBody>
      </p:sp>
    </p:spTree>
    <p:extLst>
      <p:ext uri="{BB962C8B-B14F-4D97-AF65-F5344CB8AC3E}">
        <p14:creationId xmlns:p14="http://schemas.microsoft.com/office/powerpoint/2010/main" val="3893170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4879"/>
            <a:ext cx="12192000" cy="8125007"/>
          </a:xfrm>
          <a:prstGeom prst="rect">
            <a:avLst/>
          </a:prstGeom>
          <a:solidFill>
            <a:schemeClr val="tx1"/>
          </a:solidFill>
        </p:spPr>
      </p:pic>
      <p:sp>
        <p:nvSpPr>
          <p:cNvPr id="4" name="Rectangle 3"/>
          <p:cNvSpPr/>
          <p:nvPr/>
        </p:nvSpPr>
        <p:spPr>
          <a:xfrm>
            <a:off x="0" y="810882"/>
            <a:ext cx="12192000" cy="52534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65826" y="1138687"/>
            <a:ext cx="11499011" cy="5509200"/>
          </a:xfrm>
          <a:prstGeom prst="rect">
            <a:avLst/>
          </a:prstGeom>
          <a:noFill/>
        </p:spPr>
        <p:txBody>
          <a:bodyPr wrap="square" rtlCol="0">
            <a:spAutoFit/>
          </a:bodyPr>
          <a:lstStyle/>
          <a:p>
            <a:pPr marL="514350" indent="-514350">
              <a:buAutoNum type="arabicPeriod"/>
            </a:pPr>
            <a:r>
              <a:rPr lang="en-GB" sz="3200" dirty="0" smtClean="0"/>
              <a:t>Nature and scale of the problem</a:t>
            </a:r>
          </a:p>
          <a:p>
            <a:pPr marL="514350" indent="-514350">
              <a:buAutoNum type="arabicPeriod"/>
            </a:pPr>
            <a:endParaRPr lang="en-GB" sz="3200" dirty="0"/>
          </a:p>
          <a:p>
            <a:r>
              <a:rPr lang="en-GB" sz="3200" dirty="0"/>
              <a:t>	</a:t>
            </a:r>
            <a:r>
              <a:rPr lang="en-GB" sz="3200" dirty="0" smtClean="0"/>
              <a:t>2013 and 2016</a:t>
            </a:r>
            <a:r>
              <a:rPr lang="en-GB" sz="3200" dirty="0"/>
              <a:t>:</a:t>
            </a:r>
            <a:r>
              <a:rPr lang="en-GB" sz="3200" dirty="0" smtClean="0"/>
              <a:t> approx. 50,000 incidents (</a:t>
            </a:r>
            <a:r>
              <a:rPr lang="en-GB" sz="3200" dirty="0" smtClean="0">
                <a:hlinkClick r:id="rId3"/>
              </a:rPr>
              <a:t>QAA 2018</a:t>
            </a:r>
            <a:r>
              <a:rPr lang="en-GB" sz="3200" dirty="0" smtClean="0"/>
              <a:t>, p.5)</a:t>
            </a:r>
          </a:p>
          <a:p>
            <a:endParaRPr lang="en-GB" sz="3200" dirty="0"/>
          </a:p>
          <a:p>
            <a:r>
              <a:rPr lang="en-GB" sz="3200" dirty="0" smtClean="0"/>
              <a:t>	</a:t>
            </a:r>
            <a:r>
              <a:rPr lang="en-GB" sz="3200" dirty="0" smtClean="0">
                <a:cs typeface="Lucida Sans Unicode" panose="020B0602030504020204" pitchFamily="34" charset="0"/>
              </a:rPr>
              <a:t>≈0.7% of students each year</a:t>
            </a:r>
          </a:p>
          <a:p>
            <a:endParaRPr lang="en-GB" sz="3200" dirty="0">
              <a:cs typeface="Lucida Sans Unicode" panose="020B0602030504020204" pitchFamily="34" charset="0"/>
            </a:endParaRPr>
          </a:p>
          <a:p>
            <a:r>
              <a:rPr lang="en-GB" sz="3200" dirty="0" smtClean="0">
                <a:cs typeface="Lucida Sans Unicode" panose="020B0602030504020204" pitchFamily="34" charset="0"/>
              </a:rPr>
              <a:t>	…so a much smaller percentage of all assessments;</a:t>
            </a:r>
          </a:p>
          <a:p>
            <a:r>
              <a:rPr lang="en-GB" sz="3200" dirty="0">
                <a:cs typeface="Lucida Sans Unicode" panose="020B0602030504020204" pitchFamily="34" charset="0"/>
              </a:rPr>
              <a:t>	</a:t>
            </a:r>
            <a:endParaRPr lang="en-GB" sz="3200" dirty="0" smtClean="0">
              <a:cs typeface="Lucida Sans Unicode" panose="020B0602030504020204" pitchFamily="34" charset="0"/>
            </a:endParaRPr>
          </a:p>
          <a:p>
            <a:r>
              <a:rPr lang="en-GB" sz="3200" dirty="0">
                <a:cs typeface="Lucida Sans Unicode" panose="020B0602030504020204" pitchFamily="34" charset="0"/>
              </a:rPr>
              <a:t>	</a:t>
            </a:r>
            <a:r>
              <a:rPr lang="en-GB" sz="3200" dirty="0" smtClean="0">
                <a:cs typeface="Lucida Sans Unicode" panose="020B0602030504020204" pitchFamily="34" charset="0"/>
              </a:rPr>
              <a:t>…but this is only the students who get caught</a:t>
            </a:r>
          </a:p>
          <a:p>
            <a:pPr lvl="1"/>
            <a:endParaRPr lang="en-GB" sz="3200" dirty="0" smtClean="0"/>
          </a:p>
          <a:p>
            <a:pPr marL="285750" indent="-285750">
              <a:buFont typeface="Arial" panose="020B0604020202020204" pitchFamily="34" charset="0"/>
              <a:buChar char="•"/>
            </a:pPr>
            <a:endParaRPr lang="en-GB" sz="3200" dirty="0"/>
          </a:p>
        </p:txBody>
      </p:sp>
    </p:spTree>
    <p:extLst>
      <p:ext uri="{BB962C8B-B14F-4D97-AF65-F5344CB8AC3E}">
        <p14:creationId xmlns:p14="http://schemas.microsoft.com/office/powerpoint/2010/main" val="5930429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5722</TotalTime>
  <Words>1469</Words>
  <Application>Microsoft Office PowerPoint</Application>
  <PresentationFormat>Widescreen</PresentationFormat>
  <Paragraphs>223</Paragraphs>
  <Slides>28</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Avenir Next</vt:lpstr>
      <vt:lpstr>Calibri</vt:lpstr>
      <vt:lpstr>Calibri Light</vt:lpstr>
      <vt:lpstr>Lucida Sans Unicode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Fossey, Peter</dc:creator>
  <cp:lastModifiedBy>Fossey, Peter</cp:lastModifiedBy>
  <cp:revision>49</cp:revision>
  <dcterms:created xsi:type="dcterms:W3CDTF">2020-10-28T14:38:03Z</dcterms:created>
  <dcterms:modified xsi:type="dcterms:W3CDTF">2020-11-11T09:12:59Z</dcterms:modified>
</cp:coreProperties>
</file>