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77" r:id="rId3"/>
    <p:sldId id="265" r:id="rId4"/>
    <p:sldId id="273" r:id="rId5"/>
    <p:sldId id="274" r:id="rId6"/>
    <p:sldId id="275" r:id="rId7"/>
    <p:sldId id="276" r:id="rId8"/>
    <p:sldId id="256" r:id="rId9"/>
    <p:sldId id="257" r:id="rId10"/>
    <p:sldId id="269" r:id="rId11"/>
    <p:sldId id="270" r:id="rId12"/>
    <p:sldId id="264" r:id="rId13"/>
    <p:sldId id="272" r:id="rId14"/>
    <p:sldId id="259" r:id="rId15"/>
    <p:sldId id="262" r:id="rId16"/>
    <p:sldId id="260" r:id="rId17"/>
    <p:sldId id="261" r:id="rId18"/>
    <p:sldId id="268" r:id="rId19"/>
    <p:sldId id="26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5B9BD5"/>
    <a:srgbClr val="CCFFCC"/>
    <a:srgbClr val="FFCCFF"/>
    <a:srgbClr val="CC66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402" autoAdjust="0"/>
  </p:normalViewPr>
  <p:slideViewPr>
    <p:cSldViewPr snapToGrid="0">
      <p:cViewPr varScale="1">
        <p:scale>
          <a:sx n="78" d="100"/>
          <a:sy n="78" d="100"/>
        </p:scale>
        <p:origin x="9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7A14C-BA03-484B-8AE1-374D83960E9A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FC14E-9B5F-414B-A543-2871D2B891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95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 to add PGCHE?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FC14E-9B5F-414B-A543-2871D2B891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837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 to add PGCHE?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FC14E-9B5F-414B-A543-2871D2B891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24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7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38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21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92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19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78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6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3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7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0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86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7B5CA-9CE3-4E8F-96A3-FC612CB4A523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DAEB7-297F-4195-84F0-75C593325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54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arwick.ac.uk/fac/cross_fac/academic-development/staff/pete_fossey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cross_fac/academic-development/coursedirectory/" TargetMode="External"/><Relationship Id="rId7" Type="http://schemas.openxmlformats.org/officeDocument/2006/relationships/hyperlink" Target="https://warwick.ac.uk/fac/cross_fac/academic-development/app/t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arwick.ac.uk/fac/cross_fac/academic-development/app/exp" TargetMode="External"/><Relationship Id="rId5" Type="http://schemas.openxmlformats.org/officeDocument/2006/relationships/hyperlink" Target="https://warwick.ac.uk/fac/cross_fac/academic-development/app/tel/pgatel/" TargetMode="External"/><Relationship Id="rId4" Type="http://schemas.openxmlformats.org/officeDocument/2006/relationships/hyperlink" Target="https://warwick.ac.uk/fac/cross_fac/academic-development/app/pgr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cross_fac/academic-development/coursedirectory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cross_fac/academic-development/coursedirectory/importanceoflifebeyondtheclassroom/" TargetMode="External"/><Relationship Id="rId7" Type="http://schemas.openxmlformats.org/officeDocument/2006/relationships/hyperlink" Target="https://warwick.ac.uk/fac/cross_fac/academic-development/coursedirectory/interactivetechandremotelearning" TargetMode="External"/><Relationship Id="rId2" Type="http://schemas.openxmlformats.org/officeDocument/2006/relationships/hyperlink" Target="https://warwick.ac.uk/fac/cross_fac/academic-development/coursedirectory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arwick.ac.uk/fac/cross_fac/academic-development/coursedirectory/newarrivals/" TargetMode="External"/><Relationship Id="rId5" Type="http://schemas.openxmlformats.org/officeDocument/2006/relationships/hyperlink" Target="https://warwick.ac.uk/fac/cross_fac/academic-development/coursedirectory/avoidingdeathbypowerpoint/" TargetMode="External"/><Relationship Id="rId4" Type="http://schemas.openxmlformats.org/officeDocument/2006/relationships/hyperlink" Target="https://warwick.ac.uk/fac/cross_fac/academic-development/coursedirectory/largegroupparticipation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cross_fac/academic-development/app/pgr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cross_fac/academic-development/app/tel/pgatel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course/view.php?id=38299" TargetMode="External"/><Relationship Id="rId2" Type="http://schemas.openxmlformats.org/officeDocument/2006/relationships/hyperlink" Target="https://warwick.ac.uk/fac/cross_fac/academic-develop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services/its/servicessupport/academictechnology/ldcu/" TargetMode="External"/><Relationship Id="rId5" Type="http://schemas.openxmlformats.org/officeDocument/2006/relationships/hyperlink" Target="https://warwick.ac.uk/fac/cross_fac/academic-development/coursedirectory/asynchronousadp/" TargetMode="External"/><Relationship Id="rId4" Type="http://schemas.openxmlformats.org/officeDocument/2006/relationships/hyperlink" Target="https://warwick.ac.uk/fac/cross_fac/academic-development/resources/academicintegrity/design/meaningfulassessmen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cross_fac/academic-development/coursedirectory/" TargetMode="External"/><Relationship Id="rId7" Type="http://schemas.openxmlformats.org/officeDocument/2006/relationships/hyperlink" Target="https://warwick.ac.uk/fac/cross_fac/academic-development/app/t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arwick.ac.uk/fac/cross_fac/academic-development/app/exp" TargetMode="External"/><Relationship Id="rId5" Type="http://schemas.openxmlformats.org/officeDocument/2006/relationships/hyperlink" Target="https://warwick.ac.uk/fac/cross_fac/academic-development/app/tel/pgatel/" TargetMode="External"/><Relationship Id="rId4" Type="http://schemas.openxmlformats.org/officeDocument/2006/relationships/hyperlink" Target="https://warwick.ac.uk/fac/cross_fac/academic-development/app/pgr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3092" y="255233"/>
            <a:ext cx="806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Bahnschrift SemiBold Condensed" panose="020B0502040204020203" pitchFamily="34" charset="0"/>
              </a:rPr>
              <a:t>ACADEMIC DEVELOPMENT CENTRE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6456" y="5127172"/>
            <a:ext cx="4318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err="1" smtClean="0">
                <a:latin typeface="Bahnschrift SemiBold SemiConden" panose="020B0502040204020203" pitchFamily="34" charset="0"/>
                <a:hlinkClick r:id="rId2"/>
              </a:rPr>
              <a:t>Dr.</a:t>
            </a:r>
            <a:r>
              <a:rPr lang="en-GB" sz="2000" dirty="0" smtClean="0">
                <a:latin typeface="Bahnschrift SemiBold SemiConden" panose="020B0502040204020203" pitchFamily="34" charset="0"/>
                <a:hlinkClick r:id="rId2"/>
              </a:rPr>
              <a:t> Peter Fossey</a:t>
            </a:r>
            <a:endParaRPr lang="en-GB" sz="2000" dirty="0" smtClean="0">
              <a:latin typeface="Bahnschrift SemiBold SemiConden" panose="020B0502040204020203" pitchFamily="34" charset="0"/>
            </a:endParaRPr>
          </a:p>
          <a:p>
            <a:pPr algn="r"/>
            <a:r>
              <a:rPr lang="en-GB" sz="2000" dirty="0" smtClean="0">
                <a:latin typeface="Bahnschrift SemiBold SemiConden" panose="020B0502040204020203" pitchFamily="34" charset="0"/>
              </a:rPr>
              <a:t>Senior Teaching Fellow</a:t>
            </a:r>
          </a:p>
          <a:p>
            <a:pPr algn="r"/>
            <a:r>
              <a:rPr lang="en-GB" sz="2000" dirty="0" smtClean="0">
                <a:latin typeface="Bahnschrift SemiBold SemiConden" panose="020B0502040204020203" pitchFamily="34" charset="0"/>
              </a:rPr>
              <a:t>Academic Development Centre</a:t>
            </a:r>
          </a:p>
          <a:p>
            <a:pPr algn="r"/>
            <a:r>
              <a:rPr lang="en-GB" sz="2000" dirty="0" smtClean="0">
                <a:latin typeface="Bahnschrift SemiBold SemiConden" panose="020B0502040204020203" pitchFamily="34" charset="0"/>
              </a:rPr>
              <a:t>p.j.fossey@warwick.ac.uk</a:t>
            </a:r>
            <a:endParaRPr lang="en-GB" sz="2000" dirty="0">
              <a:latin typeface="Bahnschrift SemiBold SemiConden" panose="020B0502040204020203" pitchFamily="34" charset="0"/>
            </a:endParaRPr>
          </a:p>
        </p:txBody>
      </p:sp>
      <p:pic>
        <p:nvPicPr>
          <p:cNvPr id="7172" name="Picture 4" descr="Education related images and symbol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55"/>
          <a:stretch/>
        </p:blipFill>
        <p:spPr bwMode="auto">
          <a:xfrm>
            <a:off x="2599179" y="1110076"/>
            <a:ext cx="6752326" cy="428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1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32" y="21026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Advance HE and </a:t>
            </a:r>
            <a:r>
              <a:rPr lang="en-GB" dirty="0" smtClean="0">
                <a:latin typeface="Bahnschrift SemiBold SemiConden" panose="020B0502040204020203" pitchFamily="34" charset="0"/>
              </a:rPr>
              <a:t>HEA Fellowship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pic>
        <p:nvPicPr>
          <p:cNvPr id="1034" name="Picture 10" descr="HEA Higher Education Academy logo | University of Bath | Flick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8" b="26824"/>
          <a:stretch/>
        </p:blipFill>
        <p:spPr bwMode="auto">
          <a:xfrm>
            <a:off x="7402274" y="1549301"/>
            <a:ext cx="3294458" cy="134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dvance HE Advance HE - Advance 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3" y="1346589"/>
            <a:ext cx="5210175" cy="134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608436" y="2689044"/>
            <a:ext cx="9878787" cy="3343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Working to professionalise lecturing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Fellowship scheme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Well-supported by the sector and policy makers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Fellowship is recognised internationally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We run courses accredited by Advance HE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 smtClean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3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32" y="21026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Advance HE and </a:t>
            </a:r>
            <a:r>
              <a:rPr lang="en-GB" dirty="0" smtClean="0">
                <a:latin typeface="Bahnschrift SemiBold SemiConden" panose="020B0502040204020203" pitchFamily="34" charset="0"/>
              </a:rPr>
              <a:t>HEA Fellowship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47007" y="1551215"/>
            <a:ext cx="11487151" cy="4759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Associate Fellow of the HEA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Fellow of the HEA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Senior Fellow of the HEA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Principle Fellow of the HEA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64314" y="1285650"/>
            <a:ext cx="3910615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Teach/support learning with a smaller range of responsibilities </a:t>
            </a:r>
            <a:br>
              <a:rPr lang="en-GB" sz="2000" dirty="0" smtClean="0">
                <a:latin typeface="Bahnschrift SemiBold SemiConden" panose="020B0502040204020203" pitchFamily="34" charset="0"/>
              </a:rPr>
            </a:br>
            <a:r>
              <a:rPr lang="en-GB" sz="2000" dirty="0" smtClean="0">
                <a:latin typeface="Bahnschrift SemiBold SemiConden" panose="020B0502040204020203" pitchFamily="34" charset="0"/>
              </a:rPr>
              <a:t>(GTAs, post-docs, non-teaching roles</a:t>
            </a:r>
            <a:r>
              <a:rPr lang="en-GB" sz="1600" dirty="0" smtClean="0">
                <a:latin typeface="Bahnschrift SemiBold SemiConden" panose="020B0502040204020203" pitchFamily="34" charset="0"/>
              </a:rPr>
              <a:t>)</a:t>
            </a:r>
            <a:endParaRPr lang="en-GB" sz="12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13788" y="2759011"/>
            <a:ext cx="4850947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Teach/support learning incl. designing, teaching, and assessing </a:t>
            </a:r>
          </a:p>
          <a:p>
            <a:r>
              <a:rPr lang="en-GB" sz="2000" dirty="0" smtClean="0">
                <a:latin typeface="Bahnschrift SemiBold SemiConden" panose="020B0502040204020203" pitchFamily="34" charset="0"/>
              </a:rPr>
              <a:t>(academics with teaching responsibilities)</a:t>
            </a:r>
            <a:endParaRPr lang="en-GB" sz="16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74507" y="4232372"/>
            <a:ext cx="367385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Lead/support others who teach</a:t>
            </a:r>
            <a:br>
              <a:rPr lang="en-GB" sz="2000" dirty="0" smtClean="0">
                <a:latin typeface="Bahnschrift SemiBold SemiConden" panose="020B0502040204020203" pitchFamily="34" charset="0"/>
              </a:rPr>
            </a:br>
            <a:r>
              <a:rPr lang="en-GB" sz="2000" dirty="0" smtClean="0">
                <a:latin typeface="Bahnschrift SemiBold SemiConden" panose="020B0502040204020203" pitchFamily="34" charset="0"/>
              </a:rPr>
              <a:t>(academics with leadership or support roles related to teaching)</a:t>
            </a:r>
            <a:endParaRPr lang="en-GB" sz="18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13787" y="5705733"/>
            <a:ext cx="4957084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Leadership and influence beyond the institution, in context of teaching and learning</a:t>
            </a:r>
            <a:endParaRPr lang="en-GB" sz="1600" dirty="0" smtClean="0">
              <a:latin typeface="Bahnschrift SemiBold SemiConden" panose="020B0502040204020203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45679" y="1706336"/>
            <a:ext cx="1428828" cy="531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7" idx="1"/>
          </p:cNvCxnSpPr>
          <p:nvPr/>
        </p:nvCxnSpPr>
        <p:spPr>
          <a:xfrm>
            <a:off x="4498521" y="3192236"/>
            <a:ext cx="2415267" cy="430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8" idx="1"/>
          </p:cNvCxnSpPr>
          <p:nvPr/>
        </p:nvCxnSpPr>
        <p:spPr>
          <a:xfrm>
            <a:off x="5674179" y="4155622"/>
            <a:ext cx="2000328" cy="553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55872" y="5184872"/>
            <a:ext cx="832834" cy="5872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71" y="95703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The UK Professional Standards Framework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pic>
        <p:nvPicPr>
          <p:cNvPr id="3074" name="Picture 2" descr="HEA Accreditation - Faculty Development - Academic Unit of Medical  Education - The University of Sheffiel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t="5321" r="28984" b="51560"/>
          <a:stretch/>
        </p:blipFill>
        <p:spPr bwMode="auto">
          <a:xfrm>
            <a:off x="838200" y="1846177"/>
            <a:ext cx="3654287" cy="481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EA Accreditation - Faculty Development - Academic Unit of Medical  Education - The University of Sheffiel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" t="52318" r="54371" b="1616"/>
          <a:stretch/>
        </p:blipFill>
        <p:spPr bwMode="auto">
          <a:xfrm>
            <a:off x="4492487" y="1787979"/>
            <a:ext cx="3511826" cy="485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EA Accreditation - Faculty Development - Academic Unit of Medical  Education - The University of Sheffiel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5" t="52628" r="3596" b="1460"/>
          <a:stretch/>
        </p:blipFill>
        <p:spPr bwMode="auto">
          <a:xfrm>
            <a:off x="8004313" y="1825200"/>
            <a:ext cx="3445565" cy="485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50371" y="963299"/>
            <a:ext cx="987879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AFHEA:</a:t>
            </a:r>
            <a:endParaRPr lang="en-GB" sz="12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006283" y="963299"/>
            <a:ext cx="987879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Any two</a:t>
            </a:r>
            <a:endParaRPr lang="en-GB" sz="12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227360" y="963299"/>
            <a:ext cx="2557256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2+, relevant to your Areas of Activity</a:t>
            </a:r>
            <a:endParaRPr lang="en-GB" sz="12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8686000" y="963299"/>
            <a:ext cx="2557256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Bahnschrift SemiBold SemiConden" panose="020B0502040204020203" pitchFamily="34" charset="0"/>
              </a:rPr>
              <a:t>2+, relevant to your Areas of Activity</a:t>
            </a:r>
            <a:endParaRPr lang="en-GB" sz="1200" dirty="0" smtClean="0">
              <a:latin typeface="Bahnschrift SemiBold SemiConden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957" y="1061357"/>
            <a:ext cx="11715750" cy="726622"/>
          </a:xfrm>
          <a:prstGeom prst="rect">
            <a:avLst/>
          </a:prstGeom>
          <a:solidFill>
            <a:srgbClr val="5B9BD5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02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sosceles Triangle 20"/>
          <p:cNvSpPr/>
          <p:nvPr/>
        </p:nvSpPr>
        <p:spPr>
          <a:xfrm rot="10800000">
            <a:off x="2937930" y="3506098"/>
            <a:ext cx="2451101" cy="975616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hlinkClick r:id="rId3"/>
          </p:cNvPr>
          <p:cNvSpPr txBox="1"/>
          <p:nvPr/>
        </p:nvSpPr>
        <p:spPr>
          <a:xfrm>
            <a:off x="228593" y="4020429"/>
            <a:ext cx="2548470" cy="830997"/>
          </a:xfrm>
          <a:prstGeom prst="rect">
            <a:avLst/>
          </a:prstGeom>
          <a:solidFill>
            <a:srgbClr val="CC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Academic Development Programme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5" name="TextBox 4">
            <a:hlinkClick r:id="rId4"/>
          </p:cNvPr>
          <p:cNvSpPr txBox="1"/>
          <p:nvPr/>
        </p:nvSpPr>
        <p:spPr>
          <a:xfrm>
            <a:off x="2937933" y="1107736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Postgraduate Researchers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6" name="TextBox 5">
            <a:hlinkClick r:id="rId5"/>
          </p:cNvPr>
          <p:cNvSpPr txBox="1"/>
          <p:nvPr/>
        </p:nvSpPr>
        <p:spPr>
          <a:xfrm>
            <a:off x="5507565" y="1107738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Technology </a:t>
            </a: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Enhanced Learning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7" name="TextBox 6">
            <a:hlinkClick r:id="rId6"/>
          </p:cNvPr>
          <p:cNvSpPr txBox="1"/>
          <p:nvPr/>
        </p:nvSpPr>
        <p:spPr>
          <a:xfrm>
            <a:off x="10007592" y="1107740"/>
            <a:ext cx="1968509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EXP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8" name="TextBox 7">
            <a:hlinkClick r:id="rId7"/>
          </p:cNvPr>
          <p:cNvSpPr txBox="1"/>
          <p:nvPr/>
        </p:nvSpPr>
        <p:spPr>
          <a:xfrm>
            <a:off x="8000997" y="1105446"/>
            <a:ext cx="1837264" cy="830997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Teaching Excellence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7932" y="4066216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Teaching and Learning in HE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7565" y="4070799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TEL: Theory </a:t>
            </a:r>
            <a:b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</a:b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and Application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3092" y="255233"/>
            <a:ext cx="806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Bahnschrift SemiBold Condensed" panose="020B0502040204020203" pitchFamily="34" charset="0"/>
              </a:rPr>
              <a:t>ACADEMIC DEVELOPMENT CENTRE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2" y="4851426"/>
            <a:ext cx="2548472" cy="156966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Usually 1-2 </a:t>
            </a:r>
            <a:r>
              <a:rPr lang="en-GB" sz="2400" dirty="0">
                <a:latin typeface="Bahnschrift SemiBold Condensed" panose="020B0502040204020203" pitchFamily="34" charset="0"/>
              </a:rPr>
              <a:t>h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ours</a:t>
            </a:r>
            <a:endParaRPr lang="en-GB" sz="2400" dirty="0" smtClean="0">
              <a:latin typeface="Bahnschrift SemiBold Condensed" panose="020B0502040204020203" pitchFamily="34" charset="0"/>
            </a:endParaRP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Workshops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everyone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Standalone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37932" y="1938733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Taught 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99096" y="1938734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20 CATs,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2529" y="1936440"/>
            <a:ext cx="1845732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12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Blended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TFs and APs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7592" y="1938734"/>
            <a:ext cx="1968509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You decide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Experiential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everyone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Different awards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37931" y="4897213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+6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Blended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99096" y="4897213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8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39363" y="3558764"/>
            <a:ext cx="1452035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OR…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54418" y="4851426"/>
            <a:ext cx="233257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Length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Structure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Eligibility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Award(s)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54417" y="4148123"/>
            <a:ext cx="2332571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KEY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27" name="TextBox 26">
            <a:hlinkClick r:id="rId3"/>
          </p:cNvPr>
          <p:cNvSpPr txBox="1"/>
          <p:nvPr/>
        </p:nvSpPr>
        <p:spPr>
          <a:xfrm>
            <a:off x="220126" y="1106512"/>
            <a:ext cx="2548470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Preparing to Teach in Higher Education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0125" y="1937509"/>
            <a:ext cx="2548472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3-4 Hours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Self-directed, online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Mandatory f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or 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GTAs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Certificate &amp; pay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359723" y="275333"/>
            <a:ext cx="2548470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Preparing to Teach in Higher Education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9722" y="1106330"/>
            <a:ext cx="2548472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3-4 Hours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Self-directed, online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Mandatory f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or 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GTAs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Certificate &amp; pay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7699" y="1891160"/>
            <a:ext cx="9195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Short, introductory course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Readings, videos, activities, reflective writing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Some key ideas for teaching in HE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Practical thinking for </a:t>
            </a:r>
            <a:r>
              <a:rPr lang="en-GB" sz="3600" dirty="0">
                <a:latin typeface="Bahnschrift SemiBold Condensed" panose="020B0502040204020203" pitchFamily="34" charset="0"/>
              </a:rPr>
              <a:t>d</a:t>
            </a:r>
            <a:r>
              <a:rPr lang="en-GB" sz="3600" dirty="0" smtClean="0">
                <a:latin typeface="Bahnschrift SemiBold Condensed" panose="020B0502040204020203" pitchFamily="34" charset="0"/>
              </a:rPr>
              <a:t>ifferent teaching contexts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Assessment: create a session plan and self-evaluation</a:t>
            </a:r>
            <a:endParaRPr lang="en-GB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59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326564" y="322008"/>
            <a:ext cx="2548470" cy="830997"/>
          </a:xfrm>
          <a:prstGeom prst="rect">
            <a:avLst/>
          </a:prstGeom>
          <a:solidFill>
            <a:srgbClr val="CC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Academic Development Programme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563" y="1153005"/>
            <a:ext cx="2548472" cy="156966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Usually 1-2 </a:t>
            </a:r>
            <a:r>
              <a:rPr lang="en-GB" sz="2400" dirty="0">
                <a:latin typeface="Bahnschrift SemiBold Condensed" panose="020B0502040204020203" pitchFamily="34" charset="0"/>
              </a:rPr>
              <a:t>h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ours</a:t>
            </a:r>
            <a:endParaRPr lang="en-GB" sz="2400" dirty="0" smtClean="0">
              <a:latin typeface="Bahnschrift SemiBold Condensed" panose="020B0502040204020203" pitchFamily="34" charset="0"/>
            </a:endParaRP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Workshops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everyone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Standalone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71172"/>
              </p:ext>
            </p:extLst>
          </p:nvPr>
        </p:nvGraphicFramePr>
        <p:xfrm>
          <a:off x="3163004" y="1153005"/>
          <a:ext cx="8419397" cy="4329308"/>
        </p:xfrm>
        <a:graphic>
          <a:graphicData uri="http://schemas.openxmlformats.org/drawingml/2006/table">
            <a:tbl>
              <a:tblPr/>
              <a:tblGrid>
                <a:gridCol w="8419397">
                  <a:extLst>
                    <a:ext uri="{9D8B030D-6E8A-4147-A177-3AD203B41FA5}">
                      <a16:colId xmlns:a16="http://schemas.microsoft.com/office/drawing/2014/main" val="2134223247"/>
                    </a:ext>
                  </a:extLst>
                </a:gridCol>
              </a:tblGrid>
              <a:tr h="314097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 dirty="0">
                          <a:solidFill>
                            <a:srgbClr val="0157B3"/>
                          </a:solidFill>
                          <a:effectLst/>
                          <a:latin typeface="inherit"/>
                          <a:hlinkClick r:id="rId3"/>
                        </a:rPr>
                        <a:t>Outreach: life beyond the classroom</a:t>
                      </a:r>
                      <a:r>
                        <a:rPr lang="en-GB" sz="1800" b="0" i="1" dirty="0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GB" sz="1800" b="1" dirty="0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✅</a:t>
                      </a:r>
                      <a:endParaRPr lang="en-GB" sz="1800" b="0" dirty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 dirty="0">
                          <a:effectLst/>
                        </a:rPr>
                        <a:t>Nick Barker, School Outreach Fellow in Residence</a:t>
                      </a:r>
                      <a:endParaRPr lang="en-GB" sz="1800" dirty="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205052"/>
                  </a:ext>
                </a:extLst>
              </a:tr>
              <a:tr h="344557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  <a:hlinkClick r:id="rId4"/>
                        </a:rPr>
                        <a:t>Large Group Participation</a:t>
                      </a:r>
                      <a:r>
                        <a:rPr lang="en-GB" sz="1800" b="0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GB" sz="1800" b="1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✅</a:t>
                      </a:r>
                      <a:endParaRPr lang="en-GB" sz="1800" b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>
                          <a:effectLst/>
                        </a:rPr>
                        <a:t>Dr. Peter Fossey, Senior Academic Developer, ADC</a:t>
                      </a:r>
                      <a:endParaRPr lang="en-GB" sz="180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876956"/>
                  </a:ext>
                </a:extLst>
              </a:tr>
              <a:tr h="318052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  <a:hlinkClick r:id="rId5"/>
                        </a:rPr>
                        <a:t>Avoiding Death by PowerPoint</a:t>
                      </a:r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 </a:t>
                      </a:r>
                      <a:r>
                        <a:rPr lang="en-GB" sz="1800" b="1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✅</a:t>
                      </a:r>
                      <a:endParaRPr lang="en-GB" sz="1800" b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>
                          <a:effectLst/>
                        </a:rPr>
                        <a:t>Dot Powell, Director of Teaching and Learning Enhancement, WBS</a:t>
                      </a:r>
                      <a:endParaRPr lang="en-GB" sz="180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531702"/>
                  </a:ext>
                </a:extLst>
              </a:tr>
              <a:tr h="331304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  <a:hlinkClick r:id="rId6"/>
                        </a:rPr>
                        <a:t>The Academic Literacy of New Arrivals</a:t>
                      </a:r>
                      <a:endParaRPr lang="en-GB" sz="1800" b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>
                          <a:effectLst/>
                        </a:rPr>
                        <a:t>Amy Stickels, Senior Teaching Fellow, Warwick Foundation Studies</a:t>
                      </a:r>
                      <a:r>
                        <a:rPr lang="en-GB" sz="1800" i="1">
                          <a:effectLst/>
                        </a:rPr>
                        <a:t/>
                      </a:r>
                      <a:br>
                        <a:rPr lang="en-GB" sz="1800" i="1">
                          <a:effectLst/>
                        </a:rPr>
                      </a:br>
                      <a:endParaRPr lang="en-GB" sz="180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37581"/>
                  </a:ext>
                </a:extLst>
              </a:tr>
              <a:tr h="371061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  <a:hlinkClick r:id="rId7"/>
                        </a:rPr>
                        <a:t>App happy? Synchronous spaces and interactive tools: an exploration</a:t>
                      </a:r>
                      <a:endParaRPr lang="en-GB" sz="1800" b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>
                          <a:effectLst/>
                        </a:rPr>
                        <a:t>Sara Hattersley, Senior Teaching Fellow, ADC</a:t>
                      </a:r>
                      <a:endParaRPr lang="en-GB" sz="180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592466"/>
                  </a:ext>
                </a:extLst>
              </a:tr>
              <a:tr h="265044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Making Engaging Asynchronous Videos</a:t>
                      </a:r>
                      <a:endParaRPr lang="en-GB" sz="1800" b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>
                          <a:effectLst/>
                        </a:rPr>
                        <a:t>Oliver Turner, Teaching Fellow, ADC</a:t>
                      </a:r>
                      <a:endParaRPr lang="en-GB" sz="180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280660"/>
                  </a:ext>
                </a:extLst>
              </a:tr>
              <a:tr h="48421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1" dirty="0">
                          <a:solidFill>
                            <a:srgbClr val="0157B3"/>
                          </a:solidFill>
                          <a:effectLst/>
                          <a:latin typeface="inherit"/>
                        </a:rPr>
                        <a:t>Assessment for Learning in Moodle</a:t>
                      </a:r>
                      <a:endParaRPr lang="en-GB" sz="1800" b="0" dirty="0">
                        <a:solidFill>
                          <a:srgbClr val="0157B3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GB" sz="1800" b="1" dirty="0">
                          <a:effectLst/>
                        </a:rPr>
                        <a:t>Jim Judges, Senior Academic Technologist</a:t>
                      </a:r>
                      <a:endParaRPr lang="en-GB" sz="1800" dirty="0">
                        <a:effectLst/>
                      </a:endParaRPr>
                    </a:p>
                  </a:txBody>
                  <a:tcPr marL="15322" marR="15322" marT="15322" marB="15322">
                    <a:lnL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01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828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0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 rot="10800000">
            <a:off x="373150" y="2703210"/>
            <a:ext cx="2451101" cy="975616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hlinkClick r:id="rId2"/>
          </p:cNvPr>
          <p:cNvSpPr txBox="1"/>
          <p:nvPr/>
        </p:nvSpPr>
        <p:spPr>
          <a:xfrm>
            <a:off x="373153" y="304848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Postgraduate Researchers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152" y="3263328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Teaching and Learning in HE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152" y="1135845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Taught 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151" y="4094325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+6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Blended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9792" y="1135845"/>
            <a:ext cx="86006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Taught course – series of workshops, individual and group activities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Core elements of teaching practice, including design, delivery, inclusivity, professional values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Designed specifically for PGRs who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Summative assessment: teaching philosophy statement, narrative of professional practice (teaching observations)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366853" y="327152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Technology </a:t>
            </a: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Enhanced Learning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6853" y="3290213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TEL: Theory </a:t>
            </a:r>
            <a:b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</a:b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and Application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384" y="1158148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20 CATs,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384" y="4116627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8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651" y="2778178"/>
            <a:ext cx="1452035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OR…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9792" y="1135845"/>
            <a:ext cx="86006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Project-based: learning and assessment centres on a “technology intervention” of your own devising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Support through online workshops and resources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For anyone who is employed by the university to teach or support learning, broadly construed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Condensed" panose="020B0502040204020203" pitchFamily="34" charset="0"/>
              </a:rPr>
              <a:t>Summative assessment: presentation and evaluative/reflective writing on your project</a:t>
            </a:r>
            <a:endParaRPr lang="en-GB" sz="3600" dirty="0" smtClean="0">
              <a:latin typeface="Bahnschrift SemiBold Condensed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21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59" y="0"/>
            <a:ext cx="11208027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Warwick Awards for Teaching Excellence (WATE)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4530" y="1707426"/>
            <a:ext cx="8500030" cy="4029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Postgraduate category</a:t>
            </a:r>
            <a:r>
              <a:rPr lang="en-GB" sz="3200" dirty="0" smtClean="0">
                <a:latin typeface="Bahnschrift SemiLight Condensed" panose="020B0502040204020203" pitchFamily="34" charset="0"/>
              </a:rPr>
              <a:t/>
            </a:r>
            <a:br>
              <a:rPr lang="en-GB" sz="3200" dirty="0" smtClean="0">
                <a:latin typeface="Bahnschrift SemiLight Condensed" panose="020B0502040204020203" pitchFamily="34" charset="0"/>
              </a:rPr>
            </a:br>
            <a:endParaRPr lang="en-GB" sz="3200" dirty="0" smtClean="0">
              <a:latin typeface="Bahnschrift SemiLight Condensed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Nominations by staff and students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3 awards per year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Funding for teaching intervention, and support to develop your online presence </a:t>
            </a:r>
          </a:p>
        </p:txBody>
      </p:sp>
      <p:sp>
        <p:nvSpPr>
          <p:cNvPr id="3" name="Rectangle 2"/>
          <p:cNvSpPr/>
          <p:nvPr/>
        </p:nvSpPr>
        <p:spPr>
          <a:xfrm>
            <a:off x="7521041" y="6488668"/>
            <a:ext cx="4670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Trophy by Maxim Kulikov from the Noun Project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56"/>
          <a:stretch/>
        </p:blipFill>
        <p:spPr>
          <a:xfrm>
            <a:off x="-249172" y="1522240"/>
            <a:ext cx="4088989" cy="439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412" y="218932"/>
            <a:ext cx="116486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 smtClean="0"/>
              <a:t>Other resources:</a:t>
            </a:r>
            <a:endParaRPr lang="en-GB" sz="4400" dirty="0">
              <a:hlinkClick r:id="rId2"/>
            </a:endParaRPr>
          </a:p>
          <a:p>
            <a:endParaRPr lang="en-GB" sz="4400" dirty="0" smtClean="0"/>
          </a:p>
          <a:p>
            <a:r>
              <a:rPr lang="en-GB" sz="4400" dirty="0" smtClean="0">
                <a:hlinkClick r:id="rId3"/>
              </a:rPr>
              <a:t>Teaching for Learning Online</a:t>
            </a:r>
            <a:endParaRPr lang="en-GB" sz="4400" dirty="0" smtClean="0"/>
          </a:p>
          <a:p>
            <a:r>
              <a:rPr lang="en-GB" sz="4400" dirty="0" smtClean="0">
                <a:hlinkClick r:id="rId4"/>
              </a:rPr>
              <a:t>Academic Integrity</a:t>
            </a:r>
            <a:endParaRPr lang="en-GB" sz="4400" dirty="0" smtClean="0"/>
          </a:p>
          <a:p>
            <a:r>
              <a:rPr lang="en-GB" sz="4400" dirty="0" smtClean="0">
                <a:hlinkClick r:id="rId5"/>
              </a:rPr>
              <a:t>ADP Asynchronous Content</a:t>
            </a:r>
            <a:endParaRPr lang="en-GB" sz="4400" dirty="0" smtClean="0"/>
          </a:p>
          <a:p>
            <a:r>
              <a:rPr lang="en-GB" sz="4400" dirty="0" smtClean="0">
                <a:hlinkClick r:id="rId6"/>
              </a:rPr>
              <a:t>Learning Design Consultancy Unit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298412" y="4946054"/>
            <a:ext cx="1164866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/>
              <a:t>Come and join us!</a:t>
            </a:r>
            <a:endParaRPr lang="en-GB" sz="4400" dirty="0">
              <a:hlinkClick r:id="rId2"/>
            </a:endParaRPr>
          </a:p>
          <a:p>
            <a:r>
              <a:rPr lang="en-GB" sz="3600" dirty="0" smtClean="0">
                <a:hlinkClick r:id="rId2"/>
              </a:rPr>
              <a:t>https</a:t>
            </a:r>
            <a:r>
              <a:rPr lang="en-GB" sz="3600" dirty="0">
                <a:hlinkClick r:id="rId2"/>
              </a:rPr>
              <a:t>://</a:t>
            </a:r>
            <a:r>
              <a:rPr lang="en-GB" sz="3600" dirty="0" smtClean="0">
                <a:hlinkClick r:id="rId2"/>
              </a:rPr>
              <a:t>warwick.ac.uk/fac/cross_fac/academic-development</a:t>
            </a:r>
            <a:endParaRPr lang="en-GB" sz="3600" dirty="0"/>
          </a:p>
          <a:p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1507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3092" y="255233"/>
            <a:ext cx="806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Bahnschrift SemiBold Condensed" panose="020B0502040204020203" pitchFamily="34" charset="0"/>
              </a:rPr>
              <a:t>ACADEMIC DEVELOPMENT CENTRE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16427" y="1151164"/>
            <a:ext cx="10850337" cy="42172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Bahnschrift SemiBold SemiConden" panose="020B0502040204020203" pitchFamily="34" charset="0"/>
              </a:rPr>
              <a:t>What can you do with the ADC?</a:t>
            </a:r>
          </a:p>
          <a:p>
            <a:endParaRPr lang="en-GB" sz="28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Take a course which leads to a teaching qualification</a:t>
            </a:r>
            <a:br>
              <a:rPr lang="en-GB" sz="2800" dirty="0" smtClean="0">
                <a:latin typeface="Bahnschrift SemiBold SemiConden" panose="020B0502040204020203" pitchFamily="34" charset="0"/>
              </a:rPr>
            </a:br>
            <a:endParaRPr lang="en-GB" sz="28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Find resources and guidance to help you develop your teaching</a:t>
            </a:r>
            <a:br>
              <a:rPr lang="en-GB" sz="2800" dirty="0" smtClean="0">
                <a:latin typeface="Bahnschrift SemiBold SemiConden" panose="020B0502040204020203" pitchFamily="34" charset="0"/>
              </a:rPr>
            </a:br>
            <a:endParaRPr lang="en-GB" sz="28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Connect with peers and more experienced staff across the university</a:t>
            </a:r>
            <a:br>
              <a:rPr lang="en-GB" sz="2800" dirty="0" smtClean="0">
                <a:latin typeface="Bahnschrift SemiBold SemiConden" panose="020B0502040204020203" pitchFamily="34" charset="0"/>
              </a:rPr>
            </a:br>
            <a:endParaRPr lang="en-GB" sz="28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Nominate someone for an award, or be nominated yourself!</a:t>
            </a:r>
          </a:p>
        </p:txBody>
      </p:sp>
    </p:spTree>
    <p:extLst>
      <p:ext uri="{BB962C8B-B14F-4D97-AF65-F5344CB8AC3E}">
        <p14:creationId xmlns:p14="http://schemas.microsoft.com/office/powerpoint/2010/main" val="297282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60" y="0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Academic </a:t>
            </a:r>
            <a:r>
              <a:rPr lang="en-GB" dirty="0" smtClean="0">
                <a:latin typeface="Bahnschrift SemiBold SemiConden" panose="020B0502040204020203" pitchFamily="34" charset="0"/>
              </a:rPr>
              <a:t>Development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26973" y="1179789"/>
            <a:ext cx="6851373" cy="5168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Good for you</a:t>
            </a:r>
            <a:r>
              <a:rPr lang="en-GB" sz="3200" dirty="0" smtClean="0">
                <a:latin typeface="Bahnschrift SemiLight Condensed" panose="020B0502040204020203" pitchFamily="34" charset="0"/>
              </a:rPr>
              <a:t/>
            </a:r>
            <a:br>
              <a:rPr lang="en-GB" sz="3200" dirty="0" smtClean="0">
                <a:latin typeface="Bahnschrift SemiLight Condensed" panose="020B0502040204020203" pitchFamily="34" charset="0"/>
              </a:rPr>
            </a:br>
            <a:endParaRPr lang="en-GB" sz="3200" dirty="0" smtClean="0">
              <a:latin typeface="Bahnschrift SemiLight Condensed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Good for your students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Good for the university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Good in the wider context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9733808" y="550397"/>
            <a:ext cx="1550332" cy="1550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733808" y="2651126"/>
            <a:ext cx="1550332" cy="1550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733808" y="4810711"/>
            <a:ext cx="1550332" cy="1550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4860" y="1179789"/>
            <a:ext cx="2434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Bahnschrift SemiBold SemiConden" panose="020B0502040204020203" pitchFamily="34" charset="0"/>
              </a:rPr>
              <a:t>Why bother?</a:t>
            </a:r>
          </a:p>
        </p:txBody>
      </p:sp>
    </p:spTree>
    <p:extLst>
      <p:ext uri="{BB962C8B-B14F-4D97-AF65-F5344CB8AC3E}">
        <p14:creationId xmlns:p14="http://schemas.microsoft.com/office/powerpoint/2010/main" val="73120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36" y="255233"/>
            <a:ext cx="9672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Bahnschrift SemiBold Condensed" panose="020B0502040204020203" pitchFamily="34" charset="0"/>
              </a:rPr>
              <a:t>Reflective and Scholarly Practice</a:t>
            </a:r>
            <a:r>
              <a:rPr lang="en-GB" sz="4000" dirty="0" smtClean="0">
                <a:latin typeface="Bahnschrift SemiBold Condensed" panose="020B0502040204020203" pitchFamily="34" charset="0"/>
              </a:rPr>
              <a:t>: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92086" y="963119"/>
            <a:ext cx="11074678" cy="51683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Be actively curious about your teaching practice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Make decisions based on evidence and research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See your practice as an ongoing process of improvement</a:t>
            </a:r>
            <a:br>
              <a:rPr lang="en-GB" sz="3600" dirty="0" smtClean="0">
                <a:latin typeface="Bahnschrift SemiBold SemiConden" panose="020B0502040204020203" pitchFamily="34" charset="0"/>
              </a:rPr>
            </a:br>
            <a:endParaRPr lang="en-GB" sz="3600" dirty="0" smtClean="0">
              <a:latin typeface="Bahnschrift SemiBold SemiConden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latin typeface="Bahnschrift SemiBold SemiConden" panose="020B0502040204020203" pitchFamily="34" charset="0"/>
              </a:rPr>
              <a:t>Be sensitive to the wider context in which you teach</a:t>
            </a:r>
          </a:p>
        </p:txBody>
      </p:sp>
    </p:spTree>
    <p:extLst>
      <p:ext uri="{BB962C8B-B14F-4D97-AF65-F5344CB8AC3E}">
        <p14:creationId xmlns:p14="http://schemas.microsoft.com/office/powerpoint/2010/main" val="13372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36" y="255233"/>
            <a:ext cx="9672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Bahnschrift SemiBold Condensed" panose="020B0502040204020203" pitchFamily="34" charset="0"/>
              </a:rPr>
              <a:t>Activity: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194" y="1294359"/>
            <a:ext cx="8535584" cy="983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Bahnschrift SemiBold SemiConden" panose="020B0502040204020203" pitchFamily="34" charset="0"/>
              </a:rPr>
              <a:t>Why don’t students make full use of feedback?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6814" y="2695925"/>
            <a:ext cx="11381013" cy="3002746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Bahnschrift SemiBold SemiConden" panose="020B0502040204020203" pitchFamily="34" charset="0"/>
              </a:rPr>
              <a:t>Reasons include:</a:t>
            </a:r>
          </a:p>
          <a:p>
            <a:endParaRPr lang="en-GB" sz="2800" dirty="0">
              <a:latin typeface="Bahnschrift SemiBold SemiConden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They do not understand it (</a:t>
            </a:r>
            <a:r>
              <a:rPr lang="en-GB" sz="2800" dirty="0" err="1" smtClean="0">
                <a:latin typeface="Bahnschrift SemiBold SemiConden" panose="020B0502040204020203" pitchFamily="34" charset="0"/>
              </a:rPr>
              <a:t>Chanock</a:t>
            </a:r>
            <a:r>
              <a:rPr lang="en-GB" sz="2800" dirty="0" smtClean="0">
                <a:latin typeface="Bahnschrift SemiBold SemiConden" panose="020B0502040204020203" pitchFamily="34" charset="0"/>
              </a:rPr>
              <a:t> 2000)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There is too much of it for them to use effectively (Tian and Lowe 2013)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They struggle to apply it to later assessments (Ackermann et al 2017)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Bahnschrift SemiBold SemiConden" panose="020B0502040204020203" pitchFamily="34" charset="0"/>
              </a:rPr>
              <a:t>It is damaging to their self-image (Nussbaum and </a:t>
            </a:r>
            <a:r>
              <a:rPr lang="en-GB" sz="2800" dirty="0" err="1" smtClean="0">
                <a:latin typeface="Bahnschrift SemiBold SemiConden" panose="020B0502040204020203" pitchFamily="34" charset="0"/>
              </a:rPr>
              <a:t>Dweck</a:t>
            </a:r>
            <a:r>
              <a:rPr lang="en-GB" sz="2800" dirty="0" smtClean="0">
                <a:latin typeface="Bahnschrift SemiBold SemiConden" panose="020B0502040204020203" pitchFamily="34" charset="0"/>
              </a:rPr>
              <a:t> 2008)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36" y="255233"/>
            <a:ext cx="9672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Bahnschrift SemiBold Condensed" panose="020B0502040204020203" pitchFamily="34" charset="0"/>
              </a:rPr>
              <a:t>Activity: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29743" y="1229044"/>
            <a:ext cx="6086299" cy="983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Bahnschrift SemiBold SemiConden" panose="020B0502040204020203" pitchFamily="34" charset="0"/>
              </a:rPr>
              <a:t>What is positive feedback for?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83973" y="2638775"/>
            <a:ext cx="4714698" cy="98374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latin typeface="Bahnschrift SemiBold SemiConden" panose="020B0502040204020203" pitchFamily="34" charset="0"/>
              </a:rPr>
              <a:t>To offset the negative emotional response caused by critical feedback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83973" y="4051288"/>
            <a:ext cx="4714699" cy="98374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latin typeface="Bahnschrift SemiBold SemiConden" panose="020B0502040204020203" pitchFamily="34" charset="0"/>
              </a:rPr>
              <a:t>To show the student where their tentative judgements are correct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36" y="6106120"/>
            <a:ext cx="11876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latin typeface="Bahnschrift SemiLight Condensed" panose="020B0502040204020203" pitchFamily="34" charset="0"/>
              </a:rPr>
              <a:t>Winstone</a:t>
            </a:r>
            <a:r>
              <a:rPr lang="en-GB" dirty="0">
                <a:latin typeface="Bahnschrift SemiLight Condensed" panose="020B0502040204020203" pitchFamily="34" charset="0"/>
              </a:rPr>
              <a:t>, N. E. (2016) “‘It’d be useful, but I wouldn’t use it’: barriers to university students’ feedback seeking and </a:t>
            </a:r>
            <a:r>
              <a:rPr lang="en-GB" dirty="0" err="1">
                <a:latin typeface="Bahnschrift SemiLight Condensed" panose="020B0502040204020203" pitchFamily="34" charset="0"/>
              </a:rPr>
              <a:t>recipience</a:t>
            </a:r>
            <a:r>
              <a:rPr lang="en-GB" dirty="0">
                <a:latin typeface="Bahnschrift SemiLight Condensed" panose="020B0502040204020203" pitchFamily="34" charset="0"/>
              </a:rPr>
              <a:t>” in Studies in Higher Education, vol.42, p.2026-2041.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98670" y="2638775"/>
            <a:ext cx="5192487" cy="983746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Research suggests that positive feedback is often not very effective in this respect.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98670" y="4048506"/>
            <a:ext cx="5192487" cy="983746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Students are often working at the limits of their abilities, so need confirmation.</a:t>
            </a:r>
          </a:p>
        </p:txBody>
      </p:sp>
    </p:spTree>
    <p:extLst>
      <p:ext uri="{BB962C8B-B14F-4D97-AF65-F5344CB8AC3E}">
        <p14:creationId xmlns:p14="http://schemas.microsoft.com/office/powerpoint/2010/main" val="314125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36" y="255233"/>
            <a:ext cx="9672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Bahnschrift SemiBold Condensed" panose="020B0502040204020203" pitchFamily="34" charset="0"/>
              </a:rPr>
              <a:t>Activity: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47359" y="1384166"/>
            <a:ext cx="8535584" cy="983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Bahnschrift SemiBold SemiConden" panose="020B0502040204020203" pitchFamily="34" charset="0"/>
              </a:rPr>
              <a:t>How can we make positive feedback effective?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359729" y="1944810"/>
            <a:ext cx="3224893" cy="3002746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Bahnschrift SemiBold SemiConden" panose="020B0502040204020203" pitchFamily="34" charset="0"/>
              </a:rPr>
              <a:t>Make it </a:t>
            </a:r>
            <a:r>
              <a:rPr lang="en-GB" sz="3600" u="sng" dirty="0" smtClean="0">
                <a:latin typeface="Bahnschrift SemiBold SemiConden" panose="020B0502040204020203" pitchFamily="34" charset="0"/>
              </a:rPr>
              <a:t>specific</a:t>
            </a:r>
            <a:r>
              <a:rPr lang="en-GB" sz="3600" dirty="0" smtClean="0">
                <a:latin typeface="Bahnschrift SemiBold SemiConden" panose="020B0502040204020203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77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sosceles Triangle 29"/>
          <p:cNvSpPr/>
          <p:nvPr/>
        </p:nvSpPr>
        <p:spPr>
          <a:xfrm rot="10800000">
            <a:off x="5499094" y="3506098"/>
            <a:ext cx="2332571" cy="975616"/>
          </a:xfrm>
          <a:prstGeom prst="triangle">
            <a:avLst/>
          </a:prstGeom>
          <a:solidFill>
            <a:srgbClr val="CC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2937930" y="3506098"/>
            <a:ext cx="2451101" cy="975616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hlinkClick r:id="rId3"/>
          </p:cNvPr>
          <p:cNvSpPr txBox="1"/>
          <p:nvPr/>
        </p:nvSpPr>
        <p:spPr>
          <a:xfrm>
            <a:off x="228593" y="4020429"/>
            <a:ext cx="2548470" cy="830997"/>
          </a:xfrm>
          <a:prstGeom prst="rect">
            <a:avLst/>
          </a:prstGeom>
          <a:solidFill>
            <a:srgbClr val="CC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Academic Development Programme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5" name="TextBox 4">
            <a:hlinkClick r:id="rId4"/>
          </p:cNvPr>
          <p:cNvSpPr txBox="1"/>
          <p:nvPr/>
        </p:nvSpPr>
        <p:spPr>
          <a:xfrm>
            <a:off x="2937933" y="1107736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Postgraduate Researchers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6" name="TextBox 5">
            <a:hlinkClick r:id="rId5"/>
          </p:cNvPr>
          <p:cNvSpPr txBox="1"/>
          <p:nvPr/>
        </p:nvSpPr>
        <p:spPr>
          <a:xfrm>
            <a:off x="5507565" y="1107738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Technology </a:t>
            </a: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Enhanced Learning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7" name="TextBox 6">
            <a:hlinkClick r:id="rId6"/>
          </p:cNvPr>
          <p:cNvSpPr txBox="1"/>
          <p:nvPr/>
        </p:nvSpPr>
        <p:spPr>
          <a:xfrm>
            <a:off x="10007592" y="1107740"/>
            <a:ext cx="1968509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EXP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8" name="TextBox 7">
            <a:hlinkClick r:id="rId7"/>
          </p:cNvPr>
          <p:cNvSpPr txBox="1"/>
          <p:nvPr/>
        </p:nvSpPr>
        <p:spPr>
          <a:xfrm>
            <a:off x="8000997" y="1105446"/>
            <a:ext cx="1837264" cy="830997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APP Teaching Excellence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7932" y="4066216"/>
            <a:ext cx="24087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Teaching and Learning in HE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7565" y="4070799"/>
            <a:ext cx="2324100" cy="83099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PGA TEL: Theory </a:t>
            </a:r>
            <a:b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</a:br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and Application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3092" y="255233"/>
            <a:ext cx="806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Bahnschrift SemiBold Condensed" panose="020B0502040204020203" pitchFamily="34" charset="0"/>
              </a:rPr>
              <a:t>ACADEMIC DEVELOPMENT CENTRE</a:t>
            </a:r>
            <a:endParaRPr lang="en-GB" sz="4000" dirty="0">
              <a:latin typeface="Bahnschrift SemiBold Condensed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2" y="4851426"/>
            <a:ext cx="2548472" cy="156966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Usually 1-2 </a:t>
            </a:r>
            <a:r>
              <a:rPr lang="en-GB" sz="2400" dirty="0">
                <a:latin typeface="Bahnschrift SemiBold Condensed" panose="020B0502040204020203" pitchFamily="34" charset="0"/>
              </a:rPr>
              <a:t>h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ours</a:t>
            </a:r>
            <a:endParaRPr lang="en-GB" sz="2400" dirty="0" smtClean="0">
              <a:latin typeface="Bahnschrift SemiBold Condensed" panose="020B0502040204020203" pitchFamily="34" charset="0"/>
            </a:endParaRP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Workshops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everyone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Standalone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37932" y="1938733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Taught 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99096" y="1938734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20 CATs,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2529" y="1936440"/>
            <a:ext cx="1845732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12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Blended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TFs and APs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7592" y="1938734"/>
            <a:ext cx="1968509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You decide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Experiential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everyone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 - PFHEA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37931" y="4897213"/>
            <a:ext cx="240876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+6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Blended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For PGRs who teach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99096" y="4897213"/>
            <a:ext cx="2332570" cy="156966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8 Months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Project-based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Few restrictions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FHEA, 30 CAT PGA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54418" y="4851426"/>
            <a:ext cx="233257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Length</a:t>
            </a:r>
            <a:br>
              <a:rPr lang="en-GB" sz="2400" dirty="0" smtClean="0">
                <a:latin typeface="Bahnschrift SemiBold Condensed" panose="020B0502040204020203" pitchFamily="34" charset="0"/>
              </a:rPr>
            </a:br>
            <a:r>
              <a:rPr lang="en-GB" sz="2400" dirty="0" smtClean="0">
                <a:latin typeface="Bahnschrift SemiBold Condensed" panose="020B0502040204020203" pitchFamily="34" charset="0"/>
              </a:rPr>
              <a:t>Structure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Eligibility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Award(s)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54417" y="4148123"/>
            <a:ext cx="2332571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KEY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27" name="TextBox 26">
            <a:hlinkClick r:id="rId3"/>
          </p:cNvPr>
          <p:cNvSpPr txBox="1"/>
          <p:nvPr/>
        </p:nvSpPr>
        <p:spPr>
          <a:xfrm>
            <a:off x="220126" y="1106512"/>
            <a:ext cx="2548470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Preparing to Teach in Higher Education</a:t>
            </a:r>
            <a:endParaRPr lang="en-GB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0125" y="1937509"/>
            <a:ext cx="2548472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3-4 Hours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Self-directed, online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Mandatory f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or </a:t>
            </a:r>
            <a:r>
              <a:rPr lang="en-GB" sz="2400" dirty="0" smtClean="0">
                <a:latin typeface="Bahnschrift SemiBold Condensed" panose="020B0502040204020203" pitchFamily="34" charset="0"/>
              </a:rPr>
              <a:t>GTAs</a:t>
            </a:r>
          </a:p>
          <a:p>
            <a:pPr algn="ctr"/>
            <a:r>
              <a:rPr lang="en-GB" sz="2400" dirty="0" smtClean="0">
                <a:latin typeface="Bahnschrift SemiBold Condensed" panose="020B0502040204020203" pitchFamily="34" charset="0"/>
              </a:rPr>
              <a:t>Certificate &amp; pay</a:t>
            </a:r>
            <a:endParaRPr lang="en-GB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32" y="21026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Bahnschrift SemiBold SemiConden" panose="020B0502040204020203" pitchFamily="34" charset="0"/>
              </a:rPr>
              <a:t>Advance HE and </a:t>
            </a:r>
            <a:r>
              <a:rPr lang="en-GB" dirty="0" smtClean="0">
                <a:latin typeface="Bahnschrift SemiBold SemiConden" panose="020B0502040204020203" pitchFamily="34" charset="0"/>
              </a:rPr>
              <a:t>HEA Fellowship</a:t>
            </a:r>
            <a:endParaRPr lang="en-GB" dirty="0">
              <a:latin typeface="Bahnschrift SemiBold SemiConden" panose="020B0502040204020203" pitchFamily="34" charset="0"/>
            </a:endParaRPr>
          </a:p>
        </p:txBody>
      </p:sp>
      <p:pic>
        <p:nvPicPr>
          <p:cNvPr id="1026" name="Picture 2" descr="Advance HE Advance HE - Advance 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2964931"/>
            <a:ext cx="5210175" cy="134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ace Equality Charter | Equality Diversity Inclusion | University of Brist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54" y="4922237"/>
            <a:ext cx="2103954" cy="1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thena SWAN | Birmingham City Univers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818" y="4973327"/>
            <a:ext cx="2409240" cy="160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EA Higher Education Academy logo | University of Bath | Flickr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8" b="26824"/>
          <a:stretch/>
        </p:blipFill>
        <p:spPr bwMode="auto">
          <a:xfrm>
            <a:off x="8103155" y="5105022"/>
            <a:ext cx="3294458" cy="134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921997" y="2539093"/>
            <a:ext cx="779062" cy="84087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72000" y="4147457"/>
            <a:ext cx="1624013" cy="9575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02540" y="2687584"/>
            <a:ext cx="951253" cy="6679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5"/>
          <a:stretch/>
        </p:blipFill>
        <p:spPr>
          <a:xfrm>
            <a:off x="6432776" y="1512168"/>
            <a:ext cx="2775177" cy="885825"/>
          </a:xfrm>
          <a:prstGeom prst="rect">
            <a:avLst/>
          </a:prstGeom>
        </p:spPr>
      </p:pic>
      <p:pic>
        <p:nvPicPr>
          <p:cNvPr id="1036" name="Picture 12" descr="Open Research Online oro.open.ac.u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407" y="1208677"/>
            <a:ext cx="15335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 flipH="1">
            <a:off x="6352600" y="4147457"/>
            <a:ext cx="5433" cy="89807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525486" y="4147457"/>
            <a:ext cx="1741182" cy="9575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30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1118</Words>
  <Application>Microsoft Office PowerPoint</Application>
  <PresentationFormat>Widescreen</PresentationFormat>
  <Paragraphs>218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Bahnschrift SemiBold Condensed</vt:lpstr>
      <vt:lpstr>Bahnschrift SemiBold SemiConden</vt:lpstr>
      <vt:lpstr>Bahnschrift SemiLight Condensed</vt:lpstr>
      <vt:lpstr>Calibri</vt:lpstr>
      <vt:lpstr>Calibri Light</vt:lpstr>
      <vt:lpstr>inherit</vt:lpstr>
      <vt:lpstr>Office Theme</vt:lpstr>
      <vt:lpstr>PowerPoint Presentation</vt:lpstr>
      <vt:lpstr>PowerPoint Presentation</vt:lpstr>
      <vt:lpstr>Academic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Advance HE and HEA Fellowship</vt:lpstr>
      <vt:lpstr>Advance HE and HEA Fellowship</vt:lpstr>
      <vt:lpstr>Advance HE and HEA Fellowship</vt:lpstr>
      <vt:lpstr>The UK Professional Standards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Warwick Awards for Teaching Excellence (WATE)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Fossey, Peter</dc:creator>
  <cp:lastModifiedBy>Fossey, Peter</cp:lastModifiedBy>
  <cp:revision>32</cp:revision>
  <dcterms:created xsi:type="dcterms:W3CDTF">2021-05-06T13:46:16Z</dcterms:created>
  <dcterms:modified xsi:type="dcterms:W3CDTF">2021-05-14T14:19:56Z</dcterms:modified>
</cp:coreProperties>
</file>