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96" r:id="rId2"/>
    <p:sldId id="305" r:id="rId3"/>
    <p:sldId id="299" r:id="rId4"/>
    <p:sldId id="312" r:id="rId5"/>
    <p:sldId id="307" r:id="rId6"/>
    <p:sldId id="303" r:id="rId7"/>
    <p:sldId id="306" r:id="rId8"/>
    <p:sldId id="313" r:id="rId9"/>
    <p:sldId id="309" r:id="rId10"/>
    <p:sldId id="310" r:id="rId11"/>
  </p:sldIdLst>
  <p:sldSz cx="9144000" cy="5143500" type="screen16x9"/>
  <p:notesSz cx="6858000" cy="9144000"/>
  <p:custDataLst>
    <p:tags r:id="rId13"/>
  </p:custData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1C6C"/>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9"/>
    <p:restoredTop sz="77209" autoAdjust="0"/>
  </p:normalViewPr>
  <p:slideViewPr>
    <p:cSldViewPr snapToGrid="0" snapToObjects="1">
      <p:cViewPr varScale="1">
        <p:scale>
          <a:sx n="117" d="100"/>
          <a:sy n="117" d="100"/>
        </p:scale>
        <p:origin x="882" y="84"/>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19706B-696B-4C87-8743-0321A3ABE617}" type="doc">
      <dgm:prSet loTypeId="urn:microsoft.com/office/officeart/2005/8/layout/cycle8" loCatId="cycle" qsTypeId="urn:microsoft.com/office/officeart/2005/8/quickstyle/simple1" qsCatId="simple" csTypeId="urn:microsoft.com/office/officeart/2005/8/colors/colorful4" csCatId="colorful" phldr="1"/>
      <dgm:spPr/>
    </dgm:pt>
    <dgm:pt modelId="{19DC916E-4836-434E-B484-8CA08704CF60}">
      <dgm:prSet phldrT="[Text]"/>
      <dgm:spPr>
        <a:solidFill>
          <a:srgbClr val="00B0F0"/>
        </a:solidFill>
      </dgm:spPr>
      <dgm:t>
        <a:bodyPr/>
        <a:lstStyle/>
        <a:p>
          <a:r>
            <a:rPr lang="en-GB" dirty="0" smtClean="0"/>
            <a:t>well-being</a:t>
          </a:r>
          <a:endParaRPr lang="en-US" dirty="0"/>
        </a:p>
      </dgm:t>
    </dgm:pt>
    <dgm:pt modelId="{27D636D1-857C-4B24-8ABE-11A18D4D0A80}" type="parTrans" cxnId="{0E135ECF-81A4-4C2C-B93C-B8D9650020D7}">
      <dgm:prSet/>
      <dgm:spPr/>
      <dgm:t>
        <a:bodyPr/>
        <a:lstStyle/>
        <a:p>
          <a:endParaRPr lang="en-US"/>
        </a:p>
      </dgm:t>
    </dgm:pt>
    <dgm:pt modelId="{DFCD8564-E802-458E-8B1C-6278B03BCA60}" type="sibTrans" cxnId="{0E135ECF-81A4-4C2C-B93C-B8D9650020D7}">
      <dgm:prSet/>
      <dgm:spPr/>
      <dgm:t>
        <a:bodyPr/>
        <a:lstStyle/>
        <a:p>
          <a:endParaRPr lang="en-US"/>
        </a:p>
      </dgm:t>
    </dgm:pt>
    <dgm:pt modelId="{379D484A-5A05-4AAA-9A4C-911704BDCDB0}">
      <dgm:prSet phldrT="[Text]"/>
      <dgm:spPr>
        <a:solidFill>
          <a:schemeClr val="accent6">
            <a:lumMod val="75000"/>
          </a:schemeClr>
        </a:solidFill>
      </dgm:spPr>
      <dgm:t>
        <a:bodyPr/>
        <a:lstStyle/>
        <a:p>
          <a:r>
            <a:rPr lang="en-GB" dirty="0" smtClean="0"/>
            <a:t>mindfulness </a:t>
          </a:r>
          <a:endParaRPr lang="en-US" dirty="0"/>
        </a:p>
      </dgm:t>
    </dgm:pt>
    <dgm:pt modelId="{A10E95F5-3486-4C74-BB9B-08E1D1DC3435}" type="parTrans" cxnId="{727D3282-D240-4567-90DB-70CF323EFFCF}">
      <dgm:prSet/>
      <dgm:spPr/>
      <dgm:t>
        <a:bodyPr/>
        <a:lstStyle/>
        <a:p>
          <a:endParaRPr lang="en-US"/>
        </a:p>
      </dgm:t>
    </dgm:pt>
    <dgm:pt modelId="{E2584097-EEAA-450B-89AA-2AABC7C0A048}" type="sibTrans" cxnId="{727D3282-D240-4567-90DB-70CF323EFFCF}">
      <dgm:prSet/>
      <dgm:spPr/>
      <dgm:t>
        <a:bodyPr/>
        <a:lstStyle/>
        <a:p>
          <a:endParaRPr lang="en-US"/>
        </a:p>
      </dgm:t>
    </dgm:pt>
    <dgm:pt modelId="{495ECF58-BBC6-4174-B881-E88B52B534F9}">
      <dgm:prSet phldrT="[Text]"/>
      <dgm:spPr>
        <a:solidFill>
          <a:srgbClr val="7030A0"/>
        </a:solidFill>
      </dgm:spPr>
      <dgm:t>
        <a:bodyPr/>
        <a:lstStyle/>
        <a:p>
          <a:r>
            <a:rPr lang="en-GB" dirty="0" smtClean="0"/>
            <a:t>Neurodiversity</a:t>
          </a:r>
          <a:endParaRPr lang="en-US" dirty="0"/>
        </a:p>
      </dgm:t>
    </dgm:pt>
    <dgm:pt modelId="{77293877-5E2F-4B0A-BD69-B2950CC5048B}" type="parTrans" cxnId="{556B4D96-1A6E-4B08-AAAD-80A8CE27A5FC}">
      <dgm:prSet/>
      <dgm:spPr/>
      <dgm:t>
        <a:bodyPr/>
        <a:lstStyle/>
        <a:p>
          <a:endParaRPr lang="en-US"/>
        </a:p>
      </dgm:t>
    </dgm:pt>
    <dgm:pt modelId="{DD3CC278-0778-4C1C-8604-FA696A1E91DA}" type="sibTrans" cxnId="{556B4D96-1A6E-4B08-AAAD-80A8CE27A5FC}">
      <dgm:prSet/>
      <dgm:spPr/>
      <dgm:t>
        <a:bodyPr/>
        <a:lstStyle/>
        <a:p>
          <a:endParaRPr lang="en-US"/>
        </a:p>
      </dgm:t>
    </dgm:pt>
    <dgm:pt modelId="{237F7EDB-6C12-499B-80A7-0A9CF1243C04}" type="pres">
      <dgm:prSet presAssocID="{DF19706B-696B-4C87-8743-0321A3ABE617}" presName="compositeShape" presStyleCnt="0">
        <dgm:presLayoutVars>
          <dgm:chMax val="7"/>
          <dgm:dir/>
          <dgm:resizeHandles val="exact"/>
        </dgm:presLayoutVars>
      </dgm:prSet>
      <dgm:spPr/>
    </dgm:pt>
    <dgm:pt modelId="{6D8F0575-9053-46A6-833D-DF7E4409CE55}" type="pres">
      <dgm:prSet presAssocID="{DF19706B-696B-4C87-8743-0321A3ABE617}" presName="wedge1" presStyleLbl="node1" presStyleIdx="0" presStyleCnt="3"/>
      <dgm:spPr/>
      <dgm:t>
        <a:bodyPr/>
        <a:lstStyle/>
        <a:p>
          <a:endParaRPr lang="en-US"/>
        </a:p>
      </dgm:t>
    </dgm:pt>
    <dgm:pt modelId="{89FCAB48-3329-4908-870D-C83BB7E37CA9}" type="pres">
      <dgm:prSet presAssocID="{DF19706B-696B-4C87-8743-0321A3ABE617}" presName="dummy1a" presStyleCnt="0"/>
      <dgm:spPr/>
    </dgm:pt>
    <dgm:pt modelId="{087CF759-A371-4568-BE0C-58F70C272A08}" type="pres">
      <dgm:prSet presAssocID="{DF19706B-696B-4C87-8743-0321A3ABE617}" presName="dummy1b" presStyleCnt="0"/>
      <dgm:spPr/>
    </dgm:pt>
    <dgm:pt modelId="{20E8DF09-CFF6-49DE-B96F-FF6864883A99}" type="pres">
      <dgm:prSet presAssocID="{DF19706B-696B-4C87-8743-0321A3ABE617}" presName="wedge1Tx" presStyleLbl="node1" presStyleIdx="0" presStyleCnt="3">
        <dgm:presLayoutVars>
          <dgm:chMax val="0"/>
          <dgm:chPref val="0"/>
          <dgm:bulletEnabled val="1"/>
        </dgm:presLayoutVars>
      </dgm:prSet>
      <dgm:spPr/>
      <dgm:t>
        <a:bodyPr/>
        <a:lstStyle/>
        <a:p>
          <a:endParaRPr lang="en-US"/>
        </a:p>
      </dgm:t>
    </dgm:pt>
    <dgm:pt modelId="{2194263A-DED8-4212-A692-97731D70D7E3}" type="pres">
      <dgm:prSet presAssocID="{DF19706B-696B-4C87-8743-0321A3ABE617}" presName="wedge2" presStyleLbl="node1" presStyleIdx="1" presStyleCnt="3"/>
      <dgm:spPr/>
      <dgm:t>
        <a:bodyPr/>
        <a:lstStyle/>
        <a:p>
          <a:endParaRPr lang="en-US"/>
        </a:p>
      </dgm:t>
    </dgm:pt>
    <dgm:pt modelId="{70A52361-A7D0-4BFE-A65F-0BD7E9173C9F}" type="pres">
      <dgm:prSet presAssocID="{DF19706B-696B-4C87-8743-0321A3ABE617}" presName="dummy2a" presStyleCnt="0"/>
      <dgm:spPr/>
    </dgm:pt>
    <dgm:pt modelId="{BECFF12E-ADC9-4799-97AC-6274C4E76B18}" type="pres">
      <dgm:prSet presAssocID="{DF19706B-696B-4C87-8743-0321A3ABE617}" presName="dummy2b" presStyleCnt="0"/>
      <dgm:spPr/>
    </dgm:pt>
    <dgm:pt modelId="{B6008EF7-6A2E-4DBB-86FD-67BC6F921B74}" type="pres">
      <dgm:prSet presAssocID="{DF19706B-696B-4C87-8743-0321A3ABE617}" presName="wedge2Tx" presStyleLbl="node1" presStyleIdx="1" presStyleCnt="3">
        <dgm:presLayoutVars>
          <dgm:chMax val="0"/>
          <dgm:chPref val="0"/>
          <dgm:bulletEnabled val="1"/>
        </dgm:presLayoutVars>
      </dgm:prSet>
      <dgm:spPr/>
      <dgm:t>
        <a:bodyPr/>
        <a:lstStyle/>
        <a:p>
          <a:endParaRPr lang="en-US"/>
        </a:p>
      </dgm:t>
    </dgm:pt>
    <dgm:pt modelId="{202146A3-2DEE-43EA-BF90-38504E2D4DC5}" type="pres">
      <dgm:prSet presAssocID="{DF19706B-696B-4C87-8743-0321A3ABE617}" presName="wedge3" presStyleLbl="node1" presStyleIdx="2" presStyleCnt="3"/>
      <dgm:spPr/>
      <dgm:t>
        <a:bodyPr/>
        <a:lstStyle/>
        <a:p>
          <a:endParaRPr lang="en-US"/>
        </a:p>
      </dgm:t>
    </dgm:pt>
    <dgm:pt modelId="{A9BB1DEE-EF0A-4B03-8A11-223D3C86C4C2}" type="pres">
      <dgm:prSet presAssocID="{DF19706B-696B-4C87-8743-0321A3ABE617}" presName="dummy3a" presStyleCnt="0"/>
      <dgm:spPr/>
    </dgm:pt>
    <dgm:pt modelId="{87531090-907A-4137-BE03-640779CAE8F5}" type="pres">
      <dgm:prSet presAssocID="{DF19706B-696B-4C87-8743-0321A3ABE617}" presName="dummy3b" presStyleCnt="0"/>
      <dgm:spPr/>
    </dgm:pt>
    <dgm:pt modelId="{53B4E37F-13A9-4C7E-B4D4-220D90F0F246}" type="pres">
      <dgm:prSet presAssocID="{DF19706B-696B-4C87-8743-0321A3ABE617}" presName="wedge3Tx" presStyleLbl="node1" presStyleIdx="2" presStyleCnt="3">
        <dgm:presLayoutVars>
          <dgm:chMax val="0"/>
          <dgm:chPref val="0"/>
          <dgm:bulletEnabled val="1"/>
        </dgm:presLayoutVars>
      </dgm:prSet>
      <dgm:spPr/>
      <dgm:t>
        <a:bodyPr/>
        <a:lstStyle/>
        <a:p>
          <a:endParaRPr lang="en-US"/>
        </a:p>
      </dgm:t>
    </dgm:pt>
    <dgm:pt modelId="{15069F91-65B5-48C3-B767-D4F6E62FC8F7}" type="pres">
      <dgm:prSet presAssocID="{DFCD8564-E802-458E-8B1C-6278B03BCA60}" presName="arrowWedge1" presStyleLbl="fgSibTrans2D1" presStyleIdx="0" presStyleCnt="3"/>
      <dgm:spPr/>
    </dgm:pt>
    <dgm:pt modelId="{0A282B72-28A3-4CF9-A6AA-E95DE99094E3}" type="pres">
      <dgm:prSet presAssocID="{E2584097-EEAA-450B-89AA-2AABC7C0A048}" presName="arrowWedge2" presStyleLbl="fgSibTrans2D1" presStyleIdx="1" presStyleCnt="3"/>
      <dgm:spPr/>
    </dgm:pt>
    <dgm:pt modelId="{8F14891D-7961-4A3E-BBD5-28C0B88D4B71}" type="pres">
      <dgm:prSet presAssocID="{DD3CC278-0778-4C1C-8604-FA696A1E91DA}" presName="arrowWedge3" presStyleLbl="fgSibTrans2D1" presStyleIdx="2" presStyleCnt="3"/>
      <dgm:spPr/>
    </dgm:pt>
  </dgm:ptLst>
  <dgm:cxnLst>
    <dgm:cxn modelId="{D1962D2E-4309-42B1-A16A-C656BCFC6CE7}" type="presOf" srcId="{379D484A-5A05-4AAA-9A4C-911704BDCDB0}" destId="{B6008EF7-6A2E-4DBB-86FD-67BC6F921B74}" srcOrd="1" destOrd="0" presId="urn:microsoft.com/office/officeart/2005/8/layout/cycle8"/>
    <dgm:cxn modelId="{556B4D96-1A6E-4B08-AAAD-80A8CE27A5FC}" srcId="{DF19706B-696B-4C87-8743-0321A3ABE617}" destId="{495ECF58-BBC6-4174-B881-E88B52B534F9}" srcOrd="2" destOrd="0" parTransId="{77293877-5E2F-4B0A-BD69-B2950CC5048B}" sibTransId="{DD3CC278-0778-4C1C-8604-FA696A1E91DA}"/>
    <dgm:cxn modelId="{727D3282-D240-4567-90DB-70CF323EFFCF}" srcId="{DF19706B-696B-4C87-8743-0321A3ABE617}" destId="{379D484A-5A05-4AAA-9A4C-911704BDCDB0}" srcOrd="1" destOrd="0" parTransId="{A10E95F5-3486-4C74-BB9B-08E1D1DC3435}" sibTransId="{E2584097-EEAA-450B-89AA-2AABC7C0A048}"/>
    <dgm:cxn modelId="{18C902DF-418D-42EC-A1F8-1871808FA6D6}" type="presOf" srcId="{379D484A-5A05-4AAA-9A4C-911704BDCDB0}" destId="{2194263A-DED8-4212-A692-97731D70D7E3}" srcOrd="0" destOrd="0" presId="urn:microsoft.com/office/officeart/2005/8/layout/cycle8"/>
    <dgm:cxn modelId="{2C8E53BE-7015-43E1-A49D-C73CB2995781}" type="presOf" srcId="{19DC916E-4836-434E-B484-8CA08704CF60}" destId="{20E8DF09-CFF6-49DE-B96F-FF6864883A99}" srcOrd="1" destOrd="0" presId="urn:microsoft.com/office/officeart/2005/8/layout/cycle8"/>
    <dgm:cxn modelId="{0E135ECF-81A4-4C2C-B93C-B8D9650020D7}" srcId="{DF19706B-696B-4C87-8743-0321A3ABE617}" destId="{19DC916E-4836-434E-B484-8CA08704CF60}" srcOrd="0" destOrd="0" parTransId="{27D636D1-857C-4B24-8ABE-11A18D4D0A80}" sibTransId="{DFCD8564-E802-458E-8B1C-6278B03BCA60}"/>
    <dgm:cxn modelId="{1E3E2B15-21FC-4780-A128-2735DB7C9CFC}" type="presOf" srcId="{495ECF58-BBC6-4174-B881-E88B52B534F9}" destId="{53B4E37F-13A9-4C7E-B4D4-220D90F0F246}" srcOrd="1" destOrd="0" presId="urn:microsoft.com/office/officeart/2005/8/layout/cycle8"/>
    <dgm:cxn modelId="{3470D0CA-66F6-4682-97B5-C9DFD2867E79}" type="presOf" srcId="{495ECF58-BBC6-4174-B881-E88B52B534F9}" destId="{202146A3-2DEE-43EA-BF90-38504E2D4DC5}" srcOrd="0" destOrd="0" presId="urn:microsoft.com/office/officeart/2005/8/layout/cycle8"/>
    <dgm:cxn modelId="{E6122449-EE31-43C2-9F04-188AA6082A38}" type="presOf" srcId="{19DC916E-4836-434E-B484-8CA08704CF60}" destId="{6D8F0575-9053-46A6-833D-DF7E4409CE55}" srcOrd="0" destOrd="0" presId="urn:microsoft.com/office/officeart/2005/8/layout/cycle8"/>
    <dgm:cxn modelId="{4F8032D8-19F0-44E0-907F-5F3F46FC5F04}" type="presOf" srcId="{DF19706B-696B-4C87-8743-0321A3ABE617}" destId="{237F7EDB-6C12-499B-80A7-0A9CF1243C04}" srcOrd="0" destOrd="0" presId="urn:microsoft.com/office/officeart/2005/8/layout/cycle8"/>
    <dgm:cxn modelId="{4B355908-532E-4585-ABF5-48BAFB2048E0}" type="presParOf" srcId="{237F7EDB-6C12-499B-80A7-0A9CF1243C04}" destId="{6D8F0575-9053-46A6-833D-DF7E4409CE55}" srcOrd="0" destOrd="0" presId="urn:microsoft.com/office/officeart/2005/8/layout/cycle8"/>
    <dgm:cxn modelId="{B4B0FBBC-5B5A-40CE-B8A7-A0CB11D7D151}" type="presParOf" srcId="{237F7EDB-6C12-499B-80A7-0A9CF1243C04}" destId="{89FCAB48-3329-4908-870D-C83BB7E37CA9}" srcOrd="1" destOrd="0" presId="urn:microsoft.com/office/officeart/2005/8/layout/cycle8"/>
    <dgm:cxn modelId="{DF22A978-6D3C-42A0-A5A2-98DBD9AAF074}" type="presParOf" srcId="{237F7EDB-6C12-499B-80A7-0A9CF1243C04}" destId="{087CF759-A371-4568-BE0C-58F70C272A08}" srcOrd="2" destOrd="0" presId="urn:microsoft.com/office/officeart/2005/8/layout/cycle8"/>
    <dgm:cxn modelId="{7F8AAECB-9296-4A0F-B9AD-57E75B00542E}" type="presParOf" srcId="{237F7EDB-6C12-499B-80A7-0A9CF1243C04}" destId="{20E8DF09-CFF6-49DE-B96F-FF6864883A99}" srcOrd="3" destOrd="0" presId="urn:microsoft.com/office/officeart/2005/8/layout/cycle8"/>
    <dgm:cxn modelId="{E686F6ED-E77B-419E-86E2-59F5EEC563AD}" type="presParOf" srcId="{237F7EDB-6C12-499B-80A7-0A9CF1243C04}" destId="{2194263A-DED8-4212-A692-97731D70D7E3}" srcOrd="4" destOrd="0" presId="urn:microsoft.com/office/officeart/2005/8/layout/cycle8"/>
    <dgm:cxn modelId="{550AA20D-20B7-4E7F-8D7E-85FBA59BA1B3}" type="presParOf" srcId="{237F7EDB-6C12-499B-80A7-0A9CF1243C04}" destId="{70A52361-A7D0-4BFE-A65F-0BD7E9173C9F}" srcOrd="5" destOrd="0" presId="urn:microsoft.com/office/officeart/2005/8/layout/cycle8"/>
    <dgm:cxn modelId="{3E87F543-7AC0-4801-92F0-F43A1FB5A7C4}" type="presParOf" srcId="{237F7EDB-6C12-499B-80A7-0A9CF1243C04}" destId="{BECFF12E-ADC9-4799-97AC-6274C4E76B18}" srcOrd="6" destOrd="0" presId="urn:microsoft.com/office/officeart/2005/8/layout/cycle8"/>
    <dgm:cxn modelId="{337BA3D0-2ACB-4E3A-B7A7-D08A9114D1C1}" type="presParOf" srcId="{237F7EDB-6C12-499B-80A7-0A9CF1243C04}" destId="{B6008EF7-6A2E-4DBB-86FD-67BC6F921B74}" srcOrd="7" destOrd="0" presId="urn:microsoft.com/office/officeart/2005/8/layout/cycle8"/>
    <dgm:cxn modelId="{7D7FD2F5-9A88-4F17-B5CB-5080B87622D6}" type="presParOf" srcId="{237F7EDB-6C12-499B-80A7-0A9CF1243C04}" destId="{202146A3-2DEE-43EA-BF90-38504E2D4DC5}" srcOrd="8" destOrd="0" presId="urn:microsoft.com/office/officeart/2005/8/layout/cycle8"/>
    <dgm:cxn modelId="{F978BCEA-EBF3-4C04-8990-BEE128A52EA5}" type="presParOf" srcId="{237F7EDB-6C12-499B-80A7-0A9CF1243C04}" destId="{A9BB1DEE-EF0A-4B03-8A11-223D3C86C4C2}" srcOrd="9" destOrd="0" presId="urn:microsoft.com/office/officeart/2005/8/layout/cycle8"/>
    <dgm:cxn modelId="{E0B14CD8-416D-4FF6-856B-D8151902BEEA}" type="presParOf" srcId="{237F7EDB-6C12-499B-80A7-0A9CF1243C04}" destId="{87531090-907A-4137-BE03-640779CAE8F5}" srcOrd="10" destOrd="0" presId="urn:microsoft.com/office/officeart/2005/8/layout/cycle8"/>
    <dgm:cxn modelId="{DBCF5DEB-CD2E-4053-8B54-C419A915B695}" type="presParOf" srcId="{237F7EDB-6C12-499B-80A7-0A9CF1243C04}" destId="{53B4E37F-13A9-4C7E-B4D4-220D90F0F246}" srcOrd="11" destOrd="0" presId="urn:microsoft.com/office/officeart/2005/8/layout/cycle8"/>
    <dgm:cxn modelId="{CB28DBC3-54B5-4849-B56B-4EEE1A9FA94A}" type="presParOf" srcId="{237F7EDB-6C12-499B-80A7-0A9CF1243C04}" destId="{15069F91-65B5-48C3-B767-D4F6E62FC8F7}" srcOrd="12" destOrd="0" presId="urn:microsoft.com/office/officeart/2005/8/layout/cycle8"/>
    <dgm:cxn modelId="{BD0B764C-B959-4331-825D-849BB05D01CB}" type="presParOf" srcId="{237F7EDB-6C12-499B-80A7-0A9CF1243C04}" destId="{0A282B72-28A3-4CF9-A6AA-E95DE99094E3}" srcOrd="13" destOrd="0" presId="urn:microsoft.com/office/officeart/2005/8/layout/cycle8"/>
    <dgm:cxn modelId="{2ACC4799-0197-451A-88BC-8F89A796A07D}" type="presParOf" srcId="{237F7EDB-6C12-499B-80A7-0A9CF1243C04}" destId="{8F14891D-7961-4A3E-BBD5-28C0B88D4B71}"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8F0575-9053-46A6-833D-DF7E4409CE55}">
      <dsp:nvSpPr>
        <dsp:cNvPr id="0" name=""/>
        <dsp:cNvSpPr/>
      </dsp:nvSpPr>
      <dsp:spPr>
        <a:xfrm>
          <a:off x="2567894" y="220615"/>
          <a:ext cx="2851027" cy="2851027"/>
        </a:xfrm>
        <a:prstGeom prst="pie">
          <a:avLst>
            <a:gd name="adj1" fmla="val 16200000"/>
            <a:gd name="adj2" fmla="val 180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GB" sz="1300" kern="1200" dirty="0" smtClean="0"/>
            <a:t>well-being</a:t>
          </a:r>
          <a:endParaRPr lang="en-US" sz="1300" kern="1200" dirty="0"/>
        </a:p>
      </dsp:txBody>
      <dsp:txXfrm>
        <a:off x="4070454" y="824761"/>
        <a:ext cx="1018224" cy="848520"/>
      </dsp:txXfrm>
    </dsp:sp>
    <dsp:sp modelId="{2194263A-DED8-4212-A692-97731D70D7E3}">
      <dsp:nvSpPr>
        <dsp:cNvPr id="0" name=""/>
        <dsp:cNvSpPr/>
      </dsp:nvSpPr>
      <dsp:spPr>
        <a:xfrm>
          <a:off x="2509177" y="322437"/>
          <a:ext cx="2851027" cy="2851027"/>
        </a:xfrm>
        <a:prstGeom prst="pie">
          <a:avLst>
            <a:gd name="adj1" fmla="val 1800000"/>
            <a:gd name="adj2" fmla="val 900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GB" sz="1300" kern="1200" dirty="0" smtClean="0"/>
            <a:t>mindfulness </a:t>
          </a:r>
          <a:endParaRPr lang="en-US" sz="1300" kern="1200" dirty="0"/>
        </a:p>
      </dsp:txBody>
      <dsp:txXfrm>
        <a:off x="3187993" y="2172211"/>
        <a:ext cx="1527336" cy="746697"/>
      </dsp:txXfrm>
    </dsp:sp>
    <dsp:sp modelId="{202146A3-2DEE-43EA-BF90-38504E2D4DC5}">
      <dsp:nvSpPr>
        <dsp:cNvPr id="0" name=""/>
        <dsp:cNvSpPr/>
      </dsp:nvSpPr>
      <dsp:spPr>
        <a:xfrm>
          <a:off x="2450459" y="220615"/>
          <a:ext cx="2851027" cy="2851027"/>
        </a:xfrm>
        <a:prstGeom prst="pie">
          <a:avLst>
            <a:gd name="adj1" fmla="val 9000000"/>
            <a:gd name="adj2" fmla="val 1620000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GB" sz="1300" kern="1200" dirty="0" smtClean="0"/>
            <a:t>Neurodiversity</a:t>
          </a:r>
          <a:endParaRPr lang="en-US" sz="1300" kern="1200" dirty="0"/>
        </a:p>
      </dsp:txBody>
      <dsp:txXfrm>
        <a:off x="2780703" y="824761"/>
        <a:ext cx="1018224" cy="848520"/>
      </dsp:txXfrm>
    </dsp:sp>
    <dsp:sp modelId="{15069F91-65B5-48C3-B767-D4F6E62FC8F7}">
      <dsp:nvSpPr>
        <dsp:cNvPr id="0" name=""/>
        <dsp:cNvSpPr/>
      </dsp:nvSpPr>
      <dsp:spPr>
        <a:xfrm>
          <a:off x="2391638" y="44123"/>
          <a:ext cx="3204011" cy="3204011"/>
        </a:xfrm>
        <a:prstGeom prst="circularArrow">
          <a:avLst>
            <a:gd name="adj1" fmla="val 5085"/>
            <a:gd name="adj2" fmla="val 327528"/>
            <a:gd name="adj3" fmla="val 1472472"/>
            <a:gd name="adj4" fmla="val 16199432"/>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A282B72-28A3-4CF9-A6AA-E95DE99094E3}">
      <dsp:nvSpPr>
        <dsp:cNvPr id="0" name=""/>
        <dsp:cNvSpPr/>
      </dsp:nvSpPr>
      <dsp:spPr>
        <a:xfrm>
          <a:off x="2332685" y="145765"/>
          <a:ext cx="3204011" cy="3204011"/>
        </a:xfrm>
        <a:prstGeom prst="circularArrow">
          <a:avLst>
            <a:gd name="adj1" fmla="val 5085"/>
            <a:gd name="adj2" fmla="val 327528"/>
            <a:gd name="adj3" fmla="val 8671970"/>
            <a:gd name="adj4" fmla="val 1800502"/>
            <a:gd name="adj5" fmla="val 5932"/>
          </a:avLst>
        </a:prstGeom>
        <a:solidFill>
          <a:schemeClr val="accent4">
            <a:hueOff val="5197846"/>
            <a:satOff val="-23984"/>
            <a:lumOff val="88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F14891D-7961-4A3E-BBD5-28C0B88D4B71}">
      <dsp:nvSpPr>
        <dsp:cNvPr id="0" name=""/>
        <dsp:cNvSpPr/>
      </dsp:nvSpPr>
      <dsp:spPr>
        <a:xfrm>
          <a:off x="2273732" y="44123"/>
          <a:ext cx="3204011" cy="3204011"/>
        </a:xfrm>
        <a:prstGeom prst="circularArrow">
          <a:avLst>
            <a:gd name="adj1" fmla="val 5085"/>
            <a:gd name="adj2" fmla="val 327528"/>
            <a:gd name="adj3" fmla="val 15873039"/>
            <a:gd name="adj4" fmla="val 9000000"/>
            <a:gd name="adj5" fmla="val 5932"/>
          </a:avLst>
        </a:prstGeom>
        <a:solidFill>
          <a:schemeClr val="accent4">
            <a:hueOff val="10395692"/>
            <a:satOff val="-47968"/>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10/28/2019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ambitiousaboutautism.org.uk/stats-and-facts"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www.nhs.uk/conditions/learning-disabilities/" TargetMode="External"/><Relationship Id="rId4" Type="http://schemas.openxmlformats.org/officeDocument/2006/relationships/hyperlink" Target="https://www.ambitiousaboutautism.org.uk/stats-and-facts#_ftnref4"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1</a:t>
            </a:fld>
            <a:endParaRPr lang="en-US"/>
          </a:p>
        </p:txBody>
      </p:sp>
    </p:spTree>
    <p:extLst>
      <p:ext uri="{BB962C8B-B14F-4D97-AF65-F5344CB8AC3E}">
        <p14:creationId xmlns:p14="http://schemas.microsoft.com/office/powerpoint/2010/main" val="448324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“Neurodiversity may be every bit as crucial for the human race as biodiversity is for life in general. Who can say what form of wiring will prove best at any given moment?”.</a:t>
            </a:r>
          </a:p>
          <a:p>
            <a:r>
              <a:rPr lang="en-GB" dirty="0" smtClean="0"/>
              <a:t>The 1 in 67 of us on the autistic spectrum excel in science, engineering, mathematics, and across industry; they are your academics, chemists, physicists, accountants, mathematicians, computer programmers and surgeons</a:t>
            </a:r>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r>
              <a:rPr lang="en-GB" dirty="0" smtClean="0"/>
              <a:t>The 1 in 20 of us who have ADHD are prevalent in the ‘workaholic’ entrepreneurs, creative industry designers, marketers, artists, musicians, MP’s, inventors, actors, journalists, professional sports men and women.</a:t>
            </a:r>
          </a:p>
          <a:p>
            <a:endParaRPr lang="en-GB" dirty="0" smtClean="0"/>
          </a:p>
          <a:p>
            <a:r>
              <a:rPr lang="en-GB" sz="1200" b="0" i="0" kern="1200" dirty="0" smtClean="0">
                <a:solidFill>
                  <a:schemeClr val="tx1"/>
                </a:solidFill>
                <a:effectLst/>
                <a:latin typeface="+mn-lt"/>
                <a:ea typeface="+mn-ea"/>
                <a:cs typeface="+mn-cs"/>
              </a:rPr>
              <a:t>Neurodiversity is often considered as a social justice movement that focuses on celebrating neurodiversity along with biodiversity and cultural diversity. </a:t>
            </a:r>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t>2</a:t>
            </a:fld>
            <a:endParaRPr lang="en-US"/>
          </a:p>
        </p:txBody>
      </p:sp>
    </p:spTree>
    <p:extLst>
      <p:ext uri="{BB962C8B-B14F-4D97-AF65-F5344CB8AC3E}">
        <p14:creationId xmlns:p14="http://schemas.microsoft.com/office/powerpoint/2010/main" val="4265513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Dyspraxia</a:t>
            </a:r>
            <a:r>
              <a:rPr lang="en-GB" baseline="0" dirty="0" smtClean="0"/>
              <a:t> </a:t>
            </a:r>
          </a:p>
          <a:p>
            <a:r>
              <a:rPr lang="en-GB" sz="1200" b="0" i="0" kern="1200" dirty="0" smtClean="0">
                <a:solidFill>
                  <a:schemeClr val="tx1"/>
                </a:solidFill>
                <a:effectLst/>
                <a:latin typeface="+mn-lt"/>
                <a:ea typeface="+mn-ea"/>
                <a:cs typeface="+mn-cs"/>
              </a:rPr>
              <a:t>common disorder affecting fine and/or gross motor coordination</a:t>
            </a:r>
            <a:endParaRPr lang="en-GB" baseline="0" dirty="0" smtClean="0"/>
          </a:p>
          <a:p>
            <a:r>
              <a:rPr lang="en-GB" sz="1200" b="0" i="0" kern="1200" dirty="0" smtClean="0">
                <a:solidFill>
                  <a:schemeClr val="tx1"/>
                </a:solidFill>
                <a:effectLst/>
                <a:latin typeface="+mn-lt"/>
                <a:ea typeface="+mn-ea"/>
                <a:cs typeface="+mn-cs"/>
              </a:rPr>
              <a:t>DCD is thought to be around 3 or 4 times more common in boys than girls, and the condition sometimes runs in families.</a:t>
            </a:r>
          </a:p>
          <a:p>
            <a:r>
              <a:rPr lang="en-GB" sz="1200" b="0" i="0" kern="1200" dirty="0" smtClean="0">
                <a:solidFill>
                  <a:schemeClr val="tx1"/>
                </a:solidFill>
                <a:effectLst/>
                <a:latin typeface="+mn-lt"/>
                <a:ea typeface="+mn-ea"/>
                <a:cs typeface="+mn-cs"/>
              </a:rPr>
              <a:t>intellectual ability is in line with the general population.</a:t>
            </a:r>
          </a:p>
          <a:p>
            <a:r>
              <a:rPr lang="en-GB" sz="1200" b="0" i="0" kern="1200" dirty="0" smtClean="0">
                <a:solidFill>
                  <a:schemeClr val="tx1"/>
                </a:solidFill>
                <a:effectLst/>
                <a:latin typeface="+mn-lt"/>
                <a:ea typeface="+mn-ea"/>
                <a:cs typeface="+mn-cs"/>
              </a:rPr>
              <a:t> 6%,</a:t>
            </a:r>
            <a:r>
              <a:rPr lang="en-GB" sz="1200" b="0" i="0" kern="1200" baseline="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 being severe in 2%; a further 10% have the condition at a milder level, which implies that most school classes will have at least one affected child</a:t>
            </a:r>
          </a:p>
          <a:p>
            <a:r>
              <a:rPr lang="en-GB" sz="1200" b="0" i="0" kern="1200" dirty="0" smtClean="0">
                <a:solidFill>
                  <a:schemeClr val="tx1"/>
                </a:solidFill>
                <a:effectLst/>
                <a:latin typeface="+mn-lt"/>
                <a:ea typeface="+mn-ea"/>
                <a:cs typeface="+mn-cs"/>
              </a:rPr>
              <a:t> At least one child per class</a:t>
            </a:r>
            <a:r>
              <a:rPr lang="en-GB" sz="1200" b="0" i="0" kern="1200" baseline="0" dirty="0" smtClean="0">
                <a:solidFill>
                  <a:schemeClr val="tx1"/>
                </a:solidFill>
                <a:effectLst/>
                <a:latin typeface="+mn-lt"/>
                <a:ea typeface="+mn-ea"/>
                <a:cs typeface="+mn-cs"/>
              </a:rPr>
              <a:t> </a:t>
            </a:r>
          </a:p>
          <a:p>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ASD </a:t>
            </a:r>
          </a:p>
          <a:p>
            <a:r>
              <a:rPr lang="en-GB" sz="1200" b="0" i="0" kern="1200" baseline="0" dirty="0" smtClean="0">
                <a:solidFill>
                  <a:schemeClr val="tx1"/>
                </a:solidFill>
                <a:effectLst/>
                <a:latin typeface="+mn-lt"/>
                <a:ea typeface="+mn-ea"/>
                <a:cs typeface="+mn-cs"/>
              </a:rPr>
              <a:t>Communication </a:t>
            </a:r>
          </a:p>
          <a:p>
            <a:r>
              <a:rPr lang="en-GB" sz="1200" b="0" i="0" kern="1200" baseline="0" dirty="0" smtClean="0">
                <a:solidFill>
                  <a:schemeClr val="tx1"/>
                </a:solidFill>
                <a:effectLst/>
                <a:latin typeface="+mn-lt"/>
                <a:ea typeface="+mn-ea"/>
                <a:cs typeface="+mn-cs"/>
              </a:rPr>
              <a:t>Social </a:t>
            </a:r>
          </a:p>
          <a:p>
            <a:r>
              <a:rPr lang="en-GB" sz="1200" b="0" i="0" kern="1200" baseline="0" dirty="0" smtClean="0">
                <a:solidFill>
                  <a:schemeClr val="tx1"/>
                </a:solidFill>
                <a:effectLst/>
                <a:latin typeface="+mn-lt"/>
                <a:ea typeface="+mn-ea"/>
                <a:cs typeface="+mn-cs"/>
              </a:rPr>
              <a:t>Sensory</a:t>
            </a:r>
          </a:p>
          <a:p>
            <a:r>
              <a:rPr lang="en-GB" sz="1200" b="0" i="0" kern="1200" baseline="0" dirty="0" smtClean="0">
                <a:solidFill>
                  <a:schemeClr val="tx1"/>
                </a:solidFill>
                <a:effectLst/>
                <a:latin typeface="+mn-lt"/>
                <a:ea typeface="+mn-ea"/>
                <a:cs typeface="+mn-cs"/>
              </a:rPr>
              <a:t>Restrictive rigid routines </a:t>
            </a:r>
          </a:p>
          <a:p>
            <a:r>
              <a:rPr lang="en-GB" sz="1200" b="0" i="0" kern="1200" baseline="0" dirty="0" smtClean="0">
                <a:solidFill>
                  <a:schemeClr val="tx1"/>
                </a:solidFill>
                <a:effectLst/>
                <a:latin typeface="+mn-lt"/>
                <a:ea typeface="+mn-ea"/>
                <a:cs typeface="+mn-cs"/>
              </a:rPr>
              <a:t>Above intelligence, some learning disability </a:t>
            </a:r>
          </a:p>
          <a:p>
            <a:r>
              <a:rPr lang="en-GB" sz="1200" b="0" i="0" kern="1200" baseline="0" dirty="0" smtClean="0">
                <a:solidFill>
                  <a:schemeClr val="tx1"/>
                </a:solidFill>
                <a:effectLst/>
                <a:latin typeface="+mn-lt"/>
                <a:ea typeface="+mn-ea"/>
                <a:cs typeface="+mn-cs"/>
              </a:rPr>
              <a:t>Mainstream – routine, unstructured time, communication, social skills, planning </a:t>
            </a:r>
            <a:r>
              <a:rPr lang="en-GB" sz="1200" b="0" i="0" kern="1200" baseline="0" dirty="0" err="1" smtClean="0">
                <a:solidFill>
                  <a:schemeClr val="tx1"/>
                </a:solidFill>
                <a:effectLst/>
                <a:latin typeface="+mn-lt"/>
                <a:ea typeface="+mn-ea"/>
                <a:cs typeface="+mn-cs"/>
              </a:rPr>
              <a:t>sensorty</a:t>
            </a:r>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71 of children with ASD attend mainstream - </a:t>
            </a:r>
            <a:r>
              <a:rPr lang="en-GB" dirty="0" smtClean="0">
                <a:hlinkClick r:id="rId3"/>
              </a:rPr>
              <a:t>https://www.ambitiousaboutautism.org.uk/stats-and-facts</a:t>
            </a:r>
            <a:r>
              <a:rPr lang="en-GB" dirty="0" smtClean="0"/>
              <a:t>  - </a:t>
            </a:r>
            <a:r>
              <a:rPr lang="en-GB" sz="1200" b="0" i="0" kern="1200" dirty="0" smtClean="0">
                <a:solidFill>
                  <a:schemeClr val="tx1"/>
                </a:solidFill>
                <a:effectLst/>
                <a:latin typeface="+mn-lt"/>
                <a:ea typeface="+mn-ea"/>
                <a:cs typeface="+mn-cs"/>
                <a:hlinkClick r:id="rId4"/>
              </a:rPr>
              <a:t>4]</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DfE</a:t>
            </a:r>
            <a:r>
              <a:rPr lang="en-GB" sz="1200" b="0" i="0" kern="1200" dirty="0" smtClean="0">
                <a:solidFill>
                  <a:schemeClr val="tx1"/>
                </a:solidFill>
                <a:effectLst/>
                <a:latin typeface="+mn-lt"/>
                <a:ea typeface="+mn-ea"/>
                <a:cs typeface="+mn-cs"/>
              </a:rPr>
              <a:t> Special educational needs in England: January 2014</a:t>
            </a:r>
            <a:endParaRPr lang="en-GB" dirty="0" smtClean="0"/>
          </a:p>
          <a:p>
            <a:r>
              <a:rPr lang="en-GB" sz="1200" b="0" i="0" kern="1200" baseline="0" dirty="0" smtClean="0">
                <a:solidFill>
                  <a:schemeClr val="tx1"/>
                </a:solidFill>
                <a:effectLst/>
                <a:latin typeface="+mn-lt"/>
                <a:ea typeface="+mn-ea"/>
                <a:cs typeface="+mn-cs"/>
              </a:rPr>
              <a:t>1 in 100 </a:t>
            </a:r>
          </a:p>
          <a:p>
            <a:r>
              <a:rPr lang="en-GB" sz="1200" b="0" i="0" kern="1200" baseline="0" dirty="0" smtClean="0">
                <a:solidFill>
                  <a:schemeClr val="tx1"/>
                </a:solidFill>
                <a:effectLst/>
                <a:latin typeface="+mn-lt"/>
                <a:ea typeface="+mn-ea"/>
                <a:cs typeface="+mn-cs"/>
              </a:rPr>
              <a:t>4:1 Girls Boys</a:t>
            </a:r>
          </a:p>
          <a:p>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ADD/ADHD</a:t>
            </a:r>
          </a:p>
          <a:p>
            <a:r>
              <a:rPr lang="en-GB" sz="1200" b="1" i="0" kern="1200" dirty="0" smtClean="0">
                <a:solidFill>
                  <a:schemeClr val="tx1"/>
                </a:solidFill>
                <a:effectLst/>
                <a:latin typeface="+mn-lt"/>
                <a:ea typeface="+mn-ea"/>
                <a:cs typeface="+mn-cs"/>
              </a:rPr>
              <a:t>types of behavioural problems: inattentiveness, and hyperactivity and impulsiveness.</a:t>
            </a:r>
          </a:p>
          <a:p>
            <a:r>
              <a:rPr lang="en-GB" sz="1200" b="1" i="0" kern="1200" dirty="0" smtClean="0">
                <a:solidFill>
                  <a:schemeClr val="tx1"/>
                </a:solidFill>
                <a:effectLst/>
                <a:latin typeface="+mn-lt"/>
                <a:ea typeface="+mn-ea"/>
                <a:cs typeface="+mn-cs"/>
              </a:rPr>
              <a:t>Inattentiveness</a:t>
            </a:r>
          </a:p>
          <a:p>
            <a:r>
              <a:rPr lang="en-GB" sz="1200" b="0" i="0" kern="1200" dirty="0" smtClean="0">
                <a:solidFill>
                  <a:schemeClr val="tx1"/>
                </a:solidFill>
                <a:effectLst/>
                <a:latin typeface="+mn-lt"/>
                <a:ea typeface="+mn-ea"/>
                <a:cs typeface="+mn-cs"/>
              </a:rPr>
              <a:t>The main signs of inattentiveness are:</a:t>
            </a:r>
          </a:p>
          <a:p>
            <a:r>
              <a:rPr lang="en-GB" sz="1200" b="0" i="0" kern="1200" dirty="0" smtClean="0">
                <a:solidFill>
                  <a:schemeClr val="tx1"/>
                </a:solidFill>
                <a:effectLst/>
                <a:latin typeface="+mn-lt"/>
                <a:ea typeface="+mn-ea"/>
                <a:cs typeface="+mn-cs"/>
              </a:rPr>
              <a:t>having a short attention span and being easily distracted</a:t>
            </a:r>
          </a:p>
          <a:p>
            <a:r>
              <a:rPr lang="en-GB" sz="1200" b="0" i="0" kern="1200" dirty="0" smtClean="0">
                <a:solidFill>
                  <a:schemeClr val="tx1"/>
                </a:solidFill>
                <a:effectLst/>
                <a:latin typeface="+mn-lt"/>
                <a:ea typeface="+mn-ea"/>
                <a:cs typeface="+mn-cs"/>
              </a:rPr>
              <a:t>making careless mistakes – for example, in schoolwork</a:t>
            </a:r>
          </a:p>
          <a:p>
            <a:r>
              <a:rPr lang="en-GB" sz="1200" b="0" i="0" kern="1200" dirty="0" smtClean="0">
                <a:solidFill>
                  <a:schemeClr val="tx1"/>
                </a:solidFill>
                <a:effectLst/>
                <a:latin typeface="+mn-lt"/>
                <a:ea typeface="+mn-ea"/>
                <a:cs typeface="+mn-cs"/>
              </a:rPr>
              <a:t>appearing forgetful or losing things</a:t>
            </a:r>
          </a:p>
          <a:p>
            <a:r>
              <a:rPr lang="en-GB" sz="1200" b="0" i="0" kern="1200" dirty="0" smtClean="0">
                <a:solidFill>
                  <a:schemeClr val="tx1"/>
                </a:solidFill>
                <a:effectLst/>
                <a:latin typeface="+mn-lt"/>
                <a:ea typeface="+mn-ea"/>
                <a:cs typeface="+mn-cs"/>
              </a:rPr>
              <a:t>being unable to stick to tasks that are tedious or time-consuming</a:t>
            </a:r>
          </a:p>
          <a:p>
            <a:r>
              <a:rPr lang="en-GB" sz="1200" b="0" i="0" kern="1200" dirty="0" smtClean="0">
                <a:solidFill>
                  <a:schemeClr val="tx1"/>
                </a:solidFill>
                <a:effectLst/>
                <a:latin typeface="+mn-lt"/>
                <a:ea typeface="+mn-ea"/>
                <a:cs typeface="+mn-cs"/>
              </a:rPr>
              <a:t>appearing to be unable to listen to or carry out instructions</a:t>
            </a:r>
          </a:p>
          <a:p>
            <a:r>
              <a:rPr lang="en-GB" sz="1200" b="0" i="0" kern="1200" dirty="0" smtClean="0">
                <a:solidFill>
                  <a:schemeClr val="tx1"/>
                </a:solidFill>
                <a:effectLst/>
                <a:latin typeface="+mn-lt"/>
                <a:ea typeface="+mn-ea"/>
                <a:cs typeface="+mn-cs"/>
              </a:rPr>
              <a:t>constantly changing activity or task</a:t>
            </a:r>
          </a:p>
          <a:p>
            <a:r>
              <a:rPr lang="en-GB" sz="1200" b="0" i="0" kern="1200" dirty="0" smtClean="0">
                <a:solidFill>
                  <a:schemeClr val="tx1"/>
                </a:solidFill>
                <a:effectLst/>
                <a:latin typeface="+mn-lt"/>
                <a:ea typeface="+mn-ea"/>
                <a:cs typeface="+mn-cs"/>
              </a:rPr>
              <a:t>having difficulty organising tasks</a:t>
            </a:r>
          </a:p>
          <a:p>
            <a:r>
              <a:rPr lang="en-GB" sz="1200" b="1" i="0" kern="1200" dirty="0" smtClean="0">
                <a:solidFill>
                  <a:schemeClr val="tx1"/>
                </a:solidFill>
                <a:effectLst/>
                <a:latin typeface="+mn-lt"/>
                <a:ea typeface="+mn-ea"/>
                <a:cs typeface="+mn-cs"/>
              </a:rPr>
              <a:t>Hyperactivity and impulsiveness</a:t>
            </a:r>
          </a:p>
          <a:p>
            <a:r>
              <a:rPr lang="en-GB" sz="1200" b="0" i="0" kern="1200" dirty="0" smtClean="0">
                <a:solidFill>
                  <a:schemeClr val="tx1"/>
                </a:solidFill>
                <a:effectLst/>
                <a:latin typeface="+mn-lt"/>
                <a:ea typeface="+mn-ea"/>
                <a:cs typeface="+mn-cs"/>
              </a:rPr>
              <a:t>The main signs of hyperactivity and impulsiveness are:</a:t>
            </a:r>
          </a:p>
          <a:p>
            <a:r>
              <a:rPr lang="en-GB" sz="1200" b="0" i="0" kern="1200" dirty="0" smtClean="0">
                <a:solidFill>
                  <a:schemeClr val="tx1"/>
                </a:solidFill>
                <a:effectLst/>
                <a:latin typeface="+mn-lt"/>
                <a:ea typeface="+mn-ea"/>
                <a:cs typeface="+mn-cs"/>
              </a:rPr>
              <a:t>being unable to sit still, especially in calm or quiet surroundings</a:t>
            </a:r>
          </a:p>
          <a:p>
            <a:r>
              <a:rPr lang="en-GB" sz="1200" b="0" i="0" kern="1200" dirty="0" smtClean="0">
                <a:solidFill>
                  <a:schemeClr val="tx1"/>
                </a:solidFill>
                <a:effectLst/>
                <a:latin typeface="+mn-lt"/>
                <a:ea typeface="+mn-ea"/>
                <a:cs typeface="+mn-cs"/>
              </a:rPr>
              <a:t>constantly fidgeting</a:t>
            </a:r>
          </a:p>
          <a:p>
            <a:r>
              <a:rPr lang="en-GB" sz="1200" b="0" i="0" kern="1200" dirty="0" smtClean="0">
                <a:solidFill>
                  <a:schemeClr val="tx1"/>
                </a:solidFill>
                <a:effectLst/>
                <a:latin typeface="+mn-lt"/>
                <a:ea typeface="+mn-ea"/>
                <a:cs typeface="+mn-cs"/>
              </a:rPr>
              <a:t>being unable to concentrate on tasks</a:t>
            </a:r>
          </a:p>
          <a:p>
            <a:r>
              <a:rPr lang="en-GB" sz="1200" b="0" i="0" kern="1200" dirty="0" smtClean="0">
                <a:solidFill>
                  <a:schemeClr val="tx1"/>
                </a:solidFill>
                <a:effectLst/>
                <a:latin typeface="+mn-lt"/>
                <a:ea typeface="+mn-ea"/>
                <a:cs typeface="+mn-cs"/>
              </a:rPr>
              <a:t>excessive physical movement</a:t>
            </a:r>
          </a:p>
          <a:p>
            <a:r>
              <a:rPr lang="en-GB" sz="1200" b="0" i="0" kern="1200" dirty="0" smtClean="0">
                <a:solidFill>
                  <a:schemeClr val="tx1"/>
                </a:solidFill>
                <a:effectLst/>
                <a:latin typeface="+mn-lt"/>
                <a:ea typeface="+mn-ea"/>
                <a:cs typeface="+mn-cs"/>
              </a:rPr>
              <a:t>excessive talking</a:t>
            </a:r>
          </a:p>
          <a:p>
            <a:r>
              <a:rPr lang="en-GB" sz="1200" b="0" i="0" kern="1200" dirty="0" smtClean="0">
                <a:solidFill>
                  <a:schemeClr val="tx1"/>
                </a:solidFill>
                <a:effectLst/>
                <a:latin typeface="+mn-lt"/>
                <a:ea typeface="+mn-ea"/>
                <a:cs typeface="+mn-cs"/>
              </a:rPr>
              <a:t>being unable to wait their turn</a:t>
            </a:r>
          </a:p>
          <a:p>
            <a:r>
              <a:rPr lang="en-GB" sz="1200" b="0" i="0" kern="1200" dirty="0" smtClean="0">
                <a:solidFill>
                  <a:schemeClr val="tx1"/>
                </a:solidFill>
                <a:effectLst/>
                <a:latin typeface="+mn-lt"/>
                <a:ea typeface="+mn-ea"/>
                <a:cs typeface="+mn-cs"/>
              </a:rPr>
              <a:t>acting without thinking</a:t>
            </a:r>
          </a:p>
          <a:p>
            <a:r>
              <a:rPr lang="en-GB" sz="1200" b="0" i="0" kern="1200" dirty="0" smtClean="0">
                <a:solidFill>
                  <a:schemeClr val="tx1"/>
                </a:solidFill>
                <a:effectLst/>
                <a:latin typeface="+mn-lt"/>
                <a:ea typeface="+mn-ea"/>
                <a:cs typeface="+mn-cs"/>
              </a:rPr>
              <a:t>interrupting conversations</a:t>
            </a:r>
          </a:p>
          <a:p>
            <a:r>
              <a:rPr lang="en-GB" sz="1200" b="0" i="0" kern="1200" dirty="0" smtClean="0">
                <a:solidFill>
                  <a:schemeClr val="tx1"/>
                </a:solidFill>
                <a:effectLst/>
                <a:latin typeface="+mn-lt"/>
                <a:ea typeface="+mn-ea"/>
                <a:cs typeface="+mn-cs"/>
              </a:rPr>
              <a:t>little or no sense of danger</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Dyslexia</a:t>
            </a:r>
          </a:p>
          <a:p>
            <a:r>
              <a:rPr lang="en-GB" sz="1200" b="1" i="0" kern="1200" dirty="0" smtClean="0">
                <a:solidFill>
                  <a:schemeClr val="tx1"/>
                </a:solidFill>
                <a:effectLst/>
                <a:latin typeface="+mn-lt"/>
                <a:ea typeface="+mn-ea"/>
                <a:cs typeface="+mn-cs"/>
              </a:rPr>
              <a:t>Dyslexia is a common learning difficulty that can cause problems with reading, writing and spelling.</a:t>
            </a:r>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It's a specific learning difficulty, which means it causes problems with certain abilities used for learning, such as reading and writing.</a:t>
            </a:r>
          </a:p>
          <a:p>
            <a:r>
              <a:rPr lang="en-GB" sz="1200" b="0" i="0" kern="1200" dirty="0" smtClean="0">
                <a:solidFill>
                  <a:schemeClr val="tx1"/>
                </a:solidFill>
                <a:effectLst/>
                <a:latin typeface="+mn-lt"/>
                <a:ea typeface="+mn-ea"/>
                <a:cs typeface="+mn-cs"/>
              </a:rPr>
              <a:t>Unlike a </a:t>
            </a:r>
            <a:r>
              <a:rPr lang="en-GB" sz="1200" b="0" i="0" kern="1200" dirty="0" smtClean="0">
                <a:solidFill>
                  <a:schemeClr val="tx1"/>
                </a:solidFill>
                <a:effectLst/>
                <a:latin typeface="+mn-lt"/>
                <a:ea typeface="+mn-ea"/>
                <a:cs typeface="+mn-cs"/>
                <a:hlinkClick r:id="rId5"/>
              </a:rPr>
              <a:t>learning disability</a:t>
            </a:r>
            <a:r>
              <a:rPr lang="en-GB" sz="1200" b="0" i="0" kern="1200" dirty="0" smtClean="0">
                <a:solidFill>
                  <a:schemeClr val="tx1"/>
                </a:solidFill>
                <a:effectLst/>
                <a:latin typeface="+mn-lt"/>
                <a:ea typeface="+mn-ea"/>
                <a:cs typeface="+mn-cs"/>
              </a:rPr>
              <a:t>, intelligence isn't affected.</a:t>
            </a:r>
          </a:p>
          <a:p>
            <a:r>
              <a:rPr lang="en-GB" sz="1200" b="0" i="0" kern="1200" dirty="0" smtClean="0">
                <a:solidFill>
                  <a:schemeClr val="tx1"/>
                </a:solidFill>
                <a:effectLst/>
                <a:latin typeface="+mn-lt"/>
                <a:ea typeface="+mn-ea"/>
                <a:cs typeface="+mn-cs"/>
              </a:rPr>
              <a:t>It's estimated up to 1 in every 10 people in the UK has some degree of dyslexia.</a:t>
            </a:r>
          </a:p>
          <a:p>
            <a:endParaRPr lang="en-GB"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smtClean="0">
                <a:solidFill>
                  <a:schemeClr val="tx1"/>
                </a:solidFill>
                <a:effectLst/>
                <a:latin typeface="+mn-lt"/>
                <a:ea typeface="+mn-ea"/>
                <a:cs typeface="+mn-cs"/>
              </a:rPr>
              <a:t>Symptoms of Tourette's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smtClean="0">
                <a:solidFill>
                  <a:schemeClr val="tx1"/>
                </a:solidFill>
                <a:effectLst/>
                <a:latin typeface="+mn-lt"/>
                <a:ea typeface="+mn-ea"/>
                <a:cs typeface="+mn-cs"/>
              </a:rPr>
              <a:t>Tics  -</a:t>
            </a:r>
            <a:r>
              <a:rPr lang="en-GB" sz="1200" b="1" i="0" kern="1200" baseline="0" dirty="0" smtClean="0">
                <a:solidFill>
                  <a:schemeClr val="tx1"/>
                </a:solidFill>
                <a:effectLst/>
                <a:latin typeface="+mn-lt"/>
                <a:ea typeface="+mn-ea"/>
                <a:cs typeface="+mn-cs"/>
              </a:rPr>
              <a:t> </a:t>
            </a:r>
            <a:r>
              <a:rPr lang="en-GB" sz="1200" b="1" i="0" kern="1200" baseline="0" dirty="0" err="1" smtClean="0">
                <a:solidFill>
                  <a:schemeClr val="tx1"/>
                </a:solidFill>
                <a:effectLst/>
                <a:latin typeface="+mn-lt"/>
                <a:ea typeface="+mn-ea"/>
                <a:cs typeface="+mn-cs"/>
              </a:rPr>
              <a:t>physical.vocal</a:t>
            </a:r>
            <a:r>
              <a:rPr lang="en-GB" sz="1200" b="1" i="0" kern="1200" baseline="0" dirty="0" smtClean="0">
                <a:solidFill>
                  <a:schemeClr val="tx1"/>
                </a:solidFill>
                <a:effectLst/>
                <a:latin typeface="+mn-lt"/>
                <a:ea typeface="+mn-ea"/>
                <a:cs typeface="+mn-cs"/>
              </a:rPr>
              <a:t> </a:t>
            </a:r>
            <a:endParaRPr lang="en-GB" sz="1200" b="1"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endParaRPr lang="en-GB" sz="1200" b="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08B6ED8-9D91-5E4C-8236-27D5494AAD9C}" type="slidenum">
              <a:rPr lang="en-US" smtClean="0"/>
              <a:t>3</a:t>
            </a:fld>
            <a:endParaRPr lang="en-US"/>
          </a:p>
        </p:txBody>
      </p:sp>
    </p:spTree>
    <p:extLst>
      <p:ext uri="{BB962C8B-B14F-4D97-AF65-F5344CB8AC3E}">
        <p14:creationId xmlns:p14="http://schemas.microsoft.com/office/powerpoint/2010/main" val="2252055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Think write pair </a:t>
            </a:r>
            <a:r>
              <a:rPr lang="en-GB" dirty="0" err="1" smtClean="0"/>
              <a:t>shre</a:t>
            </a:r>
            <a:r>
              <a:rPr lang="en-GB" baseline="0" dirty="0" smtClean="0"/>
              <a:t> </a:t>
            </a:r>
          </a:p>
          <a:p>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t>6</a:t>
            </a:fld>
            <a:endParaRPr lang="en-US"/>
          </a:p>
        </p:txBody>
      </p:sp>
    </p:spTree>
    <p:extLst>
      <p:ext uri="{BB962C8B-B14F-4D97-AF65-F5344CB8AC3E}">
        <p14:creationId xmlns:p14="http://schemas.microsoft.com/office/powerpoint/2010/main" val="501467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Mindfulness focuses on the present as a way to de-clutter our minds from worrying about the past or future</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008B6ED8-9D91-5E4C-8236-27D5494AAD9C}" type="slidenum">
              <a:rPr lang="en-US" smtClean="0"/>
              <a:t>7</a:t>
            </a:fld>
            <a:endParaRPr lang="en-US"/>
          </a:p>
        </p:txBody>
      </p:sp>
    </p:spTree>
    <p:extLst>
      <p:ext uri="{BB962C8B-B14F-4D97-AF65-F5344CB8AC3E}">
        <p14:creationId xmlns:p14="http://schemas.microsoft.com/office/powerpoint/2010/main" val="34398764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smtClean="0"/>
              <a:t>TITLE GOES HERE IN CAPS</a:t>
            </a:r>
            <a:endParaRPr lang="en-US" dirty="0"/>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Sub title goes here</a:t>
            </a:r>
            <a:endParaRPr lang="en-US" dirty="0"/>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smtClean="0"/>
              <a:t>Date / location / additional info</a:t>
            </a:r>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smtClean="0"/>
              <a:t>TITLE GOES HERE IN CAPS</a:t>
            </a:r>
            <a:endParaRPr lang="en-US" dirty="0"/>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Sub title goes here</a:t>
            </a:r>
            <a:endParaRPr lang="en-US" dirty="0"/>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smtClean="0"/>
              <a:t>Date / location / additional info</a:t>
            </a:r>
            <a:endParaRPr lang="en-US" dirty="0"/>
          </a:p>
        </p:txBody>
      </p:sp>
    </p:spTree>
    <p:extLst>
      <p:ext uri="{BB962C8B-B14F-4D97-AF65-F5344CB8AC3E}">
        <p14:creationId xmlns:p14="http://schemas.microsoft.com/office/powerpoint/2010/main" val="11957130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659" cy="5143499"/>
          </a:xfrm>
          <a:prstGeom prst="rect">
            <a:avLst/>
          </a:prstGeom>
        </p:spPr>
      </p:pic>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7439935" y="3434491"/>
            <a:ext cx="1258371" cy="657228"/>
          </a:xfrm>
          <a:prstGeom prst="rect">
            <a:avLst/>
          </a:prstGeom>
        </p:spPr>
        <p:txBody>
          <a:bodyPr/>
          <a:lstStyle/>
          <a:p>
            <a:endParaRPr lang="en-US" dirty="0"/>
          </a:p>
        </p:txBody>
      </p:sp>
      <p:sp>
        <p:nvSpPr>
          <p:cNvPr id="13" name="Picture Placeholder 7"/>
          <p:cNvSpPr>
            <a:spLocks noGrp="1"/>
          </p:cNvSpPr>
          <p:nvPr>
            <p:ph type="pic" sz="quarter" idx="11"/>
          </p:nvPr>
        </p:nvSpPr>
        <p:spPr>
          <a:xfrm>
            <a:off x="7430422" y="4195977"/>
            <a:ext cx="1258371" cy="657228"/>
          </a:xfrm>
          <a:prstGeom prst="rect">
            <a:avLst/>
          </a:prstGeom>
        </p:spPr>
        <p:txBody>
          <a:bodyPr/>
          <a:lstStyle/>
          <a:p>
            <a:endParaRPr lang="en-US"/>
          </a:p>
        </p:txBody>
      </p:sp>
      <p:sp>
        <p:nvSpPr>
          <p:cNvPr id="14" name="Text Placeholder 21"/>
          <p:cNvSpPr>
            <a:spLocks noGrp="1"/>
          </p:cNvSpPr>
          <p:nvPr>
            <p:ph type="body" sz="quarter" idx="13" hasCustomPrompt="1"/>
          </p:nvPr>
        </p:nvSpPr>
        <p:spPr>
          <a:xfrm>
            <a:off x="884241" y="2339310"/>
            <a:ext cx="6110339"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smtClean="0"/>
              <a:t>Important parts of the bullet can be highlighted in a bold weight for added impact.</a:t>
            </a:r>
          </a:p>
          <a:p>
            <a:pPr lvl="0"/>
            <a:r>
              <a:rPr lang="en-US" dirty="0" smtClean="0"/>
              <a:t>Maecenas vitae quam et </a:t>
            </a:r>
            <a:r>
              <a:rPr lang="en-US" dirty="0" err="1" smtClean="0"/>
              <a:t>leo</a:t>
            </a:r>
            <a:r>
              <a:rPr lang="en-US" dirty="0" smtClean="0"/>
              <a:t> </a:t>
            </a:r>
            <a:r>
              <a:rPr lang="en-US" dirty="0" err="1" smtClean="0"/>
              <a:t>vulputate</a:t>
            </a:r>
            <a:r>
              <a:rPr lang="en-US" dirty="0" smtClean="0"/>
              <a:t> </a:t>
            </a:r>
            <a:r>
              <a:rPr lang="en-US" dirty="0" err="1" smtClean="0"/>
              <a:t>maximus</a:t>
            </a:r>
            <a:r>
              <a:rPr lang="en-US" dirty="0" smtClean="0"/>
              <a:t> </a:t>
            </a:r>
            <a:r>
              <a:rPr lang="en-US" dirty="0" err="1" smtClean="0"/>
              <a:t>quis</a:t>
            </a:r>
            <a:r>
              <a:rPr lang="en-US" dirty="0" smtClean="0"/>
              <a:t> a </a:t>
            </a:r>
            <a:r>
              <a:rPr lang="en-US" dirty="0" err="1" smtClean="0"/>
              <a:t>tortor</a:t>
            </a:r>
            <a:r>
              <a:rPr lang="en-US" dirty="0" smtClean="0"/>
              <a:t>. </a:t>
            </a:r>
            <a:r>
              <a:rPr lang="en-US" dirty="0" err="1" smtClean="0"/>
              <a:t>Vivamus</a:t>
            </a:r>
            <a:r>
              <a:rPr lang="en-US" dirty="0" smtClean="0"/>
              <a:t> </a:t>
            </a:r>
            <a:r>
              <a:rPr lang="en-US" dirty="0" err="1" smtClean="0"/>
              <a:t>tincidunt</a:t>
            </a:r>
            <a:r>
              <a:rPr lang="en-US" dirty="0" smtClean="0"/>
              <a:t> </a:t>
            </a:r>
            <a:r>
              <a:rPr lang="en-US" dirty="0" err="1" smtClean="0"/>
              <a:t>lacinia</a:t>
            </a:r>
            <a:r>
              <a:rPr lang="en-US" dirty="0" smtClean="0"/>
              <a:t> </a:t>
            </a:r>
            <a:r>
              <a:rPr lang="en-US" dirty="0" err="1" smtClean="0"/>
              <a:t>tempor</a:t>
            </a:r>
            <a:r>
              <a:rPr lang="en-US" dirty="0" smtClean="0"/>
              <a:t>.</a:t>
            </a:r>
          </a:p>
          <a:p>
            <a:pPr lvl="0"/>
            <a:r>
              <a:rPr lang="en-US" dirty="0" err="1" smtClean="0"/>
              <a:t>Nunc</a:t>
            </a:r>
            <a:r>
              <a:rPr lang="en-US" dirty="0" smtClean="0"/>
              <a:t> a </a:t>
            </a:r>
            <a:r>
              <a:rPr lang="en-US" dirty="0" err="1" smtClean="0"/>
              <a:t>nisl</a:t>
            </a:r>
            <a:r>
              <a:rPr lang="en-US" dirty="0" smtClean="0"/>
              <a:t> vitae </a:t>
            </a:r>
            <a:r>
              <a:rPr lang="en-US" dirty="0" err="1" smtClean="0"/>
              <a:t>massa</a:t>
            </a:r>
            <a:r>
              <a:rPr lang="en-US" dirty="0" smtClean="0"/>
              <a:t> </a:t>
            </a:r>
            <a:r>
              <a:rPr lang="en-US" dirty="0" err="1" smtClean="0"/>
              <a:t>volutpat</a:t>
            </a:r>
            <a:r>
              <a:rPr lang="en-US" dirty="0" smtClean="0"/>
              <a:t> </a:t>
            </a:r>
            <a:r>
              <a:rPr lang="en-US" dirty="0" err="1" smtClean="0"/>
              <a:t>volutpat</a:t>
            </a:r>
            <a:r>
              <a:rPr lang="en-US" dirty="0" smtClean="0"/>
              <a:t>. </a:t>
            </a:r>
            <a:r>
              <a:rPr lang="en-US" dirty="0" err="1" smtClean="0"/>
              <a:t>Sed</a:t>
            </a:r>
            <a:r>
              <a:rPr lang="en-US" dirty="0" smtClean="0"/>
              <a:t> </a:t>
            </a:r>
            <a:r>
              <a:rPr lang="en-US" dirty="0" err="1" smtClean="0"/>
              <a:t>bibendum</a:t>
            </a:r>
            <a:r>
              <a:rPr lang="en-US" dirty="0" smtClean="0"/>
              <a:t> </a:t>
            </a:r>
            <a:r>
              <a:rPr lang="en-US" dirty="0" err="1" smtClean="0"/>
              <a:t>mauris</a:t>
            </a:r>
            <a:r>
              <a:rPr lang="en-US" dirty="0" smtClean="0"/>
              <a:t> id </a:t>
            </a:r>
            <a:r>
              <a:rPr lang="en-US" dirty="0" err="1" smtClean="0"/>
              <a:t>rutrum</a:t>
            </a:r>
            <a:r>
              <a:rPr lang="en-US" dirty="0" smtClean="0"/>
              <a:t> </a:t>
            </a:r>
            <a:r>
              <a:rPr lang="en-US" dirty="0" err="1" smtClean="0"/>
              <a:t>feugiat</a:t>
            </a:r>
            <a:r>
              <a:rPr lang="en-US" dirty="0" smtClean="0"/>
              <a:t>.</a:t>
            </a:r>
          </a:p>
        </p:txBody>
      </p:sp>
      <p:sp>
        <p:nvSpPr>
          <p:cNvPr id="15" name="Text Placeholder 21"/>
          <p:cNvSpPr>
            <a:spLocks noGrp="1"/>
          </p:cNvSpPr>
          <p:nvPr>
            <p:ph type="body" sz="quarter" idx="14" hasCustomPrompt="1"/>
          </p:nvPr>
        </p:nvSpPr>
        <p:spPr>
          <a:xfrm>
            <a:off x="884242" y="1655966"/>
            <a:ext cx="5373684" cy="380867"/>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smtClean="0"/>
              <a:t>Page title (minimal text as bullet points)</a:t>
            </a:r>
          </a:p>
          <a:p>
            <a:pPr lvl="0"/>
            <a:endParaRPr lang="en-US" dirty="0"/>
          </a:p>
        </p:txBody>
      </p:sp>
    </p:spTree>
    <p:extLst>
      <p:ext uri="{BB962C8B-B14F-4D97-AF65-F5344CB8AC3E}">
        <p14:creationId xmlns:p14="http://schemas.microsoft.com/office/powerpoint/2010/main" val="363941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13" name="Text Placeholder 21"/>
          <p:cNvSpPr>
            <a:spLocks noGrp="1"/>
          </p:cNvSpPr>
          <p:nvPr>
            <p:ph type="body" sz="quarter" idx="16" hasCustomPrompt="1"/>
          </p:nvPr>
        </p:nvSpPr>
        <p:spPr>
          <a:xfrm>
            <a:off x="5295255" y="964856"/>
            <a:ext cx="3351440" cy="618831"/>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sz="12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smtClean="0">
                <a:latin typeface="+mn-lt"/>
              </a:rPr>
              <a:t>Lorem</a:t>
            </a:r>
            <a:r>
              <a:rPr lang="en-US" dirty="0" smtClean="0">
                <a:latin typeface="+mn-lt"/>
              </a:rPr>
              <a:t> </a:t>
            </a:r>
            <a:r>
              <a:rPr lang="en-US" dirty="0" err="1" smtClean="0">
                <a:latin typeface="+mn-lt"/>
              </a:rPr>
              <a:t>ipsum</a:t>
            </a:r>
            <a:r>
              <a:rPr lang="en-US" dirty="0" smtClean="0">
                <a:latin typeface="+mn-lt"/>
              </a:rPr>
              <a:t> dolor sit </a:t>
            </a:r>
            <a:r>
              <a:rPr lang="en-US" dirty="0" err="1" smtClean="0">
                <a:latin typeface="+mn-lt"/>
              </a:rPr>
              <a:t>amet</a:t>
            </a:r>
            <a:r>
              <a:rPr lang="en-US" dirty="0" smtClean="0">
                <a:latin typeface="+mn-lt"/>
              </a:rPr>
              <a:t>, </a:t>
            </a:r>
            <a:r>
              <a:rPr lang="en-US" dirty="0" err="1" smtClean="0">
                <a:latin typeface="+mn-lt"/>
              </a:rPr>
              <a:t>consectetur</a:t>
            </a:r>
            <a:r>
              <a:rPr lang="en-US" dirty="0" smtClean="0">
                <a:latin typeface="+mn-lt"/>
              </a:rPr>
              <a:t> </a:t>
            </a:r>
            <a:r>
              <a:rPr lang="en-US" dirty="0" err="1" smtClean="0">
                <a:latin typeface="+mn-lt"/>
              </a:rPr>
              <a:t>adipiscing</a:t>
            </a:r>
            <a:r>
              <a:rPr lang="en-US" dirty="0" smtClean="0">
                <a:latin typeface="+mn-lt"/>
              </a:rPr>
              <a:t> </a:t>
            </a:r>
            <a:r>
              <a:rPr lang="en-US" dirty="0" err="1" smtClean="0">
                <a:latin typeface="+mn-lt"/>
              </a:rPr>
              <a:t>elit</a:t>
            </a:r>
            <a:r>
              <a:rPr lang="en-US" dirty="0" smtClean="0">
                <a:latin typeface="+mn-lt"/>
              </a:rPr>
              <a:t> </a:t>
            </a:r>
            <a:r>
              <a:rPr lang="en-US" dirty="0" err="1" smtClean="0">
                <a:latin typeface="+mn-lt"/>
              </a:rPr>
              <a:t>morbi</a:t>
            </a:r>
            <a:r>
              <a:rPr lang="en-US" dirty="0" smtClean="0">
                <a:latin typeface="+mn-lt"/>
              </a:rPr>
              <a:t> vitae.</a:t>
            </a:r>
            <a:endParaRPr lang="en-US" dirty="0">
              <a:latin typeface="+mn-lt"/>
            </a:endParaRPr>
          </a:p>
        </p:txBody>
      </p:sp>
      <p:sp>
        <p:nvSpPr>
          <p:cNvPr id="8" name="Picture Placeholder 7"/>
          <p:cNvSpPr>
            <a:spLocks noGrp="1"/>
          </p:cNvSpPr>
          <p:nvPr>
            <p:ph type="pic" sz="quarter" idx="10"/>
          </p:nvPr>
        </p:nvSpPr>
        <p:spPr>
          <a:xfrm>
            <a:off x="-104674" y="-505326"/>
            <a:ext cx="5125853" cy="4391526"/>
          </a:xfrm>
          <a:prstGeom prst="rect">
            <a:avLst/>
          </a:prstGeom>
        </p:spPr>
        <p:txBody>
          <a:bodyPr/>
          <a:lstStyle/>
          <a:p>
            <a:endParaRPr lang="en-US" dirty="0"/>
          </a:p>
        </p:txBody>
      </p:sp>
      <p:sp>
        <p:nvSpPr>
          <p:cNvPr id="6" name="Text Placeholder 21"/>
          <p:cNvSpPr>
            <a:spLocks noGrp="1"/>
          </p:cNvSpPr>
          <p:nvPr>
            <p:ph type="body" sz="quarter" idx="14" hasCustomPrompt="1"/>
          </p:nvPr>
        </p:nvSpPr>
        <p:spPr>
          <a:xfrm>
            <a:off x="5295254" y="455151"/>
            <a:ext cx="3351441" cy="380867"/>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smtClean="0"/>
              <a:t>Page title (single picture)</a:t>
            </a:r>
          </a:p>
          <a:p>
            <a:pPr lvl="0"/>
            <a:endParaRPr lang="en-US" dirty="0"/>
          </a:p>
        </p:txBody>
      </p:sp>
      <p:sp>
        <p:nvSpPr>
          <p:cNvPr id="12" name="Text Placeholder 21"/>
          <p:cNvSpPr>
            <a:spLocks noGrp="1"/>
          </p:cNvSpPr>
          <p:nvPr>
            <p:ph type="body" sz="quarter" idx="15" hasCustomPrompt="1"/>
          </p:nvPr>
        </p:nvSpPr>
        <p:spPr>
          <a:xfrm>
            <a:off x="5295255" y="1583687"/>
            <a:ext cx="3351440" cy="1516473"/>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Morbi</a:t>
            </a:r>
            <a:r>
              <a:rPr lang="en-US" dirty="0" smtClean="0"/>
              <a:t> vitae </a:t>
            </a:r>
            <a:r>
              <a:rPr lang="en-US" dirty="0" err="1" smtClean="0"/>
              <a:t>nibh</a:t>
            </a:r>
            <a:r>
              <a:rPr lang="en-US" dirty="0" smtClean="0"/>
              <a:t> est. Maecenas vitae quam et </a:t>
            </a:r>
            <a:r>
              <a:rPr lang="en-US" dirty="0" err="1" smtClean="0"/>
              <a:t>leo</a:t>
            </a:r>
            <a:r>
              <a:rPr lang="en-US" dirty="0" smtClean="0"/>
              <a:t> </a:t>
            </a:r>
            <a:r>
              <a:rPr lang="en-US" dirty="0" err="1" smtClean="0"/>
              <a:t>vulputate</a:t>
            </a:r>
            <a:r>
              <a:rPr lang="en-US" dirty="0" smtClean="0"/>
              <a:t> </a:t>
            </a:r>
            <a:r>
              <a:rPr lang="en-US" dirty="0" err="1" smtClean="0"/>
              <a:t>maximus</a:t>
            </a:r>
            <a:r>
              <a:rPr lang="en-US" dirty="0" smtClean="0"/>
              <a:t> </a:t>
            </a:r>
            <a:r>
              <a:rPr lang="en-US" dirty="0" err="1" smtClean="0"/>
              <a:t>quis</a:t>
            </a:r>
            <a:r>
              <a:rPr lang="en-US" dirty="0" smtClean="0"/>
              <a:t> a </a:t>
            </a:r>
            <a:r>
              <a:rPr lang="en-US" dirty="0" err="1" smtClean="0"/>
              <a:t>tortor</a:t>
            </a:r>
            <a:r>
              <a:rPr lang="en-US" dirty="0" smtClean="0"/>
              <a:t>. </a:t>
            </a:r>
            <a:r>
              <a:rPr lang="en-US" dirty="0" err="1" smtClean="0"/>
              <a:t>Vivamus</a:t>
            </a:r>
            <a:r>
              <a:rPr lang="en-US" dirty="0" smtClean="0"/>
              <a:t> </a:t>
            </a:r>
            <a:r>
              <a:rPr lang="en-US" dirty="0" err="1" smtClean="0"/>
              <a:t>tincidunt</a:t>
            </a:r>
            <a:r>
              <a:rPr lang="en-US" dirty="0" smtClean="0"/>
              <a:t> </a:t>
            </a:r>
            <a:r>
              <a:rPr lang="en-US" dirty="0" err="1" smtClean="0"/>
              <a:t>lacinia</a:t>
            </a:r>
            <a:r>
              <a:rPr lang="en-US" dirty="0" smtClean="0"/>
              <a:t> </a:t>
            </a:r>
            <a:r>
              <a:rPr lang="en-US" dirty="0" err="1" smtClean="0"/>
              <a:t>tempor</a:t>
            </a:r>
            <a:r>
              <a:rPr lang="en-US" dirty="0" smtClean="0"/>
              <a:t>.</a:t>
            </a:r>
          </a:p>
        </p:txBody>
      </p:sp>
    </p:spTree>
    <p:extLst>
      <p:ext uri="{BB962C8B-B14F-4D97-AF65-F5344CB8AC3E}">
        <p14:creationId xmlns:p14="http://schemas.microsoft.com/office/powerpoint/2010/main" val="133936190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8" name="Picture Placeholder 7"/>
          <p:cNvSpPr>
            <a:spLocks noGrp="1"/>
          </p:cNvSpPr>
          <p:nvPr>
            <p:ph type="pic" sz="quarter" idx="10"/>
          </p:nvPr>
        </p:nvSpPr>
        <p:spPr>
          <a:xfrm>
            <a:off x="977900" y="1419225"/>
            <a:ext cx="2270125" cy="1620838"/>
          </a:xfrm>
          <a:prstGeom prst="rect">
            <a:avLst/>
          </a:prstGeom>
        </p:spPr>
        <p:txBody>
          <a:bodyPr/>
          <a:lstStyle/>
          <a:p>
            <a:endParaRPr lang="en-US"/>
          </a:p>
        </p:txBody>
      </p:sp>
      <p:sp>
        <p:nvSpPr>
          <p:cNvPr id="9" name="Picture Placeholder 7"/>
          <p:cNvSpPr>
            <a:spLocks noGrp="1"/>
          </p:cNvSpPr>
          <p:nvPr>
            <p:ph type="pic" sz="quarter" idx="11"/>
          </p:nvPr>
        </p:nvSpPr>
        <p:spPr>
          <a:xfrm>
            <a:off x="3520574" y="1419225"/>
            <a:ext cx="2270125" cy="1620838"/>
          </a:xfrm>
          <a:prstGeom prst="rect">
            <a:avLst/>
          </a:prstGeom>
        </p:spPr>
        <p:txBody>
          <a:bodyPr/>
          <a:lstStyle/>
          <a:p>
            <a:endParaRPr lang="en-US"/>
          </a:p>
        </p:txBody>
      </p:sp>
      <p:sp>
        <p:nvSpPr>
          <p:cNvPr id="10" name="Picture Placeholder 7"/>
          <p:cNvSpPr>
            <a:spLocks noGrp="1"/>
          </p:cNvSpPr>
          <p:nvPr>
            <p:ph type="pic" sz="quarter" idx="12"/>
          </p:nvPr>
        </p:nvSpPr>
        <p:spPr>
          <a:xfrm>
            <a:off x="6071268" y="1419225"/>
            <a:ext cx="2270125" cy="1620838"/>
          </a:xfrm>
          <a:prstGeom prst="rect">
            <a:avLst/>
          </a:prstGeom>
        </p:spPr>
        <p:txBody>
          <a:bodyPr/>
          <a:lstStyle/>
          <a:p>
            <a:endParaRPr lang="en-US"/>
          </a:p>
        </p:txBody>
      </p:sp>
      <p:sp>
        <p:nvSpPr>
          <p:cNvPr id="22" name="Text Placeholder 21"/>
          <p:cNvSpPr>
            <a:spLocks noGrp="1"/>
          </p:cNvSpPr>
          <p:nvPr>
            <p:ph type="body" sz="quarter" idx="13" hasCustomPrompt="1"/>
          </p:nvPr>
        </p:nvSpPr>
        <p:spPr>
          <a:xfrm>
            <a:off x="884241" y="883124"/>
            <a:ext cx="7642141" cy="380867"/>
          </a:xfrm>
          <a:prstGeom prst="rect">
            <a:avLst/>
          </a:prstGeom>
        </p:spPr>
        <p:txBody>
          <a:bodyPr/>
          <a:lstStyle>
            <a:lvl1pPr>
              <a:buClr>
                <a:srgbClr val="511C6C"/>
              </a:buClr>
              <a:buSzPct val="100000"/>
              <a:defRPr sz="2000" b="1" i="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endParaRPr lang="en-US" dirty="0"/>
          </a:p>
        </p:txBody>
      </p:sp>
      <p:sp>
        <p:nvSpPr>
          <p:cNvPr id="23" name="Text Placeholder 21"/>
          <p:cNvSpPr>
            <a:spLocks noGrp="1"/>
          </p:cNvSpPr>
          <p:nvPr>
            <p:ph type="body" sz="quarter" idx="14" hasCustomPrompt="1"/>
          </p:nvPr>
        </p:nvSpPr>
        <p:spPr>
          <a:xfrm>
            <a:off x="884241" y="455151"/>
            <a:ext cx="7642141" cy="380867"/>
          </a:xfrm>
          <a:prstGeom prst="rect">
            <a:avLst/>
          </a:prstGeom>
        </p:spPr>
        <p:txBody>
          <a:bodyPr/>
          <a:lstStyle>
            <a:lvl1pPr marL="0" indent="0">
              <a:buFontTx/>
              <a:buNone/>
              <a:defRPr sz="2000" b="1" i="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smtClean="0"/>
              <a:t>Page title (3 column images)</a:t>
            </a:r>
          </a:p>
          <a:p>
            <a:pPr lvl="0"/>
            <a:endParaRPr lang="en-US" dirty="0"/>
          </a:p>
        </p:txBody>
      </p:sp>
      <p:sp>
        <p:nvSpPr>
          <p:cNvPr id="25" name="Text Placeholder 21"/>
          <p:cNvSpPr>
            <a:spLocks noGrp="1"/>
          </p:cNvSpPr>
          <p:nvPr>
            <p:ph type="body" sz="quarter" idx="15" hasCustomPrompt="1"/>
          </p:nvPr>
        </p:nvSpPr>
        <p:spPr>
          <a:xfrm>
            <a:off x="884241" y="3173755"/>
            <a:ext cx="2363784" cy="539992"/>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endParaRPr lang="en-US" dirty="0"/>
          </a:p>
        </p:txBody>
      </p:sp>
      <p:sp>
        <p:nvSpPr>
          <p:cNvPr id="26" name="Text Placeholder 21"/>
          <p:cNvSpPr>
            <a:spLocks noGrp="1"/>
          </p:cNvSpPr>
          <p:nvPr>
            <p:ph type="body" sz="quarter" idx="16" hasCustomPrompt="1"/>
          </p:nvPr>
        </p:nvSpPr>
        <p:spPr>
          <a:xfrm>
            <a:off x="3440464" y="3173755"/>
            <a:ext cx="2350235" cy="539992"/>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smtClean="0"/>
              <a:t>Nulla</a:t>
            </a:r>
            <a:r>
              <a:rPr lang="en-US" dirty="0" smtClean="0"/>
              <a:t> </a:t>
            </a:r>
            <a:r>
              <a:rPr lang="en-US" dirty="0" err="1" smtClean="0"/>
              <a:t>nisl</a:t>
            </a:r>
            <a:r>
              <a:rPr lang="en-US" dirty="0" smtClean="0"/>
              <a:t> </a:t>
            </a:r>
            <a:r>
              <a:rPr lang="en-US" dirty="0" err="1" smtClean="0"/>
              <a:t>ipsum</a:t>
            </a:r>
            <a:r>
              <a:rPr lang="en-US" dirty="0" smtClean="0"/>
              <a:t>, </a:t>
            </a:r>
            <a:r>
              <a:rPr lang="en-US" dirty="0" err="1" smtClean="0"/>
              <a:t>faucibus</a:t>
            </a:r>
            <a:r>
              <a:rPr lang="en-US" dirty="0" smtClean="0"/>
              <a:t> et </a:t>
            </a:r>
            <a:r>
              <a:rPr lang="en-US" dirty="0" err="1" smtClean="0"/>
              <a:t>arcu</a:t>
            </a:r>
            <a:r>
              <a:rPr lang="en-US" dirty="0" smtClean="0"/>
              <a:t> </a:t>
            </a:r>
            <a:r>
              <a:rPr lang="en-US" dirty="0" err="1" smtClean="0"/>
              <a:t>eu</a:t>
            </a:r>
            <a:r>
              <a:rPr lang="en-US" dirty="0" smtClean="0"/>
              <a:t>, </a:t>
            </a:r>
            <a:r>
              <a:rPr lang="en-US" dirty="0" err="1" smtClean="0"/>
              <a:t>gravida</a:t>
            </a:r>
            <a:r>
              <a:rPr lang="en-US" dirty="0" smtClean="0"/>
              <a:t> </a:t>
            </a:r>
            <a:r>
              <a:rPr lang="en-US" dirty="0" err="1" smtClean="0"/>
              <a:t>pretium</a:t>
            </a:r>
            <a:endParaRPr lang="en-US" dirty="0"/>
          </a:p>
        </p:txBody>
      </p:sp>
      <p:sp>
        <p:nvSpPr>
          <p:cNvPr id="27" name="Text Placeholder 21"/>
          <p:cNvSpPr>
            <a:spLocks noGrp="1"/>
          </p:cNvSpPr>
          <p:nvPr>
            <p:ph type="body" sz="quarter" idx="17" hasCustomPrompt="1"/>
          </p:nvPr>
        </p:nvSpPr>
        <p:spPr>
          <a:xfrm>
            <a:off x="5991058" y="3173755"/>
            <a:ext cx="2350335" cy="539992"/>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smtClean="0"/>
              <a:t>Curabitur</a:t>
            </a:r>
            <a:r>
              <a:rPr lang="en-US" dirty="0" smtClean="0"/>
              <a:t> sit </a:t>
            </a:r>
            <a:r>
              <a:rPr lang="en-US" dirty="0" err="1" smtClean="0"/>
              <a:t>amet</a:t>
            </a:r>
            <a:r>
              <a:rPr lang="en-US" dirty="0" smtClean="0"/>
              <a:t> </a:t>
            </a:r>
            <a:r>
              <a:rPr lang="en-US" dirty="0" err="1" smtClean="0"/>
              <a:t>vehicula</a:t>
            </a:r>
            <a:r>
              <a:rPr lang="en-US" dirty="0" smtClean="0"/>
              <a:t> dui, sit </a:t>
            </a:r>
            <a:r>
              <a:rPr lang="en-US" dirty="0" err="1" smtClean="0"/>
              <a:t>amet</a:t>
            </a:r>
            <a:r>
              <a:rPr lang="en-US" dirty="0" smtClean="0"/>
              <a:t> </a:t>
            </a:r>
            <a:r>
              <a:rPr lang="en-US" dirty="0" err="1" smtClean="0"/>
              <a:t>dignissim</a:t>
            </a:r>
            <a:r>
              <a:rPr lang="en-US" dirty="0" smtClean="0"/>
              <a:t> </a:t>
            </a:r>
            <a:r>
              <a:rPr lang="en-US" dirty="0" err="1" smtClean="0"/>
              <a:t>est</a:t>
            </a:r>
            <a:endParaRPr lang="en-US" dirty="0"/>
          </a:p>
        </p:txBody>
      </p:sp>
    </p:spTree>
    <p:extLst>
      <p:ext uri="{BB962C8B-B14F-4D97-AF65-F5344CB8AC3E}">
        <p14:creationId xmlns:p14="http://schemas.microsoft.com/office/powerpoint/2010/main" val="206768792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2"/>
            <a:ext cx="9143657" cy="5143498"/>
          </a:xfrm>
          <a:prstGeom prst="rect">
            <a:avLst/>
          </a:prstGeom>
        </p:spPr>
      </p:pic>
      <p:sp>
        <p:nvSpPr>
          <p:cNvPr id="22" name="Text Placeholder 21"/>
          <p:cNvSpPr>
            <a:spLocks noGrp="1"/>
          </p:cNvSpPr>
          <p:nvPr>
            <p:ph type="body" sz="quarter" idx="13" hasCustomPrompt="1"/>
          </p:nvPr>
        </p:nvSpPr>
        <p:spPr>
          <a:xfrm>
            <a:off x="5213117" y="1242206"/>
            <a:ext cx="3417535"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Morbi</a:t>
            </a:r>
            <a:r>
              <a:rPr lang="en-US" dirty="0" smtClean="0"/>
              <a:t> vitae </a:t>
            </a:r>
            <a:r>
              <a:rPr lang="en-US" dirty="0" err="1" smtClean="0"/>
              <a:t>nibh</a:t>
            </a:r>
            <a:r>
              <a:rPr lang="en-US" dirty="0" smtClean="0"/>
              <a:t> est.</a:t>
            </a:r>
          </a:p>
          <a:p>
            <a:pPr lvl="0"/>
            <a:r>
              <a:rPr lang="en-US" dirty="0" smtClean="0"/>
              <a:t>Maecenas vitae quam et </a:t>
            </a:r>
            <a:r>
              <a:rPr lang="en-US" dirty="0" err="1" smtClean="0"/>
              <a:t>leo</a:t>
            </a:r>
            <a:r>
              <a:rPr lang="en-US" dirty="0" smtClean="0"/>
              <a:t> </a:t>
            </a:r>
            <a:r>
              <a:rPr lang="en-US" dirty="0" err="1" smtClean="0"/>
              <a:t>vulputate</a:t>
            </a:r>
            <a:r>
              <a:rPr lang="en-US" dirty="0" smtClean="0"/>
              <a:t> </a:t>
            </a:r>
            <a:r>
              <a:rPr lang="en-US" dirty="0" err="1" smtClean="0"/>
              <a:t>maximus</a:t>
            </a:r>
            <a:r>
              <a:rPr lang="en-US" dirty="0" smtClean="0"/>
              <a:t> </a:t>
            </a:r>
            <a:r>
              <a:rPr lang="en-US" dirty="0" err="1" smtClean="0"/>
              <a:t>quis</a:t>
            </a:r>
            <a:r>
              <a:rPr lang="en-US" dirty="0" smtClean="0"/>
              <a:t> a </a:t>
            </a:r>
            <a:r>
              <a:rPr lang="en-US" dirty="0" err="1" smtClean="0"/>
              <a:t>tortor</a:t>
            </a:r>
            <a:r>
              <a:rPr lang="en-US" dirty="0" smtClean="0"/>
              <a:t>. </a:t>
            </a:r>
            <a:r>
              <a:rPr lang="en-US" dirty="0" err="1" smtClean="0"/>
              <a:t>Vivamus</a:t>
            </a:r>
            <a:r>
              <a:rPr lang="en-US" dirty="0" smtClean="0"/>
              <a:t> </a:t>
            </a:r>
            <a:r>
              <a:rPr lang="en-US" dirty="0" err="1" smtClean="0"/>
              <a:t>tincidunt</a:t>
            </a:r>
            <a:r>
              <a:rPr lang="en-US" dirty="0" smtClean="0"/>
              <a:t> </a:t>
            </a:r>
            <a:r>
              <a:rPr lang="en-US" dirty="0" err="1" smtClean="0"/>
              <a:t>lacinia</a:t>
            </a:r>
            <a:r>
              <a:rPr lang="en-US" dirty="0" smtClean="0"/>
              <a:t> </a:t>
            </a:r>
            <a:r>
              <a:rPr lang="en-US" dirty="0" err="1" smtClean="0"/>
              <a:t>tempor</a:t>
            </a:r>
            <a:r>
              <a:rPr lang="en-US" dirty="0" smtClean="0"/>
              <a:t>.</a:t>
            </a:r>
          </a:p>
          <a:p>
            <a:pPr lvl="0"/>
            <a:r>
              <a:rPr lang="en-US" dirty="0" err="1" smtClean="0"/>
              <a:t>Nunc</a:t>
            </a:r>
            <a:r>
              <a:rPr lang="en-US" dirty="0" smtClean="0"/>
              <a:t> a </a:t>
            </a:r>
            <a:r>
              <a:rPr lang="en-US" dirty="0" err="1" smtClean="0"/>
              <a:t>nisl</a:t>
            </a:r>
            <a:r>
              <a:rPr lang="en-US" dirty="0" smtClean="0"/>
              <a:t> vitae </a:t>
            </a:r>
            <a:r>
              <a:rPr lang="en-US" dirty="0" err="1" smtClean="0"/>
              <a:t>massa</a:t>
            </a:r>
            <a:r>
              <a:rPr lang="en-US" dirty="0" smtClean="0"/>
              <a:t> </a:t>
            </a:r>
            <a:r>
              <a:rPr lang="en-US" dirty="0" err="1" smtClean="0"/>
              <a:t>volutpat</a:t>
            </a:r>
            <a:r>
              <a:rPr lang="en-US" dirty="0" smtClean="0"/>
              <a:t> </a:t>
            </a:r>
            <a:r>
              <a:rPr lang="en-US" dirty="0" err="1" smtClean="0"/>
              <a:t>volutpat</a:t>
            </a:r>
            <a:r>
              <a:rPr lang="en-US" dirty="0" smtClean="0"/>
              <a:t>. </a:t>
            </a:r>
            <a:r>
              <a:rPr lang="en-US" dirty="0" err="1" smtClean="0"/>
              <a:t>Sed</a:t>
            </a:r>
            <a:r>
              <a:rPr lang="en-US" dirty="0" smtClean="0"/>
              <a:t> </a:t>
            </a:r>
            <a:r>
              <a:rPr lang="en-US" dirty="0" err="1" smtClean="0"/>
              <a:t>bibendum</a:t>
            </a:r>
            <a:r>
              <a:rPr lang="en-US" dirty="0" smtClean="0"/>
              <a:t> </a:t>
            </a:r>
            <a:r>
              <a:rPr lang="en-US" dirty="0" err="1" smtClean="0"/>
              <a:t>mauris</a:t>
            </a:r>
            <a:r>
              <a:rPr lang="en-US" dirty="0" smtClean="0"/>
              <a:t> id </a:t>
            </a:r>
            <a:r>
              <a:rPr lang="en-US" dirty="0" err="1" smtClean="0"/>
              <a:t>rutrum</a:t>
            </a:r>
            <a:r>
              <a:rPr lang="en-US" dirty="0" smtClean="0"/>
              <a:t> </a:t>
            </a:r>
            <a:r>
              <a:rPr lang="en-US" dirty="0" err="1" smtClean="0"/>
              <a:t>feugiat</a:t>
            </a:r>
            <a:r>
              <a:rPr lang="en-US" dirty="0" smtClean="0"/>
              <a:t>.</a:t>
            </a:r>
          </a:p>
        </p:txBody>
      </p:sp>
      <p:sp>
        <p:nvSpPr>
          <p:cNvPr id="23" name="Text Placeholder 21"/>
          <p:cNvSpPr>
            <a:spLocks noGrp="1"/>
          </p:cNvSpPr>
          <p:nvPr>
            <p:ph type="body" sz="quarter" idx="14" hasCustomPrompt="1"/>
          </p:nvPr>
        </p:nvSpPr>
        <p:spPr>
          <a:xfrm>
            <a:off x="5213117" y="455151"/>
            <a:ext cx="3417536" cy="683344"/>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smtClean="0"/>
              <a:t>Page title (one border image landscape)</a:t>
            </a:r>
          </a:p>
          <a:p>
            <a:pPr lvl="0"/>
            <a:endParaRPr lang="en-US" dirty="0"/>
          </a:p>
        </p:txBody>
      </p:sp>
      <p:sp>
        <p:nvSpPr>
          <p:cNvPr id="6" name="Picture Placeholder 7"/>
          <p:cNvSpPr>
            <a:spLocks noGrp="1"/>
          </p:cNvSpPr>
          <p:nvPr>
            <p:ph type="pic" sz="quarter" idx="10"/>
          </p:nvPr>
        </p:nvSpPr>
        <p:spPr>
          <a:xfrm>
            <a:off x="409074" y="455151"/>
            <a:ext cx="4339389" cy="3017965"/>
          </a:xfrm>
          <a:prstGeom prst="rect">
            <a:avLst/>
          </a:prstGeom>
          <a:ln w="34925">
            <a:solidFill>
              <a:srgbClr val="511C6C"/>
            </a:solidFill>
          </a:ln>
          <a:effectLst/>
        </p:spPr>
        <p:txBody>
          <a:bodyPr/>
          <a:lstStyle/>
          <a:p>
            <a:endParaRPr lang="en-US" dirty="0"/>
          </a:p>
        </p:txBody>
      </p:sp>
    </p:spTree>
    <p:extLst>
      <p:ext uri="{BB962C8B-B14F-4D97-AF65-F5344CB8AC3E}">
        <p14:creationId xmlns:p14="http://schemas.microsoft.com/office/powerpoint/2010/main" val="150040786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2" r:id="rId4"/>
    <p:sldLayoutId id="2147483686" r:id="rId5"/>
    <p:sldLayoutId id="2147483688" r:id="rId6"/>
    <p:sldLayoutId id="2147483689" r:id="rId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hyperlink" Target="mailto:Jagjeet.Jutley-Neilson@warwick.ac.yk"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hyperlink" Target="https://www.nordangliaeducation.com/en/our-schools/bratislava/article/2019/7/15/celebrating-neurodiversity"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hyperlink" Target="https://www.afasic.org.uk/" TargetMode="External"/><Relationship Id="rId3" Type="http://schemas.openxmlformats.org/officeDocument/2006/relationships/hyperlink" Target="https://www.nhs.uk/conditions/autism/" TargetMode="External"/><Relationship Id="rId7" Type="http://schemas.openxmlformats.org/officeDocument/2006/relationships/hyperlink" Target="https://www.bdadyslexia.org.uk/dyslexia/neurodiversity-and-co-occurring-differences/dyscalculia-and-maths-difficulties"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www.nhs.uk/conditions/dyslexia/" TargetMode="External"/><Relationship Id="rId11" Type="http://schemas.openxmlformats.org/officeDocument/2006/relationships/image" Target="../media/image11.jpg"/><Relationship Id="rId5" Type="http://schemas.openxmlformats.org/officeDocument/2006/relationships/hyperlink" Target="https://www.nhs.uk/conditions/developmental-coordination-disorder-dyspraxia/" TargetMode="External"/><Relationship Id="rId10" Type="http://schemas.openxmlformats.org/officeDocument/2006/relationships/image" Target="../media/image10.jpg"/><Relationship Id="rId4" Type="http://schemas.openxmlformats.org/officeDocument/2006/relationships/hyperlink" Target="https://www.nhs.uk/conditions/attention-deficit-hyperactivity-disorder-adhd/symptoms/" TargetMode="External"/><Relationship Id="rId9" Type="http://schemas.openxmlformats.org/officeDocument/2006/relationships/hyperlink" Target="https://www.nhs.uk/conditions/tourettes-syndrom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www.bresmed.com/article/distinguishing-comorbidity-and-successful-management-of-adult-adhd/" TargetMode="External"/><Relationship Id="rId2" Type="http://schemas.openxmlformats.org/officeDocument/2006/relationships/hyperlink" Target="https://journals.sagepub.com/doi/abs/10.1177/1362361315604271" TargetMode="External"/><Relationship Id="rId1" Type="http://schemas.openxmlformats.org/officeDocument/2006/relationships/slideLayout" Target="../slideLayouts/slideLayout4.xml"/><Relationship Id="rId6" Type="http://schemas.openxmlformats.org/officeDocument/2006/relationships/hyperlink" Target="https://bmcpsychology.biomedcentral.com/articles/10.1186/s40359-018-0268-6" TargetMode="External"/><Relationship Id="rId5" Type="http://schemas.openxmlformats.org/officeDocument/2006/relationships/hyperlink" Target="https://www.sciencedirect.com/science/article/abs/pii/S089142221300005X" TargetMode="External"/><Relationship Id="rId4" Type="http://schemas.openxmlformats.org/officeDocument/2006/relationships/hyperlink" Target="https://www.ncbi.nlm.nih.gov/pmc/articles/PMC4033786/#CR3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19" y="0"/>
            <a:ext cx="9143659" cy="5143499"/>
          </a:xfrm>
          <a:prstGeom prst="rect">
            <a:avLst/>
          </a:prstGeom>
        </p:spPr>
      </p:pic>
      <p:sp>
        <p:nvSpPr>
          <p:cNvPr id="3" name="Title 1"/>
          <p:cNvSpPr txBox="1">
            <a:spLocks/>
          </p:cNvSpPr>
          <p:nvPr/>
        </p:nvSpPr>
        <p:spPr>
          <a:xfrm>
            <a:off x="404191" y="2304338"/>
            <a:ext cx="8176591"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gn="ctr">
              <a:lnSpc>
                <a:spcPct val="80000"/>
              </a:lnSpc>
            </a:pPr>
            <a:r>
              <a:rPr lang="en-US" sz="4800" dirty="0" smtClean="0">
                <a:solidFill>
                  <a:srgbClr val="511C6C"/>
                </a:solidFill>
                <a:latin typeface="+mn-lt"/>
              </a:rPr>
              <a:t>Neurodiversity and Wellbeing</a:t>
            </a:r>
            <a:endParaRPr lang="en-US" sz="4800" dirty="0">
              <a:solidFill>
                <a:srgbClr val="511C6C"/>
              </a:solidFill>
              <a:latin typeface="+mn-lt"/>
            </a:endParaRPr>
          </a:p>
        </p:txBody>
      </p:sp>
      <p:sp>
        <p:nvSpPr>
          <p:cNvPr id="4" name="Subtitle 2"/>
          <p:cNvSpPr txBox="1">
            <a:spLocks/>
          </p:cNvSpPr>
          <p:nvPr/>
        </p:nvSpPr>
        <p:spPr>
          <a:xfrm>
            <a:off x="3314047" y="3031967"/>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dirty="0" smtClean="0">
                <a:solidFill>
                  <a:srgbClr val="511C6C"/>
                </a:solidFill>
                <a:latin typeface="+mn-lt"/>
              </a:rPr>
              <a:t>Dr. Jag Jutley-Neilson </a:t>
            </a:r>
            <a:endParaRPr lang="en-US" dirty="0">
              <a:solidFill>
                <a:srgbClr val="511C6C"/>
              </a:solidFill>
              <a:latin typeface="+mn-lt"/>
            </a:endParaRPr>
          </a:p>
        </p:txBody>
      </p:sp>
      <p:sp>
        <p:nvSpPr>
          <p:cNvPr id="5" name="Subtitle 2"/>
          <p:cNvSpPr txBox="1">
            <a:spLocks/>
          </p:cNvSpPr>
          <p:nvPr/>
        </p:nvSpPr>
        <p:spPr>
          <a:xfrm>
            <a:off x="603504" y="4254329"/>
            <a:ext cx="8215818"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500" b="0" i="0" dirty="0" smtClean="0">
                <a:solidFill>
                  <a:srgbClr val="511C6C"/>
                </a:solidFill>
                <a:latin typeface="+mn-lt"/>
                <a:ea typeface="Avenir Next" charset="0"/>
                <a:cs typeface="Avenir Next" charset="0"/>
              </a:rPr>
              <a:t>Director of Student Experience</a:t>
            </a:r>
          </a:p>
          <a:p>
            <a:r>
              <a:rPr lang="en-US" sz="1500" dirty="0" smtClean="0">
                <a:solidFill>
                  <a:srgbClr val="511C6C"/>
                </a:solidFill>
                <a:latin typeface="+mn-lt"/>
                <a:ea typeface="Avenir Next" charset="0"/>
                <a:cs typeface="Avenir Next" charset="0"/>
              </a:rPr>
              <a:t>Warwick Institute of Higher Education Academy Learning Circle lead for Neurodiversity and Higher Education</a:t>
            </a:r>
            <a:endParaRPr lang="en-US" sz="1500" b="0" i="0" dirty="0">
              <a:solidFill>
                <a:srgbClr val="511C6C"/>
              </a:solidFill>
              <a:latin typeface="+mn-lt"/>
              <a:ea typeface="Avenir Next" charset="0"/>
              <a:cs typeface="Avenir Next" charset="0"/>
            </a:endParaRPr>
          </a:p>
        </p:txBody>
      </p:sp>
      <p:cxnSp>
        <p:nvCxnSpPr>
          <p:cNvPr id="6" name="Straight Connector 5"/>
          <p:cNvCxnSpPr/>
          <p:nvPr/>
        </p:nvCxnSpPr>
        <p:spPr>
          <a:xfrm>
            <a:off x="674703" y="4123366"/>
            <a:ext cx="7705817" cy="0"/>
          </a:xfrm>
          <a:prstGeom prst="line">
            <a:avLst/>
          </a:prstGeom>
          <a:ln>
            <a:solidFill>
              <a:srgbClr val="511C6C"/>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7853" y="2968972"/>
            <a:ext cx="1358594" cy="1095486"/>
          </a:xfrm>
          <a:prstGeom prst="rect">
            <a:avLst/>
          </a:prstGeom>
        </p:spPr>
      </p:pic>
      <p:pic>
        <p:nvPicPr>
          <p:cNvPr id="9" name="Picture 8"/>
          <p:cNvPicPr>
            <a:picLocks noChangeAspect="1"/>
          </p:cNvPicPr>
          <p:nvPr/>
        </p:nvPicPr>
        <p:blipFill>
          <a:blip r:embed="rId5"/>
          <a:stretch>
            <a:fillRect/>
          </a:stretch>
        </p:blipFill>
        <p:spPr>
          <a:xfrm>
            <a:off x="161664" y="3130420"/>
            <a:ext cx="1026077" cy="857616"/>
          </a:xfrm>
          <a:prstGeom prst="rect">
            <a:avLst/>
          </a:prstGeom>
        </p:spPr>
      </p:pic>
      <p:pic>
        <p:nvPicPr>
          <p:cNvPr id="11" name="Picture 10"/>
          <p:cNvPicPr>
            <a:picLocks noChangeAspect="1"/>
          </p:cNvPicPr>
          <p:nvPr/>
        </p:nvPicPr>
        <p:blipFill>
          <a:blip r:embed="rId6"/>
          <a:stretch>
            <a:fillRect/>
          </a:stretch>
        </p:blipFill>
        <p:spPr>
          <a:xfrm>
            <a:off x="161664" y="1076821"/>
            <a:ext cx="1157626" cy="1057752"/>
          </a:xfrm>
          <a:prstGeom prst="rect">
            <a:avLst/>
          </a:prstGeom>
        </p:spPr>
      </p:pic>
    </p:spTree>
    <p:extLst>
      <p:ext uri="{BB962C8B-B14F-4D97-AF65-F5344CB8AC3E}">
        <p14:creationId xmlns:p14="http://schemas.microsoft.com/office/powerpoint/2010/main" val="14528997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p:cNvSpPr>
            <a:spLocks noGrp="1"/>
          </p:cNvSpPr>
          <p:nvPr>
            <p:ph type="body" sz="quarter" idx="13"/>
          </p:nvPr>
        </p:nvSpPr>
        <p:spPr/>
        <p:txBody>
          <a:bodyPr/>
          <a:lstStyle/>
          <a:p>
            <a:r>
              <a:rPr lang="en-GB" dirty="0" smtClean="0"/>
              <a:t>Dr </a:t>
            </a:r>
            <a:r>
              <a:rPr lang="en-GB" dirty="0" smtClean="0">
                <a:hlinkClick r:id="rId2"/>
              </a:rPr>
              <a:t>Jagjeet.Jutley-Neilson@warwick.ac.uk</a:t>
            </a:r>
            <a:r>
              <a:rPr lang="en-GB" dirty="0" smtClean="0"/>
              <a:t> </a:t>
            </a:r>
            <a:endParaRPr lang="en-GB" dirty="0"/>
          </a:p>
        </p:txBody>
      </p:sp>
      <p:sp>
        <p:nvSpPr>
          <p:cNvPr id="21" name="Text Placeholder 20"/>
          <p:cNvSpPr>
            <a:spLocks noGrp="1"/>
          </p:cNvSpPr>
          <p:nvPr>
            <p:ph type="body" sz="quarter" idx="14"/>
          </p:nvPr>
        </p:nvSpPr>
        <p:spPr/>
        <p:txBody>
          <a:bodyPr/>
          <a:lstStyle/>
          <a:p>
            <a:r>
              <a:rPr lang="en-GB" dirty="0" smtClean="0"/>
              <a:t>Any Questions?</a:t>
            </a:r>
            <a:endParaRPr lang="en-GB" dirty="0"/>
          </a:p>
        </p:txBody>
      </p:sp>
    </p:spTree>
    <p:extLst>
      <p:ext uri="{BB962C8B-B14F-4D97-AF65-F5344CB8AC3E}">
        <p14:creationId xmlns:p14="http://schemas.microsoft.com/office/powerpoint/2010/main" val="4084164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4"/>
          </p:nvPr>
        </p:nvSpPr>
        <p:spPr/>
        <p:txBody>
          <a:bodyPr/>
          <a:lstStyle/>
          <a:p>
            <a:r>
              <a:rPr lang="en-US" dirty="0" smtClean="0"/>
              <a:t>What is Neurodiversity </a:t>
            </a:r>
            <a:endParaRPr lang="en-US" dirty="0"/>
          </a:p>
          <a:p>
            <a:endParaRPr lang="en-US" dirty="0"/>
          </a:p>
        </p:txBody>
      </p:sp>
      <p:sp>
        <p:nvSpPr>
          <p:cNvPr id="7" name="Text Placeholder 6"/>
          <p:cNvSpPr>
            <a:spLocks noGrp="1"/>
          </p:cNvSpPr>
          <p:nvPr>
            <p:ph type="body" sz="quarter" idx="15"/>
          </p:nvPr>
        </p:nvSpPr>
        <p:spPr>
          <a:xfrm>
            <a:off x="761102" y="3107195"/>
            <a:ext cx="2363784" cy="539992"/>
          </a:xfrm>
        </p:spPr>
        <p:txBody>
          <a:bodyPr/>
          <a:lstStyle/>
          <a:p>
            <a:r>
              <a:rPr lang="en-US" dirty="0" smtClean="0"/>
              <a:t>Judy Singer coined the term in the 1990s </a:t>
            </a:r>
            <a:endParaRPr lang="en-US" dirty="0"/>
          </a:p>
          <a:p>
            <a:endParaRPr lang="en-US" dirty="0"/>
          </a:p>
        </p:txBody>
      </p:sp>
      <p:sp>
        <p:nvSpPr>
          <p:cNvPr id="8" name="Text Placeholder 7"/>
          <p:cNvSpPr>
            <a:spLocks noGrp="1"/>
          </p:cNvSpPr>
          <p:nvPr>
            <p:ph type="body" sz="quarter" idx="16"/>
          </p:nvPr>
        </p:nvSpPr>
        <p:spPr>
          <a:xfrm>
            <a:off x="6216203" y="3195297"/>
            <a:ext cx="2350235" cy="539992"/>
          </a:xfrm>
        </p:spPr>
        <p:txBody>
          <a:bodyPr/>
          <a:lstStyle/>
          <a:p>
            <a:r>
              <a:rPr lang="en-US" dirty="0" smtClean="0"/>
              <a:t>Moving away from deficit model. </a:t>
            </a:r>
            <a:endParaRPr lang="en-US" dirty="0"/>
          </a:p>
          <a:p>
            <a:endParaRPr lang="en-US" dirty="0"/>
          </a:p>
        </p:txBody>
      </p:sp>
      <p:pic>
        <p:nvPicPr>
          <p:cNvPr id="3" name="Picture Placeholder 2"/>
          <p:cNvPicPr>
            <a:picLocks noGrp="1" noChangeAspect="1"/>
          </p:cNvPicPr>
          <p:nvPr>
            <p:ph type="pic" sz="quarter" idx="10"/>
          </p:nvPr>
        </p:nvPicPr>
        <p:blipFill>
          <a:blip r:embed="rId3"/>
          <a:srcRect t="12508" b="12508"/>
          <a:stretch>
            <a:fillRect/>
          </a:stretch>
        </p:blipFill>
        <p:spPr>
          <a:xfrm>
            <a:off x="548268" y="1205238"/>
            <a:ext cx="2270125" cy="1620838"/>
          </a:xfrm>
          <a:prstGeom prst="rect">
            <a:avLst/>
          </a:prstGeom>
        </p:spPr>
      </p:pic>
      <p:pic>
        <p:nvPicPr>
          <p:cNvPr id="10" name="Picture Placeholder 9"/>
          <p:cNvPicPr>
            <a:picLocks noGrp="1" noChangeAspect="1"/>
          </p:cNvPicPr>
          <p:nvPr>
            <p:ph type="pic" sz="quarter" idx="11"/>
          </p:nvPr>
        </p:nvPicPr>
        <p:blipFill>
          <a:blip r:embed="rId4"/>
          <a:srcRect l="1680" r="1680"/>
          <a:stretch>
            <a:fillRect/>
          </a:stretch>
        </p:blipFill>
        <p:spPr>
          <a:xfrm>
            <a:off x="6402449" y="1393248"/>
            <a:ext cx="2270125" cy="1620838"/>
          </a:xfrm>
          <a:prstGeom prst="rect">
            <a:avLst/>
          </a:prstGeom>
        </p:spPr>
      </p:pic>
      <p:pic>
        <p:nvPicPr>
          <p:cNvPr id="15" name="Picture 14"/>
          <p:cNvPicPr>
            <a:picLocks noChangeAspect="1"/>
          </p:cNvPicPr>
          <p:nvPr/>
        </p:nvPicPr>
        <p:blipFill>
          <a:blip r:embed="rId5"/>
          <a:stretch>
            <a:fillRect/>
          </a:stretch>
        </p:blipFill>
        <p:spPr>
          <a:xfrm>
            <a:off x="3071281" y="736270"/>
            <a:ext cx="3144922" cy="3129053"/>
          </a:xfrm>
          <a:prstGeom prst="rect">
            <a:avLst/>
          </a:prstGeom>
        </p:spPr>
      </p:pic>
      <p:sp>
        <p:nvSpPr>
          <p:cNvPr id="20" name="Rectangle 19"/>
          <p:cNvSpPr/>
          <p:nvPr/>
        </p:nvSpPr>
        <p:spPr>
          <a:xfrm>
            <a:off x="3794701" y="3775273"/>
            <a:ext cx="2674390" cy="138499"/>
          </a:xfrm>
          <a:prstGeom prst="rect">
            <a:avLst/>
          </a:prstGeom>
        </p:spPr>
        <p:txBody>
          <a:bodyPr wrap="square">
            <a:spAutoFit/>
          </a:bodyPr>
          <a:lstStyle/>
          <a:p>
            <a:r>
              <a:rPr lang="en-GB" sz="300" dirty="0" smtClean="0">
                <a:hlinkClick r:id="rId6"/>
              </a:rPr>
              <a:t>Image from: https</a:t>
            </a:r>
            <a:r>
              <a:rPr lang="en-GB" sz="300" dirty="0">
                <a:hlinkClick r:id="rId6"/>
              </a:rPr>
              <a:t>://www.nordangliaeducation.com/en/our-schools/bratislava/article/2019/7/15/celebrating-neurodiversity</a:t>
            </a:r>
            <a:endParaRPr lang="en-GB" sz="300" dirty="0"/>
          </a:p>
        </p:txBody>
      </p:sp>
    </p:spTree>
    <p:extLst>
      <p:ext uri="{BB962C8B-B14F-4D97-AF65-F5344CB8AC3E}">
        <p14:creationId xmlns:p14="http://schemas.microsoft.com/office/powerpoint/2010/main" val="1050512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533060" y="1527105"/>
            <a:ext cx="6110339" cy="2462958"/>
          </a:xfrm>
        </p:spPr>
        <p:txBody>
          <a:bodyPr/>
          <a:lstStyle/>
          <a:p>
            <a:r>
              <a:rPr lang="en-US" dirty="0" smtClean="0">
                <a:hlinkClick r:id="rId3"/>
              </a:rPr>
              <a:t>Autism Spectrum Disorder </a:t>
            </a:r>
            <a:endParaRPr lang="en-US" dirty="0"/>
          </a:p>
          <a:p>
            <a:r>
              <a:rPr lang="en-US" dirty="0" smtClean="0">
                <a:hlinkClick r:id="rId4"/>
              </a:rPr>
              <a:t>ADD/ADHD</a:t>
            </a:r>
            <a:endParaRPr lang="en-US" dirty="0" smtClean="0"/>
          </a:p>
          <a:p>
            <a:r>
              <a:rPr lang="en-US" dirty="0" smtClean="0">
                <a:hlinkClick r:id="rId5"/>
              </a:rPr>
              <a:t>Dyspraxia</a:t>
            </a:r>
            <a:endParaRPr lang="en-US" dirty="0"/>
          </a:p>
          <a:p>
            <a:r>
              <a:rPr lang="en-US" dirty="0" smtClean="0">
                <a:hlinkClick r:id="rId6"/>
              </a:rPr>
              <a:t>Dyslexia </a:t>
            </a:r>
            <a:endParaRPr lang="en-US" dirty="0" smtClean="0"/>
          </a:p>
          <a:p>
            <a:r>
              <a:rPr lang="en-US" dirty="0" smtClean="0">
                <a:hlinkClick r:id="rId7"/>
              </a:rPr>
              <a:t>Dyscalculia </a:t>
            </a:r>
            <a:endParaRPr lang="en-US" dirty="0" smtClean="0"/>
          </a:p>
          <a:p>
            <a:r>
              <a:rPr lang="en-US" dirty="0" smtClean="0">
                <a:hlinkClick r:id="rId8"/>
              </a:rPr>
              <a:t>Specific Language Impairment </a:t>
            </a:r>
            <a:endParaRPr lang="en-US" dirty="0" smtClean="0"/>
          </a:p>
          <a:p>
            <a:r>
              <a:rPr lang="en-US" dirty="0" smtClean="0">
                <a:hlinkClick r:id="rId9"/>
              </a:rPr>
              <a:t>Tourette's Syndrome</a:t>
            </a:r>
            <a:endParaRPr lang="en-US" dirty="0"/>
          </a:p>
          <a:p>
            <a:r>
              <a:rPr lang="en-US" dirty="0" smtClean="0"/>
              <a:t>Often co-occurrence of these learning differences</a:t>
            </a:r>
          </a:p>
          <a:p>
            <a:pPr lvl="1"/>
            <a:r>
              <a:rPr lang="en-US" dirty="0" smtClean="0"/>
              <a:t>Not categorical, but more dimensional  </a:t>
            </a:r>
            <a:endParaRPr lang="en-US" dirty="0"/>
          </a:p>
        </p:txBody>
      </p:sp>
      <p:sp>
        <p:nvSpPr>
          <p:cNvPr id="5" name="Text Placeholder 4"/>
          <p:cNvSpPr>
            <a:spLocks noGrp="1"/>
          </p:cNvSpPr>
          <p:nvPr>
            <p:ph type="body" sz="quarter" idx="14"/>
          </p:nvPr>
        </p:nvSpPr>
        <p:spPr>
          <a:xfrm>
            <a:off x="533060" y="1174364"/>
            <a:ext cx="5373684" cy="380867"/>
          </a:xfrm>
        </p:spPr>
        <p:txBody>
          <a:bodyPr/>
          <a:lstStyle/>
          <a:p>
            <a:r>
              <a:rPr lang="en-US" dirty="0" smtClean="0"/>
              <a:t>Neurodiversity </a:t>
            </a:r>
            <a:endParaRPr lang="en-US" dirty="0"/>
          </a:p>
          <a:p>
            <a:endParaRPr lang="en-US" dirty="0"/>
          </a:p>
        </p:txBody>
      </p:sp>
      <p:pic>
        <p:nvPicPr>
          <p:cNvPr id="3" name="Picture Placeholder 2"/>
          <p:cNvPicPr>
            <a:picLocks noGrp="1" noChangeAspect="1"/>
          </p:cNvPicPr>
          <p:nvPr>
            <p:ph type="pic" sz="quarter" idx="10"/>
          </p:nvPr>
        </p:nvPicPr>
        <p:blipFill>
          <a:blip r:embed="rId10">
            <a:extLst>
              <a:ext uri="{28A0092B-C50C-407E-A947-70E740481C1C}">
                <a14:useLocalDpi xmlns:a14="http://schemas.microsoft.com/office/drawing/2010/main" val="0"/>
              </a:ext>
            </a:extLst>
          </a:blip>
          <a:srcRect l="2174" r="2174"/>
          <a:stretch>
            <a:fillRect/>
          </a:stretch>
        </p:blipFill>
        <p:spPr/>
      </p:pic>
      <p:pic>
        <p:nvPicPr>
          <p:cNvPr id="9" name="Picture Placeholder 8"/>
          <p:cNvPicPr>
            <a:picLocks noGrp="1" noChangeAspect="1"/>
          </p:cNvPicPr>
          <p:nvPr>
            <p:ph type="pic" sz="quarter" idx="11"/>
          </p:nvPr>
        </p:nvPicPr>
        <p:blipFill>
          <a:blip r:embed="rId11">
            <a:extLst>
              <a:ext uri="{28A0092B-C50C-407E-A947-70E740481C1C}">
                <a14:useLocalDpi xmlns:a14="http://schemas.microsoft.com/office/drawing/2010/main" val="0"/>
              </a:ext>
            </a:extLst>
          </a:blip>
          <a:srcRect l="2174" r="2174"/>
          <a:stretch>
            <a:fillRect/>
          </a:stretch>
        </p:blipFill>
        <p:spPr/>
      </p:pic>
    </p:spTree>
    <p:extLst>
      <p:ext uri="{BB962C8B-B14F-4D97-AF65-F5344CB8AC3E}">
        <p14:creationId xmlns:p14="http://schemas.microsoft.com/office/powerpoint/2010/main" val="73862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anim calcmode="lin" valueType="num">
                                      <p:cBhvr additive="base">
                                        <p:cTn id="1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anim calcmode="lin" valueType="num">
                                      <p:cBhvr additive="base">
                                        <p:cTn id="1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txBox="1">
            <a:spLocks noGrp="1"/>
          </p:cNvSpPr>
          <p:nvPr>
            <p:ph type="body" sz="quarter" idx="13"/>
          </p:nvPr>
        </p:nvSpPr>
        <p:spPr>
          <a:xfrm>
            <a:off x="342901" y="1461407"/>
            <a:ext cx="6629400" cy="3016210"/>
          </a:xfrm>
          <a:prstGeom prst="rect">
            <a:avLst/>
          </a:prstGeom>
          <a:solidFill>
            <a:srgbClr val="511C6C"/>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wrap="square" rtlCol="0">
            <a:spAutoFit/>
          </a:bodyPr>
          <a:lstStyle/>
          <a:p>
            <a:pPr algn="ctr"/>
            <a:endParaRPr lang="en-GB" sz="2000" dirty="0" smtClean="0"/>
          </a:p>
          <a:p>
            <a:pPr algn="ctr"/>
            <a:r>
              <a:rPr lang="en-GB" sz="2000" dirty="0" smtClean="0"/>
              <a:t>5 minute </a:t>
            </a:r>
            <a:r>
              <a:rPr lang="en-GB" dirty="0"/>
              <a:t>Think-Pair Share:</a:t>
            </a:r>
            <a:r>
              <a:rPr lang="en-GB" sz="2000" dirty="0" smtClean="0"/>
              <a:t> </a:t>
            </a:r>
          </a:p>
          <a:p>
            <a:pPr algn="ctr"/>
            <a:r>
              <a:rPr lang="en-GB" sz="2000" dirty="0" smtClean="0"/>
              <a:t>How Neurodiverse is your class? </a:t>
            </a:r>
          </a:p>
          <a:p>
            <a:pPr marL="0" indent="0" algn="ctr">
              <a:buNone/>
            </a:pPr>
            <a:r>
              <a:rPr lang="en-GB" dirty="0" smtClean="0"/>
              <a:t>What strategies do you use/(know) to help </a:t>
            </a:r>
            <a:r>
              <a:rPr lang="en-GB" sz="2000" dirty="0" smtClean="0"/>
              <a:t> foster an inclusive learning environment ?</a:t>
            </a:r>
          </a:p>
          <a:p>
            <a:pPr algn="ctr"/>
            <a:endParaRPr lang="en-GB" sz="2000" dirty="0" smtClean="0"/>
          </a:p>
          <a:p>
            <a:endParaRPr lang="en-GB" dirty="0"/>
          </a:p>
        </p:txBody>
      </p:sp>
    </p:spTree>
    <p:extLst>
      <p:ext uri="{BB962C8B-B14F-4D97-AF65-F5344CB8AC3E}">
        <p14:creationId xmlns:p14="http://schemas.microsoft.com/office/powerpoint/2010/main" val="4113798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884241" y="2339310"/>
            <a:ext cx="7951001" cy="2462958"/>
          </a:xfrm>
        </p:spPr>
        <p:txBody>
          <a:bodyPr/>
          <a:lstStyle/>
          <a:p>
            <a:r>
              <a:rPr lang="en-GB" dirty="0"/>
              <a:t>M</a:t>
            </a:r>
            <a:r>
              <a:rPr lang="en-GB" dirty="0" smtClean="0"/>
              <a:t>ental health difficulties more common </a:t>
            </a:r>
            <a:r>
              <a:rPr lang="en-GB" dirty="0"/>
              <a:t>for </a:t>
            </a:r>
            <a:r>
              <a:rPr lang="en-GB" dirty="0" smtClean="0"/>
              <a:t>individuals with ASD (</a:t>
            </a:r>
            <a:r>
              <a:rPr lang="en-GB" dirty="0" smtClean="0">
                <a:hlinkClick r:id="rId2"/>
              </a:rPr>
              <a:t>Russell et al., 2015</a:t>
            </a:r>
            <a:r>
              <a:rPr lang="en-GB" dirty="0" smtClean="0"/>
              <a:t>) and </a:t>
            </a:r>
            <a:r>
              <a:rPr lang="en-GB" dirty="0" smtClean="0">
                <a:hlinkClick r:id="rId3"/>
              </a:rPr>
              <a:t>ADHD</a:t>
            </a:r>
            <a:r>
              <a:rPr lang="en-GB" dirty="0" smtClean="0"/>
              <a:t> (</a:t>
            </a:r>
            <a:r>
              <a:rPr lang="en-GB" dirty="0">
                <a:hlinkClick r:id="rId4"/>
              </a:rPr>
              <a:t>Halmoy</a:t>
            </a:r>
            <a:r>
              <a:rPr lang="en-GB" dirty="0" smtClean="0">
                <a:hlinkClick r:id="rId4"/>
              </a:rPr>
              <a:t> et al 2009</a:t>
            </a:r>
            <a:r>
              <a:rPr lang="en-GB" dirty="0" smtClean="0"/>
              <a:t>) than neurotypical populations </a:t>
            </a:r>
          </a:p>
          <a:p>
            <a:r>
              <a:rPr lang="en-GB" dirty="0" smtClean="0"/>
              <a:t>Dyspraxia and Depression (</a:t>
            </a:r>
            <a:r>
              <a:rPr lang="en-GB" dirty="0" smtClean="0">
                <a:hlinkClick r:id="rId5"/>
              </a:rPr>
              <a:t>Kirby et al., 2013</a:t>
            </a:r>
            <a:r>
              <a:rPr lang="en-GB" dirty="0" smtClean="0"/>
              <a:t>) are a common co- occurrence </a:t>
            </a:r>
          </a:p>
          <a:p>
            <a:r>
              <a:rPr lang="en-GB" dirty="0" smtClean="0"/>
              <a:t>Specific Language </a:t>
            </a:r>
            <a:r>
              <a:rPr lang="en-GB" dirty="0"/>
              <a:t>I</a:t>
            </a:r>
            <a:r>
              <a:rPr lang="en-GB" dirty="0" smtClean="0"/>
              <a:t>mpairment and Emotional Regulation co-occur  (</a:t>
            </a:r>
            <a:r>
              <a:rPr lang="en-GB" dirty="0" smtClean="0">
                <a:hlinkClick r:id="rId6"/>
              </a:rPr>
              <a:t>Assous et al., 2018</a:t>
            </a:r>
            <a:r>
              <a:rPr lang="en-GB" dirty="0" smtClean="0"/>
              <a:t>)</a:t>
            </a:r>
          </a:p>
          <a:p>
            <a:endParaRPr lang="en-GB" dirty="0" smtClean="0"/>
          </a:p>
          <a:p>
            <a:endParaRPr lang="en-GB" dirty="0"/>
          </a:p>
        </p:txBody>
      </p:sp>
      <p:sp>
        <p:nvSpPr>
          <p:cNvPr id="5" name="Text Placeholder 4"/>
          <p:cNvSpPr>
            <a:spLocks noGrp="1"/>
          </p:cNvSpPr>
          <p:nvPr>
            <p:ph type="body" sz="quarter" idx="14"/>
          </p:nvPr>
        </p:nvSpPr>
        <p:spPr/>
        <p:txBody>
          <a:bodyPr/>
          <a:lstStyle/>
          <a:p>
            <a:r>
              <a:rPr lang="en-US" dirty="0"/>
              <a:t>Neurodiversity and Wellbeing </a:t>
            </a:r>
          </a:p>
          <a:p>
            <a:endParaRPr lang="en-GB" dirty="0"/>
          </a:p>
        </p:txBody>
      </p:sp>
    </p:spTree>
    <p:extLst>
      <p:ext uri="{BB962C8B-B14F-4D97-AF65-F5344CB8AC3E}">
        <p14:creationId xmlns:p14="http://schemas.microsoft.com/office/powerpoint/2010/main" val="2680993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2565069" y="396790"/>
            <a:ext cx="7340409" cy="380867"/>
          </a:xfrm>
        </p:spPr>
        <p:txBody>
          <a:bodyPr/>
          <a:lstStyle/>
          <a:p>
            <a:r>
              <a:rPr lang="en-US" dirty="0" smtClean="0"/>
              <a:t>Neurodiversity and Wellbeing </a:t>
            </a:r>
            <a:endParaRPr lang="en-US" dirty="0"/>
          </a:p>
          <a:p>
            <a:endParaRPr lang="en-US" dirty="0"/>
          </a:p>
        </p:txBody>
      </p:sp>
      <p:sp>
        <p:nvSpPr>
          <p:cNvPr id="4" name="Text Placeholder 3"/>
          <p:cNvSpPr>
            <a:spLocks noGrp="1"/>
          </p:cNvSpPr>
          <p:nvPr>
            <p:ph type="body" sz="quarter" idx="15"/>
          </p:nvPr>
        </p:nvSpPr>
        <p:spPr>
          <a:xfrm>
            <a:off x="3562597" y="1161662"/>
            <a:ext cx="5345355" cy="2459881"/>
          </a:xfrm>
        </p:spPr>
        <p:style>
          <a:lnRef idx="2">
            <a:schemeClr val="accent3"/>
          </a:lnRef>
          <a:fillRef idx="1">
            <a:schemeClr val="lt1"/>
          </a:fillRef>
          <a:effectRef idx="0">
            <a:schemeClr val="accent3"/>
          </a:effectRef>
          <a:fontRef idx="minor">
            <a:schemeClr val="dk1"/>
          </a:fontRef>
        </p:style>
        <p:txBody>
          <a:bodyPr/>
          <a:lstStyle/>
          <a:p>
            <a:pPr algn="ctr"/>
            <a:r>
              <a:rPr lang="en-US" sz="1600" b="1" dirty="0" smtClean="0"/>
              <a:t>Mindfulness positive effect on wellbeing</a:t>
            </a:r>
          </a:p>
          <a:p>
            <a:endParaRPr lang="en-US" sz="1600" dirty="0"/>
          </a:p>
          <a:p>
            <a:pPr marL="171450" indent="-171450">
              <a:buFont typeface="Arial" panose="020B0604020202020204" pitchFamily="34" charset="0"/>
              <a:buChar char="•"/>
            </a:pPr>
            <a:r>
              <a:rPr lang="en-US" sz="1600" dirty="0" smtClean="0"/>
              <a:t>Helps to focus on learning –  stop and think</a:t>
            </a:r>
          </a:p>
          <a:p>
            <a:pPr marL="171450" indent="-171450">
              <a:buFont typeface="Arial" panose="020B0604020202020204" pitchFamily="34" charset="0"/>
              <a:buChar char="•"/>
            </a:pPr>
            <a:r>
              <a:rPr lang="en-US" sz="1600" dirty="0" smtClean="0"/>
              <a:t>Helps to reduce stress  - talk and share</a:t>
            </a:r>
          </a:p>
          <a:p>
            <a:pPr marL="171450" indent="-171450">
              <a:buFont typeface="Arial" panose="020B0604020202020204" pitchFamily="34" charset="0"/>
              <a:buChar char="•"/>
            </a:pPr>
            <a:r>
              <a:rPr lang="en-US" sz="1600" dirty="0" smtClean="0"/>
              <a:t>Uncertainty of the new </a:t>
            </a:r>
            <a:r>
              <a:rPr lang="en-US" sz="1600" dirty="0"/>
              <a:t> </a:t>
            </a:r>
            <a:r>
              <a:rPr lang="en-US" sz="1600" dirty="0" smtClean="0"/>
              <a:t>- self- acceptance </a:t>
            </a:r>
            <a:endParaRPr lang="en-US" sz="1600" dirty="0" smtClean="0"/>
          </a:p>
          <a:p>
            <a:endParaRPr lang="en-US" sz="1600" dirty="0" smtClean="0"/>
          </a:p>
        </p:txBody>
      </p:sp>
      <p:pic>
        <p:nvPicPr>
          <p:cNvPr id="2050" name="Picture 2" descr="Image result for neurodiversity and mental illne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206" y="1161662"/>
            <a:ext cx="2909001" cy="2459881"/>
          </a:xfrm>
          <a:prstGeom prst="rect">
            <a:avLst/>
          </a:prstGeom>
        </p:spPr>
        <p:style>
          <a:lnRef idx="2">
            <a:schemeClr val="accent3">
              <a:shade val="50000"/>
            </a:schemeClr>
          </a:lnRef>
          <a:fillRef idx="1">
            <a:schemeClr val="accent3"/>
          </a:fillRef>
          <a:effectRef idx="0">
            <a:schemeClr val="accent3"/>
          </a:effectRef>
          <a:fontRef idx="minor">
            <a:schemeClr val="lt1"/>
          </a:fontRef>
        </p:style>
      </p:pic>
    </p:spTree>
    <p:extLst>
      <p:ext uri="{BB962C8B-B14F-4D97-AF65-F5344CB8AC3E}">
        <p14:creationId xmlns:p14="http://schemas.microsoft.com/office/powerpoint/2010/main" val="731932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141199" y="972275"/>
            <a:ext cx="3776353" cy="940429"/>
          </a:xfrm>
        </p:spPr>
        <p:style>
          <a:lnRef idx="1">
            <a:schemeClr val="accent3"/>
          </a:lnRef>
          <a:fillRef idx="2">
            <a:schemeClr val="accent3"/>
          </a:fillRef>
          <a:effectRef idx="1">
            <a:schemeClr val="accent3"/>
          </a:effectRef>
          <a:fontRef idx="minor">
            <a:schemeClr val="dk1"/>
          </a:fontRef>
        </p:style>
        <p:txBody>
          <a:bodyPr/>
          <a:lstStyle/>
          <a:p>
            <a:pPr marL="0" indent="0">
              <a:buNone/>
            </a:pPr>
            <a:r>
              <a:rPr lang="en-GB" b="1" dirty="0"/>
              <a:t>Universal Design for Learning (UDL)</a:t>
            </a:r>
            <a:r>
              <a:rPr lang="en-GB" dirty="0"/>
              <a:t> is an approach to designing curriculum and instruction that prioritizes accessibility and inclusivity. </a:t>
            </a:r>
            <a:r>
              <a:rPr lang="en-US" dirty="0" smtClean="0"/>
              <a:t>The </a:t>
            </a:r>
            <a:r>
              <a:rPr lang="en-GB" b="1" dirty="0" smtClean="0"/>
              <a:t> </a:t>
            </a:r>
            <a:r>
              <a:rPr lang="en-GB" b="1" dirty="0"/>
              <a:t>why, what and how of learning</a:t>
            </a:r>
          </a:p>
          <a:p>
            <a:endParaRPr lang="en-US" dirty="0" smtClean="0"/>
          </a:p>
          <a:p>
            <a:pPr marL="0" indent="0">
              <a:buNone/>
            </a:pPr>
            <a:r>
              <a:rPr lang="en-US" dirty="0" smtClean="0"/>
              <a:t> </a:t>
            </a:r>
            <a:endParaRPr lang="en-US" dirty="0"/>
          </a:p>
        </p:txBody>
      </p:sp>
      <p:sp>
        <p:nvSpPr>
          <p:cNvPr id="3" name="Text Placeholder 2"/>
          <p:cNvSpPr>
            <a:spLocks noGrp="1"/>
          </p:cNvSpPr>
          <p:nvPr>
            <p:ph type="body" sz="quarter" idx="14"/>
          </p:nvPr>
        </p:nvSpPr>
        <p:spPr>
          <a:xfrm>
            <a:off x="601058" y="281030"/>
            <a:ext cx="8048762" cy="683344"/>
          </a:xfrm>
        </p:spPr>
        <p:txBody>
          <a:bodyPr/>
          <a:lstStyle/>
          <a:p>
            <a:pPr algn="ctr"/>
            <a:r>
              <a:rPr lang="en-US" dirty="0" smtClean="0"/>
              <a:t>Summing it all </a:t>
            </a:r>
            <a:r>
              <a:rPr lang="en-US" dirty="0" smtClean="0"/>
              <a:t>up:</a:t>
            </a:r>
          </a:p>
          <a:p>
            <a:pPr algn="ctr"/>
            <a:r>
              <a:rPr lang="en-US" dirty="0" smtClean="0"/>
              <a:t>Neurodiversity, Mindfulness and Our Teaching </a:t>
            </a:r>
            <a:endParaRPr lang="en-US" dirty="0"/>
          </a:p>
        </p:txBody>
      </p:sp>
      <p:sp>
        <p:nvSpPr>
          <p:cNvPr id="6" name="Rectangle 5"/>
          <p:cNvSpPr/>
          <p:nvPr/>
        </p:nvSpPr>
        <p:spPr>
          <a:xfrm>
            <a:off x="452521" y="1559844"/>
            <a:ext cx="2043484" cy="154657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GB" b="1" dirty="0" smtClean="0"/>
              <a:t>What is mindfulness?</a:t>
            </a:r>
          </a:p>
          <a:p>
            <a:pPr algn="ctr"/>
            <a:r>
              <a:rPr lang="en-GB" dirty="0" smtClean="0"/>
              <a:t>“Awareness </a:t>
            </a:r>
            <a:r>
              <a:rPr lang="en-GB" dirty="0"/>
              <a:t>that arises through paying attention, on purpose, in the present moment, non-judgementally” (</a:t>
            </a:r>
            <a:r>
              <a:rPr lang="en-GB" dirty="0" err="1"/>
              <a:t>Kabat</a:t>
            </a:r>
            <a:r>
              <a:rPr lang="en-GB" dirty="0"/>
              <a:t>-Zinn, 2005</a:t>
            </a:r>
          </a:p>
        </p:txBody>
      </p:sp>
      <p:sp>
        <p:nvSpPr>
          <p:cNvPr id="7" name="Right Arrow 6"/>
          <p:cNvSpPr/>
          <p:nvPr/>
        </p:nvSpPr>
        <p:spPr>
          <a:xfrm rot="20819643">
            <a:off x="2570528" y="1406358"/>
            <a:ext cx="2541298" cy="596652"/>
          </a:xfrm>
          <a:prstGeom prst="rightArrow">
            <a:avLst/>
          </a:prstGeom>
          <a:solidFill>
            <a:srgbClr val="511C6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4022767" y="2799464"/>
            <a:ext cx="2167246"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b="1" dirty="0"/>
              <a:t>Mindfulness and UDL </a:t>
            </a:r>
          </a:p>
          <a:p>
            <a:pPr marL="285750" indent="-285750">
              <a:buFont typeface="Arial" panose="020B0604020202020204" pitchFamily="34" charset="0"/>
              <a:buChar char="•"/>
            </a:pPr>
            <a:r>
              <a:rPr lang="en-US" dirty="0" smtClean="0"/>
              <a:t>Focus</a:t>
            </a:r>
            <a:endParaRPr lang="en-US" dirty="0"/>
          </a:p>
          <a:p>
            <a:pPr marL="285750" indent="-285750">
              <a:buFont typeface="Arial" panose="020B0604020202020204" pitchFamily="34" charset="0"/>
              <a:buChar char="•"/>
            </a:pPr>
            <a:r>
              <a:rPr lang="en-US" dirty="0"/>
              <a:t>Calm</a:t>
            </a:r>
          </a:p>
          <a:p>
            <a:pPr marL="285750" indent="-285750">
              <a:buFont typeface="Arial" panose="020B0604020202020204" pitchFamily="34" charset="0"/>
              <a:buChar char="•"/>
            </a:pPr>
            <a:r>
              <a:rPr lang="en-US" dirty="0"/>
              <a:t>Self-Acceptance</a:t>
            </a:r>
            <a:endParaRPr lang="en-GB" dirty="0"/>
          </a:p>
        </p:txBody>
      </p:sp>
      <p:sp>
        <p:nvSpPr>
          <p:cNvPr id="9" name="Right Arrow 8"/>
          <p:cNvSpPr/>
          <p:nvPr/>
        </p:nvSpPr>
        <p:spPr>
          <a:xfrm rot="5400000">
            <a:off x="5091623" y="2140151"/>
            <a:ext cx="841751" cy="476876"/>
          </a:xfrm>
          <a:prstGeom prst="rightArrow">
            <a:avLst/>
          </a:prstGeom>
          <a:solidFill>
            <a:srgbClr val="511C6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a:off x="6333384" y="3048824"/>
            <a:ext cx="985652" cy="537545"/>
          </a:xfrm>
          <a:prstGeom prst="rightArrow">
            <a:avLst>
              <a:gd name="adj1" fmla="val 50000"/>
              <a:gd name="adj2" fmla="val 23036"/>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p:nvPicPr>
        <p:blipFill>
          <a:blip r:embed="rId3"/>
          <a:stretch>
            <a:fillRect/>
          </a:stretch>
        </p:blipFill>
        <p:spPr>
          <a:xfrm>
            <a:off x="7685166" y="2668790"/>
            <a:ext cx="1458834" cy="1297615"/>
          </a:xfrm>
          <a:prstGeom prst="rect">
            <a:avLst/>
          </a:prstGeom>
        </p:spPr>
      </p:pic>
    </p:spTree>
    <p:extLst>
      <p:ext uri="{BB962C8B-B14F-4D97-AF65-F5344CB8AC3E}">
        <p14:creationId xmlns:p14="http://schemas.microsoft.com/office/powerpoint/2010/main" val="16019871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lstStyle/>
          <a:p>
            <a:r>
              <a:rPr lang="en-US" dirty="0" smtClean="0"/>
              <a:t>Table Discussion</a:t>
            </a:r>
            <a:endParaRPr lang="en-GB" dirty="0"/>
          </a:p>
        </p:txBody>
      </p:sp>
      <p:sp>
        <p:nvSpPr>
          <p:cNvPr id="6" name="Text Placeholder 4"/>
          <p:cNvSpPr txBox="1">
            <a:spLocks/>
          </p:cNvSpPr>
          <p:nvPr/>
        </p:nvSpPr>
        <p:spPr>
          <a:xfrm>
            <a:off x="1541215" y="2315814"/>
            <a:ext cx="6770028" cy="2190872"/>
          </a:xfrm>
          <a:prstGeom prst="rect">
            <a:avLst/>
          </a:prstGeom>
          <a:solidFill>
            <a:srgbClr val="7030A0"/>
          </a:solidFill>
          <a:ln>
            <a:solidFill>
              <a:srgbClr val="7030A0"/>
            </a:solidFill>
          </a:ln>
        </p:spPr>
        <p:style>
          <a:lnRef idx="2">
            <a:schemeClr val="accent3"/>
          </a:lnRef>
          <a:fillRef idx="1">
            <a:schemeClr val="lt1"/>
          </a:fillRef>
          <a:effectRef idx="0">
            <a:schemeClr val="accent3"/>
          </a:effectRef>
          <a:fontRef idx="minor">
            <a:schemeClr val="dk1"/>
          </a:fontRef>
        </p:style>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dk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dk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dk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dk1"/>
                </a:solidFill>
                <a:latin typeface="+mn-lt"/>
                <a:ea typeface="+mn-ea"/>
                <a:cs typeface="+mn-cs"/>
              </a:defRPr>
            </a:lvl9pPr>
          </a:lstStyle>
          <a:p>
            <a:endParaRPr lang="en-US" dirty="0" smtClean="0">
              <a:solidFill>
                <a:schemeClr val="bg1">
                  <a:lumMod val="95000"/>
                </a:schemeClr>
              </a:solidFill>
            </a:endParaRPr>
          </a:p>
          <a:p>
            <a:endParaRPr lang="en-US" dirty="0">
              <a:solidFill>
                <a:schemeClr val="bg1">
                  <a:lumMod val="95000"/>
                </a:schemeClr>
              </a:solidFill>
            </a:endParaRPr>
          </a:p>
          <a:p>
            <a:pPr marL="0" indent="0" algn="ctr">
              <a:buNone/>
            </a:pPr>
            <a:r>
              <a:rPr lang="en-US" dirty="0" smtClean="0">
                <a:solidFill>
                  <a:schemeClr val="bg1">
                    <a:lumMod val="95000"/>
                  </a:schemeClr>
                </a:solidFill>
              </a:rPr>
              <a:t>Why are </a:t>
            </a:r>
            <a:r>
              <a:rPr lang="en-US" dirty="0" err="1" smtClean="0">
                <a:solidFill>
                  <a:schemeClr val="bg1">
                    <a:lumMod val="95000"/>
                  </a:schemeClr>
                </a:solidFill>
              </a:rPr>
              <a:t>neurodivergent</a:t>
            </a:r>
            <a:r>
              <a:rPr lang="en-US" dirty="0" smtClean="0">
                <a:solidFill>
                  <a:schemeClr val="bg1">
                    <a:lumMod val="95000"/>
                  </a:schemeClr>
                </a:solidFill>
              </a:rPr>
              <a:t> students more vulnerable to wellbeing difficulties?</a:t>
            </a:r>
          </a:p>
          <a:p>
            <a:pPr marL="342900" lvl="1" indent="0">
              <a:buNone/>
            </a:pPr>
            <a:endParaRPr lang="en-US" dirty="0">
              <a:solidFill>
                <a:schemeClr val="bg1">
                  <a:lumMod val="95000"/>
                </a:schemeClr>
              </a:solidFill>
            </a:endParaRPr>
          </a:p>
        </p:txBody>
      </p:sp>
    </p:spTree>
    <p:extLst>
      <p:ext uri="{BB962C8B-B14F-4D97-AF65-F5344CB8AC3E}">
        <p14:creationId xmlns:p14="http://schemas.microsoft.com/office/powerpoint/2010/main" val="21896455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385478" y="1145327"/>
            <a:ext cx="5373684" cy="380867"/>
          </a:xfrm>
        </p:spPr>
        <p:txBody>
          <a:bodyPr/>
          <a:lstStyle/>
          <a:p>
            <a:r>
              <a:rPr lang="en-GB" dirty="0" smtClean="0"/>
              <a:t>Neurodiversity, well-being and mindfulness </a:t>
            </a:r>
            <a:endParaRPr lang="en-GB" dirty="0"/>
          </a:p>
        </p:txBody>
      </p:sp>
      <p:graphicFrame>
        <p:nvGraphicFramePr>
          <p:cNvPr id="6" name="Diagram 5"/>
          <p:cNvGraphicFramePr/>
          <p:nvPr>
            <p:extLst>
              <p:ext uri="{D42A27DB-BD31-4B8C-83A1-F6EECF244321}">
                <p14:modId xmlns:p14="http://schemas.microsoft.com/office/powerpoint/2010/main" val="1563427931"/>
              </p:ext>
            </p:extLst>
          </p:nvPr>
        </p:nvGraphicFramePr>
        <p:xfrm>
          <a:off x="385478" y="1537149"/>
          <a:ext cx="7869382" cy="3394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937568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GUID" val="e8c253eb-a472-4998-a3cf-5efef4a19bca"/>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10647</TotalTime>
  <Words>475</Words>
  <Application>Microsoft Office PowerPoint</Application>
  <PresentationFormat>On-screen Show (16:9)</PresentationFormat>
  <Paragraphs>116</Paragraphs>
  <Slides>10</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Avenir Next</vt:lpstr>
      <vt:lpstr>Avenir Next Demi Bold</vt:lpstr>
      <vt:lpstr>Avenir Next Medium</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Jutley-Neilson, Jagjeet</cp:lastModifiedBy>
  <cp:revision>165</cp:revision>
  <dcterms:created xsi:type="dcterms:W3CDTF">2017-04-05T11:04:35Z</dcterms:created>
  <dcterms:modified xsi:type="dcterms:W3CDTF">2019-11-04T10:21:45Z</dcterms:modified>
</cp:coreProperties>
</file>