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sldIdLst>
    <p:sldId id="271" r:id="rId5"/>
    <p:sldId id="256" r:id="rId6"/>
    <p:sldId id="272" r:id="rId7"/>
    <p:sldId id="292" r:id="rId8"/>
    <p:sldId id="293" r:id="rId9"/>
    <p:sldId id="289" r:id="rId10"/>
    <p:sldId id="291" r:id="rId11"/>
    <p:sldId id="259" r:id="rId12"/>
    <p:sldId id="260" r:id="rId13"/>
    <p:sldId id="262" r:id="rId14"/>
    <p:sldId id="269" r:id="rId15"/>
    <p:sldId id="296" r:id="rId16"/>
    <p:sldId id="305" r:id="rId17"/>
    <p:sldId id="299" r:id="rId18"/>
    <p:sldId id="321" r:id="rId19"/>
    <p:sldId id="316" r:id="rId20"/>
    <p:sldId id="322" r:id="rId21"/>
    <p:sldId id="312" r:id="rId22"/>
    <p:sldId id="320" r:id="rId23"/>
    <p:sldId id="307" r:id="rId24"/>
    <p:sldId id="342" r:id="rId25"/>
    <p:sldId id="334" r:id="rId26"/>
    <p:sldId id="263" r:id="rId27"/>
    <p:sldId id="264" r:id="rId28"/>
    <p:sldId id="265" r:id="rId29"/>
    <p:sldId id="266" r:id="rId30"/>
    <p:sldId id="343" r:id="rId31"/>
    <p:sldId id="267" r:id="rId32"/>
    <p:sldId id="270" r:id="rId33"/>
    <p:sldId id="26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623EAC-08AB-4016-BC62-A7055415ECDA}" v="60" dt="2020-08-31T12:50:19.8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29" autoAdjust="0"/>
    <p:restoredTop sz="41945" autoAdjust="0"/>
  </p:normalViewPr>
  <p:slideViewPr>
    <p:cSldViewPr snapToGrid="0">
      <p:cViewPr varScale="1">
        <p:scale>
          <a:sx n="26" d="100"/>
          <a:sy n="26" d="100"/>
        </p:scale>
        <p:origin x="236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B2FEA8-FC1F-4C14-BB00-B7D48348B4FE}" type="datetimeFigureOut">
              <a:rPr lang="en-GB" smtClean="0"/>
              <a:t>28/05/2021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892B0D-6D1C-4809-A4CD-B00A8FDE1A44}" type="slidenum">
              <a:rPr lang="en-GB" smtClean="0"/>
              <a:t>‹#›</a:t>
            </a:fld>
            <a:endParaRPr lang="en-GB"/>
          </a:p>
        </p:txBody>
      </p:sp>
    </p:spTree>
    <p:extLst>
      <p:ext uri="{BB962C8B-B14F-4D97-AF65-F5344CB8AC3E}">
        <p14:creationId xmlns:p14="http://schemas.microsoft.com/office/powerpoint/2010/main" val="3360792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1</a:t>
            </a:fld>
            <a:endParaRPr lang="en-GB"/>
          </a:p>
        </p:txBody>
      </p:sp>
    </p:spTree>
    <p:extLst>
      <p:ext uri="{BB962C8B-B14F-4D97-AF65-F5344CB8AC3E}">
        <p14:creationId xmlns:p14="http://schemas.microsoft.com/office/powerpoint/2010/main" val="1465434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Poll Title: Have you come across the term "Neurodiversity"?
https://www.polleverywhere.com/free_text_polls/V60sviW4uN6xEIvh4FQK5</a:t>
            </a:r>
          </a:p>
          <a:p>
            <a:endParaRPr lang="en-GB" dirty="0"/>
          </a:p>
          <a:p>
            <a:r>
              <a:rPr lang="en-GB" dirty="0"/>
              <a:t>Respond: pollev.com/kiusum7</a:t>
            </a:r>
          </a:p>
        </p:txBody>
      </p:sp>
      <p:sp>
        <p:nvSpPr>
          <p:cNvPr id="4" name="Slide Number Placeholder 3"/>
          <p:cNvSpPr>
            <a:spLocks noGrp="1"/>
          </p:cNvSpPr>
          <p:nvPr>
            <p:ph type="sldNum" sz="quarter" idx="5"/>
          </p:nvPr>
        </p:nvSpPr>
        <p:spPr/>
        <p:txBody>
          <a:bodyPr/>
          <a:lstStyle/>
          <a:p>
            <a:fld id="{2C892B0D-6D1C-4809-A4CD-B00A8FDE1A44}" type="slidenum">
              <a:rPr lang="en-GB" smtClean="0"/>
              <a:t>11</a:t>
            </a:fld>
            <a:endParaRPr lang="en-GB"/>
          </a:p>
        </p:txBody>
      </p:sp>
      <p:sp>
        <p:nvSpPr>
          <p:cNvPr id="5" name="TextBox 4">
            <a:extLst>
              <a:ext uri="{FF2B5EF4-FFF2-40B4-BE49-F238E27FC236}">
                <a16:creationId xmlns:a16="http://schemas.microsoft.com/office/drawing/2014/main" id="{D6676D49-D046-4EB0-9899-98182BA5D14F}"/>
              </a:ext>
            </a:extLst>
          </p:cNvPr>
          <p:cNvSpPr txBox="1"/>
          <p:nvPr/>
        </p:nvSpPr>
        <p:spPr>
          <a:xfrm>
            <a:off x="0" y="0"/>
            <a:ext cx="3810000" cy="1270000"/>
          </a:xfrm>
          <a:prstGeom prst="rect">
            <a:avLst/>
          </a:prstGeom>
          <a:noFill/>
        </p:spPr>
        <p:txBody>
          <a:bodyPr vert="horz" rtlCol="0">
            <a:spAutoFit/>
          </a:bodyPr>
          <a:lstStyle/>
          <a:p>
            <a:endParaRPr lang="en-GB"/>
          </a:p>
        </p:txBody>
      </p:sp>
    </p:spTree>
    <p:extLst>
      <p:ext uri="{BB962C8B-B14F-4D97-AF65-F5344CB8AC3E}">
        <p14:creationId xmlns:p14="http://schemas.microsoft.com/office/powerpoint/2010/main" val="9954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12</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13</a:t>
            </a:fld>
            <a:endParaRPr lang="en-US"/>
          </a:p>
        </p:txBody>
      </p:sp>
    </p:spTree>
    <p:extLst>
      <p:ext uri="{BB962C8B-B14F-4D97-AF65-F5344CB8AC3E}">
        <p14:creationId xmlns:p14="http://schemas.microsoft.com/office/powerpoint/2010/main" val="4265513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14</a:t>
            </a:fld>
            <a:endParaRPr lang="en-US"/>
          </a:p>
        </p:txBody>
      </p:sp>
    </p:spTree>
    <p:extLst>
      <p:ext uri="{BB962C8B-B14F-4D97-AF65-F5344CB8AC3E}">
        <p14:creationId xmlns:p14="http://schemas.microsoft.com/office/powerpoint/2010/main" val="2252055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15</a:t>
            </a:fld>
            <a:endParaRPr lang="en-US"/>
          </a:p>
        </p:txBody>
      </p:sp>
    </p:spTree>
    <p:extLst>
      <p:ext uri="{BB962C8B-B14F-4D97-AF65-F5344CB8AC3E}">
        <p14:creationId xmlns:p14="http://schemas.microsoft.com/office/powerpoint/2010/main" val="1177837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18</a:t>
            </a:fld>
            <a:endParaRPr lang="en-US"/>
          </a:p>
        </p:txBody>
      </p:sp>
    </p:spTree>
    <p:extLst>
      <p:ext uri="{BB962C8B-B14F-4D97-AF65-F5344CB8AC3E}">
        <p14:creationId xmlns:p14="http://schemas.microsoft.com/office/powerpoint/2010/main" val="20180562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19</a:t>
            </a:fld>
            <a:endParaRPr lang="en-US"/>
          </a:p>
        </p:txBody>
      </p:sp>
    </p:spTree>
    <p:extLst>
      <p:ext uri="{BB962C8B-B14F-4D97-AF65-F5344CB8AC3E}">
        <p14:creationId xmlns:p14="http://schemas.microsoft.com/office/powerpoint/2010/main" val="498818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23</a:t>
            </a:fld>
            <a:endParaRPr lang="en-GB"/>
          </a:p>
        </p:txBody>
      </p:sp>
    </p:spTree>
    <p:extLst>
      <p:ext uri="{BB962C8B-B14F-4D97-AF65-F5344CB8AC3E}">
        <p14:creationId xmlns:p14="http://schemas.microsoft.com/office/powerpoint/2010/main" val="2244972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24</a:t>
            </a:fld>
            <a:endParaRPr lang="en-GB"/>
          </a:p>
        </p:txBody>
      </p:sp>
    </p:spTree>
    <p:extLst>
      <p:ext uri="{BB962C8B-B14F-4D97-AF65-F5344CB8AC3E}">
        <p14:creationId xmlns:p14="http://schemas.microsoft.com/office/powerpoint/2010/main" val="747282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25</a:t>
            </a:fld>
            <a:endParaRPr lang="en-GB"/>
          </a:p>
        </p:txBody>
      </p:sp>
    </p:spTree>
    <p:extLst>
      <p:ext uri="{BB962C8B-B14F-4D97-AF65-F5344CB8AC3E}">
        <p14:creationId xmlns:p14="http://schemas.microsoft.com/office/powerpoint/2010/main" val="3234218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3</a:t>
            </a:fld>
            <a:endParaRPr lang="en-GB"/>
          </a:p>
        </p:txBody>
      </p:sp>
    </p:spTree>
    <p:extLst>
      <p:ext uri="{BB962C8B-B14F-4D97-AF65-F5344CB8AC3E}">
        <p14:creationId xmlns:p14="http://schemas.microsoft.com/office/powerpoint/2010/main" val="3508600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26</a:t>
            </a:fld>
            <a:endParaRPr lang="en-GB"/>
          </a:p>
        </p:txBody>
      </p:sp>
    </p:spTree>
    <p:extLst>
      <p:ext uri="{BB962C8B-B14F-4D97-AF65-F5344CB8AC3E}">
        <p14:creationId xmlns:p14="http://schemas.microsoft.com/office/powerpoint/2010/main" val="2972697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27</a:t>
            </a:fld>
            <a:endParaRPr lang="en-GB"/>
          </a:p>
        </p:txBody>
      </p:sp>
    </p:spTree>
    <p:extLst>
      <p:ext uri="{BB962C8B-B14F-4D97-AF65-F5344CB8AC3E}">
        <p14:creationId xmlns:p14="http://schemas.microsoft.com/office/powerpoint/2010/main" val="2122844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28</a:t>
            </a:fld>
            <a:endParaRPr lang="en-GB"/>
          </a:p>
        </p:txBody>
      </p:sp>
    </p:spTree>
    <p:extLst>
      <p:ext uri="{BB962C8B-B14F-4D97-AF65-F5344CB8AC3E}">
        <p14:creationId xmlns:p14="http://schemas.microsoft.com/office/powerpoint/2010/main" val="3493239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29</a:t>
            </a:fld>
            <a:endParaRPr lang="en-GB"/>
          </a:p>
        </p:txBody>
      </p:sp>
    </p:spTree>
    <p:extLst>
      <p:ext uri="{BB962C8B-B14F-4D97-AF65-F5344CB8AC3E}">
        <p14:creationId xmlns:p14="http://schemas.microsoft.com/office/powerpoint/2010/main" val="42148795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30</a:t>
            </a:fld>
            <a:endParaRPr lang="en-GB"/>
          </a:p>
        </p:txBody>
      </p:sp>
    </p:spTree>
    <p:extLst>
      <p:ext uri="{BB962C8B-B14F-4D97-AF65-F5344CB8AC3E}">
        <p14:creationId xmlns:p14="http://schemas.microsoft.com/office/powerpoint/2010/main" val="1153960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4</a:t>
            </a:fld>
            <a:endParaRPr lang="en-GB"/>
          </a:p>
        </p:txBody>
      </p:sp>
    </p:spTree>
    <p:extLst>
      <p:ext uri="{BB962C8B-B14F-4D97-AF65-F5344CB8AC3E}">
        <p14:creationId xmlns:p14="http://schemas.microsoft.com/office/powerpoint/2010/main" val="3508600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5</a:t>
            </a:fld>
            <a:endParaRPr lang="en-GB"/>
          </a:p>
        </p:txBody>
      </p:sp>
    </p:spTree>
    <p:extLst>
      <p:ext uri="{BB962C8B-B14F-4D97-AF65-F5344CB8AC3E}">
        <p14:creationId xmlns:p14="http://schemas.microsoft.com/office/powerpoint/2010/main" val="195236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6</a:t>
            </a:fld>
            <a:endParaRPr lang="en-GB"/>
          </a:p>
        </p:txBody>
      </p:sp>
    </p:spTree>
    <p:extLst>
      <p:ext uri="{BB962C8B-B14F-4D97-AF65-F5344CB8AC3E}">
        <p14:creationId xmlns:p14="http://schemas.microsoft.com/office/powerpoint/2010/main" val="350860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AC0602-43AE-41D5-8CA2-639FCB6919BA}" type="slidenum">
              <a:rPr lang="en-GB" smtClean="0"/>
              <a:t>7</a:t>
            </a:fld>
            <a:endParaRPr lang="en-GB"/>
          </a:p>
        </p:txBody>
      </p:sp>
    </p:spTree>
    <p:extLst>
      <p:ext uri="{BB962C8B-B14F-4D97-AF65-F5344CB8AC3E}">
        <p14:creationId xmlns:p14="http://schemas.microsoft.com/office/powerpoint/2010/main" val="3508600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8</a:t>
            </a:fld>
            <a:endParaRPr lang="en-GB"/>
          </a:p>
        </p:txBody>
      </p:sp>
    </p:spTree>
    <p:extLst>
      <p:ext uri="{BB962C8B-B14F-4D97-AF65-F5344CB8AC3E}">
        <p14:creationId xmlns:p14="http://schemas.microsoft.com/office/powerpoint/2010/main" val="2342161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9</a:t>
            </a:fld>
            <a:endParaRPr lang="en-GB"/>
          </a:p>
        </p:txBody>
      </p:sp>
    </p:spTree>
    <p:extLst>
      <p:ext uri="{BB962C8B-B14F-4D97-AF65-F5344CB8AC3E}">
        <p14:creationId xmlns:p14="http://schemas.microsoft.com/office/powerpoint/2010/main" val="236189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892B0D-6D1C-4809-A4CD-B00A8FDE1A44}" type="slidenum">
              <a:rPr lang="en-GB" smtClean="0"/>
              <a:t>10</a:t>
            </a:fld>
            <a:endParaRPr lang="en-GB"/>
          </a:p>
        </p:txBody>
      </p:sp>
    </p:spTree>
    <p:extLst>
      <p:ext uri="{BB962C8B-B14F-4D97-AF65-F5344CB8AC3E}">
        <p14:creationId xmlns:p14="http://schemas.microsoft.com/office/powerpoint/2010/main" val="1082120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ABEE6-B299-4E19-97B1-3FB084CBFD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A63E333-504E-4363-B0EC-7A613B215D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78B6B44-CED2-437D-AF3A-2FB5635E451F}"/>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F34AA106-69D4-474D-B33C-0321DE4B03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E274A2-4AF4-465C-B630-7DC6514098EF}"/>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2957841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089E-92F0-4841-BD88-BE6F343D5E3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61ACEC-119D-4B65-9FA5-5A60BEA8E3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D68368-AF17-4E56-8E78-BC318DB9A965}"/>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7BC6E510-2AE0-48FB-B010-7FF88B82E5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C8EF9B-2A58-46B1-85B4-E71DD8C83381}"/>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703926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B4719E-9FEC-4BBB-A713-23D3FDB5398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0C6777-D20D-4050-9D1A-4D0AEACD6B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387665-BEC3-4022-96AC-B699640DFCC3}"/>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FD885C21-E048-4FB6-9A04-A43C9C9E52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3CD550-6A39-4DB5-9D6B-2EFDB814C6CB}"/>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1418784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8" name="Picture Placeholder 7"/>
          <p:cNvSpPr>
            <a:spLocks noGrp="1"/>
          </p:cNvSpPr>
          <p:nvPr>
            <p:ph type="pic" sz="quarter" idx="10"/>
          </p:nvPr>
        </p:nvSpPr>
        <p:spPr>
          <a:xfrm>
            <a:off x="1303868" y="1892300"/>
            <a:ext cx="3026833" cy="2161117"/>
          </a:xfrm>
          <a:prstGeom prst="rect">
            <a:avLst/>
          </a:prstGeom>
        </p:spPr>
        <p:txBody>
          <a:bodyPr/>
          <a:lstStyle/>
          <a:p>
            <a:endParaRPr lang="en-US"/>
          </a:p>
        </p:txBody>
      </p:sp>
      <p:sp>
        <p:nvSpPr>
          <p:cNvPr id="9" name="Picture Placeholder 7"/>
          <p:cNvSpPr>
            <a:spLocks noGrp="1"/>
          </p:cNvSpPr>
          <p:nvPr>
            <p:ph type="pic" sz="quarter" idx="11"/>
          </p:nvPr>
        </p:nvSpPr>
        <p:spPr>
          <a:xfrm>
            <a:off x="4694100" y="1892300"/>
            <a:ext cx="3026833" cy="2161117"/>
          </a:xfrm>
          <a:prstGeom prst="rect">
            <a:avLst/>
          </a:prstGeom>
        </p:spPr>
        <p:txBody>
          <a:bodyPr/>
          <a:lstStyle/>
          <a:p>
            <a:endParaRPr lang="en-US"/>
          </a:p>
        </p:txBody>
      </p:sp>
      <p:sp>
        <p:nvSpPr>
          <p:cNvPr id="10" name="Picture Placeholder 7"/>
          <p:cNvSpPr>
            <a:spLocks noGrp="1"/>
          </p:cNvSpPr>
          <p:nvPr>
            <p:ph type="pic" sz="quarter" idx="12"/>
          </p:nvPr>
        </p:nvSpPr>
        <p:spPr>
          <a:xfrm>
            <a:off x="8095025" y="1892300"/>
            <a:ext cx="3026833" cy="2161117"/>
          </a:xfrm>
          <a:prstGeom prst="rect">
            <a:avLst/>
          </a:prstGeom>
        </p:spPr>
        <p:txBody>
          <a:bodyPr/>
          <a:lstStyle/>
          <a:p>
            <a:endParaRPr lang="en-US"/>
          </a:p>
        </p:txBody>
      </p:sp>
      <p:sp>
        <p:nvSpPr>
          <p:cNvPr id="22" name="Text Placeholder 21"/>
          <p:cNvSpPr>
            <a:spLocks noGrp="1"/>
          </p:cNvSpPr>
          <p:nvPr>
            <p:ph type="body" sz="quarter" idx="13" hasCustomPrompt="1"/>
          </p:nvPr>
        </p:nvSpPr>
        <p:spPr>
          <a:xfrm>
            <a:off x="1178989" y="1177499"/>
            <a:ext cx="10189521" cy="507823"/>
          </a:xfrm>
          <a:prstGeom prst="rect">
            <a:avLst/>
          </a:prstGeom>
        </p:spPr>
        <p:txBody>
          <a:bodyPr/>
          <a:lstStyle>
            <a:lvl1pPr>
              <a:buClr>
                <a:srgbClr val="511C6C"/>
              </a:buClr>
              <a:buSzPct val="100000"/>
              <a:defRPr sz="2667"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1178988" y="4231674"/>
            <a:ext cx="3151712"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4587286" y="4231674"/>
            <a:ext cx="3133647"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7988078" y="4231674"/>
            <a:ext cx="3133780"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1471655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9919914" y="4579321"/>
            <a:ext cx="1677828" cy="876304"/>
          </a:xfrm>
          <a:prstGeom prst="rect">
            <a:avLst/>
          </a:prstGeom>
        </p:spPr>
        <p:txBody>
          <a:bodyPr/>
          <a:lstStyle/>
          <a:p>
            <a:endParaRPr lang="en-US" dirty="0"/>
          </a:p>
        </p:txBody>
      </p:sp>
      <p:sp>
        <p:nvSpPr>
          <p:cNvPr id="13" name="Picture Placeholder 7"/>
          <p:cNvSpPr>
            <a:spLocks noGrp="1"/>
          </p:cNvSpPr>
          <p:nvPr>
            <p:ph type="pic" sz="quarter" idx="11"/>
          </p:nvPr>
        </p:nvSpPr>
        <p:spPr>
          <a:xfrm>
            <a:off x="9907230" y="5594636"/>
            <a:ext cx="1677828" cy="876304"/>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1178989" y="3119080"/>
            <a:ext cx="8147119"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1178989" y="2207955"/>
            <a:ext cx="71649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406921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3116195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85038-0C5F-4DDC-AFFA-5E8C2F582B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A6F6EC2-D318-4E97-8F54-417CE25574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0E5E7C-76CA-46DB-AD5C-916112E3CE70}"/>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01A66218-5F61-4139-9B6F-8F49E4C8D6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A6C248-C632-44FF-A9D9-4D15476415FE}"/>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15107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A72B4-33F6-4690-B06A-391CAF1536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0D30A5-4773-49A7-AD24-B5E6189F47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307635-41DA-4B97-B547-26DCA7C4AFAD}"/>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8AD59761-6831-483C-9047-BB8C365A8E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6628F5-C283-4E2F-8B2B-1DB01CCA2556}"/>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14718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C9B0F-CFBF-49D7-89D5-D23E00F462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BAE7F0-5D6B-4FC0-B3A7-368F1896C7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9C8F98-3975-4EE7-9DA7-C9DF487A95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1BC721A-D4D3-4A05-9541-AE264AA122FE}"/>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6" name="Footer Placeholder 5">
            <a:extLst>
              <a:ext uri="{FF2B5EF4-FFF2-40B4-BE49-F238E27FC236}">
                <a16:creationId xmlns:a16="http://schemas.microsoft.com/office/drawing/2014/main" id="{9F8A54F8-F0EE-4A2B-A10C-5A537E9930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9C4DF2-722F-47F6-8568-2A18C53A5D57}"/>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3553364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1744E-FD0A-4C25-AD43-DA0BD83D2FF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2C7109-E336-4658-A707-C1BF025314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CA8A8C-51C2-4ED3-B48A-61D62854C7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E3A4A16-BDFA-467B-A4D6-809009CB4A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AD99F8-A414-438E-BCC2-F5D89E7D30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8C2C27F-45C6-4F61-A088-B1802DD876E9}"/>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8" name="Footer Placeholder 7">
            <a:extLst>
              <a:ext uri="{FF2B5EF4-FFF2-40B4-BE49-F238E27FC236}">
                <a16:creationId xmlns:a16="http://schemas.microsoft.com/office/drawing/2014/main" id="{DF08E08B-A60B-445C-95E1-6A0208F4275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DD2E78-6382-4ED6-B86D-355779FD5E9D}"/>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2421830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972B-BC7C-4C2C-9E0D-D085514BC6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2BF23C9-5600-4962-AEA9-977233986EE4}"/>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4" name="Footer Placeholder 3">
            <a:extLst>
              <a:ext uri="{FF2B5EF4-FFF2-40B4-BE49-F238E27FC236}">
                <a16:creationId xmlns:a16="http://schemas.microsoft.com/office/drawing/2014/main" id="{72D0B673-7110-4ADF-BE8C-CA67B79AA63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3232501-4B48-49ED-89F9-ADBCEC3B88EB}"/>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918480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721B68-F2B4-4E65-AAEF-DECCF28795A7}"/>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3" name="Footer Placeholder 2">
            <a:extLst>
              <a:ext uri="{FF2B5EF4-FFF2-40B4-BE49-F238E27FC236}">
                <a16:creationId xmlns:a16="http://schemas.microsoft.com/office/drawing/2014/main" id="{BA7FFC44-24BF-422A-8DAC-F40E2A4AD6B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D90754-92B0-4075-A0BB-6A3B441397DB}"/>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3957756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8601E-C8A4-4183-B7E1-ED4F733252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4FDA8D0-A3A9-4ACC-99D5-799AFEA518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894AE88-583F-44F6-BF6F-FE72E192D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B67023-BD0A-42C2-84A4-27C77600E548}"/>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6" name="Footer Placeholder 5">
            <a:extLst>
              <a:ext uri="{FF2B5EF4-FFF2-40B4-BE49-F238E27FC236}">
                <a16:creationId xmlns:a16="http://schemas.microsoft.com/office/drawing/2014/main" id="{15C71C9D-1BD6-4BE8-97E1-75E1CB2B68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041C16-478A-4CA0-8E1B-A20CA546F048}"/>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3505888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2F511-2F28-411D-AB16-B47C0C979A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9E9F438-EF4A-4CFE-86DC-358C693928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1D8FDCA-9353-4C94-AE25-74A921D735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632B78-4D17-47F7-B7F9-171022D46171}"/>
              </a:ext>
            </a:extLst>
          </p:cNvPr>
          <p:cNvSpPr>
            <a:spLocks noGrp="1"/>
          </p:cNvSpPr>
          <p:nvPr>
            <p:ph type="dt" sz="half" idx="10"/>
          </p:nvPr>
        </p:nvSpPr>
        <p:spPr/>
        <p:txBody>
          <a:bodyPr/>
          <a:lstStyle/>
          <a:p>
            <a:fld id="{463193FE-0BCF-4592-BDF3-7320F348472F}" type="datetimeFigureOut">
              <a:rPr lang="en-GB" smtClean="0"/>
              <a:t>28/05/2021</a:t>
            </a:fld>
            <a:endParaRPr lang="en-GB"/>
          </a:p>
        </p:txBody>
      </p:sp>
      <p:sp>
        <p:nvSpPr>
          <p:cNvPr id="6" name="Footer Placeholder 5">
            <a:extLst>
              <a:ext uri="{FF2B5EF4-FFF2-40B4-BE49-F238E27FC236}">
                <a16:creationId xmlns:a16="http://schemas.microsoft.com/office/drawing/2014/main" id="{F0E6D4BD-D188-4011-8302-22282DD5792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241797-ACA6-4466-B5A1-ACCFCA35AA05}"/>
              </a:ext>
            </a:extLst>
          </p:cNvPr>
          <p:cNvSpPr>
            <a:spLocks noGrp="1"/>
          </p:cNvSpPr>
          <p:nvPr>
            <p:ph type="sldNum" sz="quarter" idx="12"/>
          </p:nvPr>
        </p:nvSpPr>
        <p:spPr/>
        <p:txBody>
          <a:bodyPr/>
          <a:lstStyle/>
          <a:p>
            <a:fld id="{0B18CB0D-4044-4A26-90F1-36F14FDDA5E5}" type="slidenum">
              <a:rPr lang="en-GB" smtClean="0"/>
              <a:t>‹#›</a:t>
            </a:fld>
            <a:endParaRPr lang="en-GB"/>
          </a:p>
        </p:txBody>
      </p:sp>
    </p:spTree>
    <p:extLst>
      <p:ext uri="{BB962C8B-B14F-4D97-AF65-F5344CB8AC3E}">
        <p14:creationId xmlns:p14="http://schemas.microsoft.com/office/powerpoint/2010/main" val="3309961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2651C5-8B5B-4508-BFD4-1940D962EE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8C9821-96D2-45FD-B2FA-551797BBEA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3A86A8-A48C-4140-A95C-3605230F60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3193FE-0BCF-4592-BDF3-7320F348472F}" type="datetimeFigureOut">
              <a:rPr lang="en-GB" smtClean="0"/>
              <a:t>28/05/2021</a:t>
            </a:fld>
            <a:endParaRPr lang="en-GB"/>
          </a:p>
        </p:txBody>
      </p:sp>
      <p:sp>
        <p:nvSpPr>
          <p:cNvPr id="5" name="Footer Placeholder 4">
            <a:extLst>
              <a:ext uri="{FF2B5EF4-FFF2-40B4-BE49-F238E27FC236}">
                <a16:creationId xmlns:a16="http://schemas.microsoft.com/office/drawing/2014/main" id="{41DD6BAB-EBEB-44E8-9E80-5C3AEBB177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46D9DF8-8B9D-4CF3-B604-AC95E2373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8CB0D-4044-4A26-90F1-36F14FDDA5E5}" type="slidenum">
              <a:rPr lang="en-GB" smtClean="0"/>
              <a:t>‹#›</a:t>
            </a:fld>
            <a:endParaRPr lang="en-GB"/>
          </a:p>
        </p:txBody>
      </p:sp>
    </p:spTree>
    <p:extLst>
      <p:ext uri="{BB962C8B-B14F-4D97-AF65-F5344CB8AC3E}">
        <p14:creationId xmlns:p14="http://schemas.microsoft.com/office/powerpoint/2010/main" val="29723010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s://www.nordangliaeducation.com/en/our-schools/bratislava/article/2019/7/15/celebrating-neurodiversity"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hyperlink" Target="https://www.afasic.org.uk/" TargetMode="External"/><Relationship Id="rId3" Type="http://schemas.openxmlformats.org/officeDocument/2006/relationships/hyperlink" Target="https://www.nhs.uk/conditions/autism/" TargetMode="External"/><Relationship Id="rId7" Type="http://schemas.openxmlformats.org/officeDocument/2006/relationships/hyperlink" Target="https://www.bdadyslexia.org.uk/dyslexia/neurodiversity-and-co-occurring-differences/dyscalculia-and-maths-difficulties"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s://www.nhs.uk/conditions/dyslexia/" TargetMode="External"/><Relationship Id="rId5" Type="http://schemas.openxmlformats.org/officeDocument/2006/relationships/hyperlink" Target="https://www.nhs.uk/conditions/developmental-coordination-disorder-dyspraxia/" TargetMode="External"/><Relationship Id="rId4" Type="http://schemas.openxmlformats.org/officeDocument/2006/relationships/hyperlink" Target="https://www.nhs.uk/conditions/attention-deficit-hyperactivity-disorder-adhd/symptoms/" TargetMode="External"/><Relationship Id="rId9" Type="http://schemas.openxmlformats.org/officeDocument/2006/relationships/hyperlink" Target="https://www.nhs.uk/conditions/tourettes-syndrom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officeforstudents.org.uk/publications/coronavirus-briefing-note-disabled-students/"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www.officeforstudents.org.uk/publications/coronavirus-briefing-note-disabled-students/" TargetMode="External"/><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www.officeforstudents.org.uk/news-blog-and-events/press-and-media/new-independent-commission-aims-to-boost-support-for-disabled-students/"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s://link.springer.com/article/10.1007/s10803-018-3741-4#ref-CR33" TargetMode="External"/><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hyperlink" Target="https://link.springer.com/article/10.1007/s10803-018-3741-4#ref-CR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bresmed.com/article/distinguishing-comorbidity-and-successful-management-of-adult-adhd/" TargetMode="External"/><Relationship Id="rId2" Type="http://schemas.openxmlformats.org/officeDocument/2006/relationships/hyperlink" Target="https://journals.sagepub.com/doi/abs/10.1177/1362361315604271" TargetMode="External"/><Relationship Id="rId1" Type="http://schemas.openxmlformats.org/officeDocument/2006/relationships/slideLayout" Target="../slideLayouts/slideLayout13.xml"/><Relationship Id="rId6" Type="http://schemas.openxmlformats.org/officeDocument/2006/relationships/hyperlink" Target="https://bmcpsychology.biomedcentral.com/articles/10.1186/s40359-018-0268-6" TargetMode="External"/><Relationship Id="rId5" Type="http://schemas.openxmlformats.org/officeDocument/2006/relationships/hyperlink" Target="https://www.sciencedirect.com/science/article/abs/pii/S089142221300005X" TargetMode="External"/><Relationship Id="rId4" Type="http://schemas.openxmlformats.org/officeDocument/2006/relationships/hyperlink" Target="https://www.ncbi.nlm.nih.gov/pmc/articles/PMC4033786/#CR3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sv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sv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3.sv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www.raise-network.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mailto:k.sum@my.westminster.ac.uk" TargetMode="External"/><Relationship Id="rId5" Type="http://schemas.openxmlformats.org/officeDocument/2006/relationships/hyperlink" Target="mailto:POBrien@lincoln.ac.uk" TargetMode="External"/><Relationship Id="rId4" Type="http://schemas.openxmlformats.org/officeDocument/2006/relationships/hyperlink" Target="mailto:Jagjeet.Jutley-Neilson@warwick.ac.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raise-network.com/"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www.raise-network.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www.raise-network.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www.raise-network.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image" Target="../media/image7.jpe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beautycolorcode.com/00274a-2048x15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135"/>
            <a:ext cx="12192000" cy="56228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651670"/>
            <a:ext cx="12192000" cy="4616360"/>
          </a:xfrm>
        </p:spPr>
        <p:txBody>
          <a:bodyPr>
            <a:noAutofit/>
          </a:bodyPr>
          <a:lstStyle/>
          <a:p>
            <a:r>
              <a:rPr lang="en-GB" sz="5400" b="1" dirty="0">
                <a:solidFill>
                  <a:schemeClr val="bg1"/>
                </a:solidFill>
                <a:latin typeface="Trebuchet MS" panose="020B0603020202020204" pitchFamily="34" charset="0"/>
                <a:ea typeface="Verdana" panose="020B0604030504040204" pitchFamily="34" charset="0"/>
                <a:cs typeface="Verdana" panose="020B0604030504040204" pitchFamily="34" charset="0"/>
              </a:rPr>
              <a:t>Engaging Assessment</a:t>
            </a:r>
            <a:br>
              <a:rPr lang="en-GB" sz="5400" b="1" dirty="0">
                <a:solidFill>
                  <a:schemeClr val="bg1"/>
                </a:solidFill>
                <a:latin typeface="Trebuchet MS" panose="020B0603020202020204" pitchFamily="34" charset="0"/>
                <a:ea typeface="Verdana" panose="020B0604030504040204" pitchFamily="34" charset="0"/>
                <a:cs typeface="Verdana" panose="020B0604030504040204" pitchFamily="34" charset="0"/>
              </a:rPr>
            </a:br>
            <a:r>
              <a:rPr lang="en-GB" sz="5400" b="1" dirty="0">
                <a:solidFill>
                  <a:schemeClr val="bg1"/>
                </a:solidFill>
                <a:latin typeface="Trebuchet MS" panose="020B0603020202020204" pitchFamily="34" charset="0"/>
                <a:ea typeface="Verdana" panose="020B0604030504040204" pitchFamily="34" charset="0"/>
                <a:cs typeface="Verdana" panose="020B0604030504040204" pitchFamily="34" charset="0"/>
              </a:rPr>
              <a:t>Special Interest Group</a:t>
            </a:r>
            <a:b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br>
            <a:b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3600" dirty="0">
                <a:solidFill>
                  <a:schemeClr val="bg1"/>
                </a:solidFill>
                <a:latin typeface="Trebuchet MS" panose="020B0603020202020204" pitchFamily="34" charset="0"/>
                <a:ea typeface="Verdana" panose="020B0604030504040204" pitchFamily="34" charset="0"/>
                <a:cs typeface="Verdana" panose="020B0604030504040204" pitchFamily="34" charset="0"/>
              </a:rPr>
              <a:t>2</a:t>
            </a:r>
            <a:r>
              <a:rPr lang="en-GB" sz="3600" baseline="30000" dirty="0">
                <a:solidFill>
                  <a:schemeClr val="bg1"/>
                </a:solidFill>
                <a:latin typeface="Trebuchet MS" panose="020B0603020202020204" pitchFamily="34" charset="0"/>
                <a:ea typeface="Verdana" panose="020B0604030504040204" pitchFamily="34" charset="0"/>
                <a:cs typeface="Verdana" panose="020B0604030504040204" pitchFamily="34" charset="0"/>
              </a:rPr>
              <a:t>nd</a:t>
            </a:r>
            <a:r>
              <a:rPr lang="en-GB" sz="3600" dirty="0">
                <a:solidFill>
                  <a:schemeClr val="bg1"/>
                </a:solidFill>
                <a:latin typeface="Trebuchet MS" panose="020B0603020202020204" pitchFamily="34" charset="0"/>
                <a:ea typeface="Verdana" panose="020B0604030504040204" pitchFamily="34" charset="0"/>
                <a:cs typeface="Verdana" panose="020B0604030504040204" pitchFamily="34" charset="0"/>
              </a:rPr>
              <a:t> September 2020</a:t>
            </a:r>
            <a:b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br>
            <a:b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br>
            <a:endParaRPr lang="en-GB" sz="4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TextBox 9"/>
          <p:cNvSpPr txBox="1"/>
          <p:nvPr/>
        </p:nvSpPr>
        <p:spPr>
          <a:xfrm>
            <a:off x="9372599" y="5554805"/>
            <a:ext cx="2725125" cy="738664"/>
          </a:xfrm>
          <a:prstGeom prst="rect">
            <a:avLst/>
          </a:prstGeom>
          <a:noFill/>
        </p:spPr>
        <p:txBody>
          <a:bodyPr wrap="square" rtlCol="0">
            <a:spAutoFit/>
          </a:bodyPr>
          <a:lstStyle/>
          <a:p>
            <a:pPr algn="r">
              <a:lnSpc>
                <a:spcPct val="150000"/>
              </a:lnSpc>
            </a:pPr>
            <a:r>
              <a:rPr lang="en-GB" sz="2800" dirty="0">
                <a:solidFill>
                  <a:schemeClr val="bg1">
                    <a:lumMod val="50000"/>
                  </a:schemeClr>
                </a:solidFill>
                <a:latin typeface="Trebuchet MS" panose="020B0603020202020204" pitchFamily="34" charset="0"/>
                <a:ea typeface="Verdana" panose="020B0604030504040204" pitchFamily="34" charset="0"/>
                <a:cs typeface="Verdana" panose="020B0604030504040204" pitchFamily="34" charset="0"/>
              </a:rPr>
              <a:t>@</a:t>
            </a:r>
            <a:r>
              <a:rPr lang="en-GB" sz="2800" dirty="0">
                <a:latin typeface="Trebuchet MS" panose="020B0603020202020204" pitchFamily="34" charset="0"/>
                <a:ea typeface="Verdana" panose="020B0604030504040204" pitchFamily="34" charset="0"/>
                <a:cs typeface="Verdana" panose="020B0604030504040204" pitchFamily="34" charset="0"/>
              </a:rPr>
              <a:t>RAISEnetwork</a:t>
            </a:r>
          </a:p>
        </p:txBody>
      </p:sp>
      <p:pic>
        <p:nvPicPr>
          <p:cNvPr id="6" name="Picture 5"/>
          <p:cNvPicPr>
            <a:picLocks noChangeAspect="1"/>
          </p:cNvPicPr>
          <p:nvPr/>
        </p:nvPicPr>
        <p:blipFill>
          <a:blip r:embed="rId4"/>
          <a:stretch>
            <a:fillRect/>
          </a:stretch>
        </p:blipFill>
        <p:spPr>
          <a:xfrm>
            <a:off x="189109" y="5792189"/>
            <a:ext cx="6370099" cy="964720"/>
          </a:xfrm>
          <a:prstGeom prst="rect">
            <a:avLst/>
          </a:prstGeom>
        </p:spPr>
      </p:pic>
      <p:pic>
        <p:nvPicPr>
          <p:cNvPr id="3" name="Picture 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993129" y="5782283"/>
            <a:ext cx="433227" cy="351781"/>
          </a:xfrm>
          <a:prstGeom prst="rect">
            <a:avLst/>
          </a:prstGeom>
        </p:spPr>
      </p:pic>
    </p:spTree>
    <p:extLst>
      <p:ext uri="{BB962C8B-B14F-4D97-AF65-F5344CB8AC3E}">
        <p14:creationId xmlns:p14="http://schemas.microsoft.com/office/powerpoint/2010/main" val="2846329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617537" y="4141518"/>
            <a:ext cx="10956926" cy="769441"/>
          </a:xfrm>
          <a:prstGeom prst="rect">
            <a:avLst/>
          </a:prstGeom>
          <a:noFill/>
        </p:spPr>
        <p:txBody>
          <a:bodyPr wrap="square" rtlCol="0">
            <a:spAutoFit/>
          </a:bodyPr>
          <a:lstStyle/>
          <a:p>
            <a:pPr algn="ctr"/>
            <a:r>
              <a:rPr lang="en-GB" sz="4400" b="1" dirty="0"/>
              <a:t>Grab your mobile device!</a:t>
            </a:r>
            <a:endParaRPr lang="en-GB" sz="2400" dirty="0"/>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pic>
        <p:nvPicPr>
          <p:cNvPr id="7" name="Graphic 6" descr="Internet">
            <a:extLst>
              <a:ext uri="{FF2B5EF4-FFF2-40B4-BE49-F238E27FC236}">
                <a16:creationId xmlns:a16="http://schemas.microsoft.com/office/drawing/2014/main" id="{DCD7F578-7737-4F23-B85D-DFC7AC1143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3476" y="921191"/>
            <a:ext cx="3605048" cy="3605048"/>
          </a:xfrm>
          <a:prstGeom prst="rect">
            <a:avLst/>
          </a:prstGeom>
        </p:spPr>
      </p:pic>
    </p:spTree>
    <p:extLst>
      <p:ext uri="{BB962C8B-B14F-4D97-AF65-F5344CB8AC3E}">
        <p14:creationId xmlns:p14="http://schemas.microsoft.com/office/powerpoint/2010/main" val="1115084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5CC49A-E0C1-41C8-A640-1E3202509EE9}"/>
              </a:ext>
            </a:extLst>
          </p:cNvPr>
          <p:cNvPicPr>
            <a:picLocks/>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254000" y="254000"/>
            <a:ext cx="11684000" cy="6350000"/>
          </a:xfrm>
          <a:prstGeom prst="rect">
            <a:avLst/>
          </a:prstGeom>
        </p:spPr>
      </p:pic>
    </p:spTree>
    <p:extLst>
      <p:ext uri="{BB962C8B-B14F-4D97-AF65-F5344CB8AC3E}">
        <p14:creationId xmlns:p14="http://schemas.microsoft.com/office/powerpoint/2010/main" val="4162190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58" y="1"/>
            <a:ext cx="12191545" cy="6857999"/>
          </a:xfrm>
          <a:prstGeom prst="rect">
            <a:avLst/>
          </a:prstGeom>
        </p:spPr>
      </p:pic>
      <p:sp>
        <p:nvSpPr>
          <p:cNvPr id="3" name="Title 1"/>
          <p:cNvSpPr txBox="1">
            <a:spLocks/>
          </p:cNvSpPr>
          <p:nvPr/>
        </p:nvSpPr>
        <p:spPr>
          <a:xfrm>
            <a:off x="538922" y="3072450"/>
            <a:ext cx="10902121" cy="2324007"/>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gn="ctr">
              <a:lnSpc>
                <a:spcPct val="80000"/>
              </a:lnSpc>
            </a:pPr>
            <a:r>
              <a:rPr lang="en-US" sz="6400" dirty="0">
                <a:solidFill>
                  <a:srgbClr val="511C6C"/>
                </a:solidFill>
                <a:latin typeface="+mn-lt"/>
              </a:rPr>
              <a:t>Neurodiversity and Higher Education </a:t>
            </a:r>
          </a:p>
        </p:txBody>
      </p:sp>
      <p:sp>
        <p:nvSpPr>
          <p:cNvPr id="4" name="Subtitle 2"/>
          <p:cNvSpPr txBox="1">
            <a:spLocks/>
          </p:cNvSpPr>
          <p:nvPr/>
        </p:nvSpPr>
        <p:spPr>
          <a:xfrm>
            <a:off x="4418729" y="4486879"/>
            <a:ext cx="9144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sz="2667" dirty="0">
              <a:solidFill>
                <a:srgbClr val="511C6C"/>
              </a:solidFill>
              <a:latin typeface="+mn-lt"/>
            </a:endParaRPr>
          </a:p>
          <a:p>
            <a:r>
              <a:rPr lang="en-US" sz="2667" dirty="0">
                <a:solidFill>
                  <a:srgbClr val="511C6C"/>
                </a:solidFill>
                <a:latin typeface="+mn-lt"/>
              </a:rPr>
              <a:t>Dr. Jag Jutley-Neilson </a:t>
            </a:r>
          </a:p>
        </p:txBody>
      </p:sp>
      <p:sp>
        <p:nvSpPr>
          <p:cNvPr id="5" name="Subtitle 2"/>
          <p:cNvSpPr txBox="1">
            <a:spLocks/>
          </p:cNvSpPr>
          <p:nvPr/>
        </p:nvSpPr>
        <p:spPr>
          <a:xfrm>
            <a:off x="804672" y="5672439"/>
            <a:ext cx="10954424"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rgbClr val="511C6C"/>
                </a:solidFill>
                <a:latin typeface="+mn-lt"/>
                <a:ea typeface="Avenir Next" charset="0"/>
                <a:cs typeface="Avenir Next" charset="0"/>
              </a:rPr>
              <a:t>Director of Student Experience</a:t>
            </a:r>
          </a:p>
          <a:p>
            <a:r>
              <a:rPr lang="en-US" dirty="0">
                <a:solidFill>
                  <a:srgbClr val="511C6C"/>
                </a:solidFill>
                <a:latin typeface="+mn-lt"/>
                <a:ea typeface="Avenir Next" charset="0"/>
                <a:cs typeface="Avenir Next" charset="0"/>
              </a:rPr>
              <a:t>Warwick Institute of Higher Education Academy Learning Circle lead for Neurodiversity and Higher Education</a:t>
            </a:r>
          </a:p>
        </p:txBody>
      </p:sp>
      <p:cxnSp>
        <p:nvCxnSpPr>
          <p:cNvPr id="6" name="Straight Connector 5"/>
          <p:cNvCxnSpPr/>
          <p:nvPr/>
        </p:nvCxnSpPr>
        <p:spPr>
          <a:xfrm>
            <a:off x="899605" y="5497821"/>
            <a:ext cx="10274423"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899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599869" y="469417"/>
            <a:ext cx="10189521" cy="507823"/>
          </a:xfrm>
        </p:spPr>
        <p:txBody>
          <a:bodyPr/>
          <a:lstStyle/>
          <a:p>
            <a:r>
              <a:rPr lang="en-US" dirty="0"/>
              <a:t>What is Neurodiversity ?</a:t>
            </a:r>
          </a:p>
          <a:p>
            <a:endParaRPr lang="en-US" dirty="0"/>
          </a:p>
        </p:txBody>
      </p:sp>
      <p:sp>
        <p:nvSpPr>
          <p:cNvPr id="7" name="Text Placeholder 6"/>
          <p:cNvSpPr>
            <a:spLocks noGrp="1"/>
          </p:cNvSpPr>
          <p:nvPr>
            <p:ph type="body" sz="quarter" idx="15"/>
          </p:nvPr>
        </p:nvSpPr>
        <p:spPr>
          <a:xfrm>
            <a:off x="1014803" y="4142927"/>
            <a:ext cx="3151712" cy="719989"/>
          </a:xfrm>
        </p:spPr>
        <p:txBody>
          <a:bodyPr/>
          <a:lstStyle/>
          <a:p>
            <a:r>
              <a:rPr lang="en-US" dirty="0"/>
              <a:t>Judy Singer coined the term in the 1990s </a:t>
            </a:r>
          </a:p>
          <a:p>
            <a:endParaRPr lang="en-US" dirty="0"/>
          </a:p>
        </p:txBody>
      </p:sp>
      <p:sp>
        <p:nvSpPr>
          <p:cNvPr id="8" name="Text Placeholder 7"/>
          <p:cNvSpPr>
            <a:spLocks noGrp="1"/>
          </p:cNvSpPr>
          <p:nvPr>
            <p:ph type="body" sz="quarter" idx="16"/>
          </p:nvPr>
        </p:nvSpPr>
        <p:spPr>
          <a:xfrm>
            <a:off x="8696930" y="4260396"/>
            <a:ext cx="3133647" cy="719989"/>
          </a:xfrm>
        </p:spPr>
        <p:txBody>
          <a:bodyPr/>
          <a:lstStyle/>
          <a:p>
            <a:r>
              <a:rPr lang="en-US" dirty="0"/>
              <a:t>Moving away from deficit model. </a:t>
            </a:r>
          </a:p>
          <a:p>
            <a:endParaRPr lang="en-US" dirty="0"/>
          </a:p>
        </p:txBody>
      </p:sp>
      <p:pic>
        <p:nvPicPr>
          <p:cNvPr id="3" name="Picture Placeholder 2"/>
          <p:cNvPicPr>
            <a:picLocks noGrp="1" noChangeAspect="1"/>
          </p:cNvPicPr>
          <p:nvPr>
            <p:ph type="pic" sz="quarter" idx="10"/>
          </p:nvPr>
        </p:nvPicPr>
        <p:blipFill>
          <a:blip r:embed="rId3"/>
          <a:srcRect t="12508" b="12508"/>
          <a:stretch>
            <a:fillRect/>
          </a:stretch>
        </p:blipFill>
        <p:spPr>
          <a:xfrm>
            <a:off x="731025" y="1606984"/>
            <a:ext cx="3026833" cy="2161117"/>
          </a:xfrm>
          <a:prstGeom prst="rect">
            <a:avLst/>
          </a:prstGeom>
        </p:spPr>
      </p:pic>
      <p:pic>
        <p:nvPicPr>
          <p:cNvPr id="10" name="Picture Placeholder 9"/>
          <p:cNvPicPr>
            <a:picLocks noGrp="1" noChangeAspect="1"/>
          </p:cNvPicPr>
          <p:nvPr>
            <p:ph type="pic" sz="quarter" idx="11"/>
          </p:nvPr>
        </p:nvPicPr>
        <p:blipFill>
          <a:blip r:embed="rId4"/>
          <a:srcRect l="1680" r="1680"/>
          <a:stretch>
            <a:fillRect/>
          </a:stretch>
        </p:blipFill>
        <p:spPr>
          <a:xfrm>
            <a:off x="8526441" y="951583"/>
            <a:ext cx="3490907" cy="3041543"/>
          </a:xfrm>
          <a:prstGeom prst="rect">
            <a:avLst/>
          </a:prstGeom>
        </p:spPr>
      </p:pic>
      <p:pic>
        <p:nvPicPr>
          <p:cNvPr id="15" name="Picture 14"/>
          <p:cNvPicPr>
            <a:picLocks noChangeAspect="1"/>
          </p:cNvPicPr>
          <p:nvPr/>
        </p:nvPicPr>
        <p:blipFill>
          <a:blip r:embed="rId5"/>
          <a:stretch>
            <a:fillRect/>
          </a:stretch>
        </p:blipFill>
        <p:spPr>
          <a:xfrm>
            <a:off x="4130779" y="591518"/>
            <a:ext cx="4193229" cy="4054601"/>
          </a:xfrm>
          <a:prstGeom prst="rect">
            <a:avLst/>
          </a:prstGeom>
        </p:spPr>
      </p:pic>
      <p:sp>
        <p:nvSpPr>
          <p:cNvPr id="20" name="Rectangle 19"/>
          <p:cNvSpPr/>
          <p:nvPr/>
        </p:nvSpPr>
        <p:spPr>
          <a:xfrm>
            <a:off x="4130779" y="4553323"/>
            <a:ext cx="4867597" cy="461665"/>
          </a:xfrm>
          <a:prstGeom prst="rect">
            <a:avLst/>
          </a:prstGeom>
        </p:spPr>
        <p:txBody>
          <a:bodyPr wrap="square">
            <a:spAutoFit/>
          </a:bodyPr>
          <a:lstStyle/>
          <a:p>
            <a:r>
              <a:rPr lang="en-GB" sz="1200" dirty="0">
                <a:hlinkClick r:id="rId6"/>
              </a:rPr>
              <a:t>Image from: https://www.nordangliaeducation.com/en/our-schools/bratislava/article/2019/7/15/celebrating-neurodiversity</a:t>
            </a:r>
            <a:endParaRPr lang="en-GB" sz="1200" dirty="0"/>
          </a:p>
        </p:txBody>
      </p:sp>
    </p:spTree>
    <p:extLst>
      <p:ext uri="{BB962C8B-B14F-4D97-AF65-F5344CB8AC3E}">
        <p14:creationId xmlns:p14="http://schemas.microsoft.com/office/powerpoint/2010/main" val="1050512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456747" y="2241187"/>
            <a:ext cx="6309813" cy="3283944"/>
          </a:xfrm>
        </p:spPr>
        <p:txBody>
          <a:bodyPr>
            <a:normAutofit fontScale="85000" lnSpcReduction="20000"/>
          </a:bodyPr>
          <a:lstStyle/>
          <a:p>
            <a:r>
              <a:rPr lang="en-US" dirty="0">
                <a:hlinkClick r:id="rId3"/>
              </a:rPr>
              <a:t>Autism Spectrum Disorder </a:t>
            </a:r>
            <a:endParaRPr lang="en-US" dirty="0"/>
          </a:p>
          <a:p>
            <a:r>
              <a:rPr lang="en-US" dirty="0">
                <a:hlinkClick r:id="rId4"/>
              </a:rPr>
              <a:t>ADD/ADHD</a:t>
            </a:r>
            <a:endParaRPr lang="en-US" dirty="0"/>
          </a:p>
          <a:p>
            <a:r>
              <a:rPr lang="en-US" dirty="0">
                <a:hlinkClick r:id="rId5"/>
              </a:rPr>
              <a:t>Dyspraxia</a:t>
            </a:r>
            <a:endParaRPr lang="en-US" dirty="0"/>
          </a:p>
          <a:p>
            <a:r>
              <a:rPr lang="en-US" dirty="0">
                <a:hlinkClick r:id="rId6"/>
              </a:rPr>
              <a:t>Dyslexia </a:t>
            </a:r>
            <a:endParaRPr lang="en-US" dirty="0"/>
          </a:p>
          <a:p>
            <a:r>
              <a:rPr lang="en-US" dirty="0">
                <a:hlinkClick r:id="rId7"/>
              </a:rPr>
              <a:t>Dyscalculia </a:t>
            </a:r>
            <a:endParaRPr lang="en-US" dirty="0"/>
          </a:p>
          <a:p>
            <a:r>
              <a:rPr lang="en-US" dirty="0">
                <a:hlinkClick r:id="rId8"/>
              </a:rPr>
              <a:t>Specific Language Impairment </a:t>
            </a:r>
            <a:endParaRPr lang="en-US" dirty="0"/>
          </a:p>
          <a:p>
            <a:r>
              <a:rPr lang="en-US" dirty="0">
                <a:hlinkClick r:id="rId9"/>
              </a:rPr>
              <a:t>Tourette's Syndrome</a:t>
            </a:r>
            <a:endParaRPr lang="en-US" dirty="0"/>
          </a:p>
        </p:txBody>
      </p:sp>
      <p:sp>
        <p:nvSpPr>
          <p:cNvPr id="5" name="Text Placeholder 4"/>
          <p:cNvSpPr>
            <a:spLocks noGrp="1"/>
          </p:cNvSpPr>
          <p:nvPr>
            <p:ph type="body" sz="quarter" idx="14"/>
          </p:nvPr>
        </p:nvSpPr>
        <p:spPr>
          <a:xfrm>
            <a:off x="456747" y="1657258"/>
            <a:ext cx="7164912" cy="507823"/>
          </a:xfrm>
        </p:spPr>
        <p:txBody>
          <a:bodyPr/>
          <a:lstStyle/>
          <a:p>
            <a:r>
              <a:rPr lang="en-US" dirty="0"/>
              <a:t>Neurodiversity </a:t>
            </a:r>
          </a:p>
          <a:p>
            <a:endParaRPr lang="en-US" dirty="0"/>
          </a:p>
        </p:txBody>
      </p:sp>
      <p:sp>
        <p:nvSpPr>
          <p:cNvPr id="11" name="TextBox 10">
            <a:extLst>
              <a:ext uri="{FF2B5EF4-FFF2-40B4-BE49-F238E27FC236}">
                <a16:creationId xmlns:a16="http://schemas.microsoft.com/office/drawing/2014/main" id="{5BDDEB95-8199-4F2E-8AF3-A1A6F0BA0076}"/>
              </a:ext>
            </a:extLst>
          </p:cNvPr>
          <p:cNvSpPr txBox="1"/>
          <p:nvPr/>
        </p:nvSpPr>
        <p:spPr>
          <a:xfrm>
            <a:off x="4662827" y="3375025"/>
            <a:ext cx="6096000" cy="1200329"/>
          </a:xfrm>
          <a:prstGeom prst="rect">
            <a:avLst/>
          </a:prstGeom>
          <a:noFill/>
        </p:spPr>
        <p:txBody>
          <a:bodyPr wrap="square">
            <a:spAutoFit/>
          </a:bodyPr>
          <a:lstStyle/>
          <a:p>
            <a:pPr algn="ctr"/>
            <a:r>
              <a:rPr lang="en-US" sz="2400" b="1" dirty="0"/>
              <a:t>Often co-occurrence of these learning differences</a:t>
            </a:r>
          </a:p>
          <a:p>
            <a:pPr algn="ctr"/>
            <a:r>
              <a:rPr lang="en-US" sz="2400" b="1" dirty="0"/>
              <a:t>Not categorical, but more dimensional  </a:t>
            </a:r>
          </a:p>
        </p:txBody>
      </p:sp>
    </p:spTree>
    <p:extLst>
      <p:ext uri="{BB962C8B-B14F-4D97-AF65-F5344CB8AC3E}">
        <p14:creationId xmlns:p14="http://schemas.microsoft.com/office/powerpoint/2010/main" val="7386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1000"/>
                                        <p:tgtEl>
                                          <p:spTgt spid="11">
                                            <p:txEl>
                                              <p:pRg st="1" end="1"/>
                                            </p:txEl>
                                          </p:spTgt>
                                        </p:tgtEl>
                                      </p:cBhvr>
                                    </p:animEffect>
                                    <p:anim calcmode="lin" valueType="num">
                                      <p:cBhvr>
                                        <p:cTn id="13"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E40246B-4CFB-4465-A56F-0BB275A431CA}"/>
              </a:ext>
            </a:extLst>
          </p:cNvPr>
          <p:cNvSpPr>
            <a:spLocks noGrp="1"/>
          </p:cNvSpPr>
          <p:nvPr>
            <p:ph type="body" sz="quarter" idx="13"/>
          </p:nvPr>
        </p:nvSpPr>
        <p:spPr/>
        <p:txBody>
          <a:bodyPr/>
          <a:lstStyle/>
          <a:p>
            <a:pPr marL="0" indent="0" algn="ctr">
              <a:buNone/>
            </a:pPr>
            <a:r>
              <a:rPr lang="en-US" sz="3200" dirty="0">
                <a:solidFill>
                  <a:srgbClr val="333333"/>
                </a:solidFill>
                <a:latin typeface="Gotham A"/>
              </a:rPr>
              <a:t>In 2018-19, 14.3% (~ 1/8) students studying in England declared at least one disability (</a:t>
            </a:r>
            <a:r>
              <a:rPr lang="en-US" sz="3200" dirty="0">
                <a:solidFill>
                  <a:srgbClr val="333333"/>
                </a:solidFill>
                <a:latin typeface="Gotham A"/>
                <a:hlinkClick r:id="rId3"/>
              </a:rPr>
              <a:t>Office for Students,2020, </a:t>
            </a:r>
            <a:r>
              <a:rPr lang="en-GB" sz="3200" dirty="0">
                <a:hlinkClick r:id="rId3"/>
              </a:rPr>
              <a:t> Coronavirus Briefing note</a:t>
            </a:r>
            <a:r>
              <a:rPr lang="en-GB" sz="3200" dirty="0"/>
              <a:t>)</a:t>
            </a:r>
          </a:p>
          <a:p>
            <a:pPr marL="0" indent="0">
              <a:buNone/>
            </a:pPr>
            <a:endParaRPr lang="en-GB" dirty="0"/>
          </a:p>
        </p:txBody>
      </p:sp>
      <p:sp>
        <p:nvSpPr>
          <p:cNvPr id="11" name="Text Placeholder 10">
            <a:extLst>
              <a:ext uri="{FF2B5EF4-FFF2-40B4-BE49-F238E27FC236}">
                <a16:creationId xmlns:a16="http://schemas.microsoft.com/office/drawing/2014/main" id="{E30D5842-BCA1-464D-95A4-38B14F95EBD3}"/>
              </a:ext>
            </a:extLst>
          </p:cNvPr>
          <p:cNvSpPr>
            <a:spLocks noGrp="1"/>
          </p:cNvSpPr>
          <p:nvPr>
            <p:ph type="body" sz="quarter" idx="14"/>
          </p:nvPr>
        </p:nvSpPr>
        <p:spPr/>
        <p:txBody>
          <a:bodyPr/>
          <a:lstStyle/>
          <a:p>
            <a:r>
              <a:rPr lang="en-GB" dirty="0"/>
              <a:t>Disability and HE stats</a:t>
            </a:r>
          </a:p>
        </p:txBody>
      </p:sp>
    </p:spTree>
    <p:extLst>
      <p:ext uri="{BB962C8B-B14F-4D97-AF65-F5344CB8AC3E}">
        <p14:creationId xmlns:p14="http://schemas.microsoft.com/office/powerpoint/2010/main" val="2969315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3F72F10-310F-4BC8-90E6-8975218CD959}"/>
              </a:ext>
            </a:extLst>
          </p:cNvPr>
          <p:cNvPicPr>
            <a:picLocks noChangeAspect="1"/>
          </p:cNvPicPr>
          <p:nvPr/>
        </p:nvPicPr>
        <p:blipFill>
          <a:blip r:embed="rId2"/>
          <a:stretch>
            <a:fillRect/>
          </a:stretch>
        </p:blipFill>
        <p:spPr>
          <a:xfrm>
            <a:off x="307729" y="165819"/>
            <a:ext cx="9149084" cy="6858000"/>
          </a:xfrm>
          <a:prstGeom prst="rect">
            <a:avLst/>
          </a:prstGeom>
        </p:spPr>
      </p:pic>
      <p:sp>
        <p:nvSpPr>
          <p:cNvPr id="6" name="TextBox 5">
            <a:extLst>
              <a:ext uri="{FF2B5EF4-FFF2-40B4-BE49-F238E27FC236}">
                <a16:creationId xmlns:a16="http://schemas.microsoft.com/office/drawing/2014/main" id="{3FC348D2-1A29-4E32-A340-64ED2DA60252}"/>
              </a:ext>
            </a:extLst>
          </p:cNvPr>
          <p:cNvSpPr txBox="1"/>
          <p:nvPr/>
        </p:nvSpPr>
        <p:spPr>
          <a:xfrm>
            <a:off x="9163352" y="3594819"/>
            <a:ext cx="2554515" cy="2677656"/>
          </a:xfrm>
          <a:prstGeom prst="rect">
            <a:avLst/>
          </a:prstGeom>
          <a:noFill/>
        </p:spPr>
        <p:txBody>
          <a:bodyPr wrap="square">
            <a:spAutoFit/>
          </a:bodyPr>
          <a:lstStyle/>
          <a:p>
            <a:r>
              <a:rPr lang="en-GB" sz="2400" dirty="0">
                <a:hlinkClick r:id="rId3"/>
              </a:rPr>
              <a:t>Source taken from: https://www.officeforstudents.org.uk/publications/coronavirus-briefing-note-disabled-students/</a:t>
            </a:r>
            <a:endParaRPr lang="en-GB" sz="2400" dirty="0"/>
          </a:p>
        </p:txBody>
      </p:sp>
    </p:spTree>
    <p:extLst>
      <p:ext uri="{BB962C8B-B14F-4D97-AF65-F5344CB8AC3E}">
        <p14:creationId xmlns:p14="http://schemas.microsoft.com/office/powerpoint/2010/main" val="3837844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49CCA46-252C-4FD7-A104-6B5715DBFD86}"/>
              </a:ext>
            </a:extLst>
          </p:cNvPr>
          <p:cNvSpPr>
            <a:spLocks noGrp="1"/>
          </p:cNvSpPr>
          <p:nvPr>
            <p:ph type="body" sz="quarter" idx="13"/>
          </p:nvPr>
        </p:nvSpPr>
        <p:spPr>
          <a:xfrm>
            <a:off x="435430" y="2541608"/>
            <a:ext cx="11321143" cy="4018849"/>
          </a:xfrm>
        </p:spPr>
        <p:txBody>
          <a:bodyPr/>
          <a:lstStyle/>
          <a:p>
            <a:pPr algn="l">
              <a:buFont typeface="Wingdings" panose="05000000000000000000" pitchFamily="2" charset="2"/>
              <a:buChar char="§"/>
            </a:pPr>
            <a:r>
              <a:rPr lang="en-US" sz="1600" dirty="0">
                <a:solidFill>
                  <a:srgbClr val="333333"/>
                </a:solidFill>
                <a:latin typeface="Gotham A"/>
              </a:rPr>
              <a:t>“2.8% difference between the proportions of disabled and non-disabled students graduating with first and upper second-class degrees”</a:t>
            </a:r>
          </a:p>
          <a:p>
            <a:pPr algn="l">
              <a:buFont typeface="Wingdings" panose="05000000000000000000" pitchFamily="2" charset="2"/>
              <a:buChar char="§"/>
            </a:pPr>
            <a:r>
              <a:rPr lang="en-US" sz="1600" dirty="0">
                <a:solidFill>
                  <a:srgbClr val="333333"/>
                </a:solidFill>
                <a:latin typeface="Gotham A"/>
              </a:rPr>
              <a:t>“a gap of 0.9 percentage points between the proportion of disabled students continuing their courses past the first year, compared to non-disabled students”</a:t>
            </a:r>
          </a:p>
          <a:p>
            <a:pPr algn="l">
              <a:buFont typeface="Wingdings" panose="05000000000000000000" pitchFamily="2" charset="2"/>
              <a:buChar char="§"/>
            </a:pPr>
            <a:r>
              <a:rPr lang="en-US" sz="1600" dirty="0">
                <a:solidFill>
                  <a:srgbClr val="333333"/>
                </a:solidFill>
                <a:latin typeface="Gotham A"/>
              </a:rPr>
              <a:t>“a gap of 1.8 percentage points between the proportion of disabled students progressing into highly skilled employment or postgraduate study”.</a:t>
            </a:r>
          </a:p>
          <a:p>
            <a:pPr algn="l">
              <a:buFont typeface="Wingdings" panose="05000000000000000000" pitchFamily="2" charset="2"/>
              <a:buChar char="§"/>
            </a:pPr>
            <a:r>
              <a:rPr lang="en-US" sz="1600" dirty="0">
                <a:solidFill>
                  <a:srgbClr val="333333"/>
                </a:solidFill>
                <a:latin typeface="Gotham A"/>
              </a:rPr>
              <a:t>“In 2019, 81.4 per cent of disabled students said they were satisfied with their course, compared to 84.3 per cent of non-disabled students”</a:t>
            </a:r>
          </a:p>
          <a:p>
            <a:pPr>
              <a:buFont typeface="Wingdings" panose="05000000000000000000" pitchFamily="2" charset="2"/>
              <a:buChar char="§"/>
            </a:pPr>
            <a:r>
              <a:rPr lang="en-US" sz="1600" dirty="0">
                <a:solidFill>
                  <a:srgbClr val="333333"/>
                </a:solidFill>
                <a:latin typeface="Gotham A"/>
              </a:rPr>
              <a:t>Stats taken from </a:t>
            </a:r>
            <a:r>
              <a:rPr lang="en-US" sz="1467" dirty="0">
                <a:solidFill>
                  <a:srgbClr val="002554"/>
                </a:solidFill>
                <a:latin typeface="Gotham A"/>
              </a:rPr>
              <a:t>New independent commission aims to boost support for disabled students announcement )OFS, May 2020) (</a:t>
            </a:r>
            <a:r>
              <a:rPr lang="en-GB" sz="1400" dirty="0">
                <a:hlinkClick r:id="rId2"/>
              </a:rPr>
              <a:t>https://www.officeforstudents.org.uk/news-blog-and-events/press-and-media/new-independent-commission-aims-to-boost-support-for-disabled-students/</a:t>
            </a:r>
            <a:r>
              <a:rPr lang="en-GB" sz="1400" dirty="0"/>
              <a:t>)</a:t>
            </a:r>
            <a:endParaRPr lang="en-US" sz="1467" dirty="0">
              <a:solidFill>
                <a:srgbClr val="002554"/>
              </a:solidFill>
              <a:latin typeface="Gotham A"/>
            </a:endParaRPr>
          </a:p>
          <a:p>
            <a:pPr>
              <a:buFont typeface="Wingdings" panose="05000000000000000000" pitchFamily="2" charset="2"/>
              <a:buChar char="§"/>
            </a:pPr>
            <a:r>
              <a:rPr lang="en-US" sz="1600" dirty="0">
                <a:solidFill>
                  <a:srgbClr val="333333"/>
                </a:solidFill>
                <a:latin typeface="Gotham A"/>
              </a:rPr>
              <a:t>Not taken into consideration intersectionality or students who have not declared their disability. </a:t>
            </a:r>
            <a:endParaRPr lang="en-US" sz="1400" dirty="0">
              <a:solidFill>
                <a:srgbClr val="333333"/>
              </a:solidFill>
              <a:latin typeface="Gotham A"/>
            </a:endParaRPr>
          </a:p>
        </p:txBody>
      </p:sp>
      <p:sp>
        <p:nvSpPr>
          <p:cNvPr id="5" name="Text Placeholder 4">
            <a:extLst>
              <a:ext uri="{FF2B5EF4-FFF2-40B4-BE49-F238E27FC236}">
                <a16:creationId xmlns:a16="http://schemas.microsoft.com/office/drawing/2014/main" id="{352129CB-7868-40D9-BE74-7509BDF0A781}"/>
              </a:ext>
            </a:extLst>
          </p:cNvPr>
          <p:cNvSpPr>
            <a:spLocks noGrp="1"/>
          </p:cNvSpPr>
          <p:nvPr>
            <p:ph type="body" sz="quarter" idx="14"/>
          </p:nvPr>
        </p:nvSpPr>
        <p:spPr>
          <a:xfrm>
            <a:off x="435429" y="1701782"/>
            <a:ext cx="7164912" cy="507823"/>
          </a:xfrm>
        </p:spPr>
        <p:txBody>
          <a:bodyPr/>
          <a:lstStyle/>
          <a:p>
            <a:r>
              <a:rPr lang="en-GB" dirty="0"/>
              <a:t>Disability and UK HE stats</a:t>
            </a:r>
          </a:p>
        </p:txBody>
      </p:sp>
    </p:spTree>
    <p:extLst>
      <p:ext uri="{BB962C8B-B14F-4D97-AF65-F5344CB8AC3E}">
        <p14:creationId xmlns:p14="http://schemas.microsoft.com/office/powerpoint/2010/main" val="3506053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94CF4A1-FE59-442E-A2FF-B4A1FD794046}"/>
              </a:ext>
            </a:extLst>
          </p:cNvPr>
          <p:cNvSpPr>
            <a:spLocks noGrp="1"/>
          </p:cNvSpPr>
          <p:nvPr>
            <p:ph type="body" sz="quarter" idx="13"/>
          </p:nvPr>
        </p:nvSpPr>
        <p:spPr>
          <a:xfrm>
            <a:off x="435429" y="2718985"/>
            <a:ext cx="11572724" cy="3283944"/>
          </a:xfrm>
        </p:spPr>
        <p:txBody>
          <a:bodyPr>
            <a:normAutofit fontScale="92500"/>
          </a:bodyPr>
          <a:lstStyle/>
          <a:p>
            <a:r>
              <a:rPr lang="en-US" sz="2133" dirty="0"/>
              <a:t>11,015 autistic students in 2017/18 in HE institutes across the UK (Higher Education Statistics Agency, 2019). </a:t>
            </a:r>
          </a:p>
          <a:p>
            <a:r>
              <a:rPr lang="en-US" sz="2133" dirty="0"/>
              <a:t> autistic students more likely to drop.</a:t>
            </a:r>
          </a:p>
          <a:p>
            <a:r>
              <a:rPr lang="en-GB" sz="2133" dirty="0"/>
              <a:t>Cage and Howes (2020) 14 qualitative interviews of autistic students who dropped out of university. Themes identified;</a:t>
            </a:r>
          </a:p>
          <a:p>
            <a:pPr lvl="1"/>
            <a:r>
              <a:rPr lang="en-GB" sz="1867" dirty="0"/>
              <a:t> </a:t>
            </a:r>
            <a:r>
              <a:rPr lang="en-US" sz="1867" dirty="0"/>
              <a:t>accessing diagnosis</a:t>
            </a:r>
          </a:p>
          <a:p>
            <a:pPr lvl="1"/>
            <a:r>
              <a:rPr lang="en-US" sz="1867" dirty="0"/>
              <a:t> autism understanding</a:t>
            </a:r>
          </a:p>
          <a:p>
            <a:pPr lvl="1"/>
            <a:r>
              <a:rPr lang="en-US" sz="1867" dirty="0"/>
              <a:t> mental health </a:t>
            </a:r>
          </a:p>
          <a:p>
            <a:pPr lvl="1"/>
            <a:r>
              <a:rPr lang="en-US" sz="1867" dirty="0"/>
              <a:t> outsider status. </a:t>
            </a:r>
            <a:endParaRPr lang="en-GB" dirty="0"/>
          </a:p>
        </p:txBody>
      </p:sp>
      <p:sp>
        <p:nvSpPr>
          <p:cNvPr id="12" name="Text Placeholder 11">
            <a:extLst>
              <a:ext uri="{FF2B5EF4-FFF2-40B4-BE49-F238E27FC236}">
                <a16:creationId xmlns:a16="http://schemas.microsoft.com/office/drawing/2014/main" id="{468E55BB-DC8E-4E2F-85D1-8771D29121C0}"/>
              </a:ext>
            </a:extLst>
          </p:cNvPr>
          <p:cNvSpPr>
            <a:spLocks noGrp="1"/>
          </p:cNvSpPr>
          <p:nvPr>
            <p:ph type="body" sz="quarter" idx="14"/>
          </p:nvPr>
        </p:nvSpPr>
        <p:spPr>
          <a:xfrm>
            <a:off x="704855" y="1767866"/>
            <a:ext cx="7164912" cy="507823"/>
          </a:xfrm>
        </p:spPr>
        <p:txBody>
          <a:bodyPr/>
          <a:lstStyle/>
          <a:p>
            <a:r>
              <a:rPr lang="en-GB" dirty="0"/>
              <a:t>ASD and Continuation in Higher Education </a:t>
            </a:r>
          </a:p>
        </p:txBody>
      </p:sp>
    </p:spTree>
    <p:extLst>
      <p:ext uri="{BB962C8B-B14F-4D97-AF65-F5344CB8AC3E}">
        <p14:creationId xmlns:p14="http://schemas.microsoft.com/office/powerpoint/2010/main" val="4113798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660AD94-B647-4504-B0B0-EE683D147468}"/>
              </a:ext>
            </a:extLst>
          </p:cNvPr>
          <p:cNvSpPr>
            <a:spLocks noGrp="1"/>
          </p:cNvSpPr>
          <p:nvPr>
            <p:ph type="body" sz="quarter" idx="13"/>
          </p:nvPr>
        </p:nvSpPr>
        <p:spPr>
          <a:xfrm>
            <a:off x="522513" y="2896976"/>
            <a:ext cx="11524344" cy="3283944"/>
          </a:xfrm>
        </p:spPr>
        <p:txBody>
          <a:bodyPr/>
          <a:lstStyle/>
          <a:p>
            <a:r>
              <a:rPr lang="en-US" dirty="0">
                <a:solidFill>
                  <a:srgbClr val="333333"/>
                </a:solidFill>
              </a:rPr>
              <a:t>Difficulties I</a:t>
            </a:r>
            <a:r>
              <a:rPr lang="en-US" b="0" i="0" dirty="0">
                <a:solidFill>
                  <a:srgbClr val="333333"/>
                </a:solidFill>
                <a:effectLst/>
              </a:rPr>
              <a:t>nformation processing speed, time management, group work, presentations, motivation to study, following lectures, and asking questions (Jansen et al. </a:t>
            </a:r>
            <a:r>
              <a:rPr lang="en-US" b="0" i="0" u="sng" dirty="0">
                <a:solidFill>
                  <a:srgbClr val="A345C9"/>
                </a:solidFill>
                <a:effectLst/>
                <a:hlinkClick r:id="rId3" tooltip="Jansen, D., Emmers, E., Petry, K., Mattys, L., Noens, I., &amp; Baeyens, D. (2018). Functioning and participation of young adults with ASD in higher education according to the ICF framework. Journal of Further and Higher Education, 42(2), 259–275."/>
              </a:rPr>
              <a:t>2018</a:t>
            </a:r>
            <a:r>
              <a:rPr lang="en-US" u="sng" dirty="0">
                <a:solidFill>
                  <a:srgbClr val="333333"/>
                </a:solidFill>
              </a:rPr>
              <a:t>)</a:t>
            </a:r>
            <a:r>
              <a:rPr lang="en-US" b="0" i="0" dirty="0">
                <a:solidFill>
                  <a:srgbClr val="333333"/>
                </a:solidFill>
                <a:effectLst/>
              </a:rPr>
              <a:t>. </a:t>
            </a:r>
            <a:endParaRPr lang="en-US" dirty="0">
              <a:solidFill>
                <a:srgbClr val="333333"/>
              </a:solidFill>
            </a:endParaRPr>
          </a:p>
          <a:p>
            <a:r>
              <a:rPr lang="en-US" b="0" i="0" dirty="0">
                <a:solidFill>
                  <a:srgbClr val="333333"/>
                </a:solidFill>
                <a:effectLst/>
              </a:rPr>
              <a:t>Strengths such as proficient memory skills, a focus in detail, original and creative thoughts, passionate interests, the desire to acquire accurate knowledge, and adherence to rules when clear structure is provided (Anderson et al. </a:t>
            </a:r>
            <a:r>
              <a:rPr lang="en-US" b="0" i="0" u="sng" dirty="0">
                <a:solidFill>
                  <a:srgbClr val="A345C9"/>
                </a:solidFill>
                <a:effectLst/>
                <a:hlinkClick r:id="rId4" tooltip="Anderson, A. H., Carter, M., &amp; Stephenson, J. (2017a). Perspectives of University Students with autism spectrum disorder. Journal of Autism and Developmental Disorders. &#10;                    https://doi.org/10.1007/s10803-017-3257-3&#10;                    &#10;                  ."/>
              </a:rPr>
              <a:t>2017a</a:t>
            </a:r>
            <a:r>
              <a:rPr lang="en-US" u="sng" dirty="0">
                <a:solidFill>
                  <a:srgbClr val="333333"/>
                </a:solidFill>
              </a:rPr>
              <a:t>)</a:t>
            </a:r>
            <a:endParaRPr lang="en-US" b="0" i="0" dirty="0">
              <a:solidFill>
                <a:srgbClr val="333333"/>
              </a:solidFill>
              <a:effectLst/>
            </a:endParaRPr>
          </a:p>
        </p:txBody>
      </p:sp>
      <p:sp>
        <p:nvSpPr>
          <p:cNvPr id="5" name="Text Placeholder 4">
            <a:extLst>
              <a:ext uri="{FF2B5EF4-FFF2-40B4-BE49-F238E27FC236}">
                <a16:creationId xmlns:a16="http://schemas.microsoft.com/office/drawing/2014/main" id="{CAAE7C6D-DD2E-479B-AB9D-0608D4B54393}"/>
              </a:ext>
            </a:extLst>
          </p:cNvPr>
          <p:cNvSpPr>
            <a:spLocks noGrp="1"/>
          </p:cNvSpPr>
          <p:nvPr>
            <p:ph type="body" sz="quarter" idx="14"/>
          </p:nvPr>
        </p:nvSpPr>
        <p:spPr>
          <a:xfrm>
            <a:off x="733884" y="1811231"/>
            <a:ext cx="7164912" cy="507823"/>
          </a:xfrm>
        </p:spPr>
        <p:txBody>
          <a:bodyPr/>
          <a:lstStyle/>
          <a:p>
            <a:r>
              <a:rPr lang="en-GB" dirty="0"/>
              <a:t>ASD and Assessment </a:t>
            </a:r>
          </a:p>
        </p:txBody>
      </p:sp>
    </p:spTree>
    <p:extLst>
      <p:ext uri="{BB962C8B-B14F-4D97-AF65-F5344CB8AC3E}">
        <p14:creationId xmlns:p14="http://schemas.microsoft.com/office/powerpoint/2010/main" val="4061203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B0B6C4-5287-4B55-82EF-5F7629FF59A4}"/>
              </a:ext>
            </a:extLst>
          </p:cNvPr>
          <p:cNvSpPr txBox="1"/>
          <p:nvPr/>
        </p:nvSpPr>
        <p:spPr>
          <a:xfrm>
            <a:off x="491067" y="1368910"/>
            <a:ext cx="11209866" cy="2739211"/>
          </a:xfrm>
          <a:prstGeom prst="rect">
            <a:avLst/>
          </a:prstGeom>
          <a:noFill/>
        </p:spPr>
        <p:txBody>
          <a:bodyPr wrap="square" rtlCol="0">
            <a:spAutoFit/>
          </a:bodyPr>
          <a:lstStyle/>
          <a:p>
            <a:pPr algn="ctr"/>
            <a:r>
              <a:rPr lang="en-GB" sz="3200" b="1" dirty="0"/>
              <a:t>RAISE Engaging Assessment SIG:</a:t>
            </a:r>
          </a:p>
          <a:p>
            <a:pPr algn="ctr"/>
            <a:endParaRPr lang="en-GB" sz="2800" b="1" dirty="0"/>
          </a:p>
          <a:p>
            <a:pPr algn="ctr"/>
            <a:r>
              <a:rPr lang="en-GB" sz="5400" b="1" dirty="0"/>
              <a:t>Neurodiversity in higher education &amp; impacts on assessment</a:t>
            </a:r>
            <a:endParaRPr lang="en-GB" sz="5400" dirty="0"/>
          </a:p>
        </p:txBody>
      </p:sp>
      <p:sp>
        <p:nvSpPr>
          <p:cNvPr id="5" name="TextBox 4">
            <a:extLst>
              <a:ext uri="{FF2B5EF4-FFF2-40B4-BE49-F238E27FC236}">
                <a16:creationId xmlns:a16="http://schemas.microsoft.com/office/drawing/2014/main" id="{A5888946-8C3A-4A7F-A61B-FF79D425FEA2}"/>
              </a:ext>
            </a:extLst>
          </p:cNvPr>
          <p:cNvSpPr txBox="1"/>
          <p:nvPr/>
        </p:nvSpPr>
        <p:spPr>
          <a:xfrm>
            <a:off x="882977" y="4486964"/>
            <a:ext cx="10426046" cy="1569660"/>
          </a:xfrm>
          <a:prstGeom prst="rect">
            <a:avLst/>
          </a:prstGeom>
          <a:noFill/>
        </p:spPr>
        <p:txBody>
          <a:bodyPr wrap="square" rtlCol="0">
            <a:spAutoFit/>
          </a:bodyPr>
          <a:lstStyle/>
          <a:p>
            <a:pPr algn="ctr"/>
            <a:r>
              <a:rPr lang="en-GB" sz="2400" dirty="0"/>
              <a:t>Convenors:</a:t>
            </a:r>
          </a:p>
          <a:p>
            <a:pPr algn="ctr"/>
            <a:r>
              <a:rPr lang="en-GB" sz="2400" dirty="0"/>
              <a:t>Dr </a:t>
            </a:r>
            <a:r>
              <a:rPr lang="en-GB" sz="2400" dirty="0" err="1"/>
              <a:t>Jagjeet</a:t>
            </a:r>
            <a:r>
              <a:rPr lang="en-GB" sz="2400" dirty="0"/>
              <a:t> </a:t>
            </a:r>
            <a:r>
              <a:rPr lang="en-GB" sz="2400" dirty="0" err="1"/>
              <a:t>Jutley</a:t>
            </a:r>
            <a:r>
              <a:rPr lang="en-GB" sz="2400" dirty="0"/>
              <a:t>-Neilson, University of Warwick</a:t>
            </a:r>
          </a:p>
          <a:p>
            <a:pPr algn="ctr"/>
            <a:r>
              <a:rPr lang="en-GB" sz="2400" dirty="0"/>
              <a:t>Dr Paul O’Brien, University of Lincoln</a:t>
            </a:r>
          </a:p>
          <a:p>
            <a:pPr algn="ctr"/>
            <a:r>
              <a:rPr lang="en-GB" sz="2400" dirty="0"/>
              <a:t>Kiu Sum, University of Westminster</a:t>
            </a:r>
            <a:endParaRPr lang="en-GB" sz="2400" i="1" dirty="0"/>
          </a:p>
        </p:txBody>
      </p:sp>
      <p:pic>
        <p:nvPicPr>
          <p:cNvPr id="1026" name="Picture 2" descr="Raise Network">
            <a:extLst>
              <a:ext uri="{FF2B5EF4-FFF2-40B4-BE49-F238E27FC236}">
                <a16:creationId xmlns:a16="http://schemas.microsoft.com/office/drawing/2014/main" id="{CE289D2F-C494-4D91-ABED-764E5679CF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F76046E-0C0A-4750-A2BB-BE5EB8269005}"/>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7" name="TextBox 6">
            <a:extLst>
              <a:ext uri="{FF2B5EF4-FFF2-40B4-BE49-F238E27FC236}">
                <a16:creationId xmlns:a16="http://schemas.microsoft.com/office/drawing/2014/main" id="{21419869-9B56-4323-8101-B9B801307447}"/>
              </a:ext>
            </a:extLst>
          </p:cNvPr>
          <p:cNvSpPr txBox="1"/>
          <p:nvPr/>
        </p:nvSpPr>
        <p:spPr>
          <a:xfrm>
            <a:off x="8394806" y="6297105"/>
            <a:ext cx="3702042" cy="400110"/>
          </a:xfrm>
          <a:prstGeom prst="rect">
            <a:avLst/>
          </a:prstGeom>
          <a:noFill/>
        </p:spPr>
        <p:txBody>
          <a:bodyPr wrap="square" rtlCol="0">
            <a:spAutoFit/>
          </a:bodyPr>
          <a:lstStyle/>
          <a:p>
            <a:pPr algn="r"/>
            <a:r>
              <a:rPr lang="en-GB" sz="2000" dirty="0">
                <a:solidFill>
                  <a:srgbClr val="002060"/>
                </a:solidFill>
              </a:rPr>
              <a:t>Wednesday 2</a:t>
            </a:r>
            <a:r>
              <a:rPr lang="en-GB" sz="2000" baseline="30000" dirty="0">
                <a:solidFill>
                  <a:srgbClr val="002060"/>
                </a:solidFill>
              </a:rPr>
              <a:t>nd</a:t>
            </a:r>
            <a:r>
              <a:rPr lang="en-GB" sz="2000" dirty="0">
                <a:solidFill>
                  <a:srgbClr val="002060"/>
                </a:solidFill>
              </a:rPr>
              <a:t> September 2020</a:t>
            </a:r>
          </a:p>
        </p:txBody>
      </p:sp>
    </p:spTree>
    <p:extLst>
      <p:ext uri="{BB962C8B-B14F-4D97-AF65-F5344CB8AC3E}">
        <p14:creationId xmlns:p14="http://schemas.microsoft.com/office/powerpoint/2010/main" val="2911768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1178989" y="3119080"/>
            <a:ext cx="10601335" cy="3283944"/>
          </a:xfrm>
        </p:spPr>
        <p:txBody>
          <a:bodyPr/>
          <a:lstStyle/>
          <a:p>
            <a:r>
              <a:rPr lang="en-GB" dirty="0"/>
              <a:t>Mental health difficulties more common for individuals with ASD (</a:t>
            </a:r>
            <a:r>
              <a:rPr lang="en-GB" dirty="0">
                <a:hlinkClick r:id="rId2"/>
              </a:rPr>
              <a:t>Russell et al., 2015</a:t>
            </a:r>
            <a:r>
              <a:rPr lang="en-GB" dirty="0"/>
              <a:t>) and </a:t>
            </a:r>
            <a:r>
              <a:rPr lang="en-GB" dirty="0">
                <a:hlinkClick r:id="rId3"/>
              </a:rPr>
              <a:t>ADHD</a:t>
            </a:r>
            <a:r>
              <a:rPr lang="en-GB" dirty="0"/>
              <a:t> (</a:t>
            </a:r>
            <a:r>
              <a:rPr lang="en-GB" dirty="0">
                <a:hlinkClick r:id="rId4"/>
              </a:rPr>
              <a:t>Halmoy et al 2009</a:t>
            </a:r>
            <a:r>
              <a:rPr lang="en-GB" dirty="0"/>
              <a:t>) than neurotypical populations </a:t>
            </a:r>
          </a:p>
          <a:p>
            <a:r>
              <a:rPr lang="en-GB" dirty="0"/>
              <a:t>Dyspraxia and Depression (</a:t>
            </a:r>
            <a:r>
              <a:rPr lang="en-GB" dirty="0">
                <a:hlinkClick r:id="rId5"/>
              </a:rPr>
              <a:t>Kirby et al., 2013</a:t>
            </a:r>
            <a:r>
              <a:rPr lang="en-GB" dirty="0"/>
              <a:t>) are a common co- occurrence </a:t>
            </a:r>
          </a:p>
          <a:p>
            <a:r>
              <a:rPr lang="en-GB" dirty="0"/>
              <a:t>Specific Language Impairment and Emotional Regulation co-occur  (</a:t>
            </a:r>
            <a:r>
              <a:rPr lang="en-GB" dirty="0">
                <a:hlinkClick r:id="rId6"/>
              </a:rPr>
              <a:t>Assous et al., 2018</a:t>
            </a:r>
            <a:r>
              <a:rPr lang="en-GB" dirty="0"/>
              <a:t>)</a:t>
            </a:r>
          </a:p>
          <a:p>
            <a:endParaRPr lang="en-GB" dirty="0"/>
          </a:p>
          <a:p>
            <a:endParaRPr lang="en-GB" dirty="0"/>
          </a:p>
        </p:txBody>
      </p:sp>
      <p:sp>
        <p:nvSpPr>
          <p:cNvPr id="5" name="Text Placeholder 4"/>
          <p:cNvSpPr>
            <a:spLocks noGrp="1"/>
          </p:cNvSpPr>
          <p:nvPr>
            <p:ph type="body" sz="quarter" idx="14"/>
          </p:nvPr>
        </p:nvSpPr>
        <p:spPr>
          <a:xfrm>
            <a:off x="1178988" y="2207955"/>
            <a:ext cx="8332707" cy="507823"/>
          </a:xfrm>
        </p:spPr>
        <p:txBody>
          <a:bodyPr/>
          <a:lstStyle/>
          <a:p>
            <a:r>
              <a:rPr lang="en-US" dirty="0"/>
              <a:t>When thinking Neurodiversity, also consider wellbeing </a:t>
            </a:r>
          </a:p>
          <a:p>
            <a:endParaRPr lang="en-GB" dirty="0"/>
          </a:p>
        </p:txBody>
      </p:sp>
    </p:spTree>
    <p:extLst>
      <p:ext uri="{BB962C8B-B14F-4D97-AF65-F5344CB8AC3E}">
        <p14:creationId xmlns:p14="http://schemas.microsoft.com/office/powerpoint/2010/main" val="268099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BE0234D-E313-4A78-B8CF-75DD6AD20603}"/>
              </a:ext>
            </a:extLst>
          </p:cNvPr>
          <p:cNvSpPr>
            <a:spLocks noGrp="1"/>
          </p:cNvSpPr>
          <p:nvPr>
            <p:ph type="body" sz="quarter" idx="13"/>
          </p:nvPr>
        </p:nvSpPr>
        <p:spPr>
          <a:xfrm>
            <a:off x="212875" y="2521275"/>
            <a:ext cx="10634135" cy="3283944"/>
          </a:xfrm>
        </p:spPr>
        <p:txBody>
          <a:bodyPr>
            <a:normAutofit fontScale="85000" lnSpcReduction="20000"/>
          </a:bodyPr>
          <a:lstStyle/>
          <a:p>
            <a:r>
              <a:rPr lang="en-GB" sz="2400" dirty="0"/>
              <a:t>Gathering existing good practice (case studies, projects, surveys, workshops)</a:t>
            </a:r>
          </a:p>
          <a:p>
            <a:r>
              <a:rPr lang="en-GB" sz="2400" dirty="0"/>
              <a:t>Look at any available metrics </a:t>
            </a:r>
          </a:p>
          <a:p>
            <a:r>
              <a:rPr lang="en-GB" sz="2400" dirty="0"/>
              <a:t>Strong student voice (SU, representation and partnership work)</a:t>
            </a:r>
          </a:p>
          <a:p>
            <a:r>
              <a:rPr lang="en-GB" sz="2400" dirty="0"/>
              <a:t>Where can your communities of practice make impact (task groups/working groups)</a:t>
            </a:r>
          </a:p>
          <a:p>
            <a:r>
              <a:rPr lang="en-GB" sz="2400" dirty="0"/>
              <a:t>Staff training – personal tutor and professional services </a:t>
            </a:r>
          </a:p>
          <a:p>
            <a:r>
              <a:rPr lang="en-GB" sz="2400" dirty="0"/>
              <a:t>Think about the whole learning and student experience (induction to graduation)</a:t>
            </a:r>
          </a:p>
          <a:p>
            <a:r>
              <a:rPr lang="en-GB" sz="2400" dirty="0"/>
              <a:t>Course and module level inclusivity </a:t>
            </a:r>
          </a:p>
          <a:p>
            <a:endParaRPr lang="en-GB" dirty="0"/>
          </a:p>
          <a:p>
            <a:endParaRPr lang="en-GB" dirty="0"/>
          </a:p>
        </p:txBody>
      </p:sp>
      <p:sp>
        <p:nvSpPr>
          <p:cNvPr id="5" name="Text Placeholder 4">
            <a:extLst>
              <a:ext uri="{FF2B5EF4-FFF2-40B4-BE49-F238E27FC236}">
                <a16:creationId xmlns:a16="http://schemas.microsoft.com/office/drawing/2014/main" id="{6CF000FB-2EF3-4F13-B65C-39B7BEF13B30}"/>
              </a:ext>
            </a:extLst>
          </p:cNvPr>
          <p:cNvSpPr>
            <a:spLocks noGrp="1"/>
          </p:cNvSpPr>
          <p:nvPr>
            <p:ph type="body" sz="quarter" idx="14"/>
          </p:nvPr>
        </p:nvSpPr>
        <p:spPr>
          <a:xfrm>
            <a:off x="443599" y="1701915"/>
            <a:ext cx="7164912" cy="507823"/>
          </a:xfrm>
        </p:spPr>
        <p:txBody>
          <a:bodyPr/>
          <a:lstStyle/>
          <a:p>
            <a:r>
              <a:rPr lang="en-GB" dirty="0"/>
              <a:t>Moving forward </a:t>
            </a:r>
          </a:p>
        </p:txBody>
      </p:sp>
    </p:spTree>
    <p:extLst>
      <p:ext uri="{BB962C8B-B14F-4D97-AF65-F5344CB8AC3E}">
        <p14:creationId xmlns:p14="http://schemas.microsoft.com/office/powerpoint/2010/main" val="3255941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7033151-1178-4C93-AE99-28415F3CF148}"/>
              </a:ext>
            </a:extLst>
          </p:cNvPr>
          <p:cNvSpPr>
            <a:spLocks noGrp="1"/>
          </p:cNvSpPr>
          <p:nvPr>
            <p:ph type="ctrTitle"/>
          </p:nvPr>
        </p:nvSpPr>
        <p:spPr>
          <a:xfrm>
            <a:off x="1434378" y="1496632"/>
            <a:ext cx="9323244" cy="1497288"/>
          </a:xfrm>
        </p:spPr>
        <p:txBody>
          <a:bodyPr/>
          <a:lstStyle/>
          <a:p>
            <a:r>
              <a:rPr lang="en-GB" dirty="0"/>
              <a:t>Thank You for listening!</a:t>
            </a:r>
          </a:p>
        </p:txBody>
      </p:sp>
      <p:sp>
        <p:nvSpPr>
          <p:cNvPr id="4" name="Text Placeholder 3">
            <a:extLst>
              <a:ext uri="{FF2B5EF4-FFF2-40B4-BE49-F238E27FC236}">
                <a16:creationId xmlns:a16="http://schemas.microsoft.com/office/drawing/2014/main" id="{45878374-A473-47AA-BB24-1E7AAAC0AF46}"/>
              </a:ext>
            </a:extLst>
          </p:cNvPr>
          <p:cNvSpPr>
            <a:spLocks noGrp="1"/>
          </p:cNvSpPr>
          <p:nvPr>
            <p:ph type="body" sz="quarter" idx="12"/>
          </p:nvPr>
        </p:nvSpPr>
        <p:spPr/>
        <p:txBody>
          <a:bodyPr/>
          <a:lstStyle/>
          <a:p>
            <a:r>
              <a:rPr lang="en-GB" dirty="0"/>
              <a:t>Over to Dr Paula O’Brien</a:t>
            </a:r>
          </a:p>
        </p:txBody>
      </p:sp>
    </p:spTree>
    <p:extLst>
      <p:ext uri="{BB962C8B-B14F-4D97-AF65-F5344CB8AC3E}">
        <p14:creationId xmlns:p14="http://schemas.microsoft.com/office/powerpoint/2010/main" val="4122574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617537" y="4045122"/>
            <a:ext cx="10956926" cy="1107996"/>
          </a:xfrm>
          <a:prstGeom prst="rect">
            <a:avLst/>
          </a:prstGeom>
          <a:noFill/>
        </p:spPr>
        <p:txBody>
          <a:bodyPr wrap="square" rtlCol="0">
            <a:spAutoFit/>
          </a:bodyPr>
          <a:lstStyle/>
          <a:p>
            <a:pPr algn="ctr"/>
            <a:r>
              <a:rPr lang="en-GB" sz="6600" b="1" dirty="0"/>
              <a:t>Panel Discussion</a:t>
            </a:r>
            <a:endParaRPr lang="en-GB" sz="4000" dirty="0"/>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pic>
        <p:nvPicPr>
          <p:cNvPr id="7" name="Graphic 6" descr="Meeting">
            <a:extLst>
              <a:ext uri="{FF2B5EF4-FFF2-40B4-BE49-F238E27FC236}">
                <a16:creationId xmlns:a16="http://schemas.microsoft.com/office/drawing/2014/main" id="{874709E9-9B52-4F23-BED2-1607F4AEC9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90123" y="1387366"/>
            <a:ext cx="3211754" cy="3211754"/>
          </a:xfrm>
          <a:prstGeom prst="rect">
            <a:avLst/>
          </a:prstGeom>
        </p:spPr>
      </p:pic>
    </p:spTree>
    <p:extLst>
      <p:ext uri="{BB962C8B-B14F-4D97-AF65-F5344CB8AC3E}">
        <p14:creationId xmlns:p14="http://schemas.microsoft.com/office/powerpoint/2010/main" val="3306992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2" name="Rectangle 1">
            <a:extLst>
              <a:ext uri="{FF2B5EF4-FFF2-40B4-BE49-F238E27FC236}">
                <a16:creationId xmlns:a16="http://schemas.microsoft.com/office/drawing/2014/main" id="{F8E977B3-4A1A-45E6-B866-0569F45096E1}"/>
              </a:ext>
            </a:extLst>
          </p:cNvPr>
          <p:cNvSpPr/>
          <p:nvPr/>
        </p:nvSpPr>
        <p:spPr>
          <a:xfrm>
            <a:off x="1613340" y="1462833"/>
            <a:ext cx="8965322" cy="3970318"/>
          </a:xfrm>
          <a:prstGeom prst="rect">
            <a:avLst/>
          </a:prstGeom>
        </p:spPr>
        <p:txBody>
          <a:bodyPr wrap="square">
            <a:spAutoFit/>
          </a:bodyPr>
          <a:lstStyle/>
          <a:p>
            <a:pPr algn="ctr"/>
            <a:r>
              <a:rPr lang="en-GB" sz="6000" b="1" dirty="0">
                <a:latin typeface="Calibri (Body)"/>
              </a:rPr>
              <a:t>Panel Discussion</a:t>
            </a:r>
          </a:p>
          <a:p>
            <a:pPr algn="ctr"/>
            <a:endParaRPr lang="en-GB" sz="3200" dirty="0">
              <a:latin typeface="Calibri (Body)"/>
            </a:endParaRPr>
          </a:p>
          <a:p>
            <a:pPr algn="ctr"/>
            <a:r>
              <a:rPr lang="en-GB" sz="3200" dirty="0">
                <a:latin typeface="Calibri (Body)"/>
              </a:rPr>
              <a:t>Q1: What is the Learning Experience of students who identify as being Neurodivergent (Specific Learning Differences) at the University of Lincoln (e.g. transition, curriculum, student opportunity, wellbeing, SU and wider student experience)? </a:t>
            </a:r>
          </a:p>
        </p:txBody>
      </p:sp>
    </p:spTree>
    <p:extLst>
      <p:ext uri="{BB962C8B-B14F-4D97-AF65-F5344CB8AC3E}">
        <p14:creationId xmlns:p14="http://schemas.microsoft.com/office/powerpoint/2010/main" val="2134974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2" name="Rectangle 1">
            <a:extLst>
              <a:ext uri="{FF2B5EF4-FFF2-40B4-BE49-F238E27FC236}">
                <a16:creationId xmlns:a16="http://schemas.microsoft.com/office/drawing/2014/main" id="{F8E977B3-4A1A-45E6-B866-0569F45096E1}"/>
              </a:ext>
            </a:extLst>
          </p:cNvPr>
          <p:cNvSpPr/>
          <p:nvPr/>
        </p:nvSpPr>
        <p:spPr>
          <a:xfrm>
            <a:off x="1613340" y="1462833"/>
            <a:ext cx="8965322" cy="3724096"/>
          </a:xfrm>
          <a:prstGeom prst="rect">
            <a:avLst/>
          </a:prstGeom>
        </p:spPr>
        <p:txBody>
          <a:bodyPr wrap="square">
            <a:spAutoFit/>
          </a:bodyPr>
          <a:lstStyle/>
          <a:p>
            <a:pPr algn="ctr"/>
            <a:r>
              <a:rPr lang="en-GB" sz="6000" b="1" dirty="0">
                <a:latin typeface="Calibri (Body)"/>
              </a:rPr>
              <a:t>Panel Discussion</a:t>
            </a:r>
          </a:p>
          <a:p>
            <a:pPr algn="ctr"/>
            <a:endParaRPr lang="en-GB" sz="3200" dirty="0">
              <a:latin typeface="Calibri (Body)"/>
            </a:endParaRPr>
          </a:p>
          <a:p>
            <a:pPr algn="ctr"/>
            <a:r>
              <a:rPr lang="en-GB" sz="3600" dirty="0"/>
              <a:t>Q2: How do we support Neurodivergent (Specific Learning Differences) students once they are here and post two years after graduation (student cycle)?</a:t>
            </a:r>
          </a:p>
        </p:txBody>
      </p:sp>
    </p:spTree>
    <p:extLst>
      <p:ext uri="{BB962C8B-B14F-4D97-AF65-F5344CB8AC3E}">
        <p14:creationId xmlns:p14="http://schemas.microsoft.com/office/powerpoint/2010/main" val="2629912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617537" y="4108453"/>
            <a:ext cx="10956926" cy="1107996"/>
          </a:xfrm>
          <a:prstGeom prst="rect">
            <a:avLst/>
          </a:prstGeom>
          <a:noFill/>
        </p:spPr>
        <p:txBody>
          <a:bodyPr wrap="square" rtlCol="0">
            <a:spAutoFit/>
          </a:bodyPr>
          <a:lstStyle/>
          <a:p>
            <a:pPr algn="ctr"/>
            <a:r>
              <a:rPr lang="en-GB" sz="6600" b="1" dirty="0"/>
              <a:t>Group Discussion</a:t>
            </a:r>
            <a:endParaRPr lang="en-GB" sz="4000" dirty="0"/>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pic>
        <p:nvPicPr>
          <p:cNvPr id="5" name="Graphic 4" descr="Customer review RTL">
            <a:extLst>
              <a:ext uri="{FF2B5EF4-FFF2-40B4-BE49-F238E27FC236}">
                <a16:creationId xmlns:a16="http://schemas.microsoft.com/office/drawing/2014/main" id="{C772304A-E848-49E1-BEC5-BB99AB09F00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59872" y="1436198"/>
            <a:ext cx="2672255" cy="2672255"/>
          </a:xfrm>
          <a:prstGeom prst="rect">
            <a:avLst/>
          </a:prstGeom>
        </p:spPr>
      </p:pic>
    </p:spTree>
    <p:extLst>
      <p:ext uri="{BB962C8B-B14F-4D97-AF65-F5344CB8AC3E}">
        <p14:creationId xmlns:p14="http://schemas.microsoft.com/office/powerpoint/2010/main" val="23542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2" name="Rectangle 1">
            <a:extLst>
              <a:ext uri="{FF2B5EF4-FFF2-40B4-BE49-F238E27FC236}">
                <a16:creationId xmlns:a16="http://schemas.microsoft.com/office/drawing/2014/main" id="{F8E977B3-4A1A-45E6-B866-0569F45096E1}"/>
              </a:ext>
            </a:extLst>
          </p:cNvPr>
          <p:cNvSpPr/>
          <p:nvPr/>
        </p:nvSpPr>
        <p:spPr>
          <a:xfrm>
            <a:off x="367864" y="1037156"/>
            <a:ext cx="11456274" cy="4031873"/>
          </a:xfrm>
          <a:prstGeom prst="rect">
            <a:avLst/>
          </a:prstGeom>
        </p:spPr>
        <p:txBody>
          <a:bodyPr wrap="square">
            <a:spAutoFit/>
          </a:bodyPr>
          <a:lstStyle/>
          <a:p>
            <a:pPr algn="ctr"/>
            <a:r>
              <a:rPr lang="en-GB" sz="6000" b="1" dirty="0">
                <a:latin typeface="Calibri (Body)"/>
              </a:rPr>
              <a:t>Breakout</a:t>
            </a:r>
            <a:r>
              <a:rPr lang="en-GB" sz="5400" b="1" dirty="0">
                <a:latin typeface="Calibri (Body)"/>
              </a:rPr>
              <a:t> Room Instructions</a:t>
            </a:r>
          </a:p>
          <a:p>
            <a:endParaRPr lang="en-GB" sz="2800" dirty="0"/>
          </a:p>
          <a:p>
            <a:pPr marL="457200" indent="-457200">
              <a:buFont typeface="Arial" panose="020B0604020202020204" pitchFamily="34" charset="0"/>
              <a:buChar char="•"/>
            </a:pPr>
            <a:r>
              <a:rPr lang="en-GB" sz="2800" dirty="0"/>
              <a:t>We will now randomly allocate you to your breakout rooms</a:t>
            </a:r>
          </a:p>
          <a:p>
            <a:pPr marL="457200" indent="-457200">
              <a:buFont typeface="Arial" panose="020B0604020202020204" pitchFamily="34" charset="0"/>
              <a:buChar char="•"/>
            </a:pPr>
            <a:r>
              <a:rPr lang="en-GB" sz="2800" dirty="0"/>
              <a:t>You will need to discuss a specific question</a:t>
            </a:r>
          </a:p>
          <a:p>
            <a:pPr marL="457200" indent="-457200">
              <a:buFont typeface="Arial" panose="020B0604020202020204" pitchFamily="34" charset="0"/>
              <a:buChar char="•"/>
            </a:pPr>
            <a:r>
              <a:rPr lang="en-GB" sz="2800" dirty="0"/>
              <a:t>Please reflect on your own experiences, pedagogical knowledge, any perceived challenges and/or offer suggestions</a:t>
            </a:r>
          </a:p>
          <a:p>
            <a:pPr marL="457200" indent="-457200">
              <a:buFont typeface="Arial" panose="020B0604020202020204" pitchFamily="34" charset="0"/>
              <a:buChar char="•"/>
            </a:pPr>
            <a:r>
              <a:rPr lang="en-GB" sz="2800" dirty="0"/>
              <a:t>One person from your breakout room will then feedback to the group</a:t>
            </a:r>
          </a:p>
          <a:p>
            <a:pPr marL="457200" indent="-457200">
              <a:buFont typeface="Arial" panose="020B0604020202020204" pitchFamily="34" charset="0"/>
              <a:buChar char="•"/>
            </a:pPr>
            <a:r>
              <a:rPr lang="en-GB" sz="2800" dirty="0"/>
              <a:t>Each group will have 2 minutes to feedback </a:t>
            </a:r>
          </a:p>
        </p:txBody>
      </p:sp>
    </p:spTree>
    <p:extLst>
      <p:ext uri="{BB962C8B-B14F-4D97-AF65-F5344CB8AC3E}">
        <p14:creationId xmlns:p14="http://schemas.microsoft.com/office/powerpoint/2010/main" val="2240750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2" name="Rectangle 1">
            <a:extLst>
              <a:ext uri="{FF2B5EF4-FFF2-40B4-BE49-F238E27FC236}">
                <a16:creationId xmlns:a16="http://schemas.microsoft.com/office/drawing/2014/main" id="{F8E977B3-4A1A-45E6-B866-0569F45096E1}"/>
              </a:ext>
            </a:extLst>
          </p:cNvPr>
          <p:cNvSpPr/>
          <p:nvPr/>
        </p:nvSpPr>
        <p:spPr>
          <a:xfrm>
            <a:off x="357352" y="972570"/>
            <a:ext cx="11477296" cy="5355312"/>
          </a:xfrm>
          <a:prstGeom prst="rect">
            <a:avLst/>
          </a:prstGeom>
        </p:spPr>
        <p:txBody>
          <a:bodyPr wrap="square">
            <a:spAutoFit/>
          </a:bodyPr>
          <a:lstStyle/>
          <a:p>
            <a:pPr marL="342900" lvl="0" indent="-342900">
              <a:buFont typeface="+mj-lt"/>
              <a:buAutoNum type="arabicPeriod"/>
            </a:pPr>
            <a:r>
              <a:rPr lang="en-GB" dirty="0"/>
              <a:t>Jane was diagnosed with Autism Spectrum Condition and ADHD when she was 10 years old. She has just accepted her place at University X and has chosen not to declare her disability on her UCAS application form. Do you foresee any challenges for Jane and/or staff?</a:t>
            </a:r>
          </a:p>
          <a:p>
            <a:pPr marL="1257300" lvl="2" indent="-342900">
              <a:buFont typeface="Arial" panose="020B0604020202020204" pitchFamily="34" charset="0"/>
              <a:buChar char="•"/>
            </a:pPr>
            <a:r>
              <a:rPr lang="en-GB" dirty="0"/>
              <a:t>Support</a:t>
            </a:r>
          </a:p>
          <a:p>
            <a:pPr marL="1257300" lvl="2" indent="-342900">
              <a:buFont typeface="Arial" panose="020B0604020202020204" pitchFamily="34" charset="0"/>
              <a:buChar char="•"/>
            </a:pPr>
            <a:r>
              <a:rPr lang="en-GB" dirty="0"/>
              <a:t>Transition</a:t>
            </a:r>
          </a:p>
          <a:p>
            <a:pPr marL="1257300" lvl="2" indent="-342900">
              <a:buFont typeface="Arial" panose="020B0604020202020204" pitchFamily="34" charset="0"/>
              <a:buChar char="•"/>
            </a:pPr>
            <a:r>
              <a:rPr lang="en-GB" dirty="0"/>
              <a:t>Assessment </a:t>
            </a:r>
          </a:p>
          <a:p>
            <a:pPr marL="1257300" lvl="2" indent="-342900">
              <a:buFont typeface="Arial" panose="020B0604020202020204" pitchFamily="34" charset="0"/>
              <a:buChar char="•"/>
            </a:pPr>
            <a:r>
              <a:rPr lang="en-GB" dirty="0"/>
              <a:t>Anything else?</a:t>
            </a:r>
          </a:p>
          <a:p>
            <a:pPr marL="342900" lvl="0" indent="-342900">
              <a:buFont typeface="+mj-lt"/>
              <a:buAutoNum type="arabicPeriod"/>
            </a:pPr>
            <a:r>
              <a:rPr lang="en-GB" dirty="0"/>
              <a:t>Are there any potential issues that may arise when considering neurodiversity and assessment together? </a:t>
            </a:r>
          </a:p>
          <a:p>
            <a:pPr marL="1257300" lvl="2" indent="-342900">
              <a:buFont typeface="Arial" panose="020B0604020202020204" pitchFamily="34" charset="0"/>
              <a:buChar char="•"/>
            </a:pPr>
            <a:r>
              <a:rPr lang="en-GB" dirty="0"/>
              <a:t>Policy</a:t>
            </a:r>
          </a:p>
          <a:p>
            <a:pPr marL="1257300" lvl="2" indent="-342900">
              <a:buFont typeface="Arial" panose="020B0604020202020204" pitchFamily="34" charset="0"/>
              <a:buChar char="•"/>
            </a:pPr>
            <a:r>
              <a:rPr lang="en-GB" dirty="0"/>
              <a:t>Timing</a:t>
            </a:r>
          </a:p>
          <a:p>
            <a:pPr marL="1257300" lvl="2" indent="-342900">
              <a:buFont typeface="Arial" panose="020B0604020202020204" pitchFamily="34" charset="0"/>
              <a:buChar char="•"/>
            </a:pPr>
            <a:r>
              <a:rPr lang="en-GB" dirty="0"/>
              <a:t>Student </a:t>
            </a:r>
            <a:r>
              <a:rPr lang="en-GB" dirty="0" err="1"/>
              <a:t>experinece</a:t>
            </a:r>
            <a:endParaRPr lang="en-GB" dirty="0"/>
          </a:p>
          <a:p>
            <a:pPr marL="1257300" lvl="2" indent="-342900">
              <a:buFont typeface="Arial" panose="020B0604020202020204" pitchFamily="34" charset="0"/>
              <a:buChar char="•"/>
            </a:pPr>
            <a:r>
              <a:rPr lang="en-GB" dirty="0"/>
              <a:t>Group work</a:t>
            </a:r>
          </a:p>
          <a:p>
            <a:pPr marL="1257300" lvl="2" indent="-342900">
              <a:buFont typeface="Arial" panose="020B0604020202020204" pitchFamily="34" charset="0"/>
              <a:buChar char="•"/>
            </a:pPr>
            <a:r>
              <a:rPr lang="en-GB" dirty="0"/>
              <a:t>Support </a:t>
            </a:r>
          </a:p>
          <a:p>
            <a:pPr marL="1257300" lvl="2" indent="-342900">
              <a:buFont typeface="Arial" panose="020B0604020202020204" pitchFamily="34" charset="0"/>
              <a:buChar char="•"/>
            </a:pPr>
            <a:r>
              <a:rPr lang="en-GB" dirty="0"/>
              <a:t>Anything else </a:t>
            </a:r>
          </a:p>
          <a:p>
            <a:pPr marL="342900" lvl="0" indent="-342900">
              <a:buFont typeface="+mj-lt"/>
              <a:buAutoNum type="arabicPeriod"/>
            </a:pPr>
            <a:r>
              <a:rPr lang="en-GB" dirty="0"/>
              <a:t>What specific challenges are likely to occur due moving teaching and learning online for 2020/2021 (COVID-19)?</a:t>
            </a:r>
          </a:p>
          <a:p>
            <a:pPr marL="1257300" lvl="2" indent="-342900">
              <a:buFont typeface="Arial" panose="020B0604020202020204" pitchFamily="34" charset="0"/>
              <a:buChar char="•"/>
            </a:pPr>
            <a:r>
              <a:rPr lang="en-GB" dirty="0"/>
              <a:t>Support</a:t>
            </a:r>
          </a:p>
          <a:p>
            <a:pPr marL="1257300" lvl="2" indent="-342900">
              <a:buFont typeface="Arial" panose="020B0604020202020204" pitchFamily="34" charset="0"/>
              <a:buChar char="•"/>
            </a:pPr>
            <a:r>
              <a:rPr lang="en-GB" dirty="0"/>
              <a:t>Transition</a:t>
            </a:r>
          </a:p>
          <a:p>
            <a:pPr marL="1257300" lvl="2" indent="-342900">
              <a:buFont typeface="Arial" panose="020B0604020202020204" pitchFamily="34" charset="0"/>
              <a:buChar char="•"/>
            </a:pPr>
            <a:r>
              <a:rPr lang="en-GB" dirty="0"/>
              <a:t>Assessment </a:t>
            </a:r>
          </a:p>
          <a:p>
            <a:pPr marL="1257300" lvl="2" indent="-342900">
              <a:buFont typeface="Arial" panose="020B0604020202020204" pitchFamily="34" charset="0"/>
              <a:buChar char="•"/>
            </a:pPr>
            <a:r>
              <a:rPr lang="en-GB" dirty="0"/>
              <a:t>Anything else</a:t>
            </a:r>
          </a:p>
        </p:txBody>
      </p:sp>
    </p:spTree>
    <p:extLst>
      <p:ext uri="{BB962C8B-B14F-4D97-AF65-F5344CB8AC3E}">
        <p14:creationId xmlns:p14="http://schemas.microsoft.com/office/powerpoint/2010/main" val="326051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617537" y="4108453"/>
            <a:ext cx="10956926" cy="1107996"/>
          </a:xfrm>
          <a:prstGeom prst="rect">
            <a:avLst/>
          </a:prstGeom>
          <a:noFill/>
        </p:spPr>
        <p:txBody>
          <a:bodyPr wrap="square" rtlCol="0">
            <a:spAutoFit/>
          </a:bodyPr>
          <a:lstStyle/>
          <a:p>
            <a:pPr algn="ctr"/>
            <a:r>
              <a:rPr lang="en-GB" sz="6600" b="1" dirty="0"/>
              <a:t>Conclusion</a:t>
            </a:r>
            <a:endParaRPr lang="en-GB" sz="4000" dirty="0"/>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pic>
        <p:nvPicPr>
          <p:cNvPr id="3" name="Graphic 2" descr="Head with gears">
            <a:extLst>
              <a:ext uri="{FF2B5EF4-FFF2-40B4-BE49-F238E27FC236}">
                <a16:creationId xmlns:a16="http://schemas.microsoft.com/office/drawing/2014/main" id="{5FB250E6-1215-4EDD-886D-30AE0D1EEC8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60607" y="1641551"/>
            <a:ext cx="2470785" cy="2470785"/>
          </a:xfrm>
          <a:prstGeom prst="rect">
            <a:avLst/>
          </a:prstGeom>
        </p:spPr>
      </p:pic>
    </p:spTree>
    <p:extLst>
      <p:ext uri="{BB962C8B-B14F-4D97-AF65-F5344CB8AC3E}">
        <p14:creationId xmlns:p14="http://schemas.microsoft.com/office/powerpoint/2010/main" val="115215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beautycolorcode.com/00274a-2048x15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171961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838200" y="283237"/>
            <a:ext cx="10515600" cy="1325563"/>
          </a:xfrm>
        </p:spPr>
        <p:txBody>
          <a:bodyPr>
            <a:normAutofit/>
          </a:bodyPr>
          <a:lstStyle/>
          <a:p>
            <a:pPr algn="ctr"/>
            <a:r>
              <a:rPr lang="en-GB" sz="5400" dirty="0">
                <a:solidFill>
                  <a:schemeClr val="bg1"/>
                </a:solidFill>
                <a:latin typeface="Trebuchet MS" panose="020B0603020202020204" pitchFamily="34" charset="0"/>
                <a:ea typeface="Verdana" panose="020B0604030504040204" pitchFamily="34" charset="0"/>
                <a:cs typeface="Verdana" panose="020B0604030504040204" pitchFamily="34" charset="0"/>
              </a:rPr>
              <a:t>Welcome to RAISE</a:t>
            </a:r>
          </a:p>
        </p:txBody>
      </p:sp>
      <p:sp>
        <p:nvSpPr>
          <p:cNvPr id="3" name="Content Placeholder 2"/>
          <p:cNvSpPr>
            <a:spLocks noGrp="1"/>
          </p:cNvSpPr>
          <p:nvPr>
            <p:ph idx="1"/>
          </p:nvPr>
        </p:nvSpPr>
        <p:spPr>
          <a:xfrm>
            <a:off x="559558" y="1936326"/>
            <a:ext cx="10794242" cy="3937964"/>
          </a:xfrm>
        </p:spPr>
        <p:txBody>
          <a:bodyPr>
            <a:normAutofit fontScale="92500" lnSpcReduction="10000"/>
          </a:bodyPr>
          <a:lstStyle/>
          <a:p>
            <a:pPr marL="0" lvl="0" indent="0">
              <a:buNone/>
            </a:pPr>
            <a:r>
              <a:rPr lang="en-GB" dirty="0"/>
              <a:t>Aims of RAISE </a:t>
            </a:r>
          </a:p>
          <a:p>
            <a:pPr lvl="0"/>
            <a:r>
              <a:rPr lang="en-GB" dirty="0"/>
              <a:t>To meet regularly to discuss specific and more general aspects of student engagement (SE). </a:t>
            </a:r>
          </a:p>
          <a:p>
            <a:pPr lvl="0"/>
            <a:r>
              <a:rPr lang="en-GB" dirty="0"/>
              <a:t>To develop a conceptual map of student engagement and set of principles that underpin its promotion - and then to promote that widely.</a:t>
            </a:r>
          </a:p>
          <a:p>
            <a:pPr lvl="0"/>
            <a:r>
              <a:rPr lang="en-GB" dirty="0"/>
              <a:t>To establish an annual conference drawing together leading edge work on SE - and to feed into publication through journals and books.</a:t>
            </a:r>
          </a:p>
          <a:p>
            <a:pPr lvl="0"/>
            <a:r>
              <a:rPr lang="en-GB" dirty="0"/>
              <a:t>To gain funding to support these events and activities, and to ensure that students can also participate in them.</a:t>
            </a:r>
          </a:p>
          <a:p>
            <a:pPr lvl="0"/>
            <a:r>
              <a:rPr lang="en-GB" dirty="0"/>
              <a:t>To create a bank of useful resources for us to share.</a:t>
            </a:r>
          </a:p>
          <a:p>
            <a:endParaRPr lang="en-GB" dirty="0"/>
          </a:p>
        </p:txBody>
      </p:sp>
      <p:sp>
        <p:nvSpPr>
          <p:cNvPr id="6" name="Footer Placeholder 1"/>
          <p:cNvSpPr>
            <a:spLocks noGrp="1"/>
          </p:cNvSpPr>
          <p:nvPr>
            <p:ph type="ftr" sz="quarter" idx="11"/>
          </p:nvPr>
        </p:nvSpPr>
        <p:spPr>
          <a:xfrm>
            <a:off x="232013" y="6053614"/>
            <a:ext cx="11805312" cy="790694"/>
          </a:xfrm>
        </p:spPr>
        <p:txBody>
          <a:bodyPr/>
          <a:lstStyle/>
          <a:p>
            <a:pPr algn="l"/>
            <a:r>
              <a:rPr lang="en-GB" sz="2800" dirty="0">
                <a:solidFill>
                  <a:schemeClr val="tx1">
                    <a:lumMod val="95000"/>
                    <a:lumOff val="5000"/>
                  </a:schemeClr>
                </a:solidFill>
                <a:latin typeface="Trebuchet MS" panose="020B0603020202020204" pitchFamily="34" charset="0"/>
                <a:hlinkClick r:id="rId4"/>
              </a:rPr>
              <a:t>www.raise-network.com</a:t>
            </a:r>
            <a:r>
              <a:rPr lang="en-GB" sz="2800" dirty="0">
                <a:solidFill>
                  <a:schemeClr val="tx1">
                    <a:lumMod val="95000"/>
                    <a:lumOff val="5000"/>
                  </a:schemeClr>
                </a:solidFill>
                <a:latin typeface="Trebuchet MS" panose="020B0603020202020204" pitchFamily="34" charset="0"/>
              </a:rPr>
              <a:t>     	</a:t>
            </a:r>
            <a:r>
              <a:rPr lang="en-GB" sz="2800" dirty="0">
                <a:latin typeface="Trebuchet MS" panose="020B0603020202020204" pitchFamily="34" charset="0"/>
              </a:rPr>
              <a:t>		                          @</a:t>
            </a:r>
            <a:r>
              <a:rPr lang="en-GB" sz="2800" dirty="0" err="1">
                <a:solidFill>
                  <a:schemeClr val="tx1">
                    <a:lumMod val="95000"/>
                    <a:lumOff val="5000"/>
                  </a:schemeClr>
                </a:solidFill>
                <a:latin typeface="Trebuchet MS" panose="020B0603020202020204" pitchFamily="34" charset="0"/>
              </a:rPr>
              <a:t>RAISEnetwork</a:t>
            </a:r>
            <a:endParaRPr lang="en-GB" sz="2800" dirty="0">
              <a:solidFill>
                <a:schemeClr val="tx1">
                  <a:lumMod val="95000"/>
                  <a:lumOff val="5000"/>
                </a:schemeClr>
              </a:solidFill>
              <a:latin typeface="Trebuchet MS" panose="020B0603020202020204" pitchFamily="34" charset="0"/>
            </a:endParaRPr>
          </a:p>
        </p:txBody>
      </p:sp>
      <p:pic>
        <p:nvPicPr>
          <p:cNvPr id="4" name="Picture 3"/>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014651" y="5296199"/>
            <a:ext cx="2669124" cy="794798"/>
          </a:xfrm>
          <a:prstGeom prst="rect">
            <a:avLst/>
          </a:prstGeom>
        </p:spPr>
      </p:pic>
      <p:pic>
        <p:nvPicPr>
          <p:cNvPr id="8" name="Picture 7"/>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880953" y="6273070"/>
            <a:ext cx="433227" cy="351781"/>
          </a:xfrm>
          <a:prstGeom prst="rect">
            <a:avLst/>
          </a:prstGeom>
        </p:spPr>
      </p:pic>
    </p:spTree>
    <p:extLst>
      <p:ext uri="{BB962C8B-B14F-4D97-AF65-F5344CB8AC3E}">
        <p14:creationId xmlns:p14="http://schemas.microsoft.com/office/powerpoint/2010/main" val="16275877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617537" y="1172326"/>
            <a:ext cx="10956926" cy="707886"/>
          </a:xfrm>
          <a:prstGeom prst="rect">
            <a:avLst/>
          </a:prstGeom>
          <a:noFill/>
        </p:spPr>
        <p:txBody>
          <a:bodyPr wrap="square" rtlCol="0">
            <a:spAutoFit/>
          </a:bodyPr>
          <a:lstStyle/>
          <a:p>
            <a:r>
              <a:rPr lang="en-GB" sz="4000" b="1" dirty="0"/>
              <a:t>Next Steps</a:t>
            </a:r>
            <a:endParaRPr lang="en-GB" sz="2000" dirty="0"/>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
        <p:nvSpPr>
          <p:cNvPr id="2" name="Rectangle 1">
            <a:extLst>
              <a:ext uri="{FF2B5EF4-FFF2-40B4-BE49-F238E27FC236}">
                <a16:creationId xmlns:a16="http://schemas.microsoft.com/office/drawing/2014/main" id="{210CCA88-9C12-4143-9718-1ABAC075B151}"/>
              </a:ext>
            </a:extLst>
          </p:cNvPr>
          <p:cNvSpPr/>
          <p:nvPr/>
        </p:nvSpPr>
        <p:spPr>
          <a:xfrm>
            <a:off x="1071471" y="2385797"/>
            <a:ext cx="10620703" cy="3108543"/>
          </a:xfrm>
          <a:prstGeom prst="rect">
            <a:avLst/>
          </a:prstGeom>
        </p:spPr>
        <p:txBody>
          <a:bodyPr wrap="square">
            <a:spAutoFit/>
          </a:bodyPr>
          <a:lstStyle/>
          <a:p>
            <a:r>
              <a:rPr lang="en-GB" sz="2800" b="1" dirty="0">
                <a:solidFill>
                  <a:srgbClr val="000000"/>
                </a:solidFill>
                <a:latin typeface="Source Sans Pro" panose="020B0503030403020204" pitchFamily="34" charset="0"/>
              </a:rPr>
              <a:t>Future collaboration: </a:t>
            </a:r>
            <a:r>
              <a:rPr lang="en-GB" sz="2800" dirty="0">
                <a:solidFill>
                  <a:srgbClr val="000000"/>
                </a:solidFill>
                <a:latin typeface="Source Sans Pro" panose="020B0503030403020204" pitchFamily="34" charset="0"/>
              </a:rPr>
              <a:t>Pollev.com/kiusum7</a:t>
            </a:r>
          </a:p>
          <a:p>
            <a:endParaRPr lang="en-GB" sz="2800" dirty="0">
              <a:solidFill>
                <a:srgbClr val="000000"/>
              </a:solidFill>
              <a:latin typeface="Source Sans Pro" panose="020B0503030403020204" pitchFamily="34" charset="0"/>
            </a:endParaRPr>
          </a:p>
          <a:p>
            <a:r>
              <a:rPr lang="en-GB" sz="2800" dirty="0">
                <a:solidFill>
                  <a:srgbClr val="000000"/>
                </a:solidFill>
                <a:latin typeface="Source Sans Pro" panose="020B0503030403020204" pitchFamily="34" charset="0"/>
              </a:rPr>
              <a:t>Contact us:</a:t>
            </a:r>
          </a:p>
          <a:p>
            <a:endParaRPr lang="en-GB" sz="2800" dirty="0">
              <a:solidFill>
                <a:srgbClr val="000000"/>
              </a:solidFill>
              <a:latin typeface="Source Sans Pro" panose="020B0503030403020204" pitchFamily="34" charset="0"/>
            </a:endParaRPr>
          </a:p>
          <a:p>
            <a:r>
              <a:rPr lang="en-GB" sz="2800" dirty="0"/>
              <a:t>Dr </a:t>
            </a:r>
            <a:r>
              <a:rPr lang="en-GB" sz="2800" dirty="0" err="1"/>
              <a:t>Jagjeet</a:t>
            </a:r>
            <a:r>
              <a:rPr lang="en-GB" sz="2800" dirty="0"/>
              <a:t> </a:t>
            </a:r>
            <a:r>
              <a:rPr lang="en-GB" sz="2800" dirty="0" err="1"/>
              <a:t>Jutley</a:t>
            </a:r>
            <a:r>
              <a:rPr lang="en-GB" sz="2800" dirty="0"/>
              <a:t>-Neilson: </a:t>
            </a:r>
            <a:r>
              <a:rPr lang="en-GB" sz="2800" dirty="0">
                <a:hlinkClick r:id="rId4"/>
              </a:rPr>
              <a:t>Jagjeet.Jutley-Neilson@warwick.ac.uk</a:t>
            </a:r>
            <a:endParaRPr lang="en-GB" sz="2800" dirty="0">
              <a:solidFill>
                <a:srgbClr val="000000"/>
              </a:solidFill>
              <a:latin typeface="Source Sans Pro" panose="020B0503030403020204" pitchFamily="34" charset="0"/>
            </a:endParaRPr>
          </a:p>
          <a:p>
            <a:r>
              <a:rPr lang="en-GB" sz="2800" dirty="0"/>
              <a:t>Dr Paula O’Brien: </a:t>
            </a:r>
            <a:r>
              <a:rPr lang="en-GB" sz="2800" dirty="0">
                <a:hlinkClick r:id="rId5"/>
              </a:rPr>
              <a:t>POBrien@lincoln.ac.uk</a:t>
            </a:r>
            <a:endParaRPr lang="en-GB" sz="2800" dirty="0"/>
          </a:p>
          <a:p>
            <a:r>
              <a:rPr lang="en-GB" sz="2800" dirty="0"/>
              <a:t>Kiu Sum: </a:t>
            </a:r>
            <a:r>
              <a:rPr lang="en-GB" sz="2800" dirty="0">
                <a:hlinkClick r:id="rId6"/>
              </a:rPr>
              <a:t>k.sum@my.westminster.ac.uk</a:t>
            </a:r>
            <a:endParaRPr lang="en-GB" sz="2800" dirty="0"/>
          </a:p>
        </p:txBody>
      </p:sp>
    </p:spTree>
    <p:extLst>
      <p:ext uri="{BB962C8B-B14F-4D97-AF65-F5344CB8AC3E}">
        <p14:creationId xmlns:p14="http://schemas.microsoft.com/office/powerpoint/2010/main" val="2733903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ntact Us | University of Lincoln">
            <a:extLst>
              <a:ext uri="{FF2B5EF4-FFF2-40B4-BE49-F238E27FC236}">
                <a16:creationId xmlns:a16="http://schemas.microsoft.com/office/drawing/2014/main" id="{75374304-78CD-4E9D-9E43-2C6E8EB843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607" b="4362"/>
          <a:stretch/>
        </p:blipFill>
        <p:spPr bwMode="auto">
          <a:xfrm>
            <a:off x="0" y="1378424"/>
            <a:ext cx="12192000" cy="384191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beautycolorcode.com/00274a-2048x15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12192000" cy="137842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77821" y="174053"/>
            <a:ext cx="11945566" cy="1325563"/>
          </a:xfrm>
        </p:spPr>
        <p:txBody>
          <a:bodyPr>
            <a:normAutofit/>
          </a:bodyPr>
          <a:lstStyle/>
          <a:p>
            <a:pPr algn="ctr"/>
            <a:r>
              <a:rPr lang="en-GB" sz="4400" dirty="0">
                <a:solidFill>
                  <a:schemeClr val="bg1"/>
                </a:solidFill>
                <a:latin typeface="Trebuchet MS" panose="020B0603020202020204" pitchFamily="34" charset="0"/>
                <a:ea typeface="Verdana" panose="020B0604030504040204" pitchFamily="34" charset="0"/>
                <a:cs typeface="Verdana" panose="020B0604030504040204" pitchFamily="34" charset="0"/>
              </a:rPr>
              <a:t>Lincoln 2021: RAISE Annual Conference</a:t>
            </a:r>
            <a:endParaRPr lang="en-GB" dirty="0">
              <a:solidFill>
                <a:schemeClr val="bg1"/>
              </a:solidFill>
              <a:latin typeface="Trebuchet MS" panose="020B060302020202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4F6473E9-245A-42AC-81B5-605CB547348C}"/>
              </a:ext>
            </a:extLst>
          </p:cNvPr>
          <p:cNvSpPr txBox="1"/>
          <p:nvPr/>
        </p:nvSpPr>
        <p:spPr>
          <a:xfrm>
            <a:off x="0" y="5479576"/>
            <a:ext cx="12192000" cy="584775"/>
          </a:xfrm>
          <a:prstGeom prst="rect">
            <a:avLst/>
          </a:prstGeom>
          <a:noFill/>
        </p:spPr>
        <p:txBody>
          <a:bodyPr wrap="square">
            <a:spAutoFit/>
          </a:bodyPr>
          <a:lstStyle/>
          <a:p>
            <a:pPr algn="ctr"/>
            <a:r>
              <a:rPr lang="en-GB" sz="3200" b="1" dirty="0"/>
              <a:t>Save the date: </a:t>
            </a:r>
            <a:r>
              <a:rPr lang="en-GB" sz="3200" dirty="0"/>
              <a:t>September 2021</a:t>
            </a:r>
          </a:p>
        </p:txBody>
      </p:sp>
      <p:sp>
        <p:nvSpPr>
          <p:cNvPr id="10" name="Footer Placeholder 1"/>
          <p:cNvSpPr>
            <a:spLocks noGrp="1"/>
          </p:cNvSpPr>
          <p:nvPr>
            <p:ph type="ftr" sz="quarter" idx="11"/>
          </p:nvPr>
        </p:nvSpPr>
        <p:spPr>
          <a:xfrm>
            <a:off x="232013" y="6053614"/>
            <a:ext cx="11805312" cy="790694"/>
          </a:xfrm>
        </p:spPr>
        <p:txBody>
          <a:bodyPr/>
          <a:lstStyle/>
          <a:p>
            <a:pPr algn="l"/>
            <a:r>
              <a:rPr lang="en-GB" sz="2800" dirty="0">
                <a:solidFill>
                  <a:schemeClr val="tx1">
                    <a:lumMod val="95000"/>
                    <a:lumOff val="5000"/>
                  </a:schemeClr>
                </a:solidFill>
                <a:latin typeface="Trebuchet MS" panose="020B0603020202020204" pitchFamily="34" charset="0"/>
                <a:hlinkClick r:id="rId5"/>
              </a:rPr>
              <a:t>www.raise-network.com</a:t>
            </a:r>
            <a:r>
              <a:rPr lang="en-GB" sz="2800" dirty="0">
                <a:solidFill>
                  <a:schemeClr val="tx1">
                    <a:lumMod val="95000"/>
                    <a:lumOff val="5000"/>
                  </a:schemeClr>
                </a:solidFill>
                <a:latin typeface="Trebuchet MS" panose="020B0603020202020204" pitchFamily="34" charset="0"/>
              </a:rPr>
              <a:t>     	</a:t>
            </a:r>
            <a:r>
              <a:rPr lang="en-GB" sz="2800" dirty="0">
                <a:latin typeface="Trebuchet MS" panose="020B0603020202020204" pitchFamily="34" charset="0"/>
              </a:rPr>
              <a:t>		                          @</a:t>
            </a:r>
            <a:r>
              <a:rPr lang="en-GB" sz="2800" dirty="0" err="1">
                <a:solidFill>
                  <a:schemeClr val="tx1">
                    <a:lumMod val="95000"/>
                    <a:lumOff val="5000"/>
                  </a:schemeClr>
                </a:solidFill>
                <a:latin typeface="Trebuchet MS" panose="020B0603020202020204" pitchFamily="34" charset="0"/>
              </a:rPr>
              <a:t>RAISEnetwork</a:t>
            </a:r>
            <a:endParaRPr lang="en-GB" sz="2800" dirty="0">
              <a:solidFill>
                <a:schemeClr val="tx1">
                  <a:lumMod val="95000"/>
                  <a:lumOff val="5000"/>
                </a:schemeClr>
              </a:solidFill>
              <a:latin typeface="Trebuchet MS" panose="020B0603020202020204" pitchFamily="34" charset="0"/>
            </a:endParaRPr>
          </a:p>
        </p:txBody>
      </p:sp>
      <p:pic>
        <p:nvPicPr>
          <p:cNvPr id="8" name="Picture 7"/>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880953" y="6278439"/>
            <a:ext cx="433227" cy="351781"/>
          </a:xfrm>
          <a:prstGeom prst="rect">
            <a:avLst/>
          </a:prstGeom>
        </p:spPr>
      </p:pic>
    </p:spTree>
    <p:extLst>
      <p:ext uri="{BB962C8B-B14F-4D97-AF65-F5344CB8AC3E}">
        <p14:creationId xmlns:p14="http://schemas.microsoft.com/office/powerpoint/2010/main" val="725404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1"/>
          </p:nvPr>
        </p:nvSpPr>
        <p:spPr>
          <a:xfrm>
            <a:off x="232013" y="6053614"/>
            <a:ext cx="11805312" cy="790694"/>
          </a:xfrm>
        </p:spPr>
        <p:txBody>
          <a:bodyPr/>
          <a:lstStyle/>
          <a:p>
            <a:pPr algn="l"/>
            <a:r>
              <a:rPr lang="en-GB" sz="2800" dirty="0">
                <a:solidFill>
                  <a:schemeClr val="tx1">
                    <a:lumMod val="95000"/>
                    <a:lumOff val="5000"/>
                  </a:schemeClr>
                </a:solidFill>
                <a:latin typeface="Trebuchet MS" panose="020B0603020202020204" pitchFamily="34" charset="0"/>
                <a:hlinkClick r:id="rId3"/>
              </a:rPr>
              <a:t>www.raise-network.com</a:t>
            </a:r>
            <a:r>
              <a:rPr lang="en-GB" sz="2800" dirty="0">
                <a:solidFill>
                  <a:schemeClr val="tx1">
                    <a:lumMod val="95000"/>
                    <a:lumOff val="5000"/>
                  </a:schemeClr>
                </a:solidFill>
                <a:latin typeface="Trebuchet MS" panose="020B0603020202020204" pitchFamily="34" charset="0"/>
              </a:rPr>
              <a:t>     	</a:t>
            </a:r>
            <a:r>
              <a:rPr lang="en-GB" sz="2800" dirty="0">
                <a:latin typeface="Trebuchet MS" panose="020B0603020202020204" pitchFamily="34" charset="0"/>
              </a:rPr>
              <a:t>		                          @</a:t>
            </a:r>
            <a:r>
              <a:rPr lang="en-GB" sz="2800" dirty="0" err="1">
                <a:solidFill>
                  <a:schemeClr val="tx1">
                    <a:lumMod val="95000"/>
                    <a:lumOff val="5000"/>
                  </a:schemeClr>
                </a:solidFill>
                <a:latin typeface="Trebuchet MS" panose="020B0603020202020204" pitchFamily="34" charset="0"/>
              </a:rPr>
              <a:t>RAISEnetwork</a:t>
            </a:r>
            <a:endParaRPr lang="en-GB" sz="2800" dirty="0">
              <a:solidFill>
                <a:schemeClr val="tx1">
                  <a:lumMod val="95000"/>
                  <a:lumOff val="5000"/>
                </a:schemeClr>
              </a:solidFill>
              <a:latin typeface="Trebuchet MS" panose="020B0603020202020204" pitchFamily="34" charset="0"/>
            </a:endParaRPr>
          </a:p>
        </p:txBody>
      </p:sp>
      <p:pic>
        <p:nvPicPr>
          <p:cNvPr id="2050" name="Picture 2" descr="http://www.beautycolorcode.com/00274a-2048x15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12192000" cy="171961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838200" y="283237"/>
            <a:ext cx="10515600" cy="1325563"/>
          </a:xfrm>
        </p:spPr>
        <p:txBody>
          <a:bodyPr>
            <a:normAutofit/>
          </a:bodyPr>
          <a:lstStyle/>
          <a:p>
            <a:pPr algn="ctr"/>
            <a:r>
              <a:rPr lang="en-GB" sz="4800" dirty="0">
                <a:solidFill>
                  <a:schemeClr val="bg1"/>
                </a:solidFill>
                <a:latin typeface="Trebuchet MS" panose="020B0603020202020204" pitchFamily="34" charset="0"/>
                <a:ea typeface="Verdana" panose="020B0604030504040204" pitchFamily="34" charset="0"/>
                <a:cs typeface="Verdana" panose="020B0604030504040204" pitchFamily="34" charset="0"/>
              </a:rPr>
              <a:t>RAISE events this week</a:t>
            </a:r>
          </a:p>
        </p:txBody>
      </p:sp>
      <p:sp>
        <p:nvSpPr>
          <p:cNvPr id="3" name="Content Placeholder 2"/>
          <p:cNvSpPr>
            <a:spLocks noGrp="1"/>
          </p:cNvSpPr>
          <p:nvPr>
            <p:ph idx="1"/>
          </p:nvPr>
        </p:nvSpPr>
        <p:spPr>
          <a:xfrm>
            <a:off x="232013" y="1892035"/>
            <a:ext cx="11723281" cy="4362849"/>
          </a:xfrm>
        </p:spPr>
        <p:txBody>
          <a:bodyPr>
            <a:normAutofit lnSpcReduction="10000"/>
          </a:bodyPr>
          <a:lstStyle/>
          <a:p>
            <a:pPr marL="0" indent="0">
              <a:lnSpc>
                <a:spcPct val="100000"/>
              </a:lnSpc>
              <a:buNone/>
            </a:pPr>
            <a:r>
              <a:rPr lang="en-GB" sz="2100" b="1" dirty="0"/>
              <a:t>Wednesday 2</a:t>
            </a:r>
            <a:r>
              <a:rPr lang="en-GB" sz="2100" b="1" baseline="30000" dirty="0"/>
              <a:t>nd</a:t>
            </a:r>
            <a:r>
              <a:rPr lang="en-GB" sz="2100" b="1" dirty="0"/>
              <a:t> September 2020</a:t>
            </a:r>
          </a:p>
          <a:p>
            <a:pPr marL="0" indent="0">
              <a:lnSpc>
                <a:spcPct val="100000"/>
              </a:lnSpc>
              <a:buNone/>
            </a:pPr>
            <a:r>
              <a:rPr lang="en-GB" sz="2100" dirty="0"/>
              <a:t>10:00-12:00 Engaging Assessment SIG on Neurodiversity in HE and impacts on assessment</a:t>
            </a:r>
          </a:p>
          <a:p>
            <a:pPr marL="0" indent="0">
              <a:lnSpc>
                <a:spcPct val="100000"/>
              </a:lnSpc>
              <a:buNone/>
            </a:pPr>
            <a:r>
              <a:rPr lang="en-GB" sz="2100" dirty="0"/>
              <a:t>13:00-16:30 Partnership SIG on Pandemic Partnerships and Power</a:t>
            </a:r>
          </a:p>
          <a:p>
            <a:pPr marL="0" indent="0">
              <a:lnSpc>
                <a:spcPct val="100000"/>
              </a:lnSpc>
              <a:buNone/>
            </a:pPr>
            <a:r>
              <a:rPr lang="en-GB" sz="2100" b="1" dirty="0"/>
              <a:t>Thursday 3</a:t>
            </a:r>
            <a:r>
              <a:rPr lang="en-GB" sz="2100" b="1" baseline="30000" dirty="0"/>
              <a:t>rd</a:t>
            </a:r>
            <a:r>
              <a:rPr lang="en-GB" sz="2100" b="1" dirty="0"/>
              <a:t> September 2020</a:t>
            </a:r>
            <a:endParaRPr lang="en-GB" sz="2100" dirty="0"/>
          </a:p>
          <a:p>
            <a:pPr marL="0" indent="0">
              <a:buNone/>
            </a:pPr>
            <a:r>
              <a:rPr lang="en-GB" sz="2100" dirty="0"/>
              <a:t>09:00 -10:00 </a:t>
            </a:r>
            <a:r>
              <a:rPr lang="en-GB" sz="2100" b="1" dirty="0"/>
              <a:t>Annual General Meeting – All Welcome!</a:t>
            </a:r>
          </a:p>
          <a:p>
            <a:pPr marL="0" indent="0">
              <a:buNone/>
            </a:pPr>
            <a:r>
              <a:rPr lang="en-GB" sz="2100" dirty="0"/>
              <a:t>10:00 -12:00  Real-world ‘messy evaluation’ and attempts to make the curriculum  more engaging (Evaluation SIG) </a:t>
            </a:r>
          </a:p>
          <a:p>
            <a:pPr marL="0" indent="0">
              <a:buNone/>
            </a:pPr>
            <a:r>
              <a:rPr lang="en-GB" sz="2100" dirty="0"/>
              <a:t>14.00-16.00 Degree-awarding gaps (Inclusive practice SIG) </a:t>
            </a:r>
          </a:p>
          <a:p>
            <a:pPr marL="0" indent="0">
              <a:buNone/>
            </a:pPr>
            <a:r>
              <a:rPr lang="en-GB" sz="2100" b="1" dirty="0"/>
              <a:t>Friday 4</a:t>
            </a:r>
            <a:r>
              <a:rPr lang="en-GB" sz="2100" b="1" baseline="30000" dirty="0"/>
              <a:t>th</a:t>
            </a:r>
            <a:r>
              <a:rPr lang="en-GB" sz="2100" b="1" dirty="0"/>
              <a:t> September 2020</a:t>
            </a:r>
          </a:p>
          <a:p>
            <a:pPr marL="0" indent="0">
              <a:buNone/>
            </a:pPr>
            <a:r>
              <a:rPr lang="en-GB" sz="2100" dirty="0"/>
              <a:t>10.00-12.00 Postgraduate pedagogy and themes for the future (PG practice SIG) </a:t>
            </a:r>
          </a:p>
          <a:p>
            <a:pPr marL="0" indent="0">
              <a:buNone/>
            </a:pPr>
            <a:r>
              <a:rPr lang="en-GB" sz="2100" dirty="0"/>
              <a:t>14:00-15:00 New SIG! Early Career Researchers (ECR) group launch</a:t>
            </a:r>
          </a:p>
          <a:p>
            <a:pPr marL="0" indent="0">
              <a:buNone/>
            </a:pPr>
            <a:endParaRPr lang="en-GB" sz="2000" dirty="0"/>
          </a:p>
          <a:p>
            <a:endParaRPr lang="en-GB" dirty="0"/>
          </a:p>
          <a:p>
            <a:endParaRPr lang="en-GB" dirty="0"/>
          </a:p>
          <a:p>
            <a:endParaRPr lang="en-GB" dirty="0"/>
          </a:p>
        </p:txBody>
      </p:sp>
      <p:pic>
        <p:nvPicPr>
          <p:cNvPr id="8" name="Picture 7"/>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880953" y="6277949"/>
            <a:ext cx="433227" cy="351781"/>
          </a:xfrm>
          <a:prstGeom prst="rect">
            <a:avLst/>
          </a:prstGeom>
        </p:spPr>
      </p:pic>
    </p:spTree>
    <p:extLst>
      <p:ext uri="{BB962C8B-B14F-4D97-AF65-F5344CB8AC3E}">
        <p14:creationId xmlns:p14="http://schemas.microsoft.com/office/powerpoint/2010/main" val="3988176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1"/>
          </p:nvPr>
        </p:nvSpPr>
        <p:spPr>
          <a:xfrm>
            <a:off x="232013" y="6053614"/>
            <a:ext cx="11805312" cy="790694"/>
          </a:xfrm>
        </p:spPr>
        <p:txBody>
          <a:bodyPr/>
          <a:lstStyle/>
          <a:p>
            <a:pPr algn="l"/>
            <a:r>
              <a:rPr lang="en-GB" sz="2800" dirty="0">
                <a:solidFill>
                  <a:schemeClr val="tx1">
                    <a:lumMod val="95000"/>
                    <a:lumOff val="5000"/>
                  </a:schemeClr>
                </a:solidFill>
                <a:latin typeface="Trebuchet MS" panose="020B0603020202020204" pitchFamily="34" charset="0"/>
                <a:hlinkClick r:id="rId3"/>
              </a:rPr>
              <a:t>www.raise-network.com</a:t>
            </a:r>
            <a:r>
              <a:rPr lang="en-GB" sz="2800" dirty="0">
                <a:solidFill>
                  <a:schemeClr val="tx1">
                    <a:lumMod val="95000"/>
                    <a:lumOff val="5000"/>
                  </a:schemeClr>
                </a:solidFill>
                <a:latin typeface="Trebuchet MS" panose="020B0603020202020204" pitchFamily="34" charset="0"/>
              </a:rPr>
              <a:t>     	</a:t>
            </a:r>
            <a:r>
              <a:rPr lang="en-GB" sz="2800" dirty="0">
                <a:latin typeface="Trebuchet MS" panose="020B0603020202020204" pitchFamily="34" charset="0"/>
              </a:rPr>
              <a:t>		                          @</a:t>
            </a:r>
            <a:r>
              <a:rPr lang="en-GB" sz="2800" dirty="0" err="1">
                <a:solidFill>
                  <a:schemeClr val="tx1">
                    <a:lumMod val="95000"/>
                    <a:lumOff val="5000"/>
                  </a:schemeClr>
                </a:solidFill>
                <a:latin typeface="Trebuchet MS" panose="020B0603020202020204" pitchFamily="34" charset="0"/>
              </a:rPr>
              <a:t>RAISEnetwork</a:t>
            </a:r>
            <a:endParaRPr lang="en-GB" sz="2800" dirty="0">
              <a:solidFill>
                <a:schemeClr val="tx1">
                  <a:lumMod val="95000"/>
                  <a:lumOff val="5000"/>
                </a:schemeClr>
              </a:solidFill>
              <a:latin typeface="Trebuchet MS" panose="020B0603020202020204" pitchFamily="34" charset="0"/>
            </a:endParaRPr>
          </a:p>
        </p:txBody>
      </p:sp>
      <p:pic>
        <p:nvPicPr>
          <p:cNvPr id="2050" name="Picture 2" descr="http://www.beautycolorcode.com/00274a-2048x15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12192000" cy="171961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838200" y="283237"/>
            <a:ext cx="10515600" cy="1325563"/>
          </a:xfrm>
        </p:spPr>
        <p:txBody>
          <a:bodyPr>
            <a:noAutofit/>
          </a:bodyPr>
          <a:lstStyle/>
          <a:p>
            <a:pPr algn="ctr"/>
            <a:r>
              <a:rPr lang="en-GB" sz="5400" dirty="0">
                <a:solidFill>
                  <a:schemeClr val="bg1"/>
                </a:solidFill>
                <a:latin typeface="Trebuchet MS" panose="020B0603020202020204" pitchFamily="34" charset="0"/>
                <a:ea typeface="Verdana" panose="020B0604030504040204" pitchFamily="34" charset="0"/>
                <a:cs typeface="Verdana" panose="020B0604030504040204" pitchFamily="34" charset="0"/>
              </a:rPr>
              <a:t>Journal</a:t>
            </a:r>
          </a:p>
        </p:txBody>
      </p:sp>
      <p:sp>
        <p:nvSpPr>
          <p:cNvPr id="3" name="Content Placeholder 2"/>
          <p:cNvSpPr>
            <a:spLocks noGrp="1"/>
          </p:cNvSpPr>
          <p:nvPr>
            <p:ph idx="1"/>
          </p:nvPr>
        </p:nvSpPr>
        <p:spPr>
          <a:xfrm>
            <a:off x="4462818" y="1896685"/>
            <a:ext cx="7274257" cy="4170239"/>
          </a:xfrm>
        </p:spPr>
        <p:txBody>
          <a:bodyPr>
            <a:normAutofit/>
          </a:bodyPr>
          <a:lstStyle/>
          <a:p>
            <a:pPr marL="0" indent="0">
              <a:buNone/>
            </a:pPr>
            <a:endParaRPr lang="en-GB" dirty="0"/>
          </a:p>
          <a:p>
            <a:pPr marL="0" indent="0">
              <a:buNone/>
            </a:pPr>
            <a:r>
              <a:rPr lang="en-GB" i="1" dirty="0"/>
              <a:t>Student Engagement in Higher Education Journal</a:t>
            </a:r>
          </a:p>
          <a:p>
            <a:pPr marL="0" indent="0">
              <a:buNone/>
            </a:pPr>
            <a:endParaRPr lang="en-GB" dirty="0"/>
          </a:p>
          <a:p>
            <a:pPr marL="0" indent="0">
              <a:buNone/>
            </a:pPr>
            <a:r>
              <a:rPr lang="en-GB" b="1" dirty="0"/>
              <a:t>Peer reviewed journal seeking Research Articles, Opinion Pieces, Case Studies and Book Reviews relating to Student Engagement.</a:t>
            </a:r>
          </a:p>
          <a:p>
            <a:pPr marL="0" indent="0">
              <a:buNone/>
            </a:pPr>
            <a:endParaRPr lang="en-GB" b="1" dirty="0"/>
          </a:p>
          <a:p>
            <a:pPr marL="0" indent="0">
              <a:buNone/>
            </a:pPr>
            <a:r>
              <a:rPr lang="en-GB" b="1" dirty="0"/>
              <a:t>ISSN: 2399-1836</a:t>
            </a:r>
          </a:p>
          <a:p>
            <a:endParaRPr lang="en-GB" dirty="0"/>
          </a:p>
          <a:p>
            <a:endParaRPr lang="en-GB" dirty="0"/>
          </a:p>
        </p:txBody>
      </p:sp>
      <p:pic>
        <p:nvPicPr>
          <p:cNvPr id="3074" name="Picture 2" descr="Student Engagement in Higher Education Journal cover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976" y="1903038"/>
            <a:ext cx="2942397" cy="41633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880953" y="6279725"/>
            <a:ext cx="433227" cy="351781"/>
          </a:xfrm>
          <a:prstGeom prst="rect">
            <a:avLst/>
          </a:prstGeom>
        </p:spPr>
      </p:pic>
    </p:spTree>
    <p:extLst>
      <p:ext uri="{BB962C8B-B14F-4D97-AF65-F5344CB8AC3E}">
        <p14:creationId xmlns:p14="http://schemas.microsoft.com/office/powerpoint/2010/main" val="1025240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1"/>
          <p:cNvSpPr>
            <a:spLocks noGrp="1"/>
          </p:cNvSpPr>
          <p:nvPr>
            <p:ph type="ftr" sz="quarter" idx="11"/>
          </p:nvPr>
        </p:nvSpPr>
        <p:spPr>
          <a:xfrm>
            <a:off x="232013" y="6053614"/>
            <a:ext cx="11805312" cy="790694"/>
          </a:xfrm>
        </p:spPr>
        <p:txBody>
          <a:bodyPr/>
          <a:lstStyle/>
          <a:p>
            <a:pPr algn="l"/>
            <a:r>
              <a:rPr lang="en-GB" sz="2800" dirty="0">
                <a:solidFill>
                  <a:schemeClr val="tx1">
                    <a:lumMod val="95000"/>
                    <a:lumOff val="5000"/>
                  </a:schemeClr>
                </a:solidFill>
                <a:latin typeface="Trebuchet MS" panose="020B0603020202020204" pitchFamily="34" charset="0"/>
                <a:hlinkClick r:id="rId3"/>
              </a:rPr>
              <a:t>www.raise-network.com</a:t>
            </a:r>
            <a:r>
              <a:rPr lang="en-GB" sz="2800" dirty="0">
                <a:solidFill>
                  <a:schemeClr val="tx1">
                    <a:lumMod val="95000"/>
                    <a:lumOff val="5000"/>
                  </a:schemeClr>
                </a:solidFill>
                <a:latin typeface="Trebuchet MS" panose="020B0603020202020204" pitchFamily="34" charset="0"/>
              </a:rPr>
              <a:t>     	</a:t>
            </a:r>
            <a:r>
              <a:rPr lang="en-GB" sz="2800" dirty="0">
                <a:latin typeface="Trebuchet MS" panose="020B0603020202020204" pitchFamily="34" charset="0"/>
              </a:rPr>
              <a:t>		                          @</a:t>
            </a:r>
            <a:r>
              <a:rPr lang="en-GB" sz="2800" dirty="0" err="1">
                <a:solidFill>
                  <a:schemeClr val="tx1">
                    <a:lumMod val="95000"/>
                    <a:lumOff val="5000"/>
                  </a:schemeClr>
                </a:solidFill>
                <a:latin typeface="Trebuchet MS" panose="020B0603020202020204" pitchFamily="34" charset="0"/>
              </a:rPr>
              <a:t>RAISEnetwork</a:t>
            </a:r>
            <a:endParaRPr lang="en-GB" sz="2800" dirty="0">
              <a:solidFill>
                <a:schemeClr val="tx1">
                  <a:lumMod val="95000"/>
                  <a:lumOff val="5000"/>
                </a:schemeClr>
              </a:solidFill>
              <a:latin typeface="Trebuchet MS" panose="020B0603020202020204" pitchFamily="34" charset="0"/>
            </a:endParaRPr>
          </a:p>
        </p:txBody>
      </p:sp>
      <p:pic>
        <p:nvPicPr>
          <p:cNvPr id="2050" name="Picture 2" descr="http://www.beautycolorcode.com/00274a-2048x153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12192000" cy="171961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838200" y="283237"/>
            <a:ext cx="10515600" cy="1325563"/>
          </a:xfrm>
        </p:spPr>
        <p:txBody>
          <a:bodyPr>
            <a:normAutofit/>
          </a:bodyPr>
          <a:lstStyle/>
          <a:p>
            <a:pPr algn="ctr"/>
            <a:r>
              <a:rPr lang="en-GB" sz="4800" dirty="0">
                <a:solidFill>
                  <a:schemeClr val="bg1"/>
                </a:solidFill>
                <a:latin typeface="Trebuchet MS" panose="020B0603020202020204" pitchFamily="34" charset="0"/>
                <a:ea typeface="Verdana" panose="020B0604030504040204" pitchFamily="34" charset="0"/>
                <a:cs typeface="Verdana" panose="020B0604030504040204" pitchFamily="34" charset="0"/>
              </a:rPr>
              <a:t>RAISE Network Activities</a:t>
            </a:r>
          </a:p>
        </p:txBody>
      </p:sp>
      <p:sp>
        <p:nvSpPr>
          <p:cNvPr id="3" name="Content Placeholder 2"/>
          <p:cNvSpPr>
            <a:spLocks noGrp="1"/>
          </p:cNvSpPr>
          <p:nvPr>
            <p:ph idx="1"/>
          </p:nvPr>
        </p:nvSpPr>
        <p:spPr>
          <a:xfrm>
            <a:off x="491319" y="2100102"/>
            <a:ext cx="11191165" cy="3937964"/>
          </a:xfrm>
        </p:spPr>
        <p:txBody>
          <a:bodyPr>
            <a:normAutofit/>
          </a:bodyPr>
          <a:lstStyle/>
          <a:p>
            <a:pPr>
              <a:lnSpc>
                <a:spcPct val="100000"/>
              </a:lnSpc>
            </a:pPr>
            <a:r>
              <a:rPr lang="en-GB" b="1" dirty="0"/>
              <a:t>Register </a:t>
            </a:r>
            <a:r>
              <a:rPr lang="en-GB" dirty="0"/>
              <a:t>for a free RAISE account (www.raise-network.com) and automatically be added to our mailing list. </a:t>
            </a:r>
          </a:p>
          <a:p>
            <a:pPr>
              <a:lnSpc>
                <a:spcPct val="100000"/>
              </a:lnSpc>
            </a:pPr>
            <a:r>
              <a:rPr lang="en-GB" b="1" dirty="0"/>
              <a:t>Join </a:t>
            </a:r>
            <a:r>
              <a:rPr lang="en-GB" dirty="0"/>
              <a:t>our Special Interest Groups for specialist discussions &amp; events. </a:t>
            </a:r>
          </a:p>
          <a:p>
            <a:pPr>
              <a:lnSpc>
                <a:spcPct val="100000"/>
              </a:lnSpc>
            </a:pPr>
            <a:r>
              <a:rPr lang="en-GB" b="1" dirty="0"/>
              <a:t>Contribute </a:t>
            </a:r>
            <a:r>
              <a:rPr lang="en-GB" dirty="0"/>
              <a:t>to the RAISE Journal—Student Engagement in HE Journal (Submissions Open).</a:t>
            </a:r>
          </a:p>
          <a:p>
            <a:pPr>
              <a:lnSpc>
                <a:spcPct val="100000"/>
              </a:lnSpc>
            </a:pPr>
            <a:r>
              <a:rPr lang="en-GB" b="1" dirty="0"/>
              <a:t>Attend </a:t>
            </a:r>
            <a:r>
              <a:rPr lang="en-GB" dirty="0"/>
              <a:t>the RAISE Annual Conference in September for the largest International Student Engagement Conference. </a:t>
            </a:r>
            <a:endParaRPr lang="en-GB" sz="3600" dirty="0"/>
          </a:p>
          <a:p>
            <a:endParaRPr lang="en-GB" dirty="0"/>
          </a:p>
          <a:p>
            <a:endParaRPr lang="en-GB" dirty="0"/>
          </a:p>
          <a:p>
            <a:endParaRPr lang="en-GB" dirty="0"/>
          </a:p>
          <a:p>
            <a:endParaRPr lang="en-GB" dirty="0"/>
          </a:p>
        </p:txBody>
      </p:sp>
      <p:pic>
        <p:nvPicPr>
          <p:cNvPr id="8" name="Picture 7"/>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880953" y="6273070"/>
            <a:ext cx="433227" cy="351781"/>
          </a:xfrm>
          <a:prstGeom prst="rect">
            <a:avLst/>
          </a:prstGeom>
        </p:spPr>
      </p:pic>
    </p:spTree>
    <p:extLst>
      <p:ext uri="{BB962C8B-B14F-4D97-AF65-F5344CB8AC3E}">
        <p14:creationId xmlns:p14="http://schemas.microsoft.com/office/powerpoint/2010/main" val="3233023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882977" y="980542"/>
            <a:ext cx="10956926" cy="5016758"/>
          </a:xfrm>
          <a:prstGeom prst="rect">
            <a:avLst/>
          </a:prstGeom>
          <a:noFill/>
        </p:spPr>
        <p:txBody>
          <a:bodyPr wrap="square" rtlCol="0">
            <a:spAutoFit/>
          </a:bodyPr>
          <a:lstStyle/>
          <a:p>
            <a:r>
              <a:rPr lang="en-GB" sz="4400" b="1" dirty="0"/>
              <a:t>Housekeeping</a:t>
            </a:r>
            <a:endParaRPr lang="en-GB" sz="3200" b="1" dirty="0"/>
          </a:p>
          <a:p>
            <a:endParaRPr lang="en-GB" sz="1600" dirty="0"/>
          </a:p>
          <a:p>
            <a:pPr lvl="2"/>
            <a:r>
              <a:rPr lang="en-GB" sz="2400" dirty="0"/>
              <a:t>Session will be recorded</a:t>
            </a:r>
          </a:p>
          <a:p>
            <a:pPr lvl="2"/>
            <a:endParaRPr lang="en-GB" sz="2400" dirty="0"/>
          </a:p>
          <a:p>
            <a:pPr lvl="2"/>
            <a:r>
              <a:rPr lang="en-GB" sz="2400" dirty="0"/>
              <a:t>Feel free to use the </a:t>
            </a:r>
            <a:r>
              <a:rPr lang="en-GB" sz="2400" dirty="0" err="1"/>
              <a:t>chatbox</a:t>
            </a:r>
            <a:r>
              <a:rPr lang="en-GB" sz="2400" dirty="0"/>
              <a:t> anytime – please avoid sharing any personal information (send to all or to moderators only)</a:t>
            </a:r>
          </a:p>
          <a:p>
            <a:pPr lvl="2"/>
            <a:endParaRPr lang="en-GB" sz="2000" dirty="0"/>
          </a:p>
          <a:p>
            <a:pPr lvl="2"/>
            <a:r>
              <a:rPr lang="en-GB" sz="2400" dirty="0"/>
              <a:t>Please mute your microphones if not speaking (but feel free to use them in group discussions!)</a:t>
            </a:r>
          </a:p>
          <a:p>
            <a:pPr lvl="2"/>
            <a:endParaRPr lang="en-GB" sz="2400" dirty="0"/>
          </a:p>
          <a:p>
            <a:pPr lvl="2"/>
            <a:r>
              <a:rPr lang="en-GB" sz="2400" dirty="0"/>
              <a:t>Technical problems</a:t>
            </a:r>
          </a:p>
          <a:p>
            <a:pPr lvl="2"/>
            <a:endParaRPr lang="en-GB" sz="2400" dirty="0"/>
          </a:p>
          <a:p>
            <a:pPr lvl="2"/>
            <a:r>
              <a:rPr lang="en-GB" sz="2400" dirty="0"/>
              <a:t>And most importantly – enjoy the session!</a:t>
            </a:r>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pic>
        <p:nvPicPr>
          <p:cNvPr id="3" name="Graphic 2" descr="Video camera">
            <a:extLst>
              <a:ext uri="{FF2B5EF4-FFF2-40B4-BE49-F238E27FC236}">
                <a16:creationId xmlns:a16="http://schemas.microsoft.com/office/drawing/2014/main" id="{F07A9796-72FA-42FC-B772-C61D6353EB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08134" y="1826735"/>
            <a:ext cx="565766" cy="565766"/>
          </a:xfrm>
          <a:prstGeom prst="rect">
            <a:avLst/>
          </a:prstGeom>
        </p:spPr>
      </p:pic>
      <p:pic>
        <p:nvPicPr>
          <p:cNvPr id="7" name="Graphic 6" descr="Chat">
            <a:extLst>
              <a:ext uri="{FF2B5EF4-FFF2-40B4-BE49-F238E27FC236}">
                <a16:creationId xmlns:a16="http://schemas.microsoft.com/office/drawing/2014/main" id="{7DF0C89D-088D-4704-99FC-A3532744C40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08134" y="2759156"/>
            <a:ext cx="565766" cy="565766"/>
          </a:xfrm>
          <a:prstGeom prst="rect">
            <a:avLst/>
          </a:prstGeom>
        </p:spPr>
      </p:pic>
      <p:pic>
        <p:nvPicPr>
          <p:cNvPr id="9" name="Graphic 8" descr="Radio microphone">
            <a:extLst>
              <a:ext uri="{FF2B5EF4-FFF2-40B4-BE49-F238E27FC236}">
                <a16:creationId xmlns:a16="http://schemas.microsoft.com/office/drawing/2014/main" id="{5D0CDB10-50E5-4DD8-BB12-F323CB40276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08134" y="3761089"/>
            <a:ext cx="565766" cy="565766"/>
          </a:xfrm>
          <a:prstGeom prst="rect">
            <a:avLst/>
          </a:prstGeom>
        </p:spPr>
      </p:pic>
      <p:pic>
        <p:nvPicPr>
          <p:cNvPr id="11" name="Graphic 10" descr="Bluetooth">
            <a:extLst>
              <a:ext uri="{FF2B5EF4-FFF2-40B4-BE49-F238E27FC236}">
                <a16:creationId xmlns:a16="http://schemas.microsoft.com/office/drawing/2014/main" id="{EC13135C-8997-487D-AA67-916AC2500C9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08134" y="4709439"/>
            <a:ext cx="565766" cy="565766"/>
          </a:xfrm>
          <a:prstGeom prst="rect">
            <a:avLst/>
          </a:prstGeom>
        </p:spPr>
      </p:pic>
      <p:pic>
        <p:nvPicPr>
          <p:cNvPr id="13" name="Graphic 12" descr="Smiling face with no fill">
            <a:extLst>
              <a:ext uri="{FF2B5EF4-FFF2-40B4-BE49-F238E27FC236}">
                <a16:creationId xmlns:a16="http://schemas.microsoft.com/office/drawing/2014/main" id="{61D189F3-D016-4689-B195-2433FD9C48A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08134" y="5434109"/>
            <a:ext cx="565766" cy="565766"/>
          </a:xfrm>
          <a:prstGeom prst="rect">
            <a:avLst/>
          </a:prstGeom>
        </p:spPr>
      </p:pic>
    </p:spTree>
    <p:extLst>
      <p:ext uri="{BB962C8B-B14F-4D97-AF65-F5344CB8AC3E}">
        <p14:creationId xmlns:p14="http://schemas.microsoft.com/office/powerpoint/2010/main" val="2965358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ise Network">
            <a:extLst>
              <a:ext uri="{FF2B5EF4-FFF2-40B4-BE49-F238E27FC236}">
                <a16:creationId xmlns:a16="http://schemas.microsoft.com/office/drawing/2014/main" id="{25B01760-7D77-401B-BB77-5FC25A9FE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52" y="0"/>
            <a:ext cx="3982857" cy="876693"/>
          </a:xfrm>
          <a:prstGeom prst="rect">
            <a:avLst/>
          </a:prstGeom>
          <a:noFill/>
          <a:extLst>
            <a:ext uri="{909E8E84-426E-40DD-AFC4-6F175D3DCCD1}">
              <a14:hiddenFill xmlns:a14="http://schemas.microsoft.com/office/drawing/2010/main">
                <a:solidFill>
                  <a:srgbClr val="FFFFFF"/>
                </a:solidFill>
              </a14:hiddenFill>
            </a:ext>
          </a:extLst>
        </p:spPr>
      </p:pic>
      <p:sp>
        <p:nvSpPr>
          <p:cNvPr id="112" name="TextBox 111">
            <a:extLst>
              <a:ext uri="{FF2B5EF4-FFF2-40B4-BE49-F238E27FC236}">
                <a16:creationId xmlns:a16="http://schemas.microsoft.com/office/drawing/2014/main" id="{E68A06E7-D9AC-4023-8751-B30550121350}"/>
              </a:ext>
            </a:extLst>
          </p:cNvPr>
          <p:cNvSpPr txBox="1"/>
          <p:nvPr/>
        </p:nvSpPr>
        <p:spPr>
          <a:xfrm>
            <a:off x="882977" y="1090904"/>
            <a:ext cx="10956926" cy="4093428"/>
          </a:xfrm>
          <a:prstGeom prst="rect">
            <a:avLst/>
          </a:prstGeom>
          <a:noFill/>
        </p:spPr>
        <p:txBody>
          <a:bodyPr wrap="square" rtlCol="0">
            <a:spAutoFit/>
          </a:bodyPr>
          <a:lstStyle/>
          <a:p>
            <a:r>
              <a:rPr lang="en-GB" sz="4400" b="1" dirty="0"/>
              <a:t>Safeguarding</a:t>
            </a:r>
            <a:endParaRPr lang="en-GB" sz="3200" b="1" dirty="0"/>
          </a:p>
          <a:p>
            <a:endParaRPr lang="en-GB" sz="2400" dirty="0"/>
          </a:p>
          <a:p>
            <a:r>
              <a:rPr lang="en-GB" sz="2400" dirty="0"/>
              <a:t>To protect staff and students who are joining today’s session on a topic that may perceived sensitive to them – such as the terminologies used</a:t>
            </a:r>
          </a:p>
          <a:p>
            <a:endParaRPr lang="en-GB" sz="2400" dirty="0"/>
          </a:p>
          <a:p>
            <a:r>
              <a:rPr lang="en-GB" sz="2400" dirty="0"/>
              <a:t>To provide all attendees a safe space to share their experiences and personal experiences will remain confidential in the session</a:t>
            </a:r>
          </a:p>
          <a:p>
            <a:endParaRPr lang="en-GB" sz="2400" dirty="0"/>
          </a:p>
          <a:p>
            <a:r>
              <a:rPr lang="en-GB" sz="2400" dirty="0"/>
              <a:t>Views and opinions from today’s meeting remains our own and not our work and or study place.</a:t>
            </a:r>
          </a:p>
        </p:txBody>
      </p:sp>
      <p:sp>
        <p:nvSpPr>
          <p:cNvPr id="6" name="TextBox 5">
            <a:extLst>
              <a:ext uri="{FF2B5EF4-FFF2-40B4-BE49-F238E27FC236}">
                <a16:creationId xmlns:a16="http://schemas.microsoft.com/office/drawing/2014/main" id="{7360BB4C-57E2-479A-829C-1E5E3C553584}"/>
              </a:ext>
            </a:extLst>
          </p:cNvPr>
          <p:cNvSpPr txBox="1"/>
          <p:nvPr/>
        </p:nvSpPr>
        <p:spPr>
          <a:xfrm>
            <a:off x="95152" y="6297105"/>
            <a:ext cx="3357496" cy="400110"/>
          </a:xfrm>
          <a:prstGeom prst="rect">
            <a:avLst/>
          </a:prstGeom>
          <a:noFill/>
        </p:spPr>
        <p:txBody>
          <a:bodyPr wrap="square" rtlCol="0">
            <a:spAutoFit/>
          </a:bodyPr>
          <a:lstStyle/>
          <a:p>
            <a:r>
              <a:rPr lang="en-GB" sz="2000" b="1" dirty="0">
                <a:solidFill>
                  <a:srgbClr val="002060"/>
                </a:solidFill>
              </a:rPr>
              <a:t>#RAISE20 #</a:t>
            </a:r>
            <a:r>
              <a:rPr lang="en-GB" sz="2000" b="1" dirty="0" err="1">
                <a:solidFill>
                  <a:srgbClr val="002060"/>
                </a:solidFill>
              </a:rPr>
              <a:t>RAISEEngAssess</a:t>
            </a:r>
            <a:endParaRPr lang="en-GB" sz="2000" b="1" dirty="0">
              <a:solidFill>
                <a:srgbClr val="002060"/>
              </a:solidFill>
            </a:endParaRPr>
          </a:p>
        </p:txBody>
      </p:sp>
    </p:spTree>
    <p:extLst>
      <p:ext uri="{BB962C8B-B14F-4D97-AF65-F5344CB8AC3E}">
        <p14:creationId xmlns:p14="http://schemas.microsoft.com/office/powerpoint/2010/main" val="38773264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E_POLL_EMBED_ID" val="28267f20-11da-43a8-802b-16511789858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E1468886775B6429CC70AA92408B8D6" ma:contentTypeVersion="6" ma:contentTypeDescription="Create a new document." ma:contentTypeScope="" ma:versionID="845437e80b082fe1aa0e212f9cc33cf9">
  <xsd:schema xmlns:xsd="http://www.w3.org/2001/XMLSchema" xmlns:xs="http://www.w3.org/2001/XMLSchema" xmlns:p="http://schemas.microsoft.com/office/2006/metadata/properties" xmlns:ns2="ea54e6c3-7f16-4970-a410-0cb0ae223668" xmlns:ns3="5a4d076e-c15a-4eca-9151-a5cdb1efac59" targetNamespace="http://schemas.microsoft.com/office/2006/metadata/properties" ma:root="true" ma:fieldsID="c45608969ea5e7e2fe98a333b3778f53" ns2:_="" ns3:_="">
    <xsd:import namespace="ea54e6c3-7f16-4970-a410-0cb0ae223668"/>
    <xsd:import namespace="5a4d076e-c15a-4eca-9151-a5cdb1efac5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54e6c3-7f16-4970-a410-0cb0ae2236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4d076e-c15a-4eca-9151-a5cdb1efac5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02C73-3B6A-49FC-BD84-B4FB4601981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9F36D38-4F7D-4A43-93B4-682CF62B1AE2}">
  <ds:schemaRefs>
    <ds:schemaRef ds:uri="http://schemas.microsoft.com/sharepoint/v3/contenttype/forms"/>
  </ds:schemaRefs>
</ds:datastoreItem>
</file>

<file path=customXml/itemProps3.xml><?xml version="1.0" encoding="utf-8"?>
<ds:datastoreItem xmlns:ds="http://schemas.openxmlformats.org/officeDocument/2006/customXml" ds:itemID="{00DA0103-2EBE-447B-874A-23FE423868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54e6c3-7f16-4970-a410-0cb0ae223668"/>
    <ds:schemaRef ds:uri="5a4d076e-c15a-4eca-9151-a5cdb1efac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619</TotalTime>
  <Words>1528</Words>
  <Application>Microsoft Office PowerPoint</Application>
  <PresentationFormat>Widescreen</PresentationFormat>
  <Paragraphs>204</Paragraphs>
  <Slides>30</Slides>
  <Notes>24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Arial</vt:lpstr>
      <vt:lpstr>Avenir Next Demi Bold</vt:lpstr>
      <vt:lpstr>Calibri</vt:lpstr>
      <vt:lpstr>Calibri (Body)</vt:lpstr>
      <vt:lpstr>Calibri Light</vt:lpstr>
      <vt:lpstr>Gotham A</vt:lpstr>
      <vt:lpstr>Source Sans Pro</vt:lpstr>
      <vt:lpstr>Trebuchet MS</vt:lpstr>
      <vt:lpstr>Verdana</vt:lpstr>
      <vt:lpstr>Wingdings</vt:lpstr>
      <vt:lpstr>Office Theme</vt:lpstr>
      <vt:lpstr>Engaging Assessment Special Interest Group  2nd September 2020  </vt:lpstr>
      <vt:lpstr>PowerPoint Presentation</vt:lpstr>
      <vt:lpstr>Welcome to RAISE</vt:lpstr>
      <vt:lpstr>Lincoln 2021: RAISE Annual Conference</vt:lpstr>
      <vt:lpstr>RAISE events this week</vt:lpstr>
      <vt:lpstr>Journal</vt:lpstr>
      <vt:lpstr>RAISE Network Activities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listening!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Kiu Sum</dc:creator>
  <cp:lastModifiedBy>Jutley-Neilson, Jagjeet</cp:lastModifiedBy>
  <cp:revision>2</cp:revision>
  <dcterms:created xsi:type="dcterms:W3CDTF">2020-08-21T11:40:41Z</dcterms:created>
  <dcterms:modified xsi:type="dcterms:W3CDTF">2021-05-28T12:02:46Z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0x010100DE1468886775B6429CC70AA92408B8D6</vt:lpwstr>
  </property>
</Properties>
</file>