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handoutMasterIdLst>
    <p:handoutMasterId r:id="rId26"/>
  </p:handoutMasterIdLst>
  <p:sldIdLst>
    <p:sldId id="256" r:id="rId2"/>
    <p:sldId id="258" r:id="rId3"/>
    <p:sldId id="457" r:id="rId4"/>
    <p:sldId id="343" r:id="rId5"/>
    <p:sldId id="268" r:id="rId6"/>
    <p:sldId id="437" r:id="rId7"/>
    <p:sldId id="467" r:id="rId8"/>
    <p:sldId id="263" r:id="rId9"/>
    <p:sldId id="425" r:id="rId10"/>
    <p:sldId id="459" r:id="rId11"/>
    <p:sldId id="460" r:id="rId12"/>
    <p:sldId id="462" r:id="rId13"/>
    <p:sldId id="468" r:id="rId14"/>
    <p:sldId id="463" r:id="rId15"/>
    <p:sldId id="464" r:id="rId16"/>
    <p:sldId id="469" r:id="rId17"/>
    <p:sldId id="466" r:id="rId18"/>
    <p:sldId id="424" r:id="rId19"/>
    <p:sldId id="470" r:id="rId20"/>
    <p:sldId id="471" r:id="rId21"/>
    <p:sldId id="472" r:id="rId22"/>
    <p:sldId id="418" r:id="rId23"/>
    <p:sldId id="275" r:id="rId24"/>
  </p:sldIdLst>
  <p:sldSz cx="9144000" cy="6858000" type="screen4x3"/>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SU Slide options" id="{256F1998-83FB-3B4F-813E-870FB57ED434}">
          <p14:sldIdLst>
            <p14:sldId id="256"/>
            <p14:sldId id="258"/>
            <p14:sldId id="457"/>
            <p14:sldId id="343"/>
            <p14:sldId id="268"/>
            <p14:sldId id="437"/>
            <p14:sldId id="467"/>
            <p14:sldId id="263"/>
            <p14:sldId id="425"/>
            <p14:sldId id="459"/>
            <p14:sldId id="460"/>
            <p14:sldId id="462"/>
            <p14:sldId id="468"/>
            <p14:sldId id="463"/>
            <p14:sldId id="464"/>
            <p14:sldId id="469"/>
            <p14:sldId id="466"/>
            <p14:sldId id="424"/>
            <p14:sldId id="470"/>
            <p14:sldId id="471"/>
            <p14:sldId id="472"/>
            <p14:sldId id="418"/>
            <p14:sldId id="275"/>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5D61"/>
    <a:srgbClr val="C4C6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667"/>
    <p:restoredTop sz="77533" autoAdjust="0"/>
  </p:normalViewPr>
  <p:slideViewPr>
    <p:cSldViewPr snapToGrid="0" snapToObjects="1">
      <p:cViewPr varScale="1">
        <p:scale>
          <a:sx n="80" d="100"/>
          <a:sy n="80" d="100"/>
        </p:scale>
        <p:origin x="1352" y="18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3" Type="http://schemas.openxmlformats.org/officeDocument/2006/relationships/hyperlink" Target="https://warwick.ac.uk/fac/cross_fac/academy/funding/2016-17fundedprojects/interdisciplinarityprojects/genderinclusiveteaching/" TargetMode="External"/><Relationship Id="rId2" Type="http://schemas.openxmlformats.org/officeDocument/2006/relationships/hyperlink" Target="https://warwick.ac.uk/services/equalops/transandgenderreassignment/getpronounsright/" TargetMode="External"/><Relationship Id="rId1" Type="http://schemas.openxmlformats.org/officeDocument/2006/relationships/hyperlink" Target="https://warwick.ac.uk/services/equalops/transandgenderreassignment/webportal/" TargetMode="External"/></Relationships>
</file>

<file path=ppt/diagrams/_rels/drawing3.xml.rels><?xml version="1.0" encoding="UTF-8" standalone="yes"?>
<Relationships xmlns="http://schemas.openxmlformats.org/package/2006/relationships"><Relationship Id="rId3" Type="http://schemas.openxmlformats.org/officeDocument/2006/relationships/hyperlink" Target="https://warwick.ac.uk/fac/cross_fac/academy/funding/2016-17fundedprojects/interdisciplinarityprojects/genderinclusiveteaching/" TargetMode="External"/><Relationship Id="rId2" Type="http://schemas.openxmlformats.org/officeDocument/2006/relationships/hyperlink" Target="https://warwick.ac.uk/services/equalops/transandgenderreassignment/getpronounsright/" TargetMode="External"/><Relationship Id="rId1" Type="http://schemas.openxmlformats.org/officeDocument/2006/relationships/hyperlink" Target="https://warwick.ac.uk/services/equalops/transandgenderreassignment/webportal/"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ABFE1D-1D4C-4864-AEA3-DA8470FFF57A}"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GB"/>
        </a:p>
      </dgm:t>
    </dgm:pt>
    <dgm:pt modelId="{99503875-552F-4C36-9CFD-36C1D460B707}">
      <dgm:prSet/>
      <dgm:spPr/>
      <dgm:t>
        <a:bodyPr/>
        <a:lstStyle/>
        <a:p>
          <a:r>
            <a:rPr lang="en-US" baseline="0" dirty="0"/>
            <a:t>0.3-1% of the population identify as trans</a:t>
          </a:r>
          <a:endParaRPr lang="en-GB" dirty="0"/>
        </a:p>
      </dgm:t>
    </dgm:pt>
    <dgm:pt modelId="{17A61EF0-7440-4B87-9AF7-4FD2E6DFF85E}" type="parTrans" cxnId="{8CAB851C-6810-4573-ABE1-4322123EE75C}">
      <dgm:prSet/>
      <dgm:spPr/>
      <dgm:t>
        <a:bodyPr/>
        <a:lstStyle/>
        <a:p>
          <a:endParaRPr lang="en-GB"/>
        </a:p>
      </dgm:t>
    </dgm:pt>
    <dgm:pt modelId="{F8B1FD62-9927-4361-99F5-35F379FAD7FA}" type="sibTrans" cxnId="{8CAB851C-6810-4573-ABE1-4322123EE75C}">
      <dgm:prSet/>
      <dgm:spPr/>
      <dgm:t>
        <a:bodyPr/>
        <a:lstStyle/>
        <a:p>
          <a:endParaRPr lang="en-GB"/>
        </a:p>
      </dgm:t>
    </dgm:pt>
    <dgm:pt modelId="{72CCF985-AD9D-47E3-963D-A2AE11DAB9A7}">
      <dgm:prSet/>
      <dgm:spPr/>
      <dgm:t>
        <a:bodyPr/>
        <a:lstStyle/>
        <a:p>
          <a:r>
            <a:rPr lang="en-US" baseline="0" dirty="0"/>
            <a:t>More people identify as trans as awareness and understanding grows</a:t>
          </a:r>
          <a:endParaRPr lang="en-GB" dirty="0"/>
        </a:p>
      </dgm:t>
    </dgm:pt>
    <dgm:pt modelId="{1991E96B-29C6-4562-B53E-C96A660F2959}" type="parTrans" cxnId="{162B7A1F-2380-4D06-8735-F07EDC34D401}">
      <dgm:prSet/>
      <dgm:spPr/>
      <dgm:t>
        <a:bodyPr/>
        <a:lstStyle/>
        <a:p>
          <a:endParaRPr lang="en-GB"/>
        </a:p>
      </dgm:t>
    </dgm:pt>
    <dgm:pt modelId="{CEDEBE19-9D75-4575-8906-53AB7A812995}" type="sibTrans" cxnId="{162B7A1F-2380-4D06-8735-F07EDC34D401}">
      <dgm:prSet/>
      <dgm:spPr/>
      <dgm:t>
        <a:bodyPr/>
        <a:lstStyle/>
        <a:p>
          <a:endParaRPr lang="en-GB"/>
        </a:p>
      </dgm:t>
    </dgm:pt>
    <dgm:pt modelId="{FD5DBDED-925B-4669-8611-5BF467AA9DC3}">
      <dgm:prSet/>
      <dgm:spPr/>
      <dgm:t>
        <a:bodyPr/>
        <a:lstStyle/>
        <a:p>
          <a:r>
            <a:rPr lang="en-US" baseline="0" dirty="0"/>
            <a:t>It was previously thought that there were many more trans women than trans men and non-binary people.</a:t>
          </a:r>
          <a:endParaRPr lang="en-GB" dirty="0"/>
        </a:p>
      </dgm:t>
    </dgm:pt>
    <dgm:pt modelId="{8A40334D-FC30-4B4B-8DA6-5F0E583E6A67}" type="parTrans" cxnId="{8812D25C-28C7-42D2-AF91-35B437E7EE98}">
      <dgm:prSet/>
      <dgm:spPr/>
      <dgm:t>
        <a:bodyPr/>
        <a:lstStyle/>
        <a:p>
          <a:endParaRPr lang="en-GB"/>
        </a:p>
      </dgm:t>
    </dgm:pt>
    <dgm:pt modelId="{B5F4E3CF-E80C-4687-BC43-04A12281B078}" type="sibTrans" cxnId="{8812D25C-28C7-42D2-AF91-35B437E7EE98}">
      <dgm:prSet/>
      <dgm:spPr/>
      <dgm:t>
        <a:bodyPr/>
        <a:lstStyle/>
        <a:p>
          <a:endParaRPr lang="en-GB"/>
        </a:p>
      </dgm:t>
    </dgm:pt>
    <dgm:pt modelId="{E5EF7423-FFEE-45A3-A9ED-19C54D3C1EEB}">
      <dgm:prSet/>
      <dgm:spPr/>
      <dgm:t>
        <a:bodyPr/>
        <a:lstStyle/>
        <a:p>
          <a:r>
            <a:rPr lang="en-US" baseline="0" dirty="0"/>
            <a:t>University is known as a relatively safe place to come out/transition, which increases the number of trans people in HE</a:t>
          </a:r>
          <a:endParaRPr lang="en-GB" dirty="0"/>
        </a:p>
      </dgm:t>
    </dgm:pt>
    <dgm:pt modelId="{1FEE74A8-4AC5-477C-B754-62232A239A6E}" type="parTrans" cxnId="{E92AE437-E55A-4A37-A4C5-210D62021CE2}">
      <dgm:prSet/>
      <dgm:spPr/>
      <dgm:t>
        <a:bodyPr/>
        <a:lstStyle/>
        <a:p>
          <a:endParaRPr lang="en-GB"/>
        </a:p>
      </dgm:t>
    </dgm:pt>
    <dgm:pt modelId="{6A6C3D5A-7BDC-495D-858C-9465A1B46189}" type="sibTrans" cxnId="{E92AE437-E55A-4A37-A4C5-210D62021CE2}">
      <dgm:prSet/>
      <dgm:spPr/>
      <dgm:t>
        <a:bodyPr/>
        <a:lstStyle/>
        <a:p>
          <a:endParaRPr lang="en-GB"/>
        </a:p>
      </dgm:t>
    </dgm:pt>
    <dgm:pt modelId="{EEBD10BD-76B3-4C50-9550-3E6BCC4F8D52}">
      <dgm:prSet/>
      <dgm:spPr/>
      <dgm:t>
        <a:bodyPr/>
        <a:lstStyle/>
        <a:p>
          <a:r>
            <a:rPr lang="en-US" baseline="0" dirty="0"/>
            <a:t>Warwick has an active trans community, which makes it a destination for trans students</a:t>
          </a:r>
          <a:endParaRPr lang="en-GB" dirty="0"/>
        </a:p>
      </dgm:t>
    </dgm:pt>
    <dgm:pt modelId="{9C993728-D35A-462C-9ED4-5D93EBDF1FA6}" type="parTrans" cxnId="{AB630D5B-9B18-4BB6-BEC2-190F00754D13}">
      <dgm:prSet/>
      <dgm:spPr/>
      <dgm:t>
        <a:bodyPr/>
        <a:lstStyle/>
        <a:p>
          <a:endParaRPr lang="en-GB"/>
        </a:p>
      </dgm:t>
    </dgm:pt>
    <dgm:pt modelId="{F3EC59C9-FD61-4D89-85C5-F21EA8F7DE3A}" type="sibTrans" cxnId="{AB630D5B-9B18-4BB6-BEC2-190F00754D13}">
      <dgm:prSet/>
      <dgm:spPr/>
      <dgm:t>
        <a:bodyPr/>
        <a:lstStyle/>
        <a:p>
          <a:endParaRPr lang="en-GB"/>
        </a:p>
      </dgm:t>
    </dgm:pt>
    <dgm:pt modelId="{24DD37E3-66D6-4ACA-AE1F-B0197483CB1A}">
      <dgm:prSet/>
      <dgm:spPr/>
      <dgm:t>
        <a:bodyPr/>
        <a:lstStyle/>
        <a:p>
          <a:r>
            <a:rPr lang="en-GB" dirty="0"/>
            <a:t>250-500 trans people at Warwick</a:t>
          </a:r>
        </a:p>
      </dgm:t>
    </dgm:pt>
    <dgm:pt modelId="{E99E4B93-3E38-4954-9298-13C95E08F2FD}" type="parTrans" cxnId="{25B08C26-C46B-44DE-B361-B15BC8C860E5}">
      <dgm:prSet/>
      <dgm:spPr/>
      <dgm:t>
        <a:bodyPr/>
        <a:lstStyle/>
        <a:p>
          <a:endParaRPr lang="en-GB"/>
        </a:p>
      </dgm:t>
    </dgm:pt>
    <dgm:pt modelId="{F67C3133-952D-4C9F-976A-46FAE2E2FBA5}" type="sibTrans" cxnId="{25B08C26-C46B-44DE-B361-B15BC8C860E5}">
      <dgm:prSet/>
      <dgm:spPr/>
      <dgm:t>
        <a:bodyPr/>
        <a:lstStyle/>
        <a:p>
          <a:endParaRPr lang="en-GB"/>
        </a:p>
      </dgm:t>
    </dgm:pt>
    <dgm:pt modelId="{9D904E60-0FA3-414B-BE8A-68B2875AFB56}" type="pres">
      <dgm:prSet presAssocID="{14ABFE1D-1D4C-4864-AEA3-DA8470FFF57A}" presName="diagram" presStyleCnt="0">
        <dgm:presLayoutVars>
          <dgm:dir/>
          <dgm:resizeHandles val="exact"/>
        </dgm:presLayoutVars>
      </dgm:prSet>
      <dgm:spPr/>
    </dgm:pt>
    <dgm:pt modelId="{2742E8CC-5EDD-4EF1-B2B5-BB173DC0F303}" type="pres">
      <dgm:prSet presAssocID="{99503875-552F-4C36-9CFD-36C1D460B707}" presName="node" presStyleLbl="node1" presStyleIdx="0" presStyleCnt="6">
        <dgm:presLayoutVars>
          <dgm:bulletEnabled val="1"/>
        </dgm:presLayoutVars>
      </dgm:prSet>
      <dgm:spPr/>
    </dgm:pt>
    <dgm:pt modelId="{169ED72D-5D52-44A1-AB7A-FC171CDE1BB1}" type="pres">
      <dgm:prSet presAssocID="{F8B1FD62-9927-4361-99F5-35F379FAD7FA}" presName="sibTrans" presStyleLbl="sibTrans2D1" presStyleIdx="0" presStyleCnt="5"/>
      <dgm:spPr/>
    </dgm:pt>
    <dgm:pt modelId="{643C7C42-5040-4197-AD7C-DF44EE24EBBD}" type="pres">
      <dgm:prSet presAssocID="{F8B1FD62-9927-4361-99F5-35F379FAD7FA}" presName="connectorText" presStyleLbl="sibTrans2D1" presStyleIdx="0" presStyleCnt="5"/>
      <dgm:spPr/>
    </dgm:pt>
    <dgm:pt modelId="{8B25007E-630F-4829-BDF3-5148B03339EB}" type="pres">
      <dgm:prSet presAssocID="{72CCF985-AD9D-47E3-963D-A2AE11DAB9A7}" presName="node" presStyleLbl="node1" presStyleIdx="1" presStyleCnt="6">
        <dgm:presLayoutVars>
          <dgm:bulletEnabled val="1"/>
        </dgm:presLayoutVars>
      </dgm:prSet>
      <dgm:spPr/>
    </dgm:pt>
    <dgm:pt modelId="{A68FC8E1-9464-40E8-B4D4-30C3A7D472F7}" type="pres">
      <dgm:prSet presAssocID="{CEDEBE19-9D75-4575-8906-53AB7A812995}" presName="sibTrans" presStyleLbl="sibTrans2D1" presStyleIdx="1" presStyleCnt="5"/>
      <dgm:spPr/>
    </dgm:pt>
    <dgm:pt modelId="{CC85ED0C-203A-4B32-9AC2-70829CA6D00A}" type="pres">
      <dgm:prSet presAssocID="{CEDEBE19-9D75-4575-8906-53AB7A812995}" presName="connectorText" presStyleLbl="sibTrans2D1" presStyleIdx="1" presStyleCnt="5"/>
      <dgm:spPr/>
    </dgm:pt>
    <dgm:pt modelId="{C35E81FD-0142-4E70-A08B-A8FCE012A7A3}" type="pres">
      <dgm:prSet presAssocID="{FD5DBDED-925B-4669-8611-5BF467AA9DC3}" presName="node" presStyleLbl="node1" presStyleIdx="2" presStyleCnt="6">
        <dgm:presLayoutVars>
          <dgm:bulletEnabled val="1"/>
        </dgm:presLayoutVars>
      </dgm:prSet>
      <dgm:spPr/>
    </dgm:pt>
    <dgm:pt modelId="{FB3A9AB9-AC5E-4EFA-AE7C-0347F55853B1}" type="pres">
      <dgm:prSet presAssocID="{B5F4E3CF-E80C-4687-BC43-04A12281B078}" presName="sibTrans" presStyleLbl="sibTrans2D1" presStyleIdx="2" presStyleCnt="5"/>
      <dgm:spPr/>
    </dgm:pt>
    <dgm:pt modelId="{A2A5259B-5249-4D4D-8AB2-1C7140E4843A}" type="pres">
      <dgm:prSet presAssocID="{B5F4E3CF-E80C-4687-BC43-04A12281B078}" presName="connectorText" presStyleLbl="sibTrans2D1" presStyleIdx="2" presStyleCnt="5"/>
      <dgm:spPr/>
    </dgm:pt>
    <dgm:pt modelId="{3B3AAD07-2E70-4EDE-A631-684BD7D9AD39}" type="pres">
      <dgm:prSet presAssocID="{E5EF7423-FFEE-45A3-A9ED-19C54D3C1EEB}" presName="node" presStyleLbl="node1" presStyleIdx="3" presStyleCnt="6">
        <dgm:presLayoutVars>
          <dgm:bulletEnabled val="1"/>
        </dgm:presLayoutVars>
      </dgm:prSet>
      <dgm:spPr/>
    </dgm:pt>
    <dgm:pt modelId="{6451DA3C-2660-4FB9-97AE-CE7362D32194}" type="pres">
      <dgm:prSet presAssocID="{6A6C3D5A-7BDC-495D-858C-9465A1B46189}" presName="sibTrans" presStyleLbl="sibTrans2D1" presStyleIdx="3" presStyleCnt="5"/>
      <dgm:spPr/>
    </dgm:pt>
    <dgm:pt modelId="{AC1327FA-6636-4BC1-8D67-1D705557F075}" type="pres">
      <dgm:prSet presAssocID="{6A6C3D5A-7BDC-495D-858C-9465A1B46189}" presName="connectorText" presStyleLbl="sibTrans2D1" presStyleIdx="3" presStyleCnt="5"/>
      <dgm:spPr/>
    </dgm:pt>
    <dgm:pt modelId="{2EAC89CB-7CED-449A-85D7-8AA204937187}" type="pres">
      <dgm:prSet presAssocID="{EEBD10BD-76B3-4C50-9550-3E6BCC4F8D52}" presName="node" presStyleLbl="node1" presStyleIdx="4" presStyleCnt="6">
        <dgm:presLayoutVars>
          <dgm:bulletEnabled val="1"/>
        </dgm:presLayoutVars>
      </dgm:prSet>
      <dgm:spPr/>
    </dgm:pt>
    <dgm:pt modelId="{171B237E-DE47-4DEF-A640-336EED1B23AD}" type="pres">
      <dgm:prSet presAssocID="{F3EC59C9-FD61-4D89-85C5-F21EA8F7DE3A}" presName="sibTrans" presStyleLbl="sibTrans2D1" presStyleIdx="4" presStyleCnt="5"/>
      <dgm:spPr/>
    </dgm:pt>
    <dgm:pt modelId="{31191C21-A5D6-4611-950B-6CF1FB240E95}" type="pres">
      <dgm:prSet presAssocID="{F3EC59C9-FD61-4D89-85C5-F21EA8F7DE3A}" presName="connectorText" presStyleLbl="sibTrans2D1" presStyleIdx="4" presStyleCnt="5"/>
      <dgm:spPr/>
    </dgm:pt>
    <dgm:pt modelId="{B57C4C13-CB4A-48D1-8107-F3C9C7408DF2}" type="pres">
      <dgm:prSet presAssocID="{24DD37E3-66D6-4ACA-AE1F-B0197483CB1A}" presName="node" presStyleLbl="node1" presStyleIdx="5" presStyleCnt="6">
        <dgm:presLayoutVars>
          <dgm:bulletEnabled val="1"/>
        </dgm:presLayoutVars>
      </dgm:prSet>
      <dgm:spPr/>
    </dgm:pt>
  </dgm:ptLst>
  <dgm:cxnLst>
    <dgm:cxn modelId="{96EE0C06-758E-4074-BB70-BA10DF2E3CD7}" type="presOf" srcId="{99503875-552F-4C36-9CFD-36C1D460B707}" destId="{2742E8CC-5EDD-4EF1-B2B5-BB173DC0F303}" srcOrd="0" destOrd="0" presId="urn:microsoft.com/office/officeart/2005/8/layout/process5"/>
    <dgm:cxn modelId="{F4097B19-A11D-4835-A00D-FE02FFE1B9D9}" type="presOf" srcId="{6A6C3D5A-7BDC-495D-858C-9465A1B46189}" destId="{AC1327FA-6636-4BC1-8D67-1D705557F075}" srcOrd="1" destOrd="0" presId="urn:microsoft.com/office/officeart/2005/8/layout/process5"/>
    <dgm:cxn modelId="{12B1D219-BCBA-487C-9324-44BF0113B918}" type="presOf" srcId="{B5F4E3CF-E80C-4687-BC43-04A12281B078}" destId="{FB3A9AB9-AC5E-4EFA-AE7C-0347F55853B1}" srcOrd="0" destOrd="0" presId="urn:microsoft.com/office/officeart/2005/8/layout/process5"/>
    <dgm:cxn modelId="{8CAB851C-6810-4573-ABE1-4322123EE75C}" srcId="{14ABFE1D-1D4C-4864-AEA3-DA8470FFF57A}" destId="{99503875-552F-4C36-9CFD-36C1D460B707}" srcOrd="0" destOrd="0" parTransId="{17A61EF0-7440-4B87-9AF7-4FD2E6DFF85E}" sibTransId="{F8B1FD62-9927-4361-99F5-35F379FAD7FA}"/>
    <dgm:cxn modelId="{162B7A1F-2380-4D06-8735-F07EDC34D401}" srcId="{14ABFE1D-1D4C-4864-AEA3-DA8470FFF57A}" destId="{72CCF985-AD9D-47E3-963D-A2AE11DAB9A7}" srcOrd="1" destOrd="0" parTransId="{1991E96B-29C6-4562-B53E-C96A660F2959}" sibTransId="{CEDEBE19-9D75-4575-8906-53AB7A812995}"/>
    <dgm:cxn modelId="{25B08C26-C46B-44DE-B361-B15BC8C860E5}" srcId="{14ABFE1D-1D4C-4864-AEA3-DA8470FFF57A}" destId="{24DD37E3-66D6-4ACA-AE1F-B0197483CB1A}" srcOrd="5" destOrd="0" parTransId="{E99E4B93-3E38-4954-9298-13C95E08F2FD}" sibTransId="{F67C3133-952D-4C9F-976A-46FAE2E2FBA5}"/>
    <dgm:cxn modelId="{E92AE437-E55A-4A37-A4C5-210D62021CE2}" srcId="{14ABFE1D-1D4C-4864-AEA3-DA8470FFF57A}" destId="{E5EF7423-FFEE-45A3-A9ED-19C54D3C1EEB}" srcOrd="3" destOrd="0" parTransId="{1FEE74A8-4AC5-477C-B754-62232A239A6E}" sibTransId="{6A6C3D5A-7BDC-495D-858C-9465A1B46189}"/>
    <dgm:cxn modelId="{EB04D23D-D1E7-4A2D-8A6C-F9C2888C0248}" type="presOf" srcId="{B5F4E3CF-E80C-4687-BC43-04A12281B078}" destId="{A2A5259B-5249-4D4D-8AB2-1C7140E4843A}" srcOrd="1" destOrd="0" presId="urn:microsoft.com/office/officeart/2005/8/layout/process5"/>
    <dgm:cxn modelId="{AF910844-BF85-48CD-8A23-7BEA6B804821}" type="presOf" srcId="{6A6C3D5A-7BDC-495D-858C-9465A1B46189}" destId="{6451DA3C-2660-4FB9-97AE-CE7362D32194}" srcOrd="0" destOrd="0" presId="urn:microsoft.com/office/officeart/2005/8/layout/process5"/>
    <dgm:cxn modelId="{7A69DE45-275E-4360-8448-1B28CD782AC9}" type="presOf" srcId="{24DD37E3-66D6-4ACA-AE1F-B0197483CB1A}" destId="{B57C4C13-CB4A-48D1-8107-F3C9C7408DF2}" srcOrd="0" destOrd="0" presId="urn:microsoft.com/office/officeart/2005/8/layout/process5"/>
    <dgm:cxn modelId="{AB630D5B-9B18-4BB6-BEC2-190F00754D13}" srcId="{14ABFE1D-1D4C-4864-AEA3-DA8470FFF57A}" destId="{EEBD10BD-76B3-4C50-9550-3E6BCC4F8D52}" srcOrd="4" destOrd="0" parTransId="{9C993728-D35A-462C-9ED4-5D93EBDF1FA6}" sibTransId="{F3EC59C9-FD61-4D89-85C5-F21EA8F7DE3A}"/>
    <dgm:cxn modelId="{8812D25C-28C7-42D2-AF91-35B437E7EE98}" srcId="{14ABFE1D-1D4C-4864-AEA3-DA8470FFF57A}" destId="{FD5DBDED-925B-4669-8611-5BF467AA9DC3}" srcOrd="2" destOrd="0" parTransId="{8A40334D-FC30-4B4B-8DA6-5F0E583E6A67}" sibTransId="{B5F4E3CF-E80C-4687-BC43-04A12281B078}"/>
    <dgm:cxn modelId="{CA319560-A43A-495D-BDFD-B87EDD6BDB1B}" type="presOf" srcId="{F8B1FD62-9927-4361-99F5-35F379FAD7FA}" destId="{643C7C42-5040-4197-AD7C-DF44EE24EBBD}" srcOrd="1" destOrd="0" presId="urn:microsoft.com/office/officeart/2005/8/layout/process5"/>
    <dgm:cxn modelId="{6BE70864-6617-4396-BFDF-B1240F3982AF}" type="presOf" srcId="{F3EC59C9-FD61-4D89-85C5-F21EA8F7DE3A}" destId="{171B237E-DE47-4DEF-A640-336EED1B23AD}" srcOrd="0" destOrd="0" presId="urn:microsoft.com/office/officeart/2005/8/layout/process5"/>
    <dgm:cxn modelId="{FAE6E17F-194A-4EC2-ABDB-9720C84C0E8A}" type="presOf" srcId="{FD5DBDED-925B-4669-8611-5BF467AA9DC3}" destId="{C35E81FD-0142-4E70-A08B-A8FCE012A7A3}" srcOrd="0" destOrd="0" presId="urn:microsoft.com/office/officeart/2005/8/layout/process5"/>
    <dgm:cxn modelId="{EC463C88-E90E-48AE-9DF5-3DB349875865}" type="presOf" srcId="{EEBD10BD-76B3-4C50-9550-3E6BCC4F8D52}" destId="{2EAC89CB-7CED-449A-85D7-8AA204937187}" srcOrd="0" destOrd="0" presId="urn:microsoft.com/office/officeart/2005/8/layout/process5"/>
    <dgm:cxn modelId="{2DAD96B6-D886-47B7-871B-33D3C1B2DE6F}" type="presOf" srcId="{CEDEBE19-9D75-4575-8906-53AB7A812995}" destId="{CC85ED0C-203A-4B32-9AC2-70829CA6D00A}" srcOrd="1" destOrd="0" presId="urn:microsoft.com/office/officeart/2005/8/layout/process5"/>
    <dgm:cxn modelId="{A407F3B9-D83D-4BA0-B29F-9F2E5F28B6C9}" type="presOf" srcId="{14ABFE1D-1D4C-4864-AEA3-DA8470FFF57A}" destId="{9D904E60-0FA3-414B-BE8A-68B2875AFB56}" srcOrd="0" destOrd="0" presId="urn:microsoft.com/office/officeart/2005/8/layout/process5"/>
    <dgm:cxn modelId="{4DC7BACA-F31F-406A-8B5D-61EC2397684F}" type="presOf" srcId="{72CCF985-AD9D-47E3-963D-A2AE11DAB9A7}" destId="{8B25007E-630F-4829-BDF3-5148B03339EB}" srcOrd="0" destOrd="0" presId="urn:microsoft.com/office/officeart/2005/8/layout/process5"/>
    <dgm:cxn modelId="{CD2F17CB-DCC6-41E2-856B-15C93F0BD7F3}" type="presOf" srcId="{F3EC59C9-FD61-4D89-85C5-F21EA8F7DE3A}" destId="{31191C21-A5D6-4611-950B-6CF1FB240E95}" srcOrd="1" destOrd="0" presId="urn:microsoft.com/office/officeart/2005/8/layout/process5"/>
    <dgm:cxn modelId="{8BBEE8F5-CDB1-4E64-9419-55EAEDA902FE}" type="presOf" srcId="{E5EF7423-FFEE-45A3-A9ED-19C54D3C1EEB}" destId="{3B3AAD07-2E70-4EDE-A631-684BD7D9AD39}" srcOrd="0" destOrd="0" presId="urn:microsoft.com/office/officeart/2005/8/layout/process5"/>
    <dgm:cxn modelId="{068072FB-3E01-4CEB-A1D8-BE46819F2DDC}" type="presOf" srcId="{CEDEBE19-9D75-4575-8906-53AB7A812995}" destId="{A68FC8E1-9464-40E8-B4D4-30C3A7D472F7}" srcOrd="0" destOrd="0" presId="urn:microsoft.com/office/officeart/2005/8/layout/process5"/>
    <dgm:cxn modelId="{E8253DFD-C65E-4240-BD64-295EE224406A}" type="presOf" srcId="{F8B1FD62-9927-4361-99F5-35F379FAD7FA}" destId="{169ED72D-5D52-44A1-AB7A-FC171CDE1BB1}" srcOrd="0" destOrd="0" presId="urn:microsoft.com/office/officeart/2005/8/layout/process5"/>
    <dgm:cxn modelId="{B5BD60E6-B8B1-48C0-A4D8-5AFBBDDCB156}" type="presParOf" srcId="{9D904E60-0FA3-414B-BE8A-68B2875AFB56}" destId="{2742E8CC-5EDD-4EF1-B2B5-BB173DC0F303}" srcOrd="0" destOrd="0" presId="urn:microsoft.com/office/officeart/2005/8/layout/process5"/>
    <dgm:cxn modelId="{B630CBAC-4781-4C05-B0D4-0A46F24718B6}" type="presParOf" srcId="{9D904E60-0FA3-414B-BE8A-68B2875AFB56}" destId="{169ED72D-5D52-44A1-AB7A-FC171CDE1BB1}" srcOrd="1" destOrd="0" presId="urn:microsoft.com/office/officeart/2005/8/layout/process5"/>
    <dgm:cxn modelId="{7225BE5F-00D0-476F-945B-6B16F9512735}" type="presParOf" srcId="{169ED72D-5D52-44A1-AB7A-FC171CDE1BB1}" destId="{643C7C42-5040-4197-AD7C-DF44EE24EBBD}" srcOrd="0" destOrd="0" presId="urn:microsoft.com/office/officeart/2005/8/layout/process5"/>
    <dgm:cxn modelId="{9621D352-F5C6-4716-84B8-42F8640B703D}" type="presParOf" srcId="{9D904E60-0FA3-414B-BE8A-68B2875AFB56}" destId="{8B25007E-630F-4829-BDF3-5148B03339EB}" srcOrd="2" destOrd="0" presId="urn:microsoft.com/office/officeart/2005/8/layout/process5"/>
    <dgm:cxn modelId="{51D2D483-48E0-4BA3-9CA8-BB22BDF138E5}" type="presParOf" srcId="{9D904E60-0FA3-414B-BE8A-68B2875AFB56}" destId="{A68FC8E1-9464-40E8-B4D4-30C3A7D472F7}" srcOrd="3" destOrd="0" presId="urn:microsoft.com/office/officeart/2005/8/layout/process5"/>
    <dgm:cxn modelId="{85F7ACE9-48CC-438C-8223-808B1A26D1B8}" type="presParOf" srcId="{A68FC8E1-9464-40E8-B4D4-30C3A7D472F7}" destId="{CC85ED0C-203A-4B32-9AC2-70829CA6D00A}" srcOrd="0" destOrd="0" presId="urn:microsoft.com/office/officeart/2005/8/layout/process5"/>
    <dgm:cxn modelId="{FBF90CA8-CC8E-4634-9B47-49FF3FE58F86}" type="presParOf" srcId="{9D904E60-0FA3-414B-BE8A-68B2875AFB56}" destId="{C35E81FD-0142-4E70-A08B-A8FCE012A7A3}" srcOrd="4" destOrd="0" presId="urn:microsoft.com/office/officeart/2005/8/layout/process5"/>
    <dgm:cxn modelId="{3D730F07-7890-4897-8031-A368F99F0E6F}" type="presParOf" srcId="{9D904E60-0FA3-414B-BE8A-68B2875AFB56}" destId="{FB3A9AB9-AC5E-4EFA-AE7C-0347F55853B1}" srcOrd="5" destOrd="0" presId="urn:microsoft.com/office/officeart/2005/8/layout/process5"/>
    <dgm:cxn modelId="{4B553BAA-81F3-469F-A072-22723EDA4D95}" type="presParOf" srcId="{FB3A9AB9-AC5E-4EFA-AE7C-0347F55853B1}" destId="{A2A5259B-5249-4D4D-8AB2-1C7140E4843A}" srcOrd="0" destOrd="0" presId="urn:microsoft.com/office/officeart/2005/8/layout/process5"/>
    <dgm:cxn modelId="{B79E5ABC-0687-4248-B276-E253ABBFC6A0}" type="presParOf" srcId="{9D904E60-0FA3-414B-BE8A-68B2875AFB56}" destId="{3B3AAD07-2E70-4EDE-A631-684BD7D9AD39}" srcOrd="6" destOrd="0" presId="urn:microsoft.com/office/officeart/2005/8/layout/process5"/>
    <dgm:cxn modelId="{08BD135E-61A1-4A64-9462-9B6E11C5C051}" type="presParOf" srcId="{9D904E60-0FA3-414B-BE8A-68B2875AFB56}" destId="{6451DA3C-2660-4FB9-97AE-CE7362D32194}" srcOrd="7" destOrd="0" presId="urn:microsoft.com/office/officeart/2005/8/layout/process5"/>
    <dgm:cxn modelId="{0DF55275-A2BE-4F20-ABC7-4828993E329D}" type="presParOf" srcId="{6451DA3C-2660-4FB9-97AE-CE7362D32194}" destId="{AC1327FA-6636-4BC1-8D67-1D705557F075}" srcOrd="0" destOrd="0" presId="urn:microsoft.com/office/officeart/2005/8/layout/process5"/>
    <dgm:cxn modelId="{E80374CE-E945-48F8-93A9-B4835310A36B}" type="presParOf" srcId="{9D904E60-0FA3-414B-BE8A-68B2875AFB56}" destId="{2EAC89CB-7CED-449A-85D7-8AA204937187}" srcOrd="8" destOrd="0" presId="urn:microsoft.com/office/officeart/2005/8/layout/process5"/>
    <dgm:cxn modelId="{6D6C3EA9-993C-4938-95F8-AC0A505AEE90}" type="presParOf" srcId="{9D904E60-0FA3-414B-BE8A-68B2875AFB56}" destId="{171B237E-DE47-4DEF-A640-336EED1B23AD}" srcOrd="9" destOrd="0" presId="urn:microsoft.com/office/officeart/2005/8/layout/process5"/>
    <dgm:cxn modelId="{5ED564BA-63BE-463F-8D56-2C881965DD65}" type="presParOf" srcId="{171B237E-DE47-4DEF-A640-336EED1B23AD}" destId="{31191C21-A5D6-4611-950B-6CF1FB240E95}" srcOrd="0" destOrd="0" presId="urn:microsoft.com/office/officeart/2005/8/layout/process5"/>
    <dgm:cxn modelId="{E8256A2D-2DD3-4ACE-B9C1-67451F4CE650}" type="presParOf" srcId="{9D904E60-0FA3-414B-BE8A-68B2875AFB56}" destId="{B57C4C13-CB4A-48D1-8107-F3C9C7408DF2}"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E1C6C9-6D9F-473B-A035-535209F12188}" type="doc">
      <dgm:prSet loTypeId="urn:microsoft.com/office/officeart/2005/8/layout/process4" loCatId="list" qsTypeId="urn:microsoft.com/office/officeart/2005/8/quickstyle/simple4" qsCatId="simple" csTypeId="urn:microsoft.com/office/officeart/2005/8/colors/accent0_3" csCatId="mainScheme" phldr="1"/>
      <dgm:spPr/>
      <dgm:t>
        <a:bodyPr/>
        <a:lstStyle/>
        <a:p>
          <a:endParaRPr lang="en-GB"/>
        </a:p>
      </dgm:t>
    </dgm:pt>
    <dgm:pt modelId="{C4012BDB-C202-47E9-A515-252B7959FDF7}">
      <dgm:prSet custT="1"/>
      <dgm:spPr/>
      <dgm:t>
        <a:bodyPr anchor="t"/>
        <a:lstStyle/>
        <a:p>
          <a:r>
            <a:rPr lang="en-GB" sz="1600" dirty="0"/>
            <a:t>71% of Warwick trans students have experienced </a:t>
          </a:r>
          <a:r>
            <a:rPr lang="en-GB" sz="1600" dirty="0" err="1"/>
            <a:t>LGBTUAphobia</a:t>
          </a:r>
          <a:r>
            <a:rPr lang="en-GB" sz="1600" dirty="0"/>
            <a:t> at Warwick. </a:t>
          </a:r>
          <a:br>
            <a:rPr lang="en-GB" sz="1600" dirty="0"/>
          </a:br>
          <a:endParaRPr lang="en-GB" sz="1600" dirty="0"/>
        </a:p>
      </dgm:t>
    </dgm:pt>
    <dgm:pt modelId="{D578AAB7-251F-4C44-B935-6D964D3EA933}" type="parTrans" cxnId="{246AA325-6311-4C73-9388-7D51E33554C2}">
      <dgm:prSet/>
      <dgm:spPr/>
      <dgm:t>
        <a:bodyPr/>
        <a:lstStyle/>
        <a:p>
          <a:endParaRPr lang="en-GB"/>
        </a:p>
      </dgm:t>
    </dgm:pt>
    <dgm:pt modelId="{90BEEFC2-4047-43A3-81F3-54C93A1056A1}" type="sibTrans" cxnId="{246AA325-6311-4C73-9388-7D51E33554C2}">
      <dgm:prSet/>
      <dgm:spPr/>
      <dgm:t>
        <a:bodyPr/>
        <a:lstStyle/>
        <a:p>
          <a:endParaRPr lang="en-GB"/>
        </a:p>
      </dgm:t>
    </dgm:pt>
    <dgm:pt modelId="{895BDD6F-4B20-4407-8BC7-8E96745FBD1E}">
      <dgm:prSet custT="1"/>
      <dgm:spPr/>
      <dgm:t>
        <a:bodyPr anchor="t"/>
        <a:lstStyle/>
        <a:p>
          <a:r>
            <a:rPr lang="en-GB" sz="1600" dirty="0"/>
            <a:t>Only 45% of Warwick trans students felt supported by the University. </a:t>
          </a:r>
          <a:br>
            <a:rPr lang="en-GB" sz="1600" dirty="0"/>
          </a:br>
          <a:endParaRPr lang="en-GB" sz="1600" dirty="0"/>
        </a:p>
      </dgm:t>
    </dgm:pt>
    <dgm:pt modelId="{939142C9-1D78-49B2-A8EC-72C89BBF3E3C}" type="parTrans" cxnId="{A82CE6B4-937D-4413-A522-5D8A13489AA3}">
      <dgm:prSet/>
      <dgm:spPr/>
      <dgm:t>
        <a:bodyPr/>
        <a:lstStyle/>
        <a:p>
          <a:endParaRPr lang="en-GB"/>
        </a:p>
      </dgm:t>
    </dgm:pt>
    <dgm:pt modelId="{9DDB0CB0-B3CE-4FB4-808E-37C69456973E}" type="sibTrans" cxnId="{A82CE6B4-937D-4413-A522-5D8A13489AA3}">
      <dgm:prSet/>
      <dgm:spPr/>
      <dgm:t>
        <a:bodyPr/>
        <a:lstStyle/>
        <a:p>
          <a:endParaRPr lang="en-GB"/>
        </a:p>
      </dgm:t>
    </dgm:pt>
    <dgm:pt modelId="{F9628A31-8AA1-4549-A5BE-60C44483FFEE}">
      <dgm:prSet custT="1"/>
      <dgm:spPr/>
      <dgm:t>
        <a:bodyPr/>
        <a:lstStyle/>
        <a:p>
          <a:r>
            <a:rPr lang="en-GB" sz="1600" dirty="0"/>
            <a:t>53% of trans people aged 18 to 24 have experienced a hate crime/incident in the past 12 months. </a:t>
          </a:r>
        </a:p>
      </dgm:t>
    </dgm:pt>
    <dgm:pt modelId="{E74DAB92-403E-431D-9E83-7DB939915DDF}" type="parTrans" cxnId="{950D760A-745C-4DE5-B3EE-AF664954E362}">
      <dgm:prSet/>
      <dgm:spPr/>
      <dgm:t>
        <a:bodyPr/>
        <a:lstStyle/>
        <a:p>
          <a:endParaRPr lang="en-GB"/>
        </a:p>
      </dgm:t>
    </dgm:pt>
    <dgm:pt modelId="{9C038FA0-A6A4-49E8-900B-DEAEBBB9D336}" type="sibTrans" cxnId="{950D760A-745C-4DE5-B3EE-AF664954E362}">
      <dgm:prSet/>
      <dgm:spPr/>
      <dgm:t>
        <a:bodyPr/>
        <a:lstStyle/>
        <a:p>
          <a:endParaRPr lang="en-GB"/>
        </a:p>
      </dgm:t>
    </dgm:pt>
    <dgm:pt modelId="{90BEAD95-A5DD-43AD-8935-04BABAC45490}">
      <dgm:prSet custT="1"/>
      <dgm:spPr/>
      <dgm:t>
        <a:bodyPr/>
        <a:lstStyle/>
        <a:p>
          <a:r>
            <a:rPr lang="en-GB" sz="1600" dirty="0"/>
            <a:t>14% of trans students have considered dropping out or have dropped out because of experiencing harassment or discrimination in the last year. </a:t>
          </a:r>
        </a:p>
      </dgm:t>
    </dgm:pt>
    <dgm:pt modelId="{5DB39851-B3DE-414D-8970-CDC681F12954}" type="parTrans" cxnId="{BD184EF2-D748-41B1-B531-18194AF08E3B}">
      <dgm:prSet/>
      <dgm:spPr/>
      <dgm:t>
        <a:bodyPr/>
        <a:lstStyle/>
        <a:p>
          <a:endParaRPr lang="en-GB"/>
        </a:p>
      </dgm:t>
    </dgm:pt>
    <dgm:pt modelId="{E9398BD9-35E6-4E4E-B27E-C6D16B036A5F}" type="sibTrans" cxnId="{BD184EF2-D748-41B1-B531-18194AF08E3B}">
      <dgm:prSet/>
      <dgm:spPr/>
      <dgm:t>
        <a:bodyPr/>
        <a:lstStyle/>
        <a:p>
          <a:endParaRPr lang="en-GB"/>
        </a:p>
      </dgm:t>
    </dgm:pt>
    <dgm:pt modelId="{A5DEA70B-F8EC-470B-A7DB-900D3C673590}">
      <dgm:prSet custT="1"/>
      <dgm:spPr/>
      <dgm:t>
        <a:bodyPr/>
        <a:lstStyle/>
        <a:p>
          <a:r>
            <a:rPr lang="en-GB" sz="1600" dirty="0" err="1"/>
            <a:t>cf</a:t>
          </a:r>
          <a:r>
            <a:rPr lang="en-GB" sz="1600" dirty="0"/>
            <a:t> 63% of LGBTUA+ students</a:t>
          </a:r>
        </a:p>
      </dgm:t>
    </dgm:pt>
    <dgm:pt modelId="{D309C768-CDDA-4C5F-8BB0-A3F69687BB5A}" type="parTrans" cxnId="{B99D18C1-D6F1-46B2-BC9C-9A639D419F59}">
      <dgm:prSet/>
      <dgm:spPr/>
      <dgm:t>
        <a:bodyPr/>
        <a:lstStyle/>
        <a:p>
          <a:endParaRPr lang="en-GB"/>
        </a:p>
      </dgm:t>
    </dgm:pt>
    <dgm:pt modelId="{39C81C52-6891-4007-A89B-BC9C3C2E5CDE}" type="sibTrans" cxnId="{B99D18C1-D6F1-46B2-BC9C-9A639D419F59}">
      <dgm:prSet/>
      <dgm:spPr/>
      <dgm:t>
        <a:bodyPr/>
        <a:lstStyle/>
        <a:p>
          <a:endParaRPr lang="en-GB"/>
        </a:p>
      </dgm:t>
    </dgm:pt>
    <dgm:pt modelId="{1DF8D42C-5B8D-4AF1-BFBE-0ABC157C0B99}">
      <dgm:prSet custT="1"/>
      <dgm:spPr/>
      <dgm:t>
        <a:bodyPr/>
        <a:lstStyle/>
        <a:p>
          <a:r>
            <a:rPr lang="en-GB" sz="1600" dirty="0" err="1"/>
            <a:t>cf</a:t>
          </a:r>
          <a:r>
            <a:rPr lang="en-GB" sz="1600" dirty="0"/>
            <a:t> 38% of LGBTUA+ students</a:t>
          </a:r>
        </a:p>
      </dgm:t>
    </dgm:pt>
    <dgm:pt modelId="{6B4BDF93-420E-434C-8951-12758C936CF0}" type="parTrans" cxnId="{1A9EB928-8251-437D-AC04-63AF8DEB4279}">
      <dgm:prSet/>
      <dgm:spPr/>
      <dgm:t>
        <a:bodyPr/>
        <a:lstStyle/>
        <a:p>
          <a:endParaRPr lang="en-GB"/>
        </a:p>
      </dgm:t>
    </dgm:pt>
    <dgm:pt modelId="{FF4AF945-DA4F-467D-9D60-D7CCF464E04A}" type="sibTrans" cxnId="{1A9EB928-8251-437D-AC04-63AF8DEB4279}">
      <dgm:prSet/>
      <dgm:spPr/>
      <dgm:t>
        <a:bodyPr/>
        <a:lstStyle/>
        <a:p>
          <a:endParaRPr lang="en-GB"/>
        </a:p>
      </dgm:t>
    </dgm:pt>
    <dgm:pt modelId="{CE0F857D-DDF0-472A-8E02-8500E4B5DF7C}">
      <dgm:prSet custT="1"/>
      <dgm:spPr/>
      <dgm:t>
        <a:bodyPr/>
        <a:lstStyle/>
        <a:p>
          <a:r>
            <a:rPr lang="en-GB" sz="1600" dirty="0"/>
            <a:t>Stonewall, 2018</a:t>
          </a:r>
        </a:p>
      </dgm:t>
    </dgm:pt>
    <dgm:pt modelId="{FFCDE48D-D836-4989-BE19-FE283D5EB6C1}" type="parTrans" cxnId="{6035FC08-B3ED-4B25-B290-C1CB6F590BEC}">
      <dgm:prSet/>
      <dgm:spPr/>
      <dgm:t>
        <a:bodyPr/>
        <a:lstStyle/>
        <a:p>
          <a:endParaRPr lang="en-GB"/>
        </a:p>
      </dgm:t>
    </dgm:pt>
    <dgm:pt modelId="{A8A16227-5DF5-4541-903D-269C7E2214AB}" type="sibTrans" cxnId="{6035FC08-B3ED-4B25-B290-C1CB6F590BEC}">
      <dgm:prSet/>
      <dgm:spPr/>
      <dgm:t>
        <a:bodyPr/>
        <a:lstStyle/>
        <a:p>
          <a:endParaRPr lang="en-GB"/>
        </a:p>
      </dgm:t>
    </dgm:pt>
    <dgm:pt modelId="{AF1B7955-A42A-4133-A837-DA74599EE9F6}">
      <dgm:prSet custT="1"/>
      <dgm:spPr/>
      <dgm:t>
        <a:bodyPr/>
        <a:lstStyle/>
        <a:p>
          <a:r>
            <a:rPr lang="en-GB" sz="1600" dirty="0"/>
            <a:t>Stonewall, 2018</a:t>
          </a:r>
        </a:p>
      </dgm:t>
    </dgm:pt>
    <dgm:pt modelId="{38BFAB60-ED8F-4F72-90BB-A8273E4A76DB}" type="parTrans" cxnId="{241AECDF-CF2F-43D7-AA6A-F5D525FC9EFA}">
      <dgm:prSet/>
      <dgm:spPr/>
      <dgm:t>
        <a:bodyPr/>
        <a:lstStyle/>
        <a:p>
          <a:endParaRPr lang="en-GB"/>
        </a:p>
      </dgm:t>
    </dgm:pt>
    <dgm:pt modelId="{E420F170-4CBC-489E-A821-A59CCA2B5C67}" type="sibTrans" cxnId="{241AECDF-CF2F-43D7-AA6A-F5D525FC9EFA}">
      <dgm:prSet/>
      <dgm:spPr/>
      <dgm:t>
        <a:bodyPr/>
        <a:lstStyle/>
        <a:p>
          <a:endParaRPr lang="en-GB"/>
        </a:p>
      </dgm:t>
    </dgm:pt>
    <dgm:pt modelId="{FD6F98FE-E648-428F-9799-9CF3BA9DD1F9}" type="pres">
      <dgm:prSet presAssocID="{88E1C6C9-6D9F-473B-A035-535209F12188}" presName="Name0" presStyleCnt="0">
        <dgm:presLayoutVars>
          <dgm:dir/>
          <dgm:animLvl val="lvl"/>
          <dgm:resizeHandles val="exact"/>
        </dgm:presLayoutVars>
      </dgm:prSet>
      <dgm:spPr/>
    </dgm:pt>
    <dgm:pt modelId="{2E666AE8-E7D1-4D0D-AB29-880095E0689D}" type="pres">
      <dgm:prSet presAssocID="{90BEAD95-A5DD-43AD-8935-04BABAC45490}" presName="boxAndChildren" presStyleCnt="0"/>
      <dgm:spPr/>
    </dgm:pt>
    <dgm:pt modelId="{E0629955-6849-40E7-81F8-F6F87F1AD173}" type="pres">
      <dgm:prSet presAssocID="{90BEAD95-A5DD-43AD-8935-04BABAC45490}" presName="parentTextBox" presStyleLbl="node1" presStyleIdx="0" presStyleCnt="4"/>
      <dgm:spPr/>
    </dgm:pt>
    <dgm:pt modelId="{AD87BE93-CF5A-4371-8E25-1EA82CE1A445}" type="pres">
      <dgm:prSet presAssocID="{90BEAD95-A5DD-43AD-8935-04BABAC45490}" presName="entireBox" presStyleLbl="node1" presStyleIdx="0" presStyleCnt="4"/>
      <dgm:spPr/>
    </dgm:pt>
    <dgm:pt modelId="{F0AE69EC-6767-4504-86CC-DEC78D6A8153}" type="pres">
      <dgm:prSet presAssocID="{90BEAD95-A5DD-43AD-8935-04BABAC45490}" presName="descendantBox" presStyleCnt="0"/>
      <dgm:spPr/>
    </dgm:pt>
    <dgm:pt modelId="{EB44F10F-0C9F-4A81-B125-24633E464607}" type="pres">
      <dgm:prSet presAssocID="{AF1B7955-A42A-4133-A837-DA74599EE9F6}" presName="childTextBox" presStyleLbl="fgAccFollowNode1" presStyleIdx="0" presStyleCnt="4" custLinFactNeighborY="4572">
        <dgm:presLayoutVars>
          <dgm:bulletEnabled val="1"/>
        </dgm:presLayoutVars>
      </dgm:prSet>
      <dgm:spPr/>
    </dgm:pt>
    <dgm:pt modelId="{AE022447-5B30-4157-9C81-E65B510B46C3}" type="pres">
      <dgm:prSet presAssocID="{9C038FA0-A6A4-49E8-900B-DEAEBBB9D336}" presName="sp" presStyleCnt="0"/>
      <dgm:spPr/>
    </dgm:pt>
    <dgm:pt modelId="{3A44C92B-AEB2-4B13-BAAB-028A76B70E61}" type="pres">
      <dgm:prSet presAssocID="{F9628A31-8AA1-4549-A5BE-60C44483FFEE}" presName="arrowAndChildren" presStyleCnt="0"/>
      <dgm:spPr/>
    </dgm:pt>
    <dgm:pt modelId="{6705D086-F5A0-483F-B429-2396C120BCFC}" type="pres">
      <dgm:prSet presAssocID="{F9628A31-8AA1-4549-A5BE-60C44483FFEE}" presName="parentTextArrow" presStyleLbl="node1" presStyleIdx="0" presStyleCnt="4"/>
      <dgm:spPr/>
    </dgm:pt>
    <dgm:pt modelId="{AD08D82C-B2B2-4F35-9D58-9BA134960BFD}" type="pres">
      <dgm:prSet presAssocID="{F9628A31-8AA1-4549-A5BE-60C44483FFEE}" presName="arrow" presStyleLbl="node1" presStyleIdx="1" presStyleCnt="4"/>
      <dgm:spPr/>
    </dgm:pt>
    <dgm:pt modelId="{A02CDBA6-2059-4D32-AD0D-AEC17BA18CDA}" type="pres">
      <dgm:prSet presAssocID="{F9628A31-8AA1-4549-A5BE-60C44483FFEE}" presName="descendantArrow" presStyleCnt="0"/>
      <dgm:spPr/>
    </dgm:pt>
    <dgm:pt modelId="{DB6E9C86-E89D-472D-8655-883495E83FB7}" type="pres">
      <dgm:prSet presAssocID="{CE0F857D-DDF0-472A-8E02-8500E4B5DF7C}" presName="childTextArrow" presStyleLbl="fgAccFollowNode1" presStyleIdx="1" presStyleCnt="4">
        <dgm:presLayoutVars>
          <dgm:bulletEnabled val="1"/>
        </dgm:presLayoutVars>
      </dgm:prSet>
      <dgm:spPr/>
    </dgm:pt>
    <dgm:pt modelId="{088228F5-1054-43D7-845B-17ACCF85B674}" type="pres">
      <dgm:prSet presAssocID="{90BEEFC2-4047-43A3-81F3-54C93A1056A1}" presName="sp" presStyleCnt="0"/>
      <dgm:spPr/>
    </dgm:pt>
    <dgm:pt modelId="{26FE3E5C-3B60-449B-844B-A5FA4514CA2B}" type="pres">
      <dgm:prSet presAssocID="{C4012BDB-C202-47E9-A515-252B7959FDF7}" presName="arrowAndChildren" presStyleCnt="0"/>
      <dgm:spPr/>
    </dgm:pt>
    <dgm:pt modelId="{097B14D3-D5A4-46C4-8522-43C621270E6F}" type="pres">
      <dgm:prSet presAssocID="{C4012BDB-C202-47E9-A515-252B7959FDF7}" presName="parentTextArrow" presStyleLbl="node1" presStyleIdx="1" presStyleCnt="4"/>
      <dgm:spPr/>
    </dgm:pt>
    <dgm:pt modelId="{BEEB3440-31AA-488F-8777-1574BC1E68D5}" type="pres">
      <dgm:prSet presAssocID="{C4012BDB-C202-47E9-A515-252B7959FDF7}" presName="arrow" presStyleLbl="node1" presStyleIdx="2" presStyleCnt="4"/>
      <dgm:spPr/>
    </dgm:pt>
    <dgm:pt modelId="{2439429C-2A71-4A32-B167-D7D6AD9F8744}" type="pres">
      <dgm:prSet presAssocID="{C4012BDB-C202-47E9-A515-252B7959FDF7}" presName="descendantArrow" presStyleCnt="0"/>
      <dgm:spPr/>
    </dgm:pt>
    <dgm:pt modelId="{B912D590-305D-435A-90F3-203D6436EAF9}" type="pres">
      <dgm:prSet presAssocID="{1DF8D42C-5B8D-4AF1-BFBE-0ABC157C0B99}" presName="childTextArrow" presStyleLbl="fgAccFollowNode1" presStyleIdx="2" presStyleCnt="4">
        <dgm:presLayoutVars>
          <dgm:bulletEnabled val="1"/>
        </dgm:presLayoutVars>
      </dgm:prSet>
      <dgm:spPr/>
    </dgm:pt>
    <dgm:pt modelId="{FAEA8184-4CA7-48BB-AF97-4209402238E0}" type="pres">
      <dgm:prSet presAssocID="{9DDB0CB0-B3CE-4FB4-808E-37C69456973E}" presName="sp" presStyleCnt="0"/>
      <dgm:spPr/>
    </dgm:pt>
    <dgm:pt modelId="{EBCCF48B-CCA3-43B8-8AFC-37A50BF4B03E}" type="pres">
      <dgm:prSet presAssocID="{895BDD6F-4B20-4407-8BC7-8E96745FBD1E}" presName="arrowAndChildren" presStyleCnt="0"/>
      <dgm:spPr/>
    </dgm:pt>
    <dgm:pt modelId="{D68E0F38-CC8B-4FB9-A04A-4105877AEA1B}" type="pres">
      <dgm:prSet presAssocID="{895BDD6F-4B20-4407-8BC7-8E96745FBD1E}" presName="parentTextArrow" presStyleLbl="node1" presStyleIdx="2" presStyleCnt="4"/>
      <dgm:spPr/>
    </dgm:pt>
    <dgm:pt modelId="{330C78AA-EA1D-4022-9C05-54192824D952}" type="pres">
      <dgm:prSet presAssocID="{895BDD6F-4B20-4407-8BC7-8E96745FBD1E}" presName="arrow" presStyleLbl="node1" presStyleIdx="3" presStyleCnt="4" custLinFactNeighborY="2001"/>
      <dgm:spPr/>
    </dgm:pt>
    <dgm:pt modelId="{6F1105AB-4D2D-44AB-8686-CF489EE1A28A}" type="pres">
      <dgm:prSet presAssocID="{895BDD6F-4B20-4407-8BC7-8E96745FBD1E}" presName="descendantArrow" presStyleCnt="0"/>
      <dgm:spPr/>
    </dgm:pt>
    <dgm:pt modelId="{EF42A331-B5BA-4A89-A5EC-F99C21216822}" type="pres">
      <dgm:prSet presAssocID="{A5DEA70B-F8EC-470B-A7DB-900D3C673590}" presName="childTextArrow" presStyleLbl="fgAccFollowNode1" presStyleIdx="3" presStyleCnt="4" custLinFactNeighborY="6861">
        <dgm:presLayoutVars>
          <dgm:bulletEnabled val="1"/>
        </dgm:presLayoutVars>
      </dgm:prSet>
      <dgm:spPr/>
    </dgm:pt>
  </dgm:ptLst>
  <dgm:cxnLst>
    <dgm:cxn modelId="{6035FC08-B3ED-4B25-B290-C1CB6F590BEC}" srcId="{F9628A31-8AA1-4549-A5BE-60C44483FFEE}" destId="{CE0F857D-DDF0-472A-8E02-8500E4B5DF7C}" srcOrd="0" destOrd="0" parTransId="{FFCDE48D-D836-4989-BE19-FE283D5EB6C1}" sibTransId="{A8A16227-5DF5-4541-903D-269C7E2214AB}"/>
    <dgm:cxn modelId="{950D760A-745C-4DE5-B3EE-AF664954E362}" srcId="{88E1C6C9-6D9F-473B-A035-535209F12188}" destId="{F9628A31-8AA1-4549-A5BE-60C44483FFEE}" srcOrd="2" destOrd="0" parTransId="{E74DAB92-403E-431D-9E83-7DB939915DDF}" sibTransId="{9C038FA0-A6A4-49E8-900B-DEAEBBB9D336}"/>
    <dgm:cxn modelId="{DA1CCB10-8453-46F7-8A6C-EBA0AD7BB458}" type="presOf" srcId="{90BEAD95-A5DD-43AD-8935-04BABAC45490}" destId="{AD87BE93-CF5A-4371-8E25-1EA82CE1A445}" srcOrd="1" destOrd="0" presId="urn:microsoft.com/office/officeart/2005/8/layout/process4"/>
    <dgm:cxn modelId="{246AA325-6311-4C73-9388-7D51E33554C2}" srcId="{88E1C6C9-6D9F-473B-A035-535209F12188}" destId="{C4012BDB-C202-47E9-A515-252B7959FDF7}" srcOrd="1" destOrd="0" parTransId="{D578AAB7-251F-4C44-B935-6D964D3EA933}" sibTransId="{90BEEFC2-4047-43A3-81F3-54C93A1056A1}"/>
    <dgm:cxn modelId="{1A9EB928-8251-437D-AC04-63AF8DEB4279}" srcId="{C4012BDB-C202-47E9-A515-252B7959FDF7}" destId="{1DF8D42C-5B8D-4AF1-BFBE-0ABC157C0B99}" srcOrd="0" destOrd="0" parTransId="{6B4BDF93-420E-434C-8951-12758C936CF0}" sibTransId="{FF4AF945-DA4F-467D-9D60-D7CCF464E04A}"/>
    <dgm:cxn modelId="{10E04B35-F720-444C-8790-7831DE10DB87}" type="presOf" srcId="{C4012BDB-C202-47E9-A515-252B7959FDF7}" destId="{097B14D3-D5A4-46C4-8522-43C621270E6F}" srcOrd="0" destOrd="0" presId="urn:microsoft.com/office/officeart/2005/8/layout/process4"/>
    <dgm:cxn modelId="{DD565B38-1072-4290-9863-5586BDA0130A}" type="presOf" srcId="{895BDD6F-4B20-4407-8BC7-8E96745FBD1E}" destId="{330C78AA-EA1D-4022-9C05-54192824D952}" srcOrd="1" destOrd="0" presId="urn:microsoft.com/office/officeart/2005/8/layout/process4"/>
    <dgm:cxn modelId="{882AB841-FF01-4116-A71F-DA37A7B0EB1B}" type="presOf" srcId="{F9628A31-8AA1-4549-A5BE-60C44483FFEE}" destId="{6705D086-F5A0-483F-B429-2396C120BCFC}" srcOrd="0" destOrd="0" presId="urn:microsoft.com/office/officeart/2005/8/layout/process4"/>
    <dgm:cxn modelId="{CE5F154B-411C-476E-90AA-4B6D6CB40B63}" type="presOf" srcId="{1DF8D42C-5B8D-4AF1-BFBE-0ABC157C0B99}" destId="{B912D590-305D-435A-90F3-203D6436EAF9}" srcOrd="0" destOrd="0" presId="urn:microsoft.com/office/officeart/2005/8/layout/process4"/>
    <dgm:cxn modelId="{93D5A657-C277-4412-A6A7-69922666CC4A}" type="presOf" srcId="{C4012BDB-C202-47E9-A515-252B7959FDF7}" destId="{BEEB3440-31AA-488F-8777-1574BC1E68D5}" srcOrd="1" destOrd="0" presId="urn:microsoft.com/office/officeart/2005/8/layout/process4"/>
    <dgm:cxn modelId="{44707D58-1779-4B3E-9934-E97D6BE164BE}" type="presOf" srcId="{90BEAD95-A5DD-43AD-8935-04BABAC45490}" destId="{E0629955-6849-40E7-81F8-F6F87F1AD173}" srcOrd="0" destOrd="0" presId="urn:microsoft.com/office/officeart/2005/8/layout/process4"/>
    <dgm:cxn modelId="{7D270361-DF6B-4D5F-8742-5E935F4C3EDB}" type="presOf" srcId="{895BDD6F-4B20-4407-8BC7-8E96745FBD1E}" destId="{D68E0F38-CC8B-4FB9-A04A-4105877AEA1B}" srcOrd="0" destOrd="0" presId="urn:microsoft.com/office/officeart/2005/8/layout/process4"/>
    <dgm:cxn modelId="{429B6764-66E6-4FA7-BC98-A30C383A9FA0}" type="presOf" srcId="{88E1C6C9-6D9F-473B-A035-535209F12188}" destId="{FD6F98FE-E648-428F-9799-9CF3BA9DD1F9}" srcOrd="0" destOrd="0" presId="urn:microsoft.com/office/officeart/2005/8/layout/process4"/>
    <dgm:cxn modelId="{94F3D367-80CE-451B-9E3B-52C6CEB607B5}" type="presOf" srcId="{F9628A31-8AA1-4549-A5BE-60C44483FFEE}" destId="{AD08D82C-B2B2-4F35-9D58-9BA134960BFD}" srcOrd="1" destOrd="0" presId="urn:microsoft.com/office/officeart/2005/8/layout/process4"/>
    <dgm:cxn modelId="{EEE9BFAE-B507-4976-9275-214611522A33}" type="presOf" srcId="{AF1B7955-A42A-4133-A837-DA74599EE9F6}" destId="{EB44F10F-0C9F-4A81-B125-24633E464607}" srcOrd="0" destOrd="0" presId="urn:microsoft.com/office/officeart/2005/8/layout/process4"/>
    <dgm:cxn modelId="{A82CE6B4-937D-4413-A522-5D8A13489AA3}" srcId="{88E1C6C9-6D9F-473B-A035-535209F12188}" destId="{895BDD6F-4B20-4407-8BC7-8E96745FBD1E}" srcOrd="0" destOrd="0" parTransId="{939142C9-1D78-49B2-A8EC-72C89BBF3E3C}" sibTransId="{9DDB0CB0-B3CE-4FB4-808E-37C69456973E}"/>
    <dgm:cxn modelId="{B99D18C1-D6F1-46B2-BC9C-9A639D419F59}" srcId="{895BDD6F-4B20-4407-8BC7-8E96745FBD1E}" destId="{A5DEA70B-F8EC-470B-A7DB-900D3C673590}" srcOrd="0" destOrd="0" parTransId="{D309C768-CDDA-4C5F-8BB0-A3F69687BB5A}" sibTransId="{39C81C52-6891-4007-A89B-BC9C3C2E5CDE}"/>
    <dgm:cxn modelId="{82B45FD5-7A69-4521-BB01-31EF0D63A628}" type="presOf" srcId="{CE0F857D-DDF0-472A-8E02-8500E4B5DF7C}" destId="{DB6E9C86-E89D-472D-8655-883495E83FB7}" srcOrd="0" destOrd="0" presId="urn:microsoft.com/office/officeart/2005/8/layout/process4"/>
    <dgm:cxn modelId="{241AECDF-CF2F-43D7-AA6A-F5D525FC9EFA}" srcId="{90BEAD95-A5DD-43AD-8935-04BABAC45490}" destId="{AF1B7955-A42A-4133-A837-DA74599EE9F6}" srcOrd="0" destOrd="0" parTransId="{38BFAB60-ED8F-4F72-90BB-A8273E4A76DB}" sibTransId="{E420F170-4CBC-489E-A821-A59CCA2B5C67}"/>
    <dgm:cxn modelId="{3DFE1DE7-0E0B-498F-805E-90AE12F32908}" type="presOf" srcId="{A5DEA70B-F8EC-470B-A7DB-900D3C673590}" destId="{EF42A331-B5BA-4A89-A5EC-F99C21216822}" srcOrd="0" destOrd="0" presId="urn:microsoft.com/office/officeart/2005/8/layout/process4"/>
    <dgm:cxn modelId="{BD184EF2-D748-41B1-B531-18194AF08E3B}" srcId="{88E1C6C9-6D9F-473B-A035-535209F12188}" destId="{90BEAD95-A5DD-43AD-8935-04BABAC45490}" srcOrd="3" destOrd="0" parTransId="{5DB39851-B3DE-414D-8970-CDC681F12954}" sibTransId="{E9398BD9-35E6-4E4E-B27E-C6D16B036A5F}"/>
    <dgm:cxn modelId="{06932AC3-59AC-434C-B90A-C556B52F22DB}" type="presParOf" srcId="{FD6F98FE-E648-428F-9799-9CF3BA9DD1F9}" destId="{2E666AE8-E7D1-4D0D-AB29-880095E0689D}" srcOrd="0" destOrd="0" presId="urn:microsoft.com/office/officeart/2005/8/layout/process4"/>
    <dgm:cxn modelId="{6E06A35B-18AF-4C55-A28C-BCF5C49DD184}" type="presParOf" srcId="{2E666AE8-E7D1-4D0D-AB29-880095E0689D}" destId="{E0629955-6849-40E7-81F8-F6F87F1AD173}" srcOrd="0" destOrd="0" presId="urn:microsoft.com/office/officeart/2005/8/layout/process4"/>
    <dgm:cxn modelId="{C4946E02-100A-442D-A7A1-4A4923C4E87E}" type="presParOf" srcId="{2E666AE8-E7D1-4D0D-AB29-880095E0689D}" destId="{AD87BE93-CF5A-4371-8E25-1EA82CE1A445}" srcOrd="1" destOrd="0" presId="urn:microsoft.com/office/officeart/2005/8/layout/process4"/>
    <dgm:cxn modelId="{3C5038AA-C708-4882-BCB1-2A59E0DE82B3}" type="presParOf" srcId="{2E666AE8-E7D1-4D0D-AB29-880095E0689D}" destId="{F0AE69EC-6767-4504-86CC-DEC78D6A8153}" srcOrd="2" destOrd="0" presId="urn:microsoft.com/office/officeart/2005/8/layout/process4"/>
    <dgm:cxn modelId="{1B5EF837-37A5-41FA-92FB-3A12017E0B5E}" type="presParOf" srcId="{F0AE69EC-6767-4504-86CC-DEC78D6A8153}" destId="{EB44F10F-0C9F-4A81-B125-24633E464607}" srcOrd="0" destOrd="0" presId="urn:microsoft.com/office/officeart/2005/8/layout/process4"/>
    <dgm:cxn modelId="{35C565FF-F329-4B44-8DD1-6937FE222A2F}" type="presParOf" srcId="{FD6F98FE-E648-428F-9799-9CF3BA9DD1F9}" destId="{AE022447-5B30-4157-9C81-E65B510B46C3}" srcOrd="1" destOrd="0" presId="urn:microsoft.com/office/officeart/2005/8/layout/process4"/>
    <dgm:cxn modelId="{AE54360A-67CA-411F-9858-6B372DA2AD67}" type="presParOf" srcId="{FD6F98FE-E648-428F-9799-9CF3BA9DD1F9}" destId="{3A44C92B-AEB2-4B13-BAAB-028A76B70E61}" srcOrd="2" destOrd="0" presId="urn:microsoft.com/office/officeart/2005/8/layout/process4"/>
    <dgm:cxn modelId="{11B36285-3760-4A6B-A37B-08D8577B0D0B}" type="presParOf" srcId="{3A44C92B-AEB2-4B13-BAAB-028A76B70E61}" destId="{6705D086-F5A0-483F-B429-2396C120BCFC}" srcOrd="0" destOrd="0" presId="urn:microsoft.com/office/officeart/2005/8/layout/process4"/>
    <dgm:cxn modelId="{9CF802DE-1BAA-43FB-9AF3-B5ED4376C143}" type="presParOf" srcId="{3A44C92B-AEB2-4B13-BAAB-028A76B70E61}" destId="{AD08D82C-B2B2-4F35-9D58-9BA134960BFD}" srcOrd="1" destOrd="0" presId="urn:microsoft.com/office/officeart/2005/8/layout/process4"/>
    <dgm:cxn modelId="{82A9938B-1871-4E32-BC86-714D28E8ECD9}" type="presParOf" srcId="{3A44C92B-AEB2-4B13-BAAB-028A76B70E61}" destId="{A02CDBA6-2059-4D32-AD0D-AEC17BA18CDA}" srcOrd="2" destOrd="0" presId="urn:microsoft.com/office/officeart/2005/8/layout/process4"/>
    <dgm:cxn modelId="{BFAF421A-5559-459A-B50B-7324DB596C47}" type="presParOf" srcId="{A02CDBA6-2059-4D32-AD0D-AEC17BA18CDA}" destId="{DB6E9C86-E89D-472D-8655-883495E83FB7}" srcOrd="0" destOrd="0" presId="urn:microsoft.com/office/officeart/2005/8/layout/process4"/>
    <dgm:cxn modelId="{24B5B907-44CF-4E47-A67A-0DF8407E8C30}" type="presParOf" srcId="{FD6F98FE-E648-428F-9799-9CF3BA9DD1F9}" destId="{088228F5-1054-43D7-845B-17ACCF85B674}" srcOrd="3" destOrd="0" presId="urn:microsoft.com/office/officeart/2005/8/layout/process4"/>
    <dgm:cxn modelId="{FFE4D63D-4157-444A-A012-50C5B088B554}" type="presParOf" srcId="{FD6F98FE-E648-428F-9799-9CF3BA9DD1F9}" destId="{26FE3E5C-3B60-449B-844B-A5FA4514CA2B}" srcOrd="4" destOrd="0" presId="urn:microsoft.com/office/officeart/2005/8/layout/process4"/>
    <dgm:cxn modelId="{858D634D-8529-4B8A-B7C9-30446C5C7AA9}" type="presParOf" srcId="{26FE3E5C-3B60-449B-844B-A5FA4514CA2B}" destId="{097B14D3-D5A4-46C4-8522-43C621270E6F}" srcOrd="0" destOrd="0" presId="urn:microsoft.com/office/officeart/2005/8/layout/process4"/>
    <dgm:cxn modelId="{3E363AAD-C6A9-44F2-A2D9-C3F2F5BB5FB5}" type="presParOf" srcId="{26FE3E5C-3B60-449B-844B-A5FA4514CA2B}" destId="{BEEB3440-31AA-488F-8777-1574BC1E68D5}" srcOrd="1" destOrd="0" presId="urn:microsoft.com/office/officeart/2005/8/layout/process4"/>
    <dgm:cxn modelId="{25326699-5E41-4A80-A5E0-4A2999A3B316}" type="presParOf" srcId="{26FE3E5C-3B60-449B-844B-A5FA4514CA2B}" destId="{2439429C-2A71-4A32-B167-D7D6AD9F8744}" srcOrd="2" destOrd="0" presId="urn:microsoft.com/office/officeart/2005/8/layout/process4"/>
    <dgm:cxn modelId="{D913EF89-09CC-4E5B-9194-87AED798AC06}" type="presParOf" srcId="{2439429C-2A71-4A32-B167-D7D6AD9F8744}" destId="{B912D590-305D-435A-90F3-203D6436EAF9}" srcOrd="0" destOrd="0" presId="urn:microsoft.com/office/officeart/2005/8/layout/process4"/>
    <dgm:cxn modelId="{4C08A8DA-9633-4CEB-8AA3-BDDEB0891E46}" type="presParOf" srcId="{FD6F98FE-E648-428F-9799-9CF3BA9DD1F9}" destId="{FAEA8184-4CA7-48BB-AF97-4209402238E0}" srcOrd="5" destOrd="0" presId="urn:microsoft.com/office/officeart/2005/8/layout/process4"/>
    <dgm:cxn modelId="{9A48C8F9-EB91-4125-943C-8941110A524E}" type="presParOf" srcId="{FD6F98FE-E648-428F-9799-9CF3BA9DD1F9}" destId="{EBCCF48B-CCA3-43B8-8AFC-37A50BF4B03E}" srcOrd="6" destOrd="0" presId="urn:microsoft.com/office/officeart/2005/8/layout/process4"/>
    <dgm:cxn modelId="{CD68CFCF-C7BE-48BC-9C9D-366D8A40FB75}" type="presParOf" srcId="{EBCCF48B-CCA3-43B8-8AFC-37A50BF4B03E}" destId="{D68E0F38-CC8B-4FB9-A04A-4105877AEA1B}" srcOrd="0" destOrd="0" presId="urn:microsoft.com/office/officeart/2005/8/layout/process4"/>
    <dgm:cxn modelId="{62F23946-2005-4396-85CE-A84023136D96}" type="presParOf" srcId="{EBCCF48B-CCA3-43B8-8AFC-37A50BF4B03E}" destId="{330C78AA-EA1D-4022-9C05-54192824D952}" srcOrd="1" destOrd="0" presId="urn:microsoft.com/office/officeart/2005/8/layout/process4"/>
    <dgm:cxn modelId="{06549F5A-0358-4126-81EA-CCDAA3CC6D57}" type="presParOf" srcId="{EBCCF48B-CCA3-43B8-8AFC-37A50BF4B03E}" destId="{6F1105AB-4D2D-44AB-8686-CF489EE1A28A}" srcOrd="2" destOrd="0" presId="urn:microsoft.com/office/officeart/2005/8/layout/process4"/>
    <dgm:cxn modelId="{285FC13A-6CA4-40D1-801E-F76F8CCFE119}" type="presParOf" srcId="{6F1105AB-4D2D-44AB-8686-CF489EE1A28A}" destId="{EF42A331-B5BA-4A89-A5EC-F99C21216822}"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61DA8DCF-AE78-4395-8778-6957E6AC6D37}" type="doc">
      <dgm:prSet loTypeId="urn:microsoft.com/office/officeart/2005/8/layout/default" loCatId="list" qsTypeId="urn:microsoft.com/office/officeart/2005/8/quickstyle/simple1" qsCatId="simple" csTypeId="urn:microsoft.com/office/officeart/2005/8/colors/accent0_2" csCatId="mainScheme" phldr="1"/>
      <dgm:spPr/>
      <dgm:t>
        <a:bodyPr/>
        <a:lstStyle/>
        <a:p>
          <a:endParaRPr lang="en-GB"/>
        </a:p>
      </dgm:t>
    </dgm:pt>
    <dgm:pt modelId="{67927187-42F6-443B-9961-CF143827A4AC}">
      <dgm:prSet phldrT="[Text]"/>
      <dgm:spPr/>
      <dgm:t>
        <a:bodyPr/>
        <a:lstStyle/>
        <a:p>
          <a:r>
            <a:rPr lang="en-GB" b="0" dirty="0">
              <a:hlinkClick xmlns:r="http://schemas.openxmlformats.org/officeDocument/2006/relationships" r:id="rId1"/>
            </a:rPr>
            <a:t>University/SU Trans Web Portal</a:t>
          </a:r>
          <a:endParaRPr lang="en-GB" b="0" dirty="0"/>
        </a:p>
      </dgm:t>
    </dgm:pt>
    <dgm:pt modelId="{9741CE3A-0E60-4937-84D7-98EC33EFEB18}" type="parTrans" cxnId="{DB3036AF-ED05-4BC5-8479-5FF7AB6EC9C6}">
      <dgm:prSet/>
      <dgm:spPr/>
      <dgm:t>
        <a:bodyPr/>
        <a:lstStyle/>
        <a:p>
          <a:endParaRPr lang="en-GB"/>
        </a:p>
      </dgm:t>
    </dgm:pt>
    <dgm:pt modelId="{3C47E036-D3B6-4448-8D65-4EF51FE67A43}" type="sibTrans" cxnId="{DB3036AF-ED05-4BC5-8479-5FF7AB6EC9C6}">
      <dgm:prSet/>
      <dgm:spPr/>
      <dgm:t>
        <a:bodyPr/>
        <a:lstStyle/>
        <a:p>
          <a:endParaRPr lang="en-GB"/>
        </a:p>
      </dgm:t>
    </dgm:pt>
    <dgm:pt modelId="{6F4A6655-486B-491C-A55B-D929535D8F30}">
      <dgm:prSet phldrT="[Text]"/>
      <dgm:spPr/>
      <dgm:t>
        <a:bodyPr/>
        <a:lstStyle/>
        <a:p>
          <a:r>
            <a:rPr lang="en-GB" dirty="0">
              <a:hlinkClick xmlns:r="http://schemas.openxmlformats.org/officeDocument/2006/relationships" r:id="rId2"/>
            </a:rPr>
            <a:t>Get Pronouns Right campaign</a:t>
          </a:r>
          <a:endParaRPr lang="en-GB" dirty="0"/>
        </a:p>
      </dgm:t>
    </dgm:pt>
    <dgm:pt modelId="{8D8C244C-20DF-4631-8444-CF9C1EE23E04}" type="parTrans" cxnId="{F556AD4C-14C9-419B-96E9-F79CFA491714}">
      <dgm:prSet/>
      <dgm:spPr/>
      <dgm:t>
        <a:bodyPr/>
        <a:lstStyle/>
        <a:p>
          <a:endParaRPr lang="en-GB"/>
        </a:p>
      </dgm:t>
    </dgm:pt>
    <dgm:pt modelId="{C937E2CB-C8EC-4FEB-AEDD-5173140E7379}" type="sibTrans" cxnId="{F556AD4C-14C9-419B-96E9-F79CFA491714}">
      <dgm:prSet/>
      <dgm:spPr/>
      <dgm:t>
        <a:bodyPr/>
        <a:lstStyle/>
        <a:p>
          <a:endParaRPr lang="en-GB"/>
        </a:p>
      </dgm:t>
    </dgm:pt>
    <dgm:pt modelId="{6E97E53F-C277-44A3-B973-5E927824296A}">
      <dgm:prSet phldrT="[Text]"/>
      <dgm:spPr/>
      <dgm:t>
        <a:bodyPr/>
        <a:lstStyle/>
        <a:p>
          <a:r>
            <a:rPr lang="en-GB" dirty="0">
              <a:hlinkClick xmlns:r="http://schemas.openxmlformats.org/officeDocument/2006/relationships" r:id="rId3"/>
            </a:rPr>
            <a:t>Gender-inclusive teaching guidance</a:t>
          </a:r>
          <a:endParaRPr lang="en-GB" dirty="0"/>
        </a:p>
      </dgm:t>
    </dgm:pt>
    <dgm:pt modelId="{874EBC39-FD95-4C4A-8CD4-2BED92A58D5D}" type="parTrans" cxnId="{113FF212-18FA-48BB-8C90-32337DE06729}">
      <dgm:prSet/>
      <dgm:spPr/>
      <dgm:t>
        <a:bodyPr/>
        <a:lstStyle/>
        <a:p>
          <a:endParaRPr lang="en-GB"/>
        </a:p>
      </dgm:t>
    </dgm:pt>
    <dgm:pt modelId="{8AB024B4-BABD-4B11-BBBD-F9DC4230D135}" type="sibTrans" cxnId="{113FF212-18FA-48BB-8C90-32337DE06729}">
      <dgm:prSet/>
      <dgm:spPr/>
      <dgm:t>
        <a:bodyPr/>
        <a:lstStyle/>
        <a:p>
          <a:endParaRPr lang="en-GB"/>
        </a:p>
      </dgm:t>
    </dgm:pt>
    <dgm:pt modelId="{CA7CE189-804A-4482-9E0A-526377C68090}" type="pres">
      <dgm:prSet presAssocID="{61DA8DCF-AE78-4395-8778-6957E6AC6D37}" presName="diagram" presStyleCnt="0">
        <dgm:presLayoutVars>
          <dgm:dir/>
          <dgm:resizeHandles val="exact"/>
        </dgm:presLayoutVars>
      </dgm:prSet>
      <dgm:spPr/>
    </dgm:pt>
    <dgm:pt modelId="{B42D600F-54F0-4046-94EE-EFBD4E6C768C}" type="pres">
      <dgm:prSet presAssocID="{67927187-42F6-443B-9961-CF143827A4AC}" presName="node" presStyleLbl="node1" presStyleIdx="0" presStyleCnt="3">
        <dgm:presLayoutVars>
          <dgm:bulletEnabled val="1"/>
        </dgm:presLayoutVars>
      </dgm:prSet>
      <dgm:spPr/>
    </dgm:pt>
    <dgm:pt modelId="{F284271B-A063-4D0F-B8C2-8C5904EB033B}" type="pres">
      <dgm:prSet presAssocID="{3C47E036-D3B6-4448-8D65-4EF51FE67A43}" presName="sibTrans" presStyleCnt="0"/>
      <dgm:spPr/>
    </dgm:pt>
    <dgm:pt modelId="{ED14DEDA-2015-4CAD-A3B4-5EB2051172BB}" type="pres">
      <dgm:prSet presAssocID="{6F4A6655-486B-491C-A55B-D929535D8F30}" presName="node" presStyleLbl="node1" presStyleIdx="1" presStyleCnt="3">
        <dgm:presLayoutVars>
          <dgm:bulletEnabled val="1"/>
        </dgm:presLayoutVars>
      </dgm:prSet>
      <dgm:spPr/>
    </dgm:pt>
    <dgm:pt modelId="{472D86F2-3392-405D-9B6C-DC11660E97DE}" type="pres">
      <dgm:prSet presAssocID="{C937E2CB-C8EC-4FEB-AEDD-5173140E7379}" presName="sibTrans" presStyleCnt="0"/>
      <dgm:spPr/>
    </dgm:pt>
    <dgm:pt modelId="{0FFD78C0-1947-4E96-821B-B2F6EA421A2B}" type="pres">
      <dgm:prSet presAssocID="{6E97E53F-C277-44A3-B973-5E927824296A}" presName="node" presStyleLbl="node1" presStyleIdx="2" presStyleCnt="3">
        <dgm:presLayoutVars>
          <dgm:bulletEnabled val="1"/>
        </dgm:presLayoutVars>
      </dgm:prSet>
      <dgm:spPr/>
    </dgm:pt>
  </dgm:ptLst>
  <dgm:cxnLst>
    <dgm:cxn modelId="{586DB805-3133-4F4F-B2C2-DD9F78BBFBB7}" type="presOf" srcId="{6E97E53F-C277-44A3-B973-5E927824296A}" destId="{0FFD78C0-1947-4E96-821B-B2F6EA421A2B}" srcOrd="0" destOrd="0" presId="urn:microsoft.com/office/officeart/2005/8/layout/default"/>
    <dgm:cxn modelId="{113FF212-18FA-48BB-8C90-32337DE06729}" srcId="{61DA8DCF-AE78-4395-8778-6957E6AC6D37}" destId="{6E97E53F-C277-44A3-B973-5E927824296A}" srcOrd="2" destOrd="0" parTransId="{874EBC39-FD95-4C4A-8CD4-2BED92A58D5D}" sibTransId="{8AB024B4-BABD-4B11-BBBD-F9DC4230D135}"/>
    <dgm:cxn modelId="{F364433A-F902-47B4-BC14-0B9E5098711C}" type="presOf" srcId="{6F4A6655-486B-491C-A55B-D929535D8F30}" destId="{ED14DEDA-2015-4CAD-A3B4-5EB2051172BB}" srcOrd="0" destOrd="0" presId="urn:microsoft.com/office/officeart/2005/8/layout/default"/>
    <dgm:cxn modelId="{15EBB043-56A3-4775-9485-9C8D103EE33E}" type="presOf" srcId="{67927187-42F6-443B-9961-CF143827A4AC}" destId="{B42D600F-54F0-4046-94EE-EFBD4E6C768C}" srcOrd="0" destOrd="0" presId="urn:microsoft.com/office/officeart/2005/8/layout/default"/>
    <dgm:cxn modelId="{F556AD4C-14C9-419B-96E9-F79CFA491714}" srcId="{61DA8DCF-AE78-4395-8778-6957E6AC6D37}" destId="{6F4A6655-486B-491C-A55B-D929535D8F30}" srcOrd="1" destOrd="0" parTransId="{8D8C244C-20DF-4631-8444-CF9C1EE23E04}" sibTransId="{C937E2CB-C8EC-4FEB-AEDD-5173140E7379}"/>
    <dgm:cxn modelId="{DB3036AF-ED05-4BC5-8479-5FF7AB6EC9C6}" srcId="{61DA8DCF-AE78-4395-8778-6957E6AC6D37}" destId="{67927187-42F6-443B-9961-CF143827A4AC}" srcOrd="0" destOrd="0" parTransId="{9741CE3A-0E60-4937-84D7-98EC33EFEB18}" sibTransId="{3C47E036-D3B6-4448-8D65-4EF51FE67A43}"/>
    <dgm:cxn modelId="{868630F9-A420-4122-B416-EF593ADE73B9}" type="presOf" srcId="{61DA8DCF-AE78-4395-8778-6957E6AC6D37}" destId="{CA7CE189-804A-4482-9E0A-526377C68090}" srcOrd="0" destOrd="0" presId="urn:microsoft.com/office/officeart/2005/8/layout/default"/>
    <dgm:cxn modelId="{BFA7CD64-376E-44D1-8AB8-D094FE36DBDA}" type="presParOf" srcId="{CA7CE189-804A-4482-9E0A-526377C68090}" destId="{B42D600F-54F0-4046-94EE-EFBD4E6C768C}" srcOrd="0" destOrd="0" presId="urn:microsoft.com/office/officeart/2005/8/layout/default"/>
    <dgm:cxn modelId="{0EE0D8E1-1133-44D8-B296-AD9EAF430718}" type="presParOf" srcId="{CA7CE189-804A-4482-9E0A-526377C68090}" destId="{F284271B-A063-4D0F-B8C2-8C5904EB033B}" srcOrd="1" destOrd="0" presId="urn:microsoft.com/office/officeart/2005/8/layout/default"/>
    <dgm:cxn modelId="{BBC002D4-4A1D-47BF-99AA-1A04F52E5D39}" type="presParOf" srcId="{CA7CE189-804A-4482-9E0A-526377C68090}" destId="{ED14DEDA-2015-4CAD-A3B4-5EB2051172BB}" srcOrd="2" destOrd="0" presId="urn:microsoft.com/office/officeart/2005/8/layout/default"/>
    <dgm:cxn modelId="{DC180D9D-464F-4434-AAF0-C959923C82C0}" type="presParOf" srcId="{CA7CE189-804A-4482-9E0A-526377C68090}" destId="{472D86F2-3392-405D-9B6C-DC11660E97DE}" srcOrd="3" destOrd="0" presId="urn:microsoft.com/office/officeart/2005/8/layout/default"/>
    <dgm:cxn modelId="{3395C967-44DF-487C-976A-0C9237D2B32D}" type="presParOf" srcId="{CA7CE189-804A-4482-9E0A-526377C68090}" destId="{0FFD78C0-1947-4E96-821B-B2F6EA421A2B}"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2E8CC-5EDD-4EF1-B2B5-BB173DC0F303}">
      <dsp:nvSpPr>
        <dsp:cNvPr id="0" name=""/>
        <dsp:cNvSpPr/>
      </dsp:nvSpPr>
      <dsp:spPr>
        <a:xfrm>
          <a:off x="6559" y="758922"/>
          <a:ext cx="1960447" cy="11762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baseline="0" dirty="0"/>
            <a:t>0.3-1% of the population identify as trans</a:t>
          </a:r>
          <a:endParaRPr lang="en-GB" sz="1200" kern="1200" dirty="0"/>
        </a:p>
      </dsp:txBody>
      <dsp:txXfrm>
        <a:off x="41011" y="793374"/>
        <a:ext cx="1891543" cy="1107364"/>
      </dsp:txXfrm>
    </dsp:sp>
    <dsp:sp modelId="{169ED72D-5D52-44A1-AB7A-FC171CDE1BB1}">
      <dsp:nvSpPr>
        <dsp:cNvPr id="0" name=""/>
        <dsp:cNvSpPr/>
      </dsp:nvSpPr>
      <dsp:spPr>
        <a:xfrm>
          <a:off x="2139526" y="1103961"/>
          <a:ext cx="415614" cy="4861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139526" y="1201199"/>
        <a:ext cx="290930" cy="291714"/>
      </dsp:txXfrm>
    </dsp:sp>
    <dsp:sp modelId="{8B25007E-630F-4829-BDF3-5148B03339EB}">
      <dsp:nvSpPr>
        <dsp:cNvPr id="0" name=""/>
        <dsp:cNvSpPr/>
      </dsp:nvSpPr>
      <dsp:spPr>
        <a:xfrm>
          <a:off x="2751185" y="758922"/>
          <a:ext cx="1960447" cy="11762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baseline="0" dirty="0"/>
            <a:t>More people identify as trans as awareness and understanding grows</a:t>
          </a:r>
          <a:endParaRPr lang="en-GB" sz="1200" kern="1200" dirty="0"/>
        </a:p>
      </dsp:txBody>
      <dsp:txXfrm>
        <a:off x="2785637" y="793374"/>
        <a:ext cx="1891543" cy="1107364"/>
      </dsp:txXfrm>
    </dsp:sp>
    <dsp:sp modelId="{A68FC8E1-9464-40E8-B4D4-30C3A7D472F7}">
      <dsp:nvSpPr>
        <dsp:cNvPr id="0" name=""/>
        <dsp:cNvSpPr/>
      </dsp:nvSpPr>
      <dsp:spPr>
        <a:xfrm>
          <a:off x="4884152" y="1103961"/>
          <a:ext cx="415614" cy="4861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884152" y="1201199"/>
        <a:ext cx="290930" cy="291714"/>
      </dsp:txXfrm>
    </dsp:sp>
    <dsp:sp modelId="{C35E81FD-0142-4E70-A08B-A8FCE012A7A3}">
      <dsp:nvSpPr>
        <dsp:cNvPr id="0" name=""/>
        <dsp:cNvSpPr/>
      </dsp:nvSpPr>
      <dsp:spPr>
        <a:xfrm>
          <a:off x="5495812" y="758922"/>
          <a:ext cx="1960447" cy="11762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baseline="0" dirty="0"/>
            <a:t>It was previously thought that there were many more trans women than trans men and non-binary people.</a:t>
          </a:r>
          <a:endParaRPr lang="en-GB" sz="1200" kern="1200" dirty="0"/>
        </a:p>
      </dsp:txBody>
      <dsp:txXfrm>
        <a:off x="5530264" y="793374"/>
        <a:ext cx="1891543" cy="1107364"/>
      </dsp:txXfrm>
    </dsp:sp>
    <dsp:sp modelId="{FB3A9AB9-AC5E-4EFA-AE7C-0347F55853B1}">
      <dsp:nvSpPr>
        <dsp:cNvPr id="0" name=""/>
        <dsp:cNvSpPr/>
      </dsp:nvSpPr>
      <dsp:spPr>
        <a:xfrm rot="5400000">
          <a:off x="6268228" y="2072422"/>
          <a:ext cx="415614" cy="4861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5400000">
        <a:off x="6330178" y="2107710"/>
        <a:ext cx="291714" cy="290930"/>
      </dsp:txXfrm>
    </dsp:sp>
    <dsp:sp modelId="{3B3AAD07-2E70-4EDE-A631-684BD7D9AD39}">
      <dsp:nvSpPr>
        <dsp:cNvPr id="0" name=""/>
        <dsp:cNvSpPr/>
      </dsp:nvSpPr>
      <dsp:spPr>
        <a:xfrm>
          <a:off x="5495812" y="2719370"/>
          <a:ext cx="1960447" cy="11762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baseline="0" dirty="0"/>
            <a:t>University is known as a relatively safe place to come out/transition, which increases the number of trans people in HE</a:t>
          </a:r>
          <a:endParaRPr lang="en-GB" sz="1200" kern="1200" dirty="0"/>
        </a:p>
      </dsp:txBody>
      <dsp:txXfrm>
        <a:off x="5530264" y="2753822"/>
        <a:ext cx="1891543" cy="1107364"/>
      </dsp:txXfrm>
    </dsp:sp>
    <dsp:sp modelId="{6451DA3C-2660-4FB9-97AE-CE7362D32194}">
      <dsp:nvSpPr>
        <dsp:cNvPr id="0" name=""/>
        <dsp:cNvSpPr/>
      </dsp:nvSpPr>
      <dsp:spPr>
        <a:xfrm rot="10800000">
          <a:off x="4907678" y="3064409"/>
          <a:ext cx="415614" cy="4861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10800000">
        <a:off x="5032362" y="3161647"/>
        <a:ext cx="290930" cy="291714"/>
      </dsp:txXfrm>
    </dsp:sp>
    <dsp:sp modelId="{2EAC89CB-7CED-449A-85D7-8AA204937187}">
      <dsp:nvSpPr>
        <dsp:cNvPr id="0" name=""/>
        <dsp:cNvSpPr/>
      </dsp:nvSpPr>
      <dsp:spPr>
        <a:xfrm>
          <a:off x="2751185" y="2719370"/>
          <a:ext cx="1960447" cy="11762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baseline="0" dirty="0"/>
            <a:t>Warwick has an active trans community, which makes it a destination for trans students</a:t>
          </a:r>
          <a:endParaRPr lang="en-GB" sz="1200" kern="1200" dirty="0"/>
        </a:p>
      </dsp:txBody>
      <dsp:txXfrm>
        <a:off x="2785637" y="2753822"/>
        <a:ext cx="1891543" cy="1107364"/>
      </dsp:txXfrm>
    </dsp:sp>
    <dsp:sp modelId="{171B237E-DE47-4DEF-A640-336EED1B23AD}">
      <dsp:nvSpPr>
        <dsp:cNvPr id="0" name=""/>
        <dsp:cNvSpPr/>
      </dsp:nvSpPr>
      <dsp:spPr>
        <a:xfrm rot="10800000">
          <a:off x="2163051" y="3064409"/>
          <a:ext cx="415614" cy="4861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10800000">
        <a:off x="2287735" y="3161647"/>
        <a:ext cx="290930" cy="291714"/>
      </dsp:txXfrm>
    </dsp:sp>
    <dsp:sp modelId="{B57C4C13-CB4A-48D1-8107-F3C9C7408DF2}">
      <dsp:nvSpPr>
        <dsp:cNvPr id="0" name=""/>
        <dsp:cNvSpPr/>
      </dsp:nvSpPr>
      <dsp:spPr>
        <a:xfrm>
          <a:off x="6559" y="2719370"/>
          <a:ext cx="1960447" cy="11762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250-500 trans people at Warwick</a:t>
          </a:r>
        </a:p>
      </dsp:txBody>
      <dsp:txXfrm>
        <a:off x="41011" y="2753822"/>
        <a:ext cx="1891543" cy="11073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87BE93-CF5A-4371-8E25-1EA82CE1A445}">
      <dsp:nvSpPr>
        <dsp:cNvPr id="0" name=""/>
        <dsp:cNvSpPr/>
      </dsp:nvSpPr>
      <dsp:spPr>
        <a:xfrm>
          <a:off x="0" y="3859254"/>
          <a:ext cx="7500695" cy="844310"/>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dirty="0"/>
            <a:t>14% of trans students have considered dropping out or have dropped out because of experiencing harassment or discrimination in the last year. </a:t>
          </a:r>
        </a:p>
      </dsp:txBody>
      <dsp:txXfrm>
        <a:off x="0" y="3859254"/>
        <a:ext cx="7500695" cy="455927"/>
      </dsp:txXfrm>
    </dsp:sp>
    <dsp:sp modelId="{EB44F10F-0C9F-4A81-B125-24633E464607}">
      <dsp:nvSpPr>
        <dsp:cNvPr id="0" name=""/>
        <dsp:cNvSpPr/>
      </dsp:nvSpPr>
      <dsp:spPr>
        <a:xfrm>
          <a:off x="0" y="4316053"/>
          <a:ext cx="7500695" cy="388382"/>
        </a:xfrm>
        <a:prstGeom prst="rect">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GB" sz="1600" kern="1200" dirty="0"/>
            <a:t>Stonewall, 2018</a:t>
          </a:r>
        </a:p>
      </dsp:txBody>
      <dsp:txXfrm>
        <a:off x="0" y="4316053"/>
        <a:ext cx="7500695" cy="388382"/>
      </dsp:txXfrm>
    </dsp:sp>
    <dsp:sp modelId="{AD08D82C-B2B2-4F35-9D58-9BA134960BFD}">
      <dsp:nvSpPr>
        <dsp:cNvPr id="0" name=""/>
        <dsp:cNvSpPr/>
      </dsp:nvSpPr>
      <dsp:spPr>
        <a:xfrm rot="10800000">
          <a:off x="0" y="2573369"/>
          <a:ext cx="7500695" cy="1298549"/>
        </a:xfrm>
        <a:prstGeom prst="upArrowCallou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dirty="0"/>
            <a:t>53% of trans people aged 18 to 24 have experienced a hate crime/incident in the past 12 months. </a:t>
          </a:r>
        </a:p>
      </dsp:txBody>
      <dsp:txXfrm rot="-10800000">
        <a:off x="0" y="2573369"/>
        <a:ext cx="7500695" cy="455790"/>
      </dsp:txXfrm>
    </dsp:sp>
    <dsp:sp modelId="{DB6E9C86-E89D-472D-8655-883495E83FB7}">
      <dsp:nvSpPr>
        <dsp:cNvPr id="0" name=""/>
        <dsp:cNvSpPr/>
      </dsp:nvSpPr>
      <dsp:spPr>
        <a:xfrm>
          <a:off x="0" y="3029160"/>
          <a:ext cx="7500695" cy="388266"/>
        </a:xfrm>
        <a:prstGeom prst="rect">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GB" sz="1600" kern="1200" dirty="0"/>
            <a:t>Stonewall, 2018</a:t>
          </a:r>
        </a:p>
      </dsp:txBody>
      <dsp:txXfrm>
        <a:off x="0" y="3029160"/>
        <a:ext cx="7500695" cy="388266"/>
      </dsp:txXfrm>
    </dsp:sp>
    <dsp:sp modelId="{BEEB3440-31AA-488F-8777-1574BC1E68D5}">
      <dsp:nvSpPr>
        <dsp:cNvPr id="0" name=""/>
        <dsp:cNvSpPr/>
      </dsp:nvSpPr>
      <dsp:spPr>
        <a:xfrm rot="10800000">
          <a:off x="0" y="1287484"/>
          <a:ext cx="7500695" cy="1298549"/>
        </a:xfrm>
        <a:prstGeom prst="upArrowCallou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en-GB" sz="1600" kern="1200" dirty="0"/>
            <a:t>71% of Warwick trans students have experienced </a:t>
          </a:r>
          <a:r>
            <a:rPr lang="en-GB" sz="1600" kern="1200" dirty="0" err="1"/>
            <a:t>LGBTUAphobia</a:t>
          </a:r>
          <a:r>
            <a:rPr lang="en-GB" sz="1600" kern="1200" dirty="0"/>
            <a:t> at Warwick. </a:t>
          </a:r>
          <a:br>
            <a:rPr lang="en-GB" sz="1600" kern="1200" dirty="0"/>
          </a:br>
          <a:endParaRPr lang="en-GB" sz="1600" kern="1200" dirty="0"/>
        </a:p>
      </dsp:txBody>
      <dsp:txXfrm rot="-10800000">
        <a:off x="0" y="1287484"/>
        <a:ext cx="7500695" cy="455790"/>
      </dsp:txXfrm>
    </dsp:sp>
    <dsp:sp modelId="{B912D590-305D-435A-90F3-203D6436EAF9}">
      <dsp:nvSpPr>
        <dsp:cNvPr id="0" name=""/>
        <dsp:cNvSpPr/>
      </dsp:nvSpPr>
      <dsp:spPr>
        <a:xfrm>
          <a:off x="0" y="1743275"/>
          <a:ext cx="7500695" cy="388266"/>
        </a:xfrm>
        <a:prstGeom prst="rect">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GB" sz="1600" kern="1200" dirty="0" err="1"/>
            <a:t>cf</a:t>
          </a:r>
          <a:r>
            <a:rPr lang="en-GB" sz="1600" kern="1200" dirty="0"/>
            <a:t> 38% of LGBTUA+ students</a:t>
          </a:r>
        </a:p>
      </dsp:txBody>
      <dsp:txXfrm>
        <a:off x="0" y="1743275"/>
        <a:ext cx="7500695" cy="388266"/>
      </dsp:txXfrm>
    </dsp:sp>
    <dsp:sp modelId="{330C78AA-EA1D-4022-9C05-54192824D952}">
      <dsp:nvSpPr>
        <dsp:cNvPr id="0" name=""/>
        <dsp:cNvSpPr/>
      </dsp:nvSpPr>
      <dsp:spPr>
        <a:xfrm rot="10800000">
          <a:off x="0" y="27583"/>
          <a:ext cx="7500695" cy="1298549"/>
        </a:xfrm>
        <a:prstGeom prst="upArrowCallou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en-GB" sz="1600" kern="1200" dirty="0"/>
            <a:t>Only 45% of Warwick trans students felt supported by the University. </a:t>
          </a:r>
          <a:br>
            <a:rPr lang="en-GB" sz="1600" kern="1200" dirty="0"/>
          </a:br>
          <a:endParaRPr lang="en-GB" sz="1600" kern="1200" dirty="0"/>
        </a:p>
      </dsp:txBody>
      <dsp:txXfrm rot="-10800000">
        <a:off x="0" y="27583"/>
        <a:ext cx="7500695" cy="455790"/>
      </dsp:txXfrm>
    </dsp:sp>
    <dsp:sp modelId="{EF42A331-B5BA-4A89-A5EC-F99C21216822}">
      <dsp:nvSpPr>
        <dsp:cNvPr id="0" name=""/>
        <dsp:cNvSpPr/>
      </dsp:nvSpPr>
      <dsp:spPr>
        <a:xfrm>
          <a:off x="0" y="484029"/>
          <a:ext cx="7500695" cy="388266"/>
        </a:xfrm>
        <a:prstGeom prst="rect">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GB" sz="1600" kern="1200" dirty="0" err="1"/>
            <a:t>cf</a:t>
          </a:r>
          <a:r>
            <a:rPr lang="en-GB" sz="1600" kern="1200" dirty="0"/>
            <a:t> 63% of LGBTUA+ students</a:t>
          </a:r>
        </a:p>
      </dsp:txBody>
      <dsp:txXfrm>
        <a:off x="0" y="484029"/>
        <a:ext cx="7500695" cy="3882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2D600F-54F0-4046-94EE-EFBD4E6C768C}">
      <dsp:nvSpPr>
        <dsp:cNvPr id="0" name=""/>
        <dsp:cNvSpPr/>
      </dsp:nvSpPr>
      <dsp:spPr>
        <a:xfrm>
          <a:off x="744" y="145603"/>
          <a:ext cx="2902148" cy="1741289"/>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b="0" kern="1200" dirty="0">
              <a:hlinkClick xmlns:r="http://schemas.openxmlformats.org/officeDocument/2006/relationships" r:id="rId1"/>
            </a:rPr>
            <a:t>University/SU Trans Web Portal</a:t>
          </a:r>
          <a:endParaRPr lang="en-GB" sz="2800" b="0" kern="1200" dirty="0"/>
        </a:p>
      </dsp:txBody>
      <dsp:txXfrm>
        <a:off x="744" y="145603"/>
        <a:ext cx="2902148" cy="1741289"/>
      </dsp:txXfrm>
    </dsp:sp>
    <dsp:sp modelId="{ED14DEDA-2015-4CAD-A3B4-5EB2051172BB}">
      <dsp:nvSpPr>
        <dsp:cNvPr id="0" name=""/>
        <dsp:cNvSpPr/>
      </dsp:nvSpPr>
      <dsp:spPr>
        <a:xfrm>
          <a:off x="3193107" y="145603"/>
          <a:ext cx="2902148" cy="1741289"/>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hlinkClick xmlns:r="http://schemas.openxmlformats.org/officeDocument/2006/relationships" r:id="rId2"/>
            </a:rPr>
            <a:t>Get Pronouns Right campaign</a:t>
          </a:r>
          <a:endParaRPr lang="en-GB" sz="2800" kern="1200" dirty="0"/>
        </a:p>
      </dsp:txBody>
      <dsp:txXfrm>
        <a:off x="3193107" y="145603"/>
        <a:ext cx="2902148" cy="1741289"/>
      </dsp:txXfrm>
    </dsp:sp>
    <dsp:sp modelId="{0FFD78C0-1947-4E96-821B-B2F6EA421A2B}">
      <dsp:nvSpPr>
        <dsp:cNvPr id="0" name=""/>
        <dsp:cNvSpPr/>
      </dsp:nvSpPr>
      <dsp:spPr>
        <a:xfrm>
          <a:off x="1596925" y="2177107"/>
          <a:ext cx="2902148" cy="1741289"/>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hlinkClick xmlns:r="http://schemas.openxmlformats.org/officeDocument/2006/relationships" r:id="rId3"/>
            </a:rPr>
            <a:t>Gender-inclusive teaching guidance</a:t>
          </a:r>
          <a:endParaRPr lang="en-GB" sz="2800" kern="1200" dirty="0"/>
        </a:p>
      </dsp:txBody>
      <dsp:txXfrm>
        <a:off x="1596925" y="2177107"/>
        <a:ext cx="2902148" cy="1741289"/>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8760481-C428-4C5B-8E80-0A64AD56B4DD}"/>
              </a:ext>
            </a:extLst>
          </p:cNvPr>
          <p:cNvSpPr>
            <a:spLocks noGrp="1"/>
          </p:cNvSpPr>
          <p:nvPr>
            <p:ph type="hdr" sz="quarter"/>
          </p:nvPr>
        </p:nvSpPr>
        <p:spPr>
          <a:xfrm>
            <a:off x="0" y="0"/>
            <a:ext cx="2985558" cy="502835"/>
          </a:xfrm>
          <a:prstGeom prst="rect">
            <a:avLst/>
          </a:prstGeom>
        </p:spPr>
        <p:txBody>
          <a:bodyPr vert="horz" lIns="96634" tIns="48317" rIns="96634" bIns="48317" rtlCol="0"/>
          <a:lstStyle>
            <a:lvl1pPr algn="l">
              <a:defRPr sz="1300"/>
            </a:lvl1pPr>
          </a:lstStyle>
          <a:p>
            <a:endParaRPr lang="en-GB"/>
          </a:p>
        </p:txBody>
      </p:sp>
      <p:sp>
        <p:nvSpPr>
          <p:cNvPr id="3" name="Date Placeholder 2">
            <a:extLst>
              <a:ext uri="{FF2B5EF4-FFF2-40B4-BE49-F238E27FC236}">
                <a16:creationId xmlns:a16="http://schemas.microsoft.com/office/drawing/2014/main" id="{A617744F-C4DC-45A6-9047-CBDBFF20D402}"/>
              </a:ext>
            </a:extLst>
          </p:cNvPr>
          <p:cNvSpPr>
            <a:spLocks noGrp="1"/>
          </p:cNvSpPr>
          <p:nvPr>
            <p:ph type="dt" sz="quarter" idx="1"/>
          </p:nvPr>
        </p:nvSpPr>
        <p:spPr>
          <a:xfrm>
            <a:off x="3902597" y="0"/>
            <a:ext cx="2985558" cy="502835"/>
          </a:xfrm>
          <a:prstGeom prst="rect">
            <a:avLst/>
          </a:prstGeom>
        </p:spPr>
        <p:txBody>
          <a:bodyPr vert="horz" lIns="96634" tIns="48317" rIns="96634" bIns="48317" rtlCol="0"/>
          <a:lstStyle>
            <a:lvl1pPr algn="r">
              <a:defRPr sz="1300"/>
            </a:lvl1pPr>
          </a:lstStyle>
          <a:p>
            <a:fld id="{BBEB7CCB-4B9A-4784-BA5C-EF58B88E6972}" type="datetimeFigureOut">
              <a:rPr lang="en-GB" smtClean="0"/>
              <a:t>13/12/2019</a:t>
            </a:fld>
            <a:endParaRPr lang="en-GB"/>
          </a:p>
        </p:txBody>
      </p:sp>
      <p:sp>
        <p:nvSpPr>
          <p:cNvPr id="4" name="Footer Placeholder 3">
            <a:extLst>
              <a:ext uri="{FF2B5EF4-FFF2-40B4-BE49-F238E27FC236}">
                <a16:creationId xmlns:a16="http://schemas.microsoft.com/office/drawing/2014/main" id="{3EFB3091-46C1-4431-8B9C-2263B3E40B5F}"/>
              </a:ext>
            </a:extLst>
          </p:cNvPr>
          <p:cNvSpPr>
            <a:spLocks noGrp="1"/>
          </p:cNvSpPr>
          <p:nvPr>
            <p:ph type="ftr" sz="quarter" idx="2"/>
          </p:nvPr>
        </p:nvSpPr>
        <p:spPr>
          <a:xfrm>
            <a:off x="0" y="9519055"/>
            <a:ext cx="2985558" cy="502834"/>
          </a:xfrm>
          <a:prstGeom prst="rect">
            <a:avLst/>
          </a:prstGeom>
        </p:spPr>
        <p:txBody>
          <a:bodyPr vert="horz" lIns="96634" tIns="48317" rIns="96634" bIns="48317"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76545C1F-0B66-46CD-9699-E4E2D92D8174}"/>
              </a:ext>
            </a:extLst>
          </p:cNvPr>
          <p:cNvSpPr>
            <a:spLocks noGrp="1"/>
          </p:cNvSpPr>
          <p:nvPr>
            <p:ph type="sldNum" sz="quarter" idx="3"/>
          </p:nvPr>
        </p:nvSpPr>
        <p:spPr>
          <a:xfrm>
            <a:off x="3902597" y="9519055"/>
            <a:ext cx="2985558" cy="502834"/>
          </a:xfrm>
          <a:prstGeom prst="rect">
            <a:avLst/>
          </a:prstGeom>
        </p:spPr>
        <p:txBody>
          <a:bodyPr vert="horz" lIns="96634" tIns="48317" rIns="96634" bIns="48317" rtlCol="0" anchor="b"/>
          <a:lstStyle>
            <a:lvl1pPr algn="r">
              <a:defRPr sz="1300"/>
            </a:lvl1pPr>
          </a:lstStyle>
          <a:p>
            <a:fld id="{5B410BA8-D4AA-4155-B602-47A6981106F8}" type="slidenum">
              <a:rPr lang="en-GB" smtClean="0"/>
              <a:t>‹#›</a:t>
            </a:fld>
            <a:endParaRPr lang="en-GB"/>
          </a:p>
        </p:txBody>
      </p:sp>
    </p:spTree>
    <p:extLst>
      <p:ext uri="{BB962C8B-B14F-4D97-AF65-F5344CB8AC3E}">
        <p14:creationId xmlns:p14="http://schemas.microsoft.com/office/powerpoint/2010/main" val="9541203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835"/>
          </a:xfrm>
          <a:prstGeom prst="rect">
            <a:avLst/>
          </a:prstGeom>
        </p:spPr>
        <p:txBody>
          <a:bodyPr vert="horz" lIns="96634" tIns="48317" rIns="96634" bIns="48317" rtlCol="0"/>
          <a:lstStyle>
            <a:lvl1pPr algn="l">
              <a:defRPr sz="1300"/>
            </a:lvl1pPr>
          </a:lstStyle>
          <a:p>
            <a:endParaRPr lang="en-US"/>
          </a:p>
        </p:txBody>
      </p:sp>
      <p:sp>
        <p:nvSpPr>
          <p:cNvPr id="3" name="Date Placeholder 2"/>
          <p:cNvSpPr>
            <a:spLocks noGrp="1"/>
          </p:cNvSpPr>
          <p:nvPr>
            <p:ph type="dt" idx="1"/>
          </p:nvPr>
        </p:nvSpPr>
        <p:spPr>
          <a:xfrm>
            <a:off x="3902597" y="0"/>
            <a:ext cx="2985558" cy="502835"/>
          </a:xfrm>
          <a:prstGeom prst="rect">
            <a:avLst/>
          </a:prstGeom>
        </p:spPr>
        <p:txBody>
          <a:bodyPr vert="horz" lIns="96634" tIns="48317" rIns="96634" bIns="48317" rtlCol="0"/>
          <a:lstStyle>
            <a:lvl1pPr algn="r">
              <a:defRPr sz="1300"/>
            </a:lvl1pPr>
          </a:lstStyle>
          <a:p>
            <a:fld id="{D65A1A8B-B7B7-8840-A781-FF92CAF2C7E3}" type="datetimeFigureOut">
              <a:rPr lang="en-US" smtClean="0"/>
              <a:t>12/13/19</a:t>
            </a:fld>
            <a:endParaRPr lang="en-US"/>
          </a:p>
        </p:txBody>
      </p:sp>
      <p:sp>
        <p:nvSpPr>
          <p:cNvPr id="4" name="Slide Image Placeholder 3"/>
          <p:cNvSpPr>
            <a:spLocks noGrp="1" noRot="1" noChangeAspect="1"/>
          </p:cNvSpPr>
          <p:nvPr>
            <p:ph type="sldImg" idx="2"/>
          </p:nvPr>
        </p:nvSpPr>
        <p:spPr>
          <a:xfrm>
            <a:off x="1190625" y="1252538"/>
            <a:ext cx="4508500" cy="3382962"/>
          </a:xfrm>
          <a:prstGeom prst="rect">
            <a:avLst/>
          </a:prstGeom>
          <a:noFill/>
          <a:ln w="12700">
            <a:solidFill>
              <a:prstClr val="black"/>
            </a:solidFill>
          </a:ln>
        </p:spPr>
        <p:txBody>
          <a:bodyPr vert="horz" lIns="96634" tIns="48317" rIns="96634" bIns="48317" rtlCol="0" anchor="ctr"/>
          <a:lstStyle/>
          <a:p>
            <a:endParaRPr lang="en-US"/>
          </a:p>
        </p:txBody>
      </p:sp>
      <p:sp>
        <p:nvSpPr>
          <p:cNvPr id="5" name="Notes Placeholder 4"/>
          <p:cNvSpPr>
            <a:spLocks noGrp="1"/>
          </p:cNvSpPr>
          <p:nvPr>
            <p:ph type="body" sz="quarter" idx="3"/>
          </p:nvPr>
        </p:nvSpPr>
        <p:spPr>
          <a:xfrm>
            <a:off x="688975" y="4823034"/>
            <a:ext cx="5511800" cy="3946118"/>
          </a:xfrm>
          <a:prstGeom prst="rect">
            <a:avLst/>
          </a:prstGeom>
        </p:spPr>
        <p:txBody>
          <a:bodyPr vert="horz" lIns="96634" tIns="48317" rIns="96634" bIns="483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19055"/>
            <a:ext cx="2985558" cy="502834"/>
          </a:xfrm>
          <a:prstGeom prst="rect">
            <a:avLst/>
          </a:prstGeom>
        </p:spPr>
        <p:txBody>
          <a:bodyPr vert="horz" lIns="96634" tIns="48317" rIns="96634" bIns="48317" rtlCol="0" anchor="b"/>
          <a:lstStyle>
            <a:lvl1pPr algn="l">
              <a:defRPr sz="1300"/>
            </a:lvl1pPr>
          </a:lstStyle>
          <a:p>
            <a:endParaRPr lang="en-US"/>
          </a:p>
        </p:txBody>
      </p:sp>
      <p:sp>
        <p:nvSpPr>
          <p:cNvPr id="7" name="Slide Number Placeholder 6"/>
          <p:cNvSpPr>
            <a:spLocks noGrp="1"/>
          </p:cNvSpPr>
          <p:nvPr>
            <p:ph type="sldNum" sz="quarter" idx="5"/>
          </p:nvPr>
        </p:nvSpPr>
        <p:spPr>
          <a:xfrm>
            <a:off x="3902597" y="9519055"/>
            <a:ext cx="2985558" cy="502834"/>
          </a:xfrm>
          <a:prstGeom prst="rect">
            <a:avLst/>
          </a:prstGeom>
        </p:spPr>
        <p:txBody>
          <a:bodyPr vert="horz" lIns="96634" tIns="48317" rIns="96634" bIns="48317" rtlCol="0" anchor="b"/>
          <a:lstStyle>
            <a:lvl1pPr algn="r">
              <a:defRPr sz="1300"/>
            </a:lvl1pPr>
          </a:lstStyle>
          <a:p>
            <a:fld id="{0DFE09BF-CDA7-3044-9C13-9D5B1F427143}" type="slidenum">
              <a:rPr lang="en-US" smtClean="0"/>
              <a:t>‹#›</a:t>
            </a:fld>
            <a:endParaRPr lang="en-US"/>
          </a:p>
        </p:txBody>
      </p:sp>
    </p:spTree>
    <p:extLst>
      <p:ext uri="{BB962C8B-B14F-4D97-AF65-F5344CB8AC3E}">
        <p14:creationId xmlns:p14="http://schemas.microsoft.com/office/powerpoint/2010/main" val="1887745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warwicksu.com/campaigns-communities/communities/lgbtua/being-lgbtua/"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the facilitators</a:t>
            </a:r>
          </a:p>
          <a:p>
            <a:endParaRPr lang="en-GB" dirty="0"/>
          </a:p>
          <a:p>
            <a:r>
              <a:rPr lang="en-GB" dirty="0"/>
              <a:t>[Optional round of introductions with name, area of work, and pronouns]</a:t>
            </a:r>
          </a:p>
        </p:txBody>
      </p:sp>
      <p:sp>
        <p:nvSpPr>
          <p:cNvPr id="4" name="Slide Number Placeholder 3"/>
          <p:cNvSpPr>
            <a:spLocks noGrp="1"/>
          </p:cNvSpPr>
          <p:nvPr>
            <p:ph type="sldNum" sz="quarter" idx="10"/>
          </p:nvPr>
        </p:nvSpPr>
        <p:spPr/>
        <p:txBody>
          <a:bodyPr/>
          <a:lstStyle/>
          <a:p>
            <a:fld id="{0DFE09BF-CDA7-3044-9C13-9D5B1F427143}" type="slidenum">
              <a:rPr lang="en-US" smtClean="0"/>
              <a:t>1</a:t>
            </a:fld>
            <a:endParaRPr lang="en-US"/>
          </a:p>
        </p:txBody>
      </p:sp>
    </p:spTree>
    <p:extLst>
      <p:ext uri="{BB962C8B-B14F-4D97-AF65-F5344CB8AC3E}">
        <p14:creationId xmlns:p14="http://schemas.microsoft.com/office/powerpoint/2010/main" val="2882617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10</a:t>
            </a:fld>
            <a:endParaRPr lang="en-US"/>
          </a:p>
        </p:txBody>
      </p:sp>
    </p:spTree>
    <p:extLst>
      <p:ext uri="{BB962C8B-B14F-4D97-AF65-F5344CB8AC3E}">
        <p14:creationId xmlns:p14="http://schemas.microsoft.com/office/powerpoint/2010/main" val="2244175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11</a:t>
            </a:fld>
            <a:endParaRPr lang="en-US"/>
          </a:p>
        </p:txBody>
      </p:sp>
    </p:spTree>
    <p:extLst>
      <p:ext uri="{BB962C8B-B14F-4D97-AF65-F5344CB8AC3E}">
        <p14:creationId xmlns:p14="http://schemas.microsoft.com/office/powerpoint/2010/main" val="160390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12</a:t>
            </a:fld>
            <a:endParaRPr lang="en-US"/>
          </a:p>
        </p:txBody>
      </p:sp>
    </p:spTree>
    <p:extLst>
      <p:ext uri="{BB962C8B-B14F-4D97-AF65-F5344CB8AC3E}">
        <p14:creationId xmlns:p14="http://schemas.microsoft.com/office/powerpoint/2010/main" val="2361957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13</a:t>
            </a:fld>
            <a:endParaRPr lang="en-US"/>
          </a:p>
        </p:txBody>
      </p:sp>
    </p:spTree>
    <p:extLst>
      <p:ext uri="{BB962C8B-B14F-4D97-AF65-F5344CB8AC3E}">
        <p14:creationId xmlns:p14="http://schemas.microsoft.com/office/powerpoint/2010/main" val="1098293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14</a:t>
            </a:fld>
            <a:endParaRPr lang="en-US"/>
          </a:p>
        </p:txBody>
      </p:sp>
    </p:spTree>
    <p:extLst>
      <p:ext uri="{BB962C8B-B14F-4D97-AF65-F5344CB8AC3E}">
        <p14:creationId xmlns:p14="http://schemas.microsoft.com/office/powerpoint/2010/main" val="26511350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15</a:t>
            </a:fld>
            <a:endParaRPr lang="en-US"/>
          </a:p>
        </p:txBody>
      </p:sp>
    </p:spTree>
    <p:extLst>
      <p:ext uri="{BB962C8B-B14F-4D97-AF65-F5344CB8AC3E}">
        <p14:creationId xmlns:p14="http://schemas.microsoft.com/office/powerpoint/2010/main" val="1303211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16</a:t>
            </a:fld>
            <a:endParaRPr lang="en-US"/>
          </a:p>
        </p:txBody>
      </p:sp>
    </p:spTree>
    <p:extLst>
      <p:ext uri="{BB962C8B-B14F-4D97-AF65-F5344CB8AC3E}">
        <p14:creationId xmlns:p14="http://schemas.microsoft.com/office/powerpoint/2010/main" val="6077256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17</a:t>
            </a:fld>
            <a:endParaRPr lang="en-US"/>
          </a:p>
        </p:txBody>
      </p:sp>
    </p:spTree>
    <p:extLst>
      <p:ext uri="{BB962C8B-B14F-4D97-AF65-F5344CB8AC3E}">
        <p14:creationId xmlns:p14="http://schemas.microsoft.com/office/powerpoint/2010/main" val="34374585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[Displayed whilst group scenarios are explored.]</a:t>
            </a:r>
          </a:p>
        </p:txBody>
      </p:sp>
      <p:sp>
        <p:nvSpPr>
          <p:cNvPr id="4" name="Slide Number Placeholder 3"/>
          <p:cNvSpPr>
            <a:spLocks noGrp="1"/>
          </p:cNvSpPr>
          <p:nvPr>
            <p:ph type="sldNum" sz="quarter" idx="10"/>
          </p:nvPr>
        </p:nvSpPr>
        <p:spPr/>
        <p:txBody>
          <a:bodyPr/>
          <a:lstStyle/>
          <a:p>
            <a:fld id="{0DFE09BF-CDA7-3044-9C13-9D5B1F427143}" type="slidenum">
              <a:rPr lang="en-US" smtClean="0"/>
              <a:t>18</a:t>
            </a:fld>
            <a:endParaRPr lang="en-US"/>
          </a:p>
        </p:txBody>
      </p:sp>
    </p:spTree>
    <p:extLst>
      <p:ext uri="{BB962C8B-B14F-4D97-AF65-F5344CB8AC3E}">
        <p14:creationId xmlns:p14="http://schemas.microsoft.com/office/powerpoint/2010/main" val="2767028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19</a:t>
            </a:fld>
            <a:endParaRPr lang="en-US"/>
          </a:p>
        </p:txBody>
      </p:sp>
    </p:spTree>
    <p:extLst>
      <p:ext uri="{BB962C8B-B14F-4D97-AF65-F5344CB8AC3E}">
        <p14:creationId xmlns:p14="http://schemas.microsoft.com/office/powerpoint/2010/main" val="3074035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2</a:t>
            </a:fld>
            <a:endParaRPr lang="en-US"/>
          </a:p>
        </p:txBody>
      </p:sp>
    </p:spTree>
    <p:extLst>
      <p:ext uri="{BB962C8B-B14F-4D97-AF65-F5344CB8AC3E}">
        <p14:creationId xmlns:p14="http://schemas.microsoft.com/office/powerpoint/2010/main" val="11498878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20</a:t>
            </a:fld>
            <a:endParaRPr lang="en-US"/>
          </a:p>
        </p:txBody>
      </p:sp>
    </p:spTree>
    <p:extLst>
      <p:ext uri="{BB962C8B-B14F-4D97-AF65-F5344CB8AC3E}">
        <p14:creationId xmlns:p14="http://schemas.microsoft.com/office/powerpoint/2010/main" val="24568229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21</a:t>
            </a:fld>
            <a:endParaRPr lang="en-US"/>
          </a:p>
        </p:txBody>
      </p:sp>
    </p:spTree>
    <p:extLst>
      <p:ext uri="{BB962C8B-B14F-4D97-AF65-F5344CB8AC3E}">
        <p14:creationId xmlns:p14="http://schemas.microsoft.com/office/powerpoint/2010/main" val="21444148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Add</a:t>
            </a:r>
          </a:p>
          <a:p>
            <a:r>
              <a:rPr lang="en-US" dirty="0"/>
              <a:t>Trans community support group</a:t>
            </a:r>
          </a:p>
          <a:p>
            <a:r>
              <a:rPr lang="en-US" dirty="0"/>
              <a:t>Trans Students’ Officer</a:t>
            </a:r>
          </a:p>
          <a:p>
            <a:endParaRPr lang="en-US" dirty="0"/>
          </a:p>
          <a:p>
            <a:endParaRPr lang="en-US" dirty="0"/>
          </a:p>
        </p:txBody>
      </p:sp>
      <p:sp>
        <p:nvSpPr>
          <p:cNvPr id="4" name="Slide Number Placeholder 3"/>
          <p:cNvSpPr>
            <a:spLocks noGrp="1"/>
          </p:cNvSpPr>
          <p:nvPr>
            <p:ph type="sldNum" sz="quarter" idx="5"/>
          </p:nvPr>
        </p:nvSpPr>
        <p:spPr/>
        <p:txBody>
          <a:bodyPr/>
          <a:lstStyle/>
          <a:p>
            <a:fld id="{0DFE09BF-CDA7-3044-9C13-9D5B1F427143}" type="slidenum">
              <a:rPr lang="en-US" smtClean="0"/>
              <a:t>22</a:t>
            </a:fld>
            <a:endParaRPr lang="en-US"/>
          </a:p>
        </p:txBody>
      </p:sp>
    </p:spTree>
    <p:extLst>
      <p:ext uri="{BB962C8B-B14F-4D97-AF65-F5344CB8AC3E}">
        <p14:creationId xmlns:p14="http://schemas.microsoft.com/office/powerpoint/2010/main" val="1364145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23</a:t>
            </a:fld>
            <a:endParaRPr lang="en-US"/>
          </a:p>
        </p:txBody>
      </p:sp>
    </p:spTree>
    <p:extLst>
      <p:ext uri="{BB962C8B-B14F-4D97-AF65-F5344CB8AC3E}">
        <p14:creationId xmlns:p14="http://schemas.microsoft.com/office/powerpoint/2010/main" val="4060374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3</a:t>
            </a:fld>
            <a:endParaRPr lang="en-US"/>
          </a:p>
        </p:txBody>
      </p:sp>
    </p:spTree>
    <p:extLst>
      <p:ext uri="{BB962C8B-B14F-4D97-AF65-F5344CB8AC3E}">
        <p14:creationId xmlns:p14="http://schemas.microsoft.com/office/powerpoint/2010/main" val="597969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Assigned a binary gender (male or female) at birth based on genitalia predominantly, occasionally additional testing such as chromosomes and internal anatomy.</a:t>
            </a:r>
          </a:p>
          <a:p>
            <a:pPr marL="171450" indent="-171450">
              <a:buFont typeface="Arial" panose="020B0604020202020204" pitchFamily="34" charset="0"/>
              <a:buChar char="•"/>
            </a:pPr>
            <a:r>
              <a:rPr lang="en-US" dirty="0" err="1"/>
              <a:t>Socialised</a:t>
            </a:r>
            <a:r>
              <a:rPr lang="en-US" dirty="0"/>
              <a:t> in this gender role as you grow up.</a:t>
            </a:r>
          </a:p>
          <a:p>
            <a:pPr marL="171450" indent="-171450">
              <a:buFont typeface="Arial" panose="020B0604020202020204" pitchFamily="34" charset="0"/>
              <a:buChar char="•"/>
            </a:pPr>
            <a:r>
              <a:rPr lang="en-US" dirty="0"/>
              <a:t>Come to an understanding of whether you agree with the gender identity you were assigned at birth.</a:t>
            </a:r>
          </a:p>
          <a:p>
            <a:pPr marL="628650" lvl="1" indent="-171450">
              <a:buFont typeface="Arial" panose="020B0604020202020204" pitchFamily="34" charset="0"/>
              <a:buChar char="•"/>
            </a:pPr>
            <a:r>
              <a:rPr lang="en-US" dirty="0"/>
              <a:t>If yes, you are a cis person.</a:t>
            </a:r>
          </a:p>
          <a:p>
            <a:pPr marL="628650" lvl="1" indent="-171450">
              <a:buFont typeface="Arial" panose="020B0604020202020204" pitchFamily="34" charset="0"/>
              <a:buChar char="•"/>
            </a:pPr>
            <a:r>
              <a:rPr lang="en-US" dirty="0"/>
              <a:t>If no, you are a trans person.</a:t>
            </a:r>
          </a:p>
          <a:p>
            <a:pPr marL="171450" indent="-171450">
              <a:buFont typeface="Arial" panose="020B0604020202020204" pitchFamily="34" charset="0"/>
              <a:buChar char="•"/>
            </a:pPr>
            <a:r>
              <a:rPr lang="en-US" dirty="0"/>
              <a:t>You may have a binary gender identity (male or female), or a non-binary gender identity (outside of the male and female binary).</a:t>
            </a:r>
          </a:p>
          <a:p>
            <a:pPr marL="171450" indent="-171450">
              <a:buFont typeface="Arial" panose="020B0604020202020204" pitchFamily="34" charset="0"/>
              <a:buChar char="•"/>
            </a:pPr>
            <a:r>
              <a:rPr lang="en-US" dirty="0"/>
              <a:t>Some people, particularly those from other countries and/or cultures, may not use these specific terms or may understand them in different ways.</a:t>
            </a:r>
          </a:p>
          <a:p>
            <a:endParaRPr lang="en-US" dirty="0"/>
          </a:p>
        </p:txBody>
      </p:sp>
      <p:sp>
        <p:nvSpPr>
          <p:cNvPr id="4" name="Slide Number Placeholder 3"/>
          <p:cNvSpPr>
            <a:spLocks noGrp="1"/>
          </p:cNvSpPr>
          <p:nvPr>
            <p:ph type="sldNum" sz="quarter" idx="5"/>
          </p:nvPr>
        </p:nvSpPr>
        <p:spPr/>
        <p:txBody>
          <a:bodyPr/>
          <a:lstStyle/>
          <a:p>
            <a:fld id="{0DFE09BF-CDA7-3044-9C13-9D5B1F427143}" type="slidenum">
              <a:rPr lang="en-US" smtClean="0"/>
              <a:t>4</a:t>
            </a:fld>
            <a:endParaRPr lang="en-US"/>
          </a:p>
        </p:txBody>
      </p:sp>
    </p:spTree>
    <p:extLst>
      <p:ext uri="{BB962C8B-B14F-4D97-AF65-F5344CB8AC3E}">
        <p14:creationId xmlns:p14="http://schemas.microsoft.com/office/powerpoint/2010/main" val="3390810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that there is no one universally accepted definition of ‘trans’.</a:t>
            </a:r>
          </a:p>
          <a:p>
            <a:r>
              <a:rPr lang="en-GB" dirty="0"/>
              <a:t>Not everyone who fits the definition of trans will identify as trans, and thus the importance of respecting self-definition of identity labels.</a:t>
            </a:r>
          </a:p>
          <a:p>
            <a:endParaRPr lang="en-GB" dirty="0"/>
          </a:p>
          <a:p>
            <a:r>
              <a:rPr lang="en-GB" dirty="0"/>
              <a:t>Avoid language which suggests a ‘change’ of gender e.g. ‘changed gender’, ‘used to be X’, ‘when they were Y’.</a:t>
            </a:r>
          </a:p>
          <a:p>
            <a:endParaRPr lang="en-GB" dirty="0"/>
          </a:p>
          <a:p>
            <a:r>
              <a:rPr lang="en-GB" dirty="0"/>
              <a:t>Language/terminology of note:</a:t>
            </a:r>
          </a:p>
          <a:p>
            <a:pPr lvl="1">
              <a:lnSpc>
                <a:spcPct val="100000"/>
              </a:lnSpc>
            </a:pPr>
            <a:r>
              <a:rPr lang="en-US" sz="2000" dirty="0">
                <a:solidFill>
                  <a:schemeClr val="tx1">
                    <a:lumMod val="65000"/>
                    <a:lumOff val="35000"/>
                  </a:schemeClr>
                </a:solidFill>
                <a:latin typeface="Arial" charset="0"/>
                <a:ea typeface="Arial" charset="0"/>
                <a:cs typeface="Arial" charset="0"/>
              </a:rPr>
              <a:t>‘a trans person’, not ‘a trans’ (trans is not a </a:t>
            </a:r>
            <a:r>
              <a:rPr lang="en-US" sz="2000" i="1" dirty="0">
                <a:solidFill>
                  <a:schemeClr val="tx1">
                    <a:lumMod val="65000"/>
                    <a:lumOff val="35000"/>
                  </a:schemeClr>
                </a:solidFill>
                <a:latin typeface="Arial" charset="0"/>
                <a:ea typeface="Arial" charset="0"/>
                <a:cs typeface="Arial" charset="0"/>
              </a:rPr>
              <a:t>noun</a:t>
            </a:r>
            <a:r>
              <a:rPr lang="en-US" sz="2000" dirty="0">
                <a:solidFill>
                  <a:schemeClr val="tx1">
                    <a:lumMod val="65000"/>
                    <a:lumOff val="35000"/>
                  </a:schemeClr>
                </a:solidFill>
                <a:latin typeface="Arial" charset="0"/>
                <a:ea typeface="Arial" charset="0"/>
                <a:cs typeface="Arial" charset="0"/>
              </a:rPr>
              <a:t>)</a:t>
            </a:r>
          </a:p>
          <a:p>
            <a:pPr lvl="1">
              <a:lnSpc>
                <a:spcPct val="100000"/>
              </a:lnSpc>
            </a:pPr>
            <a:r>
              <a:rPr lang="en-US" sz="2000" dirty="0">
                <a:solidFill>
                  <a:schemeClr val="tx1">
                    <a:lumMod val="65000"/>
                    <a:lumOff val="35000"/>
                  </a:schemeClr>
                </a:solidFill>
                <a:latin typeface="Arial" charset="0"/>
                <a:ea typeface="Arial" charset="0"/>
                <a:cs typeface="Arial" charset="0"/>
              </a:rPr>
              <a:t>‘self-defines’ just means what you identify your gender as, not different somehow to ‘your gender’ (no ‘real’ gender ‘true’ gender etc.)</a:t>
            </a:r>
            <a:endParaRPr lang="en-US" sz="1600" dirty="0">
              <a:solidFill>
                <a:schemeClr val="tx1">
                  <a:lumMod val="65000"/>
                  <a:lumOff val="35000"/>
                </a:schemeClr>
              </a:solidFill>
              <a:latin typeface="Arial" charset="0"/>
              <a:ea typeface="Arial" charset="0"/>
              <a:cs typeface="Arial" charset="0"/>
            </a:endParaRPr>
          </a:p>
          <a:p>
            <a:pPr lvl="1">
              <a:lnSpc>
                <a:spcPct val="100000"/>
              </a:lnSpc>
            </a:pPr>
            <a:r>
              <a:rPr lang="en-US" sz="2000" dirty="0">
                <a:solidFill>
                  <a:schemeClr val="tx1">
                    <a:lumMod val="65000"/>
                    <a:lumOff val="35000"/>
                  </a:schemeClr>
                </a:solidFill>
                <a:latin typeface="Arial" charset="0"/>
                <a:ea typeface="Arial" charset="0"/>
                <a:cs typeface="Arial" charset="0"/>
              </a:rPr>
              <a:t>‘gender assigned at birth’ = the gender written on someone’s first birth certificate</a:t>
            </a:r>
          </a:p>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5</a:t>
            </a:fld>
            <a:endParaRPr lang="en-US"/>
          </a:p>
        </p:txBody>
      </p:sp>
    </p:spTree>
    <p:extLst>
      <p:ext uri="{BB962C8B-B14F-4D97-AF65-F5344CB8AC3E}">
        <p14:creationId xmlns:p14="http://schemas.microsoft.com/office/powerpoint/2010/main" val="618578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Addresses the stereotypes that:</a:t>
            </a:r>
          </a:p>
          <a:p>
            <a:pPr marL="342900" indent="-342900">
              <a:buFont typeface="Arial" panose="020B0604020202020204" pitchFamily="34" charset="0"/>
              <a:buChar char="•"/>
            </a:pPr>
            <a:r>
              <a:rPr lang="en-GB" sz="2000" dirty="0">
                <a:solidFill>
                  <a:schemeClr val="tx1">
                    <a:lumMod val="65000"/>
                    <a:lumOff val="35000"/>
                  </a:schemeClr>
                </a:solidFill>
                <a:latin typeface="Arial" charset="0"/>
                <a:ea typeface="Arial" charset="0"/>
                <a:cs typeface="Arial" charset="0"/>
              </a:rPr>
              <a:t>There are very few trans people</a:t>
            </a:r>
          </a:p>
          <a:p>
            <a:pPr marL="342900" indent="-342900">
              <a:buFont typeface="Arial" panose="020B0604020202020204" pitchFamily="34" charset="0"/>
              <a:buChar char="•"/>
            </a:pPr>
            <a:r>
              <a:rPr lang="en-GB" sz="2000" dirty="0">
                <a:solidFill>
                  <a:schemeClr val="tx1">
                    <a:lumMod val="65000"/>
                    <a:lumOff val="35000"/>
                  </a:schemeClr>
                </a:solidFill>
                <a:latin typeface="Arial" charset="0"/>
                <a:ea typeface="Arial" charset="0"/>
                <a:cs typeface="Arial" charset="0"/>
              </a:rPr>
              <a:t>Trans people are mostly trans women</a:t>
            </a:r>
          </a:p>
          <a:p>
            <a:pPr marL="342900" indent="-342900">
              <a:buFont typeface="Arial" panose="020B0604020202020204" pitchFamily="34" charset="0"/>
              <a:buChar char="•"/>
            </a:pPr>
            <a:r>
              <a:rPr lang="en-GB" sz="2000" dirty="0">
                <a:solidFill>
                  <a:schemeClr val="tx1">
                    <a:lumMod val="65000"/>
                    <a:lumOff val="35000"/>
                  </a:schemeClr>
                </a:solidFill>
                <a:latin typeface="Arial" charset="0"/>
                <a:ea typeface="Arial" charset="0"/>
                <a:cs typeface="Arial" charset="0"/>
              </a:rPr>
              <a:t>Being trans is becoming more ‘popular’</a:t>
            </a:r>
          </a:p>
          <a:p>
            <a:pPr marL="342900" indent="-342900">
              <a:buFont typeface="Arial" panose="020B0604020202020204" pitchFamily="34" charset="0"/>
              <a:buChar char="•"/>
            </a:pPr>
            <a:endParaRPr lang="en-GB" sz="2000" dirty="0">
              <a:solidFill>
                <a:schemeClr val="tx1">
                  <a:lumMod val="65000"/>
                  <a:lumOff val="35000"/>
                </a:schemeClr>
              </a:solidFill>
              <a:latin typeface="Arial" charset="0"/>
              <a:ea typeface="Arial" charset="0"/>
              <a:cs typeface="Arial" charset="0"/>
            </a:endParaRPr>
          </a:p>
          <a:p>
            <a:pPr marL="0" indent="0">
              <a:buFont typeface="Arial" panose="020B0604020202020204" pitchFamily="34" charset="0"/>
              <a:buNone/>
            </a:pPr>
            <a:r>
              <a:rPr lang="en-GB" sz="2000" dirty="0">
                <a:solidFill>
                  <a:schemeClr val="tx1">
                    <a:lumMod val="65000"/>
                    <a:lumOff val="35000"/>
                  </a:schemeClr>
                </a:solidFill>
                <a:latin typeface="Arial" charset="0"/>
                <a:ea typeface="Arial" charset="0"/>
                <a:cs typeface="Arial" charset="0"/>
              </a:rPr>
              <a:t>University, and particularly a university with an active trans community, is seen as a safer place to be during coming out/transition.</a:t>
            </a:r>
          </a:p>
          <a:p>
            <a:pPr marL="0" indent="0">
              <a:buFont typeface="Arial" panose="020B0604020202020204" pitchFamily="34" charset="0"/>
              <a:buNone/>
            </a:pPr>
            <a:r>
              <a:rPr lang="en-GB" sz="2000" dirty="0">
                <a:solidFill>
                  <a:schemeClr val="tx1">
                    <a:lumMod val="65000"/>
                    <a:lumOff val="35000"/>
                  </a:schemeClr>
                </a:solidFill>
                <a:latin typeface="Arial" charset="0"/>
                <a:ea typeface="Arial" charset="0"/>
                <a:cs typeface="Arial" charset="0"/>
              </a:rPr>
              <a:t>-&gt; Amplification effect in terms of prevalence.</a:t>
            </a:r>
            <a:endParaRPr lang="en-US" sz="2000" dirty="0">
              <a:solidFill>
                <a:schemeClr val="tx1">
                  <a:lumMod val="65000"/>
                  <a:lumOff val="35000"/>
                </a:schemeClr>
              </a:solidFill>
              <a:latin typeface="Arial" charset="0"/>
              <a:ea typeface="Arial" charset="0"/>
              <a:cs typeface="Arial" charset="0"/>
            </a:endParaRPr>
          </a:p>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6</a:t>
            </a:fld>
            <a:endParaRPr lang="en-US"/>
          </a:p>
        </p:txBody>
      </p:sp>
    </p:spTree>
    <p:extLst>
      <p:ext uri="{BB962C8B-B14F-4D97-AF65-F5344CB8AC3E}">
        <p14:creationId xmlns:p14="http://schemas.microsoft.com/office/powerpoint/2010/main" val="391708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7</a:t>
            </a:fld>
            <a:endParaRPr lang="en-US"/>
          </a:p>
        </p:txBody>
      </p:sp>
    </p:spTree>
    <p:extLst>
      <p:ext uri="{BB962C8B-B14F-4D97-AF65-F5344CB8AC3E}">
        <p14:creationId xmlns:p14="http://schemas.microsoft.com/office/powerpoint/2010/main" val="2266749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Being LGBTUA+ at Warwick research: </a:t>
            </a:r>
            <a:r>
              <a:rPr lang="en-GB" dirty="0">
                <a:hlinkClick r:id="rId3"/>
              </a:rPr>
              <a:t>https://www.warwicksu.com/campaigns-communities/communities/lgbtua/being-lgbtua/</a:t>
            </a:r>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8</a:t>
            </a:fld>
            <a:endParaRPr lang="en-US"/>
          </a:p>
        </p:txBody>
      </p:sp>
    </p:spTree>
    <p:extLst>
      <p:ext uri="{BB962C8B-B14F-4D97-AF65-F5344CB8AC3E}">
        <p14:creationId xmlns:p14="http://schemas.microsoft.com/office/powerpoint/2010/main" val="3758876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FE09BF-CDA7-3044-9C13-9D5B1F427143}" type="slidenum">
              <a:rPr lang="en-US" smtClean="0"/>
              <a:t>9</a:t>
            </a:fld>
            <a:endParaRPr lang="en-US"/>
          </a:p>
        </p:txBody>
      </p:sp>
    </p:spTree>
    <p:extLst>
      <p:ext uri="{BB962C8B-B14F-4D97-AF65-F5344CB8AC3E}">
        <p14:creationId xmlns:p14="http://schemas.microsoft.com/office/powerpoint/2010/main" val="22672026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5C5D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05F5586E-2673-114F-84F6-C850C394139B}" type="datetimeFigureOut">
              <a:rPr lang="en-US" smtClean="0"/>
              <a:t>12/13/19</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2000"/>
            <a:ext cx="1458395" cy="900000"/>
          </a:xfrm>
          <a:prstGeom prst="rect">
            <a:avLst/>
          </a:prstGeom>
        </p:spPr>
      </p:pic>
      <p:pic>
        <p:nvPicPr>
          <p:cNvPr id="10" name="Picture 9"/>
          <p:cNvPicPr>
            <a:picLocks noChangeAspect="1"/>
          </p:cNvPicPr>
          <p:nvPr userDrawn="1"/>
        </p:nvPicPr>
        <p:blipFill>
          <a:blip r:embed="rId3"/>
          <a:stretch>
            <a:fillRect/>
          </a:stretch>
        </p:blipFill>
        <p:spPr>
          <a:xfrm>
            <a:off x="0" y="3889486"/>
            <a:ext cx="3484525" cy="2968514"/>
          </a:xfrm>
          <a:prstGeom prst="rect">
            <a:avLst/>
          </a:prstGeom>
        </p:spPr>
      </p:pic>
      <p:sp>
        <p:nvSpPr>
          <p:cNvPr id="15" name="Subtitle 7"/>
          <p:cNvSpPr>
            <a:spLocks noGrp="1"/>
          </p:cNvSpPr>
          <p:nvPr>
            <p:ph type="subTitle" idx="1"/>
          </p:nvPr>
        </p:nvSpPr>
        <p:spPr>
          <a:xfrm>
            <a:off x="2488019" y="1690688"/>
            <a:ext cx="5512981" cy="2652416"/>
          </a:xfrm>
          <a:prstGeom prst="rect">
            <a:avLst/>
          </a:prstGeom>
        </p:spPr>
        <p:txBody>
          <a:bodyPr>
            <a:normAutofit/>
          </a:bodyPr>
          <a:lstStyle>
            <a:lvl1pPr marL="0" indent="0">
              <a:buNone/>
              <a:defRPr/>
            </a:lvl1pPr>
          </a:lstStyle>
          <a:p>
            <a:pPr algn="l"/>
            <a:r>
              <a:rPr lang="en-US" sz="2000">
                <a:solidFill>
                  <a:schemeClr val="bg1"/>
                </a:solidFill>
                <a:latin typeface="Arial" panose="020B0604020202020204" pitchFamily="34" charset="0"/>
                <a:cs typeface="Arial" panose="020B0604020202020204" pitchFamily="34" charset="0"/>
              </a:rPr>
              <a:t>Click to edit Master subtitle style</a:t>
            </a:r>
            <a:endParaRPr lang="en-GB" sz="2000" dirty="0">
              <a:solidFill>
                <a:schemeClr val="bg1"/>
              </a:solidFill>
              <a:latin typeface="Arial" panose="020B0604020202020204" pitchFamily="34" charset="0"/>
              <a:cs typeface="Arial" panose="020B0604020202020204" pitchFamily="34" charset="0"/>
            </a:endParaRPr>
          </a:p>
        </p:txBody>
      </p:sp>
      <p:sp>
        <p:nvSpPr>
          <p:cNvPr id="16" name="Title 15"/>
          <p:cNvSpPr>
            <a:spLocks noGrp="1"/>
          </p:cNvSpPr>
          <p:nvPr>
            <p:ph type="title" hasCustomPrompt="1"/>
          </p:nvPr>
        </p:nvSpPr>
        <p:spPr>
          <a:xfrm>
            <a:off x="2488019" y="365125"/>
            <a:ext cx="5725105" cy="1325563"/>
          </a:xfrm>
          <a:prstGeom prst="rect">
            <a:avLst/>
          </a:prstGeom>
        </p:spPr>
        <p:txBody>
          <a:bodyPr/>
          <a:lstStyle>
            <a:lvl1pPr>
              <a:defRPr sz="4000" b="1">
                <a:solidFill>
                  <a:schemeClr val="bg1"/>
                </a:solidFill>
              </a:defRPr>
            </a:lvl1pPr>
          </a:lstStyle>
          <a:p>
            <a:r>
              <a:rPr lang="en-US" dirty="0"/>
              <a:t>Title of Presentation</a:t>
            </a:r>
            <a:endParaRPr lang="en-GB" dirty="0"/>
          </a:p>
        </p:txBody>
      </p:sp>
    </p:spTree>
  </p:cSld>
  <p:clrMapOvr>
    <a:masterClrMapping/>
  </p:clrMapOvr>
  <p:transition spd="slow" advTm="7512">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Placeholder 4"/>
          <p:cNvPicPr>
            <a:picLocks noChangeAspect="1"/>
          </p:cNvPicPr>
          <p:nvPr userDrawn="1"/>
        </p:nvPicPr>
        <p:blipFill>
          <a:blip r:embed="rId2">
            <a:extLst>
              <a:ext uri="{28A0092B-C50C-407E-A947-70E740481C1C}">
                <a14:useLocalDpi xmlns:a14="http://schemas.microsoft.com/office/drawing/2010/main" val="0"/>
              </a:ext>
            </a:extLst>
          </a:blip>
          <a:srcRect l="10923" r="10923"/>
          <a:stretch>
            <a:fillRect/>
          </a:stretch>
        </p:blipFill>
        <p:spPr>
          <a:xfrm>
            <a:off x="8265813" y="6161911"/>
            <a:ext cx="668632" cy="527958"/>
          </a:xfrm>
          <a:prstGeom prst="rect">
            <a:avLst/>
          </a:prstGeom>
        </p:spPr>
      </p:pic>
      <p:pic>
        <p:nvPicPr>
          <p:cNvPr id="10" name="Picture 9"/>
          <p:cNvPicPr>
            <a:picLocks noChangeAspect="1"/>
          </p:cNvPicPr>
          <p:nvPr userDrawn="1"/>
        </p:nvPicPr>
        <p:blipFill>
          <a:blip r:embed="rId3"/>
          <a:stretch>
            <a:fillRect/>
          </a:stretch>
        </p:blipFill>
        <p:spPr>
          <a:xfrm>
            <a:off x="-10512" y="5625199"/>
            <a:ext cx="1447096" cy="1232801"/>
          </a:xfrm>
          <a:prstGeom prst="rect">
            <a:avLst/>
          </a:prstGeom>
        </p:spPr>
      </p:pic>
    </p:spTree>
  </p:cSld>
  <p:clrMapOvr>
    <a:masterClrMapping/>
  </p:clrMapOvr>
  <p:transition spd="slow" advTm="7512">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8CD77F8-10F8-44B3-90DA-5FA1DD853645}" type="datetime1">
              <a:rPr lang="en-GB" smtClean="0"/>
              <a:t>13/12/2019</a:t>
            </a:fld>
            <a:endParaRPr lang="en-GB"/>
          </a:p>
        </p:txBody>
      </p:sp>
      <p:sp>
        <p:nvSpPr>
          <p:cNvPr id="4" name="Footer Placeholder 3"/>
          <p:cNvSpPr>
            <a:spLocks noGrp="1"/>
          </p:cNvSpPr>
          <p:nvPr>
            <p:ph type="ftr" sz="quarter" idx="11"/>
          </p:nvPr>
        </p:nvSpPr>
        <p:spPr/>
        <p:txBody>
          <a:bodyPr/>
          <a:lstStyle/>
          <a:p>
            <a:r>
              <a:rPr lang="en-GB"/>
              <a:t>Gender Identity, Sexual and Romantic Orientations</a:t>
            </a:r>
          </a:p>
        </p:txBody>
      </p:sp>
      <p:sp>
        <p:nvSpPr>
          <p:cNvPr id="5" name="Slide Number Placeholder 4"/>
          <p:cNvSpPr>
            <a:spLocks noGrp="1"/>
          </p:cNvSpPr>
          <p:nvPr>
            <p:ph type="sldNum" sz="quarter" idx="12"/>
          </p:nvPr>
        </p:nvSpPr>
        <p:spPr/>
        <p:txBody>
          <a:bodyPr/>
          <a:lstStyle/>
          <a:p>
            <a:fld id="{D4C42B99-5465-4E88-B0A3-80BF90C0CD6C}" type="slidenum">
              <a:rPr lang="en-GB" smtClean="0"/>
              <a:t>‹#›</a:t>
            </a:fld>
            <a:endParaRPr lang="en-GB"/>
          </a:p>
        </p:txBody>
      </p:sp>
    </p:spTree>
    <p:extLst>
      <p:ext uri="{BB962C8B-B14F-4D97-AF65-F5344CB8AC3E}">
        <p14:creationId xmlns:p14="http://schemas.microsoft.com/office/powerpoint/2010/main" val="15576027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tif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5"/>
          <a:stretch>
            <a:fillRect/>
          </a:stretch>
        </p:blipFill>
        <p:spPr>
          <a:xfrm>
            <a:off x="-10512" y="5625199"/>
            <a:ext cx="1447096" cy="1232801"/>
          </a:xfrm>
          <a:prstGeom prst="rect">
            <a:avLst/>
          </a:prstGeom>
        </p:spPr>
      </p:pic>
      <p:pic>
        <p:nvPicPr>
          <p:cNvPr id="10" name="Picture Placeholder 4"/>
          <p:cNvPicPr>
            <a:picLocks noChangeAspect="1"/>
          </p:cNvPicPr>
          <p:nvPr userDrawn="1"/>
        </p:nvPicPr>
        <p:blipFill>
          <a:blip r:embed="rId6">
            <a:extLst>
              <a:ext uri="{28A0092B-C50C-407E-A947-70E740481C1C}">
                <a14:useLocalDpi xmlns:a14="http://schemas.microsoft.com/office/drawing/2010/main" val="0"/>
              </a:ext>
            </a:extLst>
          </a:blip>
          <a:srcRect l="10923" r="10923"/>
          <a:stretch>
            <a:fillRect/>
          </a:stretch>
        </p:blipFill>
        <p:spPr>
          <a:xfrm>
            <a:off x="8257575" y="6161911"/>
            <a:ext cx="668632" cy="527958"/>
          </a:xfrm>
          <a:prstGeom prst="rect">
            <a:avLst/>
          </a:prstGeom>
        </p:spPr>
      </p:pic>
      <p:cxnSp>
        <p:nvCxnSpPr>
          <p:cNvPr id="12" name="Straight Connector 11"/>
          <p:cNvCxnSpPr/>
          <p:nvPr userDrawn="1"/>
        </p:nvCxnSpPr>
        <p:spPr>
          <a:xfrm>
            <a:off x="321277" y="988541"/>
            <a:ext cx="8534400" cy="0"/>
          </a:xfrm>
          <a:prstGeom prst="line">
            <a:avLst/>
          </a:prstGeom>
          <a:ln>
            <a:solidFill>
              <a:srgbClr val="5C5D6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96002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ransition spd="slow" advTm="7512">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intranet.birmingham.ac.uk/staff/teaching-academy/documents/public/lgbt-best-practice-guide.pd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xml"/><Relationship Id="rId5" Type="http://schemas.openxmlformats.org/officeDocument/2006/relationships/image" Target="../media/image6.jp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warwicksu.com/campaigns-communities/communities/lgbtua/being-lgbtua/"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170828" y="3165419"/>
            <a:ext cx="6336678" cy="3116848"/>
          </a:xfrm>
        </p:spPr>
        <p:txBody>
          <a:bodyPr>
            <a:normAutofit/>
          </a:bodyPr>
          <a:lstStyle/>
          <a:p>
            <a:pPr algn="r"/>
            <a:endParaRPr lang="en-GB" sz="2400" b="1" dirty="0">
              <a:solidFill>
                <a:schemeClr val="bg1"/>
              </a:solidFill>
            </a:endParaRPr>
          </a:p>
          <a:p>
            <a:pPr algn="r"/>
            <a:r>
              <a:rPr lang="en-GB" sz="2400" b="1" dirty="0">
                <a:solidFill>
                  <a:schemeClr val="bg1"/>
                </a:solidFill>
              </a:rPr>
              <a:t>Sam Parr</a:t>
            </a:r>
            <a:br>
              <a:rPr lang="en-GB" sz="2400" b="1" dirty="0">
                <a:solidFill>
                  <a:schemeClr val="bg1"/>
                </a:solidFill>
              </a:rPr>
            </a:br>
            <a:endParaRPr lang="en-GB" sz="1900" dirty="0">
              <a:solidFill>
                <a:schemeClr val="bg1"/>
              </a:solidFill>
            </a:endParaRPr>
          </a:p>
          <a:p>
            <a:pPr algn="r"/>
            <a:r>
              <a:rPr lang="en-GB" sz="1900" b="1" dirty="0">
                <a:solidFill>
                  <a:schemeClr val="bg1"/>
                </a:solidFill>
              </a:rPr>
              <a:t>With thanks to </a:t>
            </a:r>
          </a:p>
          <a:p>
            <a:pPr algn="r"/>
            <a:r>
              <a:rPr lang="en-GB" sz="1900" dirty="0">
                <a:solidFill>
                  <a:schemeClr val="bg1"/>
                </a:solidFill>
              </a:rPr>
              <a:t>Warwick International Higher Education Academy </a:t>
            </a:r>
          </a:p>
          <a:p>
            <a:pPr algn="r"/>
            <a:endParaRPr lang="en-GB" sz="1900" dirty="0">
              <a:solidFill>
                <a:schemeClr val="bg1"/>
              </a:solidFill>
            </a:endParaRPr>
          </a:p>
        </p:txBody>
      </p:sp>
      <p:sp>
        <p:nvSpPr>
          <p:cNvPr id="3" name="Title 2"/>
          <p:cNvSpPr>
            <a:spLocks noGrp="1"/>
          </p:cNvSpPr>
          <p:nvPr>
            <p:ph type="title"/>
          </p:nvPr>
        </p:nvSpPr>
        <p:spPr>
          <a:xfrm>
            <a:off x="337637" y="1753608"/>
            <a:ext cx="8287271" cy="674003"/>
          </a:xfrm>
        </p:spPr>
        <p:txBody>
          <a:bodyPr/>
          <a:lstStyle/>
          <a:p>
            <a:pPr algn="ctr"/>
            <a:r>
              <a:rPr lang="en-GB" sz="3600" dirty="0"/>
              <a:t>Gender-Diverse &amp; Trans-Inclusive Teaching Workshop</a:t>
            </a:r>
          </a:p>
        </p:txBody>
      </p:sp>
      <p:pic>
        <p:nvPicPr>
          <p:cNvPr id="5122" name="Picture 2" descr="Image result for university of warwick logo white">
            <a:extLst>
              <a:ext uri="{FF2B5EF4-FFF2-40B4-BE49-F238E27FC236}">
                <a16:creationId xmlns:a16="http://schemas.microsoft.com/office/drawing/2014/main" id="{3CD1E114-F81D-44AE-AB75-13EDFD52E0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1369" y="548571"/>
            <a:ext cx="1360762" cy="934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0115314"/>
      </p:ext>
    </p:extLst>
  </p:cSld>
  <p:clrMapOvr>
    <a:masterClrMapping/>
  </p:clrMapOvr>
  <p:transition spd="slow" advTm="7512">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Core Assumption #1</a:t>
            </a:r>
          </a:p>
        </p:txBody>
      </p:sp>
      <p:sp>
        <p:nvSpPr>
          <p:cNvPr id="5" name="Rectangle 4">
            <a:extLst>
              <a:ext uri="{FF2B5EF4-FFF2-40B4-BE49-F238E27FC236}">
                <a16:creationId xmlns:a16="http://schemas.microsoft.com/office/drawing/2014/main" id="{29B155B7-954A-4683-B2C7-2A7EAC3888CC}"/>
              </a:ext>
            </a:extLst>
          </p:cNvPr>
          <p:cNvSpPr/>
          <p:nvPr/>
        </p:nvSpPr>
        <p:spPr>
          <a:xfrm>
            <a:off x="79899" y="1166843"/>
            <a:ext cx="8691239" cy="5324535"/>
          </a:xfrm>
          <a:prstGeom prst="rect">
            <a:avLst/>
          </a:prstGeom>
        </p:spPr>
        <p:txBody>
          <a:bodyPr wrap="square">
            <a:spAutoFit/>
          </a:bodyPr>
          <a:lstStyle/>
          <a:p>
            <a:r>
              <a:rPr lang="en-GB" sz="2000" i="1" dirty="0"/>
              <a:t>"On Family Law we directly engage with and challenge the assumptions in English family law that centre the heteronormative experiences of family life. We interrogate legal reinforcement of gender roles in marriage and the importance of sexual identity. We evaluate issues of equality both in the way that the law treats different types of couples and the roles that the law expects within marriage. We look at the role that queer activists have played in shaping English family law and students are exposed to video footage of campaigners such as Celia Kitzinger from various campaign groups about the need for children to have a mother and a father and the need for marriage to be for </a:t>
            </a:r>
            <a:r>
              <a:rPr lang="en-GB" sz="2000" i="1" dirty="0" err="1"/>
              <a:t>hetereosexuals</a:t>
            </a:r>
            <a:r>
              <a:rPr lang="en-GB" sz="2000" i="1" dirty="0"/>
              <a:t> only.”</a:t>
            </a:r>
          </a:p>
          <a:p>
            <a:pPr algn="r"/>
            <a:r>
              <a:rPr lang="en-GB" sz="2000" dirty="0"/>
              <a:t>Dr Maebh Harding from the School of Law</a:t>
            </a:r>
          </a:p>
          <a:p>
            <a:pPr algn="r"/>
            <a:endParaRPr lang="en-GB" sz="2000" b="1" i="1" dirty="0">
              <a:solidFill>
                <a:srgbClr val="383838"/>
              </a:solidFill>
              <a:latin typeface="Lato"/>
            </a:endParaRPr>
          </a:p>
          <a:p>
            <a:pPr algn="ctr"/>
            <a:r>
              <a:rPr lang="en-GB" sz="2400" dirty="0">
                <a:solidFill>
                  <a:srgbClr val="383838"/>
                </a:solidFill>
                <a:latin typeface="Lato"/>
              </a:rPr>
              <a:t>Core assumption #1: There are only two genders, </a:t>
            </a:r>
            <a:br>
              <a:rPr lang="en-GB" sz="2400" dirty="0">
                <a:solidFill>
                  <a:srgbClr val="383838"/>
                </a:solidFill>
                <a:latin typeface="Lato"/>
              </a:rPr>
            </a:br>
            <a:r>
              <a:rPr lang="en-GB" sz="2400" dirty="0">
                <a:solidFill>
                  <a:srgbClr val="383838"/>
                </a:solidFill>
                <a:latin typeface="Lato"/>
              </a:rPr>
              <a:t>‘male’ and ‘female’.</a:t>
            </a:r>
          </a:p>
          <a:p>
            <a:pPr algn="r"/>
            <a:endParaRPr lang="en-GB" sz="2800" b="1" i="1" dirty="0">
              <a:solidFill>
                <a:srgbClr val="383838"/>
              </a:solidFill>
              <a:latin typeface="Lato"/>
            </a:endParaRPr>
          </a:p>
          <a:p>
            <a:pPr algn="ctr"/>
            <a:endParaRPr lang="en-GB" sz="2400" b="1" i="1" dirty="0">
              <a:solidFill>
                <a:srgbClr val="383838"/>
              </a:solidFill>
              <a:latin typeface="Lato"/>
            </a:endParaRPr>
          </a:p>
        </p:txBody>
      </p:sp>
    </p:spTree>
    <p:extLst>
      <p:ext uri="{BB962C8B-B14F-4D97-AF65-F5344CB8AC3E}">
        <p14:creationId xmlns:p14="http://schemas.microsoft.com/office/powerpoint/2010/main" val="1330331080"/>
      </p:ext>
    </p:extLst>
  </p:cSld>
  <p:clrMapOvr>
    <a:masterClrMapping/>
  </p:clrMapOvr>
  <p:transition spd="slow" advTm="7512">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Scenario</a:t>
            </a:r>
          </a:p>
        </p:txBody>
      </p:sp>
      <p:sp>
        <p:nvSpPr>
          <p:cNvPr id="5" name="Rectangle 4">
            <a:extLst>
              <a:ext uri="{FF2B5EF4-FFF2-40B4-BE49-F238E27FC236}">
                <a16:creationId xmlns:a16="http://schemas.microsoft.com/office/drawing/2014/main" id="{29B155B7-954A-4683-B2C7-2A7EAC3888CC}"/>
              </a:ext>
            </a:extLst>
          </p:cNvPr>
          <p:cNvSpPr/>
          <p:nvPr/>
        </p:nvSpPr>
        <p:spPr>
          <a:xfrm>
            <a:off x="79899" y="2090172"/>
            <a:ext cx="8691239" cy="2677656"/>
          </a:xfrm>
          <a:prstGeom prst="rect">
            <a:avLst/>
          </a:prstGeom>
        </p:spPr>
        <p:txBody>
          <a:bodyPr wrap="square">
            <a:spAutoFit/>
          </a:bodyPr>
          <a:lstStyle/>
          <a:p>
            <a:pPr algn="ctr"/>
            <a:r>
              <a:rPr lang="en-GB" sz="3600" i="1" dirty="0">
                <a:solidFill>
                  <a:srgbClr val="383838"/>
                </a:solidFill>
                <a:latin typeface="Lato"/>
              </a:rPr>
              <a:t>You want to collect gender identity data for a group.</a:t>
            </a:r>
          </a:p>
          <a:p>
            <a:pPr algn="ctr"/>
            <a:endParaRPr lang="en-GB" sz="3200" b="1" i="1" dirty="0">
              <a:solidFill>
                <a:srgbClr val="383838"/>
              </a:solidFill>
              <a:latin typeface="Lato"/>
            </a:endParaRPr>
          </a:p>
          <a:p>
            <a:pPr algn="ctr"/>
            <a:r>
              <a:rPr lang="en-GB" sz="3200" b="1" i="1" dirty="0">
                <a:solidFill>
                  <a:srgbClr val="383838"/>
                </a:solidFill>
                <a:latin typeface="Lato"/>
              </a:rPr>
              <a:t>How might you do this in a gender-diverse and trans-inclusive way?</a:t>
            </a:r>
            <a:endParaRPr lang="en-GB" sz="3200" b="1" dirty="0">
              <a:solidFill>
                <a:srgbClr val="383838"/>
              </a:solidFill>
              <a:latin typeface="Lato"/>
            </a:endParaRPr>
          </a:p>
        </p:txBody>
      </p:sp>
    </p:spTree>
    <p:extLst>
      <p:ext uri="{BB962C8B-B14F-4D97-AF65-F5344CB8AC3E}">
        <p14:creationId xmlns:p14="http://schemas.microsoft.com/office/powerpoint/2010/main" val="2897662077"/>
      </p:ext>
    </p:extLst>
  </p:cSld>
  <p:clrMapOvr>
    <a:masterClrMapping/>
  </p:clrMapOvr>
  <p:transition spd="slow" advTm="7512">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Core Assumption #2</a:t>
            </a:r>
          </a:p>
        </p:txBody>
      </p:sp>
      <p:sp>
        <p:nvSpPr>
          <p:cNvPr id="5" name="Rectangle 4">
            <a:extLst>
              <a:ext uri="{FF2B5EF4-FFF2-40B4-BE49-F238E27FC236}">
                <a16:creationId xmlns:a16="http://schemas.microsoft.com/office/drawing/2014/main" id="{29B155B7-954A-4683-B2C7-2A7EAC3888CC}"/>
              </a:ext>
            </a:extLst>
          </p:cNvPr>
          <p:cNvSpPr/>
          <p:nvPr/>
        </p:nvSpPr>
        <p:spPr>
          <a:xfrm>
            <a:off x="79899" y="1166843"/>
            <a:ext cx="8691239" cy="3416320"/>
          </a:xfrm>
          <a:prstGeom prst="rect">
            <a:avLst/>
          </a:prstGeom>
        </p:spPr>
        <p:txBody>
          <a:bodyPr wrap="square">
            <a:spAutoFit/>
          </a:bodyPr>
          <a:lstStyle/>
          <a:p>
            <a:pPr algn="ctr"/>
            <a:r>
              <a:rPr lang="en-GB" sz="2400" i="1" dirty="0"/>
              <a:t>A student told us </a:t>
            </a:r>
            <a:r>
              <a:rPr lang="en-GB" sz="2400" b="1" i="1" dirty="0"/>
              <a:t>"Someone in one of my courses asked people their height to create two sample binomial distributions based on gender. He just went along assuming what gender people fit under which hurts even more."</a:t>
            </a:r>
            <a:br>
              <a:rPr lang="en-GB" sz="2400" b="1" i="1" dirty="0"/>
            </a:br>
            <a:br>
              <a:rPr lang="en-GB" sz="2400" b="1" i="1" dirty="0"/>
            </a:br>
            <a:r>
              <a:rPr lang="en-GB" sz="2400" i="1" dirty="0"/>
              <a:t>Another student told us</a:t>
            </a:r>
            <a:r>
              <a:rPr lang="en-GB" sz="2400" b="1" i="1" dirty="0"/>
              <a:t> "Another is people gendering others when it's unnecessary. I'd answered a question and he called me the 'lady in the front'. It's so cringeworthy."</a:t>
            </a:r>
            <a:endParaRPr lang="en-GB" sz="3200" i="1" dirty="0">
              <a:solidFill>
                <a:srgbClr val="383838"/>
              </a:solidFill>
              <a:latin typeface="Lato"/>
            </a:endParaRPr>
          </a:p>
        </p:txBody>
      </p:sp>
      <p:sp>
        <p:nvSpPr>
          <p:cNvPr id="3" name="Rectangle 2">
            <a:extLst>
              <a:ext uri="{FF2B5EF4-FFF2-40B4-BE49-F238E27FC236}">
                <a16:creationId xmlns:a16="http://schemas.microsoft.com/office/drawing/2014/main" id="{323E4E3A-3CD1-4CA7-AB18-15B9F21768B3}"/>
              </a:ext>
            </a:extLst>
          </p:cNvPr>
          <p:cNvSpPr/>
          <p:nvPr/>
        </p:nvSpPr>
        <p:spPr>
          <a:xfrm>
            <a:off x="1073424" y="4938579"/>
            <a:ext cx="7772401" cy="830997"/>
          </a:xfrm>
          <a:prstGeom prst="rect">
            <a:avLst/>
          </a:prstGeom>
        </p:spPr>
        <p:txBody>
          <a:bodyPr wrap="square">
            <a:spAutoFit/>
          </a:bodyPr>
          <a:lstStyle/>
          <a:p>
            <a:r>
              <a:rPr lang="en-GB" sz="2400" dirty="0">
                <a:solidFill>
                  <a:srgbClr val="383838"/>
                </a:solidFill>
                <a:latin typeface="Lato"/>
              </a:rPr>
              <a:t>Core assumption #2: You can determine someone’s gender from their name, appearance, voice, expression...</a:t>
            </a:r>
          </a:p>
        </p:txBody>
      </p:sp>
    </p:spTree>
    <p:extLst>
      <p:ext uri="{BB962C8B-B14F-4D97-AF65-F5344CB8AC3E}">
        <p14:creationId xmlns:p14="http://schemas.microsoft.com/office/powerpoint/2010/main" val="2630708444"/>
      </p:ext>
    </p:extLst>
  </p:cSld>
  <p:clrMapOvr>
    <a:masterClrMapping/>
  </p:clrMapOvr>
  <p:transition spd="slow" advTm="75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Core Assumption #2</a:t>
            </a:r>
          </a:p>
        </p:txBody>
      </p:sp>
      <p:sp>
        <p:nvSpPr>
          <p:cNvPr id="5" name="Rectangle 4">
            <a:extLst>
              <a:ext uri="{FF2B5EF4-FFF2-40B4-BE49-F238E27FC236}">
                <a16:creationId xmlns:a16="http://schemas.microsoft.com/office/drawing/2014/main" id="{29B155B7-954A-4683-B2C7-2A7EAC3888CC}"/>
              </a:ext>
            </a:extLst>
          </p:cNvPr>
          <p:cNvSpPr/>
          <p:nvPr/>
        </p:nvSpPr>
        <p:spPr>
          <a:xfrm>
            <a:off x="79899" y="1166843"/>
            <a:ext cx="8691239" cy="5632311"/>
          </a:xfrm>
          <a:prstGeom prst="rect">
            <a:avLst/>
          </a:prstGeom>
        </p:spPr>
        <p:txBody>
          <a:bodyPr wrap="square">
            <a:spAutoFit/>
          </a:bodyPr>
          <a:lstStyle/>
          <a:p>
            <a:r>
              <a:rPr lang="en-GB" sz="2000" i="1" dirty="0"/>
              <a:t>"I deliberately wore heels to highlight the point that items are gendered by the observer, rather than being innately gendered. The heels were 5.5" stilettos, red PV - with a rubber sole and a small metal buckle. None of these items are gendered reading onto the materials. In wearing male-passing clothes and presenting as </a:t>
            </a:r>
            <a:r>
              <a:rPr lang="en-GB" sz="2000" i="1" dirty="0" err="1"/>
              <a:t>masculines</a:t>
            </a:r>
            <a:r>
              <a:rPr lang="en-GB" sz="2000" i="1" dirty="0"/>
              <a:t> but then disrupting this with items that refocused the attention elsewhere, it subverted - queered perhaps? - the expectations of the viewer.”</a:t>
            </a:r>
          </a:p>
          <a:p>
            <a:pPr algn="r"/>
            <a:r>
              <a:rPr lang="en-GB" sz="2000" dirty="0"/>
              <a:t>Nick </a:t>
            </a:r>
            <a:r>
              <a:rPr lang="en-GB" sz="2000" dirty="0" err="1"/>
              <a:t>Cherryman</a:t>
            </a:r>
            <a:r>
              <a:rPr lang="en-GB" sz="2000" dirty="0"/>
              <a:t>, MA/PhD in Sociology</a:t>
            </a:r>
          </a:p>
          <a:p>
            <a:endParaRPr lang="en-GB" sz="2000" dirty="0"/>
          </a:p>
          <a:p>
            <a:r>
              <a:rPr lang="en-GB" sz="2000" i="1" dirty="0"/>
              <a:t>"I've adopted a policy I encountered at a convention a few years ago, and make sure that when I identify a student in a lecture (if multiple students have questions, are volunteering, etc.) I do so by clothing/location/hair colour/accessories, etc. No more 'gentleman at the back’.”</a:t>
            </a:r>
          </a:p>
          <a:p>
            <a:pPr algn="r"/>
            <a:r>
              <a:rPr lang="en-GB" sz="2000" dirty="0"/>
              <a:t>Dr Ric Crossman from Statistics</a:t>
            </a:r>
          </a:p>
          <a:p>
            <a:pPr algn="ctr"/>
            <a:endParaRPr lang="en-GB" sz="2000" dirty="0">
              <a:solidFill>
                <a:srgbClr val="383838"/>
              </a:solidFill>
              <a:latin typeface="Lato"/>
            </a:endParaRPr>
          </a:p>
          <a:p>
            <a:pPr algn="ctr"/>
            <a:r>
              <a:rPr lang="en-GB" sz="2000" dirty="0">
                <a:solidFill>
                  <a:srgbClr val="383838"/>
                </a:solidFill>
                <a:latin typeface="Lato"/>
              </a:rPr>
              <a:t>                 Core assumption #2: You can determine someone’s gender </a:t>
            </a:r>
            <a:br>
              <a:rPr lang="en-GB" sz="2000" dirty="0">
                <a:solidFill>
                  <a:srgbClr val="383838"/>
                </a:solidFill>
                <a:latin typeface="Lato"/>
              </a:rPr>
            </a:br>
            <a:r>
              <a:rPr lang="en-GB" sz="2000" dirty="0">
                <a:solidFill>
                  <a:srgbClr val="383838"/>
                </a:solidFill>
                <a:latin typeface="Lato"/>
              </a:rPr>
              <a:t>from their name, appearance, voice, expression...</a:t>
            </a:r>
          </a:p>
          <a:p>
            <a:pPr algn="r"/>
            <a:endParaRPr lang="en-GB" sz="2000" dirty="0"/>
          </a:p>
        </p:txBody>
      </p:sp>
    </p:spTree>
    <p:extLst>
      <p:ext uri="{BB962C8B-B14F-4D97-AF65-F5344CB8AC3E}">
        <p14:creationId xmlns:p14="http://schemas.microsoft.com/office/powerpoint/2010/main" val="1142016070"/>
      </p:ext>
    </p:extLst>
  </p:cSld>
  <p:clrMapOvr>
    <a:masterClrMapping/>
  </p:clrMapOvr>
  <p:transition spd="slow" advTm="7512">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Scenario</a:t>
            </a:r>
          </a:p>
        </p:txBody>
      </p:sp>
      <p:sp>
        <p:nvSpPr>
          <p:cNvPr id="5" name="Rectangle 4">
            <a:extLst>
              <a:ext uri="{FF2B5EF4-FFF2-40B4-BE49-F238E27FC236}">
                <a16:creationId xmlns:a16="http://schemas.microsoft.com/office/drawing/2014/main" id="{29B155B7-954A-4683-B2C7-2A7EAC3888CC}"/>
              </a:ext>
            </a:extLst>
          </p:cNvPr>
          <p:cNvSpPr/>
          <p:nvPr/>
        </p:nvSpPr>
        <p:spPr>
          <a:xfrm>
            <a:off x="79899" y="2090172"/>
            <a:ext cx="8691239" cy="2677656"/>
          </a:xfrm>
          <a:prstGeom prst="rect">
            <a:avLst/>
          </a:prstGeom>
        </p:spPr>
        <p:txBody>
          <a:bodyPr wrap="square">
            <a:spAutoFit/>
          </a:bodyPr>
          <a:lstStyle/>
          <a:p>
            <a:pPr algn="ctr"/>
            <a:r>
              <a:rPr lang="en-GB" sz="3600" i="1" dirty="0">
                <a:solidFill>
                  <a:srgbClr val="383838"/>
                </a:solidFill>
                <a:latin typeface="Lato"/>
              </a:rPr>
              <a:t>You want to challenge the assumption of gender in your teaching space.</a:t>
            </a:r>
          </a:p>
          <a:p>
            <a:pPr algn="ctr"/>
            <a:endParaRPr lang="en-GB" sz="3200" b="1" i="1" dirty="0">
              <a:solidFill>
                <a:srgbClr val="383838"/>
              </a:solidFill>
              <a:latin typeface="Lato"/>
            </a:endParaRPr>
          </a:p>
          <a:p>
            <a:pPr algn="ctr"/>
            <a:r>
              <a:rPr lang="en-GB" sz="3200" b="1" i="1" dirty="0">
                <a:solidFill>
                  <a:srgbClr val="383838"/>
                </a:solidFill>
                <a:latin typeface="Lato"/>
              </a:rPr>
              <a:t>How might you do this in a gender-diverse and trans-inclusive way?</a:t>
            </a:r>
            <a:endParaRPr lang="en-GB" sz="3200" b="1" dirty="0">
              <a:solidFill>
                <a:srgbClr val="383838"/>
              </a:solidFill>
              <a:latin typeface="Lato"/>
            </a:endParaRPr>
          </a:p>
        </p:txBody>
      </p:sp>
    </p:spTree>
    <p:extLst>
      <p:ext uri="{BB962C8B-B14F-4D97-AF65-F5344CB8AC3E}">
        <p14:creationId xmlns:p14="http://schemas.microsoft.com/office/powerpoint/2010/main" val="991242297"/>
      </p:ext>
    </p:extLst>
  </p:cSld>
  <p:clrMapOvr>
    <a:masterClrMapping/>
  </p:clrMapOvr>
  <p:transition spd="slow" advTm="7512">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Core Assumption #3</a:t>
            </a:r>
          </a:p>
        </p:txBody>
      </p:sp>
      <p:sp>
        <p:nvSpPr>
          <p:cNvPr id="5" name="Rectangle 4">
            <a:extLst>
              <a:ext uri="{FF2B5EF4-FFF2-40B4-BE49-F238E27FC236}">
                <a16:creationId xmlns:a16="http://schemas.microsoft.com/office/drawing/2014/main" id="{29B155B7-954A-4683-B2C7-2A7EAC3888CC}"/>
              </a:ext>
            </a:extLst>
          </p:cNvPr>
          <p:cNvSpPr/>
          <p:nvPr/>
        </p:nvSpPr>
        <p:spPr>
          <a:xfrm>
            <a:off x="79899" y="1166843"/>
            <a:ext cx="8691239" cy="3477875"/>
          </a:xfrm>
          <a:prstGeom prst="rect">
            <a:avLst/>
          </a:prstGeom>
        </p:spPr>
        <p:txBody>
          <a:bodyPr wrap="square">
            <a:spAutoFit/>
          </a:bodyPr>
          <a:lstStyle/>
          <a:p>
            <a:pPr algn="ctr"/>
            <a:r>
              <a:rPr lang="en-GB" sz="2000" i="1" dirty="0"/>
              <a:t>A student told us </a:t>
            </a:r>
            <a:r>
              <a:rPr lang="en-GB" sz="2000" b="1" i="1" dirty="0"/>
              <a:t>“I can’t remember ever hearing about a trans contributor in my field, although there are many!”</a:t>
            </a:r>
            <a:br>
              <a:rPr lang="en-GB" sz="2000" b="1" i="1" dirty="0"/>
            </a:br>
            <a:br>
              <a:rPr lang="en-GB" sz="2000" b="1" i="1" dirty="0"/>
            </a:br>
            <a:r>
              <a:rPr lang="en-GB" sz="2000" i="1" dirty="0"/>
              <a:t>Another student told us</a:t>
            </a:r>
            <a:r>
              <a:rPr lang="en-GB" sz="2000" b="1" i="1" dirty="0"/>
              <a:t> “Sometimes trans issues are covered, but it’s clear no one has ever talked to a trans person when developing the content. It’s often using outdated terminology, problematic comparisons, and done in an abstract way that’s dehumanising.”</a:t>
            </a:r>
          </a:p>
          <a:p>
            <a:pPr algn="ctr"/>
            <a:endParaRPr lang="en-GB" sz="2000" b="1" i="1" dirty="0"/>
          </a:p>
          <a:p>
            <a:pPr algn="ctr"/>
            <a:r>
              <a:rPr lang="en-GB" sz="2000" i="1" dirty="0"/>
              <a:t>Another student told us</a:t>
            </a:r>
            <a:r>
              <a:rPr lang="en-GB" sz="2000" b="1" i="1" dirty="0"/>
              <a:t> “There’s a conflation between anatomy and gender, so that when people are discussing pregnant people, they default to ‘women’.”</a:t>
            </a:r>
            <a:endParaRPr lang="en-GB" sz="2400" b="1" i="1" dirty="0"/>
          </a:p>
        </p:txBody>
      </p:sp>
      <p:sp>
        <p:nvSpPr>
          <p:cNvPr id="3" name="Rectangle 2">
            <a:extLst>
              <a:ext uri="{FF2B5EF4-FFF2-40B4-BE49-F238E27FC236}">
                <a16:creationId xmlns:a16="http://schemas.microsoft.com/office/drawing/2014/main" id="{7ED0124F-95A7-4FDA-8A6E-3F1F4E8FD801}"/>
              </a:ext>
            </a:extLst>
          </p:cNvPr>
          <p:cNvSpPr/>
          <p:nvPr/>
        </p:nvSpPr>
        <p:spPr>
          <a:xfrm>
            <a:off x="1389355" y="5036335"/>
            <a:ext cx="7456470" cy="1200329"/>
          </a:xfrm>
          <a:prstGeom prst="rect">
            <a:avLst/>
          </a:prstGeom>
        </p:spPr>
        <p:txBody>
          <a:bodyPr wrap="square">
            <a:spAutoFit/>
          </a:bodyPr>
          <a:lstStyle/>
          <a:p>
            <a:r>
              <a:rPr lang="en-GB" sz="2400" dirty="0">
                <a:solidFill>
                  <a:srgbClr val="383838"/>
                </a:solidFill>
                <a:latin typeface="Lato"/>
              </a:rPr>
              <a:t>Core assumption #3: Everyone identifies as the gender they were assigned at birth, and their gender identity is fixed.</a:t>
            </a:r>
          </a:p>
        </p:txBody>
      </p:sp>
    </p:spTree>
    <p:extLst>
      <p:ext uri="{BB962C8B-B14F-4D97-AF65-F5344CB8AC3E}">
        <p14:creationId xmlns:p14="http://schemas.microsoft.com/office/powerpoint/2010/main" val="4223444191"/>
      </p:ext>
    </p:extLst>
  </p:cSld>
  <p:clrMapOvr>
    <a:masterClrMapping/>
  </p:clrMapOvr>
  <p:transition spd="slow" advTm="75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Core Assumption #3</a:t>
            </a:r>
          </a:p>
        </p:txBody>
      </p:sp>
      <p:sp>
        <p:nvSpPr>
          <p:cNvPr id="5" name="Rectangle 4">
            <a:extLst>
              <a:ext uri="{FF2B5EF4-FFF2-40B4-BE49-F238E27FC236}">
                <a16:creationId xmlns:a16="http://schemas.microsoft.com/office/drawing/2014/main" id="{29B155B7-954A-4683-B2C7-2A7EAC3888CC}"/>
              </a:ext>
            </a:extLst>
          </p:cNvPr>
          <p:cNvSpPr/>
          <p:nvPr/>
        </p:nvSpPr>
        <p:spPr>
          <a:xfrm>
            <a:off x="79899" y="1166843"/>
            <a:ext cx="8691239" cy="5386090"/>
          </a:xfrm>
          <a:prstGeom prst="rect">
            <a:avLst/>
          </a:prstGeom>
        </p:spPr>
        <p:txBody>
          <a:bodyPr wrap="square">
            <a:spAutoFit/>
          </a:bodyPr>
          <a:lstStyle/>
          <a:p>
            <a:r>
              <a:rPr lang="en-GB" i="1" dirty="0"/>
              <a:t>"The online resources and session on transgender health issues came out of a meeting I invited final year students to (a LGBTQA+ person from the Student Union also came along). I wanted to develop some teaching in these areas but wanted to offer teaching and learning that students found helpful. At the meeting we decided to develop online learning resources and have a face to face session on trans people and health. Some students have reviewed the resources before we made them available to all students.”</a:t>
            </a:r>
          </a:p>
          <a:p>
            <a:pPr algn="r"/>
            <a:r>
              <a:rPr lang="en-GB" dirty="0"/>
              <a:t>Dr Clare Blackburn from Warwick Medical School</a:t>
            </a:r>
          </a:p>
          <a:p>
            <a:pPr algn="r"/>
            <a:endParaRPr lang="en-GB" sz="2000" dirty="0"/>
          </a:p>
          <a:p>
            <a:r>
              <a:rPr lang="en-GB" i="1" dirty="0"/>
              <a:t>"In the final year of the course, we have a session on trans people and health. This is delivered by a trans woman lecturer and included a plenary involving trans students from the Student Union who are willing to share their experience of health care.”</a:t>
            </a:r>
          </a:p>
          <a:p>
            <a:pPr algn="r"/>
            <a:r>
              <a:rPr lang="en-GB" sz="2000" dirty="0"/>
              <a:t>Dr Clare Blackburn from Warwick Medical School</a:t>
            </a:r>
          </a:p>
          <a:p>
            <a:pPr algn="r"/>
            <a:endParaRPr lang="en-GB" sz="2000" dirty="0"/>
          </a:p>
          <a:p>
            <a:r>
              <a:rPr lang="en-GB" sz="2000" dirty="0">
                <a:solidFill>
                  <a:srgbClr val="383838"/>
                </a:solidFill>
                <a:latin typeface="Lato"/>
              </a:rPr>
              <a:t>	   Core assumption #3: Everyone identifies as the gender they were 	   	   assigned at birth, and their gender identity is fixed.</a:t>
            </a:r>
          </a:p>
          <a:p>
            <a:endParaRPr lang="en-GB" sz="2000" dirty="0"/>
          </a:p>
        </p:txBody>
      </p:sp>
    </p:spTree>
    <p:extLst>
      <p:ext uri="{BB962C8B-B14F-4D97-AF65-F5344CB8AC3E}">
        <p14:creationId xmlns:p14="http://schemas.microsoft.com/office/powerpoint/2010/main" val="658951758"/>
      </p:ext>
    </p:extLst>
  </p:cSld>
  <p:clrMapOvr>
    <a:masterClrMapping/>
  </p:clrMapOvr>
  <p:transition spd="slow" advTm="7512">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Scenario</a:t>
            </a:r>
          </a:p>
        </p:txBody>
      </p:sp>
      <p:sp>
        <p:nvSpPr>
          <p:cNvPr id="5" name="Rectangle 4">
            <a:extLst>
              <a:ext uri="{FF2B5EF4-FFF2-40B4-BE49-F238E27FC236}">
                <a16:creationId xmlns:a16="http://schemas.microsoft.com/office/drawing/2014/main" id="{29B155B7-954A-4683-B2C7-2A7EAC3888CC}"/>
              </a:ext>
            </a:extLst>
          </p:cNvPr>
          <p:cNvSpPr/>
          <p:nvPr/>
        </p:nvSpPr>
        <p:spPr>
          <a:xfrm>
            <a:off x="79899" y="2090172"/>
            <a:ext cx="8691239" cy="2677656"/>
          </a:xfrm>
          <a:prstGeom prst="rect">
            <a:avLst/>
          </a:prstGeom>
        </p:spPr>
        <p:txBody>
          <a:bodyPr wrap="square">
            <a:spAutoFit/>
          </a:bodyPr>
          <a:lstStyle/>
          <a:p>
            <a:pPr algn="ctr"/>
            <a:r>
              <a:rPr lang="en-GB" sz="3600" i="1" dirty="0">
                <a:solidFill>
                  <a:srgbClr val="383838"/>
                </a:solidFill>
                <a:latin typeface="Lato"/>
              </a:rPr>
              <a:t>You want to introduce some trans-specific content to your teaching.</a:t>
            </a:r>
          </a:p>
          <a:p>
            <a:pPr algn="ctr"/>
            <a:endParaRPr lang="en-GB" sz="3200" b="1" i="1" dirty="0">
              <a:solidFill>
                <a:srgbClr val="383838"/>
              </a:solidFill>
              <a:latin typeface="Lato"/>
            </a:endParaRPr>
          </a:p>
          <a:p>
            <a:pPr algn="ctr"/>
            <a:r>
              <a:rPr lang="en-GB" sz="3200" b="1" i="1" dirty="0">
                <a:solidFill>
                  <a:srgbClr val="383838"/>
                </a:solidFill>
                <a:latin typeface="Lato"/>
              </a:rPr>
              <a:t>How might you do this in a gender-diverse and trans-inclusive way?</a:t>
            </a:r>
            <a:endParaRPr lang="en-GB" sz="3200" b="1" dirty="0">
              <a:solidFill>
                <a:srgbClr val="383838"/>
              </a:solidFill>
              <a:latin typeface="Lato"/>
            </a:endParaRPr>
          </a:p>
        </p:txBody>
      </p:sp>
    </p:spTree>
    <p:extLst>
      <p:ext uri="{BB962C8B-B14F-4D97-AF65-F5344CB8AC3E}">
        <p14:creationId xmlns:p14="http://schemas.microsoft.com/office/powerpoint/2010/main" val="4030117788"/>
      </p:ext>
    </p:extLst>
  </p:cSld>
  <p:clrMapOvr>
    <a:masterClrMapping/>
  </p:clrMapOvr>
  <p:transition spd="slow" advTm="7512">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F13CA4-8948-4FCC-ABC4-D1751B5140FC}"/>
              </a:ext>
            </a:extLst>
          </p:cNvPr>
          <p:cNvSpPr/>
          <p:nvPr/>
        </p:nvSpPr>
        <p:spPr>
          <a:xfrm>
            <a:off x="577049" y="1624614"/>
            <a:ext cx="8078679" cy="4154984"/>
          </a:xfrm>
          <a:prstGeom prst="rect">
            <a:avLst/>
          </a:prstGeom>
        </p:spPr>
        <p:txBody>
          <a:bodyPr wrap="square">
            <a:spAutoFit/>
          </a:bodyPr>
          <a:lstStyle/>
          <a:p>
            <a:r>
              <a:rPr lang="en-GB" sz="2400" dirty="0">
                <a:solidFill>
                  <a:srgbClr val="383838"/>
                </a:solidFill>
                <a:latin typeface="Lato"/>
              </a:rPr>
              <a:t>Core assumption #1: </a:t>
            </a:r>
            <a:r>
              <a:rPr lang="en-GB" sz="2400" b="1" dirty="0">
                <a:solidFill>
                  <a:srgbClr val="383838"/>
                </a:solidFill>
                <a:latin typeface="Lato"/>
              </a:rPr>
              <a:t>There are only two genders, </a:t>
            </a:r>
            <a:br>
              <a:rPr lang="en-GB" sz="2400" b="1" dirty="0">
                <a:solidFill>
                  <a:srgbClr val="383838"/>
                </a:solidFill>
                <a:latin typeface="Lato"/>
              </a:rPr>
            </a:br>
            <a:r>
              <a:rPr lang="en-GB" sz="2400" b="1" dirty="0">
                <a:solidFill>
                  <a:srgbClr val="383838"/>
                </a:solidFill>
                <a:latin typeface="Lato"/>
              </a:rPr>
              <a:t>‘male’ and ‘female’.</a:t>
            </a:r>
          </a:p>
          <a:p>
            <a:endParaRPr lang="en-GB" sz="2400" dirty="0">
              <a:solidFill>
                <a:srgbClr val="383838"/>
              </a:solidFill>
              <a:latin typeface="Lato"/>
            </a:endParaRPr>
          </a:p>
          <a:p>
            <a:r>
              <a:rPr lang="en-GB" sz="2400" dirty="0">
                <a:solidFill>
                  <a:srgbClr val="383838"/>
                </a:solidFill>
                <a:latin typeface="Lato"/>
              </a:rPr>
              <a:t>Core assumption #2: </a:t>
            </a:r>
            <a:r>
              <a:rPr lang="en-GB" sz="2400" b="1" dirty="0">
                <a:solidFill>
                  <a:srgbClr val="383838"/>
                </a:solidFill>
                <a:latin typeface="Lato"/>
              </a:rPr>
              <a:t>You can determine someone’s gender from their name, appearance, voice, expression...</a:t>
            </a:r>
          </a:p>
          <a:p>
            <a:endParaRPr lang="en-GB" sz="2400" dirty="0">
              <a:solidFill>
                <a:srgbClr val="383838"/>
              </a:solidFill>
              <a:latin typeface="Lato"/>
            </a:endParaRPr>
          </a:p>
          <a:p>
            <a:r>
              <a:rPr lang="en-GB" sz="2400" dirty="0">
                <a:solidFill>
                  <a:srgbClr val="383838"/>
                </a:solidFill>
                <a:latin typeface="Lato"/>
              </a:rPr>
              <a:t>Core assumption #3: </a:t>
            </a:r>
            <a:r>
              <a:rPr lang="en-GB" sz="2400" b="1" dirty="0">
                <a:solidFill>
                  <a:srgbClr val="383838"/>
                </a:solidFill>
                <a:latin typeface="Lato"/>
              </a:rPr>
              <a:t>Everyone identifies as the gender they were assigned at birth, and their gender identity is fixed.</a:t>
            </a:r>
          </a:p>
          <a:p>
            <a:endParaRPr lang="en-GB" sz="2400" dirty="0">
              <a:solidFill>
                <a:srgbClr val="383838"/>
              </a:solidFill>
              <a:latin typeface="Lato"/>
            </a:endParaRPr>
          </a:p>
        </p:txBody>
      </p:sp>
      <p:sp>
        <p:nvSpPr>
          <p:cNvPr id="5" name="Title 1">
            <a:extLst>
              <a:ext uri="{FF2B5EF4-FFF2-40B4-BE49-F238E27FC236}">
                <a16:creationId xmlns:a16="http://schemas.microsoft.com/office/drawing/2014/main" id="{CCE6DB89-C6A5-4ED8-A4FA-9B22E7645C0C}"/>
              </a:ext>
            </a:extLst>
          </p:cNvPr>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Tackling the Core Assumptions</a:t>
            </a:r>
          </a:p>
        </p:txBody>
      </p:sp>
    </p:spTree>
    <p:extLst>
      <p:ext uri="{BB962C8B-B14F-4D97-AF65-F5344CB8AC3E}">
        <p14:creationId xmlns:p14="http://schemas.microsoft.com/office/powerpoint/2010/main" val="833984352"/>
      </p:ext>
    </p:extLst>
  </p:cSld>
  <p:clrMapOvr>
    <a:masterClrMapping/>
  </p:clrMapOvr>
  <p:transition spd="slow" advTm="7512">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ard-Gale model for LGBTQ-inclusivity in HE">
            <a:hlinkClick r:id="rId3"/>
            <a:extLst>
              <a:ext uri="{FF2B5EF4-FFF2-40B4-BE49-F238E27FC236}">
                <a16:creationId xmlns:a16="http://schemas.microsoft.com/office/drawing/2014/main" id="{6E38DAAE-303E-44E0-88D8-8733B8155716}"/>
              </a:ext>
            </a:extLst>
          </p:cNvPr>
          <p:cNvPicPr>
            <a:picLocks noChangeAspect="1"/>
          </p:cNvPicPr>
          <p:nvPr/>
        </p:nvPicPr>
        <p:blipFill>
          <a:blip r:embed="rId4"/>
          <a:stretch>
            <a:fillRect/>
          </a:stretch>
        </p:blipFill>
        <p:spPr>
          <a:xfrm>
            <a:off x="519343" y="1081474"/>
            <a:ext cx="8105313" cy="4287640"/>
          </a:xfrm>
          <a:prstGeom prst="rect">
            <a:avLst/>
          </a:prstGeom>
        </p:spPr>
      </p:pic>
    </p:spTree>
    <p:extLst>
      <p:ext uri="{BB962C8B-B14F-4D97-AF65-F5344CB8AC3E}">
        <p14:creationId xmlns:p14="http://schemas.microsoft.com/office/powerpoint/2010/main" val="3642396109"/>
      </p:ext>
    </p:extLst>
  </p:cSld>
  <p:clrMapOvr>
    <a:masterClrMapping/>
  </p:clrMapOvr>
  <p:transition spd="slow" advTm="7512">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croll: Horizontal 3">
            <a:extLst>
              <a:ext uri="{FF2B5EF4-FFF2-40B4-BE49-F238E27FC236}">
                <a16:creationId xmlns:a16="http://schemas.microsoft.com/office/drawing/2014/main" id="{0F36C614-212A-4B8E-83F4-806903E55A50}"/>
              </a:ext>
            </a:extLst>
          </p:cNvPr>
          <p:cNvSpPr/>
          <p:nvPr/>
        </p:nvSpPr>
        <p:spPr>
          <a:xfrm>
            <a:off x="1329529" y="2120537"/>
            <a:ext cx="7063493" cy="2690948"/>
          </a:xfrm>
          <a:prstGeom prst="horizontalScroll">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GB" sz="3200" dirty="0">
                <a:ln w="12700">
                  <a:solidFill>
                    <a:schemeClr val="tx1"/>
                  </a:solidFill>
                </a:ln>
                <a:solidFill>
                  <a:schemeClr val="tx1">
                    <a:lumMod val="50000"/>
                    <a:lumOff val="50000"/>
                  </a:schemeClr>
                </a:solidFill>
              </a:rPr>
              <a:t>What can we do to establish the culture of a teaching space?</a:t>
            </a:r>
          </a:p>
        </p:txBody>
      </p:sp>
    </p:spTree>
    <p:extLst>
      <p:ext uri="{BB962C8B-B14F-4D97-AF65-F5344CB8AC3E}">
        <p14:creationId xmlns:p14="http://schemas.microsoft.com/office/powerpoint/2010/main" val="3123557099"/>
      </p:ext>
    </p:extLst>
  </p:cSld>
  <p:clrMapOvr>
    <a:masterClrMapping/>
  </p:clrMapOvr>
  <p:transition spd="slow" advTm="7512">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croll: Horizontal 3">
            <a:extLst>
              <a:ext uri="{FF2B5EF4-FFF2-40B4-BE49-F238E27FC236}">
                <a16:creationId xmlns:a16="http://schemas.microsoft.com/office/drawing/2014/main" id="{0F36C614-212A-4B8E-83F4-806903E55A50}"/>
              </a:ext>
            </a:extLst>
          </p:cNvPr>
          <p:cNvSpPr/>
          <p:nvPr/>
        </p:nvSpPr>
        <p:spPr>
          <a:xfrm>
            <a:off x="1329529" y="2120537"/>
            <a:ext cx="7063493" cy="2690948"/>
          </a:xfrm>
          <a:prstGeom prst="horizontalScroll">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GB" sz="4000" dirty="0">
                <a:ln w="12700">
                  <a:solidFill>
                    <a:schemeClr val="tx1"/>
                  </a:solidFill>
                </a:ln>
                <a:solidFill>
                  <a:schemeClr val="tx1">
                    <a:lumMod val="50000"/>
                    <a:lumOff val="50000"/>
                  </a:schemeClr>
                </a:solidFill>
              </a:rPr>
              <a:t>What barriers are there to developing trans-inclusive teaching practices?</a:t>
            </a:r>
          </a:p>
        </p:txBody>
      </p:sp>
    </p:spTree>
    <p:extLst>
      <p:ext uri="{BB962C8B-B14F-4D97-AF65-F5344CB8AC3E}">
        <p14:creationId xmlns:p14="http://schemas.microsoft.com/office/powerpoint/2010/main" val="3506556125"/>
      </p:ext>
    </p:extLst>
  </p:cSld>
  <p:clrMapOvr>
    <a:masterClrMapping/>
  </p:clrMapOvr>
  <p:transition spd="slow" advTm="7512">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croll: Horizontal 3">
            <a:extLst>
              <a:ext uri="{FF2B5EF4-FFF2-40B4-BE49-F238E27FC236}">
                <a16:creationId xmlns:a16="http://schemas.microsoft.com/office/drawing/2014/main" id="{0F36C614-212A-4B8E-83F4-806903E55A50}"/>
              </a:ext>
            </a:extLst>
          </p:cNvPr>
          <p:cNvSpPr/>
          <p:nvPr/>
        </p:nvSpPr>
        <p:spPr>
          <a:xfrm>
            <a:off x="1329529" y="2120537"/>
            <a:ext cx="7063493" cy="2690948"/>
          </a:xfrm>
          <a:prstGeom prst="horizontalScroll">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GB" sz="3200" dirty="0">
                <a:ln w="12700">
                  <a:solidFill>
                    <a:schemeClr val="tx1"/>
                  </a:solidFill>
                </a:ln>
                <a:solidFill>
                  <a:schemeClr val="tx1">
                    <a:lumMod val="50000"/>
                    <a:lumOff val="50000"/>
                  </a:schemeClr>
                </a:solidFill>
              </a:rPr>
              <a:t>What will you do to develop trans-inclusive teaching practices?</a:t>
            </a:r>
          </a:p>
        </p:txBody>
      </p:sp>
    </p:spTree>
    <p:extLst>
      <p:ext uri="{BB962C8B-B14F-4D97-AF65-F5344CB8AC3E}">
        <p14:creationId xmlns:p14="http://schemas.microsoft.com/office/powerpoint/2010/main" val="2375975220"/>
      </p:ext>
    </p:extLst>
  </p:cSld>
  <p:clrMapOvr>
    <a:masterClrMapping/>
  </p:clrMapOvr>
  <p:transition spd="slow" advTm="7512">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2FB99EA-B3E7-754E-BDE3-1CFD2DE6B1A6}"/>
              </a:ext>
            </a:extLst>
          </p:cNvPr>
          <p:cNvSpPr txBox="1">
            <a:spLocks/>
          </p:cNvSpPr>
          <p:nvPr/>
        </p:nvSpPr>
        <p:spPr>
          <a:xfrm>
            <a:off x="1447095" y="359808"/>
            <a:ext cx="7063493"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Further Resources</a:t>
            </a:r>
          </a:p>
        </p:txBody>
      </p:sp>
      <p:graphicFrame>
        <p:nvGraphicFramePr>
          <p:cNvPr id="2" name="Diagram 1">
            <a:extLst>
              <a:ext uri="{FF2B5EF4-FFF2-40B4-BE49-F238E27FC236}">
                <a16:creationId xmlns:a16="http://schemas.microsoft.com/office/drawing/2014/main" id="{3FA4FE39-56F3-496E-80F4-5A1C5E4F77A1}"/>
              </a:ext>
            </a:extLst>
          </p:cNvPr>
          <p:cNvGraphicFramePr/>
          <p:nvPr>
            <p:extLst>
              <p:ext uri="{D42A27DB-BD31-4B8C-83A1-F6EECF244321}">
                <p14:modId xmlns:p14="http://schemas.microsoft.com/office/powerpoint/2010/main" val="2093593961"/>
              </p:ext>
            </p:extLst>
          </p:nvPr>
        </p:nvGraphicFramePr>
        <p:xfrm>
          <a:off x="1524000" y="1718087"/>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2437658"/>
      </p:ext>
    </p:extLst>
  </p:cSld>
  <p:clrMapOvr>
    <a:masterClrMapping/>
  </p:clrMapOvr>
  <p:transition spd="slow" advTm="7512">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croll: Horizontal 3">
            <a:extLst>
              <a:ext uri="{FF2B5EF4-FFF2-40B4-BE49-F238E27FC236}">
                <a16:creationId xmlns:a16="http://schemas.microsoft.com/office/drawing/2014/main" id="{0F36C614-212A-4B8E-83F4-806903E55A50}"/>
              </a:ext>
            </a:extLst>
          </p:cNvPr>
          <p:cNvSpPr/>
          <p:nvPr/>
        </p:nvSpPr>
        <p:spPr>
          <a:xfrm>
            <a:off x="1250016" y="1001740"/>
            <a:ext cx="7063493" cy="2690948"/>
          </a:xfrm>
          <a:prstGeom prst="horizontalScroll">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GB" sz="4000" dirty="0">
                <a:ln w="12700">
                  <a:solidFill>
                    <a:schemeClr val="tx1"/>
                  </a:solidFill>
                </a:ln>
                <a:solidFill>
                  <a:schemeClr val="tx1">
                    <a:lumMod val="50000"/>
                    <a:lumOff val="50000"/>
                  </a:schemeClr>
                </a:solidFill>
              </a:rPr>
              <a:t>Questions?</a:t>
            </a:r>
          </a:p>
        </p:txBody>
      </p:sp>
      <p:sp>
        <p:nvSpPr>
          <p:cNvPr id="2" name="Rectangle 1">
            <a:extLst>
              <a:ext uri="{FF2B5EF4-FFF2-40B4-BE49-F238E27FC236}">
                <a16:creationId xmlns:a16="http://schemas.microsoft.com/office/drawing/2014/main" id="{AE85DFFF-3A4A-43F8-A15B-46C32143E1C0}"/>
              </a:ext>
            </a:extLst>
          </p:cNvPr>
          <p:cNvSpPr/>
          <p:nvPr/>
        </p:nvSpPr>
        <p:spPr>
          <a:xfrm>
            <a:off x="2807932" y="3839733"/>
            <a:ext cx="3667735" cy="1754326"/>
          </a:xfrm>
          <a:prstGeom prst="rect">
            <a:avLst/>
          </a:prstGeom>
        </p:spPr>
        <p:txBody>
          <a:bodyPr wrap="none">
            <a:spAutoFit/>
          </a:bodyPr>
          <a:lstStyle/>
          <a:p>
            <a:pPr algn="ctr"/>
            <a:r>
              <a:rPr lang="en-GB" dirty="0"/>
              <a:t>Anonymous question-answering:</a:t>
            </a:r>
          </a:p>
          <a:p>
            <a:pPr algn="ctr"/>
            <a:r>
              <a:rPr lang="en-GB" b="1" dirty="0"/>
              <a:t>reddit.com/r/</a:t>
            </a:r>
            <a:r>
              <a:rPr lang="en-GB" b="1" dirty="0" err="1"/>
              <a:t>AskWarwickTrans</a:t>
            </a:r>
            <a:r>
              <a:rPr lang="en-GB" b="1" dirty="0"/>
              <a:t>/</a:t>
            </a:r>
          </a:p>
          <a:p>
            <a:endParaRPr lang="en-GB" b="1" dirty="0"/>
          </a:p>
          <a:p>
            <a:pPr algn="ctr"/>
            <a:r>
              <a:rPr lang="en-GB" dirty="0"/>
              <a:t>Confidential question-answering:</a:t>
            </a:r>
          </a:p>
          <a:p>
            <a:pPr algn="ctr"/>
            <a:r>
              <a:rPr lang="en-GB" b="1" dirty="0"/>
              <a:t>sam.parr@warwicksu.com</a:t>
            </a:r>
          </a:p>
          <a:p>
            <a:pPr algn="ctr"/>
            <a:r>
              <a:rPr lang="en-GB" b="1" dirty="0"/>
              <a:t>trans@warwicksu.com</a:t>
            </a:r>
          </a:p>
        </p:txBody>
      </p:sp>
    </p:spTree>
    <p:extLst>
      <p:ext uri="{BB962C8B-B14F-4D97-AF65-F5344CB8AC3E}">
        <p14:creationId xmlns:p14="http://schemas.microsoft.com/office/powerpoint/2010/main" val="3804718331"/>
      </p:ext>
    </p:extLst>
  </p:cSld>
  <p:clrMapOvr>
    <a:masterClrMapping/>
  </p:clrMapOvr>
  <p:transition spd="slow" advTm="7512">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croll: Horizontal 3">
            <a:extLst>
              <a:ext uri="{FF2B5EF4-FFF2-40B4-BE49-F238E27FC236}">
                <a16:creationId xmlns:a16="http://schemas.microsoft.com/office/drawing/2014/main" id="{0F36C614-212A-4B8E-83F4-806903E55A50}"/>
              </a:ext>
            </a:extLst>
          </p:cNvPr>
          <p:cNvSpPr/>
          <p:nvPr/>
        </p:nvSpPr>
        <p:spPr>
          <a:xfrm>
            <a:off x="1329529" y="2120537"/>
            <a:ext cx="7063493" cy="2690948"/>
          </a:xfrm>
          <a:prstGeom prst="horizontalScroll">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GB" sz="4000" dirty="0">
                <a:ln w="12700">
                  <a:solidFill>
                    <a:schemeClr val="tx1"/>
                  </a:solidFill>
                </a:ln>
                <a:solidFill>
                  <a:schemeClr val="tx1">
                    <a:lumMod val="50000"/>
                    <a:lumOff val="50000"/>
                  </a:schemeClr>
                </a:solidFill>
              </a:rPr>
              <a:t>What does it mean to be </a:t>
            </a:r>
            <a:br>
              <a:rPr lang="en-GB" sz="4000" dirty="0">
                <a:ln w="12700">
                  <a:solidFill>
                    <a:schemeClr val="tx1"/>
                  </a:solidFill>
                </a:ln>
                <a:solidFill>
                  <a:schemeClr val="tx1">
                    <a:lumMod val="50000"/>
                    <a:lumOff val="50000"/>
                  </a:schemeClr>
                </a:solidFill>
              </a:rPr>
            </a:br>
            <a:r>
              <a:rPr lang="en-GB" sz="4000" dirty="0">
                <a:ln w="12700">
                  <a:solidFill>
                    <a:schemeClr val="tx1"/>
                  </a:solidFill>
                </a:ln>
                <a:solidFill>
                  <a:schemeClr val="tx1">
                    <a:lumMod val="50000"/>
                    <a:lumOff val="50000"/>
                  </a:schemeClr>
                </a:solidFill>
              </a:rPr>
              <a:t>cis or trans?</a:t>
            </a:r>
          </a:p>
        </p:txBody>
      </p:sp>
    </p:spTree>
    <p:extLst>
      <p:ext uri="{BB962C8B-B14F-4D97-AF65-F5344CB8AC3E}">
        <p14:creationId xmlns:p14="http://schemas.microsoft.com/office/powerpoint/2010/main" val="803126528"/>
      </p:ext>
    </p:extLst>
  </p:cSld>
  <p:clrMapOvr>
    <a:masterClrMapping/>
  </p:clrMapOvr>
  <p:transition spd="slow" advTm="7512">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43C80-9E61-4D3D-970C-1F270714A8C1}"/>
              </a:ext>
            </a:extLst>
          </p:cNvPr>
          <p:cNvSpPr>
            <a:spLocks noGrp="1"/>
          </p:cNvSpPr>
          <p:nvPr>
            <p:ph type="title"/>
          </p:nvPr>
        </p:nvSpPr>
        <p:spPr/>
        <p:txBody>
          <a:bodyPr/>
          <a:lstStyle/>
          <a:p>
            <a:r>
              <a:rPr lang="en-GB" dirty="0"/>
              <a:t> </a:t>
            </a:r>
          </a:p>
        </p:txBody>
      </p:sp>
      <p:sp>
        <p:nvSpPr>
          <p:cNvPr id="5" name="Left Brace 4">
            <a:extLst>
              <a:ext uri="{FF2B5EF4-FFF2-40B4-BE49-F238E27FC236}">
                <a16:creationId xmlns:a16="http://schemas.microsoft.com/office/drawing/2014/main" id="{D8FEF30A-774D-4765-948A-3652538B1F9D}"/>
              </a:ext>
            </a:extLst>
          </p:cNvPr>
          <p:cNvSpPr/>
          <p:nvPr/>
        </p:nvSpPr>
        <p:spPr>
          <a:xfrm rot="5400000">
            <a:off x="4523739" y="438649"/>
            <a:ext cx="373734" cy="407007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grpSp>
        <p:nvGrpSpPr>
          <p:cNvPr id="12" name="Group 11">
            <a:extLst>
              <a:ext uri="{FF2B5EF4-FFF2-40B4-BE49-F238E27FC236}">
                <a16:creationId xmlns:a16="http://schemas.microsoft.com/office/drawing/2014/main" id="{672175F2-2AEA-4B5A-A295-AAFA7F046DDD}"/>
              </a:ext>
            </a:extLst>
          </p:cNvPr>
          <p:cNvGrpSpPr/>
          <p:nvPr/>
        </p:nvGrpSpPr>
        <p:grpSpPr>
          <a:xfrm>
            <a:off x="1661676" y="3834772"/>
            <a:ext cx="801343" cy="931173"/>
            <a:chOff x="720587" y="3945835"/>
            <a:chExt cx="1068457" cy="698677"/>
          </a:xfrm>
        </p:grpSpPr>
        <p:sp>
          <p:nvSpPr>
            <p:cNvPr id="9" name="Rectangle 8">
              <a:extLst>
                <a:ext uri="{FF2B5EF4-FFF2-40B4-BE49-F238E27FC236}">
                  <a16:creationId xmlns:a16="http://schemas.microsoft.com/office/drawing/2014/main" id="{CBA01B42-E418-4E03-A255-DE9992CFAC27}"/>
                </a:ext>
              </a:extLst>
            </p:cNvPr>
            <p:cNvSpPr/>
            <p:nvPr/>
          </p:nvSpPr>
          <p:spPr>
            <a:xfrm>
              <a:off x="720587" y="3945835"/>
              <a:ext cx="1068456" cy="4124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0" name="TextBox 9">
              <a:extLst>
                <a:ext uri="{FF2B5EF4-FFF2-40B4-BE49-F238E27FC236}">
                  <a16:creationId xmlns:a16="http://schemas.microsoft.com/office/drawing/2014/main" id="{F963D377-DBA8-425B-8FC3-F3D7D7E9C2EB}"/>
                </a:ext>
              </a:extLst>
            </p:cNvPr>
            <p:cNvSpPr txBox="1"/>
            <p:nvPr/>
          </p:nvSpPr>
          <p:spPr>
            <a:xfrm>
              <a:off x="720588" y="3967406"/>
              <a:ext cx="1068456" cy="677106"/>
            </a:xfrm>
            <a:prstGeom prst="rect">
              <a:avLst/>
            </a:prstGeom>
            <a:noFill/>
          </p:spPr>
          <p:txBody>
            <a:bodyPr wrap="square" rtlCol="0">
              <a:spAutoFit/>
            </a:bodyPr>
            <a:lstStyle/>
            <a:p>
              <a:pPr algn="ctr"/>
              <a:r>
                <a:rPr lang="en-GB" sz="1350" dirty="0">
                  <a:solidFill>
                    <a:schemeClr val="bg1"/>
                  </a:solidFill>
                </a:rPr>
                <a:t>Cis male</a:t>
              </a:r>
            </a:p>
          </p:txBody>
        </p:sp>
      </p:grpSp>
      <p:grpSp>
        <p:nvGrpSpPr>
          <p:cNvPr id="13" name="Group 12">
            <a:extLst>
              <a:ext uri="{FF2B5EF4-FFF2-40B4-BE49-F238E27FC236}">
                <a16:creationId xmlns:a16="http://schemas.microsoft.com/office/drawing/2014/main" id="{73A8BC79-B197-4271-B276-DB4654A62A50}"/>
              </a:ext>
            </a:extLst>
          </p:cNvPr>
          <p:cNvGrpSpPr/>
          <p:nvPr/>
        </p:nvGrpSpPr>
        <p:grpSpPr>
          <a:xfrm>
            <a:off x="2847214" y="3807334"/>
            <a:ext cx="966768" cy="549731"/>
            <a:chOff x="863622" y="3873795"/>
            <a:chExt cx="793862" cy="758410"/>
          </a:xfrm>
        </p:grpSpPr>
        <p:sp>
          <p:nvSpPr>
            <p:cNvPr id="14" name="Rectangle 13">
              <a:extLst>
                <a:ext uri="{FF2B5EF4-FFF2-40B4-BE49-F238E27FC236}">
                  <a16:creationId xmlns:a16="http://schemas.microsoft.com/office/drawing/2014/main" id="{D1B11B38-53FD-49CC-B721-E7730B2D6C41}"/>
                </a:ext>
              </a:extLst>
            </p:cNvPr>
            <p:cNvSpPr/>
            <p:nvPr/>
          </p:nvSpPr>
          <p:spPr>
            <a:xfrm>
              <a:off x="863622" y="3873795"/>
              <a:ext cx="784690" cy="7584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bg1"/>
                </a:solidFill>
              </a:endParaRPr>
            </a:p>
          </p:txBody>
        </p:sp>
        <p:sp>
          <p:nvSpPr>
            <p:cNvPr id="15" name="TextBox 14">
              <a:extLst>
                <a:ext uri="{FF2B5EF4-FFF2-40B4-BE49-F238E27FC236}">
                  <a16:creationId xmlns:a16="http://schemas.microsoft.com/office/drawing/2014/main" id="{1B908324-3310-4973-892E-D165A1FC492E}"/>
                </a:ext>
              </a:extLst>
            </p:cNvPr>
            <p:cNvSpPr txBox="1"/>
            <p:nvPr/>
          </p:nvSpPr>
          <p:spPr>
            <a:xfrm>
              <a:off x="872794" y="3913615"/>
              <a:ext cx="784690" cy="565271"/>
            </a:xfrm>
            <a:prstGeom prst="rect">
              <a:avLst/>
            </a:prstGeom>
            <a:noFill/>
          </p:spPr>
          <p:txBody>
            <a:bodyPr wrap="square" rtlCol="0">
              <a:spAutoFit/>
            </a:bodyPr>
            <a:lstStyle/>
            <a:p>
              <a:pPr algn="ctr"/>
              <a:r>
                <a:rPr lang="en-GB" sz="1350" dirty="0">
                  <a:solidFill>
                    <a:schemeClr val="bg1"/>
                  </a:solidFill>
                </a:rPr>
                <a:t>Cis female</a:t>
              </a:r>
            </a:p>
          </p:txBody>
        </p:sp>
      </p:grpSp>
      <p:sp>
        <p:nvSpPr>
          <p:cNvPr id="16" name="Left Brace 15">
            <a:extLst>
              <a:ext uri="{FF2B5EF4-FFF2-40B4-BE49-F238E27FC236}">
                <a16:creationId xmlns:a16="http://schemas.microsoft.com/office/drawing/2014/main" id="{163C6FC2-020C-4507-B519-3415F6FAA7AB}"/>
              </a:ext>
            </a:extLst>
          </p:cNvPr>
          <p:cNvSpPr/>
          <p:nvPr/>
        </p:nvSpPr>
        <p:spPr>
          <a:xfrm rot="5400000">
            <a:off x="2448534" y="2913455"/>
            <a:ext cx="494515" cy="131274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grpSp>
        <p:nvGrpSpPr>
          <p:cNvPr id="29" name="Group 28">
            <a:extLst>
              <a:ext uri="{FF2B5EF4-FFF2-40B4-BE49-F238E27FC236}">
                <a16:creationId xmlns:a16="http://schemas.microsoft.com/office/drawing/2014/main" id="{5F9D79FD-345F-4584-962B-C2738E238025}"/>
              </a:ext>
            </a:extLst>
          </p:cNvPr>
          <p:cNvGrpSpPr/>
          <p:nvPr/>
        </p:nvGrpSpPr>
        <p:grpSpPr>
          <a:xfrm>
            <a:off x="3998515" y="4588918"/>
            <a:ext cx="801344" cy="531732"/>
            <a:chOff x="2116610" y="3475457"/>
            <a:chExt cx="1068458" cy="412474"/>
          </a:xfrm>
        </p:grpSpPr>
        <p:sp>
          <p:nvSpPr>
            <p:cNvPr id="30" name="Rectangle 29">
              <a:extLst>
                <a:ext uri="{FF2B5EF4-FFF2-40B4-BE49-F238E27FC236}">
                  <a16:creationId xmlns:a16="http://schemas.microsoft.com/office/drawing/2014/main" id="{25F18AD4-750E-405C-8FE7-D3D937936020}"/>
                </a:ext>
              </a:extLst>
            </p:cNvPr>
            <p:cNvSpPr/>
            <p:nvPr/>
          </p:nvSpPr>
          <p:spPr>
            <a:xfrm>
              <a:off x="2116610" y="3475457"/>
              <a:ext cx="1068454" cy="4124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1" name="TextBox 30">
              <a:extLst>
                <a:ext uri="{FF2B5EF4-FFF2-40B4-BE49-F238E27FC236}">
                  <a16:creationId xmlns:a16="http://schemas.microsoft.com/office/drawing/2014/main" id="{1A89B1D0-8CD7-405F-AC55-2FB8D741CD59}"/>
                </a:ext>
              </a:extLst>
            </p:cNvPr>
            <p:cNvSpPr txBox="1"/>
            <p:nvPr/>
          </p:nvSpPr>
          <p:spPr>
            <a:xfrm>
              <a:off x="2116615" y="3497028"/>
              <a:ext cx="1068453" cy="359590"/>
            </a:xfrm>
            <a:prstGeom prst="rect">
              <a:avLst/>
            </a:prstGeom>
            <a:noFill/>
          </p:spPr>
          <p:txBody>
            <a:bodyPr wrap="square" rtlCol="0">
              <a:spAutoFit/>
            </a:bodyPr>
            <a:lstStyle/>
            <a:p>
              <a:pPr algn="ctr"/>
              <a:r>
                <a:rPr lang="en-GB" sz="1350" dirty="0">
                  <a:solidFill>
                    <a:schemeClr val="bg1"/>
                  </a:solidFill>
                </a:rPr>
                <a:t>Trans woman</a:t>
              </a:r>
            </a:p>
          </p:txBody>
        </p:sp>
      </p:grpSp>
      <p:grpSp>
        <p:nvGrpSpPr>
          <p:cNvPr id="32" name="Group 31">
            <a:extLst>
              <a:ext uri="{FF2B5EF4-FFF2-40B4-BE49-F238E27FC236}">
                <a16:creationId xmlns:a16="http://schemas.microsoft.com/office/drawing/2014/main" id="{1828C2C0-D198-4469-9FB1-AF2B1CC1BCE6}"/>
              </a:ext>
            </a:extLst>
          </p:cNvPr>
          <p:cNvGrpSpPr/>
          <p:nvPr/>
        </p:nvGrpSpPr>
        <p:grpSpPr>
          <a:xfrm>
            <a:off x="5139025" y="4563006"/>
            <a:ext cx="801343" cy="557644"/>
            <a:chOff x="2116606" y="3483028"/>
            <a:chExt cx="1068454" cy="412474"/>
          </a:xfrm>
        </p:grpSpPr>
        <p:sp>
          <p:nvSpPr>
            <p:cNvPr id="33" name="Rectangle 32">
              <a:extLst>
                <a:ext uri="{FF2B5EF4-FFF2-40B4-BE49-F238E27FC236}">
                  <a16:creationId xmlns:a16="http://schemas.microsoft.com/office/drawing/2014/main" id="{C1DF385A-B58D-41EF-B06F-FDBBB6922A47}"/>
                </a:ext>
              </a:extLst>
            </p:cNvPr>
            <p:cNvSpPr/>
            <p:nvPr/>
          </p:nvSpPr>
          <p:spPr>
            <a:xfrm>
              <a:off x="2116606" y="3483028"/>
              <a:ext cx="1068454" cy="4124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4" name="TextBox 33">
              <a:extLst>
                <a:ext uri="{FF2B5EF4-FFF2-40B4-BE49-F238E27FC236}">
                  <a16:creationId xmlns:a16="http://schemas.microsoft.com/office/drawing/2014/main" id="{92C174F6-F3EE-4E0A-9803-4B97AEDB281B}"/>
                </a:ext>
              </a:extLst>
            </p:cNvPr>
            <p:cNvSpPr txBox="1"/>
            <p:nvPr/>
          </p:nvSpPr>
          <p:spPr>
            <a:xfrm>
              <a:off x="2116609" y="3504602"/>
              <a:ext cx="1068450" cy="353789"/>
            </a:xfrm>
            <a:prstGeom prst="rect">
              <a:avLst/>
            </a:prstGeom>
            <a:noFill/>
          </p:spPr>
          <p:txBody>
            <a:bodyPr wrap="square" rtlCol="0">
              <a:spAutoFit/>
            </a:bodyPr>
            <a:lstStyle/>
            <a:p>
              <a:pPr algn="ctr"/>
              <a:r>
                <a:rPr lang="en-GB" sz="1350" dirty="0">
                  <a:solidFill>
                    <a:schemeClr val="bg1"/>
                  </a:solidFill>
                </a:rPr>
                <a:t>Trans man </a:t>
              </a:r>
            </a:p>
          </p:txBody>
        </p:sp>
      </p:grpSp>
      <p:sp>
        <p:nvSpPr>
          <p:cNvPr id="35" name="Left Brace 34">
            <a:extLst>
              <a:ext uri="{FF2B5EF4-FFF2-40B4-BE49-F238E27FC236}">
                <a16:creationId xmlns:a16="http://schemas.microsoft.com/office/drawing/2014/main" id="{F4DDFDFA-5A45-4B06-8777-0614ED220D29}"/>
              </a:ext>
            </a:extLst>
          </p:cNvPr>
          <p:cNvSpPr/>
          <p:nvPr/>
        </p:nvSpPr>
        <p:spPr>
          <a:xfrm rot="5400000">
            <a:off x="4760099" y="3820140"/>
            <a:ext cx="337506" cy="11405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36" name="Rectangle 35">
            <a:extLst>
              <a:ext uri="{FF2B5EF4-FFF2-40B4-BE49-F238E27FC236}">
                <a16:creationId xmlns:a16="http://schemas.microsoft.com/office/drawing/2014/main" id="{BC347ED9-058E-47A7-AB52-D5E24D04FC1E}"/>
              </a:ext>
            </a:extLst>
          </p:cNvPr>
          <p:cNvSpPr/>
          <p:nvPr/>
        </p:nvSpPr>
        <p:spPr>
          <a:xfrm>
            <a:off x="5943125" y="3699131"/>
            <a:ext cx="1709250" cy="4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Non-Binary Gender</a:t>
            </a:r>
          </a:p>
        </p:txBody>
      </p:sp>
      <p:sp>
        <p:nvSpPr>
          <p:cNvPr id="38" name="Rectangle 37">
            <a:extLst>
              <a:ext uri="{FF2B5EF4-FFF2-40B4-BE49-F238E27FC236}">
                <a16:creationId xmlns:a16="http://schemas.microsoft.com/office/drawing/2014/main" id="{5EFF4762-9EDA-45DA-BE01-5A2C2448B70A}"/>
              </a:ext>
            </a:extLst>
          </p:cNvPr>
          <p:cNvSpPr/>
          <p:nvPr/>
        </p:nvSpPr>
        <p:spPr>
          <a:xfrm>
            <a:off x="4346635" y="3740432"/>
            <a:ext cx="1301171" cy="4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Binary Gender</a:t>
            </a:r>
          </a:p>
        </p:txBody>
      </p:sp>
      <p:sp>
        <p:nvSpPr>
          <p:cNvPr id="45" name="Left Brace 44">
            <a:extLst>
              <a:ext uri="{FF2B5EF4-FFF2-40B4-BE49-F238E27FC236}">
                <a16:creationId xmlns:a16="http://schemas.microsoft.com/office/drawing/2014/main" id="{7C14EBED-3E06-490E-A383-DC4A46C02426}"/>
              </a:ext>
            </a:extLst>
          </p:cNvPr>
          <p:cNvSpPr/>
          <p:nvPr/>
        </p:nvSpPr>
        <p:spPr>
          <a:xfrm rot="5400000">
            <a:off x="5815833" y="2531888"/>
            <a:ext cx="494520" cy="1972515"/>
          </a:xfrm>
          <a:prstGeom prst="leftBrace">
            <a:avLst>
              <a:gd name="adj1" fmla="val 64142"/>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59" name="Rectangle 58">
            <a:extLst>
              <a:ext uri="{FF2B5EF4-FFF2-40B4-BE49-F238E27FC236}">
                <a16:creationId xmlns:a16="http://schemas.microsoft.com/office/drawing/2014/main" id="{6143B297-35A4-4CE8-92E5-A5E0EA8DFC00}"/>
              </a:ext>
            </a:extLst>
          </p:cNvPr>
          <p:cNvSpPr/>
          <p:nvPr/>
        </p:nvSpPr>
        <p:spPr>
          <a:xfrm>
            <a:off x="921407" y="1676148"/>
            <a:ext cx="7479692" cy="5891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You are assigned a binary gender at birth (Male or Female)</a:t>
            </a:r>
          </a:p>
          <a:p>
            <a:pPr algn="ctr"/>
            <a:r>
              <a:rPr lang="en-GB" sz="1350" dirty="0"/>
              <a:t>-&gt; written on your birth certificate</a:t>
            </a:r>
          </a:p>
        </p:txBody>
      </p:sp>
      <p:grpSp>
        <p:nvGrpSpPr>
          <p:cNvPr id="17" name="Group 16">
            <a:extLst>
              <a:ext uri="{FF2B5EF4-FFF2-40B4-BE49-F238E27FC236}">
                <a16:creationId xmlns:a16="http://schemas.microsoft.com/office/drawing/2014/main" id="{C4B7F7A6-65CB-45F6-8493-8C2E24F48C46}"/>
              </a:ext>
            </a:extLst>
          </p:cNvPr>
          <p:cNvGrpSpPr/>
          <p:nvPr/>
        </p:nvGrpSpPr>
        <p:grpSpPr>
          <a:xfrm>
            <a:off x="5283611" y="2562194"/>
            <a:ext cx="2575371" cy="685171"/>
            <a:chOff x="5554424" y="3177850"/>
            <a:chExt cx="3433828" cy="571500"/>
          </a:xfrm>
        </p:grpSpPr>
        <p:grpSp>
          <p:nvGrpSpPr>
            <p:cNvPr id="19" name="Group 18">
              <a:extLst>
                <a:ext uri="{FF2B5EF4-FFF2-40B4-BE49-F238E27FC236}">
                  <a16:creationId xmlns:a16="http://schemas.microsoft.com/office/drawing/2014/main" id="{07DFF1F5-C754-4A6E-898E-E37012F2A191}"/>
                </a:ext>
              </a:extLst>
            </p:cNvPr>
            <p:cNvGrpSpPr/>
            <p:nvPr/>
          </p:nvGrpSpPr>
          <p:grpSpPr>
            <a:xfrm>
              <a:off x="5554424" y="3177850"/>
              <a:ext cx="3433828" cy="571500"/>
              <a:chOff x="3529647" y="3030603"/>
              <a:chExt cx="3433828" cy="571500"/>
            </a:xfrm>
          </p:grpSpPr>
          <p:sp>
            <p:nvSpPr>
              <p:cNvPr id="20" name="Rectangle 19">
                <a:extLst>
                  <a:ext uri="{FF2B5EF4-FFF2-40B4-BE49-F238E27FC236}">
                    <a16:creationId xmlns:a16="http://schemas.microsoft.com/office/drawing/2014/main" id="{6BAE4D97-3F19-4809-B23E-AA428138A9A2}"/>
                  </a:ext>
                </a:extLst>
              </p:cNvPr>
              <p:cNvSpPr/>
              <p:nvPr/>
            </p:nvSpPr>
            <p:spPr>
              <a:xfrm>
                <a:off x="3529647" y="3030603"/>
                <a:ext cx="3433828"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1" name="TextBox 20">
                <a:extLst>
                  <a:ext uri="{FF2B5EF4-FFF2-40B4-BE49-F238E27FC236}">
                    <a16:creationId xmlns:a16="http://schemas.microsoft.com/office/drawing/2014/main" id="{D6FAC599-BDDD-47A6-9372-C8E5D3CAFF5A}"/>
                  </a:ext>
                </a:extLst>
              </p:cNvPr>
              <p:cNvSpPr txBox="1"/>
              <p:nvPr/>
            </p:nvSpPr>
            <p:spPr>
              <a:xfrm>
                <a:off x="4328800" y="3126050"/>
                <a:ext cx="2528984" cy="334024"/>
              </a:xfrm>
              <a:prstGeom prst="rect">
                <a:avLst/>
              </a:prstGeom>
              <a:noFill/>
            </p:spPr>
            <p:txBody>
              <a:bodyPr wrap="none" rtlCol="0">
                <a:spAutoFit/>
              </a:bodyPr>
              <a:lstStyle/>
              <a:p>
                <a:r>
                  <a:rPr lang="en-GB" sz="1350" dirty="0">
                    <a:solidFill>
                      <a:schemeClr val="bg1"/>
                    </a:solidFill>
                  </a:rPr>
                  <a:t>Transgender or Trans</a:t>
                </a:r>
              </a:p>
            </p:txBody>
          </p:sp>
        </p:grpSp>
        <p:pic>
          <p:nvPicPr>
            <p:cNvPr id="66" name="Graphic 65">
              <a:extLst>
                <a:ext uri="{FF2B5EF4-FFF2-40B4-BE49-F238E27FC236}">
                  <a16:creationId xmlns:a16="http://schemas.microsoft.com/office/drawing/2014/main" id="{C37940E1-B739-47E1-BAD0-A23E0C6CA2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9919" y="3262024"/>
              <a:ext cx="653129" cy="391878"/>
            </a:xfrm>
            <a:prstGeom prst="rect">
              <a:avLst/>
            </a:prstGeom>
          </p:spPr>
        </p:pic>
      </p:grpSp>
      <p:grpSp>
        <p:nvGrpSpPr>
          <p:cNvPr id="11" name="Group 10">
            <a:extLst>
              <a:ext uri="{FF2B5EF4-FFF2-40B4-BE49-F238E27FC236}">
                <a16:creationId xmlns:a16="http://schemas.microsoft.com/office/drawing/2014/main" id="{24ECF2EE-D158-4B17-9DDA-A90A8125D803}"/>
              </a:ext>
            </a:extLst>
          </p:cNvPr>
          <p:cNvGrpSpPr/>
          <p:nvPr/>
        </p:nvGrpSpPr>
        <p:grpSpPr>
          <a:xfrm>
            <a:off x="1818891" y="2631188"/>
            <a:ext cx="2089498" cy="685171"/>
            <a:chOff x="934799" y="3235398"/>
            <a:chExt cx="2785996" cy="571500"/>
          </a:xfrm>
        </p:grpSpPr>
        <p:grpSp>
          <p:nvGrpSpPr>
            <p:cNvPr id="8" name="Group 7">
              <a:extLst>
                <a:ext uri="{FF2B5EF4-FFF2-40B4-BE49-F238E27FC236}">
                  <a16:creationId xmlns:a16="http://schemas.microsoft.com/office/drawing/2014/main" id="{79EC3F59-200B-4280-9E8B-4341FBEBEF00}"/>
                </a:ext>
              </a:extLst>
            </p:cNvPr>
            <p:cNvGrpSpPr/>
            <p:nvPr/>
          </p:nvGrpSpPr>
          <p:grpSpPr>
            <a:xfrm>
              <a:off x="934799" y="3235398"/>
              <a:ext cx="2785996" cy="571500"/>
              <a:chOff x="884583" y="3023281"/>
              <a:chExt cx="2785996" cy="571500"/>
            </a:xfrm>
          </p:grpSpPr>
          <p:sp>
            <p:nvSpPr>
              <p:cNvPr id="6" name="Rectangle 5">
                <a:extLst>
                  <a:ext uri="{FF2B5EF4-FFF2-40B4-BE49-F238E27FC236}">
                    <a16:creationId xmlns:a16="http://schemas.microsoft.com/office/drawing/2014/main" id="{13C55BE8-280D-4340-958B-D15843C0DCFC}"/>
                  </a:ext>
                </a:extLst>
              </p:cNvPr>
              <p:cNvSpPr/>
              <p:nvPr/>
            </p:nvSpPr>
            <p:spPr>
              <a:xfrm>
                <a:off x="884583" y="3023281"/>
                <a:ext cx="2785996"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Box 6">
                <a:extLst>
                  <a:ext uri="{FF2B5EF4-FFF2-40B4-BE49-F238E27FC236}">
                    <a16:creationId xmlns:a16="http://schemas.microsoft.com/office/drawing/2014/main" id="{019058E3-1187-48C1-BE82-CCC3F87B92FF}"/>
                  </a:ext>
                </a:extLst>
              </p:cNvPr>
              <p:cNvSpPr txBox="1"/>
              <p:nvPr/>
            </p:nvSpPr>
            <p:spPr>
              <a:xfrm>
                <a:off x="1675583" y="3132519"/>
                <a:ext cx="1964639" cy="334024"/>
              </a:xfrm>
              <a:prstGeom prst="rect">
                <a:avLst/>
              </a:prstGeom>
              <a:noFill/>
            </p:spPr>
            <p:txBody>
              <a:bodyPr wrap="none" rtlCol="0">
                <a:spAutoFit/>
              </a:bodyPr>
              <a:lstStyle/>
              <a:p>
                <a:r>
                  <a:rPr lang="en-GB" sz="1350" dirty="0">
                    <a:solidFill>
                      <a:schemeClr val="bg1"/>
                    </a:solidFill>
                  </a:rPr>
                  <a:t>Cisgender or Cis</a:t>
                </a:r>
              </a:p>
            </p:txBody>
          </p:sp>
        </p:grpSp>
        <p:pic>
          <p:nvPicPr>
            <p:cNvPr id="68" name="Picture 67" descr="A close up of a logo&#10;&#10;Description generated with very high confidence">
              <a:extLst>
                <a:ext uri="{FF2B5EF4-FFF2-40B4-BE49-F238E27FC236}">
                  <a16:creationId xmlns:a16="http://schemas.microsoft.com/office/drawing/2014/main" id="{8A868CEF-39E4-4426-949C-3DED0B8789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7040" y="3315257"/>
              <a:ext cx="783757" cy="425117"/>
            </a:xfrm>
            <a:prstGeom prst="rect">
              <a:avLst/>
            </a:prstGeom>
          </p:spPr>
        </p:pic>
      </p:grpSp>
      <p:sp>
        <p:nvSpPr>
          <p:cNvPr id="50" name="Title 1">
            <a:extLst>
              <a:ext uri="{FF2B5EF4-FFF2-40B4-BE49-F238E27FC236}">
                <a16:creationId xmlns:a16="http://schemas.microsoft.com/office/drawing/2014/main" id="{12ECA2B7-68E9-8A45-842E-6687A8DC9C25}"/>
              </a:ext>
            </a:extLst>
          </p:cNvPr>
          <p:cNvSpPr txBox="1">
            <a:spLocks/>
          </p:cNvSpPr>
          <p:nvPr/>
        </p:nvSpPr>
        <p:spPr>
          <a:xfrm>
            <a:off x="1179076" y="375600"/>
            <a:ext cx="7063493"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Gender 101</a:t>
            </a:r>
          </a:p>
        </p:txBody>
      </p:sp>
    </p:spTree>
    <p:custDataLst>
      <p:tags r:id="rId1"/>
    </p:custDataLst>
    <p:extLst>
      <p:ext uri="{BB962C8B-B14F-4D97-AF65-F5344CB8AC3E}">
        <p14:creationId xmlns:p14="http://schemas.microsoft.com/office/powerpoint/2010/main" val="418178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Cis &amp; Trans</a:t>
            </a:r>
          </a:p>
        </p:txBody>
      </p:sp>
      <p:sp>
        <p:nvSpPr>
          <p:cNvPr id="3" name="Text Placeholder 2"/>
          <p:cNvSpPr txBox="1">
            <a:spLocks/>
          </p:cNvSpPr>
          <p:nvPr/>
        </p:nvSpPr>
        <p:spPr>
          <a:xfrm>
            <a:off x="1247431" y="1453072"/>
            <a:ext cx="7462819" cy="4391773"/>
          </a:xfrm>
          <a:prstGeom prst="rect">
            <a:avLst/>
          </a:prstGeom>
        </p:spPr>
        <p:txBody>
          <a:bodyPr>
            <a:normAutofit/>
          </a:bodyPr>
          <a:lstStyle>
            <a:lvl1pPr marL="342900" indent="-342900" algn="l" defTabSz="914400" rtl="0" eaLnBrk="1" latinLnBrk="0" hangingPunct="1">
              <a:lnSpc>
                <a:spcPct val="90000"/>
              </a:lnSpc>
              <a:spcBef>
                <a:spcPts val="1000"/>
              </a:spcBef>
              <a:buFont typeface="Arial" panose="020B0604020202020204" pitchFamily="34" charset="0"/>
              <a:buChar char="•"/>
              <a:defRPr sz="2800" kern="1200" baseline="0">
                <a:solidFill>
                  <a:srgbClr val="5C5D6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US" sz="2400" dirty="0">
              <a:solidFill>
                <a:schemeClr val="tx1">
                  <a:lumMod val="65000"/>
                  <a:lumOff val="35000"/>
                </a:schemeClr>
              </a:solidFill>
              <a:latin typeface="Arial" charset="0"/>
              <a:ea typeface="Arial" charset="0"/>
              <a:cs typeface="Arial" charset="0"/>
            </a:endParaRPr>
          </a:p>
          <a:p>
            <a:pPr marL="0" indent="0">
              <a:lnSpc>
                <a:spcPct val="100000"/>
              </a:lnSpc>
              <a:buNone/>
            </a:pPr>
            <a:r>
              <a:rPr lang="en-US" sz="2400" dirty="0">
                <a:solidFill>
                  <a:schemeClr val="tx1">
                    <a:lumMod val="65000"/>
                    <a:lumOff val="35000"/>
                  </a:schemeClr>
                </a:solidFill>
                <a:latin typeface="Arial" charset="0"/>
                <a:ea typeface="Arial" charset="0"/>
                <a:cs typeface="Arial" charset="0"/>
              </a:rPr>
              <a:t>A </a:t>
            </a:r>
            <a:r>
              <a:rPr lang="en-US" sz="2400" b="1" dirty="0">
                <a:solidFill>
                  <a:schemeClr val="tx1">
                    <a:lumMod val="65000"/>
                    <a:lumOff val="35000"/>
                  </a:schemeClr>
                </a:solidFill>
                <a:latin typeface="Arial" charset="0"/>
                <a:ea typeface="Arial" charset="0"/>
                <a:cs typeface="Arial" charset="0"/>
              </a:rPr>
              <a:t>trans</a:t>
            </a:r>
            <a:r>
              <a:rPr lang="en-US" sz="2400" dirty="0">
                <a:solidFill>
                  <a:schemeClr val="tx1">
                    <a:lumMod val="65000"/>
                    <a:lumOff val="35000"/>
                  </a:schemeClr>
                </a:solidFill>
                <a:latin typeface="Arial" charset="0"/>
                <a:ea typeface="Arial" charset="0"/>
                <a:cs typeface="Arial" charset="0"/>
              </a:rPr>
              <a:t> person is…</a:t>
            </a:r>
          </a:p>
          <a:p>
            <a:pPr marL="0" indent="0">
              <a:lnSpc>
                <a:spcPct val="100000"/>
              </a:lnSpc>
              <a:buNone/>
            </a:pPr>
            <a:r>
              <a:rPr lang="en-US" sz="2400" dirty="0">
                <a:solidFill>
                  <a:schemeClr val="tx1">
                    <a:lumMod val="65000"/>
                    <a:lumOff val="35000"/>
                  </a:schemeClr>
                </a:solidFill>
                <a:latin typeface="Arial" charset="0"/>
                <a:ea typeface="Arial" charset="0"/>
                <a:cs typeface="Arial" charset="0"/>
              </a:rPr>
              <a:t>…someone who self-defines as a </a:t>
            </a:r>
            <a:r>
              <a:rPr lang="en-US" sz="2400" b="1" dirty="0">
                <a:solidFill>
                  <a:schemeClr val="tx1">
                    <a:lumMod val="65000"/>
                    <a:lumOff val="35000"/>
                  </a:schemeClr>
                </a:solidFill>
                <a:latin typeface="Arial" charset="0"/>
                <a:ea typeface="Arial" charset="0"/>
                <a:cs typeface="Arial" charset="0"/>
              </a:rPr>
              <a:t>gender different to</a:t>
            </a:r>
            <a:r>
              <a:rPr lang="en-US" sz="2400" dirty="0">
                <a:solidFill>
                  <a:schemeClr val="tx1">
                    <a:lumMod val="65000"/>
                    <a:lumOff val="35000"/>
                  </a:schemeClr>
                </a:solidFill>
                <a:latin typeface="Arial" charset="0"/>
                <a:ea typeface="Arial" charset="0"/>
                <a:cs typeface="Arial" charset="0"/>
              </a:rPr>
              <a:t> </a:t>
            </a:r>
            <a:r>
              <a:rPr lang="en-US" sz="2400" b="1" dirty="0">
                <a:solidFill>
                  <a:schemeClr val="tx1">
                    <a:lumMod val="65000"/>
                    <a:lumOff val="35000"/>
                  </a:schemeClr>
                </a:solidFill>
                <a:latin typeface="Arial" charset="0"/>
                <a:ea typeface="Arial" charset="0"/>
                <a:cs typeface="Arial" charset="0"/>
              </a:rPr>
              <a:t>that which they were assigned </a:t>
            </a:r>
            <a:r>
              <a:rPr lang="en-US" sz="2400" dirty="0">
                <a:solidFill>
                  <a:schemeClr val="tx1">
                    <a:lumMod val="65000"/>
                    <a:lumOff val="35000"/>
                  </a:schemeClr>
                </a:solidFill>
                <a:latin typeface="Arial" charset="0"/>
                <a:ea typeface="Arial" charset="0"/>
                <a:cs typeface="Arial" charset="0"/>
              </a:rPr>
              <a:t>at birth.</a:t>
            </a:r>
          </a:p>
          <a:p>
            <a:pPr marL="0" indent="0">
              <a:lnSpc>
                <a:spcPct val="100000"/>
              </a:lnSpc>
              <a:buNone/>
            </a:pPr>
            <a:endParaRPr lang="en-US" sz="2400" dirty="0">
              <a:solidFill>
                <a:schemeClr val="tx1">
                  <a:lumMod val="65000"/>
                  <a:lumOff val="35000"/>
                </a:schemeClr>
              </a:solidFill>
              <a:latin typeface="Arial" charset="0"/>
              <a:ea typeface="Arial" charset="0"/>
              <a:cs typeface="Arial" charset="0"/>
            </a:endParaRPr>
          </a:p>
          <a:p>
            <a:pPr marL="0" indent="0">
              <a:lnSpc>
                <a:spcPct val="100000"/>
              </a:lnSpc>
              <a:buNone/>
            </a:pPr>
            <a:r>
              <a:rPr lang="en-US" sz="2400" dirty="0">
                <a:solidFill>
                  <a:schemeClr val="tx1">
                    <a:lumMod val="65000"/>
                    <a:lumOff val="35000"/>
                  </a:schemeClr>
                </a:solidFill>
                <a:latin typeface="Arial" charset="0"/>
                <a:ea typeface="Arial" charset="0"/>
                <a:cs typeface="Arial" charset="0"/>
              </a:rPr>
              <a:t>A </a:t>
            </a:r>
            <a:r>
              <a:rPr lang="en-US" sz="2400" b="1" dirty="0">
                <a:solidFill>
                  <a:schemeClr val="tx1">
                    <a:lumMod val="65000"/>
                    <a:lumOff val="35000"/>
                  </a:schemeClr>
                </a:solidFill>
                <a:latin typeface="Arial" charset="0"/>
                <a:ea typeface="Arial" charset="0"/>
                <a:cs typeface="Arial" charset="0"/>
              </a:rPr>
              <a:t>cis </a:t>
            </a:r>
            <a:r>
              <a:rPr lang="en-US" sz="2400" dirty="0">
                <a:solidFill>
                  <a:schemeClr val="tx1">
                    <a:lumMod val="65000"/>
                    <a:lumOff val="35000"/>
                  </a:schemeClr>
                </a:solidFill>
                <a:latin typeface="Arial" charset="0"/>
                <a:ea typeface="Arial" charset="0"/>
                <a:cs typeface="Arial" charset="0"/>
              </a:rPr>
              <a:t>person is…</a:t>
            </a:r>
          </a:p>
          <a:p>
            <a:pPr marL="0" indent="0">
              <a:lnSpc>
                <a:spcPct val="100000"/>
              </a:lnSpc>
              <a:buNone/>
            </a:pPr>
            <a:r>
              <a:rPr lang="en-US" sz="2400" dirty="0">
                <a:solidFill>
                  <a:schemeClr val="tx1">
                    <a:lumMod val="65000"/>
                    <a:lumOff val="35000"/>
                  </a:schemeClr>
                </a:solidFill>
                <a:latin typeface="Arial" charset="0"/>
                <a:ea typeface="Arial" charset="0"/>
                <a:cs typeface="Arial" charset="0"/>
              </a:rPr>
              <a:t>…someone who self-defines as the</a:t>
            </a:r>
            <a:r>
              <a:rPr lang="en-US" sz="2400" b="1" dirty="0">
                <a:solidFill>
                  <a:schemeClr val="tx1">
                    <a:lumMod val="65000"/>
                    <a:lumOff val="35000"/>
                  </a:schemeClr>
                </a:solidFill>
                <a:latin typeface="Arial" charset="0"/>
                <a:ea typeface="Arial" charset="0"/>
                <a:cs typeface="Arial" charset="0"/>
              </a:rPr>
              <a:t> same gender as that which they were assigned </a:t>
            </a:r>
            <a:r>
              <a:rPr lang="en-US" sz="2400" dirty="0">
                <a:solidFill>
                  <a:schemeClr val="tx1">
                    <a:lumMod val="65000"/>
                    <a:lumOff val="35000"/>
                  </a:schemeClr>
                </a:solidFill>
                <a:latin typeface="Arial" charset="0"/>
                <a:ea typeface="Arial" charset="0"/>
                <a:cs typeface="Arial" charset="0"/>
              </a:rPr>
              <a:t>at birth.</a:t>
            </a:r>
          </a:p>
          <a:p>
            <a:pPr marL="0" indent="0">
              <a:lnSpc>
                <a:spcPct val="100000"/>
              </a:lnSpc>
              <a:buNone/>
            </a:pPr>
            <a:endParaRPr lang="en-US" sz="2400" dirty="0">
              <a:solidFill>
                <a:schemeClr val="tx1">
                  <a:lumMod val="65000"/>
                  <a:lumOff val="35000"/>
                </a:schemeClr>
              </a:solidFill>
              <a:latin typeface="Arial" charset="0"/>
              <a:ea typeface="Arial" charset="0"/>
              <a:cs typeface="Arial" charset="0"/>
            </a:endParaRPr>
          </a:p>
          <a:p>
            <a:pPr>
              <a:lnSpc>
                <a:spcPct val="100000"/>
              </a:lnSpc>
            </a:pPr>
            <a:endParaRPr lang="en-US" sz="2000" dirty="0">
              <a:solidFill>
                <a:schemeClr val="tx1">
                  <a:lumMod val="65000"/>
                  <a:lumOff val="35000"/>
                </a:schemeClr>
              </a:solidFill>
              <a:latin typeface="Arial" charset="0"/>
              <a:ea typeface="Arial" charset="0"/>
              <a:cs typeface="Arial" charset="0"/>
            </a:endParaRPr>
          </a:p>
          <a:p>
            <a:pPr>
              <a:lnSpc>
                <a:spcPct val="100000"/>
              </a:lnSpc>
            </a:pPr>
            <a:endParaRPr lang="en-US" sz="2000" dirty="0">
              <a:solidFill>
                <a:schemeClr val="tx1">
                  <a:lumMod val="65000"/>
                  <a:lumOff val="35000"/>
                </a:schemeClr>
              </a:solidFill>
              <a:latin typeface="Arial" charset="0"/>
              <a:ea typeface="Arial" charset="0"/>
              <a:cs typeface="Arial" charset="0"/>
            </a:endParaRPr>
          </a:p>
        </p:txBody>
      </p:sp>
    </p:spTree>
    <p:extLst>
      <p:ext uri="{BB962C8B-B14F-4D97-AF65-F5344CB8AC3E}">
        <p14:creationId xmlns:p14="http://schemas.microsoft.com/office/powerpoint/2010/main" val="2738972889"/>
      </p:ext>
    </p:extLst>
  </p:cSld>
  <p:clrMapOvr>
    <a:masterClrMapping/>
  </p:clrMapOvr>
  <p:transition spd="slow" advTm="7512">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In Numbers</a:t>
            </a:r>
          </a:p>
        </p:txBody>
      </p:sp>
      <p:graphicFrame>
        <p:nvGraphicFramePr>
          <p:cNvPr id="4" name="Diagram 3">
            <a:extLst>
              <a:ext uri="{FF2B5EF4-FFF2-40B4-BE49-F238E27FC236}">
                <a16:creationId xmlns:a16="http://schemas.microsoft.com/office/drawing/2014/main" id="{0904E718-705A-4613-AB54-DD506025C183}"/>
              </a:ext>
            </a:extLst>
          </p:cNvPr>
          <p:cNvGraphicFramePr/>
          <p:nvPr>
            <p:extLst>
              <p:ext uri="{D42A27DB-BD31-4B8C-83A1-F6EECF244321}">
                <p14:modId xmlns:p14="http://schemas.microsoft.com/office/powerpoint/2010/main" val="2671313996"/>
              </p:ext>
            </p:extLst>
          </p:nvPr>
        </p:nvGraphicFramePr>
        <p:xfrm>
          <a:off x="1247431" y="1453072"/>
          <a:ext cx="7462819" cy="46545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7622976"/>
      </p:ext>
    </p:extLst>
  </p:cSld>
  <p:clrMapOvr>
    <a:masterClrMapping/>
  </p:clrMapOvr>
  <p:transition spd="slow" advTm="7512">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croll: Horizontal 3">
            <a:extLst>
              <a:ext uri="{FF2B5EF4-FFF2-40B4-BE49-F238E27FC236}">
                <a16:creationId xmlns:a16="http://schemas.microsoft.com/office/drawing/2014/main" id="{0F36C614-212A-4B8E-83F4-806903E55A50}"/>
              </a:ext>
            </a:extLst>
          </p:cNvPr>
          <p:cNvSpPr/>
          <p:nvPr/>
        </p:nvSpPr>
        <p:spPr>
          <a:xfrm>
            <a:off x="1329529" y="2120537"/>
            <a:ext cx="7063493" cy="2690948"/>
          </a:xfrm>
          <a:prstGeom prst="horizontalScroll">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GB" sz="4000" dirty="0">
                <a:ln w="12700">
                  <a:solidFill>
                    <a:schemeClr val="tx1"/>
                  </a:solidFill>
                </a:ln>
                <a:solidFill>
                  <a:schemeClr val="tx1">
                    <a:lumMod val="50000"/>
                    <a:lumOff val="50000"/>
                  </a:schemeClr>
                </a:solidFill>
              </a:rPr>
              <a:t>Why are we developing trans-inclusive teaching?</a:t>
            </a:r>
          </a:p>
        </p:txBody>
      </p:sp>
    </p:spTree>
    <p:extLst>
      <p:ext uri="{BB962C8B-B14F-4D97-AF65-F5344CB8AC3E}">
        <p14:creationId xmlns:p14="http://schemas.microsoft.com/office/powerpoint/2010/main" val="3089341244"/>
      </p:ext>
    </p:extLst>
  </p:cSld>
  <p:clrMapOvr>
    <a:masterClrMapping/>
  </p:clrMapOvr>
  <p:transition spd="slow" advTm="7512">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447095" y="359808"/>
            <a:ext cx="7063493"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Our Trans Students</a:t>
            </a:r>
          </a:p>
        </p:txBody>
      </p:sp>
      <p:graphicFrame>
        <p:nvGraphicFramePr>
          <p:cNvPr id="4" name="Diagram 3">
            <a:extLst>
              <a:ext uri="{FF2B5EF4-FFF2-40B4-BE49-F238E27FC236}">
                <a16:creationId xmlns:a16="http://schemas.microsoft.com/office/drawing/2014/main" id="{65334978-8BD6-47B1-827E-FD88FF5A76CD}"/>
              </a:ext>
            </a:extLst>
          </p:cNvPr>
          <p:cNvGraphicFramePr/>
          <p:nvPr>
            <p:extLst>
              <p:ext uri="{D42A27DB-BD31-4B8C-83A1-F6EECF244321}">
                <p14:modId xmlns:p14="http://schemas.microsoft.com/office/powerpoint/2010/main" val="4025248743"/>
              </p:ext>
            </p:extLst>
          </p:nvPr>
        </p:nvGraphicFramePr>
        <p:xfrm>
          <a:off x="1009893" y="1109709"/>
          <a:ext cx="7500695" cy="4705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id="{097DF048-40A1-4192-9642-1924EEA82E14}"/>
              </a:ext>
            </a:extLst>
          </p:cNvPr>
          <p:cNvSpPr/>
          <p:nvPr/>
        </p:nvSpPr>
        <p:spPr>
          <a:xfrm>
            <a:off x="2692841" y="6161252"/>
            <a:ext cx="4572000" cy="369332"/>
          </a:xfrm>
          <a:prstGeom prst="rect">
            <a:avLst/>
          </a:prstGeom>
        </p:spPr>
        <p:txBody>
          <a:bodyPr>
            <a:spAutoFit/>
          </a:bodyPr>
          <a:lstStyle/>
          <a:p>
            <a:r>
              <a:rPr lang="en-GB" dirty="0">
                <a:hlinkClick r:id="rId8"/>
              </a:rPr>
              <a:t>Being LGBTUA+ at Warwick research</a:t>
            </a:r>
            <a:endParaRPr lang="en-GB" dirty="0"/>
          </a:p>
        </p:txBody>
      </p:sp>
    </p:spTree>
    <p:extLst>
      <p:ext uri="{BB962C8B-B14F-4D97-AF65-F5344CB8AC3E}">
        <p14:creationId xmlns:p14="http://schemas.microsoft.com/office/powerpoint/2010/main" val="3861003821"/>
      </p:ext>
    </p:extLst>
  </p:cSld>
  <p:clrMapOvr>
    <a:masterClrMapping/>
  </p:clrMapOvr>
  <p:transition spd="slow" advTm="7512">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1304" y="348555"/>
            <a:ext cx="8514521" cy="628733"/>
          </a:xfrm>
          <a:prstGeom prst="rect">
            <a:avLst/>
          </a:prstGeom>
        </p:spPr>
        <p:txBody>
          <a:bodyPr anchor="t">
            <a:normAutofit/>
          </a:bodyPr>
          <a:lstStyle>
            <a:lvl1pPr algn="l" defTabSz="914400" rtl="0" eaLnBrk="1" latinLnBrk="0" hangingPunct="1">
              <a:lnSpc>
                <a:spcPct val="90000"/>
              </a:lnSpc>
              <a:spcBef>
                <a:spcPct val="0"/>
              </a:spcBef>
              <a:buNone/>
              <a:defRPr sz="4400" kern="1200" baseline="0">
                <a:solidFill>
                  <a:srgbClr val="5C5D61"/>
                </a:solidFill>
                <a:latin typeface="+mj-lt"/>
                <a:ea typeface="+mj-ea"/>
                <a:cs typeface="+mj-cs"/>
              </a:defRPr>
            </a:lvl1pPr>
          </a:lstStyle>
          <a:p>
            <a:pPr algn="ctr"/>
            <a:r>
              <a:rPr lang="en-US" sz="3000" b="1" dirty="0">
                <a:solidFill>
                  <a:schemeClr val="tx1">
                    <a:lumMod val="65000"/>
                    <a:lumOff val="35000"/>
                  </a:schemeClr>
                </a:solidFill>
                <a:latin typeface="Arial" charset="0"/>
                <a:ea typeface="Arial" charset="0"/>
                <a:cs typeface="Arial" charset="0"/>
              </a:rPr>
              <a:t>Core Assumption #1</a:t>
            </a:r>
          </a:p>
        </p:txBody>
      </p:sp>
      <p:sp>
        <p:nvSpPr>
          <p:cNvPr id="5" name="Rectangle 4">
            <a:extLst>
              <a:ext uri="{FF2B5EF4-FFF2-40B4-BE49-F238E27FC236}">
                <a16:creationId xmlns:a16="http://schemas.microsoft.com/office/drawing/2014/main" id="{29B155B7-954A-4683-B2C7-2A7EAC3888CC}"/>
              </a:ext>
            </a:extLst>
          </p:cNvPr>
          <p:cNvSpPr/>
          <p:nvPr/>
        </p:nvSpPr>
        <p:spPr>
          <a:xfrm>
            <a:off x="79899" y="1166843"/>
            <a:ext cx="8691239" cy="4154984"/>
          </a:xfrm>
          <a:prstGeom prst="rect">
            <a:avLst/>
          </a:prstGeom>
        </p:spPr>
        <p:txBody>
          <a:bodyPr wrap="square">
            <a:spAutoFit/>
          </a:bodyPr>
          <a:lstStyle/>
          <a:p>
            <a:pPr algn="ctr"/>
            <a:r>
              <a:rPr lang="en-GB" sz="2400" i="1" dirty="0">
                <a:solidFill>
                  <a:srgbClr val="383838"/>
                </a:solidFill>
                <a:latin typeface="Lato"/>
              </a:rPr>
              <a:t>One student told us </a:t>
            </a:r>
            <a:r>
              <a:rPr lang="en-GB" sz="2400" b="1" i="1" dirty="0">
                <a:solidFill>
                  <a:srgbClr val="383838"/>
                </a:solidFill>
                <a:latin typeface="Lato"/>
              </a:rPr>
              <a:t>"This model requires every member of the population to be in exactly one of two 'types'. Teachers used the genders of male and female as the most 'obvious example' of two such mutually exclusive types in the real world. This year I was glad the lecturer used an example of a pond with two different species of fish in.“</a:t>
            </a:r>
          </a:p>
          <a:p>
            <a:pPr algn="ctr"/>
            <a:endParaRPr lang="en-GB" sz="2400" i="1" dirty="0">
              <a:solidFill>
                <a:srgbClr val="383838"/>
              </a:solidFill>
              <a:latin typeface="Lato"/>
            </a:endParaRPr>
          </a:p>
          <a:p>
            <a:pPr algn="ctr"/>
            <a:r>
              <a:rPr lang="en-GB" sz="2400" i="1" dirty="0">
                <a:solidFill>
                  <a:srgbClr val="383838"/>
                </a:solidFill>
                <a:latin typeface="Lato"/>
              </a:rPr>
              <a:t>Another student told us </a:t>
            </a:r>
            <a:r>
              <a:rPr lang="en-GB" sz="2400" b="1" i="1" dirty="0">
                <a:solidFill>
                  <a:srgbClr val="383838"/>
                </a:solidFill>
                <a:latin typeface="Lato"/>
              </a:rPr>
              <a:t>“Repeated uses of phrases like ‘the other gender’ or ‘ladies &amp; gentlemen’ made me feel like my identity and experiences weren’t valid or recognised by my course.”</a:t>
            </a:r>
          </a:p>
        </p:txBody>
      </p:sp>
      <p:sp>
        <p:nvSpPr>
          <p:cNvPr id="8" name="Rectangle 7">
            <a:extLst>
              <a:ext uri="{FF2B5EF4-FFF2-40B4-BE49-F238E27FC236}">
                <a16:creationId xmlns:a16="http://schemas.microsoft.com/office/drawing/2014/main" id="{AEEC2CB8-B415-475C-96B3-59A70AB0CFF5}"/>
              </a:ext>
            </a:extLst>
          </p:cNvPr>
          <p:cNvSpPr/>
          <p:nvPr/>
        </p:nvSpPr>
        <p:spPr>
          <a:xfrm>
            <a:off x="1407110" y="5511382"/>
            <a:ext cx="6929022" cy="830997"/>
          </a:xfrm>
          <a:prstGeom prst="rect">
            <a:avLst/>
          </a:prstGeom>
        </p:spPr>
        <p:txBody>
          <a:bodyPr wrap="square">
            <a:spAutoFit/>
          </a:bodyPr>
          <a:lstStyle/>
          <a:p>
            <a:pPr algn="ctr"/>
            <a:r>
              <a:rPr lang="en-GB" sz="2400" dirty="0">
                <a:solidFill>
                  <a:srgbClr val="383838"/>
                </a:solidFill>
                <a:latin typeface="Lato"/>
              </a:rPr>
              <a:t>Core assumption #1: There are only two genders, </a:t>
            </a:r>
            <a:br>
              <a:rPr lang="en-GB" sz="2400" dirty="0">
                <a:solidFill>
                  <a:srgbClr val="383838"/>
                </a:solidFill>
                <a:latin typeface="Lato"/>
              </a:rPr>
            </a:br>
            <a:r>
              <a:rPr lang="en-GB" sz="2400" dirty="0">
                <a:solidFill>
                  <a:srgbClr val="383838"/>
                </a:solidFill>
                <a:latin typeface="Lato"/>
              </a:rPr>
              <a:t>‘male’ and ‘female’.</a:t>
            </a:r>
          </a:p>
        </p:txBody>
      </p:sp>
    </p:spTree>
    <p:extLst>
      <p:ext uri="{BB962C8B-B14F-4D97-AF65-F5344CB8AC3E}">
        <p14:creationId xmlns:p14="http://schemas.microsoft.com/office/powerpoint/2010/main" val="355154322"/>
      </p:ext>
    </p:extLst>
  </p:cSld>
  <p:clrMapOvr>
    <a:masterClrMapping/>
  </p:clrMapOvr>
  <p:transition spd="slow" advTm="75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0|0.1|0|0|0|0|0|0.1|0|0"/>
</p:tagLst>
</file>

<file path=ppt/theme/theme1.xml><?xml version="1.0" encoding="utf-8"?>
<a:theme xmlns:a="http://schemas.openxmlformats.org/drawingml/2006/main" name="SU New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SU_ updated PowerPoint" id="{FF30C63A-37E0-4FDE-97B5-F8DF43C006B6}" vid="{8F360F71-1FBA-4A28-BAD5-723BDF69D2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WSU_ updated PowerPoint</Template>
  <TotalTime>6057</TotalTime>
  <Words>1804</Words>
  <Application>Microsoft Macintosh PowerPoint</Application>
  <PresentationFormat>On-screen Show (4:3)</PresentationFormat>
  <Paragraphs>164</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Lato</vt:lpstr>
      <vt:lpstr>SU New Theme</vt:lpstr>
      <vt:lpstr>Gender-Diverse &amp; Trans-Inclusive Teaching Workshop</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 Trans-Inclusive University</dc:title>
  <dc:subject/>
  <dc:creator>Sam</dc:creator>
  <cp:keywords/>
  <dc:description/>
  <cp:lastModifiedBy>Sam Parr</cp:lastModifiedBy>
  <cp:revision>562</cp:revision>
  <cp:lastPrinted>2018-11-12T10:32:28Z</cp:lastPrinted>
  <dcterms:created xsi:type="dcterms:W3CDTF">2017-11-20T18:33:08Z</dcterms:created>
  <dcterms:modified xsi:type="dcterms:W3CDTF">2019-12-13T01:01:28Z</dcterms:modified>
  <cp:category/>
</cp:coreProperties>
</file>