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22"/>
  </p:notesMasterIdLst>
  <p:sldIdLst>
    <p:sldId id="256" r:id="rId3"/>
    <p:sldId id="259" r:id="rId4"/>
    <p:sldId id="272" r:id="rId5"/>
    <p:sldId id="276" r:id="rId6"/>
    <p:sldId id="282" r:id="rId7"/>
    <p:sldId id="280" r:id="rId8"/>
    <p:sldId id="281" r:id="rId9"/>
    <p:sldId id="267" r:id="rId10"/>
    <p:sldId id="269" r:id="rId11"/>
    <p:sldId id="266" r:id="rId12"/>
    <p:sldId id="264" r:id="rId13"/>
    <p:sldId id="262" r:id="rId14"/>
    <p:sldId id="270" r:id="rId15"/>
    <p:sldId id="274" r:id="rId16"/>
    <p:sldId id="275" r:id="rId17"/>
    <p:sldId id="277" r:id="rId18"/>
    <p:sldId id="278" r:id="rId19"/>
    <p:sldId id="283" r:id="rId20"/>
    <p:sldId id="279" r:id="rId21"/>
  </p:sldIdLst>
  <p:sldSz cx="9144000" cy="6858000" type="screen4x3"/>
  <p:notesSz cx="6797675" cy="9926638"/>
  <p:embeddedFontLst>
    <p:embeddedFont>
      <p:font typeface="Aharoni" panose="02010803020104030203" pitchFamily="2" charset="-79"/>
      <p:bold r:id="rId23"/>
    </p:embeddedFont>
    <p:embeddedFont>
      <p:font typeface="Calibri" panose="020F0502020204030204" pitchFamily="34" charset="0"/>
      <p:regular r:id="rId24"/>
      <p:bold r:id="rId25"/>
      <p:italic r:id="rId26"/>
      <p:boldItalic r:id="rId27"/>
    </p:embeddedFont>
    <p:embeddedFont>
      <p:font typeface="Franklin Gothic Demi Cond" panose="020B0706030402020204" pitchFamily="34" charset="0"/>
      <p:regular r:id="rId28"/>
      <p:bold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DF980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autoAdjust="0"/>
    <p:restoredTop sz="96208" autoAdjust="0"/>
  </p:normalViewPr>
  <p:slideViewPr>
    <p:cSldViewPr>
      <p:cViewPr varScale="1">
        <p:scale>
          <a:sx n="104" d="100"/>
          <a:sy n="104" d="100"/>
        </p:scale>
        <p:origin x="152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4.fntdata"/><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3.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2.fntdata"/><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57FABC1-DF5B-46B0-AF3B-BD94EB434A17}" type="datetimeFigureOut">
              <a:rPr lang="en-GB" smtClean="0"/>
              <a:pPr/>
              <a:t>02/12/2021</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E2591AF-27E6-495A-BD88-77BA8623EEBE}" type="slidenum">
              <a:rPr lang="en-GB" smtClean="0"/>
              <a:pPr/>
              <a:t>‹#›</a:t>
            </a:fld>
            <a:endParaRPr lang="en-GB"/>
          </a:p>
        </p:txBody>
      </p:sp>
    </p:spTree>
    <p:extLst>
      <p:ext uri="{BB962C8B-B14F-4D97-AF65-F5344CB8AC3E}">
        <p14:creationId xmlns:p14="http://schemas.microsoft.com/office/powerpoint/2010/main" val="3686836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Damien General Intro – welcome to the presentation</a:t>
            </a:r>
          </a:p>
          <a:p>
            <a:r>
              <a:rPr lang="en-GB" dirty="0"/>
              <a:t>Damien – introduction</a:t>
            </a:r>
          </a:p>
          <a:p>
            <a:r>
              <a:rPr lang="en-GB" dirty="0"/>
              <a:t>Kathryn – introduction </a:t>
            </a:r>
          </a:p>
          <a:p>
            <a:r>
              <a:rPr lang="en-GB" dirty="0"/>
              <a:t>Kathryn - explanation of how we ended up working together on this project</a:t>
            </a:r>
          </a:p>
          <a:p>
            <a:r>
              <a:rPr lang="en-GB" dirty="0"/>
              <a:t>Damien – outline of what we are going to discuss: background/context; aims; methods – co-production &amp; technology; results (the resource); evaluation; next steps</a:t>
            </a:r>
          </a:p>
        </p:txBody>
      </p:sp>
      <p:sp>
        <p:nvSpPr>
          <p:cNvPr id="4" name="Slide Number Placeholder 3"/>
          <p:cNvSpPr>
            <a:spLocks noGrp="1"/>
          </p:cNvSpPr>
          <p:nvPr>
            <p:ph type="sldNum" sz="quarter" idx="10"/>
          </p:nvPr>
        </p:nvSpPr>
        <p:spPr/>
        <p:txBody>
          <a:bodyPr/>
          <a:lstStyle/>
          <a:p>
            <a:fld id="{1E2591AF-27E6-495A-BD88-77BA8623EEBE}" type="slidenum">
              <a:rPr lang="en-GB" smtClean="0"/>
              <a:pPr/>
              <a:t>1</a:t>
            </a:fld>
            <a:endParaRPr lang="en-GB"/>
          </a:p>
        </p:txBody>
      </p:sp>
    </p:spTree>
    <p:extLst>
      <p:ext uri="{BB962C8B-B14F-4D97-AF65-F5344CB8AC3E}">
        <p14:creationId xmlns:p14="http://schemas.microsoft.com/office/powerpoint/2010/main" val="15966015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Kathryn – stakeholder engagement: academic staff in Arts Faculty departments; professional services staff – esp. colleagues in academic technology and academic development (gave vital introduction to students about the principles of online learning design and how to work with Moodle)</a:t>
            </a:r>
          </a:p>
          <a:p>
            <a:r>
              <a:rPr lang="en-GB" dirty="0"/>
              <a:t>Two people on the graph who are missing are Damien and I, and our role on the project was in some ways the most complicated. We had lots of ideas but didn’t want to take over. The solution was to role play with us as clients…. </a:t>
            </a:r>
          </a:p>
          <a:p>
            <a:endParaRPr lang="en-GB" dirty="0"/>
          </a:p>
        </p:txBody>
      </p:sp>
      <p:sp>
        <p:nvSpPr>
          <p:cNvPr id="4" name="Slide Number Placeholder 3"/>
          <p:cNvSpPr>
            <a:spLocks noGrp="1"/>
          </p:cNvSpPr>
          <p:nvPr>
            <p:ph type="sldNum" sz="quarter" idx="10"/>
          </p:nvPr>
        </p:nvSpPr>
        <p:spPr/>
        <p:txBody>
          <a:bodyPr/>
          <a:lstStyle/>
          <a:p>
            <a:fld id="{1E2591AF-27E6-495A-BD88-77BA8623EEBE}" type="slidenum">
              <a:rPr lang="en-GB" smtClean="0"/>
              <a:pPr/>
              <a:t>10</a:t>
            </a:fld>
            <a:endParaRPr lang="en-GB"/>
          </a:p>
        </p:txBody>
      </p:sp>
    </p:spTree>
    <p:extLst>
      <p:ext uri="{BB962C8B-B14F-4D97-AF65-F5344CB8AC3E}">
        <p14:creationId xmlns:p14="http://schemas.microsoft.com/office/powerpoint/2010/main" val="27609402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Kathryn</a:t>
            </a:r>
          </a:p>
        </p:txBody>
      </p:sp>
      <p:sp>
        <p:nvSpPr>
          <p:cNvPr id="4" name="Slide Number Placeholder 3"/>
          <p:cNvSpPr>
            <a:spLocks noGrp="1"/>
          </p:cNvSpPr>
          <p:nvPr>
            <p:ph type="sldNum" sz="quarter" idx="10"/>
          </p:nvPr>
        </p:nvSpPr>
        <p:spPr/>
        <p:txBody>
          <a:bodyPr/>
          <a:lstStyle/>
          <a:p>
            <a:fld id="{1E2591AF-27E6-495A-BD88-77BA8623EEBE}" type="slidenum">
              <a:rPr lang="en-GB" smtClean="0"/>
              <a:pPr/>
              <a:t>11</a:t>
            </a:fld>
            <a:endParaRPr lang="en-GB"/>
          </a:p>
        </p:txBody>
      </p:sp>
    </p:spTree>
    <p:extLst>
      <p:ext uri="{BB962C8B-B14F-4D97-AF65-F5344CB8AC3E}">
        <p14:creationId xmlns:p14="http://schemas.microsoft.com/office/powerpoint/2010/main" val="870703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Kathryn – what we did</a:t>
            </a:r>
          </a:p>
        </p:txBody>
      </p:sp>
      <p:sp>
        <p:nvSpPr>
          <p:cNvPr id="4" name="Slide Number Placeholder 3"/>
          <p:cNvSpPr>
            <a:spLocks noGrp="1"/>
          </p:cNvSpPr>
          <p:nvPr>
            <p:ph type="sldNum" sz="quarter" idx="10"/>
          </p:nvPr>
        </p:nvSpPr>
        <p:spPr/>
        <p:txBody>
          <a:bodyPr/>
          <a:lstStyle/>
          <a:p>
            <a:fld id="{1E2591AF-27E6-495A-BD88-77BA8623EEBE}" type="slidenum">
              <a:rPr lang="en-GB" smtClean="0"/>
              <a:pPr/>
              <a:t>12</a:t>
            </a:fld>
            <a:endParaRPr lang="en-GB"/>
          </a:p>
        </p:txBody>
      </p:sp>
    </p:spTree>
    <p:extLst>
      <p:ext uri="{BB962C8B-B14F-4D97-AF65-F5344CB8AC3E}">
        <p14:creationId xmlns:p14="http://schemas.microsoft.com/office/powerpoint/2010/main" val="35800524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Damien – how we identified these as the focus areas</a:t>
            </a:r>
          </a:p>
        </p:txBody>
      </p:sp>
      <p:sp>
        <p:nvSpPr>
          <p:cNvPr id="4" name="Slide Number Placeholder 3"/>
          <p:cNvSpPr>
            <a:spLocks noGrp="1"/>
          </p:cNvSpPr>
          <p:nvPr>
            <p:ph type="sldNum" sz="quarter" idx="5"/>
          </p:nvPr>
        </p:nvSpPr>
        <p:spPr/>
        <p:txBody>
          <a:bodyPr/>
          <a:lstStyle/>
          <a:p>
            <a:fld id="{1E2591AF-27E6-495A-BD88-77BA8623EEBE}" type="slidenum">
              <a:rPr lang="en-GB" smtClean="0"/>
              <a:pPr/>
              <a:t>13</a:t>
            </a:fld>
            <a:endParaRPr lang="en-GB"/>
          </a:p>
        </p:txBody>
      </p:sp>
    </p:spTree>
    <p:extLst>
      <p:ext uri="{BB962C8B-B14F-4D97-AF65-F5344CB8AC3E}">
        <p14:creationId xmlns:p14="http://schemas.microsoft.com/office/powerpoint/2010/main" val="117001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49sec</a:t>
            </a:r>
          </a:p>
        </p:txBody>
      </p:sp>
      <p:sp>
        <p:nvSpPr>
          <p:cNvPr id="4" name="Slide Number Placeholder 3"/>
          <p:cNvSpPr>
            <a:spLocks noGrp="1"/>
          </p:cNvSpPr>
          <p:nvPr>
            <p:ph type="sldNum" sz="quarter" idx="10"/>
          </p:nvPr>
        </p:nvSpPr>
        <p:spPr/>
        <p:txBody>
          <a:bodyPr/>
          <a:lstStyle/>
          <a:p>
            <a:fld id="{1E2591AF-27E6-495A-BD88-77BA8623EEBE}" type="slidenum">
              <a:rPr lang="en-GB" smtClean="0"/>
              <a:pPr/>
              <a:t>14</a:t>
            </a:fld>
            <a:endParaRPr lang="en-GB"/>
          </a:p>
        </p:txBody>
      </p:sp>
    </p:spTree>
    <p:extLst>
      <p:ext uri="{BB962C8B-B14F-4D97-AF65-F5344CB8AC3E}">
        <p14:creationId xmlns:p14="http://schemas.microsoft.com/office/powerpoint/2010/main" val="1922674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7sec</a:t>
            </a:r>
          </a:p>
        </p:txBody>
      </p:sp>
      <p:sp>
        <p:nvSpPr>
          <p:cNvPr id="4" name="Slide Number Placeholder 3"/>
          <p:cNvSpPr>
            <a:spLocks noGrp="1"/>
          </p:cNvSpPr>
          <p:nvPr>
            <p:ph type="sldNum" sz="quarter" idx="10"/>
          </p:nvPr>
        </p:nvSpPr>
        <p:spPr/>
        <p:txBody>
          <a:bodyPr/>
          <a:lstStyle/>
          <a:p>
            <a:fld id="{1E2591AF-27E6-495A-BD88-77BA8623EEBE}" type="slidenum">
              <a:rPr lang="en-GB" smtClean="0"/>
              <a:pPr/>
              <a:t>15</a:t>
            </a:fld>
            <a:endParaRPr lang="en-GB"/>
          </a:p>
        </p:txBody>
      </p:sp>
    </p:spTree>
    <p:extLst>
      <p:ext uri="{BB962C8B-B14F-4D97-AF65-F5344CB8AC3E}">
        <p14:creationId xmlns:p14="http://schemas.microsoft.com/office/powerpoint/2010/main" val="38029963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Damien</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E2591AF-27E6-495A-BD88-77BA8623EEBE}"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62462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Damien</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E2591AF-27E6-495A-BD88-77BA8623EEBE}"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516503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Kathryn</a:t>
            </a:r>
          </a:p>
        </p:txBody>
      </p:sp>
      <p:sp>
        <p:nvSpPr>
          <p:cNvPr id="4" name="Slide Number Placeholder 3"/>
          <p:cNvSpPr>
            <a:spLocks noGrp="1"/>
          </p:cNvSpPr>
          <p:nvPr>
            <p:ph type="sldNum" sz="quarter" idx="5"/>
          </p:nvPr>
        </p:nvSpPr>
        <p:spPr/>
        <p:txBody>
          <a:bodyPr/>
          <a:lstStyle/>
          <a:p>
            <a:fld id="{1E2591AF-27E6-495A-BD88-77BA8623EEBE}" type="slidenum">
              <a:rPr lang="en-GB" smtClean="0"/>
              <a:pPr/>
              <a:t>18</a:t>
            </a:fld>
            <a:endParaRPr lang="en-GB"/>
          </a:p>
        </p:txBody>
      </p:sp>
    </p:spTree>
    <p:extLst>
      <p:ext uri="{BB962C8B-B14F-4D97-AF65-F5344CB8AC3E}">
        <p14:creationId xmlns:p14="http://schemas.microsoft.com/office/powerpoint/2010/main" val="14727298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E2591AF-27E6-495A-BD88-77BA8623EEBE}" type="slidenum">
              <a:rPr lang="en-GB" smtClean="0"/>
              <a:pPr/>
              <a:t>19</a:t>
            </a:fld>
            <a:endParaRPr lang="en-GB"/>
          </a:p>
        </p:txBody>
      </p:sp>
    </p:spTree>
    <p:extLst>
      <p:ext uri="{BB962C8B-B14F-4D97-AF65-F5344CB8AC3E}">
        <p14:creationId xmlns:p14="http://schemas.microsoft.com/office/powerpoint/2010/main" val="3930364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Kathryn </a:t>
            </a:r>
          </a:p>
        </p:txBody>
      </p:sp>
      <p:sp>
        <p:nvSpPr>
          <p:cNvPr id="4" name="Slide Number Placeholder 3"/>
          <p:cNvSpPr>
            <a:spLocks noGrp="1"/>
          </p:cNvSpPr>
          <p:nvPr>
            <p:ph type="sldNum" sz="quarter" idx="10"/>
          </p:nvPr>
        </p:nvSpPr>
        <p:spPr/>
        <p:txBody>
          <a:bodyPr/>
          <a:lstStyle/>
          <a:p>
            <a:fld id="{1E2591AF-27E6-495A-BD88-77BA8623EEBE}" type="slidenum">
              <a:rPr lang="en-GB" smtClean="0"/>
              <a:pPr/>
              <a:t>2</a:t>
            </a:fld>
            <a:endParaRPr lang="en-GB"/>
          </a:p>
        </p:txBody>
      </p:sp>
    </p:spTree>
    <p:extLst>
      <p:ext uri="{BB962C8B-B14F-4D97-AF65-F5344CB8AC3E}">
        <p14:creationId xmlns:p14="http://schemas.microsoft.com/office/powerpoint/2010/main" val="1218933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Damien</a:t>
            </a:r>
          </a:p>
        </p:txBody>
      </p:sp>
      <p:sp>
        <p:nvSpPr>
          <p:cNvPr id="4" name="Slide Number Placeholder 3"/>
          <p:cNvSpPr>
            <a:spLocks noGrp="1"/>
          </p:cNvSpPr>
          <p:nvPr>
            <p:ph type="sldNum" sz="quarter" idx="10"/>
          </p:nvPr>
        </p:nvSpPr>
        <p:spPr/>
        <p:txBody>
          <a:bodyPr/>
          <a:lstStyle/>
          <a:p>
            <a:fld id="{1E2591AF-27E6-495A-BD88-77BA8623EEBE}" type="slidenum">
              <a:rPr lang="en-GB" smtClean="0"/>
              <a:pPr/>
              <a:t>3</a:t>
            </a:fld>
            <a:endParaRPr lang="en-GB"/>
          </a:p>
        </p:txBody>
      </p:sp>
    </p:spTree>
    <p:extLst>
      <p:ext uri="{BB962C8B-B14F-4D97-AF65-F5344CB8AC3E}">
        <p14:creationId xmlns:p14="http://schemas.microsoft.com/office/powerpoint/2010/main" val="2916050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Kathryn</a:t>
            </a:r>
          </a:p>
        </p:txBody>
      </p:sp>
      <p:sp>
        <p:nvSpPr>
          <p:cNvPr id="4" name="Slide Number Placeholder 3"/>
          <p:cNvSpPr>
            <a:spLocks noGrp="1"/>
          </p:cNvSpPr>
          <p:nvPr>
            <p:ph type="sldNum" sz="quarter" idx="10"/>
          </p:nvPr>
        </p:nvSpPr>
        <p:spPr/>
        <p:txBody>
          <a:bodyPr/>
          <a:lstStyle/>
          <a:p>
            <a:fld id="{1E2591AF-27E6-495A-BD88-77BA8623EEBE}" type="slidenum">
              <a:rPr lang="en-GB" smtClean="0"/>
              <a:pPr/>
              <a:t>4</a:t>
            </a:fld>
            <a:endParaRPr lang="en-GB"/>
          </a:p>
        </p:txBody>
      </p:sp>
    </p:spTree>
    <p:extLst>
      <p:ext uri="{BB962C8B-B14F-4D97-AF65-F5344CB8AC3E}">
        <p14:creationId xmlns:p14="http://schemas.microsoft.com/office/powerpoint/2010/main" val="895243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Damien</a:t>
            </a:r>
          </a:p>
        </p:txBody>
      </p:sp>
      <p:sp>
        <p:nvSpPr>
          <p:cNvPr id="4" name="Slide Number Placeholder 3"/>
          <p:cNvSpPr>
            <a:spLocks noGrp="1"/>
          </p:cNvSpPr>
          <p:nvPr>
            <p:ph type="sldNum" sz="quarter" idx="10"/>
          </p:nvPr>
        </p:nvSpPr>
        <p:spPr/>
        <p:txBody>
          <a:bodyPr/>
          <a:lstStyle/>
          <a:p>
            <a:fld id="{1E2591AF-27E6-495A-BD88-77BA8623EEBE}" type="slidenum">
              <a:rPr lang="en-GB" smtClean="0"/>
              <a:pPr/>
              <a:t>5</a:t>
            </a:fld>
            <a:endParaRPr lang="en-GB"/>
          </a:p>
        </p:txBody>
      </p:sp>
    </p:spTree>
    <p:extLst>
      <p:ext uri="{BB962C8B-B14F-4D97-AF65-F5344CB8AC3E}">
        <p14:creationId xmlns:p14="http://schemas.microsoft.com/office/powerpoint/2010/main" val="2391144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Damien</a:t>
            </a:r>
          </a:p>
        </p:txBody>
      </p:sp>
      <p:sp>
        <p:nvSpPr>
          <p:cNvPr id="4" name="Slide Number Placeholder 3"/>
          <p:cNvSpPr>
            <a:spLocks noGrp="1"/>
          </p:cNvSpPr>
          <p:nvPr>
            <p:ph type="sldNum" sz="quarter" idx="10"/>
          </p:nvPr>
        </p:nvSpPr>
        <p:spPr/>
        <p:txBody>
          <a:bodyPr/>
          <a:lstStyle/>
          <a:p>
            <a:fld id="{1E2591AF-27E6-495A-BD88-77BA8623EEBE}" type="slidenum">
              <a:rPr lang="en-GB" smtClean="0"/>
              <a:pPr/>
              <a:t>6</a:t>
            </a:fld>
            <a:endParaRPr lang="en-GB"/>
          </a:p>
        </p:txBody>
      </p:sp>
    </p:spTree>
    <p:extLst>
      <p:ext uri="{BB962C8B-B14F-4D97-AF65-F5344CB8AC3E}">
        <p14:creationId xmlns:p14="http://schemas.microsoft.com/office/powerpoint/2010/main" val="3833510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Damien</a:t>
            </a:r>
          </a:p>
        </p:txBody>
      </p:sp>
      <p:sp>
        <p:nvSpPr>
          <p:cNvPr id="4" name="Slide Number Placeholder 3"/>
          <p:cNvSpPr>
            <a:spLocks noGrp="1"/>
          </p:cNvSpPr>
          <p:nvPr>
            <p:ph type="sldNum" sz="quarter" idx="10"/>
          </p:nvPr>
        </p:nvSpPr>
        <p:spPr/>
        <p:txBody>
          <a:bodyPr/>
          <a:lstStyle/>
          <a:p>
            <a:fld id="{1E2591AF-27E6-495A-BD88-77BA8623EEBE}" type="slidenum">
              <a:rPr lang="en-GB" smtClean="0"/>
              <a:pPr/>
              <a:t>7</a:t>
            </a:fld>
            <a:endParaRPr lang="en-GB"/>
          </a:p>
        </p:txBody>
      </p:sp>
    </p:spTree>
    <p:extLst>
      <p:ext uri="{BB962C8B-B14F-4D97-AF65-F5344CB8AC3E}">
        <p14:creationId xmlns:p14="http://schemas.microsoft.com/office/powerpoint/2010/main" val="1212929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Damien – Project aims? </a:t>
            </a:r>
          </a:p>
        </p:txBody>
      </p:sp>
      <p:sp>
        <p:nvSpPr>
          <p:cNvPr id="4" name="Slide Number Placeholder 3"/>
          <p:cNvSpPr>
            <a:spLocks noGrp="1"/>
          </p:cNvSpPr>
          <p:nvPr>
            <p:ph type="sldNum" sz="quarter" idx="10"/>
          </p:nvPr>
        </p:nvSpPr>
        <p:spPr/>
        <p:txBody>
          <a:bodyPr/>
          <a:lstStyle/>
          <a:p>
            <a:fld id="{1E2591AF-27E6-495A-BD88-77BA8623EEBE}" type="slidenum">
              <a:rPr lang="en-GB" smtClean="0"/>
              <a:pPr/>
              <a:t>8</a:t>
            </a:fld>
            <a:endParaRPr lang="en-GB"/>
          </a:p>
        </p:txBody>
      </p:sp>
    </p:spTree>
    <p:extLst>
      <p:ext uri="{BB962C8B-B14F-4D97-AF65-F5344CB8AC3E}">
        <p14:creationId xmlns:p14="http://schemas.microsoft.com/office/powerpoint/2010/main" val="2261876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Kathryn – enabled us to recruit students. Students were recruited based on their team working skills; awareness of the challenges that might face widening participation students on coming to university; prior experience of student facing work/ambassadors; technological knowledge. Aimed to get a balance of students from different backgrounds, subjects, stages of study. International student representation.</a:t>
            </a:r>
          </a:p>
          <a:p>
            <a:endParaRPr lang="en-GB" dirty="0"/>
          </a:p>
          <a:p>
            <a:r>
              <a:rPr lang="en-GB" dirty="0"/>
              <a:t>The project was a great opportunity for students to learn new skills – problem solving, technology, learning design, creativity, team work and so on. Also a learning community opportunity/</a:t>
            </a:r>
          </a:p>
        </p:txBody>
      </p:sp>
      <p:sp>
        <p:nvSpPr>
          <p:cNvPr id="4" name="Slide Number Placeholder 3"/>
          <p:cNvSpPr>
            <a:spLocks noGrp="1"/>
          </p:cNvSpPr>
          <p:nvPr>
            <p:ph type="sldNum" sz="quarter" idx="10"/>
          </p:nvPr>
        </p:nvSpPr>
        <p:spPr/>
        <p:txBody>
          <a:bodyPr/>
          <a:lstStyle/>
          <a:p>
            <a:fld id="{1E2591AF-27E6-495A-BD88-77BA8623EEBE}" type="slidenum">
              <a:rPr lang="en-GB" smtClean="0"/>
              <a:pPr/>
              <a:t>9</a:t>
            </a:fld>
            <a:endParaRPr lang="en-GB"/>
          </a:p>
        </p:txBody>
      </p:sp>
    </p:spTree>
    <p:extLst>
      <p:ext uri="{BB962C8B-B14F-4D97-AF65-F5344CB8AC3E}">
        <p14:creationId xmlns:p14="http://schemas.microsoft.com/office/powerpoint/2010/main" val="937747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36CB0FF-FFF0-4295-99DC-BC9530553D58}" type="datetimeFigureOut">
              <a:rPr lang="en-US" smtClean="0"/>
              <a:pPr/>
              <a:t>12/2/2021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E52950-1B56-4A11-9997-5BBDACCB8CB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36CB0FF-FFF0-4295-99DC-BC9530553D58}" type="datetimeFigureOut">
              <a:rPr lang="en-US" smtClean="0"/>
              <a:pPr/>
              <a:t>12/2/2021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E52950-1B56-4A11-9997-5BBDACCB8CB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36CB0FF-FFF0-4295-99DC-BC9530553D58}" type="datetimeFigureOut">
              <a:rPr lang="en-US" smtClean="0"/>
              <a:pPr/>
              <a:t>12/2/2021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E52950-1B56-4A11-9997-5BBDACCB8CB1}"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1340373"/>
            <a:ext cx="8424936" cy="4248869"/>
          </a:xfrm>
          <a:prstGeom prst="rect">
            <a:avLst/>
          </a:prstGeom>
        </p:spPr>
        <p:txBody>
          <a:bodyPr vert="horz"/>
          <a:lstStyle>
            <a:lvl1pPr marL="0" indent="0">
              <a:buNone/>
              <a:defRPr sz="1125"/>
            </a:lvl1pPr>
          </a:lstStyle>
          <a:p>
            <a:pPr lvl="0"/>
            <a:r>
              <a:rPr lang="en-US" dirty="0"/>
              <a:t>Text here….</a:t>
            </a:r>
          </a:p>
        </p:txBody>
      </p:sp>
      <p:sp>
        <p:nvSpPr>
          <p:cNvPr id="3" name="Text Placeholder 2"/>
          <p:cNvSpPr>
            <a:spLocks noGrp="1"/>
          </p:cNvSpPr>
          <p:nvPr>
            <p:ph type="body" sz="quarter" idx="10" hasCustomPrompt="1"/>
          </p:nvPr>
        </p:nvSpPr>
        <p:spPr>
          <a:xfrm>
            <a:off x="395464" y="476672"/>
            <a:ext cx="8425016" cy="648816"/>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rgbClr val="3F0E59"/>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Tree>
    <p:extLst>
      <p:ext uri="{BB962C8B-B14F-4D97-AF65-F5344CB8AC3E}">
        <p14:creationId xmlns:p14="http://schemas.microsoft.com/office/powerpoint/2010/main" val="146698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8" y="1340373"/>
            <a:ext cx="5976664" cy="4248869"/>
          </a:xfrm>
          <a:prstGeom prst="rect">
            <a:avLst/>
          </a:prstGeom>
        </p:spPr>
        <p:txBody>
          <a:bodyPr vert="horz"/>
          <a:lstStyle>
            <a:lvl1pPr marL="0" indent="0">
              <a:buNone/>
              <a:defRPr sz="1125"/>
            </a:lvl1pPr>
          </a:lstStyle>
          <a:p>
            <a:pPr lvl="0"/>
            <a:r>
              <a:rPr lang="en-US" dirty="0"/>
              <a:t>Text here….</a:t>
            </a:r>
          </a:p>
        </p:txBody>
      </p:sp>
      <p:sp>
        <p:nvSpPr>
          <p:cNvPr id="4" name="Text Placeholder 2"/>
          <p:cNvSpPr>
            <a:spLocks noGrp="1"/>
          </p:cNvSpPr>
          <p:nvPr>
            <p:ph type="body" sz="quarter" idx="10" hasCustomPrompt="1"/>
          </p:nvPr>
        </p:nvSpPr>
        <p:spPr>
          <a:xfrm>
            <a:off x="395537" y="476672"/>
            <a:ext cx="8424936" cy="648816"/>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rgbClr val="3F0E59"/>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
        <p:nvSpPr>
          <p:cNvPr id="5" name="Picture Placeholder 5"/>
          <p:cNvSpPr>
            <a:spLocks noGrp="1"/>
          </p:cNvSpPr>
          <p:nvPr>
            <p:ph type="pic" sz="quarter" idx="15" hasCustomPrompt="1"/>
          </p:nvPr>
        </p:nvSpPr>
        <p:spPr>
          <a:xfrm>
            <a:off x="6588227" y="1340771"/>
            <a:ext cx="2232025" cy="2232025"/>
          </a:xfrm>
          <a:prstGeom prst="rect">
            <a:avLst/>
          </a:prstGeom>
          <a:solidFill>
            <a:schemeClr val="bg1">
              <a:lumMod val="85000"/>
            </a:schemeClr>
          </a:solidFill>
        </p:spPr>
        <p:txBody>
          <a:bodyPr vert="horz"/>
          <a:lstStyle>
            <a:lvl1pPr marL="0" indent="0">
              <a:buNone/>
              <a:defRPr sz="1500"/>
            </a:lvl1pPr>
          </a:lstStyle>
          <a:p>
            <a:r>
              <a:rPr lang="en-US" dirty="0"/>
              <a:t>Insert picture</a:t>
            </a:r>
          </a:p>
        </p:txBody>
      </p:sp>
    </p:spTree>
    <p:extLst>
      <p:ext uri="{BB962C8B-B14F-4D97-AF65-F5344CB8AC3E}">
        <p14:creationId xmlns:p14="http://schemas.microsoft.com/office/powerpoint/2010/main" val="29781600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64" y="476672"/>
            <a:ext cx="8425016" cy="648816"/>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rgbClr val="3F0E59"/>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
        <p:nvSpPr>
          <p:cNvPr id="5" name="Text Placeholder 4"/>
          <p:cNvSpPr>
            <a:spLocks noGrp="1"/>
          </p:cNvSpPr>
          <p:nvPr>
            <p:ph type="body" sz="quarter" idx="17" hasCustomPrompt="1"/>
          </p:nvPr>
        </p:nvSpPr>
        <p:spPr>
          <a:xfrm>
            <a:off x="395536" y="1316765"/>
            <a:ext cx="8424936" cy="4320480"/>
          </a:xfrm>
          <a:prstGeom prst="rect">
            <a:avLst/>
          </a:prstGeom>
        </p:spPr>
        <p:txBody>
          <a:bodyPr vert="horz"/>
          <a:lstStyle>
            <a:lvl1pPr marL="214313" indent="-214313">
              <a:buFontTx/>
              <a:buBlip>
                <a:blip r:embed="rId2"/>
              </a:buBlip>
              <a:defRPr sz="1125" b="0" i="0">
                <a:latin typeface="Calibri"/>
                <a:cs typeface="Calibri"/>
              </a:defRPr>
            </a:lvl1pPr>
          </a:lstStyle>
          <a:p>
            <a:pPr lvl="0"/>
            <a:r>
              <a:rPr lang="en-US" dirty="0" err="1"/>
              <a:t>Aubergine</a:t>
            </a:r>
            <a:r>
              <a:rPr lang="en-US" dirty="0"/>
              <a:t> bullet point</a:t>
            </a:r>
          </a:p>
          <a:p>
            <a:pPr lvl="0"/>
            <a:r>
              <a:rPr lang="en-US" dirty="0" err="1"/>
              <a:t>Aubergine</a:t>
            </a:r>
            <a:r>
              <a:rPr lang="en-US" dirty="0"/>
              <a:t> bullet point</a:t>
            </a:r>
          </a:p>
          <a:p>
            <a:pPr lvl="0"/>
            <a:r>
              <a:rPr lang="en-US" dirty="0" err="1"/>
              <a:t>Aubergine</a:t>
            </a:r>
            <a:r>
              <a:rPr lang="en-US" dirty="0"/>
              <a:t> bullet point</a:t>
            </a:r>
          </a:p>
          <a:p>
            <a:pPr lvl="0"/>
            <a:r>
              <a:rPr lang="en-US" dirty="0" err="1"/>
              <a:t>Aubergine</a:t>
            </a:r>
            <a:r>
              <a:rPr lang="en-US" dirty="0"/>
              <a:t> bullet point</a:t>
            </a:r>
          </a:p>
          <a:p>
            <a:pPr lvl="0"/>
            <a:r>
              <a:rPr lang="en-US" dirty="0" err="1"/>
              <a:t>Aubergine</a:t>
            </a:r>
            <a:r>
              <a:rPr lang="en-US" dirty="0"/>
              <a:t> bullet point</a:t>
            </a:r>
          </a:p>
          <a:p>
            <a:pPr lvl="0"/>
            <a:r>
              <a:rPr lang="en-US" dirty="0" err="1"/>
              <a:t>Aubergine</a:t>
            </a:r>
            <a:r>
              <a:rPr lang="en-US" dirty="0"/>
              <a:t> bullet point</a:t>
            </a:r>
          </a:p>
          <a:p>
            <a:pPr lvl="0"/>
            <a:r>
              <a:rPr lang="en-US" dirty="0" err="1"/>
              <a:t>Aubergine</a:t>
            </a:r>
            <a:r>
              <a:rPr lang="en-US" dirty="0"/>
              <a:t> bullet point</a:t>
            </a:r>
          </a:p>
        </p:txBody>
      </p:sp>
    </p:spTree>
    <p:extLst>
      <p:ext uri="{BB962C8B-B14F-4D97-AF65-F5344CB8AC3E}">
        <p14:creationId xmlns:p14="http://schemas.microsoft.com/office/powerpoint/2010/main" val="37338859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600203"/>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3"/>
            <a:ext cx="2133600" cy="365125"/>
          </a:xfrm>
          <a:prstGeom prst="rect">
            <a:avLst/>
          </a:prstGeom>
        </p:spPr>
        <p:txBody>
          <a:bodyPr/>
          <a:lstStyle/>
          <a:p>
            <a:fld id="{1F83001D-57E4-4B41-BD8F-F92456F96C38}" type="datetimeFigureOut">
              <a:rPr lang="en-GB" smtClean="0"/>
              <a:t>02/12/2021</a:t>
            </a:fld>
            <a:endParaRPr lang="en-GB"/>
          </a:p>
        </p:txBody>
      </p:sp>
      <p:sp>
        <p:nvSpPr>
          <p:cNvPr id="5" name="Footer Placeholder 4"/>
          <p:cNvSpPr>
            <a:spLocks noGrp="1"/>
          </p:cNvSpPr>
          <p:nvPr>
            <p:ph type="ftr" sz="quarter" idx="11"/>
          </p:nvPr>
        </p:nvSpPr>
        <p:spPr>
          <a:xfrm>
            <a:off x="3124200" y="6356353"/>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3"/>
            <a:ext cx="2133600" cy="365125"/>
          </a:xfrm>
          <a:prstGeom prst="rect">
            <a:avLst/>
          </a:prstGeom>
        </p:spPr>
        <p:txBody>
          <a:bodyPr/>
          <a:lstStyle/>
          <a:p>
            <a:fld id="{E898C783-0C24-4EB0-9138-01909CE083EC}" type="slidenum">
              <a:rPr lang="en-GB" smtClean="0"/>
              <a:t>‹#›</a:t>
            </a:fld>
            <a:endParaRPr lang="en-GB"/>
          </a:p>
        </p:txBody>
      </p:sp>
    </p:spTree>
    <p:extLst>
      <p:ext uri="{BB962C8B-B14F-4D97-AF65-F5344CB8AC3E}">
        <p14:creationId xmlns:p14="http://schemas.microsoft.com/office/powerpoint/2010/main" val="2563424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12 University lockup">
    <p:spTree>
      <p:nvGrpSpPr>
        <p:cNvPr id="1" name=""/>
        <p:cNvGrpSpPr/>
        <p:nvPr/>
      </p:nvGrpSpPr>
      <p:grpSpPr>
        <a:xfrm>
          <a:off x="0" y="0"/>
          <a:ext cx="0" cy="0"/>
          <a:chOff x="0" y="0"/>
          <a:chExt cx="0" cy="0"/>
        </a:xfrm>
      </p:grpSpPr>
      <p:sp>
        <p:nvSpPr>
          <p:cNvPr id="6" name="Text Placeholder 2"/>
          <p:cNvSpPr>
            <a:spLocks noGrp="1"/>
          </p:cNvSpPr>
          <p:nvPr>
            <p:ph type="body" sz="quarter" idx="10" hasCustomPrompt="1"/>
          </p:nvPr>
        </p:nvSpPr>
        <p:spPr>
          <a:xfrm>
            <a:off x="395487" y="4365104"/>
            <a:ext cx="6480770" cy="648816"/>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chemeClr val="tx1"/>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
        <p:nvSpPr>
          <p:cNvPr id="7" name="Text Placeholder 2"/>
          <p:cNvSpPr>
            <a:spLocks noGrp="1"/>
          </p:cNvSpPr>
          <p:nvPr>
            <p:ph type="body" sz="quarter" idx="11" hasCustomPrompt="1"/>
          </p:nvPr>
        </p:nvSpPr>
        <p:spPr>
          <a:xfrm>
            <a:off x="395536" y="4869160"/>
            <a:ext cx="8424936" cy="648072"/>
          </a:xfrm>
          <a:prstGeom prst="rect">
            <a:avLst/>
          </a:prstGeom>
        </p:spPr>
        <p:txBody>
          <a:bodyPr vert="horz"/>
          <a:lstStyle>
            <a:lvl1pPr marL="0" indent="0">
              <a:buNone/>
              <a:defRPr sz="1800" b="0" i="0">
                <a:solidFill>
                  <a:srgbClr val="303236"/>
                </a:solidFill>
                <a:latin typeface="Calibri"/>
                <a:cs typeface="Calibri"/>
              </a:defRPr>
            </a:lvl1pPr>
          </a:lstStyle>
          <a:p>
            <a:pPr lvl="0"/>
            <a:r>
              <a:rPr lang="en-GB" dirty="0"/>
              <a:t>Sub Title Text Here</a:t>
            </a:r>
          </a:p>
        </p:txBody>
      </p:sp>
      <p:sp>
        <p:nvSpPr>
          <p:cNvPr id="8" name="Text Placeholder 2"/>
          <p:cNvSpPr>
            <a:spLocks noGrp="1"/>
          </p:cNvSpPr>
          <p:nvPr>
            <p:ph type="body" sz="quarter" idx="12" hasCustomPrompt="1"/>
          </p:nvPr>
        </p:nvSpPr>
        <p:spPr>
          <a:xfrm>
            <a:off x="395486" y="5973283"/>
            <a:ext cx="8424936" cy="432048"/>
          </a:xfrm>
          <a:prstGeom prst="rect">
            <a:avLst/>
          </a:prstGeom>
        </p:spPr>
        <p:txBody>
          <a:bodyPr vert="horz"/>
          <a:lstStyle>
            <a:lvl1pPr marL="0" indent="0">
              <a:buNone/>
              <a:defRPr sz="900" b="0" i="0" baseline="0">
                <a:solidFill>
                  <a:srgbClr val="303236"/>
                </a:solidFill>
                <a:latin typeface="Calibri"/>
                <a:cs typeface="Calibri"/>
              </a:defRPr>
            </a:lvl1pPr>
          </a:lstStyle>
          <a:p>
            <a:pPr lvl="0"/>
            <a:r>
              <a:rPr lang="en-GB" dirty="0"/>
              <a:t>Department name</a:t>
            </a:r>
          </a:p>
        </p:txBody>
      </p:sp>
      <p:sp>
        <p:nvSpPr>
          <p:cNvPr id="9" name="Text Placeholder 2"/>
          <p:cNvSpPr>
            <a:spLocks noGrp="1"/>
          </p:cNvSpPr>
          <p:nvPr>
            <p:ph type="body" sz="quarter" idx="13" hasCustomPrompt="1"/>
          </p:nvPr>
        </p:nvSpPr>
        <p:spPr>
          <a:xfrm>
            <a:off x="395486" y="6261315"/>
            <a:ext cx="8424936" cy="432048"/>
          </a:xfrm>
          <a:prstGeom prst="rect">
            <a:avLst/>
          </a:prstGeom>
        </p:spPr>
        <p:txBody>
          <a:bodyPr vert="horz"/>
          <a:lstStyle>
            <a:lvl1pPr marL="0" indent="0">
              <a:buNone/>
              <a:defRPr sz="9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7246531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3"/>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3"/>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457200" y="6356353"/>
            <a:ext cx="2133600" cy="365125"/>
          </a:xfrm>
          <a:prstGeom prst="rect">
            <a:avLst/>
          </a:prstGeom>
        </p:spPr>
        <p:txBody>
          <a:bodyPr/>
          <a:lstStyle/>
          <a:p>
            <a:fld id="{1F83001D-57E4-4B41-BD8F-F92456F96C38}" type="datetimeFigureOut">
              <a:rPr lang="en-GB" smtClean="0"/>
              <a:t>02/12/2021</a:t>
            </a:fld>
            <a:endParaRPr lang="en-GB"/>
          </a:p>
        </p:txBody>
      </p:sp>
      <p:sp>
        <p:nvSpPr>
          <p:cNvPr id="6" name="Footer Placeholder 5"/>
          <p:cNvSpPr>
            <a:spLocks noGrp="1"/>
          </p:cNvSpPr>
          <p:nvPr>
            <p:ph type="ftr" sz="quarter" idx="11"/>
          </p:nvPr>
        </p:nvSpPr>
        <p:spPr>
          <a:xfrm>
            <a:off x="3124200" y="6356353"/>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3"/>
            <a:ext cx="2133600" cy="365125"/>
          </a:xfrm>
          <a:prstGeom prst="rect">
            <a:avLst/>
          </a:prstGeom>
        </p:spPr>
        <p:txBody>
          <a:bodyPr/>
          <a:lstStyle/>
          <a:p>
            <a:fld id="{E898C783-0C24-4EB0-9138-01909CE083EC}" type="slidenum">
              <a:rPr lang="en-GB" smtClean="0"/>
              <a:t>‹#›</a:t>
            </a:fld>
            <a:endParaRPr lang="en-GB"/>
          </a:p>
        </p:txBody>
      </p:sp>
    </p:spTree>
    <p:extLst>
      <p:ext uri="{BB962C8B-B14F-4D97-AF65-F5344CB8AC3E}">
        <p14:creationId xmlns:p14="http://schemas.microsoft.com/office/powerpoint/2010/main" val="4164953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12 University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2420889"/>
            <a:ext cx="8424936" cy="4104456"/>
          </a:xfrm>
          <a:prstGeom prst="rect">
            <a:avLst/>
          </a:prstGeom>
        </p:spPr>
        <p:txBody>
          <a:bodyPr vert="horz"/>
          <a:lstStyle>
            <a:lvl1pPr marL="0" indent="0">
              <a:buNone/>
              <a:defRPr sz="1125"/>
            </a:lvl1pPr>
          </a:lstStyle>
          <a:p>
            <a:pPr lvl="0"/>
            <a:r>
              <a:rPr lang="en-US" dirty="0"/>
              <a:t>Text here….</a:t>
            </a:r>
          </a:p>
        </p:txBody>
      </p:sp>
      <p:sp>
        <p:nvSpPr>
          <p:cNvPr id="3" name="Text Placeholder 2"/>
          <p:cNvSpPr>
            <a:spLocks noGrp="1"/>
          </p:cNvSpPr>
          <p:nvPr>
            <p:ph type="body" sz="quarter" idx="10" hasCustomPrompt="1"/>
          </p:nvPr>
        </p:nvSpPr>
        <p:spPr>
          <a:xfrm>
            <a:off x="395465" y="1556792"/>
            <a:ext cx="6480793" cy="648816"/>
          </a:xfrm>
          <a:prstGeom prst="rect">
            <a:avLst/>
          </a:prstGeom>
        </p:spPr>
        <p:txBody>
          <a:bodyPr vert="horz"/>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0" i="0">
                <a:solidFill>
                  <a:schemeClr val="tx1"/>
                </a:solidFill>
                <a:latin typeface="Calibri"/>
                <a:cs typeface="Calibri"/>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dirty="0"/>
              <a:t>Add Title Text Here</a:t>
            </a:r>
          </a:p>
          <a:p>
            <a:pPr lvl="0"/>
            <a:endParaRPr lang="en-GB" dirty="0"/>
          </a:p>
        </p:txBody>
      </p:sp>
    </p:spTree>
    <p:extLst>
      <p:ext uri="{BB962C8B-B14F-4D97-AF65-F5344CB8AC3E}">
        <p14:creationId xmlns:p14="http://schemas.microsoft.com/office/powerpoint/2010/main" val="116856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a:prstGeom prst="rect">
            <a:avLst/>
          </a:prstGeom>
        </p:spPr>
        <p:txBody>
          <a:bodyPr/>
          <a:lstStyle/>
          <a:p>
            <a:r>
              <a:rPr lang="en-US"/>
              <a:t>Click to edit Master title style</a:t>
            </a:r>
            <a:endParaRPr lang="en-GB"/>
          </a:p>
        </p:txBody>
      </p:sp>
      <p:sp>
        <p:nvSpPr>
          <p:cNvPr id="3" name="Date Placeholder 2"/>
          <p:cNvSpPr>
            <a:spLocks noGrp="1"/>
          </p:cNvSpPr>
          <p:nvPr>
            <p:ph type="dt" sz="half" idx="10"/>
          </p:nvPr>
        </p:nvSpPr>
        <p:spPr>
          <a:xfrm>
            <a:off x="457200" y="6356353"/>
            <a:ext cx="2133600" cy="365125"/>
          </a:xfrm>
          <a:prstGeom prst="rect">
            <a:avLst/>
          </a:prstGeom>
        </p:spPr>
        <p:txBody>
          <a:bodyPr/>
          <a:lstStyle/>
          <a:p>
            <a:fld id="{1F83001D-57E4-4B41-BD8F-F92456F96C38}" type="datetimeFigureOut">
              <a:rPr lang="en-GB" smtClean="0"/>
              <a:t>02/12/2021</a:t>
            </a:fld>
            <a:endParaRPr lang="en-GB"/>
          </a:p>
        </p:txBody>
      </p:sp>
      <p:sp>
        <p:nvSpPr>
          <p:cNvPr id="4" name="Footer Placeholder 3"/>
          <p:cNvSpPr>
            <a:spLocks noGrp="1"/>
          </p:cNvSpPr>
          <p:nvPr>
            <p:ph type="ftr" sz="quarter" idx="11"/>
          </p:nvPr>
        </p:nvSpPr>
        <p:spPr>
          <a:xfrm>
            <a:off x="3124200" y="6356353"/>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3"/>
            <a:ext cx="2133600" cy="365125"/>
          </a:xfrm>
          <a:prstGeom prst="rect">
            <a:avLst/>
          </a:prstGeom>
        </p:spPr>
        <p:txBody>
          <a:bodyPr/>
          <a:lstStyle/>
          <a:p>
            <a:fld id="{E898C783-0C24-4EB0-9138-01909CE083EC}" type="slidenum">
              <a:rPr lang="en-GB" smtClean="0"/>
              <a:t>‹#›</a:t>
            </a:fld>
            <a:endParaRPr lang="en-GB"/>
          </a:p>
        </p:txBody>
      </p:sp>
    </p:spTree>
    <p:extLst>
      <p:ext uri="{BB962C8B-B14F-4D97-AF65-F5344CB8AC3E}">
        <p14:creationId xmlns:p14="http://schemas.microsoft.com/office/powerpoint/2010/main" val="2803999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36CB0FF-FFF0-4295-99DC-BC9530553D58}" type="datetimeFigureOut">
              <a:rPr lang="en-US" smtClean="0"/>
              <a:pPr/>
              <a:t>12/2/2021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E52950-1B56-4A11-9997-5BBDACCB8CB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6CB0FF-FFF0-4295-99DC-BC9530553D58}" type="datetimeFigureOut">
              <a:rPr lang="en-US" smtClean="0"/>
              <a:pPr/>
              <a:t>12/2/2021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E52950-1B56-4A11-9997-5BBDACCB8CB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36CB0FF-FFF0-4295-99DC-BC9530553D58}" type="datetimeFigureOut">
              <a:rPr lang="en-US" smtClean="0"/>
              <a:pPr/>
              <a:t>12/2/2021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E52950-1B56-4A11-9997-5BBDACCB8CB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36CB0FF-FFF0-4295-99DC-BC9530553D58}" type="datetimeFigureOut">
              <a:rPr lang="en-US" smtClean="0"/>
              <a:pPr/>
              <a:t>12/2/2021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7E52950-1B56-4A11-9997-5BBDACCB8CB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36CB0FF-FFF0-4295-99DC-BC9530553D58}" type="datetimeFigureOut">
              <a:rPr lang="en-US" smtClean="0"/>
              <a:pPr/>
              <a:t>12/2/2021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7E52950-1B56-4A11-9997-5BBDACCB8CB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6CB0FF-FFF0-4295-99DC-BC9530553D58}" type="datetimeFigureOut">
              <a:rPr lang="en-US" smtClean="0"/>
              <a:pPr/>
              <a:t>12/2/2021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7E52950-1B56-4A11-9997-5BBDACCB8CB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6CB0FF-FFF0-4295-99DC-BC9530553D58}" type="datetimeFigureOut">
              <a:rPr lang="en-US" smtClean="0"/>
              <a:pPr/>
              <a:t>12/2/2021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E52950-1B56-4A11-9997-5BBDACCB8CB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6CB0FF-FFF0-4295-99DC-BC9530553D58}" type="datetimeFigureOut">
              <a:rPr lang="en-US" smtClean="0"/>
              <a:pPr/>
              <a:t>12/2/2021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E52950-1B56-4A11-9997-5BBDACCB8CB1}"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1.jpeg"/><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6CB0FF-FFF0-4295-99DC-BC9530553D58}" type="datetimeFigureOut">
              <a:rPr lang="en-US" smtClean="0"/>
              <a:pPr/>
              <a:t>12/2/2021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E52950-1B56-4A11-9997-5BBDACCB8CB1}"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6033475"/>
            <a:ext cx="9144000" cy="566929"/>
          </a:xfrm>
          <a:prstGeom prst="rect">
            <a:avLst/>
          </a:prstGeom>
        </p:spPr>
      </p:pic>
    </p:spTree>
    <p:extLst>
      <p:ext uri="{BB962C8B-B14F-4D97-AF65-F5344CB8AC3E}">
        <p14:creationId xmlns:p14="http://schemas.microsoft.com/office/powerpoint/2010/main" val="26686038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3.wdp"/></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jY2rNkDyeZc&amp;feature=youtu.be" TargetMode="External"/><Relationship Id="rId7" Type="http://schemas.openxmlformats.org/officeDocument/2006/relationships/hyperlink" Target="https://moodle.warwick.ac.uk/course/view.php?id=31314#section-8"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moodle.warwick.ac.uk/mod/hvp/view.php?id=683248" TargetMode="External"/><Relationship Id="rId5" Type="http://schemas.openxmlformats.org/officeDocument/2006/relationships/hyperlink" Target="https://moodle.warwick.ac.uk/mod/hvp/view.php?id=683237" TargetMode="External"/><Relationship Id="rId4" Type="http://schemas.openxmlformats.org/officeDocument/2006/relationships/hyperlink" Target="https://www.youtube.com/watch?v=33DJ_9QOwOA&amp;feature=youtu.be"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4005064"/>
            <a:ext cx="8501122" cy="1470025"/>
          </a:xfrm>
        </p:spPr>
        <p:txBody>
          <a:bodyPr>
            <a:normAutofit fontScale="90000"/>
          </a:bodyPr>
          <a:lstStyle/>
          <a:p>
            <a:r>
              <a:rPr lang="en-GB" dirty="0">
                <a:latin typeface="Aharoni" pitchFamily="2" charset="-79"/>
                <a:cs typeface="Aharoni" pitchFamily="2" charset="-79"/>
              </a:rPr>
              <a:t>Preparing Pre-Arrival Students for the Warwick Student Experience</a:t>
            </a:r>
            <a:br>
              <a:rPr lang="en-GB" dirty="0">
                <a:latin typeface="Aharoni" pitchFamily="2" charset="-79"/>
                <a:cs typeface="Aharoni" pitchFamily="2" charset="-79"/>
              </a:rPr>
            </a:br>
            <a:br>
              <a:rPr lang="en-GB" dirty="0">
                <a:latin typeface="Aharoni" pitchFamily="2" charset="-79"/>
                <a:cs typeface="Aharoni" pitchFamily="2" charset="-79"/>
              </a:rPr>
            </a:br>
            <a:br>
              <a:rPr lang="en-GB" dirty="0">
                <a:latin typeface="Aharoni" pitchFamily="2" charset="-79"/>
                <a:cs typeface="Aharoni" pitchFamily="2" charset="-79"/>
              </a:rPr>
            </a:br>
            <a:br>
              <a:rPr lang="en-GB" b="1" dirty="0">
                <a:latin typeface="Aharoni" pitchFamily="2" charset="-79"/>
                <a:cs typeface="Aharoni" pitchFamily="2" charset="-79"/>
              </a:rPr>
            </a:br>
            <a:endParaRPr lang="en-GB" b="1" dirty="0">
              <a:latin typeface="Aharoni" pitchFamily="2" charset="-79"/>
              <a:cs typeface="Aharoni" pitchFamily="2" charset="-79"/>
            </a:endParaRPr>
          </a:p>
        </p:txBody>
      </p:sp>
      <p:grpSp>
        <p:nvGrpSpPr>
          <p:cNvPr id="5" name="Group 4"/>
          <p:cNvGrpSpPr/>
          <p:nvPr/>
        </p:nvGrpSpPr>
        <p:grpSpPr>
          <a:xfrm>
            <a:off x="-1200952" y="288640"/>
            <a:ext cx="6330930" cy="969976"/>
            <a:chOff x="-1200952" y="288640"/>
            <a:chExt cx="6330930" cy="969976"/>
          </a:xfrm>
        </p:grpSpPr>
        <p:sp>
          <p:nvSpPr>
            <p:cNvPr id="4" name="Rectangle 3"/>
            <p:cNvSpPr/>
            <p:nvPr/>
          </p:nvSpPr>
          <p:spPr>
            <a:xfrm rot="20238580">
              <a:off x="-1200952" y="288640"/>
              <a:ext cx="6330930" cy="96997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rot="20241461">
              <a:off x="-37921" y="605707"/>
              <a:ext cx="3702369" cy="461665"/>
            </a:xfrm>
            <a:prstGeom prst="rect">
              <a:avLst/>
            </a:prstGeom>
            <a:noFill/>
          </p:spPr>
          <p:txBody>
            <a:bodyPr wrap="square" rtlCol="0">
              <a:spAutoFit/>
            </a:bodyPr>
            <a:lstStyle/>
            <a:p>
              <a:pPr algn="ctr"/>
              <a:r>
                <a:rPr lang="en-GB" sz="2400" b="1" dirty="0">
                  <a:solidFill>
                    <a:srgbClr val="FFFFFF"/>
                  </a:solidFill>
                </a:rPr>
                <a:t>Pre-Arrival Module </a:t>
              </a:r>
              <a:endParaRPr lang="en-GB" sz="2800" b="1" dirty="0">
                <a:solidFill>
                  <a:srgbClr val="FFFFFF"/>
                </a:solidFill>
              </a:endParaRPr>
            </a:p>
          </p:txBody>
        </p:sp>
      </p:grpSp>
      <p:sp>
        <p:nvSpPr>
          <p:cNvPr id="7" name="Title 1"/>
          <p:cNvSpPr txBox="1">
            <a:spLocks/>
          </p:cNvSpPr>
          <p:nvPr/>
        </p:nvSpPr>
        <p:spPr>
          <a:xfrm>
            <a:off x="6012160" y="5405805"/>
            <a:ext cx="6037321" cy="147002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400" dirty="0">
                <a:latin typeface="Aharoni" pitchFamily="2" charset="-79"/>
                <a:cs typeface="Aharoni" pitchFamily="2" charset="-79"/>
              </a:rPr>
              <a:t>Dr Damien Homer</a:t>
            </a:r>
            <a:endParaRPr lang="en-GB" sz="2400" b="1" dirty="0">
              <a:latin typeface="Aharoni" pitchFamily="2" charset="-79"/>
              <a:cs typeface="Aharoni" pitchFamily="2" charset="-79"/>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790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3827309" y="522252"/>
            <a:ext cx="1680906" cy="16826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6300192" y="3717032"/>
            <a:ext cx="1817062" cy="18189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p:nvSpPr>
        <p:spPr>
          <a:xfrm>
            <a:off x="1365659" y="3678470"/>
            <a:ext cx="1817062" cy="18189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TextBox 38"/>
          <p:cNvSpPr txBox="1"/>
          <p:nvPr/>
        </p:nvSpPr>
        <p:spPr>
          <a:xfrm>
            <a:off x="3534926" y="1088978"/>
            <a:ext cx="2216511" cy="400110"/>
          </a:xfrm>
          <a:prstGeom prst="rect">
            <a:avLst/>
          </a:prstGeom>
          <a:noFill/>
        </p:spPr>
        <p:txBody>
          <a:bodyPr wrap="square" rtlCol="0">
            <a:spAutoFit/>
          </a:bodyPr>
          <a:lstStyle/>
          <a:p>
            <a:pPr algn="ctr"/>
            <a:r>
              <a:rPr lang="en-GB" sz="2000" b="1" dirty="0">
                <a:latin typeface="Aharoni" panose="020B0604020202020204" charset="-79"/>
                <a:cs typeface="Aharoni" panose="020B0604020202020204" charset="-79"/>
              </a:rPr>
              <a:t>Students</a:t>
            </a:r>
          </a:p>
        </p:txBody>
      </p:sp>
      <p:sp>
        <p:nvSpPr>
          <p:cNvPr id="40" name="TextBox 39"/>
          <p:cNvSpPr txBox="1"/>
          <p:nvPr/>
        </p:nvSpPr>
        <p:spPr>
          <a:xfrm>
            <a:off x="1505010" y="4233980"/>
            <a:ext cx="1428521" cy="707886"/>
          </a:xfrm>
          <a:prstGeom prst="rect">
            <a:avLst/>
          </a:prstGeom>
          <a:noFill/>
        </p:spPr>
        <p:txBody>
          <a:bodyPr wrap="square" rtlCol="0">
            <a:spAutoFit/>
          </a:bodyPr>
          <a:lstStyle/>
          <a:p>
            <a:r>
              <a:rPr lang="en-GB" sz="2000" b="1" dirty="0">
                <a:latin typeface="Aharoni" panose="020B0604020202020204" charset="-79"/>
                <a:cs typeface="Aharoni" panose="020B0604020202020204" charset="-79"/>
              </a:rPr>
              <a:t>Academic Staff</a:t>
            </a:r>
          </a:p>
        </p:txBody>
      </p:sp>
      <p:sp>
        <p:nvSpPr>
          <p:cNvPr id="41" name="TextBox 40"/>
          <p:cNvSpPr txBox="1"/>
          <p:nvPr/>
        </p:nvSpPr>
        <p:spPr>
          <a:xfrm>
            <a:off x="6325328" y="4307354"/>
            <a:ext cx="1857266" cy="707886"/>
          </a:xfrm>
          <a:prstGeom prst="rect">
            <a:avLst/>
          </a:prstGeom>
          <a:noFill/>
        </p:spPr>
        <p:txBody>
          <a:bodyPr wrap="square" rtlCol="0">
            <a:spAutoFit/>
          </a:bodyPr>
          <a:lstStyle/>
          <a:p>
            <a:r>
              <a:rPr lang="en-GB" sz="2000" b="1" dirty="0">
                <a:latin typeface="Aharoni" panose="020B0604020202020204" charset="-79"/>
                <a:cs typeface="Aharoni" panose="020B0604020202020204" charset="-79"/>
              </a:rPr>
              <a:t>Professional Services staff</a:t>
            </a:r>
          </a:p>
        </p:txBody>
      </p:sp>
      <p:sp>
        <p:nvSpPr>
          <p:cNvPr id="43" name="Oval 42"/>
          <p:cNvSpPr/>
          <p:nvPr/>
        </p:nvSpPr>
        <p:spPr>
          <a:xfrm>
            <a:off x="2781388" y="1982058"/>
            <a:ext cx="3723588" cy="37273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p:cNvSpPr txBox="1"/>
          <p:nvPr/>
        </p:nvSpPr>
        <p:spPr>
          <a:xfrm>
            <a:off x="3714605" y="2826168"/>
            <a:ext cx="2560901" cy="1938992"/>
          </a:xfrm>
          <a:prstGeom prst="rect">
            <a:avLst/>
          </a:prstGeom>
          <a:noFill/>
        </p:spPr>
        <p:txBody>
          <a:bodyPr wrap="square" rtlCol="0">
            <a:spAutoFit/>
          </a:bodyPr>
          <a:lstStyle/>
          <a:p>
            <a:r>
              <a:rPr lang="en-GB" sz="4000" b="1" dirty="0">
                <a:latin typeface="Aharoni" panose="020B0604020202020204" charset="-79"/>
                <a:cs typeface="Aharoni" panose="020B0604020202020204" charset="-79"/>
              </a:rPr>
              <a:t>Co-created project</a:t>
            </a:r>
            <a:endParaRPr lang="en-GB" sz="5400" b="1" dirty="0">
              <a:latin typeface="Aharoni" panose="020B0604020202020204" charset="-79"/>
              <a:cs typeface="Aharoni" panose="020B0604020202020204" charset="-79"/>
            </a:endParaRPr>
          </a:p>
        </p:txBody>
      </p:sp>
      <p:sp>
        <p:nvSpPr>
          <p:cNvPr id="13" name="TextBox 12"/>
          <p:cNvSpPr txBox="1"/>
          <p:nvPr/>
        </p:nvSpPr>
        <p:spPr>
          <a:xfrm rot="20241461">
            <a:off x="-624742" y="453836"/>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Tree>
    <p:extLst>
      <p:ext uri="{BB962C8B-B14F-4D97-AF65-F5344CB8AC3E}">
        <p14:creationId xmlns:p14="http://schemas.microsoft.com/office/powerpoint/2010/main" val="1220662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13764" y="2294343"/>
            <a:ext cx="4895890" cy="3671918"/>
          </a:xfrm>
          <a:prstGeom prst="rect">
            <a:avLst/>
          </a:prstGeom>
        </p:spPr>
      </p:pic>
      <p:sp>
        <p:nvSpPr>
          <p:cNvPr id="6" name="TextBox 5"/>
          <p:cNvSpPr txBox="1"/>
          <p:nvPr/>
        </p:nvSpPr>
        <p:spPr>
          <a:xfrm>
            <a:off x="5072066" y="773628"/>
            <a:ext cx="3748406" cy="830997"/>
          </a:xfrm>
          <a:prstGeom prst="rect">
            <a:avLst/>
          </a:prstGeom>
          <a:solidFill>
            <a:schemeClr val="bg1"/>
          </a:solidFill>
        </p:spPr>
        <p:txBody>
          <a:bodyPr wrap="square" rtlCol="0">
            <a:spAutoFit/>
          </a:bodyPr>
          <a:lstStyle/>
          <a:p>
            <a:r>
              <a:rPr lang="en-GB" sz="2400" b="1" dirty="0">
                <a:latin typeface="Aharoni" pitchFamily="2" charset="-79"/>
                <a:cs typeface="Aharoni" pitchFamily="2" charset="-79"/>
              </a:rPr>
              <a:t>Students at the centre of the process</a:t>
            </a:r>
            <a:endParaRPr lang="en-GB" sz="2400" dirty="0">
              <a:latin typeface="Calibri" panose="020F0502020204030204" pitchFamily="34" charset="0"/>
            </a:endParaRPr>
          </a:p>
        </p:txBody>
      </p:sp>
      <p:sp>
        <p:nvSpPr>
          <p:cNvPr id="21" name="TextBox 20"/>
          <p:cNvSpPr txBox="1"/>
          <p:nvPr/>
        </p:nvSpPr>
        <p:spPr>
          <a:xfrm>
            <a:off x="5068618" y="2566564"/>
            <a:ext cx="3960440" cy="4154984"/>
          </a:xfrm>
          <a:prstGeom prst="rect">
            <a:avLst/>
          </a:prstGeom>
          <a:noFill/>
        </p:spPr>
        <p:txBody>
          <a:bodyPr wrap="square" rtlCol="0">
            <a:spAutoFit/>
          </a:bodyPr>
          <a:lstStyle/>
          <a:p>
            <a:r>
              <a:rPr lang="en-GB" sz="2000" dirty="0">
                <a:latin typeface="Aharoni" panose="020B0604020202020204" charset="-79"/>
                <a:cs typeface="Aharoni" panose="020B0604020202020204" charset="-79"/>
              </a:rPr>
              <a:t>Students were involved from the start of the process.</a:t>
            </a:r>
          </a:p>
          <a:p>
            <a:endParaRPr lang="en-GB" sz="2000" dirty="0">
              <a:latin typeface="Aharoni" panose="020B0604020202020204" charset="-79"/>
              <a:cs typeface="Aharoni" panose="020B0604020202020204" charset="-79"/>
            </a:endParaRPr>
          </a:p>
          <a:p>
            <a:r>
              <a:rPr lang="en-GB" sz="2000" dirty="0">
                <a:latin typeface="Aharoni" panose="020B0604020202020204" charset="-79"/>
                <a:cs typeface="Aharoni" panose="020B0604020202020204" charset="-79"/>
              </a:rPr>
              <a:t>They co-designed the:</a:t>
            </a:r>
          </a:p>
          <a:p>
            <a:pPr marL="342900" indent="-342900">
              <a:buFont typeface="Arial" panose="020B0604020202020204" pitchFamily="34" charset="0"/>
              <a:buChar char="•"/>
            </a:pPr>
            <a:endParaRPr lang="en-GB" sz="2000" dirty="0">
              <a:latin typeface="Aharoni" panose="020B0604020202020204" charset="-79"/>
              <a:cs typeface="Aharoni" panose="020B0604020202020204" charset="-79"/>
            </a:endParaRPr>
          </a:p>
          <a:p>
            <a:pPr marL="342900" indent="-342900">
              <a:buFont typeface="Arial" panose="020B0604020202020204" pitchFamily="34" charset="0"/>
              <a:buChar char="•"/>
            </a:pPr>
            <a:r>
              <a:rPr lang="en-GB" sz="2000" dirty="0">
                <a:latin typeface="Aharoni" panose="020B0604020202020204" charset="-79"/>
                <a:cs typeface="Aharoni" panose="020B0604020202020204" charset="-79"/>
              </a:rPr>
              <a:t>Content</a:t>
            </a:r>
          </a:p>
          <a:p>
            <a:pPr marL="342900" indent="-342900">
              <a:buFont typeface="Arial" panose="020B0604020202020204" pitchFamily="34" charset="0"/>
              <a:buChar char="•"/>
            </a:pPr>
            <a:endParaRPr lang="en-GB" sz="2000" dirty="0">
              <a:latin typeface="Aharoni" panose="020B0604020202020204" charset="-79"/>
              <a:cs typeface="Aharoni" panose="020B0604020202020204" charset="-79"/>
            </a:endParaRPr>
          </a:p>
          <a:p>
            <a:pPr marL="342900" indent="-342900">
              <a:buFont typeface="Arial" panose="020B0604020202020204" pitchFamily="34" charset="0"/>
              <a:buChar char="•"/>
            </a:pPr>
            <a:r>
              <a:rPr lang="en-GB" sz="2000" dirty="0">
                <a:latin typeface="Aharoni" panose="020B0604020202020204" charset="-79"/>
                <a:cs typeface="Aharoni" panose="020B0604020202020204" charset="-79"/>
              </a:rPr>
              <a:t>Structure</a:t>
            </a:r>
          </a:p>
          <a:p>
            <a:pPr marL="342900" indent="-342900">
              <a:buFont typeface="Arial" panose="020B0604020202020204" pitchFamily="34" charset="0"/>
              <a:buChar char="•"/>
            </a:pPr>
            <a:endParaRPr lang="en-GB" sz="2000" dirty="0">
              <a:latin typeface="Aharoni" panose="020B0604020202020204" charset="-79"/>
              <a:cs typeface="Aharoni" panose="020B0604020202020204" charset="-79"/>
            </a:endParaRPr>
          </a:p>
          <a:p>
            <a:pPr marL="342900" indent="-342900">
              <a:buFont typeface="Arial" panose="020B0604020202020204" pitchFamily="34" charset="0"/>
              <a:buChar char="•"/>
            </a:pPr>
            <a:r>
              <a:rPr lang="en-GB" sz="2000" dirty="0">
                <a:latin typeface="Aharoni" panose="020B0604020202020204" charset="-79"/>
                <a:cs typeface="Aharoni" panose="020B0604020202020204" charset="-79"/>
              </a:rPr>
              <a:t>Design of the resources</a:t>
            </a:r>
          </a:p>
          <a:p>
            <a:endParaRPr lang="en-GB" dirty="0">
              <a:latin typeface="Aharoni" panose="020B0604020202020204" charset="-79"/>
              <a:cs typeface="Aharoni" panose="020B0604020202020204" charset="-79"/>
            </a:endParaRPr>
          </a:p>
          <a:p>
            <a:endParaRPr lang="en-GB" dirty="0">
              <a:latin typeface="Aharoni" panose="020B0604020202020204" charset="-79"/>
              <a:cs typeface="Aharoni" panose="020B0604020202020204" charset="-79"/>
            </a:endParaRPr>
          </a:p>
          <a:p>
            <a:endParaRPr lang="en-GB" sz="1400" dirty="0">
              <a:latin typeface="Aharoni" panose="020B0604020202020204" charset="-79"/>
              <a:cs typeface="Aharoni" panose="020B0604020202020204" charset="-79"/>
            </a:endParaRPr>
          </a:p>
          <a:p>
            <a:endParaRPr lang="en-GB" sz="1400" dirty="0">
              <a:latin typeface="Aharoni" panose="020B0604020202020204" charset="-79"/>
              <a:cs typeface="Aharoni" panose="020B0604020202020204" charset="-79"/>
            </a:endParaRPr>
          </a:p>
        </p:txBody>
      </p:sp>
      <p:sp>
        <p:nvSpPr>
          <p:cNvPr id="14" name="Rectangle 13"/>
          <p:cNvSpPr/>
          <p:nvPr/>
        </p:nvSpPr>
        <p:spPr>
          <a:xfrm>
            <a:off x="4737980" y="1889909"/>
            <a:ext cx="4416579" cy="3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rot="20238580">
            <a:off x="-1200952" y="288640"/>
            <a:ext cx="6330930" cy="96997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rot="20241461">
            <a:off x="-37921" y="636483"/>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a:ext>
            </a:extLst>
          </a:blip>
          <a:stretch>
            <a:fillRect/>
          </a:stretch>
        </p:blipFill>
        <p:spPr>
          <a:xfrm>
            <a:off x="0" y="1954"/>
            <a:ext cx="9144000" cy="6854092"/>
          </a:xfrm>
          <a:prstGeom prst="rect">
            <a:avLst/>
          </a:prstGeom>
        </p:spPr>
      </p:pic>
      <p:sp>
        <p:nvSpPr>
          <p:cNvPr id="5" name="TextBox 4"/>
          <p:cNvSpPr txBox="1"/>
          <p:nvPr/>
        </p:nvSpPr>
        <p:spPr>
          <a:xfrm>
            <a:off x="6516216" y="188640"/>
            <a:ext cx="2555544" cy="830997"/>
          </a:xfrm>
          <a:prstGeom prst="rect">
            <a:avLst/>
          </a:prstGeom>
          <a:solidFill>
            <a:srgbClr val="FFFFFF">
              <a:alpha val="50196"/>
            </a:srgbClr>
          </a:solidFill>
        </p:spPr>
        <p:txBody>
          <a:bodyPr wrap="square" rtlCol="0">
            <a:spAutoFit/>
          </a:bodyPr>
          <a:lstStyle/>
          <a:p>
            <a:pPr algn="r"/>
            <a:r>
              <a:rPr lang="en-GB" sz="2400" u="sng" dirty="0">
                <a:latin typeface="Aharoni" pitchFamily="2" charset="-79"/>
                <a:cs typeface="Aharoni" pitchFamily="2" charset="-79"/>
              </a:rPr>
              <a:t>How the project worked</a:t>
            </a:r>
            <a:endParaRPr lang="en-GB" sz="2400" dirty="0">
              <a:latin typeface="Aharoni" pitchFamily="2" charset="-79"/>
              <a:cs typeface="Aharoni" pitchFamily="2" charset="-79"/>
            </a:endParaRPr>
          </a:p>
        </p:txBody>
      </p:sp>
      <p:sp>
        <p:nvSpPr>
          <p:cNvPr id="12" name="Rectangle 11"/>
          <p:cNvSpPr/>
          <p:nvPr/>
        </p:nvSpPr>
        <p:spPr>
          <a:xfrm rot="20238580">
            <a:off x="-1200952" y="288640"/>
            <a:ext cx="6330930" cy="96997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2411760" y="1271678"/>
            <a:ext cx="6526569" cy="5324535"/>
          </a:xfrm>
          <a:prstGeom prst="rect">
            <a:avLst/>
          </a:prstGeom>
          <a:solidFill>
            <a:srgbClr val="FFFFFF">
              <a:alpha val="50196"/>
            </a:srgbClr>
          </a:solidFill>
        </p:spPr>
        <p:txBody>
          <a:bodyPr wrap="square" rtlCol="0">
            <a:spAutoFit/>
          </a:bodyPr>
          <a:lstStyle/>
          <a:p>
            <a:pPr algn="r"/>
            <a:r>
              <a:rPr lang="en-GB" sz="1700" dirty="0">
                <a:latin typeface="Aharoni" pitchFamily="2" charset="-79"/>
                <a:cs typeface="Aharoni" pitchFamily="2" charset="-79"/>
              </a:rPr>
              <a:t>Phase 1 (April 2019)</a:t>
            </a:r>
          </a:p>
          <a:p>
            <a:pPr algn="r"/>
            <a:r>
              <a:rPr lang="en-GB" sz="1700" dirty="0">
                <a:latin typeface="Aharoni" pitchFamily="2" charset="-79"/>
                <a:cs typeface="Aharoni" pitchFamily="2" charset="-79"/>
              </a:rPr>
              <a:t>Advertised job roles and held focus groups with students to discuss their pre-arrival experiences and induction. Wrote job descriptions and interviewed for the student collaborator roles.  </a:t>
            </a:r>
          </a:p>
          <a:p>
            <a:pPr algn="r"/>
            <a:endParaRPr lang="en-GB" sz="1700" dirty="0">
              <a:latin typeface="Aharoni" pitchFamily="2" charset="-79"/>
              <a:cs typeface="Aharoni" pitchFamily="2" charset="-79"/>
            </a:endParaRPr>
          </a:p>
          <a:p>
            <a:pPr algn="r"/>
            <a:r>
              <a:rPr lang="en-GB" sz="1700" dirty="0">
                <a:latin typeface="Aharoni" pitchFamily="2" charset="-79"/>
                <a:cs typeface="Aharoni" pitchFamily="2" charset="-79"/>
              </a:rPr>
              <a:t>Phase 2 (May – July 2019)</a:t>
            </a:r>
          </a:p>
          <a:p>
            <a:pPr algn="r"/>
            <a:r>
              <a:rPr lang="en-GB" sz="1700" dirty="0">
                <a:latin typeface="Aharoni" pitchFamily="2" charset="-79"/>
                <a:cs typeface="Aharoni" pitchFamily="2" charset="-79"/>
              </a:rPr>
              <a:t>The project leads and the student group focused on developing e-learning resources for pre-arrival students in Moodle.</a:t>
            </a:r>
          </a:p>
          <a:p>
            <a:pPr algn="r"/>
            <a:endParaRPr lang="en-GB" sz="1700" dirty="0">
              <a:latin typeface="Aharoni" pitchFamily="2" charset="-79"/>
              <a:cs typeface="Aharoni" pitchFamily="2" charset="-79"/>
            </a:endParaRPr>
          </a:p>
          <a:p>
            <a:pPr algn="r"/>
            <a:r>
              <a:rPr lang="en-GB" sz="1700" dirty="0">
                <a:latin typeface="Aharoni" pitchFamily="2" charset="-79"/>
                <a:cs typeface="Aharoni" pitchFamily="2" charset="-79"/>
              </a:rPr>
              <a:t>Phase 3 (August 2019)</a:t>
            </a:r>
          </a:p>
          <a:p>
            <a:pPr algn="r"/>
            <a:r>
              <a:rPr lang="en-GB" sz="1700" dirty="0">
                <a:latin typeface="Aharoni" pitchFamily="2" charset="-79"/>
                <a:cs typeface="Aharoni" pitchFamily="2" charset="-79"/>
              </a:rPr>
              <a:t>Editing and beta testing of the resource(s) and getting feedback from stakeholders. </a:t>
            </a:r>
          </a:p>
          <a:p>
            <a:pPr algn="r"/>
            <a:endParaRPr lang="en-GB" sz="1700" dirty="0">
              <a:latin typeface="Aharoni" pitchFamily="2" charset="-79"/>
              <a:cs typeface="Aharoni" pitchFamily="2" charset="-79"/>
            </a:endParaRPr>
          </a:p>
          <a:p>
            <a:pPr algn="r"/>
            <a:r>
              <a:rPr lang="en-GB" sz="1700" dirty="0">
                <a:latin typeface="Aharoni" pitchFamily="2" charset="-79"/>
                <a:cs typeface="Aharoni" pitchFamily="2" charset="-79"/>
              </a:rPr>
              <a:t>Phase 4 (September – October 2019)</a:t>
            </a:r>
          </a:p>
          <a:p>
            <a:pPr algn="r"/>
            <a:r>
              <a:rPr lang="en-GB" sz="1700" dirty="0">
                <a:latin typeface="Aharoni" pitchFamily="2" charset="-79"/>
                <a:cs typeface="Aharoni" pitchFamily="2" charset="-79"/>
              </a:rPr>
              <a:t>Launch of the resource and monitoring from the project leads. </a:t>
            </a:r>
          </a:p>
          <a:p>
            <a:pPr algn="r"/>
            <a:endParaRPr lang="en-GB" sz="1700" dirty="0">
              <a:latin typeface="Aharoni" pitchFamily="2" charset="-79"/>
              <a:cs typeface="Aharoni" pitchFamily="2" charset="-79"/>
            </a:endParaRPr>
          </a:p>
          <a:p>
            <a:pPr algn="r"/>
            <a:r>
              <a:rPr lang="en-GB" sz="1700" dirty="0">
                <a:latin typeface="Aharoni" pitchFamily="2" charset="-79"/>
                <a:cs typeface="Aharoni" pitchFamily="2" charset="-79"/>
              </a:rPr>
              <a:t>Phase 5 (November – December)</a:t>
            </a:r>
          </a:p>
          <a:p>
            <a:pPr algn="r"/>
            <a:r>
              <a:rPr lang="en-GB" sz="1700" dirty="0">
                <a:latin typeface="Aharoni" pitchFamily="2" charset="-79"/>
                <a:cs typeface="Aharoni" pitchFamily="2" charset="-79"/>
              </a:rPr>
              <a:t>Evaluation of the project</a:t>
            </a:r>
          </a:p>
        </p:txBody>
      </p:sp>
      <p:sp>
        <p:nvSpPr>
          <p:cNvPr id="8" name="TextBox 7"/>
          <p:cNvSpPr txBox="1"/>
          <p:nvPr/>
        </p:nvSpPr>
        <p:spPr>
          <a:xfrm rot="20241461">
            <a:off x="-37921" y="636483"/>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l="19960" t="15801" r="200" b="4360"/>
          <a:stretch/>
        </p:blipFill>
        <p:spPr>
          <a:xfrm>
            <a:off x="-36512" y="-27383"/>
            <a:ext cx="9217024" cy="6912768"/>
          </a:xfrm>
          <a:prstGeom prst="rect">
            <a:avLst/>
          </a:prstGeom>
        </p:spPr>
      </p:pic>
      <p:sp>
        <p:nvSpPr>
          <p:cNvPr id="6" name="TextBox 5"/>
          <p:cNvSpPr txBox="1"/>
          <p:nvPr/>
        </p:nvSpPr>
        <p:spPr>
          <a:xfrm>
            <a:off x="4874182" y="135375"/>
            <a:ext cx="4352321" cy="400110"/>
          </a:xfrm>
          <a:prstGeom prst="rect">
            <a:avLst/>
          </a:prstGeom>
          <a:solidFill>
            <a:srgbClr val="FFC000"/>
          </a:solidFill>
        </p:spPr>
        <p:txBody>
          <a:bodyPr wrap="square" rtlCol="0">
            <a:spAutoFit/>
          </a:bodyPr>
          <a:lstStyle/>
          <a:p>
            <a:pPr algn="r"/>
            <a:r>
              <a:rPr lang="en-GB" sz="2000" dirty="0">
                <a:solidFill>
                  <a:schemeClr val="bg1"/>
                </a:solidFill>
                <a:latin typeface="Aharoni" pitchFamily="2" charset="-79"/>
                <a:cs typeface="Aharoni" pitchFamily="2" charset="-79"/>
              </a:rPr>
              <a:t>How is the Moodle site structured?</a:t>
            </a:r>
          </a:p>
        </p:txBody>
      </p:sp>
      <p:grpSp>
        <p:nvGrpSpPr>
          <p:cNvPr id="38" name="Group 37"/>
          <p:cNvGrpSpPr/>
          <p:nvPr/>
        </p:nvGrpSpPr>
        <p:grpSpPr>
          <a:xfrm>
            <a:off x="7110506" y="2348991"/>
            <a:ext cx="2016224" cy="1890210"/>
            <a:chOff x="7110506" y="2348991"/>
            <a:chExt cx="2016224" cy="1890210"/>
          </a:xfrm>
        </p:grpSpPr>
        <p:sp>
          <p:nvSpPr>
            <p:cNvPr id="18" name="Oval 17"/>
            <p:cNvSpPr/>
            <p:nvPr/>
          </p:nvSpPr>
          <p:spPr>
            <a:xfrm>
              <a:off x="7110506" y="2348991"/>
              <a:ext cx="2016224" cy="1890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7481551" y="2918252"/>
              <a:ext cx="1356462" cy="923330"/>
            </a:xfrm>
            <a:prstGeom prst="rect">
              <a:avLst/>
            </a:prstGeom>
          </p:spPr>
          <p:txBody>
            <a:bodyPr wrap="none">
              <a:spAutoFit/>
            </a:bodyPr>
            <a:lstStyle/>
            <a:p>
              <a:r>
                <a:rPr lang="en-GB" dirty="0">
                  <a:solidFill>
                    <a:schemeClr val="bg1"/>
                  </a:solidFill>
                  <a:latin typeface="Aharoni" panose="020B0604020202020204" charset="-79"/>
                  <a:cs typeface="Aharoni" panose="020B0604020202020204" charset="-79"/>
                </a:rPr>
                <a:t>University </a:t>
              </a:r>
            </a:p>
            <a:p>
              <a:r>
                <a:rPr lang="en-GB" dirty="0">
                  <a:solidFill>
                    <a:schemeClr val="bg1"/>
                  </a:solidFill>
                  <a:latin typeface="Aharoni" panose="020B0604020202020204" charset="-79"/>
                  <a:cs typeface="Aharoni" panose="020B0604020202020204" charset="-79"/>
                </a:rPr>
                <a:t>Support </a:t>
              </a:r>
            </a:p>
            <a:p>
              <a:r>
                <a:rPr lang="en-GB" dirty="0">
                  <a:solidFill>
                    <a:schemeClr val="bg1"/>
                  </a:solidFill>
                  <a:latin typeface="Aharoni" panose="020B0604020202020204" charset="-79"/>
                  <a:cs typeface="Aharoni" panose="020B0604020202020204" charset="-79"/>
                </a:rPr>
                <a:t>Services</a:t>
              </a:r>
            </a:p>
          </p:txBody>
        </p:sp>
      </p:grpSp>
      <p:grpSp>
        <p:nvGrpSpPr>
          <p:cNvPr id="40" name="Group 39"/>
          <p:cNvGrpSpPr/>
          <p:nvPr/>
        </p:nvGrpSpPr>
        <p:grpSpPr>
          <a:xfrm>
            <a:off x="2488711" y="4711045"/>
            <a:ext cx="2016224" cy="1890210"/>
            <a:chOff x="2488711" y="4711045"/>
            <a:chExt cx="2016224" cy="1890210"/>
          </a:xfrm>
        </p:grpSpPr>
        <p:sp>
          <p:nvSpPr>
            <p:cNvPr id="20" name="Oval 19"/>
            <p:cNvSpPr/>
            <p:nvPr/>
          </p:nvSpPr>
          <p:spPr>
            <a:xfrm>
              <a:off x="2488711" y="4711045"/>
              <a:ext cx="2016224" cy="1890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2546081" y="5515879"/>
              <a:ext cx="1901483" cy="369332"/>
            </a:xfrm>
            <a:prstGeom prst="rect">
              <a:avLst/>
            </a:prstGeom>
          </p:spPr>
          <p:txBody>
            <a:bodyPr wrap="none">
              <a:spAutoFit/>
            </a:bodyPr>
            <a:lstStyle/>
            <a:p>
              <a:r>
                <a:rPr lang="en-GB" dirty="0">
                  <a:solidFill>
                    <a:schemeClr val="bg1"/>
                  </a:solidFill>
                  <a:latin typeface="Aharoni" panose="020B0604020202020204" charset="-79"/>
                  <a:cs typeface="Aharoni" panose="020B0604020202020204" charset="-79"/>
                </a:rPr>
                <a:t>Library Support</a:t>
              </a:r>
            </a:p>
          </p:txBody>
        </p:sp>
      </p:grpSp>
      <p:grpSp>
        <p:nvGrpSpPr>
          <p:cNvPr id="41" name="Group 40"/>
          <p:cNvGrpSpPr/>
          <p:nvPr/>
        </p:nvGrpSpPr>
        <p:grpSpPr>
          <a:xfrm>
            <a:off x="84096" y="4034065"/>
            <a:ext cx="2016224" cy="1890210"/>
            <a:chOff x="84096" y="4034065"/>
            <a:chExt cx="2016224" cy="1890210"/>
          </a:xfrm>
        </p:grpSpPr>
        <p:sp>
          <p:nvSpPr>
            <p:cNvPr id="22" name="Oval 21"/>
            <p:cNvSpPr/>
            <p:nvPr/>
          </p:nvSpPr>
          <p:spPr>
            <a:xfrm>
              <a:off x="84096" y="4034065"/>
              <a:ext cx="2016224" cy="1890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472487" y="4857892"/>
              <a:ext cx="1239442" cy="369332"/>
            </a:xfrm>
            <a:prstGeom prst="rect">
              <a:avLst/>
            </a:prstGeom>
          </p:spPr>
          <p:txBody>
            <a:bodyPr wrap="none">
              <a:spAutoFit/>
            </a:bodyPr>
            <a:lstStyle/>
            <a:p>
              <a:r>
                <a:rPr lang="en-GB" dirty="0">
                  <a:solidFill>
                    <a:schemeClr val="bg1"/>
                  </a:solidFill>
                  <a:latin typeface="Aharoni" panose="020B0604020202020204" charset="-79"/>
                  <a:cs typeface="Aharoni" panose="020B0604020202020204" charset="-79"/>
                </a:rPr>
                <a:t>Checklists</a:t>
              </a:r>
            </a:p>
          </p:txBody>
        </p:sp>
      </p:grpSp>
      <p:grpSp>
        <p:nvGrpSpPr>
          <p:cNvPr id="39" name="Group 38"/>
          <p:cNvGrpSpPr/>
          <p:nvPr/>
        </p:nvGrpSpPr>
        <p:grpSpPr>
          <a:xfrm>
            <a:off x="5040320" y="4827155"/>
            <a:ext cx="2016224" cy="1890210"/>
            <a:chOff x="5040320" y="4827155"/>
            <a:chExt cx="2016224" cy="1890210"/>
          </a:xfrm>
        </p:grpSpPr>
        <p:sp>
          <p:nvSpPr>
            <p:cNvPr id="24" name="Oval 23"/>
            <p:cNvSpPr/>
            <p:nvPr/>
          </p:nvSpPr>
          <p:spPr>
            <a:xfrm>
              <a:off x="5040320" y="4827155"/>
              <a:ext cx="2016224" cy="1890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5247917" y="5492756"/>
              <a:ext cx="1659429" cy="646331"/>
            </a:xfrm>
            <a:prstGeom prst="rect">
              <a:avLst/>
            </a:prstGeom>
          </p:spPr>
          <p:txBody>
            <a:bodyPr wrap="none">
              <a:spAutoFit/>
            </a:bodyPr>
            <a:lstStyle/>
            <a:p>
              <a:r>
                <a:rPr lang="en-GB" dirty="0">
                  <a:solidFill>
                    <a:schemeClr val="bg1"/>
                  </a:solidFill>
                  <a:latin typeface="Aharoni" panose="020B0604020202020204" charset="-79"/>
                  <a:cs typeface="Aharoni" panose="020B0604020202020204" charset="-79"/>
                </a:rPr>
                <a:t>International </a:t>
              </a:r>
            </a:p>
            <a:p>
              <a:r>
                <a:rPr lang="en-GB" dirty="0">
                  <a:solidFill>
                    <a:schemeClr val="bg1"/>
                  </a:solidFill>
                  <a:latin typeface="Aharoni" panose="020B0604020202020204" charset="-79"/>
                  <a:cs typeface="Aharoni" panose="020B0604020202020204" charset="-79"/>
                </a:rPr>
                <a:t>Students</a:t>
              </a:r>
            </a:p>
          </p:txBody>
        </p:sp>
      </p:grpSp>
      <p:grpSp>
        <p:nvGrpSpPr>
          <p:cNvPr id="35" name="Group 34"/>
          <p:cNvGrpSpPr/>
          <p:nvPr/>
        </p:nvGrpSpPr>
        <p:grpSpPr>
          <a:xfrm>
            <a:off x="2954508" y="182399"/>
            <a:ext cx="2016224" cy="1890210"/>
            <a:chOff x="1543389" y="1897066"/>
            <a:chExt cx="2016224" cy="1890210"/>
          </a:xfrm>
        </p:grpSpPr>
        <p:sp>
          <p:nvSpPr>
            <p:cNvPr id="26" name="Oval 25"/>
            <p:cNvSpPr/>
            <p:nvPr/>
          </p:nvSpPr>
          <p:spPr>
            <a:xfrm>
              <a:off x="1543389" y="1897066"/>
              <a:ext cx="2016224" cy="1890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1678505" y="2695815"/>
              <a:ext cx="1745991" cy="369332"/>
            </a:xfrm>
            <a:prstGeom prst="rect">
              <a:avLst/>
            </a:prstGeom>
          </p:spPr>
          <p:txBody>
            <a:bodyPr wrap="none">
              <a:spAutoFit/>
            </a:bodyPr>
            <a:lstStyle/>
            <a:p>
              <a:r>
                <a:rPr lang="en-GB" dirty="0">
                  <a:solidFill>
                    <a:schemeClr val="bg1"/>
                  </a:solidFill>
                  <a:latin typeface="Aharoni" panose="020B0604020202020204" charset="-79"/>
                  <a:cs typeface="Aharoni" panose="020B0604020202020204" charset="-79"/>
                </a:rPr>
                <a:t>Day in the Life</a:t>
              </a:r>
            </a:p>
          </p:txBody>
        </p:sp>
      </p:grpSp>
      <p:grpSp>
        <p:nvGrpSpPr>
          <p:cNvPr id="37" name="Group 36"/>
          <p:cNvGrpSpPr/>
          <p:nvPr/>
        </p:nvGrpSpPr>
        <p:grpSpPr>
          <a:xfrm>
            <a:off x="1708376" y="2383439"/>
            <a:ext cx="2016224" cy="1890210"/>
            <a:chOff x="1708376" y="2383439"/>
            <a:chExt cx="2016224" cy="1890210"/>
          </a:xfrm>
        </p:grpSpPr>
        <p:sp>
          <p:nvSpPr>
            <p:cNvPr id="28" name="Oval 27"/>
            <p:cNvSpPr/>
            <p:nvPr/>
          </p:nvSpPr>
          <p:spPr>
            <a:xfrm>
              <a:off x="1708376" y="2383439"/>
              <a:ext cx="2016224" cy="1890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1843492" y="3061561"/>
              <a:ext cx="1745991" cy="646331"/>
            </a:xfrm>
            <a:prstGeom prst="rect">
              <a:avLst/>
            </a:prstGeom>
          </p:spPr>
          <p:txBody>
            <a:bodyPr wrap="none">
              <a:spAutoFit/>
            </a:bodyPr>
            <a:lstStyle/>
            <a:p>
              <a:r>
                <a:rPr lang="en-GB" dirty="0">
                  <a:solidFill>
                    <a:schemeClr val="bg1"/>
                  </a:solidFill>
                  <a:latin typeface="Aharoni" panose="020B0604020202020204" charset="-79"/>
                  <a:cs typeface="Aharoni" panose="020B0604020202020204" charset="-79"/>
                </a:rPr>
                <a:t>Departmental </a:t>
              </a:r>
            </a:p>
            <a:p>
              <a:r>
                <a:rPr lang="en-GB" dirty="0">
                  <a:solidFill>
                    <a:schemeClr val="bg1"/>
                  </a:solidFill>
                  <a:latin typeface="Aharoni" panose="020B0604020202020204" charset="-79"/>
                  <a:cs typeface="Aharoni" panose="020B0604020202020204" charset="-79"/>
                </a:rPr>
                <a:t>Information</a:t>
              </a:r>
            </a:p>
          </p:txBody>
        </p:sp>
      </p:grpSp>
      <p:grpSp>
        <p:nvGrpSpPr>
          <p:cNvPr id="36" name="Group 35"/>
          <p:cNvGrpSpPr/>
          <p:nvPr/>
        </p:nvGrpSpPr>
        <p:grpSpPr>
          <a:xfrm>
            <a:off x="4516433" y="2624288"/>
            <a:ext cx="2016224" cy="1890210"/>
            <a:chOff x="3040243" y="3769632"/>
            <a:chExt cx="2016224" cy="1890210"/>
          </a:xfrm>
        </p:grpSpPr>
        <p:sp>
          <p:nvSpPr>
            <p:cNvPr id="30" name="Oval 29"/>
            <p:cNvSpPr/>
            <p:nvPr/>
          </p:nvSpPr>
          <p:spPr>
            <a:xfrm>
              <a:off x="3040243" y="3769632"/>
              <a:ext cx="2016224" cy="1890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3201007" y="4387351"/>
              <a:ext cx="1694695" cy="646331"/>
            </a:xfrm>
            <a:prstGeom prst="rect">
              <a:avLst/>
            </a:prstGeom>
          </p:spPr>
          <p:txBody>
            <a:bodyPr wrap="none">
              <a:spAutoFit/>
            </a:bodyPr>
            <a:lstStyle/>
            <a:p>
              <a:r>
                <a:rPr lang="en-GB" dirty="0">
                  <a:solidFill>
                    <a:schemeClr val="bg1"/>
                  </a:solidFill>
                  <a:latin typeface="Aharoni" panose="020B0604020202020204" charset="-79"/>
                  <a:cs typeface="Aharoni" panose="020B0604020202020204" charset="-79"/>
                </a:rPr>
                <a:t>Teaching and </a:t>
              </a:r>
            </a:p>
            <a:p>
              <a:r>
                <a:rPr lang="en-GB" dirty="0">
                  <a:solidFill>
                    <a:schemeClr val="bg1"/>
                  </a:solidFill>
                  <a:latin typeface="Aharoni" panose="020B0604020202020204" charset="-79"/>
                  <a:cs typeface="Aharoni" panose="020B0604020202020204" charset="-79"/>
                </a:rPr>
                <a:t>Learning</a:t>
              </a:r>
            </a:p>
          </p:txBody>
        </p:sp>
      </p:grpSp>
      <p:grpSp>
        <p:nvGrpSpPr>
          <p:cNvPr id="34" name="Group 33"/>
          <p:cNvGrpSpPr/>
          <p:nvPr/>
        </p:nvGrpSpPr>
        <p:grpSpPr>
          <a:xfrm>
            <a:off x="255120" y="260758"/>
            <a:ext cx="2016224" cy="1890210"/>
            <a:chOff x="255120" y="260758"/>
            <a:chExt cx="2016224" cy="1890210"/>
          </a:xfrm>
        </p:grpSpPr>
        <p:sp>
          <p:nvSpPr>
            <p:cNvPr id="32" name="Oval 31"/>
            <p:cNvSpPr/>
            <p:nvPr/>
          </p:nvSpPr>
          <p:spPr>
            <a:xfrm>
              <a:off x="255120" y="260758"/>
              <a:ext cx="2016224" cy="1890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619457" y="1021197"/>
              <a:ext cx="1188146" cy="369332"/>
            </a:xfrm>
            <a:prstGeom prst="rect">
              <a:avLst/>
            </a:prstGeom>
          </p:spPr>
          <p:txBody>
            <a:bodyPr wrap="none">
              <a:spAutoFit/>
            </a:bodyPr>
            <a:lstStyle/>
            <a:p>
              <a:r>
                <a:rPr lang="en-GB" dirty="0">
                  <a:solidFill>
                    <a:schemeClr val="bg1"/>
                  </a:solidFill>
                  <a:latin typeface="Aharoni" panose="020B0604020202020204" charset="-79"/>
                  <a:cs typeface="Aharoni" panose="020B0604020202020204" charset="-79"/>
                </a:rPr>
                <a:t>Welcome</a:t>
              </a:r>
            </a:p>
          </p:txBody>
        </p:sp>
      </p:grpSp>
      <p:grpSp>
        <p:nvGrpSpPr>
          <p:cNvPr id="46" name="Group 45"/>
          <p:cNvGrpSpPr/>
          <p:nvPr/>
        </p:nvGrpSpPr>
        <p:grpSpPr>
          <a:xfrm>
            <a:off x="5675871" y="713653"/>
            <a:ext cx="2016224" cy="1890210"/>
            <a:chOff x="6647471" y="785661"/>
            <a:chExt cx="2016224" cy="1890210"/>
          </a:xfrm>
        </p:grpSpPr>
        <p:sp>
          <p:nvSpPr>
            <p:cNvPr id="44" name="Oval 43"/>
            <p:cNvSpPr/>
            <p:nvPr/>
          </p:nvSpPr>
          <p:spPr>
            <a:xfrm>
              <a:off x="6647471" y="785661"/>
              <a:ext cx="2016224" cy="1890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7020032" y="1432807"/>
              <a:ext cx="1418978" cy="646331"/>
            </a:xfrm>
            <a:prstGeom prst="rect">
              <a:avLst/>
            </a:prstGeom>
          </p:spPr>
          <p:txBody>
            <a:bodyPr wrap="none">
              <a:spAutoFit/>
            </a:bodyPr>
            <a:lstStyle/>
            <a:p>
              <a:r>
                <a:rPr lang="en-GB" dirty="0">
                  <a:solidFill>
                    <a:srgbClr val="FFFFFF"/>
                  </a:solidFill>
                  <a:latin typeface="Aharoni" pitchFamily="2" charset="-79"/>
                  <a:cs typeface="Aharoni" pitchFamily="2" charset="-79"/>
                </a:rPr>
                <a:t>Warwick </a:t>
              </a:r>
            </a:p>
            <a:p>
              <a:r>
                <a:rPr lang="en-GB" dirty="0">
                  <a:solidFill>
                    <a:srgbClr val="FFFFFF"/>
                  </a:solidFill>
                  <a:latin typeface="Aharoni" pitchFamily="2" charset="-79"/>
                  <a:cs typeface="Aharoni" pitchFamily="2" charset="-79"/>
                </a:rPr>
                <a:t>Community</a:t>
              </a:r>
            </a:p>
          </p:txBody>
        </p:sp>
      </p:grpSp>
      <p:sp>
        <p:nvSpPr>
          <p:cNvPr id="43" name="Oval 42"/>
          <p:cNvSpPr/>
          <p:nvPr/>
        </p:nvSpPr>
        <p:spPr>
          <a:xfrm>
            <a:off x="7092170" y="4321052"/>
            <a:ext cx="2016224" cy="1890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7105923" y="5103784"/>
            <a:ext cx="2002471" cy="369332"/>
          </a:xfrm>
          <a:prstGeom prst="rect">
            <a:avLst/>
          </a:prstGeom>
        </p:spPr>
        <p:txBody>
          <a:bodyPr wrap="none">
            <a:spAutoFit/>
          </a:bodyPr>
          <a:lstStyle/>
          <a:p>
            <a:r>
              <a:rPr lang="en-GB" dirty="0">
                <a:solidFill>
                  <a:schemeClr val="bg1"/>
                </a:solidFill>
                <a:latin typeface="Aharoni" panose="020B0604020202020204" charset="-79"/>
                <a:cs typeface="Aharoni" panose="020B0604020202020204" charset="-79"/>
              </a:rPr>
              <a:t>Questions to ask</a:t>
            </a:r>
          </a:p>
        </p:txBody>
      </p:sp>
    </p:spTree>
    <p:extLst>
      <p:ext uri="{BB962C8B-B14F-4D97-AF65-F5344CB8AC3E}">
        <p14:creationId xmlns:p14="http://schemas.microsoft.com/office/powerpoint/2010/main" val="207625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790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p:nvPr/>
        </p:nvCxnSpPr>
        <p:spPr>
          <a:xfrm flipH="1">
            <a:off x="769449" y="2236591"/>
            <a:ext cx="7848872" cy="2139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20241461">
            <a:off x="-462214" y="518925"/>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
        <p:nvSpPr>
          <p:cNvPr id="19" name="Rectangle 18"/>
          <p:cNvSpPr/>
          <p:nvPr/>
        </p:nvSpPr>
        <p:spPr>
          <a:xfrm>
            <a:off x="683568" y="6436510"/>
            <a:ext cx="8208912" cy="400110"/>
          </a:xfrm>
          <a:prstGeom prst="rect">
            <a:avLst/>
          </a:prstGeom>
        </p:spPr>
        <p:txBody>
          <a:bodyPr wrap="square">
            <a:spAutoFit/>
          </a:bodyPr>
          <a:lstStyle/>
          <a:p>
            <a:r>
              <a:rPr lang="en-GB" sz="2000" dirty="0">
                <a:solidFill>
                  <a:schemeClr val="bg1"/>
                </a:solidFill>
                <a:latin typeface="Aharoni" panose="020B0604020202020204" charset="-79"/>
                <a:cs typeface="Aharoni" panose="020B0604020202020204" charset="-79"/>
              </a:rPr>
              <a:t>Link: https://moodle.warwick.ac.uk/course/view.php?id=31314</a:t>
            </a:r>
          </a:p>
        </p:txBody>
      </p:sp>
      <p:sp>
        <p:nvSpPr>
          <p:cNvPr id="20" name="Rectangle 19"/>
          <p:cNvSpPr/>
          <p:nvPr/>
        </p:nvSpPr>
        <p:spPr>
          <a:xfrm>
            <a:off x="1569922" y="1675842"/>
            <a:ext cx="6480720" cy="523220"/>
          </a:xfrm>
          <a:prstGeom prst="rect">
            <a:avLst/>
          </a:prstGeom>
        </p:spPr>
        <p:txBody>
          <a:bodyPr wrap="square">
            <a:spAutoFit/>
          </a:bodyPr>
          <a:lstStyle/>
          <a:p>
            <a:r>
              <a:rPr lang="en-GB" sz="2800" dirty="0">
                <a:solidFill>
                  <a:schemeClr val="bg1"/>
                </a:solidFill>
                <a:latin typeface="Aharoni" panose="020B0604020202020204" charset="-79"/>
                <a:cs typeface="Aharoni" panose="020B0604020202020204" charset="-79"/>
              </a:rPr>
              <a:t>What does the Moodle site look like?</a:t>
            </a:r>
          </a:p>
        </p:txBody>
      </p:sp>
      <p:pic>
        <p:nvPicPr>
          <p:cNvPr id="4" name="Picture 3">
            <a:extLst>
              <a:ext uri="{FF2B5EF4-FFF2-40B4-BE49-F238E27FC236}">
                <a16:creationId xmlns:a16="http://schemas.microsoft.com/office/drawing/2014/main" id="{D3754077-1F2B-45AC-A497-77C8352EE493}"/>
              </a:ext>
            </a:extLst>
          </p:cNvPr>
          <p:cNvPicPr>
            <a:picLocks noChangeAspect="1"/>
          </p:cNvPicPr>
          <p:nvPr/>
        </p:nvPicPr>
        <p:blipFill rotWithShape="1">
          <a:blip r:embed="rId3"/>
          <a:srcRect t="7085" r="789" b="5064"/>
          <a:stretch/>
        </p:blipFill>
        <p:spPr>
          <a:xfrm>
            <a:off x="745919" y="2438432"/>
            <a:ext cx="7720758" cy="3845652"/>
          </a:xfrm>
          <a:prstGeom prst="rect">
            <a:avLst/>
          </a:prstGeom>
        </p:spPr>
      </p:pic>
    </p:spTree>
    <p:extLst>
      <p:ext uri="{BB962C8B-B14F-4D97-AF65-F5344CB8AC3E}">
        <p14:creationId xmlns:p14="http://schemas.microsoft.com/office/powerpoint/2010/main" val="962782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2915816" cy="68790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33" name="TextBox 32"/>
          <p:cNvSpPr txBox="1"/>
          <p:nvPr/>
        </p:nvSpPr>
        <p:spPr>
          <a:xfrm>
            <a:off x="-27410" y="2737157"/>
            <a:ext cx="2759370" cy="1754326"/>
          </a:xfrm>
          <a:prstGeom prst="rect">
            <a:avLst/>
          </a:prstGeom>
          <a:noFill/>
        </p:spPr>
        <p:txBody>
          <a:bodyPr wrap="square" rtlCol="0">
            <a:spAutoFit/>
          </a:bodyPr>
          <a:lstStyle/>
          <a:p>
            <a:pPr algn="ctr"/>
            <a:r>
              <a:rPr lang="en-GB" sz="5400" b="1" dirty="0">
                <a:solidFill>
                  <a:schemeClr val="bg1"/>
                </a:solidFill>
                <a:latin typeface="Franklin Gothic Demi Cond" panose="020B0706030402020204" pitchFamily="34" charset="0"/>
                <a:ea typeface="Adobe Gothic Std B" pitchFamily="34" charset="-128"/>
              </a:rPr>
              <a:t>Content examples</a:t>
            </a:r>
          </a:p>
        </p:txBody>
      </p:sp>
      <p:sp>
        <p:nvSpPr>
          <p:cNvPr id="18" name="TextBox 17"/>
          <p:cNvSpPr txBox="1"/>
          <p:nvPr/>
        </p:nvSpPr>
        <p:spPr>
          <a:xfrm rot="20241461">
            <a:off x="-701238" y="455023"/>
            <a:ext cx="3702369" cy="369332"/>
          </a:xfrm>
          <a:prstGeom prst="rect">
            <a:avLst/>
          </a:prstGeom>
          <a:noFill/>
        </p:spPr>
        <p:txBody>
          <a:bodyPr wrap="square" rtlCol="0">
            <a:spAutoFit/>
          </a:bodyPr>
          <a:lstStyle/>
          <a:p>
            <a:pPr algn="ctr"/>
            <a:r>
              <a:rPr lang="en-GB" b="1" dirty="0">
                <a:solidFill>
                  <a:srgbClr val="FFFFFF"/>
                </a:solidFill>
              </a:rPr>
              <a:t>Pre-Arrival Module </a:t>
            </a:r>
            <a:endParaRPr lang="en-GB" sz="2000" b="1" dirty="0">
              <a:solidFill>
                <a:srgbClr val="FFFFFF"/>
              </a:solidFill>
            </a:endParaRPr>
          </a:p>
        </p:txBody>
      </p:sp>
      <p:sp>
        <p:nvSpPr>
          <p:cNvPr id="19" name="Rectangle 18"/>
          <p:cNvSpPr/>
          <p:nvPr/>
        </p:nvSpPr>
        <p:spPr>
          <a:xfrm>
            <a:off x="2929546" y="1198274"/>
            <a:ext cx="6102953" cy="4832092"/>
          </a:xfrm>
          <a:prstGeom prst="rect">
            <a:avLst/>
          </a:prstGeom>
        </p:spPr>
        <p:txBody>
          <a:bodyPr wrap="none">
            <a:spAutoFit/>
          </a:bodyPr>
          <a:lstStyle/>
          <a:p>
            <a:r>
              <a:rPr lang="en-GB" sz="2800" dirty="0">
                <a:latin typeface="Aharoni" panose="020B0604020202020204" charset="-79"/>
                <a:cs typeface="Aharoni" panose="020B0604020202020204" charset="-79"/>
              </a:rPr>
              <a:t>Videos:</a:t>
            </a:r>
          </a:p>
          <a:p>
            <a:endParaRPr lang="en-GB" sz="1400" dirty="0">
              <a:latin typeface="Aharoni" panose="020B0604020202020204" charset="-79"/>
              <a:cs typeface="Aharoni" panose="020B0604020202020204" charset="-79"/>
            </a:endParaRPr>
          </a:p>
          <a:p>
            <a:r>
              <a:rPr lang="en-GB" sz="1400" dirty="0">
                <a:latin typeface="Aharoni" panose="020B0604020202020204" charset="-79"/>
                <a:cs typeface="Aharoni" panose="020B0604020202020204" charset="-79"/>
                <a:hlinkClick r:id="rId3"/>
              </a:rPr>
              <a:t>https://www.youtube.com/watch?v=jY2rNkDyeZc&amp;feature=youtu.be</a:t>
            </a:r>
            <a:endParaRPr lang="en-GB" sz="1400" dirty="0">
              <a:latin typeface="Aharoni" panose="020B0604020202020204" charset="-79"/>
              <a:cs typeface="Aharoni" panose="020B0604020202020204" charset="-79"/>
            </a:endParaRPr>
          </a:p>
          <a:p>
            <a:endParaRPr lang="en-GB" sz="1400" dirty="0">
              <a:latin typeface="Aharoni" panose="020B0604020202020204" charset="-79"/>
              <a:cs typeface="Aharoni" panose="020B0604020202020204" charset="-79"/>
            </a:endParaRPr>
          </a:p>
          <a:p>
            <a:r>
              <a:rPr lang="en-GB" sz="1400" dirty="0">
                <a:latin typeface="Aharoni" panose="020B0604020202020204" charset="-79"/>
                <a:cs typeface="Aharoni" panose="020B0604020202020204" charset="-79"/>
                <a:hlinkClick r:id="rId4"/>
              </a:rPr>
              <a:t>https://www.youtube.com/watch?v=33DJ_9QOwOA&amp;feature=youtu.be</a:t>
            </a:r>
            <a:endParaRPr lang="en-GB" sz="1400" dirty="0">
              <a:latin typeface="Aharoni" panose="020B0604020202020204" charset="-79"/>
              <a:cs typeface="Aharoni" panose="020B0604020202020204" charset="-79"/>
            </a:endParaRPr>
          </a:p>
          <a:p>
            <a:endParaRPr lang="en-GB" sz="1400" dirty="0">
              <a:latin typeface="Aharoni" panose="020B0604020202020204" charset="-79"/>
              <a:cs typeface="Aharoni" panose="020B0604020202020204" charset="-79"/>
            </a:endParaRPr>
          </a:p>
          <a:p>
            <a:r>
              <a:rPr lang="en-GB" sz="2800" dirty="0">
                <a:latin typeface="Aharoni" panose="020B0604020202020204" charset="-79"/>
                <a:cs typeface="Aharoni" panose="020B0604020202020204" charset="-79"/>
              </a:rPr>
              <a:t>Interactive presentations:</a:t>
            </a:r>
          </a:p>
          <a:p>
            <a:endParaRPr lang="en-GB" sz="1400" dirty="0">
              <a:latin typeface="Aharoni" panose="020B0604020202020204" charset="-79"/>
              <a:cs typeface="Aharoni" panose="020B0604020202020204" charset="-79"/>
            </a:endParaRPr>
          </a:p>
          <a:p>
            <a:r>
              <a:rPr lang="en-GB" sz="1400" dirty="0">
                <a:latin typeface="Aharoni" panose="020B0604020202020204" charset="-79"/>
                <a:cs typeface="Aharoni" panose="020B0604020202020204" charset="-79"/>
                <a:hlinkClick r:id="rId5"/>
              </a:rPr>
              <a:t>https://moodle.warwick.ac.uk/mod/hvp/view.php?id=683237</a:t>
            </a:r>
            <a:endParaRPr lang="en-GB" sz="1400" dirty="0">
              <a:latin typeface="Aharoni" panose="020B0604020202020204" charset="-79"/>
              <a:cs typeface="Aharoni" panose="020B0604020202020204" charset="-79"/>
            </a:endParaRPr>
          </a:p>
          <a:p>
            <a:endParaRPr lang="en-GB" sz="1400" dirty="0">
              <a:latin typeface="Aharoni" panose="020B0604020202020204" charset="-79"/>
              <a:cs typeface="Aharoni" panose="020B0604020202020204" charset="-79"/>
            </a:endParaRPr>
          </a:p>
          <a:p>
            <a:r>
              <a:rPr lang="en-GB" sz="2800" dirty="0">
                <a:latin typeface="Aharoni" panose="020B0604020202020204" charset="-79"/>
                <a:cs typeface="Aharoni" panose="020B0604020202020204" charset="-79"/>
              </a:rPr>
              <a:t>Quizzes:</a:t>
            </a:r>
          </a:p>
          <a:p>
            <a:endParaRPr lang="en-GB" sz="1400" dirty="0">
              <a:latin typeface="Aharoni" panose="020B0604020202020204" charset="-79"/>
              <a:cs typeface="Aharoni" panose="020B0604020202020204" charset="-79"/>
            </a:endParaRPr>
          </a:p>
          <a:p>
            <a:r>
              <a:rPr lang="en-GB" sz="1400" dirty="0">
                <a:latin typeface="Aharoni" panose="020B0604020202020204" charset="-79"/>
                <a:cs typeface="Aharoni" panose="020B0604020202020204" charset="-79"/>
                <a:hlinkClick r:id="rId6"/>
              </a:rPr>
              <a:t>https://moodle.warwick.ac.uk/mod/hvp/view.php?id=683248</a:t>
            </a:r>
            <a:endParaRPr lang="en-GB" sz="1400" dirty="0">
              <a:latin typeface="Aharoni" panose="020B0604020202020204" charset="-79"/>
              <a:cs typeface="Aharoni" panose="020B0604020202020204" charset="-79"/>
            </a:endParaRPr>
          </a:p>
          <a:p>
            <a:endParaRPr lang="en-GB" sz="1400" dirty="0">
              <a:latin typeface="Aharoni" panose="020B0604020202020204" charset="-79"/>
              <a:cs typeface="Aharoni" panose="020B0604020202020204" charset="-79"/>
            </a:endParaRPr>
          </a:p>
          <a:p>
            <a:r>
              <a:rPr lang="en-GB" sz="2800" dirty="0">
                <a:latin typeface="Aharoni" panose="020B0604020202020204" charset="-79"/>
                <a:cs typeface="Aharoni" panose="020B0604020202020204" charset="-79"/>
              </a:rPr>
              <a:t>Checklists:</a:t>
            </a:r>
          </a:p>
          <a:p>
            <a:endParaRPr lang="en-GB" sz="1400" dirty="0">
              <a:latin typeface="Aharoni" panose="020B0604020202020204" charset="-79"/>
              <a:cs typeface="Aharoni" panose="020B0604020202020204" charset="-79"/>
            </a:endParaRPr>
          </a:p>
          <a:p>
            <a:r>
              <a:rPr lang="en-GB" sz="1400" dirty="0">
                <a:latin typeface="Aharoni" panose="020B0604020202020204" charset="-79"/>
                <a:cs typeface="Aharoni" panose="020B0604020202020204" charset="-79"/>
                <a:hlinkClick r:id="rId7"/>
              </a:rPr>
              <a:t>https://moodle.warwick.ac.uk/course/view.php?id=31314#section-8</a:t>
            </a:r>
            <a:endParaRPr lang="en-GB" sz="1400" dirty="0">
              <a:latin typeface="Aharoni" panose="020B0604020202020204" charset="-79"/>
              <a:cs typeface="Aharoni" panose="020B0604020202020204" charset="-79"/>
            </a:endParaRPr>
          </a:p>
          <a:p>
            <a:endParaRPr lang="en-GB" sz="1400" dirty="0">
              <a:latin typeface="Aharoni" panose="020B0604020202020204" charset="-79"/>
              <a:cs typeface="Aharoni" panose="020B0604020202020204" charset="-79"/>
            </a:endParaRPr>
          </a:p>
        </p:txBody>
      </p:sp>
    </p:spTree>
    <p:extLst>
      <p:ext uri="{BB962C8B-B14F-4D97-AF65-F5344CB8AC3E}">
        <p14:creationId xmlns:p14="http://schemas.microsoft.com/office/powerpoint/2010/main" val="15580144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790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37" name="Group 36"/>
          <p:cNvGrpSpPr/>
          <p:nvPr/>
        </p:nvGrpSpPr>
        <p:grpSpPr>
          <a:xfrm>
            <a:off x="1330564" y="697559"/>
            <a:ext cx="6177594" cy="5942064"/>
            <a:chOff x="1271269" y="199505"/>
            <a:chExt cx="6177594" cy="5942064"/>
          </a:xfrm>
        </p:grpSpPr>
        <p:sp>
          <p:nvSpPr>
            <p:cNvPr id="6" name="Oval 5"/>
            <p:cNvSpPr/>
            <p:nvPr/>
          </p:nvSpPr>
          <p:spPr>
            <a:xfrm>
              <a:off x="1272345" y="199505"/>
              <a:ext cx="2234415" cy="2234415"/>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7" name="Straight Connector 6"/>
            <p:cNvCxnSpPr/>
            <p:nvPr/>
          </p:nvCxnSpPr>
          <p:spPr>
            <a:xfrm>
              <a:off x="3333569" y="1600800"/>
              <a:ext cx="2143355" cy="198425"/>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5334777" y="908080"/>
              <a:ext cx="2114086" cy="2114086"/>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11" name="Straight Connector 10"/>
            <p:cNvCxnSpPr/>
            <p:nvPr/>
          </p:nvCxnSpPr>
          <p:spPr>
            <a:xfrm flipH="1">
              <a:off x="6265408" y="2891774"/>
              <a:ext cx="57087" cy="1481802"/>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5220602" y="3337176"/>
              <a:ext cx="1983837" cy="1983837"/>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13" name="Straight Connector 12"/>
            <p:cNvCxnSpPr/>
            <p:nvPr/>
          </p:nvCxnSpPr>
          <p:spPr>
            <a:xfrm flipH="1">
              <a:off x="3761609" y="4312147"/>
              <a:ext cx="1679582" cy="45835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272345" y="3166508"/>
              <a:ext cx="2975061" cy="2975061"/>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31" name="Straight Connector 30"/>
            <p:cNvCxnSpPr/>
            <p:nvPr/>
          </p:nvCxnSpPr>
          <p:spPr>
            <a:xfrm flipH="1" flipV="1">
              <a:off x="2696335" y="2304024"/>
              <a:ext cx="668278" cy="3311112"/>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271269" y="681855"/>
              <a:ext cx="2233303"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Franklin Gothic Demi Cond" panose="020B0706030402020204" pitchFamily="34" charset="0"/>
                  <a:ea typeface="Adobe Gothic Std B" pitchFamily="34" charset="-128"/>
                  <a:cs typeface="+mn-cs"/>
                </a:rPr>
                <a:t>Other faculties</a:t>
              </a:r>
              <a:r>
                <a:rPr kumimoji="0" lang="en-GB" sz="2800" b="1" i="0" u="none" strike="noStrike" kern="1200" cap="none" spc="0" normalizeH="0" noProof="0" dirty="0">
                  <a:ln>
                    <a:noFill/>
                  </a:ln>
                  <a:solidFill>
                    <a:prstClr val="black"/>
                  </a:solidFill>
                  <a:effectLst/>
                  <a:uLnTx/>
                  <a:uFillTx/>
                  <a:latin typeface="Franklin Gothic Demi Cond" panose="020B0706030402020204" pitchFamily="34" charset="0"/>
                  <a:ea typeface="Adobe Gothic Std B" pitchFamily="34" charset="-128"/>
                  <a:cs typeface="+mn-cs"/>
                </a:rPr>
                <a:t> are using it in 2021/22 </a:t>
              </a:r>
              <a:endParaRPr kumimoji="0" lang="en-GB" sz="2800" b="1" i="0" u="none" strike="noStrike" kern="1200" cap="none" spc="0" normalizeH="0" baseline="0" noProof="0" dirty="0">
                <a:ln>
                  <a:noFill/>
                </a:ln>
                <a:solidFill>
                  <a:prstClr val="black"/>
                </a:solidFill>
                <a:effectLst/>
                <a:uLnTx/>
                <a:uFillTx/>
                <a:latin typeface="Franklin Gothic Demi Cond" panose="020B0706030402020204" pitchFamily="34" charset="0"/>
                <a:ea typeface="Adobe Gothic Std B" pitchFamily="34" charset="-128"/>
                <a:cs typeface="+mn-cs"/>
              </a:endParaRPr>
            </a:p>
          </p:txBody>
        </p:sp>
        <p:sp>
          <p:nvSpPr>
            <p:cNvPr id="34" name="TextBox 33"/>
            <p:cNvSpPr txBox="1"/>
            <p:nvPr/>
          </p:nvSpPr>
          <p:spPr>
            <a:xfrm>
              <a:off x="5478000" y="1392821"/>
              <a:ext cx="1827639"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Franklin Gothic Demi Cond" panose="020B0706030402020204" pitchFamily="34" charset="0"/>
                  <a:ea typeface="Adobe Gothic Std B" pitchFamily="34" charset="-128"/>
                  <a:cs typeface="+mn-cs"/>
                </a:rPr>
                <a:t>Working with Welcome Week team</a:t>
              </a:r>
            </a:p>
          </p:txBody>
        </p:sp>
        <p:sp>
          <p:nvSpPr>
            <p:cNvPr id="35" name="TextBox 34"/>
            <p:cNvSpPr txBox="1"/>
            <p:nvPr/>
          </p:nvSpPr>
          <p:spPr>
            <a:xfrm>
              <a:off x="5319897" y="3586129"/>
              <a:ext cx="1827639"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Franklin Gothic Demi Cond" panose="020B0706030402020204" pitchFamily="34" charset="0"/>
                  <a:ea typeface="Adobe Gothic Std B" pitchFamily="34" charset="-128"/>
                  <a:cs typeface="+mn-cs"/>
                </a:rPr>
                <a:t>Journal article and conference</a:t>
              </a:r>
            </a:p>
          </p:txBody>
        </p:sp>
        <p:sp>
          <p:nvSpPr>
            <p:cNvPr id="36" name="TextBox 35"/>
            <p:cNvSpPr txBox="1"/>
            <p:nvPr/>
          </p:nvSpPr>
          <p:spPr>
            <a:xfrm>
              <a:off x="1634551" y="3664517"/>
              <a:ext cx="2263245" cy="224676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Franklin Gothic Demi Cond" panose="020B0706030402020204" pitchFamily="34" charset="0"/>
                  <a:ea typeface="Adobe Gothic Std B" pitchFamily="34" charset="-128"/>
                  <a:cs typeface="+mn-cs"/>
                </a:rPr>
                <a:t>Over half of all new Faculty of Arts students used the module</a:t>
              </a:r>
            </a:p>
          </p:txBody>
        </p:sp>
      </p:grpSp>
      <p:sp>
        <p:nvSpPr>
          <p:cNvPr id="17" name="Rectangle 16"/>
          <p:cNvSpPr/>
          <p:nvPr/>
        </p:nvSpPr>
        <p:spPr>
          <a:xfrm>
            <a:off x="5940152" y="179847"/>
            <a:ext cx="3124244" cy="523220"/>
          </a:xfrm>
          <a:prstGeom prst="rect">
            <a:avLst/>
          </a:prstGeom>
        </p:spPr>
        <p:txBody>
          <a:bodyPr wrap="square">
            <a:spAutoFit/>
          </a:bodyPr>
          <a:lstStyle/>
          <a:p>
            <a:r>
              <a:rPr lang="en-GB" sz="2800" dirty="0">
                <a:solidFill>
                  <a:schemeClr val="bg1"/>
                </a:solidFill>
                <a:latin typeface="Aharoni" panose="020B0604020202020204" charset="-79"/>
                <a:cs typeface="Aharoni" panose="020B0604020202020204" charset="-79"/>
              </a:rPr>
              <a:t>Outcomes/legacy</a:t>
            </a:r>
          </a:p>
        </p:txBody>
      </p:sp>
    </p:spTree>
    <p:extLst>
      <p:ext uri="{BB962C8B-B14F-4D97-AF65-F5344CB8AC3E}">
        <p14:creationId xmlns:p14="http://schemas.microsoft.com/office/powerpoint/2010/main" val="4298207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9144000" cy="237791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5" name="Oval 34"/>
          <p:cNvSpPr/>
          <p:nvPr/>
        </p:nvSpPr>
        <p:spPr>
          <a:xfrm>
            <a:off x="6300192" y="3717032"/>
            <a:ext cx="1817062" cy="18189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7" name="Oval 36"/>
          <p:cNvSpPr/>
          <p:nvPr/>
        </p:nvSpPr>
        <p:spPr>
          <a:xfrm>
            <a:off x="1365659" y="3678470"/>
            <a:ext cx="1817062" cy="18189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9" name="TextBox 38"/>
          <p:cNvSpPr txBox="1"/>
          <p:nvPr/>
        </p:nvSpPr>
        <p:spPr>
          <a:xfrm>
            <a:off x="1655676" y="1566431"/>
            <a:ext cx="583264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prstClr val="white"/>
                </a:solidFill>
                <a:effectLst/>
                <a:uLnTx/>
                <a:uFillTx/>
                <a:latin typeface="Aharoni" panose="020B0604020202020204" charset="-79"/>
                <a:ea typeface="+mn-ea"/>
                <a:cs typeface="Aharoni" panose="020B0604020202020204" charset="-79"/>
              </a:rPr>
              <a:t>Findings</a:t>
            </a:r>
          </a:p>
        </p:txBody>
      </p:sp>
      <p:sp>
        <p:nvSpPr>
          <p:cNvPr id="13" name="TextBox 12"/>
          <p:cNvSpPr txBox="1"/>
          <p:nvPr/>
        </p:nvSpPr>
        <p:spPr>
          <a:xfrm rot="20241461">
            <a:off x="-606229" y="469076"/>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
        <p:nvSpPr>
          <p:cNvPr id="15" name="TextBox 14"/>
          <p:cNvSpPr txBox="1"/>
          <p:nvPr/>
        </p:nvSpPr>
        <p:spPr>
          <a:xfrm>
            <a:off x="179512" y="2492896"/>
            <a:ext cx="8856984" cy="452431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1" i="0" u="none" strike="noStrike" kern="1200" cap="none" spc="0" normalizeH="0" baseline="0" noProof="0" dirty="0">
                <a:ln>
                  <a:noFill/>
                </a:ln>
                <a:solidFill>
                  <a:prstClr val="black"/>
                </a:solidFill>
                <a:effectLst/>
                <a:uLnTx/>
                <a:uFillTx/>
                <a:latin typeface="Aharoni" panose="020B0604020202020204" charset="-79"/>
                <a:cs typeface="Aharoni" panose="020B0604020202020204" charset="-79"/>
              </a:rPr>
              <a:t>What is good for WP students is often</a:t>
            </a:r>
            <a:r>
              <a:rPr lang="en-GB" b="1" dirty="0">
                <a:solidFill>
                  <a:prstClr val="black"/>
                </a:solidFill>
                <a:latin typeface="Aharoni" panose="020B0604020202020204" charset="-79"/>
                <a:cs typeface="Aharoni" panose="020B0604020202020204" charset="-79"/>
              </a:rPr>
              <a:t> good for all students, do not assume knowledge.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dirty="0">
              <a:solidFill>
                <a:prstClr val="black"/>
              </a:solidFill>
              <a:latin typeface="Aharoni" panose="020B0604020202020204" charset="-79"/>
              <a:cs typeface="Aharoni" panose="020B0604020202020204" charset="-79"/>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solidFill>
                  <a:prstClr val="black"/>
                </a:solidFill>
                <a:latin typeface="Aharoni" panose="020B0604020202020204" charset="-79"/>
                <a:cs typeface="Aharoni" panose="020B0604020202020204" charset="-79"/>
              </a:rPr>
              <a:t>Students are most interested in ‘what University life and learning is like’. And assessment…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b="1" i="0" u="none" strike="noStrike" kern="1200" cap="none" spc="0" normalizeH="0" baseline="0" noProof="0" dirty="0">
              <a:ln>
                <a:noFill/>
              </a:ln>
              <a:solidFill>
                <a:prstClr val="black"/>
              </a:solidFill>
              <a:effectLst/>
              <a:uLnTx/>
              <a:uFillTx/>
              <a:latin typeface="Aharoni" panose="020B0604020202020204" charset="-79"/>
              <a:cs typeface="Aharoni" panose="020B0604020202020204" charset="-79"/>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1" i="0" u="none" strike="noStrike" kern="1200" cap="none" spc="0" normalizeH="0" baseline="0" noProof="0" dirty="0">
                <a:ln>
                  <a:noFill/>
                </a:ln>
                <a:solidFill>
                  <a:prstClr val="black"/>
                </a:solidFill>
                <a:effectLst/>
                <a:uLnTx/>
                <a:uFillTx/>
                <a:latin typeface="Aharoni" panose="020B0604020202020204" charset="-79"/>
                <a:cs typeface="Aharoni" panose="020B0604020202020204" charset="-79"/>
              </a:rPr>
              <a:t>Co-created projects with students mean moving</a:t>
            </a:r>
            <a:r>
              <a:rPr kumimoji="0" lang="en-GB" b="1" i="0" u="none" strike="noStrike" kern="1200" cap="none" spc="0" normalizeH="0" noProof="0" dirty="0">
                <a:ln>
                  <a:noFill/>
                </a:ln>
                <a:solidFill>
                  <a:prstClr val="black"/>
                </a:solidFill>
                <a:effectLst/>
                <a:uLnTx/>
                <a:uFillTx/>
                <a:latin typeface="Aharoni" panose="020B0604020202020204" charset="-79"/>
                <a:cs typeface="Aharoni" panose="020B0604020202020204" charset="-79"/>
              </a:rPr>
              <a:t> from a hierarchal relationship to one of shared responsibility.</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baseline="0" dirty="0">
              <a:solidFill>
                <a:prstClr val="black"/>
              </a:solidFill>
              <a:latin typeface="Aharoni" panose="020B0604020202020204" charset="-79"/>
              <a:cs typeface="Aharoni" panose="020B0604020202020204" charset="-79"/>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solidFill>
                  <a:prstClr val="black"/>
                </a:solidFill>
                <a:latin typeface="Aharoni" panose="020B0604020202020204" charset="-79"/>
                <a:cs typeface="Aharoni" panose="020B0604020202020204" charset="-79"/>
              </a:rPr>
              <a:t>All technology based projects take long than you think</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b="1" i="0" u="none" strike="noStrike" kern="1200" cap="none" spc="0" normalizeH="0" baseline="0" noProof="0" dirty="0">
              <a:ln>
                <a:noFill/>
              </a:ln>
              <a:solidFill>
                <a:prstClr val="black"/>
              </a:solidFill>
              <a:effectLst/>
              <a:uLnTx/>
              <a:uFillTx/>
              <a:latin typeface="Aharoni" panose="020B0604020202020204" charset="-79"/>
              <a:cs typeface="Aharoni" panose="020B0604020202020204" charset="-79"/>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solidFill>
                  <a:prstClr val="black"/>
                </a:solidFill>
                <a:latin typeface="Aharoni" panose="020B0604020202020204" charset="-79"/>
                <a:cs typeface="Aharoni" panose="020B0604020202020204" charset="-79"/>
              </a:rPr>
              <a:t>Utilising the expertise of existing staff – don’t reinvent the wheel.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dirty="0">
              <a:solidFill>
                <a:prstClr val="black"/>
              </a:solidFill>
              <a:latin typeface="Aharoni" panose="020B0604020202020204" charset="-79"/>
              <a:cs typeface="Aharoni" panose="020B0604020202020204" charset="-79"/>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solidFill>
                  <a:prstClr val="black"/>
                </a:solidFill>
                <a:latin typeface="Aharoni" panose="020B0604020202020204" charset="-79"/>
                <a:cs typeface="Aharoni" panose="020B0604020202020204" charset="-79"/>
              </a:rPr>
              <a:t>Being able to apply for, and receive, funding has really helped us to appropriately reward the students who co-created the project.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dirty="0">
              <a:solidFill>
                <a:prstClr val="black"/>
              </a:solidFill>
              <a:latin typeface="Aharoni" panose="020B0604020202020204" charset="-79"/>
              <a:cs typeface="Aharoni" panose="020B0604020202020204" charset="-79"/>
            </a:endParaRPr>
          </a:p>
        </p:txBody>
      </p:sp>
    </p:spTree>
    <p:extLst>
      <p:ext uri="{BB962C8B-B14F-4D97-AF65-F5344CB8AC3E}">
        <p14:creationId xmlns:p14="http://schemas.microsoft.com/office/powerpoint/2010/main" val="20769217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5" y="2060848"/>
            <a:ext cx="9144000" cy="479611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Content Placeholder 2">
            <a:extLst>
              <a:ext uri="{FF2B5EF4-FFF2-40B4-BE49-F238E27FC236}">
                <a16:creationId xmlns:a16="http://schemas.microsoft.com/office/drawing/2014/main" id="{FC25C8B8-E50D-9E4C-A029-169FBF19D607}"/>
              </a:ext>
            </a:extLst>
          </p:cNvPr>
          <p:cNvSpPr>
            <a:spLocks noGrp="1"/>
          </p:cNvSpPr>
          <p:nvPr>
            <p:ph idx="1"/>
          </p:nvPr>
        </p:nvSpPr>
        <p:spPr>
          <a:xfrm>
            <a:off x="349188" y="2331003"/>
            <a:ext cx="8229600" cy="4525963"/>
          </a:xfrm>
        </p:spPr>
        <p:txBody>
          <a:bodyPr>
            <a:normAutofit/>
          </a:bodyPr>
          <a:lstStyle/>
          <a:p>
            <a:pPr lvl="0"/>
            <a:r>
              <a:rPr lang="en-GB" sz="2600" b="1" dirty="0">
                <a:solidFill>
                  <a:schemeClr val="bg1"/>
                </a:solidFill>
                <a:latin typeface="Aharoni" panose="020B0604020202020204" charset="-79"/>
                <a:cs typeface="Aharoni" panose="020B0604020202020204" charset="-79"/>
              </a:rPr>
              <a:t>Technology can complement and add value to existing formal induction structures </a:t>
            </a:r>
          </a:p>
          <a:p>
            <a:pPr lvl="0"/>
            <a:r>
              <a:rPr lang="en-GB" sz="2600" b="1" dirty="0">
                <a:solidFill>
                  <a:schemeClr val="bg1"/>
                </a:solidFill>
                <a:latin typeface="Aharoni" panose="020B0604020202020204" charset="-79"/>
                <a:cs typeface="Aharoni" panose="020B0604020202020204" charset="-79"/>
              </a:rPr>
              <a:t>Can enable extension of induction period (pre induction and post welcome/week 1)</a:t>
            </a:r>
          </a:p>
          <a:p>
            <a:pPr lvl="0"/>
            <a:r>
              <a:rPr lang="en-GB" sz="2600" b="1" dirty="0">
                <a:solidFill>
                  <a:schemeClr val="bg1"/>
                </a:solidFill>
                <a:latin typeface="Aharoni" panose="020B0604020202020204" charset="-79"/>
                <a:cs typeface="Aharoni" panose="020B0604020202020204" charset="-79"/>
              </a:rPr>
              <a:t>Useful to have a resource students can go ‘back to’</a:t>
            </a:r>
          </a:p>
          <a:p>
            <a:pPr lvl="0"/>
            <a:r>
              <a:rPr lang="en-GB" sz="2600" b="1" dirty="0">
                <a:solidFill>
                  <a:schemeClr val="bg1"/>
                </a:solidFill>
                <a:latin typeface="Aharoni" panose="020B0604020202020204" charset="-79"/>
                <a:cs typeface="Aharoni" panose="020B0604020202020204" charset="-79"/>
              </a:rPr>
              <a:t>Good for getting students used to university technologies</a:t>
            </a:r>
          </a:p>
          <a:p>
            <a:pPr lvl="0"/>
            <a:r>
              <a:rPr lang="en-GB" sz="2600" b="1" dirty="0">
                <a:solidFill>
                  <a:schemeClr val="bg1"/>
                </a:solidFill>
                <a:latin typeface="Aharoni" panose="020B0604020202020204" charset="-79"/>
                <a:cs typeface="Aharoni" panose="020B0604020202020204" charset="-79"/>
              </a:rPr>
              <a:t>Handy if you have a Covid-19 crisis…</a:t>
            </a:r>
          </a:p>
          <a:p>
            <a:pPr marL="800100" lvl="1" indent="-342900">
              <a:buFont typeface="Arial" panose="020B0604020202020204" pitchFamily="34" charset="0"/>
              <a:buChar char="•"/>
            </a:pPr>
            <a:endParaRPr lang="en-GB" b="1" dirty="0">
              <a:solidFill>
                <a:prstClr val="black"/>
              </a:solidFill>
              <a:latin typeface="Aharoni" panose="020B0604020202020204" charset="-79"/>
              <a:cs typeface="Aharoni" panose="020B0604020202020204" charset="-79"/>
            </a:endParaRPr>
          </a:p>
          <a:p>
            <a:endParaRPr lang="en-US" dirty="0"/>
          </a:p>
        </p:txBody>
      </p:sp>
      <p:sp>
        <p:nvSpPr>
          <p:cNvPr id="5" name="TextBox 4"/>
          <p:cNvSpPr txBox="1"/>
          <p:nvPr/>
        </p:nvSpPr>
        <p:spPr>
          <a:xfrm>
            <a:off x="1547664" y="764641"/>
            <a:ext cx="583264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FFC000"/>
                </a:solidFill>
                <a:effectLst/>
                <a:uLnTx/>
                <a:uFillTx/>
                <a:latin typeface="Aharoni" panose="020B0604020202020204" charset="-79"/>
                <a:ea typeface="+mn-ea"/>
                <a:cs typeface="Aharoni" panose="020B0604020202020204" charset="-79"/>
              </a:rPr>
              <a:t>Findings</a:t>
            </a:r>
          </a:p>
        </p:txBody>
      </p:sp>
      <p:sp>
        <p:nvSpPr>
          <p:cNvPr id="6" name="TextBox 5"/>
          <p:cNvSpPr txBox="1"/>
          <p:nvPr/>
        </p:nvSpPr>
        <p:spPr>
          <a:xfrm rot="20241461">
            <a:off x="-606229" y="469076"/>
            <a:ext cx="3702369" cy="400110"/>
          </a:xfrm>
          <a:prstGeom prst="rect">
            <a:avLst/>
          </a:prstGeom>
          <a:noFill/>
        </p:spPr>
        <p:txBody>
          <a:bodyPr wrap="square" rtlCol="0">
            <a:spAutoFit/>
          </a:bodyPr>
          <a:lstStyle/>
          <a:p>
            <a:pPr algn="ctr"/>
            <a:r>
              <a:rPr lang="en-GB" sz="2000" b="1" dirty="0">
                <a:solidFill>
                  <a:srgbClr val="FFC000"/>
                </a:solidFill>
              </a:rPr>
              <a:t>Pre-Arrival Module </a:t>
            </a:r>
            <a:endParaRPr lang="en-GB" sz="2400" b="1" dirty="0">
              <a:solidFill>
                <a:srgbClr val="FFC000"/>
              </a:solidFill>
            </a:endParaRPr>
          </a:p>
        </p:txBody>
      </p:sp>
    </p:spTree>
    <p:extLst>
      <p:ext uri="{BB962C8B-B14F-4D97-AF65-F5344CB8AC3E}">
        <p14:creationId xmlns:p14="http://schemas.microsoft.com/office/powerpoint/2010/main" val="1301507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790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p:cNvSpPr/>
          <p:nvPr/>
        </p:nvSpPr>
        <p:spPr>
          <a:xfrm>
            <a:off x="2129348" y="1196752"/>
            <a:ext cx="4885304" cy="48902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p:cNvSpPr txBox="1"/>
          <p:nvPr/>
        </p:nvSpPr>
        <p:spPr>
          <a:xfrm>
            <a:off x="3059832" y="2764720"/>
            <a:ext cx="3737715" cy="1754326"/>
          </a:xfrm>
          <a:prstGeom prst="rect">
            <a:avLst/>
          </a:prstGeom>
          <a:noFill/>
        </p:spPr>
        <p:txBody>
          <a:bodyPr wrap="square" rtlCol="0">
            <a:spAutoFit/>
          </a:bodyPr>
          <a:lstStyle/>
          <a:p>
            <a:r>
              <a:rPr lang="en-GB" sz="5400" b="1" dirty="0">
                <a:latin typeface="Aharoni" panose="020B0604020202020204" charset="-79"/>
                <a:cs typeface="Aharoni" panose="020B0604020202020204" charset="-79"/>
              </a:rPr>
              <a:t>Any questions?</a:t>
            </a:r>
            <a:endParaRPr lang="en-GB" sz="7200" b="1" dirty="0">
              <a:latin typeface="Aharoni" panose="020B0604020202020204" charset="-79"/>
              <a:cs typeface="Aharoni" panose="020B0604020202020204" charset="-79"/>
            </a:endParaRPr>
          </a:p>
        </p:txBody>
      </p:sp>
      <p:sp>
        <p:nvSpPr>
          <p:cNvPr id="13" name="TextBox 12"/>
          <p:cNvSpPr txBox="1"/>
          <p:nvPr/>
        </p:nvSpPr>
        <p:spPr>
          <a:xfrm rot="20241461">
            <a:off x="-462215" y="697244"/>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Tree>
    <p:extLst>
      <p:ext uri="{BB962C8B-B14F-4D97-AF65-F5344CB8AC3E}">
        <p14:creationId xmlns:p14="http://schemas.microsoft.com/office/powerpoint/2010/main" val="331722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rot="20238580">
            <a:off x="-1200952" y="288640"/>
            <a:ext cx="6330930" cy="96997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6444208" y="260648"/>
            <a:ext cx="2555544" cy="830997"/>
          </a:xfrm>
          <a:prstGeom prst="rect">
            <a:avLst/>
          </a:prstGeom>
          <a:solidFill>
            <a:srgbClr val="FFFFFF">
              <a:alpha val="50196"/>
            </a:srgbClr>
          </a:solidFill>
        </p:spPr>
        <p:txBody>
          <a:bodyPr wrap="square" rtlCol="0">
            <a:spAutoFit/>
          </a:bodyPr>
          <a:lstStyle/>
          <a:p>
            <a:pPr algn="r"/>
            <a:r>
              <a:rPr lang="en-GB" sz="2400" u="sng" dirty="0">
                <a:latin typeface="Aharoni" pitchFamily="2" charset="-79"/>
                <a:cs typeface="Aharoni" pitchFamily="2" charset="-79"/>
              </a:rPr>
              <a:t>Context of the project</a:t>
            </a:r>
            <a:endParaRPr lang="en-GB" sz="2400" dirty="0">
              <a:latin typeface="Aharoni" pitchFamily="2" charset="-79"/>
              <a:cs typeface="Aharoni" pitchFamily="2" charset="-79"/>
            </a:endParaRPr>
          </a:p>
        </p:txBody>
      </p:sp>
      <p:sp>
        <p:nvSpPr>
          <p:cNvPr id="25" name="TextBox 24"/>
          <p:cNvSpPr txBox="1"/>
          <p:nvPr/>
        </p:nvSpPr>
        <p:spPr>
          <a:xfrm>
            <a:off x="1167778" y="1578816"/>
            <a:ext cx="7203577" cy="3416320"/>
          </a:xfrm>
          <a:prstGeom prst="rect">
            <a:avLst/>
          </a:prstGeom>
          <a:noFill/>
        </p:spPr>
        <p:txBody>
          <a:bodyPr wrap="square" rtlCol="0">
            <a:spAutoFit/>
          </a:bodyPr>
          <a:lstStyle/>
          <a:p>
            <a:r>
              <a:rPr lang="en-GB" dirty="0">
                <a:latin typeface="Aharoni" panose="020B0604020202020204" charset="-79"/>
                <a:cs typeface="Aharoni" panose="020B0604020202020204" charset="-79"/>
              </a:rPr>
              <a:t>The project has sought seek to improve student engagement and experience </a:t>
            </a:r>
            <a:r>
              <a:rPr lang="en-GB" b="1" u="sng" dirty="0">
                <a:latin typeface="Aharoni" panose="020B0604020202020204" charset="-79"/>
                <a:cs typeface="Aharoni" panose="020B0604020202020204" charset="-79"/>
              </a:rPr>
              <a:t>before arrival </a:t>
            </a:r>
            <a:r>
              <a:rPr lang="en-GB" dirty="0">
                <a:latin typeface="Aharoni" panose="020B0604020202020204" charset="-79"/>
                <a:cs typeface="Aharoni" panose="020B0604020202020204" charset="-79"/>
              </a:rPr>
              <a:t>at University and support student’s academic induction. </a:t>
            </a:r>
          </a:p>
          <a:p>
            <a:endParaRPr lang="en-GB" dirty="0">
              <a:latin typeface="Aharoni" panose="020B0604020202020204" charset="-79"/>
              <a:cs typeface="Aharoni" panose="020B0604020202020204" charset="-79"/>
            </a:endParaRPr>
          </a:p>
          <a:p>
            <a:r>
              <a:rPr lang="en-GB" dirty="0">
                <a:latin typeface="Aharoni" panose="020B0604020202020204" charset="-79"/>
                <a:cs typeface="Aharoni" panose="020B0604020202020204" charset="-79"/>
              </a:rPr>
              <a:t>The e-learning intervention provided pre-arrival students with </a:t>
            </a:r>
            <a:r>
              <a:rPr lang="en-GB" u="sng" dirty="0">
                <a:latin typeface="Aharoni" panose="020B0604020202020204" charset="-79"/>
                <a:cs typeface="Aharoni" panose="020B0604020202020204" charset="-79"/>
              </a:rPr>
              <a:t>reassurance</a:t>
            </a:r>
            <a:r>
              <a:rPr lang="en-GB" dirty="0">
                <a:latin typeface="Aharoni" panose="020B0604020202020204" charset="-79"/>
                <a:cs typeface="Aharoni" panose="020B0604020202020204" charset="-79"/>
              </a:rPr>
              <a:t> about coming to University and helped them prepare for Welcome Week and start to their academic studies.</a:t>
            </a:r>
          </a:p>
          <a:p>
            <a:endParaRPr lang="en-GB" dirty="0">
              <a:latin typeface="Aharoni" panose="020B0604020202020204" charset="-79"/>
              <a:cs typeface="Aharoni" panose="020B0604020202020204" charset="-79"/>
            </a:endParaRPr>
          </a:p>
          <a:p>
            <a:r>
              <a:rPr lang="en-GB" dirty="0">
                <a:latin typeface="Aharoni" panose="020B0604020202020204" charset="-79"/>
                <a:cs typeface="Aharoni" panose="020B0604020202020204" charset="-79"/>
              </a:rPr>
              <a:t>By completing the e-learning module it is intended that pre-arrival students will feel ready and prepared for student life and learning at Warwick, and that this will help offset some of the anxieties around the ‘</a:t>
            </a:r>
            <a:r>
              <a:rPr lang="en-GB" u="sng" dirty="0">
                <a:latin typeface="Aharoni" panose="020B0604020202020204" charset="-79"/>
                <a:cs typeface="Aharoni" panose="020B0604020202020204" charset="-79"/>
              </a:rPr>
              <a:t>un-known</a:t>
            </a:r>
            <a:r>
              <a:rPr lang="en-GB" dirty="0">
                <a:latin typeface="Aharoni" panose="020B0604020202020204" charset="-79"/>
                <a:cs typeface="Aharoni" panose="020B0604020202020204" charset="-79"/>
              </a:rPr>
              <a:t>’ when starting their studies.</a:t>
            </a:r>
          </a:p>
        </p:txBody>
      </p:sp>
      <p:sp>
        <p:nvSpPr>
          <p:cNvPr id="7" name="TextBox 6"/>
          <p:cNvSpPr txBox="1"/>
          <p:nvPr/>
        </p:nvSpPr>
        <p:spPr>
          <a:xfrm rot="20241461">
            <a:off x="-37921" y="636483"/>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grpSp>
        <p:nvGrpSpPr>
          <p:cNvPr id="11" name="Group 10"/>
          <p:cNvGrpSpPr>
            <a:grpSpLocks/>
          </p:cNvGrpSpPr>
          <p:nvPr/>
        </p:nvGrpSpPr>
        <p:grpSpPr bwMode="auto">
          <a:xfrm>
            <a:off x="770151" y="5013176"/>
            <a:ext cx="8229601" cy="1711325"/>
            <a:chOff x="-50" y="1740"/>
            <a:chExt cx="12959" cy="2695"/>
          </a:xfrm>
        </p:grpSpPr>
        <p:pic>
          <p:nvPicPr>
            <p:cNvPr id="12" name="Picture 3" descr="sut 45"/>
            <p:cNvPicPr>
              <a:picLocks noChangeAspect="1" noChangeArrowheads="1"/>
            </p:cNvPicPr>
            <p:nvPr/>
          </p:nvPicPr>
          <p:blipFill>
            <a:blip r:embed="rId3" cstate="email">
              <a:grayscl/>
              <a:extLst>
                <a:ext uri="{28A0092B-C50C-407E-A947-70E740481C1C}">
                  <a14:useLocalDpi xmlns:a14="http://schemas.microsoft.com/office/drawing/2010/main"/>
                </a:ext>
              </a:extLst>
            </a:blip>
            <a:srcRect l="-10846" r="-10825"/>
            <a:stretch>
              <a:fillRect/>
            </a:stretch>
          </p:blipFill>
          <p:spPr bwMode="auto">
            <a:xfrm>
              <a:off x="5349" y="1740"/>
              <a:ext cx="7560" cy="269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sut 32"/>
            <p:cNvPicPr>
              <a:picLocks noChangeAspect="1" noChangeArrowheads="1"/>
            </p:cNvPicPr>
            <p:nvPr/>
          </p:nvPicPr>
          <p:blipFill>
            <a:blip r:embed="rId4" cstate="email">
              <a:grayscl/>
              <a:extLst>
                <a:ext uri="{28A0092B-C50C-407E-A947-70E740481C1C}">
                  <a14:useLocalDpi xmlns:a14="http://schemas.microsoft.com/office/drawing/2010/main"/>
                </a:ext>
              </a:extLst>
            </a:blip>
            <a:srcRect r="-14603"/>
            <a:stretch>
              <a:fillRect/>
            </a:stretch>
          </p:blipFill>
          <p:spPr bwMode="auto">
            <a:xfrm>
              <a:off x="-50" y="1740"/>
              <a:ext cx="6989" cy="2681"/>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354354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6300192" y="3717032"/>
            <a:ext cx="1817062" cy="18189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p:nvSpPr>
        <p:spPr>
          <a:xfrm>
            <a:off x="1365659" y="3678470"/>
            <a:ext cx="1817062" cy="18189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TextBox 38"/>
          <p:cNvSpPr txBox="1"/>
          <p:nvPr/>
        </p:nvSpPr>
        <p:spPr>
          <a:xfrm>
            <a:off x="1655676" y="1567705"/>
            <a:ext cx="5832648" cy="1323439"/>
          </a:xfrm>
          <a:prstGeom prst="rect">
            <a:avLst/>
          </a:prstGeom>
          <a:noFill/>
        </p:spPr>
        <p:txBody>
          <a:bodyPr wrap="square" rtlCol="0">
            <a:spAutoFit/>
          </a:bodyPr>
          <a:lstStyle/>
          <a:p>
            <a:pPr algn="ctr"/>
            <a:r>
              <a:rPr lang="en-GB" sz="4000" b="1" dirty="0">
                <a:solidFill>
                  <a:schemeClr val="bg1"/>
                </a:solidFill>
                <a:latin typeface="Aharoni" panose="020B0604020202020204" charset="-79"/>
                <a:cs typeface="Aharoni" panose="020B0604020202020204" charset="-79"/>
              </a:rPr>
              <a:t>Why was the project needed?</a:t>
            </a:r>
          </a:p>
        </p:txBody>
      </p:sp>
      <p:sp>
        <p:nvSpPr>
          <p:cNvPr id="13" name="TextBox 12"/>
          <p:cNvSpPr txBox="1"/>
          <p:nvPr/>
        </p:nvSpPr>
        <p:spPr>
          <a:xfrm rot="20241461">
            <a:off x="-485526" y="448670"/>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
        <p:nvSpPr>
          <p:cNvPr id="15" name="TextBox 14"/>
          <p:cNvSpPr txBox="1"/>
          <p:nvPr/>
        </p:nvSpPr>
        <p:spPr>
          <a:xfrm>
            <a:off x="431540" y="3678470"/>
            <a:ext cx="8280920" cy="3046988"/>
          </a:xfrm>
          <a:prstGeom prst="rect">
            <a:avLst/>
          </a:prstGeom>
          <a:noFill/>
        </p:spPr>
        <p:txBody>
          <a:bodyPr wrap="square" rtlCol="0">
            <a:spAutoFit/>
          </a:bodyPr>
          <a:lstStyle/>
          <a:p>
            <a:r>
              <a:rPr lang="en-GB" sz="2000" b="1" dirty="0">
                <a:latin typeface="Aharoni" panose="020B0604020202020204" charset="-79"/>
                <a:cs typeface="Aharoni" panose="020B0604020202020204" charset="-79"/>
              </a:rPr>
              <a:t>Students particularly from </a:t>
            </a:r>
            <a:r>
              <a:rPr lang="en-GB" sz="2000" b="1" u="sng" dirty="0">
                <a:latin typeface="Aharoni" panose="020B0604020202020204" charset="-79"/>
                <a:cs typeface="Aharoni" panose="020B0604020202020204" charset="-79"/>
              </a:rPr>
              <a:t>Widening Participation </a:t>
            </a:r>
            <a:r>
              <a:rPr lang="en-GB" sz="2000" b="1" dirty="0">
                <a:latin typeface="Aharoni" panose="020B0604020202020204" charset="-79"/>
                <a:cs typeface="Aharoni" panose="020B0604020202020204" charset="-79"/>
              </a:rPr>
              <a:t>backgrounds can be at a disadvantage to some of their more confident peers who have more established support networks that help them effectively navigate their first term. </a:t>
            </a:r>
          </a:p>
          <a:p>
            <a:endParaRPr lang="en-GB" sz="2000" b="1" dirty="0">
              <a:latin typeface="Aharoni" panose="020B0604020202020204" charset="-79"/>
              <a:cs typeface="Aharoni" panose="020B0604020202020204" charset="-79"/>
            </a:endParaRPr>
          </a:p>
          <a:p>
            <a:r>
              <a:rPr lang="en-GB" sz="2000" b="1" dirty="0">
                <a:latin typeface="Aharoni" panose="020B0604020202020204" charset="-79"/>
                <a:cs typeface="Aharoni" panose="020B0604020202020204" charset="-79"/>
              </a:rPr>
              <a:t>This can include those that are the first in their family to attend university, care leavers or those different socio-economic backgrounds.  Some of these students may not have had people they can talk to about coming to university.</a:t>
            </a:r>
          </a:p>
          <a:p>
            <a:pPr algn="ctr"/>
            <a:endParaRPr lang="en-GB" sz="1200" b="1" dirty="0">
              <a:latin typeface="Aharoni" panose="020B0604020202020204" charset="-79"/>
              <a:cs typeface="Aharoni" panose="020B0604020202020204" charset="-79"/>
            </a:endParaRPr>
          </a:p>
        </p:txBody>
      </p:sp>
    </p:spTree>
    <p:extLst>
      <p:ext uri="{BB962C8B-B14F-4D97-AF65-F5344CB8AC3E}">
        <p14:creationId xmlns:p14="http://schemas.microsoft.com/office/powerpoint/2010/main" val="1168801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457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6300192" y="3717032"/>
            <a:ext cx="1817062" cy="18189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141777" y="2852936"/>
            <a:ext cx="4288445" cy="2554545"/>
          </a:xfrm>
          <a:prstGeom prst="rect">
            <a:avLst/>
          </a:prstGeom>
          <a:noFill/>
        </p:spPr>
        <p:txBody>
          <a:bodyPr wrap="square" rtlCol="0">
            <a:spAutoFit/>
          </a:bodyPr>
          <a:lstStyle/>
          <a:p>
            <a:pPr algn="ctr"/>
            <a:r>
              <a:rPr lang="en-GB" sz="4000" b="1" dirty="0">
                <a:solidFill>
                  <a:schemeClr val="bg1"/>
                </a:solidFill>
                <a:latin typeface="Aharoni" panose="020B0604020202020204" charset="-79"/>
                <a:cs typeface="Aharoni" panose="020B0604020202020204" charset="-79"/>
              </a:rPr>
              <a:t>What was the evidence that the project was needed?</a:t>
            </a:r>
          </a:p>
        </p:txBody>
      </p:sp>
      <p:sp>
        <p:nvSpPr>
          <p:cNvPr id="13" name="TextBox 12"/>
          <p:cNvSpPr txBox="1"/>
          <p:nvPr/>
        </p:nvSpPr>
        <p:spPr>
          <a:xfrm rot="20241461">
            <a:off x="-670726" y="437395"/>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
        <p:nvSpPr>
          <p:cNvPr id="15" name="TextBox 14"/>
          <p:cNvSpPr txBox="1"/>
          <p:nvPr/>
        </p:nvSpPr>
        <p:spPr>
          <a:xfrm>
            <a:off x="4860032" y="836712"/>
            <a:ext cx="3874063" cy="5693866"/>
          </a:xfrm>
          <a:prstGeom prst="rect">
            <a:avLst/>
          </a:prstGeom>
          <a:noFill/>
        </p:spPr>
        <p:txBody>
          <a:bodyPr wrap="square" rtlCol="0">
            <a:spAutoFit/>
          </a:bodyPr>
          <a:lstStyle/>
          <a:p>
            <a:r>
              <a:rPr lang="en-GB" sz="2800" b="1" dirty="0">
                <a:latin typeface="Aharoni" panose="020B0604020202020204" charset="-79"/>
                <a:cs typeface="Aharoni" panose="020B0604020202020204" charset="-79"/>
              </a:rPr>
              <a:t>WP Student Network</a:t>
            </a:r>
          </a:p>
          <a:p>
            <a:endParaRPr lang="en-GB" sz="2800" b="1" dirty="0">
              <a:latin typeface="Aharoni" panose="020B0604020202020204" charset="-79"/>
              <a:cs typeface="Aharoni" panose="020B0604020202020204" charset="-79"/>
            </a:endParaRPr>
          </a:p>
          <a:p>
            <a:endParaRPr lang="en-GB" sz="2800" b="1" dirty="0">
              <a:latin typeface="Aharoni" panose="020B0604020202020204" charset="-79"/>
              <a:cs typeface="Aharoni" panose="020B0604020202020204" charset="-79"/>
            </a:endParaRPr>
          </a:p>
          <a:p>
            <a:r>
              <a:rPr lang="en-GB" sz="2800" b="1" dirty="0">
                <a:latin typeface="Aharoni" panose="020B0604020202020204" charset="-79"/>
                <a:cs typeface="Aharoni" panose="020B0604020202020204" charset="-79"/>
              </a:rPr>
              <a:t>Discussion with Director’s of Student Experience</a:t>
            </a:r>
          </a:p>
          <a:p>
            <a:endParaRPr lang="en-GB" sz="2800" b="1" dirty="0">
              <a:latin typeface="Aharoni" panose="020B0604020202020204" charset="-79"/>
              <a:cs typeface="Aharoni" panose="020B0604020202020204" charset="-79"/>
            </a:endParaRPr>
          </a:p>
          <a:p>
            <a:endParaRPr lang="en-GB" sz="2800" b="1" dirty="0">
              <a:latin typeface="Aharoni" panose="020B0604020202020204" charset="-79"/>
              <a:cs typeface="Aharoni" panose="020B0604020202020204" charset="-79"/>
            </a:endParaRPr>
          </a:p>
          <a:p>
            <a:r>
              <a:rPr lang="en-GB" sz="2800" b="1" dirty="0">
                <a:latin typeface="Aharoni" panose="020B0604020202020204" charset="-79"/>
                <a:cs typeface="Aharoni" panose="020B0604020202020204" charset="-79"/>
              </a:rPr>
              <a:t>Focus groups</a:t>
            </a:r>
          </a:p>
          <a:p>
            <a:endParaRPr lang="en-GB" sz="2800" b="1" dirty="0">
              <a:latin typeface="Aharoni" panose="020B0604020202020204" charset="-79"/>
              <a:cs typeface="Aharoni" panose="020B0604020202020204" charset="-79"/>
            </a:endParaRPr>
          </a:p>
          <a:p>
            <a:r>
              <a:rPr lang="en-GB" sz="2800" b="1" dirty="0">
                <a:latin typeface="Aharoni" panose="020B0604020202020204" charset="-79"/>
                <a:cs typeface="Aharoni" panose="020B0604020202020204" charset="-79"/>
              </a:rPr>
              <a:t>Welcome Week feedback</a:t>
            </a:r>
          </a:p>
          <a:p>
            <a:endParaRPr lang="en-GB" sz="2800" b="1" dirty="0">
              <a:latin typeface="Aharoni" panose="020B0604020202020204" charset="-79"/>
              <a:cs typeface="Aharoni" panose="020B0604020202020204" charset="-79"/>
            </a:endParaRPr>
          </a:p>
        </p:txBody>
      </p:sp>
    </p:spTree>
    <p:extLst>
      <p:ext uri="{BB962C8B-B14F-4D97-AF65-F5344CB8AC3E}">
        <p14:creationId xmlns:p14="http://schemas.microsoft.com/office/powerpoint/2010/main" val="2480616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20238580">
            <a:off x="-1200952" y="288640"/>
            <a:ext cx="6330930" cy="96997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572000" y="0"/>
            <a:ext cx="457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141777" y="2852936"/>
            <a:ext cx="4288445" cy="2554545"/>
          </a:xfrm>
          <a:prstGeom prst="rect">
            <a:avLst/>
          </a:prstGeom>
          <a:noFill/>
        </p:spPr>
        <p:txBody>
          <a:bodyPr wrap="square" rtlCol="0">
            <a:spAutoFit/>
          </a:bodyPr>
          <a:lstStyle/>
          <a:p>
            <a:pPr algn="ctr"/>
            <a:r>
              <a:rPr lang="en-GB" sz="4000" b="1" dirty="0">
                <a:latin typeface="Aharoni" panose="020B0604020202020204" charset="-79"/>
                <a:cs typeface="Aharoni" panose="020B0604020202020204" charset="-79"/>
              </a:rPr>
              <a:t>How the literature informed the project</a:t>
            </a:r>
          </a:p>
        </p:txBody>
      </p:sp>
      <p:sp>
        <p:nvSpPr>
          <p:cNvPr id="13" name="TextBox 12"/>
          <p:cNvSpPr txBox="1"/>
          <p:nvPr/>
        </p:nvSpPr>
        <p:spPr>
          <a:xfrm rot="20241461">
            <a:off x="-37921" y="636483"/>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
        <p:nvSpPr>
          <p:cNvPr id="15" name="TextBox 14"/>
          <p:cNvSpPr txBox="1"/>
          <p:nvPr/>
        </p:nvSpPr>
        <p:spPr>
          <a:xfrm>
            <a:off x="4920968" y="404664"/>
            <a:ext cx="3874063" cy="4832092"/>
          </a:xfrm>
          <a:prstGeom prst="rect">
            <a:avLst/>
          </a:prstGeom>
          <a:noFill/>
        </p:spPr>
        <p:txBody>
          <a:bodyPr wrap="square" rtlCol="0">
            <a:spAutoFit/>
          </a:bodyPr>
          <a:lstStyle/>
          <a:p>
            <a:r>
              <a:rPr lang="en-GB" sz="2800" b="1" dirty="0">
                <a:latin typeface="Aharoni" panose="020B0604020202020204" charset="-79"/>
                <a:cs typeface="Aharoni" panose="020B0604020202020204" charset="-79"/>
              </a:rPr>
              <a:t>This project drew upon the work of:</a:t>
            </a:r>
          </a:p>
          <a:p>
            <a:endParaRPr lang="en-GB" b="1" dirty="0">
              <a:latin typeface="Aharoni" panose="020B0604020202020204" charset="-79"/>
              <a:cs typeface="Aharoni" panose="020B0604020202020204" charset="-79"/>
            </a:endParaRPr>
          </a:p>
          <a:p>
            <a:r>
              <a:rPr lang="en-GB" b="1" dirty="0">
                <a:latin typeface="Aharoni" panose="020B0604020202020204" charset="-79"/>
                <a:cs typeface="Aharoni" panose="020B0604020202020204" charset="-79"/>
              </a:rPr>
              <a:t>‘widening participation extends beyond simply gaining access to HE’ (Moore et al, 2013, iv), </a:t>
            </a:r>
          </a:p>
          <a:p>
            <a:endParaRPr lang="en-GB" b="1" dirty="0">
              <a:latin typeface="Aharoni" panose="020B0604020202020204" charset="-79"/>
              <a:cs typeface="Aharoni" panose="020B0604020202020204" charset="-79"/>
            </a:endParaRPr>
          </a:p>
          <a:p>
            <a:r>
              <a:rPr lang="en-GB" b="1" dirty="0">
                <a:latin typeface="Aharoni" panose="020B0604020202020204" charset="-79"/>
                <a:cs typeface="Aharoni" panose="020B0604020202020204" charset="-79"/>
              </a:rPr>
              <a:t>And…..</a:t>
            </a:r>
          </a:p>
          <a:p>
            <a:endParaRPr lang="en-GB" b="1" dirty="0">
              <a:latin typeface="Aharoni" panose="020B0604020202020204" charset="-79"/>
              <a:cs typeface="Aharoni" panose="020B0604020202020204" charset="-79"/>
            </a:endParaRPr>
          </a:p>
          <a:p>
            <a:r>
              <a:rPr lang="en-GB" b="1" dirty="0">
                <a:latin typeface="Aharoni" panose="020B0604020202020204" charset="-79"/>
                <a:cs typeface="Aharoni" panose="020B0604020202020204" charset="-79"/>
              </a:rPr>
              <a:t>Induction and transition processes to support ‘non-traditional’ groups of students are needed as these groups are more likely to have higher non-continuation rates (Social Market Foundation, 2017). </a:t>
            </a:r>
          </a:p>
        </p:txBody>
      </p:sp>
    </p:spTree>
    <p:extLst>
      <p:ext uri="{BB962C8B-B14F-4D97-AF65-F5344CB8AC3E}">
        <p14:creationId xmlns:p14="http://schemas.microsoft.com/office/powerpoint/2010/main" val="1657899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20238580">
            <a:off x="-1200952" y="288640"/>
            <a:ext cx="6330930" cy="96997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572000" y="0"/>
            <a:ext cx="457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141777" y="2852936"/>
            <a:ext cx="4288445" cy="2554545"/>
          </a:xfrm>
          <a:prstGeom prst="rect">
            <a:avLst/>
          </a:prstGeom>
          <a:noFill/>
        </p:spPr>
        <p:txBody>
          <a:bodyPr wrap="square" rtlCol="0">
            <a:spAutoFit/>
          </a:bodyPr>
          <a:lstStyle/>
          <a:p>
            <a:pPr algn="ctr"/>
            <a:r>
              <a:rPr lang="en-GB" sz="4000" b="1" dirty="0">
                <a:latin typeface="Aharoni" panose="020B0604020202020204" charset="-79"/>
                <a:cs typeface="Aharoni" panose="020B0604020202020204" charset="-79"/>
              </a:rPr>
              <a:t>How the literature informed the project</a:t>
            </a:r>
          </a:p>
        </p:txBody>
      </p:sp>
      <p:sp>
        <p:nvSpPr>
          <p:cNvPr id="13" name="TextBox 12"/>
          <p:cNvSpPr txBox="1"/>
          <p:nvPr/>
        </p:nvSpPr>
        <p:spPr>
          <a:xfrm rot="20241461">
            <a:off x="-37921" y="636483"/>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
        <p:nvSpPr>
          <p:cNvPr id="15" name="TextBox 14"/>
          <p:cNvSpPr txBox="1"/>
          <p:nvPr/>
        </p:nvSpPr>
        <p:spPr>
          <a:xfrm>
            <a:off x="4920968" y="404664"/>
            <a:ext cx="3874063" cy="5663089"/>
          </a:xfrm>
          <a:prstGeom prst="rect">
            <a:avLst/>
          </a:prstGeom>
          <a:noFill/>
        </p:spPr>
        <p:txBody>
          <a:bodyPr wrap="square" rtlCol="0">
            <a:spAutoFit/>
          </a:bodyPr>
          <a:lstStyle/>
          <a:p>
            <a:r>
              <a:rPr lang="en-GB" sz="2800" b="1" dirty="0">
                <a:latin typeface="Aharoni" panose="020B0604020202020204" charset="-79"/>
                <a:cs typeface="Aharoni" panose="020B0604020202020204" charset="-79"/>
              </a:rPr>
              <a:t>This project drew upon the work of:</a:t>
            </a:r>
          </a:p>
          <a:p>
            <a:endParaRPr lang="en-GB" b="1" dirty="0">
              <a:latin typeface="Aharoni" panose="020B0604020202020204" charset="-79"/>
              <a:cs typeface="Aharoni" panose="020B0604020202020204" charset="-79"/>
            </a:endParaRPr>
          </a:p>
          <a:p>
            <a:r>
              <a:rPr lang="en-GB" dirty="0" err="1">
                <a:latin typeface="Aharoni" panose="020B0604020202020204" charset="-79"/>
                <a:cs typeface="Aharoni" panose="020B0604020202020204" charset="-79"/>
              </a:rPr>
              <a:t>Bovill</a:t>
            </a:r>
            <a:r>
              <a:rPr lang="en-GB" dirty="0">
                <a:latin typeface="Aharoni" panose="020B0604020202020204" charset="-79"/>
                <a:cs typeface="Aharoni" panose="020B0604020202020204" charset="-79"/>
              </a:rPr>
              <a:t>, Cook‐Sather &amp; </a:t>
            </a:r>
            <a:r>
              <a:rPr lang="en-GB" dirty="0" err="1">
                <a:latin typeface="Aharoni" panose="020B0604020202020204" charset="-79"/>
                <a:cs typeface="Aharoni" panose="020B0604020202020204" charset="-79"/>
              </a:rPr>
              <a:t>Felten</a:t>
            </a:r>
            <a:r>
              <a:rPr lang="en-GB" dirty="0">
                <a:latin typeface="Aharoni" panose="020B0604020202020204" charset="-79"/>
                <a:cs typeface="Aharoni" panose="020B0604020202020204" charset="-79"/>
              </a:rPr>
              <a:t> (2011)</a:t>
            </a:r>
          </a:p>
          <a:p>
            <a:endParaRPr lang="en-GB" b="1" dirty="0">
              <a:latin typeface="Aharoni" panose="020B0604020202020204" charset="-79"/>
              <a:cs typeface="Aharoni" panose="020B0604020202020204" charset="-79"/>
            </a:endParaRPr>
          </a:p>
          <a:p>
            <a:r>
              <a:rPr lang="en-GB" dirty="0">
                <a:latin typeface="Aharoni" panose="020B0604020202020204" charset="-79"/>
                <a:cs typeface="Aharoni" panose="020B0604020202020204" charset="-79"/>
              </a:rPr>
              <a:t>‘Academic staff should not</a:t>
            </a:r>
          </a:p>
          <a:p>
            <a:r>
              <a:rPr lang="en-GB" dirty="0">
                <a:latin typeface="Aharoni" panose="020B0604020202020204" charset="-79"/>
                <a:cs typeface="Aharoni" panose="020B0604020202020204" charset="-79"/>
              </a:rPr>
              <a:t>only consult students but also explore ways for students to become full participants in the design of teaching approaches, courses and curricula.’</a:t>
            </a:r>
            <a:endParaRPr lang="en-GB" b="1" dirty="0">
              <a:latin typeface="Aharoni" panose="020B0604020202020204" charset="-79"/>
              <a:cs typeface="Aharoni" panose="020B0604020202020204" charset="-79"/>
            </a:endParaRPr>
          </a:p>
          <a:p>
            <a:endParaRPr lang="en-GB" b="1" dirty="0">
              <a:latin typeface="Aharoni" panose="020B0604020202020204" charset="-79"/>
              <a:cs typeface="Aharoni" panose="020B0604020202020204" charset="-79"/>
            </a:endParaRPr>
          </a:p>
          <a:p>
            <a:r>
              <a:rPr lang="en-GB" b="1" dirty="0">
                <a:latin typeface="Aharoni" panose="020B0604020202020204" charset="-79"/>
                <a:cs typeface="Aharoni" panose="020B0604020202020204" charset="-79"/>
              </a:rPr>
              <a:t>And…..</a:t>
            </a:r>
          </a:p>
          <a:p>
            <a:endParaRPr lang="en-GB" b="1" dirty="0">
              <a:latin typeface="Aharoni" panose="020B0604020202020204" charset="-79"/>
              <a:cs typeface="Aharoni" panose="020B0604020202020204" charset="-79"/>
            </a:endParaRPr>
          </a:p>
          <a:p>
            <a:r>
              <a:rPr lang="en-GB" b="1" dirty="0">
                <a:latin typeface="Aharoni" panose="020B0604020202020204" charset="-79"/>
                <a:cs typeface="Aharoni" panose="020B0604020202020204" charset="-79"/>
              </a:rPr>
              <a:t>Roll &amp; Brown (2017)</a:t>
            </a:r>
          </a:p>
          <a:p>
            <a:endParaRPr lang="en-GB" b="1" dirty="0">
              <a:latin typeface="Aharoni" panose="020B0604020202020204" charset="-79"/>
              <a:cs typeface="Aharoni" panose="020B0604020202020204" charset="-79"/>
            </a:endParaRPr>
          </a:p>
          <a:p>
            <a:r>
              <a:rPr lang="en-GB" b="1" dirty="0">
                <a:latin typeface="Aharoni" panose="020B0604020202020204" charset="-79"/>
                <a:cs typeface="Aharoni" panose="020B0604020202020204" charset="-79"/>
              </a:rPr>
              <a:t>‘Students should be equal partners in research processes’</a:t>
            </a:r>
          </a:p>
          <a:p>
            <a:endParaRPr lang="en-GB" b="1" dirty="0">
              <a:latin typeface="Aharoni" panose="020B0604020202020204" charset="-79"/>
              <a:cs typeface="Aharoni" panose="020B0604020202020204" charset="-79"/>
            </a:endParaRPr>
          </a:p>
        </p:txBody>
      </p:sp>
    </p:spTree>
    <p:extLst>
      <p:ext uri="{BB962C8B-B14F-4D97-AF65-F5344CB8AC3E}">
        <p14:creationId xmlns:p14="http://schemas.microsoft.com/office/powerpoint/2010/main" val="3665429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20238580">
            <a:off x="-1200952" y="288640"/>
            <a:ext cx="6330930" cy="96997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572000" y="0"/>
            <a:ext cx="457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72736" y="2230125"/>
            <a:ext cx="4288445" cy="2554545"/>
          </a:xfrm>
          <a:prstGeom prst="rect">
            <a:avLst/>
          </a:prstGeom>
          <a:noFill/>
        </p:spPr>
        <p:txBody>
          <a:bodyPr wrap="square" rtlCol="0">
            <a:spAutoFit/>
          </a:bodyPr>
          <a:lstStyle/>
          <a:p>
            <a:pPr algn="ctr"/>
            <a:r>
              <a:rPr lang="en-GB" sz="4000" b="1" dirty="0">
                <a:latin typeface="Aharoni" panose="020B0604020202020204" charset="-79"/>
                <a:cs typeface="Aharoni" panose="020B0604020202020204" charset="-79"/>
              </a:rPr>
              <a:t>How the literature informed the project</a:t>
            </a:r>
          </a:p>
        </p:txBody>
      </p:sp>
      <p:sp>
        <p:nvSpPr>
          <p:cNvPr id="13" name="TextBox 12"/>
          <p:cNvSpPr txBox="1"/>
          <p:nvPr/>
        </p:nvSpPr>
        <p:spPr>
          <a:xfrm rot="20241461">
            <a:off x="-37921" y="636483"/>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
        <p:nvSpPr>
          <p:cNvPr id="15" name="TextBox 14"/>
          <p:cNvSpPr txBox="1"/>
          <p:nvPr/>
        </p:nvSpPr>
        <p:spPr>
          <a:xfrm>
            <a:off x="5053760" y="2060848"/>
            <a:ext cx="3874063" cy="2893100"/>
          </a:xfrm>
          <a:prstGeom prst="rect">
            <a:avLst/>
          </a:prstGeom>
          <a:noFill/>
        </p:spPr>
        <p:txBody>
          <a:bodyPr wrap="square" rtlCol="0">
            <a:spAutoFit/>
          </a:bodyPr>
          <a:lstStyle/>
          <a:p>
            <a:r>
              <a:rPr lang="en-GB" sz="2800" b="1" dirty="0">
                <a:latin typeface="Aharoni" panose="020B0604020202020204" charset="-79"/>
                <a:cs typeface="Aharoni" panose="020B0604020202020204" charset="-79"/>
              </a:rPr>
              <a:t>This project drew upon the work of:</a:t>
            </a:r>
          </a:p>
          <a:p>
            <a:endParaRPr lang="en-GB" b="1" dirty="0">
              <a:latin typeface="Aharoni" panose="020B0604020202020204" charset="-79"/>
              <a:cs typeface="Aharoni" panose="020B0604020202020204" charset="-79"/>
            </a:endParaRPr>
          </a:p>
          <a:p>
            <a:r>
              <a:rPr lang="en-GB" b="1" dirty="0" err="1">
                <a:latin typeface="Aharoni" panose="020B0604020202020204" charset="-79"/>
                <a:cs typeface="Aharoni" panose="020B0604020202020204" charset="-79"/>
              </a:rPr>
              <a:t>Mihans</a:t>
            </a:r>
            <a:r>
              <a:rPr lang="en-GB" b="1" dirty="0">
                <a:latin typeface="Aharoni" panose="020B0604020202020204" charset="-79"/>
                <a:cs typeface="Aharoni" panose="020B0604020202020204" charset="-79"/>
              </a:rPr>
              <a:t>, Long, </a:t>
            </a:r>
            <a:r>
              <a:rPr lang="en-GB" b="1" dirty="0" err="1">
                <a:latin typeface="Aharoni" panose="020B0604020202020204" charset="-79"/>
                <a:cs typeface="Aharoni" panose="020B0604020202020204" charset="-79"/>
              </a:rPr>
              <a:t>Felten</a:t>
            </a:r>
            <a:r>
              <a:rPr lang="en-GB" b="1" dirty="0">
                <a:latin typeface="Aharoni" panose="020B0604020202020204" charset="-79"/>
                <a:cs typeface="Aharoni" panose="020B0604020202020204" charset="-79"/>
              </a:rPr>
              <a:t> (2008)</a:t>
            </a:r>
          </a:p>
          <a:p>
            <a:endParaRPr lang="en-GB" b="1" dirty="0">
              <a:latin typeface="Aharoni" panose="020B0604020202020204" charset="-79"/>
              <a:cs typeface="Aharoni" panose="020B0604020202020204" charset="-79"/>
            </a:endParaRPr>
          </a:p>
          <a:p>
            <a:r>
              <a:rPr lang="en-GB" dirty="0">
                <a:latin typeface="Aharoni" panose="020B0604020202020204" charset="-79"/>
                <a:cs typeface="Aharoni" panose="020B0604020202020204" charset="-79"/>
              </a:rPr>
              <a:t>‘Co-creating……helped us to see that our goal should be to listen to the students and to learn what was important to them’</a:t>
            </a:r>
            <a:endParaRPr lang="en-GB" b="1" dirty="0">
              <a:latin typeface="Aharoni" panose="020B0604020202020204" charset="-79"/>
              <a:cs typeface="Aharoni" panose="020B0604020202020204" charset="-79"/>
            </a:endParaRPr>
          </a:p>
        </p:txBody>
      </p:sp>
    </p:spTree>
    <p:extLst>
      <p:ext uri="{BB962C8B-B14F-4D97-AF65-F5344CB8AC3E}">
        <p14:creationId xmlns:p14="http://schemas.microsoft.com/office/powerpoint/2010/main" val="1699425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80512" cy="690653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471044" y="1444969"/>
            <a:ext cx="2520280" cy="2520280"/>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4" name="TextBox 23"/>
          <p:cNvSpPr txBox="1"/>
          <p:nvPr/>
        </p:nvSpPr>
        <p:spPr>
          <a:xfrm>
            <a:off x="543052" y="2412721"/>
            <a:ext cx="2284608" cy="646331"/>
          </a:xfrm>
          <a:prstGeom prst="rect">
            <a:avLst/>
          </a:prstGeom>
          <a:noFill/>
        </p:spPr>
        <p:txBody>
          <a:bodyPr wrap="square" rtlCol="0">
            <a:spAutoFit/>
          </a:bodyPr>
          <a:lstStyle/>
          <a:p>
            <a:pPr algn="ctr"/>
            <a:r>
              <a:rPr lang="en-GB" sz="3600" b="1" dirty="0">
                <a:latin typeface="Franklin Gothic Demi Cond" panose="020B0706030402020204" pitchFamily="34" charset="0"/>
                <a:ea typeface="Adobe Gothic Std B" pitchFamily="34" charset="-128"/>
              </a:rPr>
              <a:t>Preparation</a:t>
            </a:r>
          </a:p>
        </p:txBody>
      </p:sp>
      <p:sp>
        <p:nvSpPr>
          <p:cNvPr id="18" name="Oval 17"/>
          <p:cNvSpPr/>
          <p:nvPr/>
        </p:nvSpPr>
        <p:spPr>
          <a:xfrm>
            <a:off x="3315360" y="1444969"/>
            <a:ext cx="2520280" cy="2520280"/>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9" name="TextBox 18"/>
          <p:cNvSpPr txBox="1"/>
          <p:nvPr/>
        </p:nvSpPr>
        <p:spPr>
          <a:xfrm>
            <a:off x="3365872" y="2390663"/>
            <a:ext cx="2574280" cy="646331"/>
          </a:xfrm>
          <a:prstGeom prst="rect">
            <a:avLst/>
          </a:prstGeom>
          <a:noFill/>
        </p:spPr>
        <p:txBody>
          <a:bodyPr wrap="square" rtlCol="0">
            <a:spAutoFit/>
          </a:bodyPr>
          <a:lstStyle/>
          <a:p>
            <a:r>
              <a:rPr lang="en-GB" sz="3600" b="1" dirty="0">
                <a:latin typeface="Franklin Gothic Demi Cond" panose="020B0706030402020204" pitchFamily="34" charset="0"/>
                <a:ea typeface="Adobe Gothic Std B" pitchFamily="34" charset="-128"/>
              </a:rPr>
              <a:t>Reassurance</a:t>
            </a:r>
            <a:endParaRPr lang="en-GB" sz="3600" b="1" dirty="0">
              <a:latin typeface="Franklin Gothic Demi Cond" panose="020B0706030402020204" pitchFamily="34" charset="0"/>
            </a:endParaRPr>
          </a:p>
        </p:txBody>
      </p:sp>
      <p:sp>
        <p:nvSpPr>
          <p:cNvPr id="21" name="Oval 20"/>
          <p:cNvSpPr/>
          <p:nvPr/>
        </p:nvSpPr>
        <p:spPr>
          <a:xfrm>
            <a:off x="6176032" y="1444969"/>
            <a:ext cx="2520280" cy="2520280"/>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3" name="TextBox 22"/>
          <p:cNvSpPr txBox="1"/>
          <p:nvPr/>
        </p:nvSpPr>
        <p:spPr>
          <a:xfrm>
            <a:off x="6498268" y="2135721"/>
            <a:ext cx="2399412" cy="1200329"/>
          </a:xfrm>
          <a:prstGeom prst="rect">
            <a:avLst/>
          </a:prstGeom>
          <a:noFill/>
        </p:spPr>
        <p:txBody>
          <a:bodyPr wrap="square" rtlCol="0">
            <a:spAutoFit/>
          </a:bodyPr>
          <a:lstStyle/>
          <a:p>
            <a:r>
              <a:rPr lang="en-GB" sz="3600" b="1" dirty="0">
                <a:latin typeface="Franklin Gothic Demi Cond" panose="020B0706030402020204" pitchFamily="34" charset="0"/>
                <a:ea typeface="Adobe Gothic Std B" pitchFamily="34" charset="-128"/>
              </a:rPr>
              <a:t>Sense of belonging</a:t>
            </a:r>
            <a:endParaRPr lang="en-GB" sz="3200" dirty="0">
              <a:latin typeface="Franklin Gothic Demi Cond" panose="020B0706030402020204" pitchFamily="34" charset="0"/>
            </a:endParaRPr>
          </a:p>
        </p:txBody>
      </p:sp>
      <p:sp>
        <p:nvSpPr>
          <p:cNvPr id="25" name="TextBox 24"/>
          <p:cNvSpPr txBox="1"/>
          <p:nvPr/>
        </p:nvSpPr>
        <p:spPr>
          <a:xfrm>
            <a:off x="2555776" y="225932"/>
            <a:ext cx="6002243" cy="707886"/>
          </a:xfrm>
          <a:prstGeom prst="rect">
            <a:avLst/>
          </a:prstGeom>
          <a:noFill/>
        </p:spPr>
        <p:txBody>
          <a:bodyPr wrap="square" rtlCol="0">
            <a:spAutoFit/>
          </a:bodyPr>
          <a:lstStyle/>
          <a:p>
            <a:r>
              <a:rPr lang="en-GB" sz="2000" dirty="0">
                <a:solidFill>
                  <a:schemeClr val="bg1"/>
                </a:solidFill>
                <a:latin typeface="Aharoni" panose="020B0604020202020204" charset="-79"/>
                <a:cs typeface="Aharoni" panose="020B0604020202020204" charset="-79"/>
              </a:rPr>
              <a:t>Project Aims: To provide students with what they need to have a good start at university</a:t>
            </a:r>
          </a:p>
        </p:txBody>
      </p:sp>
      <p:sp>
        <p:nvSpPr>
          <p:cNvPr id="12" name="Oval 11"/>
          <p:cNvSpPr/>
          <p:nvPr/>
        </p:nvSpPr>
        <p:spPr>
          <a:xfrm>
            <a:off x="502906" y="4178999"/>
            <a:ext cx="2520280" cy="2520280"/>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3" name="TextBox 12"/>
          <p:cNvSpPr txBox="1"/>
          <p:nvPr/>
        </p:nvSpPr>
        <p:spPr>
          <a:xfrm>
            <a:off x="574914" y="4869160"/>
            <a:ext cx="2284608" cy="1200329"/>
          </a:xfrm>
          <a:prstGeom prst="rect">
            <a:avLst/>
          </a:prstGeom>
          <a:noFill/>
        </p:spPr>
        <p:txBody>
          <a:bodyPr wrap="square" rtlCol="0">
            <a:spAutoFit/>
          </a:bodyPr>
          <a:lstStyle/>
          <a:p>
            <a:pPr algn="ctr"/>
            <a:r>
              <a:rPr lang="en-GB" sz="3600" b="1" dirty="0">
                <a:latin typeface="Franklin Gothic Demi Cond" panose="020B0706030402020204" pitchFamily="34" charset="0"/>
                <a:ea typeface="Adobe Gothic Std B" pitchFamily="34" charset="-128"/>
              </a:rPr>
              <a:t>Resources + links</a:t>
            </a:r>
          </a:p>
        </p:txBody>
      </p:sp>
      <p:sp>
        <p:nvSpPr>
          <p:cNvPr id="14" name="TextBox 13"/>
          <p:cNvSpPr txBox="1"/>
          <p:nvPr/>
        </p:nvSpPr>
        <p:spPr>
          <a:xfrm rot="20241461">
            <a:off x="-613521" y="374915"/>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sp>
        <p:nvSpPr>
          <p:cNvPr id="15" name="Oval 14"/>
          <p:cNvSpPr/>
          <p:nvPr/>
        </p:nvSpPr>
        <p:spPr>
          <a:xfrm>
            <a:off x="3315360" y="4150078"/>
            <a:ext cx="2520280" cy="2520280"/>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6" name="TextBox 15"/>
          <p:cNvSpPr txBox="1"/>
          <p:nvPr/>
        </p:nvSpPr>
        <p:spPr>
          <a:xfrm>
            <a:off x="3419872" y="5158933"/>
            <a:ext cx="2284608" cy="646331"/>
          </a:xfrm>
          <a:prstGeom prst="rect">
            <a:avLst/>
          </a:prstGeom>
          <a:noFill/>
        </p:spPr>
        <p:txBody>
          <a:bodyPr wrap="square" rtlCol="0">
            <a:spAutoFit/>
          </a:bodyPr>
          <a:lstStyle/>
          <a:p>
            <a:pPr algn="ctr"/>
            <a:r>
              <a:rPr lang="en-GB" sz="3600" b="1" dirty="0">
                <a:latin typeface="Franklin Gothic Demi Cond" panose="020B0706030402020204" pitchFamily="34" charset="0"/>
                <a:ea typeface="Adobe Gothic Std B" pitchFamily="34" charset="-128"/>
              </a:rPr>
              <a:t>‘Unknown’</a:t>
            </a:r>
          </a:p>
        </p:txBody>
      </p:sp>
      <p:sp>
        <p:nvSpPr>
          <p:cNvPr id="17" name="Oval 16"/>
          <p:cNvSpPr/>
          <p:nvPr/>
        </p:nvSpPr>
        <p:spPr>
          <a:xfrm>
            <a:off x="6176032" y="4150078"/>
            <a:ext cx="2520280" cy="2520280"/>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0" name="TextBox 19"/>
          <p:cNvSpPr txBox="1"/>
          <p:nvPr/>
        </p:nvSpPr>
        <p:spPr>
          <a:xfrm>
            <a:off x="6349052" y="5087923"/>
            <a:ext cx="2399412" cy="646331"/>
          </a:xfrm>
          <a:prstGeom prst="rect">
            <a:avLst/>
          </a:prstGeom>
          <a:noFill/>
        </p:spPr>
        <p:txBody>
          <a:bodyPr wrap="square" rtlCol="0">
            <a:spAutoFit/>
          </a:bodyPr>
          <a:lstStyle/>
          <a:p>
            <a:r>
              <a:rPr lang="en-GB" sz="3600" b="1" dirty="0">
                <a:latin typeface="Franklin Gothic Demi Cond" panose="020B0706030402020204" pitchFamily="34" charset="0"/>
                <a:ea typeface="Adobe Gothic Std B" pitchFamily="34" charset="-128"/>
              </a:rPr>
              <a:t>Orientation</a:t>
            </a:r>
            <a:endParaRPr lang="en-GB" sz="3200" dirty="0">
              <a:latin typeface="Franklin Gothic Demi Cond" panose="020B0706030402020204" pitchFamily="34" charset="0"/>
            </a:endParaRPr>
          </a:p>
        </p:txBody>
      </p:sp>
    </p:spTree>
    <p:extLst>
      <p:ext uri="{BB962C8B-B14F-4D97-AF65-F5344CB8AC3E}">
        <p14:creationId xmlns:p14="http://schemas.microsoft.com/office/powerpoint/2010/main" val="3836384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790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7" name="Group 36"/>
          <p:cNvGrpSpPr/>
          <p:nvPr/>
        </p:nvGrpSpPr>
        <p:grpSpPr>
          <a:xfrm>
            <a:off x="179512" y="1988840"/>
            <a:ext cx="2808312" cy="2808312"/>
            <a:chOff x="408249" y="2193968"/>
            <a:chExt cx="1872209" cy="1872209"/>
          </a:xfrm>
        </p:grpSpPr>
        <p:sp>
          <p:nvSpPr>
            <p:cNvPr id="6" name="Oval 5"/>
            <p:cNvSpPr/>
            <p:nvPr/>
          </p:nvSpPr>
          <p:spPr>
            <a:xfrm>
              <a:off x="408249" y="2193968"/>
              <a:ext cx="1872209" cy="1872209"/>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3" name="TextBox 32"/>
            <p:cNvSpPr txBox="1"/>
            <p:nvPr/>
          </p:nvSpPr>
          <p:spPr>
            <a:xfrm>
              <a:off x="429978" y="3010060"/>
              <a:ext cx="1827639" cy="348814"/>
            </a:xfrm>
            <a:prstGeom prst="rect">
              <a:avLst/>
            </a:prstGeom>
            <a:noFill/>
          </p:spPr>
          <p:txBody>
            <a:bodyPr wrap="square" rtlCol="0">
              <a:spAutoFit/>
            </a:bodyPr>
            <a:lstStyle/>
            <a:p>
              <a:pPr algn="ctr"/>
              <a:r>
                <a:rPr lang="en-GB" sz="2800" b="1" dirty="0">
                  <a:latin typeface="Franklin Gothic Demi Cond" panose="020B0706030402020204" pitchFamily="34" charset="0"/>
                  <a:ea typeface="Adobe Gothic Std B" pitchFamily="34" charset="-128"/>
                </a:rPr>
                <a:t>WIHEA Funding</a:t>
              </a:r>
            </a:p>
          </p:txBody>
        </p:sp>
      </p:grpSp>
      <p:sp>
        <p:nvSpPr>
          <p:cNvPr id="18" name="TextBox 17"/>
          <p:cNvSpPr txBox="1"/>
          <p:nvPr/>
        </p:nvSpPr>
        <p:spPr>
          <a:xfrm rot="20241461">
            <a:off x="-648883" y="433414"/>
            <a:ext cx="3702369" cy="400110"/>
          </a:xfrm>
          <a:prstGeom prst="rect">
            <a:avLst/>
          </a:prstGeom>
          <a:noFill/>
        </p:spPr>
        <p:txBody>
          <a:bodyPr wrap="square" rtlCol="0">
            <a:spAutoFit/>
          </a:bodyPr>
          <a:lstStyle/>
          <a:p>
            <a:pPr algn="ctr"/>
            <a:r>
              <a:rPr lang="en-GB" sz="2000" b="1" dirty="0">
                <a:solidFill>
                  <a:srgbClr val="FFFFFF"/>
                </a:solidFill>
              </a:rPr>
              <a:t>Pre-Arrival Module </a:t>
            </a:r>
            <a:endParaRPr lang="en-GB" sz="2400" b="1" dirty="0">
              <a:solidFill>
                <a:srgbClr val="FFFFFF"/>
              </a:solidFill>
            </a:endParaRPr>
          </a:p>
        </p:txBody>
      </p:sp>
      <p:grpSp>
        <p:nvGrpSpPr>
          <p:cNvPr id="4" name="Group 3"/>
          <p:cNvGrpSpPr/>
          <p:nvPr/>
        </p:nvGrpSpPr>
        <p:grpSpPr>
          <a:xfrm>
            <a:off x="3468968" y="2223528"/>
            <a:ext cx="5525288" cy="2153926"/>
            <a:chOff x="227074" y="2852936"/>
            <a:chExt cx="8315382" cy="324159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7074" y="2852936"/>
              <a:ext cx="8315382" cy="3241590"/>
            </a:xfrm>
            <a:prstGeom prst="rect">
              <a:avLst/>
            </a:prstGeom>
          </p:spPr>
        </p:pic>
        <p:sp>
          <p:nvSpPr>
            <p:cNvPr id="3" name="Rectangle 2"/>
            <p:cNvSpPr/>
            <p:nvPr/>
          </p:nvSpPr>
          <p:spPr>
            <a:xfrm>
              <a:off x="227074" y="3200003"/>
              <a:ext cx="8315382" cy="2701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TextBox 19"/>
          <p:cNvSpPr txBox="1"/>
          <p:nvPr/>
        </p:nvSpPr>
        <p:spPr>
          <a:xfrm>
            <a:off x="179512" y="5159017"/>
            <a:ext cx="9174784" cy="1200329"/>
          </a:xfrm>
          <a:prstGeom prst="rect">
            <a:avLst/>
          </a:prstGeom>
          <a:noFill/>
        </p:spPr>
        <p:txBody>
          <a:bodyPr wrap="square" rtlCol="0">
            <a:spAutoFit/>
          </a:bodyPr>
          <a:lstStyle/>
          <a:p>
            <a:r>
              <a:rPr lang="en-GB" sz="2400" b="1" dirty="0">
                <a:solidFill>
                  <a:schemeClr val="bg1"/>
                </a:solidFill>
                <a:latin typeface="Aharoni" panose="020B0604020202020204" charset="-79"/>
                <a:cs typeface="Aharoni" panose="020B0604020202020204" charset="-79"/>
              </a:rPr>
              <a:t>We received WIHEA funding to enable us to move the project forwards, this enabled us to have resources to pay any participations who took part in the project. </a:t>
            </a:r>
          </a:p>
        </p:txBody>
      </p:sp>
    </p:spTree>
    <p:extLst>
      <p:ext uri="{BB962C8B-B14F-4D97-AF65-F5344CB8AC3E}">
        <p14:creationId xmlns:p14="http://schemas.microsoft.com/office/powerpoint/2010/main" val="25963900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ey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1092</TotalTime>
  <Words>1313</Words>
  <Application>Microsoft Office PowerPoint</Application>
  <PresentationFormat>On-screen Show (4:3)</PresentationFormat>
  <Paragraphs>211</Paragraphs>
  <Slides>19</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Franklin Gothic Demi Cond</vt:lpstr>
      <vt:lpstr>Arial</vt:lpstr>
      <vt:lpstr>Aharoni</vt:lpstr>
      <vt:lpstr>Calibri</vt:lpstr>
      <vt:lpstr>Office Theme</vt:lpstr>
      <vt:lpstr>Keyline</vt:lpstr>
      <vt:lpstr>Preparing Pre-Arrival Students for the Warwick Student Experience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rhetoric of participation?</dc:title>
  <dc:creator>Damien</dc:creator>
  <cp:lastModifiedBy>Homer, Damien</cp:lastModifiedBy>
  <cp:revision>135</cp:revision>
  <cp:lastPrinted>2019-09-10T08:06:48Z</cp:lastPrinted>
  <dcterms:created xsi:type="dcterms:W3CDTF">2014-10-08T17:51:52Z</dcterms:created>
  <dcterms:modified xsi:type="dcterms:W3CDTF">2021-12-02T12:44:58Z</dcterms:modified>
</cp:coreProperties>
</file>